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ags/tag1.xml" ContentType="application/vnd.openxmlformats-officedocument.presentationml.tags+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3.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4.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notesSlides/notesSlide31.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notesSlides/notesSlide32.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notesSlides/notesSlide33.xml" ContentType="application/vnd.openxmlformats-officedocument.presentationml.notesSlide+xml"/>
  <Override PartName="/ppt/tags/tag78.xml" ContentType="application/vnd.openxmlformats-officedocument.presentationml.tags+xml"/>
  <Override PartName="/ppt/tags/tag79.xml" ContentType="application/vnd.openxmlformats-officedocument.presentationml.tags+xml"/>
  <Override PartName="/ppt/notesSlides/notesSlide34.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35.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0" r:id="rId1"/>
    <p:sldMasterId id="2147484017" r:id="rId2"/>
    <p:sldMasterId id="2147484046" r:id="rId3"/>
    <p:sldMasterId id="2147484075" r:id="rId4"/>
    <p:sldMasterId id="2147484108" r:id="rId5"/>
  </p:sldMasterIdLst>
  <p:notesMasterIdLst>
    <p:notesMasterId r:id="rId54"/>
  </p:notesMasterIdLst>
  <p:handoutMasterIdLst>
    <p:handoutMasterId r:id="rId55"/>
  </p:handoutMasterIdLst>
  <p:sldIdLst>
    <p:sldId id="345" r:id="rId6"/>
    <p:sldId id="552" r:id="rId7"/>
    <p:sldId id="354" r:id="rId8"/>
    <p:sldId id="329" r:id="rId9"/>
    <p:sldId id="332" r:id="rId10"/>
    <p:sldId id="1804" r:id="rId11"/>
    <p:sldId id="323" r:id="rId12"/>
    <p:sldId id="553" r:id="rId13"/>
    <p:sldId id="541" r:id="rId14"/>
    <p:sldId id="1048" r:id="rId15"/>
    <p:sldId id="306" r:id="rId16"/>
    <p:sldId id="749" r:id="rId17"/>
    <p:sldId id="729" r:id="rId18"/>
    <p:sldId id="730" r:id="rId19"/>
    <p:sldId id="379" r:id="rId20"/>
    <p:sldId id="347" r:id="rId21"/>
    <p:sldId id="305" r:id="rId22"/>
    <p:sldId id="557" r:id="rId23"/>
    <p:sldId id="1005" r:id="rId24"/>
    <p:sldId id="1049" r:id="rId25"/>
    <p:sldId id="1051" r:id="rId26"/>
    <p:sldId id="1751" r:id="rId27"/>
    <p:sldId id="1802" r:id="rId28"/>
    <p:sldId id="412" r:id="rId29"/>
    <p:sldId id="333" r:id="rId30"/>
    <p:sldId id="324" r:id="rId31"/>
    <p:sldId id="411" r:id="rId32"/>
    <p:sldId id="408" r:id="rId33"/>
    <p:sldId id="1759" r:id="rId34"/>
    <p:sldId id="545" r:id="rId35"/>
    <p:sldId id="546" r:id="rId36"/>
    <p:sldId id="1760" r:id="rId37"/>
    <p:sldId id="1803" r:id="rId38"/>
    <p:sldId id="1727" r:id="rId39"/>
    <p:sldId id="1805" r:id="rId40"/>
    <p:sldId id="1774" r:id="rId41"/>
    <p:sldId id="1798" r:id="rId42"/>
    <p:sldId id="1763" r:id="rId43"/>
    <p:sldId id="1806" r:id="rId44"/>
    <p:sldId id="365" r:id="rId45"/>
    <p:sldId id="364" r:id="rId46"/>
    <p:sldId id="366" r:id="rId47"/>
    <p:sldId id="367" r:id="rId48"/>
    <p:sldId id="381" r:id="rId49"/>
    <p:sldId id="369" r:id="rId50"/>
    <p:sldId id="309" r:id="rId51"/>
    <p:sldId id="1197" r:id="rId52"/>
    <p:sldId id="1801" r:id="rId53"/>
  </p:sldIdLst>
  <p:sldSz cx="9144000" cy="5143500" type="screen16x9"/>
  <p:notesSz cx="6858000" cy="9144000"/>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tesh Gohil" initials="" lastIdx="3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9FD9"/>
    <a:srgbClr val="26194B"/>
    <a:srgbClr val="86DBF2"/>
    <a:srgbClr val="1FAED4"/>
    <a:srgbClr val="72C059"/>
    <a:srgbClr val="B2D171"/>
    <a:srgbClr val="B8E1D0"/>
    <a:srgbClr val="9891A0"/>
    <a:srgbClr val="113074"/>
    <a:srgbClr val="16759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83E6E3-FA7D-4D7B-A595-EF9225AFEA8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589" autoAdjust="0"/>
    <p:restoredTop sz="81889" autoAdjust="0"/>
  </p:normalViewPr>
  <p:slideViewPr>
    <p:cSldViewPr snapToGrid="0" showGuides="1">
      <p:cViewPr varScale="1">
        <p:scale>
          <a:sx n="75" d="100"/>
          <a:sy n="75" d="100"/>
        </p:scale>
        <p:origin x="1328" y="36"/>
      </p:cViewPr>
      <p:guideLst/>
    </p:cSldViewPr>
  </p:slideViewPr>
  <p:notesTextViewPr>
    <p:cViewPr>
      <p:scale>
        <a:sx n="100" d="100"/>
        <a:sy n="100" d="100"/>
      </p:scale>
      <p:origin x="0" y="0"/>
    </p:cViewPr>
  </p:notesTextViewPr>
  <p:sorterViewPr>
    <p:cViewPr>
      <p:scale>
        <a:sx n="180" d="100"/>
        <a:sy n="180" d="100"/>
      </p:scale>
      <p:origin x="0" y="12756"/>
    </p:cViewPr>
  </p:sorterViewPr>
  <p:notesViewPr>
    <p:cSldViewPr snapToGrid="0" snapToObjects="1" showGuides="1">
      <p:cViewPr varScale="1">
        <p:scale>
          <a:sx n="87" d="100"/>
          <a:sy n="87" d="100"/>
        </p:scale>
        <p:origin x="2574" y="7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handoutMaster" Target="handoutMasters/handout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slide" Target="slides/slide36.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commentAuthors" Target="commentAuthor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slideMaster" Target="slideMasters/slideMaster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9F92D01-8AF7-9E47-970A-606081720E8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lang="en-US"/>
        </a:p>
      </dgm:t>
    </dgm:pt>
    <dgm:pt modelId="{F47F2B5B-37DC-A74E-9E0F-907BFF2EEED8}">
      <dgm:prSet phldrT="[Text]" custT="1"/>
      <dgm:spPr>
        <a:solidFill>
          <a:srgbClr val="0273A1"/>
        </a:solidFill>
        <a:ln w="19050">
          <a:solidFill>
            <a:schemeClr val="accent1"/>
          </a:solidFill>
        </a:ln>
        <a:effectLst/>
      </dgm:spPr>
      <dgm:t>
        <a:bodyPr/>
        <a:lstStyle/>
        <a:p>
          <a:r>
            <a:rPr lang="en-US" sz="800" dirty="0">
              <a:solidFill>
                <a:schemeClr val="tx1"/>
              </a:solidFill>
            </a:rPr>
            <a:t>Telemetry</a:t>
          </a:r>
        </a:p>
      </dgm:t>
    </dgm:pt>
    <dgm:pt modelId="{EF9A8283-98E2-5142-8E4C-8818646A3C96}" type="parTrans" cxnId="{5EE126A6-660F-3048-8C3E-89475865E381}">
      <dgm:prSet/>
      <dgm:spPr/>
      <dgm:t>
        <a:bodyPr/>
        <a:lstStyle/>
        <a:p>
          <a:endParaRPr lang="en-US"/>
        </a:p>
      </dgm:t>
    </dgm:pt>
    <dgm:pt modelId="{054D0E5B-C225-DA47-817E-853A29C35629}" type="sibTrans" cxnId="{5EE126A6-660F-3048-8C3E-89475865E381}">
      <dgm:prSet/>
      <dgm:spPr/>
      <dgm:t>
        <a:bodyPr/>
        <a:lstStyle/>
        <a:p>
          <a:endParaRPr lang="en-US"/>
        </a:p>
      </dgm:t>
    </dgm:pt>
    <dgm:pt modelId="{83AFDF99-C685-2342-8928-40ED4A61B0E7}">
      <dgm:prSet phldrT="[Text]" custT="1"/>
      <dgm:spPr>
        <a:solidFill>
          <a:schemeClr val="bg2"/>
        </a:solidFill>
        <a:ln w="19050">
          <a:solidFill>
            <a:schemeClr val="accent1"/>
          </a:solidFill>
        </a:ln>
        <a:effectLst/>
      </dgm:spPr>
      <dgm:t>
        <a:bodyPr/>
        <a:lstStyle/>
        <a:p>
          <a:r>
            <a:rPr lang="en-US" sz="800" b="1" dirty="0">
              <a:solidFill>
                <a:schemeClr val="tx1"/>
              </a:solidFill>
            </a:rPr>
            <a:t>Network Intrusions</a:t>
          </a:r>
        </a:p>
      </dgm:t>
    </dgm:pt>
    <dgm:pt modelId="{AE019CA5-C964-5441-88D0-CC9AB92D0FE8}" type="parTrans" cxnId="{2726279D-8275-8741-A043-C5CE224684C9}">
      <dgm:prSet/>
      <dgm:spPr/>
      <dgm:t>
        <a:bodyPr/>
        <a:lstStyle/>
        <a:p>
          <a:endParaRPr lang="en-US"/>
        </a:p>
      </dgm:t>
    </dgm:pt>
    <dgm:pt modelId="{CAF40791-67C3-E24D-BB85-79E343E9AF57}" type="sibTrans" cxnId="{2726279D-8275-8741-A043-C5CE224684C9}">
      <dgm:prSet/>
      <dgm:spPr>
        <a:effectLst/>
      </dgm:spPr>
      <dgm:t>
        <a:bodyPr/>
        <a:lstStyle/>
        <a:p>
          <a:endParaRPr lang="en-US"/>
        </a:p>
      </dgm:t>
    </dgm:pt>
    <dgm:pt modelId="{4EBA7ECF-D0C8-3B4D-90FA-8CDECAC3ED75}">
      <dgm:prSet phldrT="[Text]" custT="1"/>
      <dgm:spPr>
        <a:solidFill>
          <a:schemeClr val="bg2"/>
        </a:solidFill>
        <a:ln w="19050">
          <a:solidFill>
            <a:schemeClr val="accent1"/>
          </a:solidFill>
        </a:ln>
        <a:effectLst/>
      </dgm:spPr>
      <dgm:t>
        <a:bodyPr/>
        <a:lstStyle/>
        <a:p>
          <a:endParaRPr lang="en-US" sz="800" b="1" dirty="0">
            <a:solidFill>
              <a:schemeClr val="tx1"/>
            </a:solidFill>
          </a:endParaRPr>
        </a:p>
        <a:p>
          <a:r>
            <a:rPr lang="en-US" sz="800" b="1" dirty="0">
              <a:solidFill>
                <a:schemeClr val="tx1"/>
              </a:solidFill>
            </a:rPr>
            <a:t>Network Flow Analysis</a:t>
          </a:r>
        </a:p>
      </dgm:t>
    </dgm:pt>
    <dgm:pt modelId="{50C7173B-BDC9-9B46-9D41-C8856C5CFE93}" type="parTrans" cxnId="{78FB1DE3-5C64-0949-A97B-7B896055B35D}">
      <dgm:prSet/>
      <dgm:spPr/>
      <dgm:t>
        <a:bodyPr/>
        <a:lstStyle/>
        <a:p>
          <a:endParaRPr lang="en-US"/>
        </a:p>
      </dgm:t>
    </dgm:pt>
    <dgm:pt modelId="{253D86D3-1D16-1646-A3E5-74629239BF3A}" type="sibTrans" cxnId="{78FB1DE3-5C64-0949-A97B-7B896055B35D}">
      <dgm:prSet/>
      <dgm:spPr>
        <a:effectLst/>
      </dgm:spPr>
      <dgm:t>
        <a:bodyPr/>
        <a:lstStyle/>
        <a:p>
          <a:endParaRPr lang="en-US"/>
        </a:p>
      </dgm:t>
    </dgm:pt>
    <dgm:pt modelId="{9E4FF2E3-E0FA-C04B-B2C5-9B5BDCA99699}">
      <dgm:prSet phldrT="[Text]" custT="1"/>
      <dgm:spPr>
        <a:solidFill>
          <a:schemeClr val="bg2"/>
        </a:solidFill>
        <a:ln w="19050">
          <a:solidFill>
            <a:schemeClr val="accent1"/>
          </a:solidFill>
        </a:ln>
        <a:effectLst/>
      </dgm:spPr>
      <dgm:t>
        <a:bodyPr/>
        <a:lstStyle/>
        <a:p>
          <a:r>
            <a:rPr lang="en-US" sz="800" b="1" dirty="0">
              <a:solidFill>
                <a:schemeClr val="tx1"/>
              </a:solidFill>
            </a:rPr>
            <a:t>Web/URL</a:t>
          </a:r>
        </a:p>
      </dgm:t>
    </dgm:pt>
    <dgm:pt modelId="{B1A6BF65-5F03-E949-846E-6A80B583E07F}" type="parTrans" cxnId="{3581A063-7608-5B4F-82D5-6009E413B40E}">
      <dgm:prSet/>
      <dgm:spPr/>
      <dgm:t>
        <a:bodyPr/>
        <a:lstStyle/>
        <a:p>
          <a:endParaRPr lang="en-US"/>
        </a:p>
      </dgm:t>
    </dgm:pt>
    <dgm:pt modelId="{5C9892CA-3A90-D649-9F92-4710CF91ECCC}" type="sibTrans" cxnId="{3581A063-7608-5B4F-82D5-6009E413B40E}">
      <dgm:prSet/>
      <dgm:spPr>
        <a:effectLst/>
      </dgm:spPr>
      <dgm:t>
        <a:bodyPr/>
        <a:lstStyle/>
        <a:p>
          <a:endParaRPr lang="en-US"/>
        </a:p>
      </dgm:t>
    </dgm:pt>
    <dgm:pt modelId="{60E50D31-6095-6E43-B256-80CA984FBA80}">
      <dgm:prSet phldrT="[Text]" custT="1"/>
      <dgm:spPr>
        <a:solidFill>
          <a:schemeClr val="bg2"/>
        </a:solidFill>
        <a:ln w="19050">
          <a:solidFill>
            <a:schemeClr val="accent1"/>
          </a:solidFill>
        </a:ln>
        <a:effectLst/>
      </dgm:spPr>
      <dgm:t>
        <a:bodyPr/>
        <a:lstStyle/>
        <a:p>
          <a:r>
            <a:rPr lang="en-US" sz="800" b="1" dirty="0">
              <a:solidFill>
                <a:schemeClr val="tx1"/>
              </a:solidFill>
            </a:rPr>
            <a:t>DNS/IP</a:t>
          </a:r>
        </a:p>
      </dgm:t>
    </dgm:pt>
    <dgm:pt modelId="{A4278924-26FE-5F46-AC8F-B8264ECA4230}" type="parTrans" cxnId="{F9A60466-65C5-1A4A-9D12-0106FC9BBE21}">
      <dgm:prSet/>
      <dgm:spPr/>
      <dgm:t>
        <a:bodyPr/>
        <a:lstStyle/>
        <a:p>
          <a:endParaRPr lang="en-US"/>
        </a:p>
      </dgm:t>
    </dgm:pt>
    <dgm:pt modelId="{23AC88B2-A9BD-0545-92B3-4F1E6F6A7813}" type="sibTrans" cxnId="{F9A60466-65C5-1A4A-9D12-0106FC9BBE21}">
      <dgm:prSet/>
      <dgm:spPr>
        <a:effectLst/>
      </dgm:spPr>
      <dgm:t>
        <a:bodyPr/>
        <a:lstStyle/>
        <a:p>
          <a:endParaRPr lang="en-US"/>
        </a:p>
      </dgm:t>
    </dgm:pt>
    <dgm:pt modelId="{8D7CF4C4-FF4D-834E-B5CF-B4FB50F5BD0F}">
      <dgm:prSet phldrT="[Text]" custT="1"/>
      <dgm:spPr>
        <a:solidFill>
          <a:schemeClr val="bg2"/>
        </a:solidFill>
        <a:ln w="19050">
          <a:solidFill>
            <a:schemeClr val="accent1"/>
          </a:solidFill>
        </a:ln>
        <a:effectLst/>
      </dgm:spPr>
      <dgm:t>
        <a:bodyPr/>
        <a:lstStyle/>
        <a:p>
          <a:endParaRPr lang="en-US" sz="800" b="1" dirty="0">
            <a:solidFill>
              <a:schemeClr val="tx1"/>
            </a:solidFill>
          </a:endParaRPr>
        </a:p>
        <a:p>
          <a:r>
            <a:rPr lang="en-US" sz="800" b="1" dirty="0">
              <a:solidFill>
                <a:schemeClr val="tx1"/>
              </a:solidFill>
            </a:rPr>
            <a:t>Endpoint/</a:t>
          </a:r>
        </a:p>
        <a:p>
          <a:r>
            <a:rPr lang="en-US" sz="800" b="1" dirty="0">
              <a:solidFill>
                <a:schemeClr val="tx1"/>
              </a:solidFill>
            </a:rPr>
            <a:t>Malware</a:t>
          </a:r>
        </a:p>
      </dgm:t>
    </dgm:pt>
    <dgm:pt modelId="{E6592C3D-AEE1-4F46-B56F-05D8F2264578}" type="parTrans" cxnId="{F4FEEB31-BF18-EC47-B978-57E9A3CDDCE2}">
      <dgm:prSet/>
      <dgm:spPr/>
      <dgm:t>
        <a:bodyPr/>
        <a:lstStyle/>
        <a:p>
          <a:endParaRPr lang="en-US"/>
        </a:p>
      </dgm:t>
    </dgm:pt>
    <dgm:pt modelId="{3B302CAE-A1A1-9349-B0EA-5461C52B109C}" type="sibTrans" cxnId="{F4FEEB31-BF18-EC47-B978-57E9A3CDDCE2}">
      <dgm:prSet/>
      <dgm:spPr>
        <a:effectLst/>
      </dgm:spPr>
      <dgm:t>
        <a:bodyPr/>
        <a:lstStyle/>
        <a:p>
          <a:endParaRPr lang="en-US"/>
        </a:p>
      </dgm:t>
    </dgm:pt>
    <dgm:pt modelId="{E2BFCDB2-E144-A842-A7D0-8ACA14561D68}">
      <dgm:prSet phldrT="[Text]" custT="1"/>
      <dgm:spPr>
        <a:solidFill>
          <a:schemeClr val="bg2"/>
        </a:solidFill>
        <a:ln w="19050">
          <a:solidFill>
            <a:schemeClr val="accent1"/>
          </a:solidFill>
        </a:ln>
        <a:effectLst/>
      </dgm:spPr>
      <dgm:t>
        <a:bodyPr/>
        <a:lstStyle/>
        <a:p>
          <a:r>
            <a:rPr lang="en-US" sz="800" b="1" dirty="0">
              <a:solidFill>
                <a:schemeClr val="tx1"/>
              </a:solidFill>
            </a:rPr>
            <a:t>Email</a:t>
          </a:r>
        </a:p>
      </dgm:t>
    </dgm:pt>
    <dgm:pt modelId="{CE52B388-26C0-1548-864C-2AD33BA60629}" type="parTrans" cxnId="{14CB8C86-0E24-3B4D-8CE7-5BF4C1463774}">
      <dgm:prSet/>
      <dgm:spPr/>
      <dgm:t>
        <a:bodyPr/>
        <a:lstStyle/>
        <a:p>
          <a:endParaRPr lang="en-US"/>
        </a:p>
      </dgm:t>
    </dgm:pt>
    <dgm:pt modelId="{090AB4B1-A9C6-D14B-AE15-9C50943C5F45}" type="sibTrans" cxnId="{14CB8C86-0E24-3B4D-8CE7-5BF4C1463774}">
      <dgm:prSet/>
      <dgm:spPr>
        <a:effectLst/>
      </dgm:spPr>
      <dgm:t>
        <a:bodyPr/>
        <a:lstStyle/>
        <a:p>
          <a:endParaRPr lang="en-US"/>
        </a:p>
      </dgm:t>
    </dgm:pt>
    <dgm:pt modelId="{32D15FCE-7A24-CF4A-B9C7-0CF9DE88DF70}" type="pres">
      <dgm:prSet presAssocID="{29F92D01-8AF7-9E47-970A-606081720E80}" presName="Name0" presStyleCnt="0">
        <dgm:presLayoutVars>
          <dgm:chMax val="1"/>
          <dgm:dir/>
          <dgm:animLvl val="ctr"/>
          <dgm:resizeHandles val="exact"/>
        </dgm:presLayoutVars>
      </dgm:prSet>
      <dgm:spPr/>
      <dgm:t>
        <a:bodyPr/>
        <a:lstStyle/>
        <a:p>
          <a:endParaRPr lang="en-US"/>
        </a:p>
      </dgm:t>
    </dgm:pt>
    <dgm:pt modelId="{A798E36F-082B-3E42-9EDF-6FD231C66BC4}" type="pres">
      <dgm:prSet presAssocID="{F47F2B5B-37DC-A74E-9E0F-907BFF2EEED8}" presName="centerShape" presStyleLbl="node0" presStyleIdx="0" presStyleCnt="1" custScaleX="86052" custScaleY="86052"/>
      <dgm:spPr/>
      <dgm:t>
        <a:bodyPr/>
        <a:lstStyle/>
        <a:p>
          <a:endParaRPr lang="en-US"/>
        </a:p>
      </dgm:t>
    </dgm:pt>
    <dgm:pt modelId="{4502E8A2-A0BF-9540-AD27-A48E53813933}" type="pres">
      <dgm:prSet presAssocID="{83AFDF99-C685-2342-8928-40ED4A61B0E7}" presName="node" presStyleLbl="node1" presStyleIdx="0" presStyleCnt="6">
        <dgm:presLayoutVars>
          <dgm:bulletEnabled val="1"/>
        </dgm:presLayoutVars>
      </dgm:prSet>
      <dgm:spPr/>
      <dgm:t>
        <a:bodyPr/>
        <a:lstStyle/>
        <a:p>
          <a:endParaRPr lang="en-US"/>
        </a:p>
      </dgm:t>
    </dgm:pt>
    <dgm:pt modelId="{83799D01-434E-AB48-A71B-929BDE221358}" type="pres">
      <dgm:prSet presAssocID="{83AFDF99-C685-2342-8928-40ED4A61B0E7}" presName="dummy" presStyleCnt="0"/>
      <dgm:spPr/>
    </dgm:pt>
    <dgm:pt modelId="{E6131E9E-F4D8-6246-875C-C17A4E8D9330}" type="pres">
      <dgm:prSet presAssocID="{CAF40791-67C3-E24D-BB85-79E343E9AF57}" presName="sibTrans" presStyleLbl="sibTrans2D1" presStyleIdx="0" presStyleCnt="6"/>
      <dgm:spPr/>
      <dgm:t>
        <a:bodyPr/>
        <a:lstStyle/>
        <a:p>
          <a:endParaRPr lang="en-US"/>
        </a:p>
      </dgm:t>
    </dgm:pt>
    <dgm:pt modelId="{1EAC457F-535E-3F4E-93D2-1084435D3A76}" type="pres">
      <dgm:prSet presAssocID="{4EBA7ECF-D0C8-3B4D-90FA-8CDECAC3ED75}" presName="node" presStyleLbl="node1" presStyleIdx="1" presStyleCnt="6">
        <dgm:presLayoutVars>
          <dgm:bulletEnabled val="1"/>
        </dgm:presLayoutVars>
      </dgm:prSet>
      <dgm:spPr/>
      <dgm:t>
        <a:bodyPr/>
        <a:lstStyle/>
        <a:p>
          <a:endParaRPr lang="en-US"/>
        </a:p>
      </dgm:t>
    </dgm:pt>
    <dgm:pt modelId="{73C7008F-833A-CF42-BB16-4B379ABA5418}" type="pres">
      <dgm:prSet presAssocID="{4EBA7ECF-D0C8-3B4D-90FA-8CDECAC3ED75}" presName="dummy" presStyleCnt="0"/>
      <dgm:spPr/>
    </dgm:pt>
    <dgm:pt modelId="{F78D991B-FFD2-074D-AFB7-377290A71FCE}" type="pres">
      <dgm:prSet presAssocID="{253D86D3-1D16-1646-A3E5-74629239BF3A}" presName="sibTrans" presStyleLbl="sibTrans2D1" presStyleIdx="1" presStyleCnt="6"/>
      <dgm:spPr/>
      <dgm:t>
        <a:bodyPr/>
        <a:lstStyle/>
        <a:p>
          <a:endParaRPr lang="en-US"/>
        </a:p>
      </dgm:t>
    </dgm:pt>
    <dgm:pt modelId="{A49B31E5-0CC0-034C-BB63-BF2A402E16E5}" type="pres">
      <dgm:prSet presAssocID="{9E4FF2E3-E0FA-C04B-B2C5-9B5BDCA99699}" presName="node" presStyleLbl="node1" presStyleIdx="2" presStyleCnt="6">
        <dgm:presLayoutVars>
          <dgm:bulletEnabled val="1"/>
        </dgm:presLayoutVars>
      </dgm:prSet>
      <dgm:spPr/>
      <dgm:t>
        <a:bodyPr/>
        <a:lstStyle/>
        <a:p>
          <a:endParaRPr lang="en-US"/>
        </a:p>
      </dgm:t>
    </dgm:pt>
    <dgm:pt modelId="{6071CC31-ED2D-E449-9932-3988A10A8CC1}" type="pres">
      <dgm:prSet presAssocID="{9E4FF2E3-E0FA-C04B-B2C5-9B5BDCA99699}" presName="dummy" presStyleCnt="0"/>
      <dgm:spPr/>
    </dgm:pt>
    <dgm:pt modelId="{D9780B2A-E184-F24E-A04E-E031329721F4}" type="pres">
      <dgm:prSet presAssocID="{5C9892CA-3A90-D649-9F92-4710CF91ECCC}" presName="sibTrans" presStyleLbl="sibTrans2D1" presStyleIdx="2" presStyleCnt="6"/>
      <dgm:spPr/>
      <dgm:t>
        <a:bodyPr/>
        <a:lstStyle/>
        <a:p>
          <a:endParaRPr lang="en-US"/>
        </a:p>
      </dgm:t>
    </dgm:pt>
    <dgm:pt modelId="{EE29CCEA-2E06-FD4D-A57E-45753038B2D3}" type="pres">
      <dgm:prSet presAssocID="{60E50D31-6095-6E43-B256-80CA984FBA80}" presName="node" presStyleLbl="node1" presStyleIdx="3" presStyleCnt="6">
        <dgm:presLayoutVars>
          <dgm:bulletEnabled val="1"/>
        </dgm:presLayoutVars>
      </dgm:prSet>
      <dgm:spPr/>
      <dgm:t>
        <a:bodyPr/>
        <a:lstStyle/>
        <a:p>
          <a:endParaRPr lang="en-US"/>
        </a:p>
      </dgm:t>
    </dgm:pt>
    <dgm:pt modelId="{AF587A41-E739-EB4D-9D84-5A33916AFECC}" type="pres">
      <dgm:prSet presAssocID="{60E50D31-6095-6E43-B256-80CA984FBA80}" presName="dummy" presStyleCnt="0"/>
      <dgm:spPr/>
    </dgm:pt>
    <dgm:pt modelId="{F2E09C6A-CDA6-BD4A-8A0B-61C90546BD25}" type="pres">
      <dgm:prSet presAssocID="{23AC88B2-A9BD-0545-92B3-4F1E6F6A7813}" presName="sibTrans" presStyleLbl="sibTrans2D1" presStyleIdx="3" presStyleCnt="6"/>
      <dgm:spPr/>
      <dgm:t>
        <a:bodyPr/>
        <a:lstStyle/>
        <a:p>
          <a:endParaRPr lang="en-US"/>
        </a:p>
      </dgm:t>
    </dgm:pt>
    <dgm:pt modelId="{BD7F5C1F-EEE9-9B48-8712-8B5E121DD4AC}" type="pres">
      <dgm:prSet presAssocID="{8D7CF4C4-FF4D-834E-B5CF-B4FB50F5BD0F}" presName="node" presStyleLbl="node1" presStyleIdx="4" presStyleCnt="6">
        <dgm:presLayoutVars>
          <dgm:bulletEnabled val="1"/>
        </dgm:presLayoutVars>
      </dgm:prSet>
      <dgm:spPr/>
      <dgm:t>
        <a:bodyPr/>
        <a:lstStyle/>
        <a:p>
          <a:endParaRPr lang="en-US"/>
        </a:p>
      </dgm:t>
    </dgm:pt>
    <dgm:pt modelId="{865C0A2D-44BA-6D4E-857E-A918E7F2056F}" type="pres">
      <dgm:prSet presAssocID="{8D7CF4C4-FF4D-834E-B5CF-B4FB50F5BD0F}" presName="dummy" presStyleCnt="0"/>
      <dgm:spPr/>
    </dgm:pt>
    <dgm:pt modelId="{7AEE2ADE-7256-2F45-97F8-39653651183A}" type="pres">
      <dgm:prSet presAssocID="{3B302CAE-A1A1-9349-B0EA-5461C52B109C}" presName="sibTrans" presStyleLbl="sibTrans2D1" presStyleIdx="4" presStyleCnt="6"/>
      <dgm:spPr/>
      <dgm:t>
        <a:bodyPr/>
        <a:lstStyle/>
        <a:p>
          <a:endParaRPr lang="en-US"/>
        </a:p>
      </dgm:t>
    </dgm:pt>
    <dgm:pt modelId="{0AB464EE-532A-574C-9C1E-ED6BABF57A33}" type="pres">
      <dgm:prSet presAssocID="{E2BFCDB2-E144-A842-A7D0-8ACA14561D68}" presName="node" presStyleLbl="node1" presStyleIdx="5" presStyleCnt="6">
        <dgm:presLayoutVars>
          <dgm:bulletEnabled val="1"/>
        </dgm:presLayoutVars>
      </dgm:prSet>
      <dgm:spPr/>
      <dgm:t>
        <a:bodyPr/>
        <a:lstStyle/>
        <a:p>
          <a:endParaRPr lang="en-US"/>
        </a:p>
      </dgm:t>
    </dgm:pt>
    <dgm:pt modelId="{D758B05D-E7E8-7F42-8A28-32F9A110AAF2}" type="pres">
      <dgm:prSet presAssocID="{E2BFCDB2-E144-A842-A7D0-8ACA14561D68}" presName="dummy" presStyleCnt="0"/>
      <dgm:spPr/>
    </dgm:pt>
    <dgm:pt modelId="{1096F61E-F3DF-0C49-B7E6-F435FB6D9390}" type="pres">
      <dgm:prSet presAssocID="{090AB4B1-A9C6-D14B-AE15-9C50943C5F45}" presName="sibTrans" presStyleLbl="sibTrans2D1" presStyleIdx="5" presStyleCnt="6"/>
      <dgm:spPr/>
      <dgm:t>
        <a:bodyPr/>
        <a:lstStyle/>
        <a:p>
          <a:endParaRPr lang="en-US"/>
        </a:p>
      </dgm:t>
    </dgm:pt>
  </dgm:ptLst>
  <dgm:cxnLst>
    <dgm:cxn modelId="{078D1D7D-27BF-6444-9EF4-9A7F8926CF2A}" type="presOf" srcId="{CAF40791-67C3-E24D-BB85-79E343E9AF57}" destId="{E6131E9E-F4D8-6246-875C-C17A4E8D9330}" srcOrd="0" destOrd="0" presId="urn:microsoft.com/office/officeart/2005/8/layout/radial6"/>
    <dgm:cxn modelId="{3581A063-7608-5B4F-82D5-6009E413B40E}" srcId="{F47F2B5B-37DC-A74E-9E0F-907BFF2EEED8}" destId="{9E4FF2E3-E0FA-C04B-B2C5-9B5BDCA99699}" srcOrd="2" destOrd="0" parTransId="{B1A6BF65-5F03-E949-846E-6A80B583E07F}" sibTransId="{5C9892CA-3A90-D649-9F92-4710CF91ECCC}"/>
    <dgm:cxn modelId="{B08AF23E-B7A7-8A41-81C9-A8C3658C0D13}" type="presOf" srcId="{F47F2B5B-37DC-A74E-9E0F-907BFF2EEED8}" destId="{A798E36F-082B-3E42-9EDF-6FD231C66BC4}" srcOrd="0" destOrd="0" presId="urn:microsoft.com/office/officeart/2005/8/layout/radial6"/>
    <dgm:cxn modelId="{F4FEEB31-BF18-EC47-B978-57E9A3CDDCE2}" srcId="{F47F2B5B-37DC-A74E-9E0F-907BFF2EEED8}" destId="{8D7CF4C4-FF4D-834E-B5CF-B4FB50F5BD0F}" srcOrd="4" destOrd="0" parTransId="{E6592C3D-AEE1-4F46-B56F-05D8F2264578}" sibTransId="{3B302CAE-A1A1-9349-B0EA-5461C52B109C}"/>
    <dgm:cxn modelId="{5400E308-2D7F-F249-95D0-EAB2581AE9B3}" type="presOf" srcId="{8D7CF4C4-FF4D-834E-B5CF-B4FB50F5BD0F}" destId="{BD7F5C1F-EEE9-9B48-8712-8B5E121DD4AC}" srcOrd="0" destOrd="0" presId="urn:microsoft.com/office/officeart/2005/8/layout/radial6"/>
    <dgm:cxn modelId="{9F4D5B46-DAB0-7045-BA17-E63334DA4DD2}" type="presOf" srcId="{253D86D3-1D16-1646-A3E5-74629239BF3A}" destId="{F78D991B-FFD2-074D-AFB7-377290A71FCE}" srcOrd="0" destOrd="0" presId="urn:microsoft.com/office/officeart/2005/8/layout/radial6"/>
    <dgm:cxn modelId="{F9A60466-65C5-1A4A-9D12-0106FC9BBE21}" srcId="{F47F2B5B-37DC-A74E-9E0F-907BFF2EEED8}" destId="{60E50D31-6095-6E43-B256-80CA984FBA80}" srcOrd="3" destOrd="0" parTransId="{A4278924-26FE-5F46-AC8F-B8264ECA4230}" sibTransId="{23AC88B2-A9BD-0545-92B3-4F1E6F6A7813}"/>
    <dgm:cxn modelId="{10FFEAC1-D946-EC4B-A389-7CE3CC1B5E11}" type="presOf" srcId="{9E4FF2E3-E0FA-C04B-B2C5-9B5BDCA99699}" destId="{A49B31E5-0CC0-034C-BB63-BF2A402E16E5}" srcOrd="0" destOrd="0" presId="urn:microsoft.com/office/officeart/2005/8/layout/radial6"/>
    <dgm:cxn modelId="{2726279D-8275-8741-A043-C5CE224684C9}" srcId="{F47F2B5B-37DC-A74E-9E0F-907BFF2EEED8}" destId="{83AFDF99-C685-2342-8928-40ED4A61B0E7}" srcOrd="0" destOrd="0" parTransId="{AE019CA5-C964-5441-88D0-CC9AB92D0FE8}" sibTransId="{CAF40791-67C3-E24D-BB85-79E343E9AF57}"/>
    <dgm:cxn modelId="{78FB1DE3-5C64-0949-A97B-7B896055B35D}" srcId="{F47F2B5B-37DC-A74E-9E0F-907BFF2EEED8}" destId="{4EBA7ECF-D0C8-3B4D-90FA-8CDECAC3ED75}" srcOrd="1" destOrd="0" parTransId="{50C7173B-BDC9-9B46-9D41-C8856C5CFE93}" sibTransId="{253D86D3-1D16-1646-A3E5-74629239BF3A}"/>
    <dgm:cxn modelId="{B771FFC9-3805-4444-8A07-EEBC884E23AF}" type="presOf" srcId="{83AFDF99-C685-2342-8928-40ED4A61B0E7}" destId="{4502E8A2-A0BF-9540-AD27-A48E53813933}" srcOrd="0" destOrd="0" presId="urn:microsoft.com/office/officeart/2005/8/layout/radial6"/>
    <dgm:cxn modelId="{0C03ACF8-6D48-BD49-BC46-318E1B110871}" type="presOf" srcId="{23AC88B2-A9BD-0545-92B3-4F1E6F6A7813}" destId="{F2E09C6A-CDA6-BD4A-8A0B-61C90546BD25}" srcOrd="0" destOrd="0" presId="urn:microsoft.com/office/officeart/2005/8/layout/radial6"/>
    <dgm:cxn modelId="{14CB8C86-0E24-3B4D-8CE7-5BF4C1463774}" srcId="{F47F2B5B-37DC-A74E-9E0F-907BFF2EEED8}" destId="{E2BFCDB2-E144-A842-A7D0-8ACA14561D68}" srcOrd="5" destOrd="0" parTransId="{CE52B388-26C0-1548-864C-2AD33BA60629}" sibTransId="{090AB4B1-A9C6-D14B-AE15-9C50943C5F45}"/>
    <dgm:cxn modelId="{8261FF87-05CC-0241-A260-4A59B094E9D8}" type="presOf" srcId="{3B302CAE-A1A1-9349-B0EA-5461C52B109C}" destId="{7AEE2ADE-7256-2F45-97F8-39653651183A}" srcOrd="0" destOrd="0" presId="urn:microsoft.com/office/officeart/2005/8/layout/radial6"/>
    <dgm:cxn modelId="{5EE126A6-660F-3048-8C3E-89475865E381}" srcId="{29F92D01-8AF7-9E47-970A-606081720E80}" destId="{F47F2B5B-37DC-A74E-9E0F-907BFF2EEED8}" srcOrd="0" destOrd="0" parTransId="{EF9A8283-98E2-5142-8E4C-8818646A3C96}" sibTransId="{054D0E5B-C225-DA47-817E-853A29C35629}"/>
    <dgm:cxn modelId="{7D8685ED-CBE7-B340-9BED-64861C2EF567}" type="presOf" srcId="{090AB4B1-A9C6-D14B-AE15-9C50943C5F45}" destId="{1096F61E-F3DF-0C49-B7E6-F435FB6D9390}" srcOrd="0" destOrd="0" presId="urn:microsoft.com/office/officeart/2005/8/layout/radial6"/>
    <dgm:cxn modelId="{426860E9-FDC2-E244-B1E2-AE98DBD3B620}" type="presOf" srcId="{5C9892CA-3A90-D649-9F92-4710CF91ECCC}" destId="{D9780B2A-E184-F24E-A04E-E031329721F4}" srcOrd="0" destOrd="0" presId="urn:microsoft.com/office/officeart/2005/8/layout/radial6"/>
    <dgm:cxn modelId="{5236E800-8C27-1044-9B51-6EDC2E6B821F}" type="presOf" srcId="{E2BFCDB2-E144-A842-A7D0-8ACA14561D68}" destId="{0AB464EE-532A-574C-9C1E-ED6BABF57A33}" srcOrd="0" destOrd="0" presId="urn:microsoft.com/office/officeart/2005/8/layout/radial6"/>
    <dgm:cxn modelId="{01C285E8-7AE0-F44F-8086-C081808602A6}" type="presOf" srcId="{60E50D31-6095-6E43-B256-80CA984FBA80}" destId="{EE29CCEA-2E06-FD4D-A57E-45753038B2D3}" srcOrd="0" destOrd="0" presId="urn:microsoft.com/office/officeart/2005/8/layout/radial6"/>
    <dgm:cxn modelId="{0B8BF382-3882-1B48-B41B-005573510944}" type="presOf" srcId="{4EBA7ECF-D0C8-3B4D-90FA-8CDECAC3ED75}" destId="{1EAC457F-535E-3F4E-93D2-1084435D3A76}" srcOrd="0" destOrd="0" presId="urn:microsoft.com/office/officeart/2005/8/layout/radial6"/>
    <dgm:cxn modelId="{3092C4CB-76BC-8F43-8C50-D83DA98F17AA}" type="presOf" srcId="{29F92D01-8AF7-9E47-970A-606081720E80}" destId="{32D15FCE-7A24-CF4A-B9C7-0CF9DE88DF70}" srcOrd="0" destOrd="0" presId="urn:microsoft.com/office/officeart/2005/8/layout/radial6"/>
    <dgm:cxn modelId="{7A0C3743-CEA2-F24A-9C28-98C91B6BA9B1}" type="presParOf" srcId="{32D15FCE-7A24-CF4A-B9C7-0CF9DE88DF70}" destId="{A798E36F-082B-3E42-9EDF-6FD231C66BC4}" srcOrd="0" destOrd="0" presId="urn:microsoft.com/office/officeart/2005/8/layout/radial6"/>
    <dgm:cxn modelId="{917D82CE-95CA-5744-8E03-03B8DA219D6A}" type="presParOf" srcId="{32D15FCE-7A24-CF4A-B9C7-0CF9DE88DF70}" destId="{4502E8A2-A0BF-9540-AD27-A48E53813933}" srcOrd="1" destOrd="0" presId="urn:microsoft.com/office/officeart/2005/8/layout/radial6"/>
    <dgm:cxn modelId="{00B294EE-53CC-8240-9F87-D79219CED983}" type="presParOf" srcId="{32D15FCE-7A24-CF4A-B9C7-0CF9DE88DF70}" destId="{83799D01-434E-AB48-A71B-929BDE221358}" srcOrd="2" destOrd="0" presId="urn:microsoft.com/office/officeart/2005/8/layout/radial6"/>
    <dgm:cxn modelId="{9D1BB01E-EBBE-0347-A93B-6979D4397198}" type="presParOf" srcId="{32D15FCE-7A24-CF4A-B9C7-0CF9DE88DF70}" destId="{E6131E9E-F4D8-6246-875C-C17A4E8D9330}" srcOrd="3" destOrd="0" presId="urn:microsoft.com/office/officeart/2005/8/layout/radial6"/>
    <dgm:cxn modelId="{D19232C5-2D33-174F-B73D-FB9C85CF27E3}" type="presParOf" srcId="{32D15FCE-7A24-CF4A-B9C7-0CF9DE88DF70}" destId="{1EAC457F-535E-3F4E-93D2-1084435D3A76}" srcOrd="4" destOrd="0" presId="urn:microsoft.com/office/officeart/2005/8/layout/radial6"/>
    <dgm:cxn modelId="{8A2D7F52-DAF4-2F4D-ADC9-E915F46F5966}" type="presParOf" srcId="{32D15FCE-7A24-CF4A-B9C7-0CF9DE88DF70}" destId="{73C7008F-833A-CF42-BB16-4B379ABA5418}" srcOrd="5" destOrd="0" presId="urn:microsoft.com/office/officeart/2005/8/layout/radial6"/>
    <dgm:cxn modelId="{4FAB2BAD-69A9-754A-AA0C-4DF3B028E9C5}" type="presParOf" srcId="{32D15FCE-7A24-CF4A-B9C7-0CF9DE88DF70}" destId="{F78D991B-FFD2-074D-AFB7-377290A71FCE}" srcOrd="6" destOrd="0" presId="urn:microsoft.com/office/officeart/2005/8/layout/radial6"/>
    <dgm:cxn modelId="{C9C729F9-1D78-CB4B-A9D9-2980FE4584E6}" type="presParOf" srcId="{32D15FCE-7A24-CF4A-B9C7-0CF9DE88DF70}" destId="{A49B31E5-0CC0-034C-BB63-BF2A402E16E5}" srcOrd="7" destOrd="0" presId="urn:microsoft.com/office/officeart/2005/8/layout/radial6"/>
    <dgm:cxn modelId="{932AEA08-D461-1E48-9FEE-E4EE1097CC12}" type="presParOf" srcId="{32D15FCE-7A24-CF4A-B9C7-0CF9DE88DF70}" destId="{6071CC31-ED2D-E449-9932-3988A10A8CC1}" srcOrd="8" destOrd="0" presId="urn:microsoft.com/office/officeart/2005/8/layout/radial6"/>
    <dgm:cxn modelId="{EB42679B-0CD2-6744-9DCC-08A93B9C5677}" type="presParOf" srcId="{32D15FCE-7A24-CF4A-B9C7-0CF9DE88DF70}" destId="{D9780B2A-E184-F24E-A04E-E031329721F4}" srcOrd="9" destOrd="0" presId="urn:microsoft.com/office/officeart/2005/8/layout/radial6"/>
    <dgm:cxn modelId="{DEFED2A9-AC67-644D-8097-4319C123A4D5}" type="presParOf" srcId="{32D15FCE-7A24-CF4A-B9C7-0CF9DE88DF70}" destId="{EE29CCEA-2E06-FD4D-A57E-45753038B2D3}" srcOrd="10" destOrd="0" presId="urn:microsoft.com/office/officeart/2005/8/layout/radial6"/>
    <dgm:cxn modelId="{302FC4C0-9AA6-424E-91DE-DDABD3E9AB40}" type="presParOf" srcId="{32D15FCE-7A24-CF4A-B9C7-0CF9DE88DF70}" destId="{AF587A41-E739-EB4D-9D84-5A33916AFECC}" srcOrd="11" destOrd="0" presId="urn:microsoft.com/office/officeart/2005/8/layout/radial6"/>
    <dgm:cxn modelId="{F458E086-2B6A-1143-A34A-E43176875D8B}" type="presParOf" srcId="{32D15FCE-7A24-CF4A-B9C7-0CF9DE88DF70}" destId="{F2E09C6A-CDA6-BD4A-8A0B-61C90546BD25}" srcOrd="12" destOrd="0" presId="urn:microsoft.com/office/officeart/2005/8/layout/radial6"/>
    <dgm:cxn modelId="{C28792F5-BC7E-234B-A5E0-F9A6C238805A}" type="presParOf" srcId="{32D15FCE-7A24-CF4A-B9C7-0CF9DE88DF70}" destId="{BD7F5C1F-EEE9-9B48-8712-8B5E121DD4AC}" srcOrd="13" destOrd="0" presId="urn:microsoft.com/office/officeart/2005/8/layout/radial6"/>
    <dgm:cxn modelId="{846C83FB-3388-434F-BB95-29ABE8DB70ED}" type="presParOf" srcId="{32D15FCE-7A24-CF4A-B9C7-0CF9DE88DF70}" destId="{865C0A2D-44BA-6D4E-857E-A918E7F2056F}" srcOrd="14" destOrd="0" presId="urn:microsoft.com/office/officeart/2005/8/layout/radial6"/>
    <dgm:cxn modelId="{EDE813F8-463E-B14D-BD10-89C265D900BE}" type="presParOf" srcId="{32D15FCE-7A24-CF4A-B9C7-0CF9DE88DF70}" destId="{7AEE2ADE-7256-2F45-97F8-39653651183A}" srcOrd="15" destOrd="0" presId="urn:microsoft.com/office/officeart/2005/8/layout/radial6"/>
    <dgm:cxn modelId="{AF8ACA37-7DAC-5546-994B-D0D926217A77}" type="presParOf" srcId="{32D15FCE-7A24-CF4A-B9C7-0CF9DE88DF70}" destId="{0AB464EE-532A-574C-9C1E-ED6BABF57A33}" srcOrd="16" destOrd="0" presId="urn:microsoft.com/office/officeart/2005/8/layout/radial6"/>
    <dgm:cxn modelId="{399FEDAE-F5EF-914D-B211-4AFF9466713D}" type="presParOf" srcId="{32D15FCE-7A24-CF4A-B9C7-0CF9DE88DF70}" destId="{D758B05D-E7E8-7F42-8A28-32F9A110AAF2}" srcOrd="17" destOrd="0" presId="urn:microsoft.com/office/officeart/2005/8/layout/radial6"/>
    <dgm:cxn modelId="{33A06F83-9E95-9F48-A58B-AFAF86DF5478}" type="presParOf" srcId="{32D15FCE-7A24-CF4A-B9C7-0CF9DE88DF70}" destId="{1096F61E-F3DF-0C49-B7E6-F435FB6D9390}" srcOrd="18"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96F61E-F3DF-0C49-B7E6-F435FB6D9390}">
      <dsp:nvSpPr>
        <dsp:cNvPr id="0" name=""/>
        <dsp:cNvSpPr/>
      </dsp:nvSpPr>
      <dsp:spPr>
        <a:xfrm>
          <a:off x="481990" y="267585"/>
          <a:ext cx="1851877" cy="1851877"/>
        </a:xfrm>
        <a:prstGeom prst="blockArc">
          <a:avLst>
            <a:gd name="adj1" fmla="val 12600000"/>
            <a:gd name="adj2" fmla="val 162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7AEE2ADE-7256-2F45-97F8-39653651183A}">
      <dsp:nvSpPr>
        <dsp:cNvPr id="0" name=""/>
        <dsp:cNvSpPr/>
      </dsp:nvSpPr>
      <dsp:spPr>
        <a:xfrm>
          <a:off x="481990" y="267585"/>
          <a:ext cx="1851877" cy="1851877"/>
        </a:xfrm>
        <a:prstGeom prst="blockArc">
          <a:avLst>
            <a:gd name="adj1" fmla="val 9000000"/>
            <a:gd name="adj2" fmla="val 126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F2E09C6A-CDA6-BD4A-8A0B-61C90546BD25}">
      <dsp:nvSpPr>
        <dsp:cNvPr id="0" name=""/>
        <dsp:cNvSpPr/>
      </dsp:nvSpPr>
      <dsp:spPr>
        <a:xfrm>
          <a:off x="481990" y="267585"/>
          <a:ext cx="1851877" cy="1851877"/>
        </a:xfrm>
        <a:prstGeom prst="blockArc">
          <a:avLst>
            <a:gd name="adj1" fmla="val 5400000"/>
            <a:gd name="adj2" fmla="val 90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D9780B2A-E184-F24E-A04E-E031329721F4}">
      <dsp:nvSpPr>
        <dsp:cNvPr id="0" name=""/>
        <dsp:cNvSpPr/>
      </dsp:nvSpPr>
      <dsp:spPr>
        <a:xfrm>
          <a:off x="481990" y="267585"/>
          <a:ext cx="1851877" cy="1851877"/>
        </a:xfrm>
        <a:prstGeom prst="blockArc">
          <a:avLst>
            <a:gd name="adj1" fmla="val 1800000"/>
            <a:gd name="adj2" fmla="val 54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F78D991B-FFD2-074D-AFB7-377290A71FCE}">
      <dsp:nvSpPr>
        <dsp:cNvPr id="0" name=""/>
        <dsp:cNvSpPr/>
      </dsp:nvSpPr>
      <dsp:spPr>
        <a:xfrm>
          <a:off x="481990" y="267585"/>
          <a:ext cx="1851877" cy="1851877"/>
        </a:xfrm>
        <a:prstGeom prst="blockArc">
          <a:avLst>
            <a:gd name="adj1" fmla="val 19800000"/>
            <a:gd name="adj2" fmla="val 18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E6131E9E-F4D8-6246-875C-C17A4E8D9330}">
      <dsp:nvSpPr>
        <dsp:cNvPr id="0" name=""/>
        <dsp:cNvSpPr/>
      </dsp:nvSpPr>
      <dsp:spPr>
        <a:xfrm>
          <a:off x="481990" y="267585"/>
          <a:ext cx="1851877" cy="1851877"/>
        </a:xfrm>
        <a:prstGeom prst="blockArc">
          <a:avLst>
            <a:gd name="adj1" fmla="val 16200000"/>
            <a:gd name="adj2" fmla="val 19800000"/>
            <a:gd name="adj3" fmla="val 4475"/>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dsp:spPr>
      <dsp:style>
        <a:lnRef idx="0">
          <a:scrgbClr r="0" g="0" b="0"/>
        </a:lnRef>
        <a:fillRef idx="3">
          <a:scrgbClr r="0" g="0" b="0"/>
        </a:fillRef>
        <a:effectRef idx="2">
          <a:scrgbClr r="0" g="0" b="0"/>
        </a:effectRef>
        <a:fontRef idx="minor">
          <a:schemeClr val="lt1"/>
        </a:fontRef>
      </dsp:style>
    </dsp:sp>
    <dsp:sp modelId="{A798E36F-082B-3E42-9EDF-6FD231C66BC4}">
      <dsp:nvSpPr>
        <dsp:cNvPr id="0" name=""/>
        <dsp:cNvSpPr/>
      </dsp:nvSpPr>
      <dsp:spPr>
        <a:xfrm>
          <a:off x="1054165" y="839761"/>
          <a:ext cx="707526" cy="707526"/>
        </a:xfrm>
        <a:prstGeom prst="ellipse">
          <a:avLst/>
        </a:prstGeom>
        <a:solidFill>
          <a:srgbClr val="0273A1"/>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US" sz="800" kern="1200" dirty="0">
              <a:solidFill>
                <a:schemeClr val="tx1"/>
              </a:solidFill>
            </a:rPr>
            <a:t>Telemetry</a:t>
          </a:r>
        </a:p>
      </dsp:txBody>
      <dsp:txXfrm>
        <a:off x="1157780" y="943376"/>
        <a:ext cx="500296" cy="500296"/>
      </dsp:txXfrm>
    </dsp:sp>
    <dsp:sp modelId="{4502E8A2-A0BF-9540-AD27-A48E53813933}">
      <dsp:nvSpPr>
        <dsp:cNvPr id="0" name=""/>
        <dsp:cNvSpPr/>
      </dsp:nvSpPr>
      <dsp:spPr>
        <a:xfrm>
          <a:off x="1120156" y="532"/>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US" sz="800" b="1" kern="1200" dirty="0">
              <a:solidFill>
                <a:schemeClr val="tx1"/>
              </a:solidFill>
            </a:rPr>
            <a:t>Network Intrusions</a:t>
          </a:r>
        </a:p>
      </dsp:txBody>
      <dsp:txXfrm>
        <a:off x="1204443" y="84819"/>
        <a:ext cx="406971" cy="406971"/>
      </dsp:txXfrm>
    </dsp:sp>
    <dsp:sp modelId="{1EAC457F-535E-3F4E-93D2-1084435D3A76}">
      <dsp:nvSpPr>
        <dsp:cNvPr id="0" name=""/>
        <dsp:cNvSpPr/>
      </dsp:nvSpPr>
      <dsp:spPr>
        <a:xfrm>
          <a:off x="1904098" y="453141"/>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endParaRPr lang="en-US" sz="800" b="1" kern="1200" dirty="0">
            <a:solidFill>
              <a:schemeClr val="tx1"/>
            </a:solidFill>
          </a:endParaRPr>
        </a:p>
        <a:p>
          <a:pPr lvl="0" algn="ctr" defTabSz="355600">
            <a:lnSpc>
              <a:spcPct val="90000"/>
            </a:lnSpc>
            <a:spcBef>
              <a:spcPct val="0"/>
            </a:spcBef>
            <a:spcAft>
              <a:spcPct val="35000"/>
            </a:spcAft>
          </a:pPr>
          <a:r>
            <a:rPr lang="en-US" sz="800" b="1" kern="1200" dirty="0">
              <a:solidFill>
                <a:schemeClr val="tx1"/>
              </a:solidFill>
            </a:rPr>
            <a:t>Network Flow Analysis</a:t>
          </a:r>
        </a:p>
      </dsp:txBody>
      <dsp:txXfrm>
        <a:off x="1988385" y="537428"/>
        <a:ext cx="406971" cy="406971"/>
      </dsp:txXfrm>
    </dsp:sp>
    <dsp:sp modelId="{A49B31E5-0CC0-034C-BB63-BF2A402E16E5}">
      <dsp:nvSpPr>
        <dsp:cNvPr id="0" name=""/>
        <dsp:cNvSpPr/>
      </dsp:nvSpPr>
      <dsp:spPr>
        <a:xfrm>
          <a:off x="1904098" y="1358361"/>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US" sz="800" b="1" kern="1200" dirty="0">
              <a:solidFill>
                <a:schemeClr val="tx1"/>
              </a:solidFill>
            </a:rPr>
            <a:t>Web/URL</a:t>
          </a:r>
        </a:p>
      </dsp:txBody>
      <dsp:txXfrm>
        <a:off x="1988385" y="1442648"/>
        <a:ext cx="406971" cy="406971"/>
      </dsp:txXfrm>
    </dsp:sp>
    <dsp:sp modelId="{EE29CCEA-2E06-FD4D-A57E-45753038B2D3}">
      <dsp:nvSpPr>
        <dsp:cNvPr id="0" name=""/>
        <dsp:cNvSpPr/>
      </dsp:nvSpPr>
      <dsp:spPr>
        <a:xfrm>
          <a:off x="1120156" y="1810970"/>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US" sz="800" b="1" kern="1200" dirty="0">
              <a:solidFill>
                <a:schemeClr val="tx1"/>
              </a:solidFill>
            </a:rPr>
            <a:t>DNS/IP</a:t>
          </a:r>
        </a:p>
      </dsp:txBody>
      <dsp:txXfrm>
        <a:off x="1204443" y="1895257"/>
        <a:ext cx="406971" cy="406971"/>
      </dsp:txXfrm>
    </dsp:sp>
    <dsp:sp modelId="{BD7F5C1F-EEE9-9B48-8712-8B5E121DD4AC}">
      <dsp:nvSpPr>
        <dsp:cNvPr id="0" name=""/>
        <dsp:cNvSpPr/>
      </dsp:nvSpPr>
      <dsp:spPr>
        <a:xfrm>
          <a:off x="336213" y="1358361"/>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endParaRPr lang="en-US" sz="800" b="1" kern="1200" dirty="0">
            <a:solidFill>
              <a:schemeClr val="tx1"/>
            </a:solidFill>
          </a:endParaRPr>
        </a:p>
        <a:p>
          <a:pPr lvl="0" algn="ctr" defTabSz="355600">
            <a:lnSpc>
              <a:spcPct val="90000"/>
            </a:lnSpc>
            <a:spcBef>
              <a:spcPct val="0"/>
            </a:spcBef>
            <a:spcAft>
              <a:spcPct val="35000"/>
            </a:spcAft>
          </a:pPr>
          <a:r>
            <a:rPr lang="en-US" sz="800" b="1" kern="1200" dirty="0">
              <a:solidFill>
                <a:schemeClr val="tx1"/>
              </a:solidFill>
            </a:rPr>
            <a:t>Endpoint/</a:t>
          </a:r>
        </a:p>
        <a:p>
          <a:pPr lvl="0" algn="ctr" defTabSz="355600">
            <a:lnSpc>
              <a:spcPct val="90000"/>
            </a:lnSpc>
            <a:spcBef>
              <a:spcPct val="0"/>
            </a:spcBef>
            <a:spcAft>
              <a:spcPct val="35000"/>
            </a:spcAft>
          </a:pPr>
          <a:r>
            <a:rPr lang="en-US" sz="800" b="1" kern="1200" dirty="0">
              <a:solidFill>
                <a:schemeClr val="tx1"/>
              </a:solidFill>
            </a:rPr>
            <a:t>Malware</a:t>
          </a:r>
        </a:p>
      </dsp:txBody>
      <dsp:txXfrm>
        <a:off x="420500" y="1442648"/>
        <a:ext cx="406971" cy="406971"/>
      </dsp:txXfrm>
    </dsp:sp>
    <dsp:sp modelId="{0AB464EE-532A-574C-9C1E-ED6BABF57A33}">
      <dsp:nvSpPr>
        <dsp:cNvPr id="0" name=""/>
        <dsp:cNvSpPr/>
      </dsp:nvSpPr>
      <dsp:spPr>
        <a:xfrm>
          <a:off x="336213" y="453141"/>
          <a:ext cx="575545" cy="575545"/>
        </a:xfrm>
        <a:prstGeom prst="ellipse">
          <a:avLst/>
        </a:prstGeom>
        <a:solidFill>
          <a:schemeClr val="bg2"/>
        </a:solidFill>
        <a:ln w="19050">
          <a:solidFill>
            <a:schemeClr val="accent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US" sz="800" b="1" kern="1200" dirty="0">
              <a:solidFill>
                <a:schemeClr val="tx1"/>
              </a:solidFill>
            </a:rPr>
            <a:t>Email</a:t>
          </a:r>
        </a:p>
      </dsp:txBody>
      <dsp:txXfrm>
        <a:off x="420500" y="537428"/>
        <a:ext cx="406971" cy="406971"/>
      </dsp:txXfrm>
    </dsp:sp>
  </dsp:spTree>
</dsp:drawing>
</file>

<file path=ppt/diagrams/layout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FE48B1C-1E6B-744F-8E6C-3836D33BC0D9}" type="datetimeFigureOut">
              <a:rPr lang="en-US"/>
              <a:pPr>
                <a:defRPr/>
              </a:pPr>
              <a:t>10/18/2018</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5A8EAB7-F1BA-274C-91A9-46214A29E509}" type="slidenum">
              <a:rPr lang="en-US"/>
              <a:pPr>
                <a:defRPr/>
              </a:pPr>
              <a:t>‹#›</a:t>
            </a:fld>
            <a:endParaRPr lang="en-US"/>
          </a:p>
        </p:txBody>
      </p:sp>
    </p:spTree>
    <p:extLst>
      <p:ext uri="{BB962C8B-B14F-4D97-AF65-F5344CB8AC3E}">
        <p14:creationId xmlns:p14="http://schemas.microsoft.com/office/powerpoint/2010/main" val="3338480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A637A29-4E7E-A24B-BAB1-D48C888F91E4}" type="datetimeFigureOut">
              <a:rPr lang="en-US"/>
              <a:pPr>
                <a:defRPr/>
              </a:pPr>
              <a:t>10/18/2018</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97A1FA6-25DE-9E4E-A34D-CF67DE7DBDC7}" type="slidenum">
              <a:rPr lang="en-US"/>
              <a:pPr>
                <a:defRPr/>
              </a:pPr>
              <a:t>‹#›</a:t>
            </a:fld>
            <a:endParaRPr lang="en-US"/>
          </a:p>
        </p:txBody>
      </p:sp>
    </p:spTree>
    <p:extLst>
      <p:ext uri="{BB962C8B-B14F-4D97-AF65-F5344CB8AC3E}">
        <p14:creationId xmlns:p14="http://schemas.microsoft.com/office/powerpoint/2010/main" val="3228492595"/>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44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16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88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solidFill>
                  <a:prstClr val="black"/>
                </a:solidFill>
              </a:rPr>
              <a:pPr>
                <a:defRPr/>
              </a:pPr>
              <a:t>1</a:t>
            </a:fld>
            <a:endParaRPr lang="en-US" dirty="0">
              <a:solidFill>
                <a:prstClr val="black"/>
              </a:solidFill>
            </a:endParaRPr>
          </a:p>
        </p:txBody>
      </p:sp>
    </p:spTree>
    <p:extLst>
      <p:ext uri="{BB962C8B-B14F-4D97-AF65-F5344CB8AC3E}">
        <p14:creationId xmlns:p14="http://schemas.microsoft.com/office/powerpoint/2010/main" val="36840187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13</a:t>
            </a:fld>
            <a:endParaRPr lang="en-US"/>
          </a:p>
        </p:txBody>
      </p:sp>
    </p:spTree>
    <p:extLst>
      <p:ext uri="{BB962C8B-B14F-4D97-AF65-F5344CB8AC3E}">
        <p14:creationId xmlns:p14="http://schemas.microsoft.com/office/powerpoint/2010/main" val="12693334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14</a:t>
            </a:fld>
            <a:endParaRPr lang="en-US"/>
          </a:p>
        </p:txBody>
      </p:sp>
    </p:spTree>
    <p:extLst>
      <p:ext uri="{BB962C8B-B14F-4D97-AF65-F5344CB8AC3E}">
        <p14:creationId xmlns:p14="http://schemas.microsoft.com/office/powerpoint/2010/main" val="11184926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15</a:t>
            </a:fld>
            <a:endParaRPr lang="en-US" dirty="0"/>
          </a:p>
        </p:txBody>
      </p:sp>
    </p:spTree>
    <p:extLst>
      <p:ext uri="{BB962C8B-B14F-4D97-AF65-F5344CB8AC3E}">
        <p14:creationId xmlns:p14="http://schemas.microsoft.com/office/powerpoint/2010/main" val="419724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sz="1200" dirty="0"/>
              <a:t>Instead, what’s needed is a holistic approach to enterprise security.</a:t>
            </a:r>
          </a:p>
          <a:p>
            <a:pPr algn="l"/>
            <a:endParaRPr lang="en-US" sz="1200" dirty="0"/>
          </a:p>
          <a:p>
            <a:pPr algn="l"/>
            <a:r>
              <a:rPr lang="en-US" sz="1200" dirty="0"/>
              <a:t>A network might have 100 network devices for every firewall – as an example, Cisco’s validated enterprise network architecture has </a:t>
            </a:r>
            <a:r>
              <a:rPr lang="en-US" sz="1200" b="1" dirty="0"/>
              <a:t>X network devices </a:t>
            </a:r>
            <a:r>
              <a:rPr lang="en-US" sz="1200" dirty="0"/>
              <a:t>for every firewall.</a:t>
            </a:r>
            <a:r>
              <a:rPr lang="en-US" sz="1200" b="1" dirty="0"/>
              <a:t> </a:t>
            </a:r>
            <a:r>
              <a:rPr lang="en-US" sz="1200" b="0" dirty="0"/>
              <a:t>Imagine if you could recruit all of those devices to secure your network without impacting its performance?</a:t>
            </a:r>
          </a:p>
          <a:p>
            <a:pPr algn="l"/>
            <a:endParaRPr lang="en-US" sz="1200"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dirty="0"/>
          </a:p>
          <a:p>
            <a:pPr algn="l"/>
            <a:endParaRPr lang="en-US" sz="1200" dirty="0"/>
          </a:p>
          <a:p>
            <a:pPr algn="l"/>
            <a:r>
              <a:rPr lang="en-US" sz="1200" dirty="0"/>
              <a:t>By layering security software on top of existing network devices, you can activate your network and empower it to respond to threats at scale.</a:t>
            </a:r>
          </a:p>
          <a:p>
            <a:pPr algn="l"/>
            <a:endParaRPr lang="en-US" sz="1200" dirty="0"/>
          </a:p>
          <a:p>
            <a:pPr algn="l"/>
            <a:r>
              <a:rPr lang="en-US" sz="1200" dirty="0"/>
              <a:t>Rather than allowing firewalls to proliferate with diminishing returns, strategically place next-gen firewalls to secure your most important assets, such as your on-premises and cloud datacenters.</a:t>
            </a:r>
          </a:p>
          <a:p>
            <a:pPr algn="l"/>
            <a:endParaRPr lang="en-US" sz="1200" dirty="0"/>
          </a:p>
          <a:p>
            <a:pPr algn="l"/>
            <a:r>
              <a:rPr lang="en-US" sz="1200" dirty="0"/>
              <a:t>By taking these steps, you can empower your network to dynamically adapt and defend itself – containing and isolating threats based on dynamically enforced, software-defined segmentation based on business roles.</a:t>
            </a:r>
          </a:p>
          <a:p>
            <a:pPr algn="l"/>
            <a:endParaRPr lang="en-US" sz="1200" dirty="0"/>
          </a:p>
          <a:p>
            <a:pPr algn="l"/>
            <a:r>
              <a:rPr lang="en-US" b="1" dirty="0"/>
              <a:t>[TRANSITION] </a:t>
            </a:r>
            <a:r>
              <a:rPr lang="en-US" sz="1200" dirty="0"/>
              <a:t>All of this speaks to the need for a new kind of network.</a:t>
            </a:r>
          </a:p>
          <a:p>
            <a:pPr algn="l"/>
            <a:endParaRPr lang="en-US"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dirty="0"/>
          </a:p>
          <a:p>
            <a:pPr algn="l"/>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39177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…It’s imperative that it doesn’t put a strain on your network.</a:t>
            </a:r>
          </a:p>
          <a:p>
            <a:endParaRPr lang="en-US" b="0" dirty="0"/>
          </a:p>
          <a:p>
            <a:r>
              <a:rPr lang="en-US" b="0" dirty="0"/>
              <a:t>Effective security shouldn’t get in the way of performance, add complexity or create blind spots. Effective security should enable your network to accomplish everything it needs to, instead of being an obstacle you need to overcome.</a:t>
            </a:r>
          </a:p>
          <a:p>
            <a:endParaRPr lang="en-US" b="0" dirty="0"/>
          </a:p>
          <a:p>
            <a:pPr marL="0" marR="0" lvl="0" indent="0" algn="l" defTabSz="685891" rtl="0" eaLnBrk="1" fontAlgn="auto" latinLnBrk="0" hangingPunct="1">
              <a:lnSpc>
                <a:spcPct val="100000"/>
              </a:lnSpc>
              <a:spcBef>
                <a:spcPts val="0"/>
              </a:spcBef>
              <a:spcAft>
                <a:spcPts val="0"/>
              </a:spcAft>
              <a:buClrTx/>
              <a:buSzTx/>
              <a:buFontTx/>
              <a:buNone/>
              <a:tabLst/>
              <a:defRPr/>
            </a:pPr>
            <a:r>
              <a:rPr lang="en-US" sz="900" b="1" dirty="0"/>
              <a:t>T: The</a:t>
            </a:r>
            <a:r>
              <a:rPr lang="en-US" sz="900" b="1" baseline="0" dirty="0"/>
              <a:t> problem is that balancing the demands for both the network and security often creates complexity.</a:t>
            </a:r>
            <a:endParaRPr lang="en-US" b="1" dirty="0"/>
          </a:p>
        </p:txBody>
      </p:sp>
      <p:sp>
        <p:nvSpPr>
          <p:cNvPr id="4" name="Slide Number Placeholder 3"/>
          <p:cNvSpPr>
            <a:spLocks noGrp="1"/>
          </p:cNvSpPr>
          <p:nvPr>
            <p:ph type="sldNum" sz="quarter" idx="10"/>
          </p:nvPr>
        </p:nvSpPr>
        <p:spPr/>
        <p:txBody>
          <a:bodyPr/>
          <a:lstStyle/>
          <a:p>
            <a:fld id="{602DB87D-6B77-4EDA-945D-D9A3E7BC547C}" type="slidenum">
              <a:rPr lang="en-US" smtClean="0">
                <a:solidFill>
                  <a:prstClr val="black"/>
                </a:solidFill>
              </a:rPr>
              <a:pPr/>
              <a:t>17</a:t>
            </a:fld>
            <a:endParaRPr lang="en-US" dirty="0">
              <a:solidFill>
                <a:prstClr val="black"/>
              </a:solidFill>
            </a:endParaRPr>
          </a:p>
        </p:txBody>
      </p:sp>
    </p:spTree>
    <p:extLst>
      <p:ext uri="{BB962C8B-B14F-4D97-AF65-F5344CB8AC3E}">
        <p14:creationId xmlns:p14="http://schemas.microsoft.com/office/powerpoint/2010/main" val="20710899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Your Cisco network</a:t>
            </a:r>
            <a:r>
              <a:rPr lang="en-US" baseline="0" dirty="0"/>
              <a:t> is the source of power security intelligence in the form of telemetry. For every communication crossing a network infrastructure device, metadata is recorded. This metadata includes information such as IP addresses, port, protocol, time, date, and bytes transferred. With certain hardware, it also includes enhanced telemetry on encrypted traffic.</a:t>
            </a:r>
          </a:p>
          <a:p>
            <a:endParaRPr lang="en-US" baseline="0" dirty="0"/>
          </a:p>
          <a:p>
            <a:r>
              <a:rPr lang="en-US" baseline="0" dirty="0"/>
              <a:t>This telemetry is a power information source and a critical tool to identify a security breach. By observing this flow data for signs of malicious behavior, the Network Security Analytics solution can automatically identify known and unknown threats such as malware, cryptocurrency mining, insider threats, and advanced targeted attacks.</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18</a:t>
            </a:fld>
            <a:endParaRPr lang="en-US"/>
          </a:p>
        </p:txBody>
      </p:sp>
    </p:spTree>
    <p:extLst>
      <p:ext uri="{BB962C8B-B14F-4D97-AF65-F5344CB8AC3E}">
        <p14:creationId xmlns:p14="http://schemas.microsoft.com/office/powerpoint/2010/main" val="21691930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a:defRPr/>
            </a:pPr>
            <a:fld id="{65F8852D-A642-44AF-93F0-4A3BD6E66CA8}" type="slidenum">
              <a:rPr lang="en-US" smtClean="0">
                <a:solidFill>
                  <a:prstClr val="black"/>
                </a:solidFill>
              </a:rPr>
              <a:pPr>
                <a:defRPr/>
              </a:pPr>
              <a:t>19</a:t>
            </a:fld>
            <a:endParaRPr lang="en-US" dirty="0">
              <a:solidFill>
                <a:prstClr val="black"/>
              </a:solidFill>
            </a:endParaRPr>
          </a:p>
        </p:txBody>
      </p:sp>
    </p:spTree>
    <p:extLst>
      <p:ext uri="{BB962C8B-B14F-4D97-AF65-F5344CB8AC3E}">
        <p14:creationId xmlns:p14="http://schemas.microsoft.com/office/powerpoint/2010/main" val="11177022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20</a:t>
            </a:fld>
            <a:endParaRPr lang="en-US"/>
          </a:p>
        </p:txBody>
      </p:sp>
    </p:spTree>
    <p:extLst>
      <p:ext uri="{BB962C8B-B14F-4D97-AF65-F5344CB8AC3E}">
        <p14:creationId xmlns:p14="http://schemas.microsoft.com/office/powerpoint/2010/main" val="5379266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0" fontAlgn="base" hangingPunct="0"/>
            <a:endParaRPr lang="en-US" sz="900" dirty="0">
              <a:ea typeface="ＭＳ Ｐゴシック" charset="0"/>
              <a:cs typeface="ＭＳ Ｐゴシック" charset="0"/>
            </a:endParaRPr>
          </a:p>
        </p:txBody>
      </p:sp>
      <p:sp>
        <p:nvSpPr>
          <p:cNvPr id="4" name="Header Placeholder 3"/>
          <p:cNvSpPr>
            <a:spLocks noGrp="1"/>
          </p:cNvSpPr>
          <p:nvPr>
            <p:ph type="hdr" sz="quarter" idx="10"/>
          </p:nvPr>
        </p:nvSpPr>
        <p:spPr/>
        <p:txBody>
          <a:bodyPr/>
          <a:lstStyle/>
          <a:p>
            <a:pPr defTabSz="466618">
              <a:defRPr/>
            </a:pPr>
            <a:r>
              <a:rPr lang="en-US" dirty="0">
                <a:solidFill>
                  <a:prstClr val="black"/>
                </a:solidFill>
                <a:latin typeface="Calibri"/>
              </a:rPr>
              <a:t>Cisco Live 2017</a:t>
            </a:r>
          </a:p>
        </p:txBody>
      </p:sp>
      <p:sp>
        <p:nvSpPr>
          <p:cNvPr id="5" name="Date Placeholder 4"/>
          <p:cNvSpPr>
            <a:spLocks noGrp="1"/>
          </p:cNvSpPr>
          <p:nvPr>
            <p:ph type="dt" idx="11"/>
          </p:nvPr>
        </p:nvSpPr>
        <p:spPr/>
        <p:txBody>
          <a:bodyPr/>
          <a:lstStyle/>
          <a:p>
            <a:pPr defTabSz="466618">
              <a:defRPr/>
            </a:pPr>
            <a:fld id="{91D7E035-16BF-E24A-8AA2-59682A267EF7}" type="datetime1">
              <a:rPr lang="en-US">
                <a:solidFill>
                  <a:prstClr val="black"/>
                </a:solidFill>
                <a:latin typeface="Calibri"/>
              </a:rPr>
              <a:pPr defTabSz="466618">
                <a:defRPr/>
              </a:pPr>
              <a:t>10/18/2018</a:t>
            </a:fld>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pPr defTabSz="466618">
              <a:defRPr/>
            </a:pPr>
            <a:fld id="{0ADFA4A4-C10A-49FC-AF1A-861163FEA0B7}" type="slidenum">
              <a:rPr lang="en-US">
                <a:solidFill>
                  <a:prstClr val="black"/>
                </a:solidFill>
                <a:latin typeface="Calibri"/>
              </a:rPr>
              <a:pPr defTabSz="466618">
                <a:defRPr/>
              </a:pPr>
              <a:t>22</a:t>
            </a:fld>
            <a:endParaRPr lang="en-US" dirty="0">
              <a:solidFill>
                <a:prstClr val="black"/>
              </a:solidFill>
              <a:latin typeface="Calibri"/>
            </a:endParaRPr>
          </a:p>
        </p:txBody>
      </p:sp>
    </p:spTree>
    <p:extLst>
      <p:ext uri="{BB962C8B-B14F-4D97-AF65-F5344CB8AC3E}">
        <p14:creationId xmlns:p14="http://schemas.microsoft.com/office/powerpoint/2010/main" val="33775390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buFont typeface="Arial" charset="0"/>
              <a:buChar char="•"/>
            </a:pPr>
            <a:r>
              <a:rPr lang="en-US" sz="3600" kern="1200" dirty="0">
                <a:solidFill>
                  <a:schemeClr val="tx1"/>
                </a:solidFill>
                <a:effectLst/>
                <a:latin typeface="+mn-lt"/>
                <a:ea typeface="+mn-ea"/>
                <a:cs typeface="+mn-cs"/>
              </a:rPr>
              <a:t>Now, our challenge is to be more effective, so how can Cisco help?</a:t>
            </a:r>
          </a:p>
          <a:p>
            <a:pPr marL="342900" lvl="0" indent="-342900">
              <a:buFont typeface="Arial" charset="0"/>
              <a:buChar char="•"/>
            </a:pPr>
            <a:r>
              <a:rPr lang="en-US" sz="3600" kern="1200" dirty="0">
                <a:solidFill>
                  <a:schemeClr val="tx1"/>
                </a:solidFill>
                <a:effectLst/>
                <a:latin typeface="+mn-lt"/>
                <a:ea typeface="+mn-ea"/>
                <a:cs typeface="+mn-cs"/>
              </a:rPr>
              <a:t>We start with best of breed products, spanning the network, endpoint and cloud.  </a:t>
            </a:r>
          </a:p>
          <a:p>
            <a:pPr marL="342900" lvl="0" indent="-342900">
              <a:buFont typeface="Arial" charset="0"/>
              <a:buChar char="•"/>
            </a:pPr>
            <a:r>
              <a:rPr lang="en-US" sz="3600" kern="1200" dirty="0">
                <a:solidFill>
                  <a:schemeClr val="tx1"/>
                </a:solidFill>
                <a:effectLst/>
                <a:latin typeface="+mn-lt"/>
                <a:ea typeface="+mn-ea"/>
                <a:cs typeface="+mn-cs"/>
              </a:rPr>
              <a:t>[CLICK] And we back each of those products with industry-leading threat intelligence from our Talos threat intelligence team to keep organizations safer.  </a:t>
            </a:r>
          </a:p>
          <a:p>
            <a:pPr marL="342900" lvl="0" indent="-342900">
              <a:buFont typeface="Arial" charset="0"/>
              <a:buChar char="•"/>
            </a:pPr>
            <a:r>
              <a:rPr lang="en-US" sz="3600" kern="1200" dirty="0">
                <a:solidFill>
                  <a:schemeClr val="tx1"/>
                </a:solidFill>
                <a:effectLst/>
                <a:latin typeface="+mn-lt"/>
                <a:ea typeface="+mn-ea"/>
                <a:cs typeface="+mn-cs"/>
              </a:rPr>
              <a:t>[CLICK}</a:t>
            </a:r>
            <a:r>
              <a:rPr lang="en-US" sz="3600" kern="1200" baseline="0" dirty="0">
                <a:solidFill>
                  <a:schemeClr val="tx1"/>
                </a:solidFill>
                <a:effectLst/>
                <a:latin typeface="+mn-lt"/>
                <a:ea typeface="+mn-ea"/>
                <a:cs typeface="+mn-cs"/>
              </a:rPr>
              <a:t> </a:t>
            </a:r>
            <a:r>
              <a:rPr lang="en-US" sz="3600" kern="1200" dirty="0">
                <a:solidFill>
                  <a:schemeClr val="tx1"/>
                </a:solidFill>
                <a:effectLst/>
                <a:latin typeface="+mn-lt"/>
                <a:ea typeface="+mn-ea"/>
                <a:cs typeface="+mn-cs"/>
              </a:rPr>
              <a:t>And on top of this we integrate our products into a portfolio through compelling threat and security management to better manage security and detect and remediate threats across multiple products.</a:t>
            </a:r>
          </a:p>
          <a:p>
            <a:pPr marL="342900" lvl="0" indent="-342900">
              <a:buFont typeface="Arial" charset="0"/>
              <a:buChar char="•"/>
            </a:pPr>
            <a:r>
              <a:rPr lang="en-US" sz="3600" kern="1200" dirty="0">
                <a:solidFill>
                  <a:schemeClr val="tx1"/>
                </a:solidFill>
                <a:effectLst/>
                <a:latin typeface="+mn-lt"/>
                <a:ea typeface="+mn-ea"/>
                <a:cs typeface="+mn-cs"/>
              </a:rPr>
              <a:t>This means our portfolio blocks more threats outright and delivers automation for faster time to detect and respond to advanced threats to close the security effectiveness gap -- our ultimate goal as we change the security equation.</a:t>
            </a:r>
          </a:p>
          <a:p>
            <a:pPr marL="342900" lvl="0" indent="-342900">
              <a:buFont typeface="Arial" charset="0"/>
              <a:buChar char="•"/>
            </a:pPr>
            <a:r>
              <a:rPr lang="en-US" sz="3600" kern="1200" dirty="0">
                <a:solidFill>
                  <a:schemeClr val="tx1"/>
                </a:solidFill>
                <a:effectLst/>
                <a:latin typeface="+mn-lt"/>
                <a:ea typeface="+mn-ea"/>
                <a:cs typeface="+mn-cs"/>
              </a:rPr>
              <a:t>Lastly we build our products to work with the other technologies you have in place for integrated security responses – even outside of Cisco. </a:t>
            </a: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40085867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yesterday’s world, the network had clean edges and a clear perimeter. Using firewalls, you could secure the perimeter of the network, inspect data packets, and stop them before they crossed into your network – all based on  parameters programmed into the firewalls themselves.</a:t>
            </a:r>
          </a:p>
          <a:p>
            <a:endParaRPr lang="en-US" dirty="0"/>
          </a:p>
          <a:p>
            <a:r>
              <a:rPr lang="en-US" dirty="0"/>
              <a:t>In this paradigm, firewalls were depended on to provide visibility into the network – though this visibility was limited to snapshots taken when information entered or left the perimeter.</a:t>
            </a:r>
          </a:p>
          <a:p>
            <a:endParaRPr lang="en-US" dirty="0"/>
          </a:p>
          <a:p>
            <a:r>
              <a:rPr lang="en-US" dirty="0"/>
              <a:t>Segmentation was also handled by the firewall, using long, cumbersome and archaic access lists requiring frequent manual updates in order to remain accurate.</a:t>
            </a:r>
          </a:p>
          <a:p>
            <a:endParaRPr lang="en-US" dirty="0"/>
          </a:p>
          <a:p>
            <a:r>
              <a:rPr lang="en-US" dirty="0"/>
              <a:t>Generally,</a:t>
            </a:r>
            <a:r>
              <a:rPr lang="en-US" baseline="0" dirty="0"/>
              <a:t> the firewall offered three primary benefits – visibility, segmentation, and threat. </a:t>
            </a:r>
            <a:endParaRPr lang="en-US" dirty="0"/>
          </a:p>
          <a:p>
            <a:endParaRPr lang="en-US" dirty="0"/>
          </a:p>
          <a:p>
            <a:r>
              <a:rPr lang="en-US" b="1" dirty="0"/>
              <a:t>[TRANSITION] </a:t>
            </a:r>
            <a:r>
              <a:rPr lang="en-US" dirty="0"/>
              <a:t>But as you know, the network the firewall is supposed to protect has changed.</a:t>
            </a:r>
          </a:p>
          <a:p>
            <a:endParaRPr lang="en-US" dirty="0"/>
          </a:p>
          <a:p>
            <a:r>
              <a:rPr lang="en-US" b="1" dirty="0"/>
              <a:t>[CLICK]</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203233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CF2E24C-624D-4235-9977-117C92230251}" type="slidenum">
              <a:rPr lang="en-US" smtClean="0"/>
              <a:t>24</a:t>
            </a:fld>
            <a:endParaRPr lang="en-US"/>
          </a:p>
        </p:txBody>
      </p:sp>
    </p:spTree>
    <p:extLst>
      <p:ext uri="{BB962C8B-B14F-4D97-AF65-F5344CB8AC3E}">
        <p14:creationId xmlns:p14="http://schemas.microsoft.com/office/powerpoint/2010/main" val="198071231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a:spcBef>
                <a:spcPts val="0"/>
              </a:spcBef>
              <a:spcAft>
                <a:spcPts val="0"/>
              </a:spcAft>
              <a:buFont typeface="Arial" charset="0"/>
              <a:buChar char="•"/>
              <a:tabLst>
                <a:tab pos="457200" algn="l"/>
              </a:tabLst>
            </a:pPr>
            <a:r>
              <a:rPr lang="en-US" sz="2800" dirty="0">
                <a:effectLst/>
                <a:latin typeface="CiscoSansTT" charset="0"/>
                <a:ea typeface="Calibri" charset="0"/>
                <a:cs typeface="Times New Roman" charset="0"/>
              </a:rPr>
              <a:t>Let’s look at our products for a moment…the truth is Cisco has invested much effort and billions of dollars into building our best of breed portfolio. </a:t>
            </a:r>
            <a:endParaRPr lang="en-US" sz="3200" dirty="0">
              <a:effectLst/>
              <a:latin typeface="Calibri" charset="0"/>
              <a:ea typeface="Calibri" charset="0"/>
              <a:cs typeface="Times New Roman" charset="0"/>
            </a:endParaRPr>
          </a:p>
          <a:p>
            <a:pPr marL="342900" marR="0" lvl="0" indent="-342900">
              <a:spcBef>
                <a:spcPts val="0"/>
              </a:spcBef>
              <a:spcAft>
                <a:spcPts val="0"/>
              </a:spcAft>
              <a:buFont typeface="Arial" charset="0"/>
              <a:buChar char="•"/>
              <a:tabLst>
                <a:tab pos="457200" algn="l"/>
              </a:tabLst>
            </a:pPr>
            <a:r>
              <a:rPr lang="en-US" sz="2800" dirty="0">
                <a:effectLst/>
                <a:latin typeface="CiscoSansTT" charset="0"/>
                <a:ea typeface="Calibri" charset="0"/>
                <a:cs typeface="Times New Roman" charset="0"/>
              </a:rPr>
              <a:t>We’ve made important acquisitions like Sourcefire, Threat Grid, </a:t>
            </a:r>
            <a:r>
              <a:rPr lang="en-US" sz="2800" dirty="0" err="1">
                <a:effectLst/>
                <a:latin typeface="CiscoSansTT" charset="0"/>
                <a:ea typeface="Calibri" charset="0"/>
                <a:cs typeface="Times New Roman" charset="0"/>
              </a:rPr>
              <a:t>OpenDNS</a:t>
            </a:r>
            <a:r>
              <a:rPr lang="en-US" sz="2800" dirty="0">
                <a:effectLst/>
                <a:latin typeface="CiscoSansTT" charset="0"/>
                <a:ea typeface="Calibri" charset="0"/>
                <a:cs typeface="Times New Roman" charset="0"/>
              </a:rPr>
              <a:t>, </a:t>
            </a:r>
            <a:r>
              <a:rPr lang="en-US" sz="2800" dirty="0" err="1">
                <a:effectLst/>
                <a:latin typeface="CiscoSansTT" charset="0"/>
                <a:ea typeface="Calibri" charset="0"/>
                <a:cs typeface="Times New Roman" charset="0"/>
              </a:rPr>
              <a:t>Lancope</a:t>
            </a:r>
            <a:r>
              <a:rPr lang="en-US" sz="2800" dirty="0">
                <a:effectLst/>
                <a:latin typeface="CiscoSansTT" charset="0"/>
                <a:ea typeface="Calibri" charset="0"/>
                <a:cs typeface="Times New Roman" charset="0"/>
              </a:rPr>
              <a:t> and </a:t>
            </a:r>
            <a:r>
              <a:rPr lang="en-US" sz="2800" dirty="0" err="1">
                <a:effectLst/>
                <a:latin typeface="CiscoSansTT" charset="0"/>
                <a:ea typeface="Calibri" charset="0"/>
                <a:cs typeface="Times New Roman" charset="0"/>
              </a:rPr>
              <a:t>Cloudlock</a:t>
            </a:r>
            <a:r>
              <a:rPr lang="en-US" sz="2800" dirty="0">
                <a:effectLst/>
                <a:latin typeface="CiscoSansTT" charset="0"/>
                <a:ea typeface="Calibri" charset="0"/>
                <a:cs typeface="Times New Roman" charset="0"/>
              </a:rPr>
              <a:t>, all playing an important role in our portfolio.</a:t>
            </a:r>
            <a:endParaRPr lang="en-US" sz="3200" dirty="0">
              <a:effectLst/>
              <a:latin typeface="Calibri" charset="0"/>
              <a:ea typeface="Calibri" charset="0"/>
              <a:cs typeface="Times New Roman" charset="0"/>
            </a:endParaRPr>
          </a:p>
          <a:p>
            <a:pPr marL="342900" marR="0" lvl="0" indent="-342900">
              <a:spcBef>
                <a:spcPts val="0"/>
              </a:spcBef>
              <a:spcAft>
                <a:spcPts val="0"/>
              </a:spcAft>
              <a:buFont typeface="Arial" charset="0"/>
              <a:buChar char="•"/>
              <a:tabLst>
                <a:tab pos="457200" algn="l"/>
              </a:tabLst>
            </a:pPr>
            <a:r>
              <a:rPr lang="en-US" sz="2800" dirty="0">
                <a:effectLst/>
                <a:latin typeface="CiscoSansTT" charset="0"/>
                <a:ea typeface="Calibri" charset="0"/>
                <a:cs typeface="Times New Roman" charset="0"/>
              </a:rPr>
              <a:t>These acquisitions build on market-leading Cisco technology like email security, AnyConnect VPN or the ASA firewall.</a:t>
            </a:r>
            <a:endParaRPr lang="en-US" sz="3200" dirty="0">
              <a:effectLst/>
              <a:latin typeface="Calibri" charset="0"/>
              <a:ea typeface="Calibri" charset="0"/>
              <a:cs typeface="Times New Roman" charset="0"/>
            </a:endParaRPr>
          </a:p>
          <a:p>
            <a:r>
              <a:rPr lang="en-US" sz="2800" dirty="0">
                <a:effectLst/>
                <a:latin typeface="CiscoSansTT" charset="0"/>
                <a:ea typeface="Calibri" charset="0"/>
                <a:cs typeface="Times New Roman" charset="0"/>
              </a:rPr>
              <a:t>So our real strength is the breadth of our portfolio.  It spans the endpoint and roaming users, to the gateway with security on-premises or in the cloud, to the network with leading security appliances and segmentation technology.</a:t>
            </a:r>
            <a:r>
              <a:rPr lang="en-US" sz="2800" dirty="0">
                <a:effectLst/>
              </a:rPr>
              <a:t> </a:t>
            </a:r>
            <a:endParaRPr lang="en-US" sz="2800" baseline="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602DB87D-6B77-4EDA-945D-D9A3E7BC547C}"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9737006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400" dirty="0">
                <a:latin typeface="CiscoSans" charset="0"/>
                <a:ea typeface="CiscoSans" charset="0"/>
                <a:cs typeface="CiscoSans" charset="0"/>
              </a:rPr>
              <a:t>We saw our portfolio</a:t>
            </a:r>
            <a:r>
              <a:rPr lang="en-US" sz="2400" baseline="0" dirty="0">
                <a:latin typeface="CiscoSans" charset="0"/>
                <a:ea typeface="CiscoSans" charset="0"/>
                <a:cs typeface="CiscoSans" charset="0"/>
              </a:rPr>
              <a:t> earlier in this conversation, but let’s have another quick look to see just how powerful and broad our portfolio is </a:t>
            </a:r>
            <a:r>
              <a:rPr lang="mr-IN" sz="2400" baseline="0" dirty="0">
                <a:latin typeface="CiscoSans" charset="0"/>
                <a:ea typeface="CiscoSans" charset="0"/>
                <a:cs typeface="CiscoSans" charset="0"/>
              </a:rPr>
              <a:t>–</a:t>
            </a:r>
            <a:r>
              <a:rPr lang="en-US" sz="2400" baseline="0" dirty="0">
                <a:latin typeface="CiscoSans" charset="0"/>
                <a:ea typeface="CiscoSans" charset="0"/>
                <a:cs typeface="CiscoSans" charset="0"/>
              </a:rPr>
              <a:t> with best in class products for all key vectors. </a:t>
            </a:r>
          </a:p>
          <a:p>
            <a:r>
              <a:rPr lang="en-US" sz="2400" baseline="0" dirty="0">
                <a:latin typeface="CiscoSans" charset="0"/>
                <a:ea typeface="CiscoSans" charset="0"/>
                <a:cs typeface="CiscoSans" charset="0"/>
              </a:rPr>
              <a:t> </a:t>
            </a:r>
          </a:p>
          <a:p>
            <a:pPr marL="0" marR="0" indent="0" algn="l" defTabSz="457200" rtl="0" eaLnBrk="0" fontAlgn="base" latinLnBrk="0" hangingPunct="0">
              <a:lnSpc>
                <a:spcPct val="100000"/>
              </a:lnSpc>
              <a:spcBef>
                <a:spcPct val="30000"/>
              </a:spcBef>
              <a:spcAft>
                <a:spcPct val="0"/>
              </a:spcAft>
              <a:buClrTx/>
              <a:buSzTx/>
              <a:buFontTx/>
              <a:buNone/>
              <a:tabLst/>
              <a:defRPr/>
            </a:pPr>
            <a:r>
              <a:rPr lang="en-US" sz="2400" dirty="0">
                <a:latin typeface="CiscoSans" charset="0"/>
                <a:ea typeface="CiscoSans" charset="0"/>
                <a:cs typeface="CiscoSans" charset="0"/>
              </a:rPr>
              <a:t>We take security</a:t>
            </a:r>
            <a:r>
              <a:rPr lang="en-US" sz="2400" baseline="0" dirty="0">
                <a:latin typeface="CiscoSans" charset="0"/>
                <a:ea typeface="CiscoSans" charset="0"/>
                <a:cs typeface="CiscoSans" charset="0"/>
              </a:rPr>
              <a:t> to where it needs to be for today’s organization. </a:t>
            </a:r>
            <a:r>
              <a:rPr lang="en-US" sz="2400" b="1" baseline="0" dirty="0">
                <a:latin typeface="CiscoSans" charset="0"/>
                <a:ea typeface="CiscoSans" charset="0"/>
                <a:cs typeface="CiscoSans" charset="0"/>
              </a:rPr>
              <a:t>[Three clicks for the full build]</a:t>
            </a:r>
          </a:p>
          <a:p>
            <a:pPr marL="0" marR="0" indent="0" algn="l" defTabSz="457200" rtl="0" eaLnBrk="0" fontAlgn="base" latinLnBrk="0" hangingPunct="0">
              <a:lnSpc>
                <a:spcPct val="100000"/>
              </a:lnSpc>
              <a:spcBef>
                <a:spcPct val="30000"/>
              </a:spcBef>
              <a:spcAft>
                <a:spcPct val="0"/>
              </a:spcAft>
              <a:buClrTx/>
              <a:buSzTx/>
              <a:buFontTx/>
              <a:buNone/>
              <a:tabLst/>
              <a:defRPr/>
            </a:pPr>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 We protect all key vectors - networks, endpoints and the cloud (SaaS apps, public and private clouds).  We also use the cloud to deliver security effectively and simply.</a:t>
            </a:r>
          </a:p>
          <a:p>
            <a:endParaRPr lang="en-US" sz="2400" baseline="0" dirty="0">
              <a:latin typeface="CiscoSans" charset="0"/>
              <a:ea typeface="CiscoSans" charset="0"/>
              <a:cs typeface="CiscoSans" charset="0"/>
            </a:endParaRPr>
          </a:p>
          <a:p>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MORE DETAIL IF NEEDED.</a:t>
            </a:r>
          </a:p>
          <a:p>
            <a:endParaRPr lang="en-US" sz="2400" baseline="0" dirty="0">
              <a:latin typeface="CiscoSans" charset="0"/>
              <a:ea typeface="CiscoSans" charset="0"/>
              <a:cs typeface="CiscoSans"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2400" baseline="0" dirty="0">
                <a:latin typeface="CiscoSans" charset="0"/>
                <a:ea typeface="CiscoSans" charset="0"/>
                <a:cs typeface="CiscoSans" charset="0"/>
              </a:rPr>
              <a:t>FIRST CLICK</a:t>
            </a:r>
          </a:p>
          <a:p>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We start by protecting networks </a:t>
            </a:r>
            <a:r>
              <a:rPr lang="mr-IN" sz="2400" baseline="0" dirty="0">
                <a:latin typeface="CiscoSans" charset="0"/>
                <a:ea typeface="CiscoSans" charset="0"/>
                <a:cs typeface="CiscoSans" charset="0"/>
              </a:rPr>
              <a:t>–</a:t>
            </a:r>
            <a:r>
              <a:rPr lang="en-US" sz="2400" baseline="0" dirty="0">
                <a:latin typeface="CiscoSans" charset="0"/>
                <a:ea typeface="CiscoSans" charset="0"/>
                <a:cs typeface="CiscoSans" charset="0"/>
              </a:rPr>
              <a:t> both corporate HQ/data center and branch/office locations alike.  Products like NGFW and NGIPS stop threats from getting in at the network edge and as do email and web security.  We bolster network security with dynamic access control and software-defined segmentation to let only the right people on the network and simplify segmentation.</a:t>
            </a:r>
            <a:br>
              <a:rPr lang="en-US" sz="2400" baseline="0" dirty="0">
                <a:latin typeface="CiscoSans" charset="0"/>
                <a:ea typeface="CiscoSans" charset="0"/>
                <a:cs typeface="CiscoSans" charset="0"/>
              </a:rPr>
            </a:br>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The security internet gateway also protects employees from connecting to dangerous places on the internet </a:t>
            </a:r>
            <a:r>
              <a:rPr lang="mr-IN" sz="2400" baseline="0" dirty="0">
                <a:latin typeface="CiscoSans" charset="0"/>
                <a:ea typeface="CiscoSans" charset="0"/>
                <a:cs typeface="CiscoSans" charset="0"/>
              </a:rPr>
              <a:t>–</a:t>
            </a:r>
            <a:r>
              <a:rPr lang="en-US" sz="2400" baseline="0" dirty="0">
                <a:latin typeface="CiscoSans" charset="0"/>
                <a:ea typeface="CiscoSans" charset="0"/>
                <a:cs typeface="CiscoSans" charset="0"/>
              </a:rPr>
              <a:t> whether at work or off the network.</a:t>
            </a:r>
          </a:p>
          <a:p>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SECOND CLICK</a:t>
            </a:r>
          </a:p>
          <a:p>
            <a:endParaRPr lang="en-US" sz="2400" baseline="0" dirty="0">
              <a:latin typeface="CiscoSans" charset="0"/>
              <a:ea typeface="CiscoSans" charset="0"/>
              <a:cs typeface="CiscoSans" charset="0"/>
            </a:endParaRPr>
          </a:p>
          <a:p>
            <a:r>
              <a:rPr lang="en-US" sz="2400" baseline="0" dirty="0">
                <a:latin typeface="CiscoSans" charset="0"/>
                <a:ea typeface="CiscoSans" charset="0"/>
                <a:cs typeface="CiscoSans" charset="0"/>
              </a:rPr>
              <a:t>Turning to endpoint security for those off the network </a:t>
            </a:r>
            <a:r>
              <a:rPr lang="mr-IN" sz="2400" baseline="0" dirty="0">
                <a:latin typeface="CiscoSans" charset="0"/>
                <a:ea typeface="CiscoSans" charset="0"/>
                <a:cs typeface="CiscoSans" charset="0"/>
              </a:rPr>
              <a:t>–</a:t>
            </a:r>
            <a:r>
              <a:rPr lang="en-US" sz="2400" baseline="0" dirty="0">
                <a:latin typeface="CiscoSans" charset="0"/>
                <a:ea typeface="CiscoSans" charset="0"/>
                <a:cs typeface="CiscoSans" charset="0"/>
              </a:rPr>
              <a:t> we have big, beautiful, layered endpoint security.  </a:t>
            </a:r>
          </a:p>
          <a:p>
            <a:r>
              <a:rPr lang="en-US" sz="2400" baseline="0" dirty="0">
                <a:latin typeface="CiscoSans" charset="0"/>
                <a:ea typeface="CiscoSans" charset="0"/>
                <a:cs typeface="CiscoSans" charset="0"/>
              </a:rPr>
              <a:t>First, we securely connect workers </a:t>
            </a:r>
            <a:r>
              <a:rPr lang="en-US" sz="2400" b="0" i="0" kern="1200" dirty="0">
                <a:solidFill>
                  <a:schemeClr val="tx1"/>
                </a:solidFill>
                <a:effectLst/>
                <a:latin typeface="CiscoSans" charset="0"/>
                <a:ea typeface="CiscoSans" charset="0"/>
                <a:cs typeface="CiscoSans" charset="0"/>
              </a:rPr>
              <a:t>remotely accessing the network</a:t>
            </a:r>
            <a:r>
              <a:rPr lang="en-US" sz="2400" b="0" i="0" kern="1200" baseline="0" dirty="0">
                <a:solidFill>
                  <a:schemeClr val="tx1"/>
                </a:solidFill>
                <a:effectLst/>
                <a:latin typeface="CiscoSans" charset="0"/>
                <a:ea typeface="CiscoSans" charset="0"/>
                <a:cs typeface="CiscoSans" charset="0"/>
              </a:rPr>
              <a:t> with AnyConnect VPN.  Next, we protect users from going to dangerous places online when they are roaming </a:t>
            </a:r>
            <a:r>
              <a:rPr lang="mr-IN" sz="2400" b="0" i="0" kern="1200" baseline="0" dirty="0">
                <a:solidFill>
                  <a:schemeClr val="tx1"/>
                </a:solidFill>
                <a:effectLst/>
                <a:latin typeface="CiscoSans" charset="0"/>
                <a:ea typeface="CiscoSans" charset="0"/>
                <a:cs typeface="CiscoSans" charset="0"/>
              </a:rPr>
              <a:t>–</a:t>
            </a:r>
            <a:r>
              <a:rPr lang="en-US" sz="2400" b="0" i="0" kern="1200" baseline="0" dirty="0">
                <a:solidFill>
                  <a:schemeClr val="tx1"/>
                </a:solidFill>
                <a:effectLst/>
                <a:latin typeface="CiscoSans" charset="0"/>
                <a:ea typeface="CiscoSans" charset="0"/>
                <a:cs typeface="CiscoSans" charset="0"/>
              </a:rPr>
              <a:t> even off the VPN with a secure internet gateway.  And we also protect laptops and mobile devices from </a:t>
            </a:r>
            <a:r>
              <a:rPr lang="en-US" sz="2400" b="0" i="0" kern="1200" dirty="0">
                <a:solidFill>
                  <a:schemeClr val="tx1"/>
                </a:solidFill>
                <a:effectLst/>
                <a:latin typeface="CiscoSans" charset="0"/>
                <a:ea typeface="CiscoSans" charset="0"/>
                <a:cs typeface="CiscoSans" charset="0"/>
              </a:rPr>
              <a:t>malware infections (and uniquely remediate if needed) with advanced malware protection.</a:t>
            </a:r>
          </a:p>
          <a:p>
            <a:endParaRPr lang="en-US" sz="2400" b="0" i="0" kern="1200" dirty="0">
              <a:solidFill>
                <a:schemeClr val="tx1"/>
              </a:solidFill>
              <a:effectLst/>
              <a:latin typeface="CiscoSans" charset="0"/>
              <a:ea typeface="CiscoSans" charset="0"/>
              <a:cs typeface="CiscoSans" charset="0"/>
            </a:endParaRPr>
          </a:p>
          <a:p>
            <a:pPr marL="0" marR="0" indent="0" algn="l" defTabSz="685891" rtl="0" eaLnBrk="1" fontAlgn="auto" latinLnBrk="0" hangingPunct="1">
              <a:lnSpc>
                <a:spcPct val="100000"/>
              </a:lnSpc>
              <a:spcBef>
                <a:spcPts val="0"/>
              </a:spcBef>
              <a:spcAft>
                <a:spcPts val="0"/>
              </a:spcAft>
              <a:buClrTx/>
              <a:buSzTx/>
              <a:buFontTx/>
              <a:buNone/>
              <a:tabLst/>
              <a:defRPr/>
            </a:pPr>
            <a:r>
              <a:rPr lang="en-US" sz="2400" baseline="0" dirty="0">
                <a:latin typeface="CiscoSans" charset="0"/>
                <a:ea typeface="CiscoSans" charset="0"/>
                <a:cs typeface="CiscoSans" charset="0"/>
              </a:rPr>
              <a:t>THIRD CLICK</a:t>
            </a:r>
            <a:endParaRPr lang="en-US" sz="2400" b="0" i="0" kern="1200" dirty="0">
              <a:solidFill>
                <a:schemeClr val="tx1"/>
              </a:solidFill>
              <a:effectLst/>
              <a:latin typeface="CiscoSans" charset="0"/>
              <a:ea typeface="CiscoSans" charset="0"/>
              <a:cs typeface="CiscoSans" charset="0"/>
            </a:endParaRPr>
          </a:p>
          <a:p>
            <a:endParaRPr lang="en-US" sz="2400" b="0" i="0" kern="1200" dirty="0">
              <a:solidFill>
                <a:schemeClr val="tx1"/>
              </a:solidFill>
              <a:effectLst/>
              <a:latin typeface="CiscoSans" charset="0"/>
              <a:ea typeface="CiscoSans" charset="0"/>
              <a:cs typeface="CiscoSans" charset="0"/>
            </a:endParaRPr>
          </a:p>
          <a:p>
            <a:pPr fontAlgn="base"/>
            <a:r>
              <a:rPr lang="en-US" sz="2400" b="0" i="0" kern="1200" dirty="0">
                <a:solidFill>
                  <a:schemeClr val="tx1"/>
                </a:solidFill>
                <a:effectLst/>
                <a:latin typeface="CiscoSans" charset="0"/>
                <a:ea typeface="CiscoSans" charset="0"/>
                <a:cs typeface="CiscoSans" charset="0"/>
              </a:rPr>
              <a:t>It is no</a:t>
            </a:r>
            <a:r>
              <a:rPr lang="en-US" sz="2400" b="0" i="0" kern="1200" baseline="0" dirty="0">
                <a:solidFill>
                  <a:schemeClr val="tx1"/>
                </a:solidFill>
                <a:effectLst/>
                <a:latin typeface="CiscoSans" charset="0"/>
                <a:ea typeface="CiscoSans" charset="0"/>
                <a:cs typeface="CiscoSans" charset="0"/>
              </a:rPr>
              <a:t> secret we now live in a multicloud world - with SaaS apps and multiple private and public clouds all making IT. We offer </a:t>
            </a:r>
            <a:r>
              <a:rPr lang="en-US" sz="2400" b="0" i="0" kern="1200" dirty="0">
                <a:solidFill>
                  <a:schemeClr val="tx1"/>
                </a:solidFill>
                <a:effectLst/>
                <a:latin typeface="CiscoSans" charset="0"/>
                <a:ea typeface="CiscoSans" charset="0"/>
                <a:cs typeface="CiscoSans" charset="0"/>
              </a:rPr>
              <a:t>security for the multicloud world to</a:t>
            </a:r>
            <a:r>
              <a:rPr lang="en-US" sz="2400" b="0" i="0" kern="1200" baseline="0" dirty="0">
                <a:solidFill>
                  <a:schemeClr val="tx1"/>
                </a:solidFill>
                <a:effectLst/>
                <a:latin typeface="CiscoSans" charset="0"/>
                <a:ea typeface="CiscoSans" charset="0"/>
                <a:cs typeface="CiscoSans" charset="0"/>
              </a:rPr>
              <a:t> s</a:t>
            </a:r>
            <a:r>
              <a:rPr lang="en-US" sz="2400" b="0" i="0" kern="1200" dirty="0">
                <a:solidFill>
                  <a:schemeClr val="tx1"/>
                </a:solidFill>
                <a:effectLst/>
                <a:latin typeface="CiscoSans" charset="0"/>
                <a:ea typeface="CiscoSans" charset="0"/>
                <a:cs typeface="CiscoSans" charset="0"/>
              </a:rPr>
              <a:t>ee and control SaaS apps,</a:t>
            </a:r>
            <a:r>
              <a:rPr lang="en-US" sz="2400" b="0" i="0" kern="1200" baseline="0" dirty="0">
                <a:solidFill>
                  <a:schemeClr val="tx1"/>
                </a:solidFill>
                <a:effectLst/>
                <a:latin typeface="CiscoSans" charset="0"/>
                <a:ea typeface="CiscoSans" charset="0"/>
                <a:cs typeface="CiscoSans" charset="0"/>
              </a:rPr>
              <a:t> s</a:t>
            </a:r>
            <a:r>
              <a:rPr lang="en-US" sz="2400" b="0" i="0" kern="1200" dirty="0">
                <a:solidFill>
                  <a:schemeClr val="tx1"/>
                </a:solidFill>
                <a:effectLst/>
                <a:latin typeface="CiscoSans" charset="0"/>
                <a:ea typeface="CiscoSans" charset="0"/>
                <a:cs typeface="CiscoSans" charset="0"/>
              </a:rPr>
              <a:t>ecure cloud email</a:t>
            </a:r>
            <a:r>
              <a:rPr lang="en-US" sz="2400" b="0" i="0" kern="1200" baseline="0" dirty="0">
                <a:solidFill>
                  <a:schemeClr val="tx1"/>
                </a:solidFill>
                <a:effectLst/>
                <a:latin typeface="CiscoSans" charset="0"/>
                <a:ea typeface="CiscoSans" charset="0"/>
                <a:cs typeface="CiscoSans" charset="0"/>
              </a:rPr>
              <a:t> and d</a:t>
            </a:r>
            <a:r>
              <a:rPr lang="en-US" sz="2400" b="0" i="0" kern="1200" dirty="0">
                <a:solidFill>
                  <a:schemeClr val="tx1"/>
                </a:solidFill>
                <a:effectLst/>
                <a:latin typeface="CiscoSans" charset="0"/>
                <a:ea typeface="CiscoSans" charset="0"/>
                <a:cs typeface="CiscoSans" charset="0"/>
              </a:rPr>
              <a:t>etect threats in the public cloud.</a:t>
            </a:r>
            <a:r>
              <a:rPr lang="en-US" sz="2400" b="0" i="0" kern="1200" baseline="0" dirty="0">
                <a:solidFill>
                  <a:schemeClr val="tx1"/>
                </a:solidFill>
                <a:effectLst/>
                <a:latin typeface="CiscoSans" charset="0"/>
                <a:ea typeface="CiscoSans" charset="0"/>
                <a:cs typeface="CiscoSans" charset="0"/>
              </a:rPr>
              <a:t>  This even includes employees connecting directly to cloud apps from out of the office.</a:t>
            </a:r>
          </a:p>
          <a:p>
            <a:pPr fontAlgn="base"/>
            <a:endParaRPr lang="en-US" sz="2400" b="0" i="0" kern="1200" baseline="0" dirty="0">
              <a:solidFill>
                <a:schemeClr val="tx1"/>
              </a:solidFill>
              <a:effectLst/>
              <a:latin typeface="CiscoSans" charset="0"/>
              <a:ea typeface="CiscoSans" charset="0"/>
              <a:cs typeface="CiscoSans" charset="0"/>
            </a:endParaRPr>
          </a:p>
          <a:p>
            <a:pPr fontAlgn="base"/>
            <a:r>
              <a:rPr lang="en-US" sz="2400" b="0" i="0" kern="1200" baseline="0" dirty="0">
                <a:solidFill>
                  <a:schemeClr val="tx1"/>
                </a:solidFill>
                <a:effectLst/>
                <a:latin typeface="CiscoSans" charset="0"/>
                <a:ea typeface="CiscoSans" charset="0"/>
                <a:cs typeface="CiscoSans" charset="0"/>
              </a:rPr>
              <a:t>Lastly, let’s not confuse security for the cloud with security FROM the cloud.  Cisco leverage the cloud to deliver security at every turn for greater simplicity and effectiveness.   We use the cloud for security management, for cloud-delivered security appliances, for threat analysis and for email security.</a:t>
            </a:r>
            <a:endParaRPr lang="en-US" sz="2400" dirty="0">
              <a:latin typeface="CiscoSans" charset="0"/>
              <a:ea typeface="CiscoSans" charset="0"/>
              <a:cs typeface="CiscoSans" charset="0"/>
            </a:endParaRPr>
          </a:p>
        </p:txBody>
      </p:sp>
      <p:sp>
        <p:nvSpPr>
          <p:cNvPr id="4" name="Slide Number Placeholder 3"/>
          <p:cNvSpPr>
            <a:spLocks noGrp="1"/>
          </p:cNvSpPr>
          <p:nvPr>
            <p:ph type="sldNum" sz="quarter" idx="10"/>
          </p:nvPr>
        </p:nvSpPr>
        <p:spPr/>
        <p:txBody>
          <a:bodyPr/>
          <a:lstStyle/>
          <a:p>
            <a:pPr>
              <a:defRPr/>
            </a:pPr>
            <a:fld id="{3F6C1005-B323-4A04-B0D1-DB577C3C2ECA}"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227636052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1" u="none" kern="1200" dirty="0">
                <a:solidFill>
                  <a:schemeClr val="tx1"/>
                </a:solidFill>
                <a:latin typeface="+mn-lt"/>
                <a:ea typeface="+mn-ea"/>
                <a:cs typeface="+mn-cs"/>
              </a:rPr>
              <a:t>Please install the following font or this deck will</a:t>
            </a:r>
            <a:r>
              <a:rPr lang="en-US" sz="1400" b="1" u="none" kern="1200" baseline="0" dirty="0">
                <a:solidFill>
                  <a:schemeClr val="tx1"/>
                </a:solidFill>
                <a:latin typeface="+mn-lt"/>
                <a:ea typeface="+mn-ea"/>
                <a:cs typeface="+mn-cs"/>
              </a:rPr>
              <a:t> not look presentable:</a:t>
            </a:r>
          </a:p>
          <a:p>
            <a:pPr marL="0" marR="0" indent="0" algn="l" defTabSz="457200" rtl="0" eaLnBrk="1" fontAlgn="auto" latinLnBrk="0" hangingPunct="1">
              <a:lnSpc>
                <a:spcPct val="100000"/>
              </a:lnSpc>
              <a:spcBef>
                <a:spcPts val="0"/>
              </a:spcBef>
              <a:spcAft>
                <a:spcPts val="0"/>
              </a:spcAft>
              <a:buClrTx/>
              <a:buSzTx/>
              <a:buFontTx/>
              <a:buNone/>
              <a:tabLst/>
              <a:defRPr/>
            </a:pPr>
            <a:r>
              <a:rPr lang="en-US" sz="1200" u="sng" kern="1200" dirty="0">
                <a:solidFill>
                  <a:schemeClr val="tx1"/>
                </a:solidFill>
                <a:latin typeface="+mn-lt"/>
                <a:ea typeface="+mn-ea"/>
                <a:cs typeface="+mn-cs"/>
              </a:rPr>
              <a:t>https://</a:t>
            </a:r>
            <a:r>
              <a:rPr lang="en-US" sz="1200" u="sng" kern="1200" dirty="0" err="1">
                <a:solidFill>
                  <a:schemeClr val="tx1"/>
                </a:solidFill>
                <a:latin typeface="+mn-lt"/>
                <a:ea typeface="+mn-ea"/>
                <a:cs typeface="+mn-cs"/>
              </a:rPr>
              <a:t>www.google.com</a:t>
            </a:r>
            <a:r>
              <a:rPr lang="en-US" sz="1200" u="sng" kern="1200" dirty="0">
                <a:solidFill>
                  <a:schemeClr val="tx1"/>
                </a:solidFill>
                <a:latin typeface="+mn-lt"/>
                <a:ea typeface="+mn-ea"/>
                <a:cs typeface="+mn-cs"/>
              </a:rPr>
              <a:t>/</a:t>
            </a:r>
            <a:r>
              <a:rPr lang="en-US" sz="1200" u="sng" kern="1200" dirty="0" err="1">
                <a:solidFill>
                  <a:schemeClr val="tx1"/>
                </a:solidFill>
                <a:latin typeface="+mn-lt"/>
                <a:ea typeface="+mn-ea"/>
                <a:cs typeface="+mn-cs"/>
              </a:rPr>
              <a:t>fonts#UsePlace:use</a:t>
            </a:r>
            <a:r>
              <a:rPr lang="en-US" sz="1200" u="sng" kern="1200" dirty="0">
                <a:solidFill>
                  <a:schemeClr val="tx1"/>
                </a:solidFill>
                <a:latin typeface="+mn-lt"/>
                <a:ea typeface="+mn-ea"/>
                <a:cs typeface="+mn-cs"/>
              </a:rPr>
              <a:t>/Collection:Exo+2</a:t>
            </a:r>
            <a:endParaRPr lang="en-US" dirty="0"/>
          </a:p>
          <a:p>
            <a:endParaRPr lang="en-US" dirty="0"/>
          </a:p>
        </p:txBody>
      </p:sp>
      <p:sp>
        <p:nvSpPr>
          <p:cNvPr id="4" name="Slide Number Placeholder 3"/>
          <p:cNvSpPr>
            <a:spLocks noGrp="1"/>
          </p:cNvSpPr>
          <p:nvPr>
            <p:ph type="sldNum" sz="quarter" idx="10"/>
          </p:nvPr>
        </p:nvSpPr>
        <p:spPr/>
        <p:txBody>
          <a:bodyPr/>
          <a:lstStyle/>
          <a:p>
            <a:fld id="{CB184F8B-43C6-1E48-83B1-708D82FF62F2}" type="slidenum">
              <a:rPr lang="en-US" smtClean="0"/>
              <a:t>27</a:t>
            </a:fld>
            <a:endParaRPr lang="en-US"/>
          </a:p>
        </p:txBody>
      </p:sp>
    </p:spTree>
    <p:extLst>
      <p:ext uri="{BB962C8B-B14F-4D97-AF65-F5344CB8AC3E}">
        <p14:creationId xmlns:p14="http://schemas.microsoft.com/office/powerpoint/2010/main" val="4376073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92623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34147"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defTabSz="432465">
              <a:defRPr/>
            </a:pPr>
            <a:endParaRPr lang="en-US" sz="3200" b="0" dirty="0">
              <a:solidFill>
                <a:schemeClr val="tx1"/>
              </a:solidFill>
            </a:endParaRPr>
          </a:p>
          <a:p>
            <a:pPr marL="0" marR="0">
              <a:spcBef>
                <a:spcPts val="0"/>
              </a:spcBef>
              <a:spcAft>
                <a:spcPts val="0"/>
              </a:spcAft>
            </a:pPr>
            <a:r>
              <a:rPr lang="en-US" sz="3200" dirty="0">
                <a:effectLst/>
                <a:latin typeface="CiscoSansTT" charset="0"/>
                <a:ea typeface="Calibri" charset="0"/>
                <a:cs typeface="Times New Roman" charset="0"/>
              </a:rPr>
              <a:t>Let's have a look at how Talos protects us</a:t>
            </a:r>
            <a:r>
              <a:rPr lang="mr-IN" sz="3200" dirty="0">
                <a:effectLst/>
                <a:latin typeface="CiscoSansTT" charset="0"/>
                <a:ea typeface="Calibri" charset="0"/>
                <a:cs typeface="Times New Roman" charset="0"/>
              </a:rPr>
              <a:t>…</a:t>
            </a:r>
            <a:endParaRPr lang="en-US" sz="3200" dirty="0">
              <a:effectLst/>
              <a:latin typeface="CiscoSansTT" charset="0"/>
              <a:ea typeface="Calibri" charset="0"/>
              <a:cs typeface="Times New Roman" charset="0"/>
            </a:endParaRPr>
          </a:p>
          <a:p>
            <a:pPr marL="0" marR="0">
              <a:spcBef>
                <a:spcPts val="0"/>
              </a:spcBef>
              <a:spcAft>
                <a:spcPts val="0"/>
              </a:spcAft>
            </a:pPr>
            <a:endParaRPr lang="en-US" sz="3600" dirty="0">
              <a:effectLst/>
              <a:latin typeface="Calibri" charset="0"/>
              <a:ea typeface="Calibri" charset="0"/>
              <a:cs typeface="Times New Roman"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dirty="0">
                <a:effectLst/>
                <a:latin typeface="CiscoSansTT" charset="0"/>
                <a:ea typeface="Calibri" charset="0"/>
              </a:rPr>
              <a:t>They start by gathering and analyzing telemetry from all the vectors on the left the bad guys seek to exploit.</a:t>
            </a:r>
            <a:endParaRPr lang="en-US" sz="3600" dirty="0">
              <a:effectLst/>
              <a:latin typeface="Times New Roman" charset="0"/>
              <a:ea typeface="Calibri"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dirty="0">
                <a:effectLst/>
                <a:latin typeface="CiscoSansTT" charset="0"/>
                <a:ea typeface="Calibri" charset="0"/>
              </a:rPr>
              <a:t>This allows us to develop a more complete picture of threats looking at billions of emails every day, a million malware samples, and so on.</a:t>
            </a:r>
            <a:r>
              <a:rPr lang="en-US" sz="3600" baseline="0" dirty="0">
                <a:effectLst/>
                <a:latin typeface="Times New Roman" charset="0"/>
                <a:ea typeface="Calibri" charset="0"/>
              </a:rPr>
              <a:t> We connect elements from one area to another to correlate threats.</a:t>
            </a:r>
            <a:endParaRPr lang="en-US" sz="3600" dirty="0">
              <a:effectLst/>
              <a:latin typeface="Times New Roman" charset="0"/>
              <a:ea typeface="Calibri"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dirty="0">
                <a:effectLst/>
                <a:latin typeface="CiscoSansTT" charset="0"/>
                <a:ea typeface="Calibri" charset="0"/>
              </a:rPr>
              <a:t>Talos then uses automated analysis like artificial intelligence and machine learning to eliminate the majority of noise</a:t>
            </a:r>
            <a:r>
              <a:rPr lang="en-US" sz="3200" baseline="0" dirty="0">
                <a:effectLst/>
                <a:latin typeface="CiscoSansTT" charset="0"/>
                <a:ea typeface="Calibri" charset="0"/>
              </a:rPr>
              <a:t> and </a:t>
            </a:r>
            <a:r>
              <a:rPr lang="en-US" sz="3200" dirty="0">
                <a:effectLst/>
                <a:latin typeface="CiscoSansTT" charset="0"/>
                <a:ea typeface="Calibri" charset="0"/>
              </a:rPr>
              <a:t>threats. </a:t>
            </a:r>
            <a:endParaRPr lang="en-US" sz="3600" dirty="0">
              <a:effectLst/>
              <a:latin typeface="Times New Roman" charset="0"/>
              <a:ea typeface="Calibri"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dirty="0">
                <a:effectLst/>
                <a:latin typeface="CiscoSansTT" charset="0"/>
                <a:ea typeface="Calibri" charset="0"/>
              </a:rPr>
              <a:t>They then bring in a second layer of specialized tools…leaving</a:t>
            </a:r>
            <a:r>
              <a:rPr lang="en-US" sz="3200" baseline="0" dirty="0">
                <a:effectLst/>
                <a:latin typeface="CiscoSansTT" charset="0"/>
                <a:ea typeface="Calibri" charset="0"/>
              </a:rPr>
              <a:t> only the 1% of advanced threats that matter for Talos researchers to address.</a:t>
            </a:r>
            <a:endParaRPr lang="en-US" sz="3600" dirty="0">
              <a:effectLst/>
              <a:latin typeface="Times New Roman" charset="0"/>
              <a:ea typeface="Calibri"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baseline="0" dirty="0">
                <a:effectLst/>
                <a:latin typeface="CiscoSansTT" charset="0"/>
                <a:ea typeface="Calibri" charset="0"/>
              </a:rPr>
              <a:t>The</a:t>
            </a:r>
            <a:r>
              <a:rPr lang="en-US" sz="3200" dirty="0">
                <a:effectLst/>
                <a:latin typeface="CiscoSansTT" charset="0"/>
                <a:ea typeface="Calibri" charset="0"/>
              </a:rPr>
              <a:t> last part of the funnel is</a:t>
            </a:r>
            <a:r>
              <a:rPr lang="en-US" sz="3200" baseline="0" dirty="0">
                <a:effectLst/>
                <a:latin typeface="CiscoSansTT" charset="0"/>
                <a:ea typeface="Calibri" charset="0"/>
              </a:rPr>
              <a:t> Talos researchers</a:t>
            </a:r>
            <a:r>
              <a:rPr lang="en-US" sz="3200" dirty="0">
                <a:effectLst/>
                <a:latin typeface="CiscoSansTT" charset="0"/>
                <a:ea typeface="Calibri" charset="0"/>
              </a:rPr>
              <a:t> We have over 250 threat researchers around the world with expertise in hardware, malware analysis, vulnerability research, and more. </a:t>
            </a:r>
            <a:endParaRPr lang="en-US" sz="3600" dirty="0">
              <a:effectLst/>
              <a:latin typeface="Times New Roman" charset="0"/>
              <a:ea typeface="Calibri" charset="0"/>
            </a:endParaRPr>
          </a:p>
          <a:p>
            <a:pPr marL="0" marR="0">
              <a:spcBef>
                <a:spcPts val="0"/>
              </a:spcBef>
              <a:spcAft>
                <a:spcPts val="0"/>
              </a:spcAft>
            </a:pPr>
            <a:r>
              <a:rPr lang="en-US" sz="3200" dirty="0">
                <a:effectLst/>
                <a:latin typeface="CiscoSansTT" charset="0"/>
                <a:ea typeface="Calibri" charset="0"/>
                <a:cs typeface="Times New Roman" charset="0"/>
              </a:rPr>
              <a:t> </a:t>
            </a:r>
            <a:r>
              <a:rPr lang="en-US" sz="3600" dirty="0">
                <a:effectLst/>
                <a:latin typeface="Calibri" charset="0"/>
                <a:ea typeface="Calibri" charset="0"/>
                <a:cs typeface="Times New Roman" charset="0"/>
              </a:rPr>
              <a:t>-</a:t>
            </a:r>
            <a:r>
              <a:rPr lang="en-US" sz="3200" dirty="0">
                <a:effectLst/>
                <a:latin typeface="CiscoSansTT" charset="0"/>
                <a:ea typeface="Calibri" charset="0"/>
              </a:rPr>
              <a:t>All of this happens before any security alert gets to that SOC analyst. When something goes red, she knows it's for a reason.</a:t>
            </a:r>
            <a:endParaRPr lang="en-US" sz="3600" dirty="0">
              <a:effectLst/>
              <a:latin typeface="Times New Roman" charset="0"/>
              <a:ea typeface="Calibri" charset="0"/>
            </a:endParaRPr>
          </a:p>
          <a:p>
            <a:pPr defTabSz="432465">
              <a:defRPr/>
            </a:pPr>
            <a:endParaRPr lang="en-US" sz="3200" b="0" dirty="0">
              <a:solidFill>
                <a:schemeClr val="tx1"/>
              </a:solidFill>
            </a:endParaRPr>
          </a:p>
        </p:txBody>
      </p:sp>
      <p:sp>
        <p:nvSpPr>
          <p:cNvPr id="134148"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500">
                <a:solidFill>
                  <a:schemeClr val="tx1"/>
                </a:solidFill>
                <a:latin typeface="Arial" pitchFamily="34" charset="0"/>
                <a:ea typeface="MS PGothic" pitchFamily="34" charset="-128"/>
              </a:defRPr>
            </a:lvl1pPr>
            <a:lvl2pPr marL="777268" indent="-298824">
              <a:defRPr sz="2500">
                <a:solidFill>
                  <a:schemeClr val="tx1"/>
                </a:solidFill>
                <a:latin typeface="Arial" pitchFamily="34" charset="0"/>
                <a:ea typeface="MS PGothic" pitchFamily="34" charset="-128"/>
              </a:defRPr>
            </a:lvl2pPr>
            <a:lvl3pPr marL="1196928" indent="-238406">
              <a:defRPr sz="2500">
                <a:solidFill>
                  <a:schemeClr val="tx1"/>
                </a:solidFill>
                <a:latin typeface="Arial" pitchFamily="34" charset="0"/>
                <a:ea typeface="MS PGothic" pitchFamily="34" charset="-128"/>
              </a:defRPr>
            </a:lvl3pPr>
            <a:lvl4pPr marL="1677004" indent="-238406">
              <a:defRPr sz="2500">
                <a:solidFill>
                  <a:schemeClr val="tx1"/>
                </a:solidFill>
                <a:latin typeface="Arial" pitchFamily="34" charset="0"/>
                <a:ea typeface="MS PGothic" pitchFamily="34" charset="-128"/>
              </a:defRPr>
            </a:lvl4pPr>
            <a:lvl5pPr marL="2155449" indent="-238406">
              <a:defRPr sz="2500">
                <a:solidFill>
                  <a:schemeClr val="tx1"/>
                </a:solidFill>
                <a:latin typeface="Arial" pitchFamily="34" charset="0"/>
                <a:ea typeface="MS PGothic" pitchFamily="34" charset="-128"/>
              </a:defRPr>
            </a:lvl5pPr>
            <a:lvl6pPr marL="2625728" indent="-238406" defTabSz="470280" eaLnBrk="0" fontAlgn="base" hangingPunct="0">
              <a:spcBef>
                <a:spcPct val="0"/>
              </a:spcBef>
              <a:spcAft>
                <a:spcPct val="0"/>
              </a:spcAft>
              <a:defRPr sz="2500">
                <a:solidFill>
                  <a:schemeClr val="tx1"/>
                </a:solidFill>
                <a:latin typeface="Arial" pitchFamily="34" charset="0"/>
                <a:ea typeface="MS PGothic" pitchFamily="34" charset="-128"/>
              </a:defRPr>
            </a:lvl6pPr>
            <a:lvl7pPr marL="3096008" indent="-238406" defTabSz="470280" eaLnBrk="0" fontAlgn="base" hangingPunct="0">
              <a:spcBef>
                <a:spcPct val="0"/>
              </a:spcBef>
              <a:spcAft>
                <a:spcPct val="0"/>
              </a:spcAft>
              <a:defRPr sz="2500">
                <a:solidFill>
                  <a:schemeClr val="tx1"/>
                </a:solidFill>
                <a:latin typeface="Arial" pitchFamily="34" charset="0"/>
                <a:ea typeface="MS PGothic" pitchFamily="34" charset="-128"/>
              </a:defRPr>
            </a:lvl7pPr>
            <a:lvl8pPr marL="3566288" indent="-238406" defTabSz="470280" eaLnBrk="0" fontAlgn="base" hangingPunct="0">
              <a:spcBef>
                <a:spcPct val="0"/>
              </a:spcBef>
              <a:spcAft>
                <a:spcPct val="0"/>
              </a:spcAft>
              <a:defRPr sz="2500">
                <a:solidFill>
                  <a:schemeClr val="tx1"/>
                </a:solidFill>
                <a:latin typeface="Arial" pitchFamily="34" charset="0"/>
                <a:ea typeface="MS PGothic" pitchFamily="34" charset="-128"/>
              </a:defRPr>
            </a:lvl8pPr>
            <a:lvl9pPr marL="4036568" indent="-238406" defTabSz="470280" eaLnBrk="0" fontAlgn="base" hangingPunct="0">
              <a:spcBef>
                <a:spcPct val="0"/>
              </a:spcBef>
              <a:spcAft>
                <a:spcPct val="0"/>
              </a:spcAft>
              <a:defRPr sz="2500">
                <a:solidFill>
                  <a:schemeClr val="tx1"/>
                </a:solidFill>
                <a:latin typeface="Arial" pitchFamily="34" charset="0"/>
                <a:ea typeface="MS PGothic" pitchFamily="34" charset="-128"/>
              </a:defRPr>
            </a:lvl9pPr>
          </a:lstStyle>
          <a:p>
            <a:pPr defTabSz="705419">
              <a:defRPr/>
            </a:pPr>
            <a:fld id="{B14F89B9-F5C1-40C3-B582-1ED9DFAA906D}" type="slidenum">
              <a:rPr lang="en-US" altLang="en-US" sz="1200">
                <a:solidFill>
                  <a:srgbClr val="000000"/>
                </a:solidFill>
                <a:latin typeface="Calibri" pitchFamily="34" charset="0"/>
              </a:rPr>
              <a:pPr defTabSz="705419">
                <a:defRPr/>
              </a:pPr>
              <a:t>33</a:t>
            </a:fld>
            <a:endParaRPr lang="en-US" altLang="en-US" sz="1200" dirty="0">
              <a:solidFill>
                <a:srgbClr val="000000"/>
              </a:solidFill>
              <a:latin typeface="Calibri" pitchFamily="34" charset="0"/>
            </a:endParaRPr>
          </a:p>
        </p:txBody>
      </p:sp>
      <p:sp>
        <p:nvSpPr>
          <p:cNvPr id="2" name="Date Placeholder 1"/>
          <p:cNvSpPr>
            <a:spLocks noGrp="1"/>
          </p:cNvSpPr>
          <p:nvPr>
            <p:ph type="dt" idx="10"/>
          </p:nvPr>
        </p:nvSpPr>
        <p:spPr/>
        <p:txBody>
          <a:bodyPr/>
          <a:lstStyle/>
          <a:p>
            <a:pPr>
              <a:defRPr/>
            </a:pPr>
            <a:fld id="{33D8F3BE-9AAD-43BB-88B8-EA52FC7E9069}" type="datetime9">
              <a:rPr lang="en-US" smtClean="0">
                <a:solidFill>
                  <a:prstClr val="black"/>
                </a:solidFill>
              </a:rPr>
              <a:pPr>
                <a:defRPr/>
              </a:pPr>
              <a:t>10/18/2018 4:16:17 PM</a:t>
            </a:fld>
            <a:endParaRPr lang="en-US" dirty="0">
              <a:solidFill>
                <a:prstClr val="black"/>
              </a:solidFill>
            </a:endParaRPr>
          </a:p>
        </p:txBody>
      </p:sp>
      <p:sp>
        <p:nvSpPr>
          <p:cNvPr id="3" name="Header Placeholder 2"/>
          <p:cNvSpPr>
            <a:spLocks noGrp="1"/>
          </p:cNvSpPr>
          <p:nvPr>
            <p:ph type="hdr" sz="quarter" idx="11"/>
          </p:nvPr>
        </p:nvSpPr>
        <p:spPr/>
        <p:txBody>
          <a:bodyPr/>
          <a:lstStyle/>
          <a:p>
            <a:pPr>
              <a:defRPr/>
            </a:pPr>
            <a:r>
              <a:rPr lang="en-US" dirty="0">
                <a:solidFill>
                  <a:prstClr val="black"/>
                </a:solidFill>
              </a:rPr>
              <a:t>ss05</a:t>
            </a:r>
          </a:p>
        </p:txBody>
      </p:sp>
    </p:spTree>
    <p:extLst>
      <p:ext uri="{BB962C8B-B14F-4D97-AF65-F5344CB8AC3E}">
        <p14:creationId xmlns:p14="http://schemas.microsoft.com/office/powerpoint/2010/main" val="31841402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35</a:t>
            </a:fld>
            <a:endParaRPr lang="en-US" dirty="0"/>
          </a:p>
        </p:txBody>
      </p:sp>
    </p:spTree>
    <p:extLst>
      <p:ext uri="{BB962C8B-B14F-4D97-AF65-F5344CB8AC3E}">
        <p14:creationId xmlns:p14="http://schemas.microsoft.com/office/powerpoint/2010/main" val="28430328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1" dirty="0">
                <a:solidFill>
                  <a:schemeClr val="tx2"/>
                </a:solidFill>
              </a:rPr>
              <a:t>Growing attack Surface:  </a:t>
            </a:r>
            <a:r>
              <a:rPr lang="en-US" dirty="0">
                <a:solidFill>
                  <a:schemeClr val="tx2"/>
                </a:solidFill>
              </a:rPr>
              <a:t>All the </a:t>
            </a:r>
            <a:r>
              <a:rPr lang="en-US" dirty="0" err="1">
                <a:solidFill>
                  <a:schemeClr val="tx2"/>
                </a:solidFill>
              </a:rPr>
              <a:t>IoT</a:t>
            </a:r>
            <a:r>
              <a:rPr lang="en-US" dirty="0">
                <a:solidFill>
                  <a:schemeClr val="tx2"/>
                </a:solidFill>
              </a:rPr>
              <a:t> things; mobile of course is still happening.  BYOD, Cloud, etc.</a:t>
            </a:r>
          </a:p>
          <a:p>
            <a:pPr defTabSz="940460">
              <a:defRPr/>
            </a:pPr>
            <a:r>
              <a:rPr lang="en-US" b="1" dirty="0">
                <a:solidFill>
                  <a:schemeClr val="tx2"/>
                </a:solidFill>
              </a:rPr>
              <a:t>Dynamic threat landscape:  </a:t>
            </a:r>
            <a:r>
              <a:rPr lang="en-US" dirty="0" err="1">
                <a:solidFill>
                  <a:schemeClr val="tx2"/>
                </a:solidFill>
              </a:rPr>
              <a:t>IoT</a:t>
            </a:r>
            <a:r>
              <a:rPr lang="en-US" dirty="0">
                <a:solidFill>
                  <a:schemeClr val="tx2"/>
                </a:solidFill>
              </a:rPr>
              <a:t>.  “Rise of the machines”  Security constantly changes</a:t>
            </a:r>
          </a:p>
          <a:p>
            <a:pPr defTabSz="940460">
              <a:defRPr/>
            </a:pPr>
            <a:r>
              <a:rPr lang="en-US" b="1" dirty="0">
                <a:solidFill>
                  <a:schemeClr val="tx2"/>
                </a:solidFill>
              </a:rPr>
              <a:t>Complexity and Fragmentation:</a:t>
            </a:r>
            <a:r>
              <a:rPr lang="en-US" dirty="0">
                <a:solidFill>
                  <a:schemeClr val="tx2"/>
                </a:solidFill>
              </a:rPr>
              <a:t> Security Effectiveness Gap; same team is handling network, security, </a:t>
            </a:r>
            <a:r>
              <a:rPr lang="en-US" dirty="0" err="1">
                <a:solidFill>
                  <a:schemeClr val="tx2"/>
                </a:solidFill>
              </a:rPr>
              <a:t>collab</a:t>
            </a:r>
            <a:r>
              <a:rPr lang="en-US" dirty="0">
                <a:solidFill>
                  <a:schemeClr val="tx2"/>
                </a:solidFill>
              </a:rPr>
              <a:t>, data center – sometimes compute and virtualization.  That’s a lot.  </a:t>
            </a:r>
            <a:r>
              <a:rPr lang="en-US" dirty="0" err="1">
                <a:solidFill>
                  <a:schemeClr val="tx2"/>
                </a:solidFill>
              </a:rPr>
              <a:t>Organizatins</a:t>
            </a:r>
            <a:r>
              <a:rPr lang="en-US" dirty="0">
                <a:solidFill>
                  <a:schemeClr val="tx2"/>
                </a:solidFill>
              </a:rPr>
              <a:t> that use separate teams for all of this leave a lot of holes to plug.</a:t>
            </a:r>
          </a:p>
          <a:p>
            <a:endParaRPr lang="en-US" dirty="0"/>
          </a:p>
        </p:txBody>
      </p:sp>
      <p:sp>
        <p:nvSpPr>
          <p:cNvPr id="4" name="Slide Number Placeholder 3"/>
          <p:cNvSpPr>
            <a:spLocks noGrp="1"/>
          </p:cNvSpPr>
          <p:nvPr>
            <p:ph type="sldNum" sz="quarter" idx="10"/>
          </p:nvPr>
        </p:nvSpPr>
        <p:spPr/>
        <p:txBody>
          <a:bodyPr/>
          <a:lstStyle/>
          <a:p>
            <a:fld id="{1CF2E24C-624D-4235-9977-117C92230251}" type="slidenum">
              <a:rPr lang="en-US" smtClean="0"/>
              <a:t>36</a:t>
            </a:fld>
            <a:endParaRPr lang="en-US"/>
          </a:p>
        </p:txBody>
      </p:sp>
    </p:spTree>
    <p:extLst>
      <p:ext uri="{BB962C8B-B14F-4D97-AF65-F5344CB8AC3E}">
        <p14:creationId xmlns:p14="http://schemas.microsoft.com/office/powerpoint/2010/main" val="6398603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 in the AMP section, we said that</a:t>
            </a:r>
          </a:p>
          <a:p>
            <a:r>
              <a:rPr lang="en-US" dirty="0"/>
              <a:t>  * 65% of organizations had tools to deal with threats</a:t>
            </a:r>
          </a:p>
          <a:p>
            <a:r>
              <a:rPr lang="en-US" dirty="0"/>
              <a:t>  * A breach in the USA costs about $6M</a:t>
            </a:r>
          </a:p>
          <a:p>
            <a:r>
              <a:rPr lang="en-US" dirty="0"/>
              <a:t>  * 33% of organizations take 2+ years to find a breach</a:t>
            </a:r>
          </a:p>
          <a:p>
            <a:r>
              <a:rPr lang="en-US" dirty="0"/>
              <a:t>  * 50% of organizations are unable to find Root Cause</a:t>
            </a:r>
          </a:p>
        </p:txBody>
      </p:sp>
      <p:sp>
        <p:nvSpPr>
          <p:cNvPr id="4" name="Slide Number Placeholder 3"/>
          <p:cNvSpPr>
            <a:spLocks noGrp="1"/>
          </p:cNvSpPr>
          <p:nvPr>
            <p:ph type="sldNum" sz="quarter" idx="10"/>
          </p:nvPr>
        </p:nvSpPr>
        <p:spPr/>
        <p:txBody>
          <a:bodyPr/>
          <a:lstStyle/>
          <a:p>
            <a:fld id="{1CF2E24C-624D-4235-9977-117C92230251}" type="slidenum">
              <a:rPr lang="en-US" smtClean="0"/>
              <a:t>37</a:t>
            </a:fld>
            <a:endParaRPr lang="en-US"/>
          </a:p>
        </p:txBody>
      </p:sp>
    </p:spTree>
    <p:extLst>
      <p:ext uri="{BB962C8B-B14F-4D97-AF65-F5344CB8AC3E}">
        <p14:creationId xmlns:p14="http://schemas.microsoft.com/office/powerpoint/2010/main" val="36124656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rPr>
              <a:t>The one thing that each layer of the “Defense-in-depth” approach shares is they all use a binary approach to threat detection. Good or bad. Block or allow. But as we all know threats have evolved and hide in plain sight. </a:t>
            </a:r>
          </a:p>
          <a:p>
            <a:endParaRPr lang="en-US" dirty="0">
              <a:latin typeface="Arial" panose="020B0604020202020204" pitchFamily="34" charset="0"/>
            </a:endParaRPr>
          </a:p>
          <a:p>
            <a:r>
              <a:rPr lang="en-US" b="1" dirty="0"/>
              <a:t>Polymorphic</a:t>
            </a:r>
            <a:r>
              <a:rPr lang="en-US" dirty="0"/>
              <a:t> </a:t>
            </a:r>
            <a:r>
              <a:rPr lang="en-US" b="1" dirty="0"/>
              <a:t>virus</a:t>
            </a:r>
            <a:r>
              <a:rPr lang="en-US" dirty="0"/>
              <a:t> duplicates itself by creating usable, albeit slightly modified, copies of itself.</a:t>
            </a:r>
            <a:endParaRPr lang="en-US" dirty="0">
              <a:latin typeface="Arial" panose="020B0604020202020204" pitchFamily="34" charset="0"/>
            </a:endParaRPr>
          </a:p>
          <a:p>
            <a:endParaRPr lang="en-US" dirty="0">
              <a:latin typeface="Arial" panose="020B0604020202020204" pitchFamily="34" charset="0"/>
            </a:endParaRPr>
          </a:p>
          <a:p>
            <a:r>
              <a:rPr lang="en-US" dirty="0">
                <a:latin typeface="Arial" panose="020B0604020202020204" pitchFamily="34" charset="0"/>
              </a:rPr>
              <a:t>Most companies have files that they understand are good files and bad files.  The good ones they let in the bad ones they can block.  The problem are the unknown files.  We can’t block unknown files because that will make people mad, so we have to let it in</a:t>
            </a:r>
          </a:p>
          <a:p>
            <a:endParaRPr lang="en-US" dirty="0">
              <a:latin typeface="Arial" panose="020B0604020202020204" pitchFamily="34" charset="0"/>
            </a:endParaRPr>
          </a:p>
          <a:p>
            <a:endParaRPr lang="en-US" dirty="0">
              <a:latin typeface="Arial" panose="020B0604020202020204" pitchFamily="34" charset="0"/>
            </a:endParaRPr>
          </a:p>
          <a:p>
            <a:r>
              <a:rPr lang="en-US" dirty="0">
                <a:latin typeface="Arial" panose="020B0604020202020204" pitchFamily="34" charset="0"/>
              </a:rPr>
              <a:t>So while </a:t>
            </a:r>
            <a:r>
              <a:rPr lang="en-US" b="1" dirty="0">
                <a:latin typeface="Arial" panose="020B0604020202020204" pitchFamily="34" charset="0"/>
              </a:rPr>
              <a:t>Most security vendors out there are point products trying to sell our customers on 100% effective security… we know, and many of them either know or have realized that it’s a fallacy. There’s just no way to block 100% of threats, 100% of the time. </a:t>
            </a:r>
            <a:endParaRPr lang="en-US" dirty="0">
              <a:latin typeface="Arial" panose="020B0604020202020204" pitchFamily="34" charset="0"/>
            </a:endParaRPr>
          </a:p>
          <a:p>
            <a:r>
              <a:rPr lang="en-US" b="1" dirty="0">
                <a:latin typeface="Arial" panose="020B0604020202020204" pitchFamily="34" charset="0"/>
              </a:rPr>
              <a:t>&lt;click&gt;</a:t>
            </a:r>
            <a:endParaRPr lang="en-US" dirty="0">
              <a:latin typeface="Arial" panose="020B0604020202020204" pitchFamily="34" charset="0"/>
            </a:endParaRPr>
          </a:p>
          <a:p>
            <a:endParaRPr lang="en-US" dirty="0"/>
          </a:p>
        </p:txBody>
      </p:sp>
      <p:sp>
        <p:nvSpPr>
          <p:cNvPr id="4" name="Slide Number Placeholder 3"/>
          <p:cNvSpPr>
            <a:spLocks noGrp="1"/>
          </p:cNvSpPr>
          <p:nvPr>
            <p:ph type="sldNum" sz="quarter" idx="10"/>
          </p:nvPr>
        </p:nvSpPr>
        <p:spPr/>
        <p:txBody>
          <a:bodyPr/>
          <a:lstStyle/>
          <a:p>
            <a:fld id="{C4A4F76E-C256-4C1B-B207-68E3BCAF6335}" type="slidenum">
              <a:rPr lang="en-US" smtClean="0">
                <a:solidFill>
                  <a:prstClr val="black"/>
                </a:solidFill>
              </a:rPr>
              <a:pPr/>
              <a:t>38</a:t>
            </a:fld>
            <a:endParaRPr lang="en-US" dirty="0">
              <a:solidFill>
                <a:prstClr val="black"/>
              </a:solidFill>
            </a:endParaRPr>
          </a:p>
        </p:txBody>
      </p:sp>
    </p:spTree>
    <p:extLst>
      <p:ext uri="{BB962C8B-B14F-4D97-AF65-F5344CB8AC3E}">
        <p14:creationId xmlns:p14="http://schemas.microsoft.com/office/powerpoint/2010/main" val="39223223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 Server guys should understand that Security is important</a:t>
            </a:r>
            <a:r>
              <a:rPr lang="is-IS" baseline="0" dirty="0"/>
              <a:t>… 	Quickly familiar what Server guys think everyday</a:t>
            </a:r>
          </a:p>
          <a:p>
            <a:r>
              <a:rPr lang="is-IS" baseline="0" dirty="0"/>
              <a:t>2. Network guys should know that Security is more than a Firewall </a:t>
            </a:r>
          </a:p>
          <a:p>
            <a:r>
              <a:rPr lang="is-IS" baseline="0" dirty="0"/>
              <a:t>3. They should be able to get into Depth into Cisco Security (Security they would deploy for the rest of the company)</a:t>
            </a:r>
          </a:p>
          <a:p>
            <a:endParaRPr lang="is-IS" baseline="0" dirty="0"/>
          </a:p>
          <a:p>
            <a:r>
              <a:rPr lang="is-IS" baseline="0" dirty="0"/>
              <a:t>Application Architectures </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4</a:t>
            </a:fld>
            <a:endParaRPr lang="en-US" dirty="0"/>
          </a:p>
        </p:txBody>
      </p:sp>
    </p:spTree>
    <p:extLst>
      <p:ext uri="{BB962C8B-B14F-4D97-AF65-F5344CB8AC3E}">
        <p14:creationId xmlns:p14="http://schemas.microsoft.com/office/powerpoint/2010/main" val="420793416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39</a:t>
            </a:fld>
            <a:endParaRPr lang="en-US" dirty="0"/>
          </a:p>
        </p:txBody>
      </p:sp>
    </p:spTree>
    <p:extLst>
      <p:ext uri="{BB962C8B-B14F-4D97-AF65-F5344CB8AC3E}">
        <p14:creationId xmlns:p14="http://schemas.microsoft.com/office/powerpoint/2010/main" val="9021957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140" indent="0">
              <a:buFont typeface="Arial" charset="0"/>
              <a:buNone/>
            </a:pPr>
            <a:r>
              <a:rPr lang="en-US" u="sng" dirty="0"/>
              <a:t>Value Proposition</a:t>
            </a:r>
          </a:p>
          <a:p>
            <a:pPr marL="57140" indent="0">
              <a:buFont typeface="Arial" charset="0"/>
              <a:buNone/>
            </a:pPr>
            <a:r>
              <a:rPr lang="en-US" dirty="0"/>
              <a:t>Complete visibility and contextual awareness of users, networks, applications, workloads, process based</a:t>
            </a:r>
          </a:p>
          <a:p>
            <a:r>
              <a:rPr lang="en-US" sz="1200" dirty="0"/>
              <a:t>Network and application behavior</a:t>
            </a:r>
          </a:p>
          <a:p>
            <a:r>
              <a:rPr lang="en-US" sz="1200" dirty="0"/>
              <a:t>Application dependency mappings</a:t>
            </a:r>
          </a:p>
          <a:p>
            <a:r>
              <a:rPr lang="en-US" sz="1200" dirty="0"/>
              <a:t>Network Behavioral Analysis </a:t>
            </a:r>
            <a:br>
              <a:rPr lang="en-US" sz="1200" dirty="0"/>
            </a:br>
            <a:r>
              <a:rPr lang="en-US" sz="1200" dirty="0"/>
              <a:t>(</a:t>
            </a:r>
            <a:r>
              <a:rPr lang="en-US" sz="1200" dirty="0" err="1"/>
              <a:t>Netflow</a:t>
            </a:r>
            <a:r>
              <a:rPr lang="en-US" sz="1200" dirty="0"/>
              <a:t> / Traffic Analysis)</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40</a:t>
            </a:fld>
            <a:endParaRPr lang="en-US"/>
          </a:p>
        </p:txBody>
      </p:sp>
    </p:spTree>
    <p:extLst>
      <p:ext uri="{BB962C8B-B14F-4D97-AF65-F5344CB8AC3E}">
        <p14:creationId xmlns:p14="http://schemas.microsoft.com/office/powerpoint/2010/main" val="42574018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B3841EC5-A2DC-6F4F-8306-CAF521F26A0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299616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06382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8D2E4D79-180F-614B-9005-C2AD1C7D7AF1}"/>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36772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1687226E-B5A1-B844-AE5E-D95D050D9E46}"/>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9294531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E3F61292-C10D-48F4-BF6F-E09D2FBBDA1C}"/>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996136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0460">
              <a:defRPr/>
            </a:pPr>
            <a:r>
              <a:rPr lang="en-US" dirty="0">
                <a:latin typeface="Arial" panose="020B0604020202020204" pitchFamily="34" charset="0"/>
              </a:rPr>
              <a:t>And that’s where AMP comes in. There are really 3 key benefits that a customer derives from AMP Everywhere. </a:t>
            </a:r>
          </a:p>
          <a:p>
            <a:r>
              <a:rPr lang="en-US" dirty="0">
                <a:latin typeface="Arial" panose="020B0604020202020204" pitchFamily="34" charset="0"/>
              </a:rPr>
              <a:t>It makes the unknown known, and if it sees a threat in one place – everyone gets protected everywhere, regardless if they have ever see that threat. And last it gives organizations unparalleled context and accelerates security response. </a:t>
            </a:r>
          </a:p>
          <a:p>
            <a:r>
              <a:rPr lang="en-US" dirty="0">
                <a:latin typeface="Arial" panose="020B0604020202020204" pitchFamily="34" charset="0"/>
              </a:rPr>
              <a:t> </a:t>
            </a:r>
          </a:p>
          <a:p>
            <a:r>
              <a:rPr lang="en-US" b="1" dirty="0">
                <a:latin typeface="Arial" panose="020B0604020202020204" pitchFamily="34" charset="0"/>
              </a:rPr>
              <a:t>What do we mean by each of these? </a:t>
            </a:r>
            <a:endParaRPr lang="en-US" baseline="0" dirty="0"/>
          </a:p>
        </p:txBody>
      </p:sp>
      <p:sp>
        <p:nvSpPr>
          <p:cNvPr id="4" name="Slide Number Placeholder 3"/>
          <p:cNvSpPr>
            <a:spLocks noGrp="1"/>
          </p:cNvSpPr>
          <p:nvPr>
            <p:ph type="sldNum" sz="quarter" idx="10"/>
          </p:nvPr>
        </p:nvSpPr>
        <p:spPr/>
        <p:txBody>
          <a:bodyPr/>
          <a:lstStyle/>
          <a:p>
            <a:fld id="{B97992CB-A025-4E06-B465-904FE624EC3F}" type="slidenum">
              <a:rPr lang="en-US" smtClean="0">
                <a:solidFill>
                  <a:prstClr val="black"/>
                </a:solidFill>
              </a:rPr>
              <a:pPr/>
              <a:t>46</a:t>
            </a:fld>
            <a:endParaRPr lang="en-US">
              <a:solidFill>
                <a:prstClr val="black"/>
              </a:solidFill>
            </a:endParaRPr>
          </a:p>
        </p:txBody>
      </p:sp>
    </p:spTree>
    <p:extLst>
      <p:ext uri="{BB962C8B-B14F-4D97-AF65-F5344CB8AC3E}">
        <p14:creationId xmlns:p14="http://schemas.microsoft.com/office/powerpoint/2010/main" val="156282985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Not only does Cisco have end-to-end security but they have security that works together</a:t>
            </a:r>
            <a:r>
              <a:rPr lang="en-US" b="0" dirty="0"/>
              <a:t>.  Security products that share information such as Threat Intelligence, Event Data, Policy Information and Contextual Information.  This allows you to see a threat once in your organization and be protected everywhere.  It allows you to share contextual information to be able to determine not only that you where compromised but who was patient zero, what type of computer was it, who was it, and where did it come from.</a:t>
            </a:r>
          </a:p>
          <a:p>
            <a:endParaRPr lang="en-US" b="0" dirty="0"/>
          </a:p>
          <a:p>
            <a:r>
              <a:rPr lang="en-US" b="0" dirty="0"/>
              <a:t>Most companies have multiple products that are siloed.  They don’t talk to one another, they all have different interface, they all have different logs and alarms and this make security hard to manage.</a:t>
            </a:r>
          </a:p>
          <a:p>
            <a:endParaRPr lang="en-US" b="1" dirty="0"/>
          </a:p>
          <a:p>
            <a:r>
              <a:rPr lang="en-US" b="0" baseline="0" dirty="0"/>
              <a:t>This allows </a:t>
            </a:r>
            <a:r>
              <a:rPr lang="en-US" b="1" baseline="0" dirty="0"/>
              <a:t>Cisco Security </a:t>
            </a:r>
            <a:r>
              <a:rPr lang="en-US" b="0" baseline="0" dirty="0"/>
              <a:t>today to be: </a:t>
            </a:r>
            <a:r>
              <a:rPr lang="en-US" b="1" baseline="0" dirty="0"/>
              <a:t>Simple, Open, Automated, and Effective</a:t>
            </a:r>
            <a:r>
              <a:rPr lang="en-US" b="0" baseline="0" dirty="0"/>
              <a:t>.  Effective security must be Simple, Open, and Automated.</a:t>
            </a:r>
          </a:p>
          <a:p>
            <a:endParaRPr lang="en-US" b="0" baseline="0" dirty="0"/>
          </a:p>
          <a:p>
            <a:endParaRPr lang="en-US" baseline="0" dirty="0"/>
          </a:p>
          <a:p>
            <a:r>
              <a:rPr lang="en-US" dirty="0"/>
              <a:t>One product can tell another product to change its state</a:t>
            </a:r>
          </a:p>
          <a:p>
            <a:r>
              <a:rPr lang="en-US" b="1" dirty="0">
                <a:solidFill>
                  <a:schemeClr val="bg1"/>
                </a:solidFill>
              </a:rPr>
              <a:t>  Event</a:t>
            </a:r>
            <a:r>
              <a:rPr lang="en-US" dirty="0">
                <a:solidFill>
                  <a:schemeClr val="bg1"/>
                </a:solidFill>
              </a:rPr>
              <a:t> information improves visibility</a:t>
            </a:r>
          </a:p>
          <a:p>
            <a:r>
              <a:rPr lang="en-US" dirty="0">
                <a:solidFill>
                  <a:schemeClr val="bg1"/>
                </a:solidFill>
              </a:rPr>
              <a:t>  Automated </a:t>
            </a:r>
            <a:r>
              <a:rPr lang="en-US" b="1" dirty="0">
                <a:solidFill>
                  <a:schemeClr val="bg1"/>
                </a:solidFill>
              </a:rPr>
              <a:t>Policy</a:t>
            </a:r>
            <a:r>
              <a:rPr lang="en-US" dirty="0">
                <a:solidFill>
                  <a:schemeClr val="bg1"/>
                </a:solidFill>
              </a:rPr>
              <a:t> changes allow faster response </a:t>
            </a:r>
          </a:p>
          <a:p>
            <a:r>
              <a:rPr lang="en-US" b="1" dirty="0">
                <a:solidFill>
                  <a:schemeClr val="bg1"/>
                </a:solidFill>
              </a:rPr>
              <a:t>  Threat Intelligence </a:t>
            </a:r>
            <a:r>
              <a:rPr lang="en-US" dirty="0">
                <a:solidFill>
                  <a:schemeClr val="bg1"/>
                </a:solidFill>
              </a:rPr>
              <a:t>speeds time to detection</a:t>
            </a:r>
          </a:p>
          <a:p>
            <a:r>
              <a:rPr lang="en-US" b="1" dirty="0">
                <a:solidFill>
                  <a:schemeClr val="bg1"/>
                </a:solidFill>
              </a:rPr>
              <a:t>  Contextual Awareness</a:t>
            </a:r>
            <a:r>
              <a:rPr lang="en-US" dirty="0">
                <a:solidFill>
                  <a:schemeClr val="bg1"/>
                </a:solidFill>
              </a:rPr>
              <a:t> builds granular controls across the network</a:t>
            </a:r>
          </a:p>
          <a:p>
            <a:endParaRPr lang="en-US" baseline="0" dirty="0"/>
          </a:p>
        </p:txBody>
      </p:sp>
      <p:sp>
        <p:nvSpPr>
          <p:cNvPr id="4" name="Slide Number Placeholder 3"/>
          <p:cNvSpPr>
            <a:spLocks noGrp="1"/>
          </p:cNvSpPr>
          <p:nvPr>
            <p:ph type="sldNum" sz="quarter" idx="10"/>
          </p:nvPr>
        </p:nvSpPr>
        <p:spPr/>
        <p:txBody>
          <a:bodyPr/>
          <a:lstStyle/>
          <a:p>
            <a:fld id="{1CF2E24C-624D-4235-9977-117C92230251}" type="slidenum">
              <a:rPr lang="en-US" smtClean="0"/>
              <a:t>47</a:t>
            </a:fld>
            <a:endParaRPr lang="en-US"/>
          </a:p>
        </p:txBody>
      </p:sp>
    </p:spTree>
    <p:extLst>
      <p:ext uri="{BB962C8B-B14F-4D97-AF65-F5344CB8AC3E}">
        <p14:creationId xmlns:p14="http://schemas.microsoft.com/office/powerpoint/2010/main" val="36451386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a:t>
            </a:fld>
            <a:endParaRPr lang="en-US"/>
          </a:p>
        </p:txBody>
      </p:sp>
    </p:spTree>
    <p:extLst>
      <p:ext uri="{BB962C8B-B14F-4D97-AF65-F5344CB8AC3E}">
        <p14:creationId xmlns:p14="http://schemas.microsoft.com/office/powerpoint/2010/main" val="29428319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a:t>
            </a:fld>
            <a:endParaRPr lang="en-US"/>
          </a:p>
        </p:txBody>
      </p:sp>
    </p:spTree>
    <p:extLst>
      <p:ext uri="{BB962C8B-B14F-4D97-AF65-F5344CB8AC3E}">
        <p14:creationId xmlns:p14="http://schemas.microsoft.com/office/powerpoint/2010/main" val="6435588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Today, market demands have caused the network to expand far outside of the perimeter.</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Every day, more </a:t>
            </a:r>
            <a:r>
              <a:rPr lang="en-US" sz="1200" b="0" i="0" kern="1200" dirty="0" err="1">
                <a:solidFill>
                  <a:schemeClr val="tx1"/>
                </a:solidFill>
                <a:effectLst/>
                <a:latin typeface="+mn-lt"/>
                <a:ea typeface="ＭＳ Ｐゴシック" charset="0"/>
                <a:cs typeface="ＭＳ Ｐゴシック" charset="0"/>
              </a:rPr>
              <a:t>IoT</a:t>
            </a:r>
            <a:r>
              <a:rPr lang="en-US" sz="1200" b="0" i="0" kern="1200" dirty="0">
                <a:solidFill>
                  <a:schemeClr val="tx1"/>
                </a:solidFill>
                <a:effectLst/>
                <a:latin typeface="+mn-lt"/>
                <a:ea typeface="ＭＳ Ｐゴシック" charset="0"/>
                <a:cs typeface="ＭＳ Ｐゴシック" charset="0"/>
              </a:rPr>
              <a:t> devices are connected–a trend that promises to accelerate in the coming years. It is estimated that 1 million new devices will go online every hour in 2020.</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The ability to work remotely and from mobile devices is no longer a perk, its an expectation. Users now work everywhere across multiple devices, and by 2020, it is projected that 2/3 of all IP traffic will come form wireless or mobile devices.</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As</a:t>
            </a:r>
            <a:r>
              <a:rPr lang="en-US" sz="1200" b="0" i="0" kern="1200" baseline="0" dirty="0">
                <a:solidFill>
                  <a:schemeClr val="tx1"/>
                </a:solidFill>
                <a:effectLst/>
                <a:latin typeface="+mn-lt"/>
                <a:ea typeface="ＭＳ Ｐゴシック" charset="0"/>
                <a:cs typeface="ＭＳ Ｐゴシック" charset="0"/>
              </a:rPr>
              <a:t> </a:t>
            </a:r>
            <a:r>
              <a:rPr lang="en-US" sz="1200" b="0" i="0" kern="1200" dirty="0">
                <a:solidFill>
                  <a:schemeClr val="tx1"/>
                </a:solidFill>
                <a:effectLst/>
                <a:latin typeface="+mn-lt"/>
                <a:ea typeface="ＭＳ Ｐゴシック" charset="0"/>
                <a:cs typeface="ＭＳ Ｐゴシック" charset="0"/>
              </a:rPr>
              <a:t>the network expands beyond the perimeter, companies are faced with threats that are growing in number, and increasing in complexity – a trend which recently culminated in a 27.4% average increase in security breaches in 2017.</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Finally,</a:t>
            </a:r>
            <a:r>
              <a:rPr lang="en-US" sz="1200" b="0" i="0" kern="1200" baseline="0" dirty="0">
                <a:solidFill>
                  <a:schemeClr val="tx1"/>
                </a:solidFill>
                <a:effectLst/>
                <a:latin typeface="+mn-lt"/>
                <a:ea typeface="ＭＳ Ｐゴシック" charset="0"/>
                <a:cs typeface="ＭＳ Ｐゴシック" charset="0"/>
              </a:rPr>
              <a:t> more threats are using encryption to mask their communications. Cisco analyzed 400,000 malware samples and found a threefold increase in encrypted network communication used by inspected malware samples over a 12 month period (Nov. 2016 – Oct. 2017).</a:t>
            </a: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r>
              <a:rPr lang="en-US" b="1" dirty="0"/>
              <a:t>[TRANSITION] </a:t>
            </a:r>
            <a:r>
              <a:rPr lang="en-US" sz="1200" b="0" i="0" kern="1200" dirty="0">
                <a:solidFill>
                  <a:schemeClr val="tx1"/>
                </a:solidFill>
                <a:effectLst/>
                <a:latin typeface="+mn-lt"/>
                <a:ea typeface="ＭＳ Ｐゴシック" charset="0"/>
                <a:cs typeface="ＭＳ Ｐゴシック" charset="0"/>
              </a:rPr>
              <a:t>While this new era of digitization has generated new opportunities for businesses, it’s certainly come with a cost.</a:t>
            </a:r>
          </a:p>
          <a:p>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b="0" i="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697210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baseline="0" dirty="0"/>
              <a:t>&lt;T&gt; </a:t>
            </a:r>
            <a:r>
              <a:rPr lang="en-US" sz="1800" b="0" baseline="0" dirty="0"/>
              <a:t>The basis of the Network Security Analytics solution is comprehensive network visibility.</a:t>
            </a:r>
          </a:p>
          <a:p>
            <a:endParaRPr lang="en-US" sz="1800" b="1" baseline="0" dirty="0"/>
          </a:p>
          <a:p>
            <a:r>
              <a:rPr lang="en-US" sz="1800" kern="1200" dirty="0">
                <a:solidFill>
                  <a:schemeClr val="tx1"/>
                </a:solidFill>
                <a:effectLst/>
                <a:latin typeface="+mn-lt"/>
                <a:ea typeface="ＭＳ Ｐゴシック" charset="0"/>
                <a:cs typeface="ＭＳ Ｐゴシック" charset="0"/>
              </a:rPr>
              <a:t>As companies adopt new practices and technologies, every organization needs a way to detect threats in their network. </a:t>
            </a:r>
            <a:r>
              <a:rPr lang="en-US" sz="1800" kern="1200" dirty="0">
                <a:solidFill>
                  <a:schemeClr val="bg2"/>
                </a:solidFill>
                <a:effectLst/>
                <a:latin typeface="+mn-lt"/>
                <a:ea typeface="ＭＳ Ｐゴシック" charset="0"/>
                <a:cs typeface="ＭＳ Ｐゴシック" charset="0"/>
              </a:rPr>
              <a:t>Now e</a:t>
            </a:r>
            <a:r>
              <a:rPr lang="en-US" sz="1800" dirty="0">
                <a:solidFill>
                  <a:schemeClr val="bg2"/>
                </a:solidFill>
              </a:rPr>
              <a:t>very organization needs to be aware of what’s normal in their network environment. </a:t>
            </a:r>
            <a:r>
              <a:rPr lang="en-US" sz="1200" kern="1200" dirty="0">
                <a:solidFill>
                  <a:schemeClr val="tx1"/>
                </a:solidFill>
                <a:effectLst/>
                <a:latin typeface="+mn-lt"/>
                <a:ea typeface="ＭＳ Ｐゴシック" charset="0"/>
                <a:cs typeface="ＭＳ Ｐゴシック" charset="0"/>
              </a:rPr>
              <a:t>With multiple branches, roaming users, cloud apps and storage added to traditional networks and data centers, visibility into all parts of the business’s environment is essential. </a:t>
            </a:r>
          </a:p>
          <a:p>
            <a:endParaRPr lang="en-US" sz="1200" kern="1200" dirty="0">
              <a:solidFill>
                <a:schemeClr val="tx1"/>
              </a:solidFill>
              <a:effectLst/>
              <a:latin typeface="+mn-lt"/>
              <a:ea typeface="ＭＳ Ｐゴシック" charset="0"/>
            </a:endParaRPr>
          </a:p>
          <a:p>
            <a:r>
              <a:rPr lang="en-US" dirty="0"/>
              <a:t>We all have security solutions, such as firewalls or SIEMs, but how do we know those are working, managed, and configured properly?  How do we know these tools are doing the job that we need them to do?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This visibility includes knowing every host – seeing who is accessing which information at any given point. It also requires tracking conversations and the exchange of data between individual hosts.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From there, it’s important to know what is normal behavior for a particular user or “host” and establish a baseline from which you can be alerted to change in the user’s behavior the instant it happens.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Businesses must have visibility into their entire network infrastructure and be able to take action quickly in order to minimize the impact of a threat on critical information. Using</a:t>
            </a:r>
            <a:r>
              <a:rPr lang="en-US" sz="1200" kern="1200" baseline="0" dirty="0">
                <a:solidFill>
                  <a:schemeClr val="tx1"/>
                </a:solidFill>
                <a:effectLst/>
                <a:latin typeface="+mn-lt"/>
                <a:ea typeface="ＭＳ Ｐゴシック" charset="0"/>
                <a:cs typeface="ＭＳ Ｐゴシック" charset="0"/>
              </a:rPr>
              <a:t> your network for security analytics</a:t>
            </a:r>
            <a:r>
              <a:rPr lang="en-US" sz="1200" kern="1200" dirty="0">
                <a:solidFill>
                  <a:schemeClr val="tx1"/>
                </a:solidFill>
                <a:effectLst/>
                <a:latin typeface="+mn-lt"/>
                <a:ea typeface="ＭＳ Ｐゴシック" charset="0"/>
                <a:cs typeface="ＭＳ Ｐゴシック" charset="0"/>
              </a:rPr>
              <a:t>, you can gain total visibility across every security touchpoint. </a:t>
            </a:r>
            <a:r>
              <a:rPr lang="en-US" b="1" baseline="0" dirty="0"/>
              <a:t>&lt;/T&gt; </a:t>
            </a:r>
            <a:endParaRPr lang="en-US" sz="1200" kern="1200" dirty="0">
              <a:solidFill>
                <a:schemeClr val="tx1"/>
              </a:solidFill>
              <a:effectLst/>
              <a:latin typeface="+mn-lt"/>
              <a:ea typeface="ＭＳ Ｐゴシック" charset="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9</a:t>
            </a:fld>
            <a:endParaRPr lang="en-US"/>
          </a:p>
        </p:txBody>
      </p:sp>
    </p:spTree>
    <p:extLst>
      <p:ext uri="{BB962C8B-B14F-4D97-AF65-F5344CB8AC3E}">
        <p14:creationId xmlns:p14="http://schemas.microsoft.com/office/powerpoint/2010/main" val="37906703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a:solidFill>
                  <a:schemeClr val="tx1"/>
                </a:solidFill>
                <a:effectLst/>
                <a:ea typeface="+mn-ea"/>
                <a:cs typeface="+mn-cs"/>
              </a:rPr>
              <a:t>To create an advanced defense against security threats, often times new point solutions will be added to the network. In fact, t</a:t>
            </a:r>
            <a:r>
              <a:rPr lang="en-US" dirty="0"/>
              <a:t>he average customer relies on more than 5 vendors to secure their network.</a:t>
            </a:r>
          </a:p>
          <a:p>
            <a:endParaRPr lang="en-US" dirty="0"/>
          </a:p>
          <a:p>
            <a:r>
              <a:rPr lang="en-US" sz="900" kern="1200" dirty="0">
                <a:solidFill>
                  <a:schemeClr val="tx1"/>
                </a:solidFill>
                <a:effectLst/>
                <a:ea typeface="+mn-ea"/>
                <a:cs typeface="+mn-cs"/>
              </a:rPr>
              <a:t>These solutions may work for a while but adding solutions that don’t seamlessly integrate with your existing setup can add unnecessary complexity to your environment and actually make you less secure. </a:t>
            </a:r>
          </a:p>
          <a:p>
            <a:endParaRPr lang="en-US" sz="900" kern="1200" dirty="0">
              <a:solidFill>
                <a:schemeClr val="tx1"/>
              </a:solidFill>
              <a:effectLst/>
              <a:ea typeface="+mn-ea"/>
              <a:cs typeface="+mn-cs"/>
            </a:endParaRPr>
          </a:p>
          <a:p>
            <a:r>
              <a:rPr lang="en-US" sz="900" kern="1200" dirty="0">
                <a:solidFill>
                  <a:schemeClr val="tx1"/>
                </a:solidFill>
                <a:effectLst/>
                <a:ea typeface="+mn-ea"/>
                <a:cs typeface="+mn-cs"/>
              </a:rPr>
              <a:t>The more point solutions, the more difficult it is to correlate information between them to gain a clear picture of what is going on in your business. Every new solution comes with another management interface, and each one demands human resources and management hours to set up, set policy, and respond to alerts. You’ve now added complexity without much overall incremental effectiveness since your security solutions don’t work together or share information with each other.  </a:t>
            </a:r>
          </a:p>
          <a:p>
            <a:endParaRPr lang="en-US" sz="900" kern="1200" dirty="0">
              <a:solidFill>
                <a:schemeClr val="tx1"/>
              </a:solidFill>
              <a:effectLst/>
              <a:ea typeface="+mn-ea"/>
              <a:cs typeface="+mn-cs"/>
            </a:endParaRPr>
          </a:p>
          <a:p>
            <a:r>
              <a:rPr lang="en-US" sz="900" kern="1200" dirty="0">
                <a:solidFill>
                  <a:schemeClr val="tx1"/>
                </a:solidFill>
                <a:effectLst/>
                <a:ea typeface="+mn-ea"/>
                <a:cs typeface="+mn-cs"/>
              </a:rPr>
              <a:t>This complexity can also hinder your threat defense. A lack of integrated defense systems can lead to up to 54% of legitimate security threats not being remediated. These threats continue to sit in your environment for far longer than they should, pushing the industry’s average of time to detect threats up to 100 days.</a:t>
            </a:r>
          </a:p>
          <a:p>
            <a:endParaRPr lang="en-US" sz="900" kern="1200" dirty="0">
              <a:solidFill>
                <a:schemeClr val="tx1"/>
              </a:solidFill>
              <a:effectLst/>
              <a:ea typeface="+mn-ea"/>
              <a:cs typeface="+mn-cs"/>
            </a:endParaRPr>
          </a:p>
          <a:p>
            <a:pPr marL="0" marR="0" lvl="0" indent="0" algn="l" defTabSz="685891" rtl="0" eaLnBrk="1" fontAlgn="auto" latinLnBrk="0" hangingPunct="1">
              <a:lnSpc>
                <a:spcPct val="100000"/>
              </a:lnSpc>
              <a:spcBef>
                <a:spcPts val="0"/>
              </a:spcBef>
              <a:spcAft>
                <a:spcPts val="0"/>
              </a:spcAft>
              <a:buClrTx/>
              <a:buSzTx/>
              <a:buFontTx/>
              <a:buNone/>
              <a:tabLst/>
              <a:defRPr/>
            </a:pPr>
            <a:r>
              <a:rPr lang="en-US" sz="900" kern="1200" dirty="0">
                <a:solidFill>
                  <a:schemeClr val="tx1"/>
                </a:solidFill>
                <a:effectLst/>
                <a:ea typeface="+mn-ea"/>
                <a:cs typeface="+mn-cs"/>
              </a:rPr>
              <a:t>T: </a:t>
            </a:r>
            <a:r>
              <a:rPr lang="en-US" sz="900" b="1" dirty="0"/>
              <a:t>Often times, implementing these point security solutions means sacrificing the efficiency and effectiveness of the network.</a:t>
            </a:r>
            <a:r>
              <a:rPr lang="en-US" sz="900" kern="1200" dirty="0">
                <a:solidFill>
                  <a:schemeClr val="tx1"/>
                </a:solidFill>
                <a:effectLst/>
                <a:ea typeface="+mn-ea"/>
                <a:cs typeface="+mn-cs"/>
              </a:rPr>
              <a:t> It’s time for a different approach. </a:t>
            </a:r>
          </a:p>
          <a:p>
            <a:r>
              <a:rPr lang="en-US" sz="900" kern="1200" dirty="0">
                <a:solidFill>
                  <a:schemeClr val="tx1"/>
                </a:solidFill>
                <a:effectLst/>
                <a:ea typeface="+mn-ea"/>
                <a:cs typeface="+mn-cs"/>
              </a:rPr>
              <a:t>&lt;Click&gt;</a:t>
            </a:r>
            <a:endParaRPr lang="en-US" b="1"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fld id="{602DB87D-6B77-4EDA-945D-D9A3E7BC547C}" type="slidenum">
              <a:rPr lang="en-US" smtClean="0">
                <a:solidFill>
                  <a:prstClr val="black"/>
                </a:solidFill>
              </a:rPr>
              <a:pPr/>
              <a:t>11</a:t>
            </a:fld>
            <a:endParaRPr lang="en-US" dirty="0">
              <a:solidFill>
                <a:prstClr val="black"/>
              </a:solidFill>
            </a:endParaRPr>
          </a:p>
        </p:txBody>
      </p:sp>
    </p:spTree>
    <p:extLst>
      <p:ext uri="{BB962C8B-B14F-4D97-AF65-F5344CB8AC3E}">
        <p14:creationId xmlns:p14="http://schemas.microsoft.com/office/powerpoint/2010/main" val="1060801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12</a:t>
            </a:fld>
            <a:endParaRPr lang="en-US"/>
          </a:p>
        </p:txBody>
      </p:sp>
    </p:spTree>
    <p:extLst>
      <p:ext uri="{BB962C8B-B14F-4D97-AF65-F5344CB8AC3E}">
        <p14:creationId xmlns:p14="http://schemas.microsoft.com/office/powerpoint/2010/main" val="17107073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2.xml"/><Relationship Id="rId1" Type="http://schemas.openxmlformats.org/officeDocument/2006/relationships/vmlDrawing" Target="../drawings/vmlDrawing2.vml"/><Relationship Id="rId5" Type="http://schemas.openxmlformats.org/officeDocument/2006/relationships/image" Target="../media/image3.emf"/><Relationship Id="rId4" Type="http://schemas.openxmlformats.org/officeDocument/2006/relationships/oleObject" Target="../embeddings/oleObject1.bin"/></Relationships>
</file>

<file path=ppt/slideLayouts/_rels/slideLayout119.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image" Target="../media/image3.emf"/><Relationship Id="rId5" Type="http://schemas.openxmlformats.org/officeDocument/2006/relationships/oleObject" Target="../embeddings/oleObject2.bin"/><Relationship Id="rId4" Type="http://schemas.openxmlformats.org/officeDocument/2006/relationships/image" Target="../media/image6.tiff"/></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4.xml"/><Relationship Id="rId1" Type="http://schemas.openxmlformats.org/officeDocument/2006/relationships/vmlDrawing" Target="../drawings/vmlDrawing4.vml"/><Relationship Id="rId5" Type="http://schemas.openxmlformats.org/officeDocument/2006/relationships/image" Target="../media/image3.emf"/><Relationship Id="rId4" Type="http://schemas.openxmlformats.org/officeDocument/2006/relationships/oleObject" Target="../embeddings/oleObject3.bin"/></Relationships>
</file>

<file path=ppt/slideLayouts/_rels/slideLayout121.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5.xml"/><Relationship Id="rId1" Type="http://schemas.openxmlformats.org/officeDocument/2006/relationships/vmlDrawing" Target="../drawings/vmlDrawing5.vml"/><Relationship Id="rId5" Type="http://schemas.openxmlformats.org/officeDocument/2006/relationships/image" Target="../media/image3.emf"/><Relationship Id="rId4" Type="http://schemas.openxmlformats.org/officeDocument/2006/relationships/oleObject" Target="../embeddings/oleObject4.bin"/></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3.emf"/><Relationship Id="rId4" Type="http://schemas.openxmlformats.org/officeDocument/2006/relationships/oleObject" Target="../embeddings/oleObject1.bin"/></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122942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31644334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9772833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6515504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34449268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90020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67994336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23969856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168280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728611941"/>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254286684"/>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017387301"/>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08803053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67101006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60750177"/>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01918527"/>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713042325"/>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361949642"/>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608506552"/>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09693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cSld name="Bulle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6" y="1347788"/>
            <a:ext cx="8345488" cy="3168210"/>
          </a:xfrm>
          <a:prstGeom prst="rect">
            <a:avLst/>
          </a:prstGeom>
        </p:spPr>
        <p:txBody>
          <a:bodyPr lIns="68561" tIns="34283" rIns="68561" bIns="34283">
            <a:noAutofit/>
          </a:bodyPr>
          <a:lstStyle>
            <a:lvl1pPr marL="280900" indent="-223769">
              <a:lnSpc>
                <a:spcPct val="95000"/>
              </a:lnSpc>
              <a:spcBef>
                <a:spcPts val="1110"/>
              </a:spcBef>
              <a:buClr>
                <a:schemeClr val="tx1"/>
              </a:buClr>
              <a:buSzPct val="80000"/>
              <a:buFont typeface="Arial"/>
              <a:buChar char="•"/>
              <a:defRPr sz="3700" b="0" i="0">
                <a:solidFill>
                  <a:srgbClr val="676767"/>
                </a:solidFill>
                <a:latin typeface="+mn-lt"/>
                <a:cs typeface="CiscoSans ExtraLight"/>
              </a:defRPr>
            </a:lvl1pPr>
            <a:lvl2pPr marL="507845" indent="-215831">
              <a:lnSpc>
                <a:spcPct val="95000"/>
              </a:lnSpc>
              <a:spcBef>
                <a:spcPts val="450"/>
              </a:spcBef>
              <a:buClr>
                <a:schemeClr val="tx1"/>
              </a:buClr>
              <a:buSzPct val="80000"/>
              <a:buFont typeface="Arial"/>
              <a:buChar char="•"/>
              <a:defRPr sz="1800" b="0" i="0">
                <a:solidFill>
                  <a:srgbClr val="676767"/>
                </a:solidFill>
                <a:latin typeface="+mn-lt"/>
                <a:cs typeface="CiscoSans ExtraLight"/>
              </a:defRPr>
            </a:lvl2pPr>
            <a:lvl3pPr marL="747485" indent="-171399">
              <a:buClr>
                <a:schemeClr val="tx1"/>
              </a:buClr>
              <a:buSzPct val="80000"/>
              <a:buFont typeface="Arial"/>
              <a:buChar char="•"/>
              <a:defRPr sz="1600" b="0" i="0">
                <a:solidFill>
                  <a:srgbClr val="676767"/>
                </a:solidFill>
                <a:latin typeface="+mn-lt"/>
                <a:cs typeface="CiscoSans ExtraLight"/>
              </a:defRPr>
            </a:lvl3pPr>
            <a:lvl4pPr marL="910944" indent="-171399">
              <a:buClr>
                <a:schemeClr val="tx1"/>
              </a:buClr>
              <a:buSzPct val="80000"/>
              <a:buFont typeface="Arial"/>
              <a:buChar char="•"/>
              <a:defRPr sz="1400" b="0" i="0">
                <a:solidFill>
                  <a:srgbClr val="676767"/>
                </a:solidFill>
                <a:latin typeface="+mn-lt"/>
                <a:cs typeface="CiscoSans ExtraLight"/>
              </a:defRPr>
            </a:lvl4pPr>
            <a:lvl5pPr marL="1082342" indent="-168224">
              <a:buClr>
                <a:schemeClr val="tx1"/>
              </a:buClr>
              <a:buSzPct val="80000"/>
              <a:buFont typeface="Arial"/>
              <a:buChar char="•"/>
              <a:defRPr sz="1200" b="0" i="0">
                <a:solidFill>
                  <a:srgbClr val="676767"/>
                </a:solidFill>
                <a:latin typeface="+mn-lt"/>
                <a:cs typeface="CiscoSans ExtraLight"/>
              </a:defRPr>
            </a:lvl5pPr>
          </a:lstStyle>
          <a:p>
            <a:pPr lvl="0"/>
            <a:r>
              <a:rPr lang="en-GB" dirty="0"/>
              <a:t>Click to edit text</a:t>
            </a:r>
          </a:p>
        </p:txBody>
      </p:sp>
      <p:sp>
        <p:nvSpPr>
          <p:cNvPr id="6" name="Title Placeholder 5"/>
          <p:cNvSpPr>
            <a:spLocks noGrp="1"/>
          </p:cNvSpPr>
          <p:nvPr>
            <p:ph type="title"/>
          </p:nvPr>
        </p:nvSpPr>
        <p:spPr bwMode="auto">
          <a:xfrm>
            <a:off x="437766" y="341317"/>
            <a:ext cx="8345488"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68564" tIns="34283" rIns="68564" bIns="34283" numCol="1" anchor="ctr" anchorCtr="0" compatLnSpc="1">
            <a:prstTxWarp prst="textNoShape">
              <a:avLst/>
            </a:prstTxWarp>
          </a:bodyPr>
          <a:lstStyle/>
          <a:p>
            <a:pPr lvl="0"/>
            <a:r>
              <a:rPr lang="en-US"/>
              <a:t>Click to edit Master title style</a:t>
            </a:r>
            <a:endParaRPr lang="en-GB" dirty="0"/>
          </a:p>
        </p:txBody>
      </p:sp>
    </p:spTree>
    <p:extLst>
      <p:ext uri="{BB962C8B-B14F-4D97-AF65-F5344CB8AC3E}">
        <p14:creationId xmlns:p14="http://schemas.microsoft.com/office/powerpoint/2010/main" val="1911710135"/>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Title Only">
    <p:bg bwMode="auto">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3128" name="think-cell Slide" r:id="rId4" imgW="180" imgH="180" progId="TCLayout.ActiveDocument.1">
                  <p:embed/>
                </p:oleObj>
              </mc:Choice>
              <mc:Fallback>
                <p:oleObj name="think-cell Slide" r:id="rId4" imgW="180" imgH="180"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4" name="Title Placeholder 2"/>
          <p:cNvSpPr>
            <a:spLocks noGrp="1" noChangeArrowheads="1"/>
          </p:cNvSpPr>
          <p:nvPr>
            <p:ph type="title"/>
          </p:nvPr>
        </p:nvSpPr>
        <p:spPr bwMode="auto">
          <a:xfrm>
            <a:off x="166814" y="225957"/>
            <a:ext cx="8810379" cy="338554"/>
          </a:xfrm>
          <a:prstGeom prst="rect">
            <a:avLst/>
          </a:prstGeom>
          <a:noFill/>
          <a:ln w="9525">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ja-JP" noProof="0"/>
              <a:t>Click to edit Master title style</a:t>
            </a:r>
            <a:endParaRPr lang="en-US" altLang="ja-JP" noProof="0" dirty="0"/>
          </a:p>
        </p:txBody>
      </p:sp>
    </p:spTree>
    <p:extLst>
      <p:ext uri="{BB962C8B-B14F-4D97-AF65-F5344CB8AC3E}">
        <p14:creationId xmlns:p14="http://schemas.microsoft.com/office/powerpoint/2010/main" val="295954830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32_Bullet_Title only">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4"/>
          <a:stretch>
            <a:fillRect/>
          </a:stretch>
        </p:blipFill>
        <p:spPr>
          <a:xfrm>
            <a:off x="0" y="4581084"/>
            <a:ext cx="9144000" cy="562415"/>
          </a:xfrm>
          <a:prstGeom prst="rect">
            <a:avLst/>
          </a:prstGeom>
        </p:spPr>
      </p:pic>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152" name="think-cell Slide" r:id="rId5" imgW="180" imgH="180" progId="TCLayout.ActiveDocument.1">
                  <p:embed/>
                </p:oleObj>
              </mc:Choice>
              <mc:Fallback>
                <p:oleObj name="think-cell Slide" r:id="rId5" imgW="180" imgH="180" progId="TCLayout.ActiveDocument.1">
                  <p:embed/>
                  <p:pic>
                    <p:nvPicPr>
                      <p:cNvPr id="2" name="Object 1"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636138285"/>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89672446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35_Bullet_Title only">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176" name="think-cell Slide" r:id="rId4" imgW="180" imgH="180" progId="TCLayout.ActiveDocument.1">
                  <p:embed/>
                </p:oleObj>
              </mc:Choice>
              <mc:Fallback>
                <p:oleObj name="think-cell Slide" r:id="rId4" imgW="180" imgH="180" progId="TCLayout.ActiveDocument.1">
                  <p:embed/>
                  <p:pic>
                    <p:nvPicPr>
                      <p:cNvPr id="2" name="Object 1"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4731640"/>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200" name="think-cell Slide" r:id="rId4" imgW="180" imgH="180" progId="TCLayout.ActiveDocument.1">
                  <p:embed/>
                </p:oleObj>
              </mc:Choice>
              <mc:Fallback>
                <p:oleObj name="think-cell Slide" r:id="rId4" imgW="180" imgH="180" progId="TCLayout.ActiveDocument.1">
                  <p:embed/>
                  <p:pic>
                    <p:nvPicPr>
                      <p:cNvPr id="3" name="Object 2"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82893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305566419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1_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371227287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1_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17373373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2">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2">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2">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2">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2">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Tree>
    <p:extLst>
      <p:ext uri="{BB962C8B-B14F-4D97-AF65-F5344CB8AC3E}">
        <p14:creationId xmlns:p14="http://schemas.microsoft.com/office/powerpoint/2010/main" val="111540815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2">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72463832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Segue_White">
    <p:bg>
      <p:bgPr>
        <a:solidFill>
          <a:schemeClr val="bg2">
            <a:lumMod val="75000"/>
          </a:schemeClr>
        </a:solidFill>
        <a:effectLst/>
      </p:bgPr>
    </p:bg>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34151367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2">
                  <a:lumMod val="75000"/>
                </a:schemeClr>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2">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2">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371603547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26844597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448923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a:solidFill>
            <a:schemeClr val="bg2">
              <a:lumMod val="75000"/>
            </a:schemeClr>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419453636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lumMod val="75000"/>
          </a:schemeClr>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9144000" cy="2843212"/>
          </a:xfrm>
          <a:prstGeom prst="rect">
            <a:avLst/>
          </a:prstGeom>
          <a:solidFill>
            <a:schemeClr val="bg2">
              <a:lumMod val="75000"/>
            </a:schemeClr>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70780148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a:solidFill>
            <a:schemeClr val="bg2">
              <a:lumMod val="75000"/>
            </a:schemeClr>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41691440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tx2">
                    <a:alpha val="60000"/>
                  </a:schemeClr>
                </a:solidFill>
                <a:latin typeface="+mn-lt"/>
                <a:ea typeface="+mn-ea"/>
                <a:cs typeface="CiscoSans Thin"/>
              </a:rPr>
              <a:t>© 2018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lumMod val="75000"/>
            </a:schemeClr>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71659808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ullet">
    <p:bg>
      <p:bgPr>
        <a:solidFill>
          <a:schemeClr val="bg2">
            <a:lumMod val="75000"/>
          </a:schemeClr>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22881268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Bullet_Heavy Text">
    <p:bg>
      <p:bgPr>
        <a:solidFill>
          <a:schemeClr val="bg2">
            <a:lumMod val="75000"/>
          </a:schemeClr>
        </a:solidFill>
        <a:effectLst/>
      </p:bgPr>
    </p:bg>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42236807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Bullet_Title only">
    <p:bg>
      <p:bgPr>
        <a:solidFill>
          <a:schemeClr val="bg2">
            <a:lumMod val="75000"/>
          </a:schemeClr>
        </a:solidFill>
        <a:effectLst/>
      </p:bgPr>
    </p:bg>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75472760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35121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dirty="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32144870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dirty="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7472899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dirty="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25456341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2">
                  <a:lumMod val="75000"/>
                </a:schemeClr>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2">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2">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2">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2">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2">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2">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673259662"/>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249951263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2">
                    <a:lumMod val="75000"/>
                  </a:schemeClr>
                </a:solidFill>
                <a:latin typeface="+mn-lt"/>
                <a:ea typeface="ＭＳ Ｐゴシック" charset="0"/>
                <a:cs typeface="CiscoSans"/>
              </a:defRPr>
            </a:lvl1pPr>
            <a:lvl2pPr marL="228600" indent="-114300">
              <a:buClr>
                <a:schemeClr val="tx2"/>
              </a:buClr>
              <a:buSzPct val="60000"/>
              <a:defRPr sz="2000">
                <a:solidFill>
                  <a:schemeClr val="bg2">
                    <a:lumMod val="75000"/>
                  </a:schemeClr>
                </a:solidFill>
              </a:defRPr>
            </a:lvl2pPr>
            <a:lvl3pPr marL="342900" indent="-114300">
              <a:buClr>
                <a:schemeClr val="tx2"/>
              </a:buClr>
              <a:buSzPct val="60000"/>
              <a:defRPr sz="1800">
                <a:solidFill>
                  <a:schemeClr val="bg2">
                    <a:lumMod val="75000"/>
                  </a:schemeClr>
                </a:solidFill>
              </a:defRPr>
            </a:lvl3pPr>
            <a:lvl4pPr marL="457200" indent="-123825">
              <a:buClr>
                <a:schemeClr val="tx2"/>
              </a:buClr>
              <a:buSzPct val="60000"/>
              <a:defRPr sz="1600">
                <a:solidFill>
                  <a:schemeClr val="bg2">
                    <a:lumMod val="75000"/>
                  </a:schemeClr>
                </a:solidFill>
              </a:defRPr>
            </a:lvl4pPr>
            <a:lvl5pPr marL="574675" indent="-117475">
              <a:buClr>
                <a:schemeClr val="tx2"/>
              </a:buClr>
              <a:buSzPct val="60000"/>
              <a:defRPr sz="1600">
                <a:solidFill>
                  <a:schemeClr val="bg2">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2120161781"/>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599599850"/>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803910737"/>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59504853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69336738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dirty="0"/>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4155493867"/>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2">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995906262"/>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Tree>
    <p:extLst>
      <p:ext uri="{BB962C8B-B14F-4D97-AF65-F5344CB8AC3E}">
        <p14:creationId xmlns:p14="http://schemas.microsoft.com/office/powerpoint/2010/main" val="39156143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3699458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cSld name="1_Blank Slide">
    <p:spTree>
      <p:nvGrpSpPr>
        <p:cNvPr id="1" name=""/>
        <p:cNvGrpSpPr/>
        <p:nvPr/>
      </p:nvGrpSpPr>
      <p:grpSpPr>
        <a:xfrm>
          <a:off x="0" y="0"/>
          <a:ext cx="0" cy="0"/>
          <a:chOff x="0" y="0"/>
          <a:chExt cx="0" cy="0"/>
        </a:xfrm>
      </p:grpSpPr>
      <p:sp>
        <p:nvSpPr>
          <p:cNvPr id="2" name="Rectangle 7"/>
          <p:cNvSpPr>
            <a:spLocks noChangeArrowheads="1"/>
          </p:cNvSpPr>
          <p:nvPr userDrawn="1"/>
        </p:nvSpPr>
        <p:spPr bwMode="ltGray">
          <a:xfrm>
            <a:off x="8622279" y="4809330"/>
            <a:ext cx="218414" cy="154518"/>
          </a:xfrm>
          <a:prstGeom prst="rect">
            <a:avLst/>
          </a:prstGeom>
          <a:noFill/>
          <a:ln w="9525" algn="ctr">
            <a:noFill/>
            <a:miter lim="800000"/>
            <a:headEnd/>
            <a:tailEnd/>
          </a:ln>
          <a:effectLst/>
        </p:spPr>
        <p:txBody>
          <a:bodyPr wrap="none" lIns="61586" tIns="30792" rIns="61586" bIns="30792" anchor="b">
            <a:spAutoFit/>
          </a:bodyPr>
          <a:lstStyle/>
          <a:p>
            <a:pPr algn="r" defTabSz="610744" fontAlgn="auto">
              <a:spcBef>
                <a:spcPts val="0"/>
              </a:spcBef>
              <a:spcAft>
                <a:spcPts val="0"/>
              </a:spcAft>
              <a:defRPr/>
            </a:pPr>
            <a:fld id="{4ABDCABE-3F10-B64C-92F1-862014417034}" type="slidenum">
              <a:rPr lang="en-US" sz="600">
                <a:solidFill>
                  <a:schemeClr val="bg1">
                    <a:alpha val="25000"/>
                  </a:schemeClr>
                </a:solidFill>
                <a:latin typeface="+mn-lt"/>
                <a:ea typeface="+mn-ea"/>
                <a:cs typeface="CiscoSans Thin"/>
              </a:rPr>
              <a:pPr algn="r" defTabSz="610744" fontAlgn="auto">
                <a:spcBef>
                  <a:spcPts val="0"/>
                </a:spcBef>
                <a:spcAft>
                  <a:spcPts val="0"/>
                </a:spcAft>
                <a:defRPr/>
              </a:pPr>
              <a:t>‹#›</a:t>
            </a:fld>
            <a:endParaRPr lang="en-US" sz="600" dirty="0">
              <a:solidFill>
                <a:schemeClr val="bg1">
                  <a:alpha val="25000"/>
                </a:schemeClr>
              </a:solidFill>
              <a:latin typeface="+mn-lt"/>
              <a:ea typeface="+mn-ea"/>
              <a:cs typeface="CiscoSans Thin"/>
            </a:endParaRPr>
          </a:p>
        </p:txBody>
      </p:sp>
      <p:sp>
        <p:nvSpPr>
          <p:cNvPr id="3" name="Rectangle 4"/>
          <p:cNvSpPr>
            <a:spLocks noChangeArrowheads="1"/>
          </p:cNvSpPr>
          <p:nvPr userDrawn="1"/>
        </p:nvSpPr>
        <p:spPr bwMode="ltGray">
          <a:xfrm>
            <a:off x="5974080" y="4809330"/>
            <a:ext cx="2658018" cy="154518"/>
          </a:xfrm>
          <a:prstGeom prst="rect">
            <a:avLst/>
          </a:prstGeom>
          <a:noFill/>
          <a:ln w="9525">
            <a:noFill/>
            <a:miter lim="800000"/>
            <a:headEnd/>
            <a:tailEnd/>
          </a:ln>
          <a:effectLst/>
        </p:spPr>
        <p:txBody>
          <a:bodyPr lIns="61586" tIns="30792" rIns="61586" bIns="30792" anchor="b">
            <a:spAutoFit/>
          </a:bodyPr>
          <a:lstStyle/>
          <a:p>
            <a:pPr algn="r" defTabSz="610744" fontAlgn="auto">
              <a:spcBef>
                <a:spcPts val="0"/>
              </a:spcBef>
              <a:spcAft>
                <a:spcPts val="0"/>
              </a:spcAft>
              <a:defRPr/>
            </a:pPr>
            <a:r>
              <a:rPr lang="en-US" sz="600" dirty="0">
                <a:solidFill>
                  <a:schemeClr val="bg1">
                    <a:alpha val="25000"/>
                  </a:schemeClr>
                </a:solidFill>
                <a:latin typeface="+mn-lt"/>
                <a:ea typeface="+mn-ea"/>
                <a:cs typeface="CiscoSans Thin"/>
              </a:rPr>
              <a:t>© 2018 Cisco and/or its affiliates. All rights reserved. </a:t>
            </a:r>
          </a:p>
        </p:txBody>
      </p:sp>
      <p:pic>
        <p:nvPicPr>
          <p:cNvPr id="4" name="Picture 2" descr="C:\Users\spius\Pictures\cisco logo blue gradient.png"/>
          <p:cNvPicPr>
            <a:picLocks noChangeAspect="1" noChangeArrowheads="1"/>
          </p:cNvPicPr>
          <p:nvPr userDrawn="1"/>
        </p:nvPicPr>
        <p:blipFill>
          <a:blip r:embed="rId2" cstate="print">
            <a:biLevel thresh="25000"/>
            <a:alphaModFix amt="60000"/>
            <a:extLst>
              <a:ext uri="{28A0092B-C50C-407E-A947-70E740481C1C}">
                <a14:useLocalDpi xmlns:a14="http://schemas.microsoft.com/office/drawing/2010/main"/>
              </a:ext>
            </a:extLst>
          </a:blip>
          <a:srcRect/>
          <a:stretch>
            <a:fillRect/>
          </a:stretch>
        </p:blipFill>
        <p:spPr bwMode="auto">
          <a:xfrm>
            <a:off x="416425" y="4631703"/>
            <a:ext cx="540238" cy="3321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3940892"/>
      </p:ext>
    </p:extLst>
  </p:cSld>
  <p:clrMapOvr>
    <a:overrideClrMapping bg1="lt1" tx1="dk1" bg2="lt2" tx2="dk2" accent1="accent1" accent2="accent2" accent3="accent3" accent4="accent4" accent5="accent5" accent6="accent6" hlink="hlink" folHlink="folHlink"/>
  </p:clrMapOvr>
  <p:transition spd="slow">
    <p:wip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userDrawn="1">
  <p:cSld name="3_Segue">
    <p:bg>
      <p:bgPr>
        <a:gradFill rotWithShape="0">
          <a:gsLst>
            <a:gs pos="0">
              <a:srgbClr val="049FD9"/>
            </a:gs>
            <a:gs pos="100000">
              <a:srgbClr val="004BAF"/>
            </a:gs>
          </a:gsLst>
          <a:lin ang="5400000"/>
        </a:gradFill>
        <a:effectLst/>
      </p:bgPr>
    </p:bg>
    <p:spTree>
      <p:nvGrpSpPr>
        <p:cNvPr id="1" name=""/>
        <p:cNvGrpSpPr/>
        <p:nvPr/>
      </p:nvGrpSpPr>
      <p:grpSpPr>
        <a:xfrm>
          <a:off x="0" y="0"/>
          <a:ext cx="0" cy="0"/>
          <a:chOff x="0" y="0"/>
          <a:chExt cx="0" cy="0"/>
        </a:xfrm>
      </p:grpSpPr>
      <p:sp>
        <p:nvSpPr>
          <p:cNvPr id="3" name="Rectangle 7"/>
          <p:cNvSpPr>
            <a:spLocks noChangeArrowheads="1"/>
          </p:cNvSpPr>
          <p:nvPr/>
        </p:nvSpPr>
        <p:spPr bwMode="ltGray">
          <a:xfrm>
            <a:off x="8515707" y="4742907"/>
            <a:ext cx="218414" cy="154518"/>
          </a:xfrm>
          <a:prstGeom prst="rect">
            <a:avLst/>
          </a:prstGeom>
          <a:noFill/>
          <a:ln w="9525" algn="ctr">
            <a:noFill/>
            <a:miter lim="800000"/>
            <a:headEnd/>
            <a:tailEnd/>
          </a:ln>
          <a:effectLst/>
        </p:spPr>
        <p:txBody>
          <a:bodyPr wrap="none" lIns="61586" tIns="30792" rIns="61586" bIns="30792" anchor="b">
            <a:spAutoFit/>
          </a:bodyPr>
          <a:lstStyle/>
          <a:p>
            <a:pPr algn="r" defTabSz="610744" fontAlgn="auto">
              <a:spcBef>
                <a:spcPts val="0"/>
              </a:spcBef>
              <a:spcAft>
                <a:spcPts val="0"/>
              </a:spcAft>
              <a:defRPr/>
            </a:pPr>
            <a:fld id="{509F5890-BE05-4D5D-AADF-DD6FDB4C472B}" type="slidenum">
              <a:rPr lang="en-US" sz="600">
                <a:solidFill>
                  <a:srgbClr val="FFFFFF">
                    <a:alpha val="60000"/>
                  </a:srgbClr>
                </a:solidFill>
                <a:latin typeface="Arial"/>
                <a:ea typeface=""/>
                <a:cs typeface="CiscoSans Thin"/>
              </a:rPr>
              <a:pPr algn="r" defTabSz="610744" fontAlgn="auto">
                <a:spcBef>
                  <a:spcPts val="0"/>
                </a:spcBef>
                <a:spcAft>
                  <a:spcPts val="0"/>
                </a:spcAft>
                <a:defRPr/>
              </a:pPr>
              <a:t>‹#›</a:t>
            </a:fld>
            <a:endParaRPr lang="en-US" sz="600" dirty="0">
              <a:solidFill>
                <a:srgbClr val="FFFFFF">
                  <a:alpha val="60000"/>
                </a:srgbClr>
              </a:solidFill>
              <a:latin typeface="Arial"/>
              <a:ea typeface=""/>
              <a:cs typeface="CiscoSans Thin"/>
            </a:endParaRPr>
          </a:p>
        </p:txBody>
      </p:sp>
      <p:sp>
        <p:nvSpPr>
          <p:cNvPr id="4" name="Rectangle 4"/>
          <p:cNvSpPr>
            <a:spLocks noChangeArrowheads="1"/>
          </p:cNvSpPr>
          <p:nvPr/>
        </p:nvSpPr>
        <p:spPr bwMode="ltGray">
          <a:xfrm>
            <a:off x="5867508" y="4649320"/>
            <a:ext cx="2658018" cy="246851"/>
          </a:xfrm>
          <a:prstGeom prst="rect">
            <a:avLst/>
          </a:prstGeom>
          <a:noFill/>
          <a:ln w="9525">
            <a:noFill/>
            <a:miter lim="800000"/>
            <a:headEnd/>
            <a:tailEnd/>
          </a:ln>
          <a:effectLst/>
        </p:spPr>
        <p:txBody>
          <a:bodyPr lIns="61586" tIns="30792" rIns="61586" bIns="30792" anchor="b">
            <a:spAutoFit/>
          </a:bodyPr>
          <a:lstStyle/>
          <a:p>
            <a:pPr defTabSz="610744" fontAlgn="auto">
              <a:spcBef>
                <a:spcPts val="0"/>
              </a:spcBef>
              <a:spcAft>
                <a:spcPts val="0"/>
              </a:spcAft>
              <a:defRPr/>
            </a:pPr>
            <a:r>
              <a:rPr lang="en-US" sz="600" dirty="0">
                <a:solidFill>
                  <a:srgbClr val="FFFFFF">
                    <a:alpha val="60000"/>
                  </a:srgbClr>
                </a:solidFill>
                <a:latin typeface="Arial"/>
                <a:ea typeface=""/>
                <a:cs typeface="CiscoSans Thin"/>
              </a:rPr>
              <a:t>© 2018</a:t>
            </a:r>
          </a:p>
          <a:p>
            <a:pPr defTabSz="610744" fontAlgn="auto">
              <a:spcBef>
                <a:spcPts val="0"/>
              </a:spcBef>
              <a:spcAft>
                <a:spcPts val="0"/>
              </a:spcAft>
              <a:defRPr/>
            </a:pPr>
            <a:r>
              <a:rPr lang="en-US" sz="600" dirty="0">
                <a:solidFill>
                  <a:srgbClr val="FFFFFF">
                    <a:alpha val="60000"/>
                  </a:srgbClr>
                </a:solidFill>
                <a:latin typeface="Arial"/>
                <a:ea typeface=""/>
                <a:cs typeface="CiscoSans Thin"/>
              </a:rPr>
              <a:t> Cisco and/or its affiliates. All rights reserved.   Cisco Confidential</a:t>
            </a:r>
          </a:p>
        </p:txBody>
      </p:sp>
      <p:sp>
        <p:nvSpPr>
          <p:cNvPr id="6" name="Title 1"/>
          <p:cNvSpPr>
            <a:spLocks noGrp="1"/>
          </p:cNvSpPr>
          <p:nvPr>
            <p:ph type="ctrTitle"/>
          </p:nvPr>
        </p:nvSpPr>
        <p:spPr>
          <a:xfrm>
            <a:off x="416425" y="915409"/>
            <a:ext cx="7598042" cy="2569946"/>
          </a:xfrm>
          <a:prstGeom prst="rect">
            <a:avLst/>
          </a:prstGeom>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cs typeface="CiscoSans Thin"/>
              </a:defRPr>
            </a:lvl1pPr>
          </a:lstStyle>
          <a:p>
            <a:r>
              <a:rPr lang="en-US"/>
              <a:t>Click to edit Master title style</a:t>
            </a:r>
            <a:endParaRPr lang="en-US" dirty="0"/>
          </a:p>
        </p:txBody>
      </p:sp>
      <p:pic>
        <p:nvPicPr>
          <p:cNvPr id="10" name="Picture 2"/>
          <p:cNvPicPr>
            <a:picLocks noChangeAspect="1" noChangeArrowheads="1"/>
          </p:cNvPicPr>
          <p:nvPr userDrawn="1"/>
        </p:nvPicPr>
        <p:blipFill>
          <a:blip r:embed="rId2" cstate="screen">
            <a:alphaModFix amt="60000"/>
            <a:biLevel thresh="25000"/>
            <a:extLst>
              <a:ext uri="{28A0092B-C50C-407E-A947-70E740481C1C}">
                <a14:useLocalDpi xmlns:a14="http://schemas.microsoft.com/office/drawing/2010/main"/>
              </a:ext>
            </a:extLst>
          </a:blip>
          <a:stretch>
            <a:fillRect/>
          </a:stretch>
        </p:blipFill>
        <p:spPr bwMode="auto">
          <a:xfrm>
            <a:off x="477679" y="4625975"/>
            <a:ext cx="424180" cy="26511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5303156"/>
      </p:ext>
    </p:extLst>
  </p:cSld>
  <p:clrMapOvr>
    <a:masterClrMapping/>
  </p:clrMapOvr>
  <p:transition spd="slow">
    <p:wip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381643522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cSld name="Bullet Slide With Title and Sub">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4"/>
            <a:ext cx="8345488" cy="520874"/>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4" tIns="45712" rIns="91424" bIns="45712" numCol="1" anchor="b" anchorCtr="0" compatLnSpc="1">
            <a:prstTxWarp prst="textNoShape">
              <a:avLst/>
            </a:prstTxWarp>
          </a:bodyPr>
          <a:lstStyle/>
          <a:p>
            <a:pPr lvl="0"/>
            <a:r>
              <a:rPr lang="en-CA" dirty="0"/>
              <a:t>Click to edit Master title style</a:t>
            </a:r>
            <a:endParaRPr lang="en-GB" dirty="0"/>
          </a:p>
        </p:txBody>
      </p:sp>
      <p:sp>
        <p:nvSpPr>
          <p:cNvPr id="8" name="Text Placeholder 10"/>
          <p:cNvSpPr>
            <a:spLocks noGrp="1"/>
          </p:cNvSpPr>
          <p:nvPr>
            <p:ph type="body" sz="quarter" idx="11"/>
          </p:nvPr>
        </p:nvSpPr>
        <p:spPr>
          <a:xfrm>
            <a:off x="441123" y="811385"/>
            <a:ext cx="8345926" cy="353934"/>
          </a:xfrm>
          <a:prstGeom prst="rect">
            <a:avLst/>
          </a:prstGeom>
        </p:spPr>
        <p:txBody>
          <a:bodyPr vert="horz"/>
          <a:lstStyle>
            <a:lvl1pPr marL="0" indent="0">
              <a:buNone/>
              <a:defRPr sz="2000">
                <a:ea typeface="Arial"/>
                <a:cs typeface="Arial"/>
              </a:defRPr>
            </a:lvl1pPr>
          </a:lstStyle>
          <a:p>
            <a:pPr lvl="0"/>
            <a:r>
              <a:rPr lang="en-CA" dirty="0"/>
              <a:t>Click to edit Master text styles</a:t>
            </a:r>
          </a:p>
        </p:txBody>
      </p:sp>
      <p:sp>
        <p:nvSpPr>
          <p:cNvPr id="5" name="Text Placeholder 3"/>
          <p:cNvSpPr>
            <a:spLocks noGrp="1"/>
          </p:cNvSpPr>
          <p:nvPr>
            <p:ph type="body" sz="quarter" idx="10" hasCustomPrompt="1"/>
          </p:nvPr>
        </p:nvSpPr>
        <p:spPr>
          <a:xfrm>
            <a:off x="454605" y="1347788"/>
            <a:ext cx="8277344" cy="3168210"/>
          </a:xfrm>
          <a:prstGeom prst="rect">
            <a:avLst/>
          </a:prstGeom>
        </p:spPr>
        <p:txBody>
          <a:bodyPr lIns="91420" tIns="45710" rIns="91420" bIns="45710">
            <a:noAutofit/>
          </a:bodyPr>
          <a:lstStyle>
            <a:lvl1pPr marL="280858" indent="-223736">
              <a:lnSpc>
                <a:spcPct val="95000"/>
              </a:lnSpc>
              <a:spcBef>
                <a:spcPts val="1110"/>
              </a:spcBef>
              <a:buClr>
                <a:schemeClr val="tx1"/>
              </a:buClr>
              <a:buSzPct val="80000"/>
              <a:buFont typeface="Arial"/>
              <a:buChar char="•"/>
              <a:defRPr sz="2000" b="0" i="0">
                <a:solidFill>
                  <a:srgbClr val="676767"/>
                </a:solidFill>
                <a:latin typeface="+mn-lt"/>
                <a:cs typeface="CiscoSans ExtraLight"/>
              </a:defRPr>
            </a:lvl1pPr>
            <a:lvl2pPr marL="507768" indent="-215801">
              <a:lnSpc>
                <a:spcPct val="95000"/>
              </a:lnSpc>
              <a:spcBef>
                <a:spcPts val="450"/>
              </a:spcBef>
              <a:buClr>
                <a:schemeClr val="tx1"/>
              </a:buClr>
              <a:buSzPct val="80000"/>
              <a:buFont typeface="Arial"/>
              <a:buChar char="•"/>
              <a:defRPr sz="1799" b="0" i="0">
                <a:solidFill>
                  <a:srgbClr val="676767"/>
                </a:solidFill>
                <a:latin typeface="+mn-lt"/>
                <a:cs typeface="CiscoSans ExtraLight"/>
              </a:defRPr>
            </a:lvl2pPr>
            <a:lvl3pPr marL="747371" indent="-171372">
              <a:buClr>
                <a:schemeClr val="tx1"/>
              </a:buClr>
              <a:buSzPct val="80000"/>
              <a:buFont typeface="Arial"/>
              <a:buChar char="•"/>
              <a:defRPr sz="1600" b="0" i="0">
                <a:solidFill>
                  <a:srgbClr val="676767"/>
                </a:solidFill>
                <a:latin typeface="+mn-lt"/>
                <a:cs typeface="CiscoSans ExtraLight"/>
              </a:defRPr>
            </a:lvl3pPr>
            <a:lvl4pPr marL="910808" indent="-171372">
              <a:buClr>
                <a:schemeClr val="tx1"/>
              </a:buClr>
              <a:buSzPct val="80000"/>
              <a:buFont typeface="Arial"/>
              <a:buChar char="•"/>
              <a:defRPr sz="1400" b="0" i="0">
                <a:solidFill>
                  <a:srgbClr val="676767"/>
                </a:solidFill>
                <a:latin typeface="+mn-lt"/>
                <a:cs typeface="CiscoSans ExtraLight"/>
              </a:defRPr>
            </a:lvl4pPr>
            <a:lvl5pPr marL="1082180" indent="-168198">
              <a:buClr>
                <a:schemeClr val="tx1"/>
              </a:buClr>
              <a:buSzPct val="80000"/>
              <a:buFont typeface="Arial"/>
              <a:buChar char="•"/>
              <a:defRPr sz="1200" b="0" i="0">
                <a:solidFill>
                  <a:srgbClr val="676767"/>
                </a:solidFill>
                <a:latin typeface="+mn-lt"/>
                <a:cs typeface="CiscoSans ExtraLight"/>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3548044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Talos Intro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Title 1"/>
          <p:cNvSpPr>
            <a:spLocks noGrp="1"/>
          </p:cNvSpPr>
          <p:nvPr>
            <p:ph type="title"/>
          </p:nvPr>
        </p:nvSpPr>
        <p:spPr>
          <a:xfrm>
            <a:off x="457200" y="4029489"/>
            <a:ext cx="8229600" cy="857250"/>
          </a:xfrm>
        </p:spPr>
        <p:txBody>
          <a:bodyPr/>
          <a:lstStyle>
            <a:lvl1pPr>
              <a:defRPr lang="en-US" sz="1800" spc="0" smtClean="0">
                <a:solidFill>
                  <a:srgbClr val="D1D3D4"/>
                </a:solidFill>
                <a:cs typeface="Exo 2"/>
              </a:defRPr>
            </a:lvl1pPr>
          </a:lstStyle>
          <a:p>
            <a:r>
              <a:rPr lang="en-US"/>
              <a:t>Click to edit Master title style</a:t>
            </a:r>
            <a:endParaRPr lang="en-US" dirty="0"/>
          </a:p>
        </p:txBody>
      </p:sp>
    </p:spTree>
    <p:extLst>
      <p:ext uri="{BB962C8B-B14F-4D97-AF65-F5344CB8AC3E}">
        <p14:creationId xmlns:p14="http://schemas.microsoft.com/office/powerpoint/2010/main" val="627096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726208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91"/>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pPr defTabSz="457189"/>
            <a:fld id="{96A97DD0-5BE7-4856-A2A9-C42C6688E607}" type="slidenum">
              <a:rPr lang="en-ZA" smtClean="0"/>
              <a:pPr defTabSz="457189"/>
              <a:t>‹#›</a:t>
            </a:fld>
            <a:endParaRPr lang="en-ZA" dirty="0"/>
          </a:p>
        </p:txBody>
      </p:sp>
      <p:sp>
        <p:nvSpPr>
          <p:cNvPr id="8" name="Footer Placeholder 2"/>
          <p:cNvSpPr>
            <a:spLocks noGrp="1"/>
          </p:cNvSpPr>
          <p:nvPr>
            <p:ph type="ftr" sz="quarter" idx="3"/>
          </p:nvPr>
        </p:nvSpPr>
        <p:spPr>
          <a:xfrm>
            <a:off x="5222535" y="4946906"/>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14"/>
            <a:r>
              <a:rPr lang="en-ZA"/>
              <a:t>Presentation ID</a:t>
            </a:r>
          </a:p>
        </p:txBody>
      </p:sp>
      <p:sp>
        <p:nvSpPr>
          <p:cNvPr id="11" name="Title 1"/>
          <p:cNvSpPr>
            <a:spLocks noGrp="1"/>
          </p:cNvSpPr>
          <p:nvPr>
            <p:ph type="title"/>
          </p:nvPr>
        </p:nvSpPr>
        <p:spPr>
          <a:xfrm>
            <a:off x="356616" y="217715"/>
            <a:ext cx="8513064" cy="765432"/>
          </a:xfrm>
        </p:spPr>
        <p:txBody>
          <a:bodyPr/>
          <a:lstStyle/>
          <a:p>
            <a:r>
              <a:rPr lang="en-US"/>
              <a:t>Click to edit Master title style</a:t>
            </a:r>
            <a:endParaRPr lang="en-US" dirty="0"/>
          </a:p>
        </p:txBody>
      </p:sp>
    </p:spTree>
    <p:extLst>
      <p:ext uri="{BB962C8B-B14F-4D97-AF65-F5344CB8AC3E}">
        <p14:creationId xmlns:p14="http://schemas.microsoft.com/office/powerpoint/2010/main" val="402867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BodySlide">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231774" y="822960"/>
            <a:ext cx="8686800" cy="4011930"/>
          </a:xfrm>
          <a:prstGeom prst="rect">
            <a:avLst/>
          </a:prstGeom>
        </p:spPr>
        <p:txBody>
          <a:bodyPr lIns="0" tIns="0" rIns="0" bIns="0" anchor="t" anchorCtr="0">
            <a:noAutofit/>
          </a:bodyPr>
          <a:lstStyle>
            <a:lvl1pPr marL="214268" marR="0" indent="-214268" algn="l" defTabSz="342829" rtl="0" eaLnBrk="1" fontAlgn="auto" latinLnBrk="0" hangingPunct="1">
              <a:lnSpc>
                <a:spcPct val="100000"/>
              </a:lnSpc>
              <a:spcBef>
                <a:spcPct val="20000"/>
              </a:spcBef>
              <a:spcAft>
                <a:spcPts val="0"/>
              </a:spcAft>
              <a:buClrTx/>
              <a:buSzTx/>
              <a:buFont typeface="Arial"/>
              <a:buNone/>
              <a:tabLst/>
              <a:defRPr sz="1500" b="0" i="0" baseline="0">
                <a:solidFill>
                  <a:srgbClr val="000000"/>
                </a:solidFill>
                <a:latin typeface="+mn-lt"/>
                <a:cs typeface="CiscoSans ExtraLight"/>
              </a:defRPr>
            </a:lvl1pPr>
          </a:lstStyle>
          <a:p>
            <a:pPr lvl="0"/>
            <a:r>
              <a:rPr lang="en-GB" dirty="0"/>
              <a:t>Click to edit text</a:t>
            </a:r>
          </a:p>
        </p:txBody>
      </p:sp>
      <p:sp>
        <p:nvSpPr>
          <p:cNvPr id="2" name="Title 1">
            <a:extLst>
              <a:ext uri="{FF2B5EF4-FFF2-40B4-BE49-F238E27FC236}">
                <a16:creationId xmlns:a16="http://schemas.microsoft.com/office/drawing/2014/main" id="{384D81BA-21C7-4370-AF00-06E799FEF16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69773752"/>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ue - Title Only">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489098"/>
            <a:ext cx="8268468" cy="3808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a:defRPr>
                <a:solidFill>
                  <a:schemeClr val="tx1"/>
                </a:solidFill>
              </a:defRPr>
            </a:lvl1pPr>
          </a:lstStyle>
          <a:p>
            <a:pPr lvl="0"/>
            <a:r>
              <a:rPr lang="en-US" dirty="0"/>
              <a:t>Click to edit title</a:t>
            </a:r>
            <a:endParaRPr lang="en-GB" dirty="0"/>
          </a:p>
        </p:txBody>
      </p:sp>
      <p:sp>
        <p:nvSpPr>
          <p:cNvPr id="3" name="Text Placeholder 10"/>
          <p:cNvSpPr>
            <a:spLocks noGrp="1"/>
          </p:cNvSpPr>
          <p:nvPr>
            <p:ph type="body" sz="quarter" idx="11" hasCustomPrompt="1"/>
          </p:nvPr>
        </p:nvSpPr>
        <p:spPr>
          <a:xfrm>
            <a:off x="437766" y="869950"/>
            <a:ext cx="8268468" cy="477838"/>
          </a:xfrm>
          <a:prstGeom prst="rect">
            <a:avLst/>
          </a:prstGeom>
        </p:spPr>
        <p:txBody>
          <a:bodyPr vert="horz"/>
          <a:lstStyle>
            <a:lvl1pPr marL="0" indent="0">
              <a:buNone/>
              <a:defRPr sz="1800">
                <a:solidFill>
                  <a:schemeClr val="bg2"/>
                </a:solidFill>
                <a:ea typeface="Arial"/>
                <a:cs typeface="Arial"/>
              </a:defRPr>
            </a:lvl1pPr>
          </a:lstStyle>
          <a:p>
            <a:pPr lvl="0"/>
            <a:r>
              <a:rPr lang="en-US" dirty="0"/>
              <a:t>Click to edit subtitle</a:t>
            </a:r>
          </a:p>
        </p:txBody>
      </p:sp>
      <p:sp>
        <p:nvSpPr>
          <p:cNvPr id="5" name="Rectangle 4"/>
          <p:cNvSpPr/>
          <p:nvPr userDrawn="1"/>
        </p:nvSpPr>
        <p:spPr>
          <a:xfrm>
            <a:off x="0" y="0"/>
            <a:ext cx="9144000" cy="73152"/>
          </a:xfrm>
          <a:prstGeom prst="rect">
            <a:avLst/>
          </a:prstGeom>
          <a:gradFill>
            <a:gsLst>
              <a:gs pos="10000">
                <a:srgbClr val="04A0C3"/>
              </a:gs>
              <a:gs pos="90000">
                <a:srgbClr val="576DEB"/>
              </a:gs>
            </a:gsLst>
            <a:lin ang="33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00177723"/>
      </p:ext>
    </p:extLst>
  </p:cSld>
  <p:clrMapOvr>
    <a:masterClrMapping/>
  </p:clrMapOvr>
  <p:transition spd="med">
    <p:fade/>
  </p:transition>
  <p:extLst mod="1">
    <p:ext uri="{DCECCB84-F9BA-43D5-87BE-67443E8EF086}">
      <p15:sldGuideLst xmlns:p15="http://schemas.microsoft.com/office/powerpoint/2012/main">
        <p15:guide id="2" orient="horz" pos="996">
          <p15:clr>
            <a:srgbClr val="FBAE40"/>
          </p15:clr>
        </p15:guide>
        <p15:guide id="3" pos="336">
          <p15:clr>
            <a:srgbClr val="FBAE40"/>
          </p15:clr>
        </p15:guide>
        <p15:guide id="4" pos="5424">
          <p15:clr>
            <a:srgbClr val="FBAE40"/>
          </p15:clr>
        </p15:guide>
        <p15:guide id="5" orient="horz" pos="2748">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dirty="0"/>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87182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100519972"/>
      </p:ext>
    </p:extLst>
  </p:cSld>
  <p:clrMapOvr>
    <a:masterClrMapping/>
  </p:clrMapOvr>
  <p:extLst mod="1">
    <p:ext uri="{DCECCB84-F9BA-43D5-87BE-67443E8EF086}">
      <p15:sldGuideLst xmlns:p15="http://schemas.microsoft.com/office/powerpoint/2012/main">
        <p15:guide id="2" pos="288" userDrawn="1">
          <p15:clr>
            <a:srgbClr val="FBAE40"/>
          </p15:clr>
        </p15:guide>
        <p15:guide id="3" pos="259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425568354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userDrawn="1">
          <p15:clr>
            <a:srgbClr val="FBAE40"/>
          </p15:clr>
        </p15:guide>
        <p15:guide id="4" pos="267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770551288"/>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7121915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339482647"/>
      </p:ext>
    </p:extLst>
  </p:cSld>
  <p:clrMapOvr>
    <a:masterClrMapping/>
  </p:clrMapOvr>
  <p:extLst mod="1">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3" userDrawn="1">
          <p15:clr>
            <a:srgbClr val="FBAE40"/>
          </p15:clr>
        </p15:guide>
        <p15:guide id="4" pos="2675" userDrawn="1">
          <p15:clr>
            <a:srgbClr val="FBAE40"/>
          </p15:clr>
        </p15:guide>
        <p15:guide id="7" pos="3206"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642764624"/>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884465524"/>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53818087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301836755"/>
      </p:ext>
    </p:extLst>
  </p:cSld>
  <p:clrMapOvr>
    <a:masterClrMapping/>
  </p:clrMapOvr>
  <p:extLst mod="1">
    <p:ext uri="{DCECCB84-F9BA-43D5-87BE-67443E8EF086}">
      <p15:sldGuideLst xmlns:p15="http://schemas.microsoft.com/office/powerpoint/2012/main">
        <p15:guide id="3" orient="horz" pos="2196" userDrawn="1">
          <p15:clr>
            <a:srgbClr val="FBAE40"/>
          </p15:clr>
        </p15:guide>
        <p15:guide id="4" pos="2675">
          <p15:clr>
            <a:srgbClr val="FBAE40"/>
          </p15:clr>
        </p15:guide>
        <p15:guide id="7" pos="320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99137871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587595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cSld name="Title Slide ">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9139898" cy="5143500"/>
          </a:xfrm>
          <a:prstGeom prst="rect">
            <a:avLst/>
          </a:prstGeom>
        </p:spPr>
      </p:pic>
      <p:pic>
        <p:nvPicPr>
          <p:cNvPr id="7" name="Picture 6" descr="logo_black.ai"/>
          <p:cNvPicPr>
            <a:picLocks noChangeAspect="1"/>
          </p:cNvPicPr>
          <p:nvPr/>
        </p:nvPicPr>
        <p:blipFill>
          <a:blip r:embed="rId3">
            <a:alphaModFix/>
            <a:duotone>
              <a:schemeClr val="bg2">
                <a:shade val="45000"/>
                <a:satMod val="135000"/>
              </a:schemeClr>
              <a:prstClr val="white"/>
            </a:duotone>
            <a:lum bright="100000" contrast="100000"/>
            <a:extLst>
              <a:ext uri="{28A0092B-C50C-407E-A947-70E740481C1C}">
                <a14:useLocalDpi xmlns:a14="http://schemas.microsoft.com/office/drawing/2010/main"/>
              </a:ext>
            </a:extLst>
          </a:blip>
          <a:stretch>
            <a:fillRect/>
          </a:stretch>
        </p:blipFill>
        <p:spPr>
          <a:xfrm>
            <a:off x="421200" y="324000"/>
            <a:ext cx="949596" cy="585216"/>
          </a:xfrm>
          <a:prstGeom prst="rect">
            <a:avLst/>
          </a:prstGeom>
        </p:spPr>
      </p:pic>
      <p:sp>
        <p:nvSpPr>
          <p:cNvPr id="16" name="Subtitle 2"/>
          <p:cNvSpPr>
            <a:spLocks noGrp="1"/>
          </p:cNvSpPr>
          <p:nvPr>
            <p:ph type="subTitle" idx="1" hasCustomPrompt="1"/>
          </p:nvPr>
        </p:nvSpPr>
        <p:spPr>
          <a:xfrm>
            <a:off x="469496" y="3793198"/>
            <a:ext cx="8296421" cy="288131"/>
          </a:xfrm>
          <a:prstGeom prst="rect">
            <a:avLst/>
          </a:prstGeom>
        </p:spPr>
        <p:txBody>
          <a:bodyPr lIns="91420" tIns="45710" rIns="91420" bIns="45710" anchor="b" anchorCtr="0">
            <a:noAutofit/>
          </a:bodyPr>
          <a:lstStyle>
            <a:lvl1pPr marL="0" indent="0" algn="l">
              <a:buNone/>
              <a:defRPr sz="1400" b="0" i="0">
                <a:solidFill>
                  <a:srgbClr val="FFFFFE"/>
                </a:solidFill>
                <a:latin typeface="+mn-lt"/>
                <a:cs typeface="CiscoSans"/>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33195"/>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273192"/>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300363"/>
            <a:ext cx="8302625" cy="299001"/>
          </a:xfrm>
          <a:prstGeom prst="rect">
            <a:avLst/>
          </a:prstGeom>
        </p:spPr>
        <p:txBody>
          <a:bodyPr lIns="91420" tIns="45710" rIns="91420" bIns="45710"/>
          <a:lstStyle>
            <a:lvl1pPr marL="0" indent="0">
              <a:buFont typeface="Arial" panose="020B0604020202020204" pitchFamily="34" charset="0"/>
              <a:buNone/>
              <a:defRPr sz="2200" baseline="0">
                <a:solidFill>
                  <a:srgbClr val="FFFFFE"/>
                </a:solidFill>
                <a:latin typeface="+mj-l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5200" b="0" i="0" spc="0" baseline="0">
                <a:solidFill>
                  <a:srgbClr val="FFFFFE"/>
                </a:solidFill>
                <a:latin typeface="+mj-lt"/>
                <a:cs typeface="CiscoSans Thin"/>
              </a:defRPr>
            </a:lvl1pPr>
          </a:lstStyle>
          <a:p>
            <a:r>
              <a:rPr lang="en-GB" dirty="0"/>
              <a:t>Presentation Title Goes Here</a:t>
            </a:r>
            <a:endParaRPr lang="en-US" dirty="0"/>
          </a:p>
        </p:txBody>
      </p:sp>
    </p:spTree>
    <p:extLst>
      <p:ext uri="{BB962C8B-B14F-4D97-AF65-F5344CB8AC3E}">
        <p14:creationId xmlns:p14="http://schemas.microsoft.com/office/powerpoint/2010/main" val="1369297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itle Only">
    <p:bg bwMode="auto">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9257" name="think-cell Slide" r:id="rId4" imgW="180" imgH="180" progId="TCLayout.ActiveDocument.1">
                  <p:embed/>
                </p:oleObj>
              </mc:Choice>
              <mc:Fallback>
                <p:oleObj name="think-cell Slide" r:id="rId4" imgW="180" imgH="180"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4" name="Title Placeholder 2"/>
          <p:cNvSpPr>
            <a:spLocks noGrp="1" noChangeArrowheads="1"/>
          </p:cNvSpPr>
          <p:nvPr>
            <p:ph type="title"/>
          </p:nvPr>
        </p:nvSpPr>
        <p:spPr bwMode="auto">
          <a:xfrm>
            <a:off x="166814" y="225957"/>
            <a:ext cx="8810379" cy="338554"/>
          </a:xfrm>
          <a:prstGeom prst="rect">
            <a:avLst/>
          </a:prstGeom>
          <a:noFill/>
          <a:ln w="9525">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ja-JP" noProof="0"/>
              <a:t>Click to edit Master title style</a:t>
            </a:r>
            <a:endParaRPr lang="en-US" altLang="ja-JP" noProof="0" dirty="0"/>
          </a:p>
        </p:txBody>
      </p:sp>
    </p:spTree>
    <p:extLst>
      <p:ext uri="{BB962C8B-B14F-4D97-AF65-F5344CB8AC3E}">
        <p14:creationId xmlns:p14="http://schemas.microsoft.com/office/powerpoint/2010/main" val="41433870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24346240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9167776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ue - Title Only">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489098"/>
            <a:ext cx="8268468" cy="3808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a:defRPr>
                <a:solidFill>
                  <a:schemeClr val="tx1"/>
                </a:solidFill>
              </a:defRPr>
            </a:lvl1pPr>
          </a:lstStyle>
          <a:p>
            <a:pPr lvl="0"/>
            <a:r>
              <a:rPr lang="en-US" dirty="0"/>
              <a:t>Click to edit title</a:t>
            </a:r>
            <a:endParaRPr lang="en-GB" dirty="0"/>
          </a:p>
        </p:txBody>
      </p:sp>
      <p:sp>
        <p:nvSpPr>
          <p:cNvPr id="3" name="Text Placeholder 10"/>
          <p:cNvSpPr>
            <a:spLocks noGrp="1"/>
          </p:cNvSpPr>
          <p:nvPr>
            <p:ph type="body" sz="quarter" idx="11" hasCustomPrompt="1"/>
          </p:nvPr>
        </p:nvSpPr>
        <p:spPr>
          <a:xfrm>
            <a:off x="437766" y="869950"/>
            <a:ext cx="8268468" cy="477838"/>
          </a:xfrm>
          <a:prstGeom prst="rect">
            <a:avLst/>
          </a:prstGeom>
        </p:spPr>
        <p:txBody>
          <a:bodyPr vert="horz"/>
          <a:lstStyle>
            <a:lvl1pPr marL="0" indent="0">
              <a:buNone/>
              <a:defRPr sz="1800">
                <a:solidFill>
                  <a:schemeClr val="bg2"/>
                </a:solidFill>
                <a:ea typeface="Arial"/>
                <a:cs typeface="Arial"/>
              </a:defRPr>
            </a:lvl1pPr>
          </a:lstStyle>
          <a:p>
            <a:pPr lvl="0"/>
            <a:r>
              <a:rPr lang="en-US" dirty="0"/>
              <a:t>Click to edit subtitle</a:t>
            </a:r>
          </a:p>
        </p:txBody>
      </p:sp>
      <p:sp>
        <p:nvSpPr>
          <p:cNvPr id="5" name="Rectangle 4"/>
          <p:cNvSpPr/>
          <p:nvPr userDrawn="1"/>
        </p:nvSpPr>
        <p:spPr>
          <a:xfrm>
            <a:off x="0" y="0"/>
            <a:ext cx="9144000" cy="73152"/>
          </a:xfrm>
          <a:prstGeom prst="rect">
            <a:avLst/>
          </a:prstGeom>
          <a:gradFill>
            <a:gsLst>
              <a:gs pos="10000">
                <a:srgbClr val="04A0C3"/>
              </a:gs>
              <a:gs pos="90000">
                <a:srgbClr val="576DEB"/>
              </a:gs>
            </a:gsLst>
            <a:lin ang="33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790378328"/>
      </p:ext>
    </p:extLst>
  </p:cSld>
  <p:clrMapOvr>
    <a:masterClrMapping/>
  </p:clrMapOvr>
  <p:transition spd="med">
    <p:fade/>
  </p:transition>
  <p:extLst mod="1">
    <p:ext uri="{DCECCB84-F9BA-43D5-87BE-67443E8EF086}">
      <p15:sldGuideLst xmlns:p15="http://schemas.microsoft.com/office/powerpoint/2012/main">
        <p15:guide id="2" orient="horz" pos="996">
          <p15:clr>
            <a:srgbClr val="FBAE40"/>
          </p15:clr>
        </p15:guide>
        <p15:guide id="3" pos="336">
          <p15:clr>
            <a:srgbClr val="FBAE40"/>
          </p15:clr>
        </p15:guide>
        <p15:guide id="4" pos="5424">
          <p15:clr>
            <a:srgbClr val="FBAE40"/>
          </p15:clr>
        </p15:guide>
        <p15:guide id="5" orient="horz" pos="2748">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cSld name="Blue Blank Slide">
    <p:bg>
      <p:bgPr>
        <a:gradFill>
          <a:gsLst>
            <a:gs pos="0">
              <a:srgbClr val="1064A8"/>
            </a:gs>
            <a:gs pos="69000">
              <a:srgbClr val="011B42"/>
            </a:gs>
            <a:gs pos="100000">
              <a:srgbClr val="0A1528"/>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9466535"/>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BodySlide">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231774" y="822960"/>
            <a:ext cx="8686800" cy="4011930"/>
          </a:xfrm>
          <a:prstGeom prst="rect">
            <a:avLst/>
          </a:prstGeom>
        </p:spPr>
        <p:txBody>
          <a:bodyPr lIns="0" tIns="0" rIns="0" bIns="0" anchor="t" anchorCtr="0">
            <a:noAutofit/>
          </a:bodyPr>
          <a:lstStyle>
            <a:lvl1pPr marL="214268" marR="0" indent="-214268" algn="l" defTabSz="342829" rtl="0" eaLnBrk="1" fontAlgn="auto" latinLnBrk="0" hangingPunct="1">
              <a:lnSpc>
                <a:spcPct val="100000"/>
              </a:lnSpc>
              <a:spcBef>
                <a:spcPct val="20000"/>
              </a:spcBef>
              <a:spcAft>
                <a:spcPts val="0"/>
              </a:spcAft>
              <a:buClrTx/>
              <a:buSzTx/>
              <a:buFont typeface="Arial"/>
              <a:buNone/>
              <a:tabLst/>
              <a:defRPr sz="1500" b="0" i="0" baseline="0">
                <a:solidFill>
                  <a:srgbClr val="000000"/>
                </a:solidFill>
                <a:latin typeface="+mn-lt"/>
                <a:cs typeface="CiscoSans ExtraLight"/>
              </a:defRPr>
            </a:lvl1pPr>
          </a:lstStyle>
          <a:p>
            <a:pPr lvl="0"/>
            <a:r>
              <a:rPr lang="en-GB" dirty="0"/>
              <a:t>Click to edit text</a:t>
            </a:r>
          </a:p>
        </p:txBody>
      </p:sp>
      <p:sp>
        <p:nvSpPr>
          <p:cNvPr id="2" name="Title 1">
            <a:extLst>
              <a:ext uri="{FF2B5EF4-FFF2-40B4-BE49-F238E27FC236}">
                <a16:creationId xmlns:a16="http://schemas.microsoft.com/office/drawing/2014/main" id="{384D81BA-21C7-4370-AF00-06E799FEF16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20787659"/>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Security Franchises">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sp>
        <p:nvSpPr>
          <p:cNvPr id="16" name="Rectangle 7"/>
          <p:cNvSpPr>
            <a:spLocks noChangeArrowheads="1"/>
          </p:cNvSpPr>
          <p:nvPr/>
        </p:nvSpPr>
        <p:spPr bwMode="ltGray">
          <a:xfrm>
            <a:off x="8573514" y="4781536"/>
            <a:ext cx="160608" cy="115889"/>
          </a:xfrm>
          <a:prstGeom prst="rect">
            <a:avLst/>
          </a:prstGeom>
          <a:noFill/>
          <a:ln w="9525" algn="ctr">
            <a:noFill/>
            <a:miter lim="800000"/>
            <a:headEnd/>
            <a:tailEnd/>
          </a:ln>
          <a:effectLst/>
        </p:spPr>
        <p:txBody>
          <a:bodyPr wrap="none" lIns="46190" tIns="23094" rIns="46190" bIns="23094" anchor="b">
            <a:spAutoFit/>
          </a:bodyPr>
          <a:lstStyle/>
          <a:p>
            <a:pPr algn="r" defTabSz="458058" fontAlgn="auto">
              <a:spcBef>
                <a:spcPts val="0"/>
              </a:spcBef>
              <a:spcAft>
                <a:spcPts val="0"/>
              </a:spcAft>
              <a:defRPr/>
            </a:pPr>
            <a:fld id="{4ABDCABE-3F10-B64C-92F1-862014417034}" type="slidenum">
              <a:rPr lang="en-US" sz="450">
                <a:solidFill>
                  <a:srgbClr val="FFFFFF">
                    <a:alpha val="60000"/>
                  </a:srgbClr>
                </a:solidFill>
                <a:latin typeface="+mn-lt"/>
                <a:ea typeface="+mn-ea"/>
                <a:cs typeface="CiscoSans Thin"/>
              </a:rPr>
              <a:pPr algn="r" defTabSz="458058" fontAlgn="auto">
                <a:spcBef>
                  <a:spcPts val="0"/>
                </a:spcBef>
                <a:spcAft>
                  <a:spcPts val="0"/>
                </a:spcAft>
                <a:defRPr/>
              </a:pPr>
              <a:t>‹#›</a:t>
            </a:fld>
            <a:endParaRPr lang="en-US" sz="450" dirty="0">
              <a:solidFill>
                <a:srgbClr val="FFFFFF">
                  <a:alpha val="60000"/>
                </a:srgbClr>
              </a:solidFill>
              <a:latin typeface="+mn-lt"/>
              <a:ea typeface="+mn-ea"/>
              <a:cs typeface="CiscoSans Thin"/>
            </a:endParaRPr>
          </a:p>
        </p:txBody>
      </p:sp>
      <p:sp>
        <p:nvSpPr>
          <p:cNvPr id="17" name="Rectangle 4"/>
          <p:cNvSpPr>
            <a:spLocks noChangeArrowheads="1"/>
          </p:cNvSpPr>
          <p:nvPr/>
        </p:nvSpPr>
        <p:spPr bwMode="ltGray">
          <a:xfrm>
            <a:off x="5867508" y="4780282"/>
            <a:ext cx="2658018" cy="115889"/>
          </a:xfrm>
          <a:prstGeom prst="rect">
            <a:avLst/>
          </a:prstGeom>
          <a:noFill/>
          <a:ln w="9525">
            <a:noFill/>
            <a:miter lim="800000"/>
            <a:headEnd/>
            <a:tailEnd/>
          </a:ln>
          <a:effectLst/>
        </p:spPr>
        <p:txBody>
          <a:bodyPr lIns="46190" tIns="23094" rIns="46190" bIns="23094" anchor="b">
            <a:spAutoFit/>
          </a:bodyPr>
          <a:lstStyle/>
          <a:p>
            <a:pPr defTabSz="458058" fontAlgn="auto">
              <a:spcBef>
                <a:spcPts val="0"/>
              </a:spcBef>
              <a:spcAft>
                <a:spcPts val="0"/>
              </a:spcAft>
              <a:defRPr/>
            </a:pPr>
            <a:r>
              <a:rPr lang="en-US" sz="450" dirty="0">
                <a:solidFill>
                  <a:srgbClr val="FFFFFF">
                    <a:alpha val="60000"/>
                  </a:srgbClr>
                </a:solidFill>
                <a:latin typeface="+mn-lt"/>
                <a:ea typeface="+mn-ea"/>
                <a:cs typeface="CiscoSans Thin"/>
              </a:rPr>
              <a:t>© 2016  Cisco and/or its affiliates. All rights reserved.   Cisco Confidential</a:t>
            </a:r>
          </a:p>
        </p:txBody>
      </p:sp>
      <p:pic>
        <p:nvPicPr>
          <p:cNvPr id="7" name="Picture 2" descr="C:\Users\spius\Pictures\cisco logo blue gradient.png"/>
          <p:cNvPicPr>
            <a:picLocks noChangeAspect="1" noChangeArrowheads="1"/>
          </p:cNvPicPr>
          <p:nvPr/>
        </p:nvPicPr>
        <p:blipFill>
          <a:blip r:embed="rId2" cstate="print">
            <a:biLevel thresh="25000"/>
            <a:alphaModFix amt="60000"/>
            <a:extLst>
              <a:ext uri="{28A0092B-C50C-407E-A947-70E740481C1C}">
                <a14:useLocalDpi xmlns:a14="http://schemas.microsoft.com/office/drawing/2010/main"/>
              </a:ext>
            </a:extLst>
          </a:blip>
          <a:srcRect/>
          <a:stretch>
            <a:fillRect/>
          </a:stretch>
        </p:blipFill>
        <p:spPr bwMode="auto">
          <a:xfrm>
            <a:off x="474175" y="4685230"/>
            <a:ext cx="431312" cy="198882"/>
          </a:xfrm>
          <a:prstGeom prst="rect">
            <a:avLst/>
          </a:prstGeom>
          <a:noFill/>
          <a:extLst>
            <a:ext uri="{909E8E84-426E-40DD-AFC4-6F175D3DCCD1}">
              <a14:hiddenFill xmlns:a14="http://schemas.microsoft.com/office/drawing/2010/main">
                <a:solidFill>
                  <a:srgbClr val="FFFFFF"/>
                </a:solidFill>
              </a14:hiddenFill>
            </a:ext>
          </a:extLst>
        </p:spPr>
      </p:pic>
      <p:sp>
        <p:nvSpPr>
          <p:cNvPr id="12" name="Title 11"/>
          <p:cNvSpPr>
            <a:spLocks noGrp="1"/>
          </p:cNvSpPr>
          <p:nvPr>
            <p:ph type="title"/>
          </p:nvPr>
        </p:nvSpPr>
        <p:spPr>
          <a:xfrm>
            <a:off x="405783" y="323851"/>
            <a:ext cx="8686800" cy="787400"/>
          </a:xfrm>
        </p:spPr>
        <p:txBody>
          <a:bodyPr anchor="t"/>
          <a:lstStyle>
            <a:lvl1pPr>
              <a:defRPr lang="en-US" sz="3450" b="0" i="0" kern="1200" spc="0" baseline="0" dirty="0" smtClean="0">
                <a:solidFill>
                  <a:schemeClr val="bg1"/>
                </a:solidFill>
                <a:latin typeface="+mj-lt"/>
                <a:ea typeface="ＭＳ Ｐゴシック" charset="0"/>
                <a:cs typeface="CiscoSans Thin"/>
              </a:defRPr>
            </a:lvl1pPr>
          </a:lstStyle>
          <a:p>
            <a:r>
              <a:rPr lang="en-US" dirty="0"/>
              <a:t>Click to edit Master title style</a:t>
            </a:r>
          </a:p>
        </p:txBody>
      </p:sp>
    </p:spTree>
    <p:extLst>
      <p:ext uri="{BB962C8B-B14F-4D97-AF65-F5344CB8AC3E}">
        <p14:creationId xmlns:p14="http://schemas.microsoft.com/office/powerpoint/2010/main" val="2868160341"/>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ea typeface="CiscoSansTT ExtraLight" charset="0"/>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ea typeface="CiscoSansTT ExtraLight" charset="0"/>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rgbClr val="005073"/>
              </a:solidFill>
              <a:latin typeface="CiscoSansTT ExtraLight" charset="0"/>
              <a:ea typeface="CiscoSansTT ExtraLight" charset="0"/>
              <a:cs typeface="CiscoSansTT ExtraLight" charset="0"/>
            </a:endParaRPr>
          </a:p>
        </p:txBody>
      </p:sp>
    </p:spTree>
    <p:extLst>
      <p:ext uri="{BB962C8B-B14F-4D97-AF65-F5344CB8AC3E}">
        <p14:creationId xmlns:p14="http://schemas.microsoft.com/office/powerpoint/2010/main" val="18217033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8577463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62723009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CEB"/>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0" spc="0" baseline="0">
                <a:solidFill>
                  <a:schemeClr val="bg1"/>
                </a:solidFill>
                <a:latin typeface="+mj-lt"/>
                <a:cs typeface="CiscoSansTT ExtraLight" charset="0"/>
              </a:defRPr>
            </a:lvl1pPr>
          </a:lstStyle>
          <a:p>
            <a:r>
              <a:rPr lang="en-US" dirty="0"/>
              <a:t>Click to edit Master title style</a:t>
            </a:r>
          </a:p>
        </p:txBody>
      </p:sp>
    </p:spTree>
    <p:extLst>
      <p:ext uri="{BB962C8B-B14F-4D97-AF65-F5344CB8AC3E}">
        <p14:creationId xmlns:p14="http://schemas.microsoft.com/office/powerpoint/2010/main" val="18008912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CEB"/>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0" spc="0" baseline="0">
                <a:solidFill>
                  <a:schemeClr val="tx2"/>
                </a:solidFill>
                <a:latin typeface="+mj-lt"/>
                <a:cs typeface="CiscoSansTT ExtraLight" charset="0"/>
              </a:defRPr>
            </a:lvl1pPr>
          </a:lstStyle>
          <a:p>
            <a:r>
              <a:rPr lang="en-US" dirty="0"/>
              <a:t>Click to edit Master title style</a:t>
            </a:r>
          </a:p>
        </p:txBody>
      </p:sp>
    </p:spTree>
    <p:extLst>
      <p:ext uri="{BB962C8B-B14F-4D97-AF65-F5344CB8AC3E}">
        <p14:creationId xmlns:p14="http://schemas.microsoft.com/office/powerpoint/2010/main" val="9627303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b="0" i="0">
                <a:solidFill>
                  <a:schemeClr val="bg1"/>
                </a:solidFill>
                <a:ea typeface="CiscoSansTT ExtraLight" charset="0"/>
                <a:cs typeface="CiscoSansTT ExtraLight" charset="0"/>
              </a:defRPr>
            </a:lvl1pPr>
          </a:lstStyle>
          <a:p>
            <a:pPr lvl="0"/>
            <a:r>
              <a:rPr lang="en-US" dirty="0"/>
              <a:t>Click to edit Master text styles</a:t>
            </a:r>
          </a:p>
        </p:txBody>
      </p:sp>
    </p:spTree>
    <p:extLst>
      <p:ext uri="{BB962C8B-B14F-4D97-AF65-F5344CB8AC3E}">
        <p14:creationId xmlns:p14="http://schemas.microsoft.com/office/powerpoint/2010/main" val="10200230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0998972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0" i="0" baseline="0">
                <a:solidFill>
                  <a:schemeClr val="tx2"/>
                </a:solidFill>
                <a:latin typeface="+mj-lt"/>
                <a:ea typeface="CiscoSansTT ExtraLight" charset="0"/>
                <a:cs typeface="CiscoSansTT ExtraLight" charset="0"/>
              </a:defRPr>
            </a:lvl1pPr>
          </a:lstStyle>
          <a:p>
            <a:pPr lvl="0"/>
            <a:r>
              <a:rPr lang="en-US" dirty="0"/>
              <a:t>Click to edit Master text styles</a:t>
            </a:r>
          </a:p>
        </p:txBody>
      </p:sp>
    </p:spTree>
    <p:extLst>
      <p:ext uri="{BB962C8B-B14F-4D97-AF65-F5344CB8AC3E}">
        <p14:creationId xmlns:p14="http://schemas.microsoft.com/office/powerpoint/2010/main" val="7032132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Tree>
    <p:extLst>
      <p:ext uri="{BB962C8B-B14F-4D97-AF65-F5344CB8AC3E}">
        <p14:creationId xmlns:p14="http://schemas.microsoft.com/office/powerpoint/2010/main" val="3954667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alpha val="60000"/>
                  </a:srgbClr>
                </a:solidFill>
                <a:latin typeface="CiscoSansTT ExtraLight"/>
                <a:ea typeface=""/>
                <a:cs typeface="CiscoSansTT ExtraLight" charset="0"/>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Tree>
    <p:extLst>
      <p:ext uri="{BB962C8B-B14F-4D97-AF65-F5344CB8AC3E}">
        <p14:creationId xmlns:p14="http://schemas.microsoft.com/office/powerpoint/2010/main" val="18631808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12762441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ea typeface="CiscoSansTT ExtraLight" charset="0"/>
                <a:cs typeface="CiscoSansTT ExtraLight" charset="0"/>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ea typeface="CiscoSansTT ExtraLight" charset="0"/>
                <a:cs typeface="CiscoSansTT ExtraLight" charset="0"/>
              </a:defRPr>
            </a:lvl2pPr>
            <a:lvl3pPr marL="403225" indent="-114300">
              <a:buClr>
                <a:schemeClr val="tx1"/>
              </a:buClr>
              <a:buSzPct val="60000"/>
              <a:buFont typeface="Arial"/>
              <a:buChar char="•"/>
              <a:defRPr sz="1600" b="0" i="0">
                <a:solidFill>
                  <a:schemeClr val="tx1"/>
                </a:solidFill>
                <a:latin typeface="+mn-lt"/>
                <a:ea typeface="CiscoSansTT ExtraLight" charset="0"/>
                <a:cs typeface="CiscoSansTT ExtraLight" charset="0"/>
              </a:defRPr>
            </a:lvl3pPr>
            <a:lvl4pPr marL="517525" indent="-114300">
              <a:buClr>
                <a:schemeClr val="tx1"/>
              </a:buClr>
              <a:buSzPct val="60000"/>
              <a:buFont typeface="Arial"/>
              <a:buChar char="•"/>
              <a:defRPr sz="1400" b="0" i="0">
                <a:solidFill>
                  <a:schemeClr val="tx1"/>
                </a:solidFill>
                <a:latin typeface="+mn-lt"/>
                <a:ea typeface="CiscoSansTT ExtraLight" charset="0"/>
                <a:cs typeface="CiscoSansTT ExtraLight" charset="0"/>
              </a:defRPr>
            </a:lvl4pPr>
            <a:lvl5pPr marL="631825" indent="-114300">
              <a:buClr>
                <a:schemeClr val="tx1"/>
              </a:buClr>
              <a:buSzPct val="60000"/>
              <a:buFont typeface="Arial"/>
              <a:buChar char="•"/>
              <a:defRPr sz="1200" b="0" i="0">
                <a:solidFill>
                  <a:schemeClr val="tx1"/>
                </a:solidFill>
                <a:latin typeface="+mn-lt"/>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ea typeface="CiscoSansTT ExtraLight" charset="0"/>
                <a:cs typeface="CiscoSansTT ExtraLight" charset="0"/>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ea typeface="CiscoSansTT ExtraLight" charset="0"/>
                <a:cs typeface="CiscoSansTT ExtraLight" charset="0"/>
              </a:defRPr>
            </a:lvl2pPr>
            <a:lvl3pPr marL="403225" indent="-114300">
              <a:buClr>
                <a:schemeClr val="tx1"/>
              </a:buClr>
              <a:buSzPct val="60000"/>
              <a:buFont typeface="Arial"/>
              <a:buChar char="•"/>
              <a:defRPr sz="1600" b="0" i="0">
                <a:solidFill>
                  <a:schemeClr val="tx1"/>
                </a:solidFill>
                <a:latin typeface="+mn-lt"/>
                <a:ea typeface="CiscoSansTT ExtraLight" charset="0"/>
                <a:cs typeface="CiscoSansTT ExtraLight" charset="0"/>
              </a:defRPr>
            </a:lvl3pPr>
            <a:lvl4pPr marL="517525" indent="-114300">
              <a:buClr>
                <a:schemeClr val="tx1"/>
              </a:buClr>
              <a:buSzPct val="60000"/>
              <a:buFont typeface="Arial"/>
              <a:buChar char="•"/>
              <a:defRPr sz="1400" b="0" i="0">
                <a:solidFill>
                  <a:schemeClr val="tx1"/>
                </a:solidFill>
                <a:latin typeface="+mn-lt"/>
                <a:ea typeface="CiscoSansTT ExtraLight" charset="0"/>
                <a:cs typeface="CiscoSansTT ExtraLight" charset="0"/>
              </a:defRPr>
            </a:lvl4pPr>
            <a:lvl5pPr marL="631825" indent="-114300">
              <a:buClr>
                <a:schemeClr val="tx1"/>
              </a:buClr>
              <a:buSzPct val="60000"/>
              <a:buFont typeface="Arial"/>
              <a:buChar char="•"/>
              <a:defRPr sz="1200" b="0" i="0">
                <a:solidFill>
                  <a:schemeClr val="tx1"/>
                </a:solidFill>
                <a:latin typeface="+mn-lt"/>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5879680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5179777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7931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0" i="0" baseline="0">
                <a:solidFill>
                  <a:schemeClr val="tx1"/>
                </a:solidFill>
                <a:latin typeface="+mn-lt"/>
                <a:ea typeface="CiscoSansTT ExtraLight" charset="0"/>
                <a:cs typeface="CiscoSansTT ExtraLight" charset="0"/>
              </a:defRPr>
            </a:lvl1pPr>
          </a:lstStyle>
          <a:p>
            <a:pPr lvl="0"/>
            <a:r>
              <a:rPr lang="en-US" noProof="0" dirty="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1680465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ea typeface="CiscoSansTT ExtraLight" charset="0"/>
                <a:cs typeface="CiscoSansTT ExtraLight" charset="0"/>
              </a:defRPr>
            </a:lvl1pPr>
          </a:lstStyle>
          <a:p>
            <a:pPr lvl="0"/>
            <a:r>
              <a:rPr lang="en-US" noProof="0" dirty="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1862426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ea typeface="CiscoSansTT ExtraLight" charset="0"/>
                <a:cs typeface="CiscoSansTT ExtraLight" charset="0"/>
              </a:defRPr>
            </a:lvl1pPr>
          </a:lstStyle>
          <a:p>
            <a:pPr lvl="0"/>
            <a:r>
              <a:rPr lang="en-US" dirty="0"/>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76095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61948450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a:t>
            </a:r>
          </a:p>
        </p:txBody>
      </p:sp>
    </p:spTree>
    <p:extLst>
      <p:ext uri="{BB962C8B-B14F-4D97-AF65-F5344CB8AC3E}">
        <p14:creationId xmlns:p14="http://schemas.microsoft.com/office/powerpoint/2010/main" val="1877484703"/>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b="0" i="0">
                <a:ea typeface="CiscoSansTT ExtraLight" charset="0"/>
                <a:cs typeface="CiscoSansTT ExtraLight" charset="0"/>
              </a:defRPr>
            </a:lvl1pPr>
            <a:lvl2pPr marL="346075" indent="-171450">
              <a:lnSpc>
                <a:spcPct val="100000"/>
              </a:lnSpc>
              <a:buClr>
                <a:schemeClr val="tx1"/>
              </a:buClr>
              <a:buSzPct val="60000"/>
              <a:buFont typeface="Arial" panose="020B0604020202020204" pitchFamily="34" charset="0"/>
              <a:buChar char="•"/>
              <a:defRPr sz="2400" b="0" i="0">
                <a:ea typeface="CiscoSansTT ExtraLight" charset="0"/>
                <a:cs typeface="CiscoSansTT ExtraLight" charset="0"/>
              </a:defRPr>
            </a:lvl2pPr>
            <a:lvl3pPr marL="457200" indent="-117475">
              <a:lnSpc>
                <a:spcPct val="100000"/>
              </a:lnSpc>
              <a:buClr>
                <a:schemeClr val="tx1"/>
              </a:buClr>
              <a:buSzPct val="60000"/>
              <a:buFont typeface="Arial" panose="020B0604020202020204" pitchFamily="34" charset="0"/>
              <a:buChar char="•"/>
              <a:defRPr sz="2000" b="0" i="0">
                <a:ea typeface="CiscoSansTT ExtraLight" charset="0"/>
                <a:cs typeface="CiscoSansTT ExtraLight" charset="0"/>
              </a:defRPr>
            </a:lvl3pPr>
            <a:lvl4pPr marL="574675" indent="-117475">
              <a:lnSpc>
                <a:spcPct val="100000"/>
              </a:lnSpc>
              <a:buClr>
                <a:schemeClr val="tx1"/>
              </a:buClr>
              <a:buSzPct val="60000"/>
              <a:buFont typeface="Arial" panose="020B0604020202020204" pitchFamily="34" charset="0"/>
              <a:buChar char="•"/>
              <a:tabLst/>
              <a:defRPr sz="1800" b="0" i="0">
                <a:ea typeface="CiscoSansTT ExtraLight" charset="0"/>
                <a:cs typeface="CiscoSansTT ExtraLight" charset="0"/>
              </a:defRPr>
            </a:lvl4pPr>
            <a:lvl5pPr marL="744538" indent="-112713">
              <a:lnSpc>
                <a:spcPct val="100000"/>
              </a:lnSpc>
              <a:buClr>
                <a:schemeClr val="tx1"/>
              </a:buClr>
              <a:buSzPct val="60000"/>
              <a:buFont typeface="Arial" panose="020B0604020202020204" pitchFamily="34" charset="0"/>
              <a:buChar char="•"/>
              <a:defRPr sz="1800" b="0" i="0">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226021352"/>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b="0" i="0">
                <a:ea typeface="CiscoSansTT ExtraLight" charset="0"/>
                <a:cs typeface="CiscoSansTT ExtraLight" charset="0"/>
              </a:defRPr>
            </a:lvl1pPr>
            <a:lvl2pPr marL="228600" indent="-114300">
              <a:lnSpc>
                <a:spcPct val="100000"/>
              </a:lnSpc>
              <a:buClr>
                <a:schemeClr val="tx1"/>
              </a:buClr>
              <a:buSzPct val="60000"/>
              <a:defRPr sz="2000" b="0" i="0">
                <a:ea typeface="CiscoSansTT ExtraLight" charset="0"/>
                <a:cs typeface="CiscoSansTT ExtraLight" charset="0"/>
              </a:defRPr>
            </a:lvl2pPr>
            <a:lvl3pPr marL="342900" indent="-114300">
              <a:lnSpc>
                <a:spcPct val="100000"/>
              </a:lnSpc>
              <a:buClr>
                <a:schemeClr val="tx1"/>
              </a:buClr>
              <a:buSzPct val="60000"/>
              <a:defRPr sz="1800" b="0" i="0">
                <a:ea typeface="CiscoSansTT ExtraLight" charset="0"/>
                <a:cs typeface="CiscoSansTT ExtraLight" charset="0"/>
              </a:defRPr>
            </a:lvl3pPr>
            <a:lvl4pPr marL="457200" indent="-123825">
              <a:lnSpc>
                <a:spcPct val="100000"/>
              </a:lnSpc>
              <a:buClr>
                <a:schemeClr val="tx1"/>
              </a:buClr>
              <a:buSzPct val="60000"/>
              <a:defRPr sz="1600" b="0" i="0">
                <a:ea typeface="CiscoSansTT ExtraLight" charset="0"/>
                <a:cs typeface="CiscoSansTT ExtraLight" charset="0"/>
              </a:defRPr>
            </a:lvl4pPr>
            <a:lvl5pPr marL="574675" indent="-117475">
              <a:lnSpc>
                <a:spcPct val="100000"/>
              </a:lnSpc>
              <a:buClr>
                <a:schemeClr val="tx1"/>
              </a:buClr>
              <a:buSzPct val="60000"/>
              <a:defRPr sz="1600" b="0" i="0">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b="0" i="0" kern="1200" dirty="0" smtClean="0">
                <a:solidFill>
                  <a:schemeClr val="bg1"/>
                </a:solidFill>
                <a:latin typeface="+mn-lt"/>
                <a:ea typeface="CiscoSansTT ExtraLight" charset="0"/>
                <a:cs typeface="CiscoSansTT ExtraLight" charset="0"/>
              </a:defRPr>
            </a:lvl1pPr>
            <a:lvl2pPr marL="228600" indent="-114300">
              <a:buClr>
                <a:schemeClr val="tx2"/>
              </a:buClr>
              <a:buSzPct val="60000"/>
              <a:defRPr sz="2000" b="0" i="0">
                <a:solidFill>
                  <a:schemeClr val="bg1"/>
                </a:solidFill>
                <a:ea typeface="CiscoSansTT ExtraLight" charset="0"/>
                <a:cs typeface="CiscoSansTT ExtraLight" charset="0"/>
              </a:defRPr>
            </a:lvl2pPr>
            <a:lvl3pPr marL="342900" indent="-114300">
              <a:buClr>
                <a:schemeClr val="tx2"/>
              </a:buClr>
              <a:buSzPct val="60000"/>
              <a:defRPr sz="1800" b="0" i="0">
                <a:solidFill>
                  <a:schemeClr val="bg1"/>
                </a:solidFill>
                <a:ea typeface="CiscoSansTT ExtraLight" charset="0"/>
                <a:cs typeface="CiscoSansTT ExtraLight" charset="0"/>
              </a:defRPr>
            </a:lvl3pPr>
            <a:lvl4pPr marL="457200" indent="-123825">
              <a:buClr>
                <a:schemeClr val="tx2"/>
              </a:buClr>
              <a:buSzPct val="60000"/>
              <a:defRPr sz="1600" b="0" i="0">
                <a:solidFill>
                  <a:schemeClr val="bg1"/>
                </a:solidFill>
                <a:ea typeface="CiscoSansTT ExtraLight" charset="0"/>
                <a:cs typeface="CiscoSansTT ExtraLight" charset="0"/>
              </a:defRPr>
            </a:lvl4pPr>
            <a:lvl5pPr marL="574675" indent="-117475">
              <a:buClr>
                <a:schemeClr val="tx2"/>
              </a:buClr>
              <a:buSzPct val="60000"/>
              <a:defRPr sz="1600" b="0" i="0">
                <a:solidFill>
                  <a:schemeClr val="bg1"/>
                </a:solidFill>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535897492"/>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b="0" i="0">
                <a:ea typeface="CiscoSansTT ExtraLight" charset="0"/>
                <a:cs typeface="CiscoSansTT ExtraLight" charset="0"/>
              </a:defRPr>
            </a:lvl1pPr>
          </a:lstStyle>
          <a:p>
            <a:pPr lvl="0"/>
            <a:r>
              <a:rPr lang="en-US" dirty="0"/>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959184482"/>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BCEB"/>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701571947"/>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28276916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97369424"/>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429653150"/>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34984713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rgbClr val="005073"/>
              </a:solidFill>
              <a:latin typeface="CiscoSansTT ExtraLight" charset="0"/>
              <a:ea typeface="CiscoSansTT ExtraLight" charset="0"/>
              <a:cs typeface="CiscoSansTT ExtraLight" charset="0"/>
            </a:endParaRPr>
          </a:p>
        </p:txBody>
      </p:sp>
    </p:spTree>
    <p:extLst>
      <p:ext uri="{BB962C8B-B14F-4D97-AF65-F5344CB8AC3E}">
        <p14:creationId xmlns:p14="http://schemas.microsoft.com/office/powerpoint/2010/main" val="18302462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263056477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cSld name="Title Slide ">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39898" cy="5143500"/>
          </a:xfrm>
          <a:prstGeom prst="rect">
            <a:avLst/>
          </a:prstGeom>
        </p:spPr>
      </p:pic>
      <p:pic>
        <p:nvPicPr>
          <p:cNvPr id="7" name="Picture 6" descr="logo_black.ai"/>
          <p:cNvPicPr>
            <a:picLocks noChangeAspect="1"/>
          </p:cNvPicPr>
          <p:nvPr/>
        </p:nvPicPr>
        <p:blipFill>
          <a:blip r:embed="rId3" cstate="email">
            <a:alphaModFix/>
            <a:duotone>
              <a:schemeClr val="bg2">
                <a:shade val="45000"/>
                <a:satMod val="135000"/>
              </a:schemeClr>
              <a:prstClr val="white"/>
            </a:duotone>
            <a:lum bright="100000" contrast="100000"/>
            <a:extLst>
              <a:ext uri="{28A0092B-C50C-407E-A947-70E740481C1C}">
                <a14:useLocalDpi xmlns:a14="http://schemas.microsoft.com/office/drawing/2010/main"/>
              </a:ext>
            </a:extLst>
          </a:blip>
          <a:stretch>
            <a:fillRect/>
          </a:stretch>
        </p:blipFill>
        <p:spPr>
          <a:xfrm>
            <a:off x="421200" y="324000"/>
            <a:ext cx="949596" cy="585216"/>
          </a:xfrm>
          <a:prstGeom prst="rect">
            <a:avLst/>
          </a:prstGeom>
        </p:spPr>
      </p:pic>
      <p:sp>
        <p:nvSpPr>
          <p:cNvPr id="16" name="Subtitle 2"/>
          <p:cNvSpPr>
            <a:spLocks noGrp="1"/>
          </p:cNvSpPr>
          <p:nvPr>
            <p:ph type="subTitle" idx="1" hasCustomPrompt="1"/>
          </p:nvPr>
        </p:nvSpPr>
        <p:spPr>
          <a:xfrm>
            <a:off x="469496" y="3793198"/>
            <a:ext cx="8296421" cy="288131"/>
          </a:xfrm>
          <a:prstGeom prst="rect">
            <a:avLst/>
          </a:prstGeom>
        </p:spPr>
        <p:txBody>
          <a:bodyPr lIns="91420" tIns="45710" rIns="91420" bIns="45710" anchor="b" anchorCtr="0">
            <a:noAutofit/>
          </a:bodyPr>
          <a:lstStyle>
            <a:lvl1pPr marL="0" indent="0" algn="l">
              <a:buNone/>
              <a:defRPr sz="1400" b="0" i="0">
                <a:solidFill>
                  <a:srgbClr val="FFFFFE"/>
                </a:solidFill>
                <a:latin typeface="+mn-lt"/>
                <a:ea typeface="CiscoSansTT ExtraLight" charset="0"/>
                <a:cs typeface="CiscoSansTT ExtraLight" charset="0"/>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33195"/>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TT ExtraLight"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273192"/>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TT ExtraLight"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3003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rgbClr val="FFFFFE"/>
                </a:solidFill>
                <a:latin typeface="+mj-lt"/>
                <a:ea typeface="CiscoSansTT ExtraLight" charset="0"/>
                <a:cs typeface="CiscoSansTT ExtraLight" charset="0"/>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5200" b="0" i="0" spc="0" baseline="0">
                <a:solidFill>
                  <a:srgbClr val="FFFFFE"/>
                </a:solidFill>
                <a:latin typeface="+mj-lt"/>
                <a:cs typeface="CiscoSansTT ExtraLight" charset="0"/>
              </a:defRPr>
            </a:lvl1pPr>
          </a:lstStyle>
          <a:p>
            <a:r>
              <a:rPr lang="en-GB" dirty="0"/>
              <a:t>Presentation Title Goes Here</a:t>
            </a:r>
            <a:endParaRPr lang="en-US" dirty="0"/>
          </a:p>
        </p:txBody>
      </p:sp>
    </p:spTree>
    <p:extLst>
      <p:ext uri="{BB962C8B-B14F-4D97-AF65-F5344CB8AC3E}">
        <p14:creationId xmlns:p14="http://schemas.microsoft.com/office/powerpoint/2010/main" val="977945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37766" y="328616"/>
            <a:ext cx="8287134" cy="533572"/>
          </a:xfrm>
        </p:spPr>
        <p:txBody>
          <a:bodyPr/>
          <a:lstStyle/>
          <a:p>
            <a:r>
              <a:rPr lang="en-US"/>
              <a:t>Click to edit Master title style</a:t>
            </a:r>
          </a:p>
        </p:txBody>
      </p:sp>
    </p:spTree>
    <p:extLst>
      <p:ext uri="{BB962C8B-B14F-4D97-AF65-F5344CB8AC3E}">
        <p14:creationId xmlns:p14="http://schemas.microsoft.com/office/powerpoint/2010/main" val="1921246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ea typeface="CiscoSansTT ExtraLight" charset="0"/>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ea typeface="CiscoSansTT ExtraLight" charset="0"/>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rgbClr val="005073"/>
              </a:solidFill>
              <a:latin typeface="CiscoSansTT ExtraLight" charset="0"/>
              <a:ea typeface="CiscoSansTT ExtraLight" charset="0"/>
              <a:cs typeface="CiscoSansTT ExtraLight" charset="0"/>
            </a:endParaRPr>
          </a:p>
        </p:txBody>
      </p:sp>
    </p:spTree>
    <p:extLst>
      <p:ext uri="{BB962C8B-B14F-4D97-AF65-F5344CB8AC3E}">
        <p14:creationId xmlns:p14="http://schemas.microsoft.com/office/powerpoint/2010/main" val="84163336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1399986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08547781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CEB"/>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0" spc="0" baseline="0">
                <a:solidFill>
                  <a:schemeClr val="bg1"/>
                </a:solidFill>
                <a:latin typeface="+mj-lt"/>
                <a:cs typeface="CiscoSansTT ExtraLight" charset="0"/>
              </a:defRPr>
            </a:lvl1pPr>
          </a:lstStyle>
          <a:p>
            <a:r>
              <a:rPr lang="en-US" dirty="0"/>
              <a:t>Click to edit Master title style</a:t>
            </a:r>
          </a:p>
        </p:txBody>
      </p:sp>
    </p:spTree>
    <p:extLst>
      <p:ext uri="{BB962C8B-B14F-4D97-AF65-F5344CB8AC3E}">
        <p14:creationId xmlns:p14="http://schemas.microsoft.com/office/powerpoint/2010/main" val="74958840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CEB"/>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0" spc="0" baseline="0">
                <a:solidFill>
                  <a:schemeClr val="tx2"/>
                </a:solidFill>
                <a:latin typeface="+mj-lt"/>
                <a:cs typeface="CiscoSansTT ExtraLight" charset="0"/>
              </a:defRPr>
            </a:lvl1pPr>
          </a:lstStyle>
          <a:p>
            <a:r>
              <a:rPr lang="en-US" dirty="0"/>
              <a:t>Click to edit Master title style</a:t>
            </a:r>
          </a:p>
        </p:txBody>
      </p:sp>
    </p:spTree>
    <p:extLst>
      <p:ext uri="{BB962C8B-B14F-4D97-AF65-F5344CB8AC3E}">
        <p14:creationId xmlns:p14="http://schemas.microsoft.com/office/powerpoint/2010/main" val="146013019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b="0" i="0">
                <a:solidFill>
                  <a:schemeClr val="bg1"/>
                </a:solidFill>
                <a:ea typeface="CiscoSansTT ExtraLight" charset="0"/>
                <a:cs typeface="CiscoSansTT ExtraLight" charset="0"/>
              </a:defRPr>
            </a:lvl1pPr>
          </a:lstStyle>
          <a:p>
            <a:pPr lvl="0"/>
            <a:r>
              <a:rPr lang="en-US" dirty="0"/>
              <a:t>Click to edit Master text styles</a:t>
            </a:r>
          </a:p>
        </p:txBody>
      </p:sp>
    </p:spTree>
    <p:extLst>
      <p:ext uri="{BB962C8B-B14F-4D97-AF65-F5344CB8AC3E}">
        <p14:creationId xmlns:p14="http://schemas.microsoft.com/office/powerpoint/2010/main" val="82224529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0" i="0" baseline="0">
                <a:solidFill>
                  <a:schemeClr val="tx2"/>
                </a:solidFill>
                <a:latin typeface="+mj-lt"/>
                <a:ea typeface="CiscoSansTT ExtraLight" charset="0"/>
                <a:cs typeface="CiscoSansTT ExtraLight" charset="0"/>
              </a:defRPr>
            </a:lvl1pPr>
          </a:lstStyle>
          <a:p>
            <a:pPr lvl="0"/>
            <a:r>
              <a:rPr lang="en-US" dirty="0"/>
              <a:t>Click to edit Master text styles</a:t>
            </a:r>
          </a:p>
        </p:txBody>
      </p:sp>
    </p:spTree>
    <p:extLst>
      <p:ext uri="{BB962C8B-B14F-4D97-AF65-F5344CB8AC3E}">
        <p14:creationId xmlns:p14="http://schemas.microsoft.com/office/powerpoint/2010/main" val="446931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Tree>
    <p:extLst>
      <p:ext uri="{BB962C8B-B14F-4D97-AF65-F5344CB8AC3E}">
        <p14:creationId xmlns:p14="http://schemas.microsoft.com/office/powerpoint/2010/main" val="13942217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315570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alpha val="60000"/>
                  </a:srgbClr>
                </a:solidFill>
                <a:latin typeface="CiscoSansTT ExtraLight"/>
                <a:ea typeface=""/>
                <a:cs typeface="CiscoSansTT ExtraLight" charset="0"/>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0" i="0" baseline="0">
                <a:solidFill>
                  <a:schemeClr val="tx1"/>
                </a:solidFill>
                <a:latin typeface="+mj-lt"/>
                <a:ea typeface="CiscoSansTT ExtraLight" charset="0"/>
                <a:cs typeface="CiscoSansTT ExtraLight" charset="0"/>
              </a:defRPr>
            </a:lvl1pPr>
          </a:lstStyle>
          <a:p>
            <a:pPr lvl="0"/>
            <a:r>
              <a:rPr lang="en-US" noProof="0" dirty="0"/>
              <a:t>Click icon to add picture</a:t>
            </a:r>
          </a:p>
        </p:txBody>
      </p:sp>
    </p:spTree>
    <p:extLst>
      <p:ext uri="{BB962C8B-B14F-4D97-AF65-F5344CB8AC3E}">
        <p14:creationId xmlns:p14="http://schemas.microsoft.com/office/powerpoint/2010/main" val="21136190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75137927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ea typeface="CiscoSansTT ExtraLight" charset="0"/>
                <a:cs typeface="CiscoSansTT ExtraLight" charset="0"/>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ea typeface="CiscoSansTT ExtraLight" charset="0"/>
                <a:cs typeface="CiscoSansTT ExtraLight" charset="0"/>
              </a:defRPr>
            </a:lvl2pPr>
            <a:lvl3pPr marL="403225" indent="-114300">
              <a:buClr>
                <a:schemeClr val="tx1"/>
              </a:buClr>
              <a:buSzPct val="60000"/>
              <a:buFont typeface="Arial"/>
              <a:buChar char="•"/>
              <a:defRPr sz="1600" b="0" i="0">
                <a:solidFill>
                  <a:schemeClr val="tx1"/>
                </a:solidFill>
                <a:latin typeface="+mn-lt"/>
                <a:ea typeface="CiscoSansTT ExtraLight" charset="0"/>
                <a:cs typeface="CiscoSansTT ExtraLight" charset="0"/>
              </a:defRPr>
            </a:lvl3pPr>
            <a:lvl4pPr marL="517525" indent="-114300">
              <a:buClr>
                <a:schemeClr val="tx1"/>
              </a:buClr>
              <a:buSzPct val="60000"/>
              <a:buFont typeface="Arial"/>
              <a:buChar char="•"/>
              <a:defRPr sz="1400" b="0" i="0">
                <a:solidFill>
                  <a:schemeClr val="tx1"/>
                </a:solidFill>
                <a:latin typeface="+mn-lt"/>
                <a:ea typeface="CiscoSansTT ExtraLight" charset="0"/>
                <a:cs typeface="CiscoSansTT ExtraLight" charset="0"/>
              </a:defRPr>
            </a:lvl4pPr>
            <a:lvl5pPr marL="631825" indent="-114300">
              <a:buClr>
                <a:schemeClr val="tx1"/>
              </a:buClr>
              <a:buSzPct val="60000"/>
              <a:buFont typeface="Arial"/>
              <a:buChar char="•"/>
              <a:defRPr sz="1200" b="0" i="0">
                <a:solidFill>
                  <a:schemeClr val="tx1"/>
                </a:solidFill>
                <a:latin typeface="+mn-lt"/>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ea typeface="CiscoSansTT ExtraLight" charset="0"/>
                <a:cs typeface="CiscoSansTT ExtraLight" charset="0"/>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ea typeface="CiscoSansTT ExtraLight" charset="0"/>
                <a:cs typeface="CiscoSansTT ExtraLight" charset="0"/>
              </a:defRPr>
            </a:lvl2pPr>
            <a:lvl3pPr marL="403225" indent="-114300">
              <a:buClr>
                <a:schemeClr val="tx1"/>
              </a:buClr>
              <a:buSzPct val="60000"/>
              <a:buFont typeface="Arial"/>
              <a:buChar char="•"/>
              <a:defRPr sz="1600" b="0" i="0">
                <a:solidFill>
                  <a:schemeClr val="tx1"/>
                </a:solidFill>
                <a:latin typeface="+mn-lt"/>
                <a:ea typeface="CiscoSansTT ExtraLight" charset="0"/>
                <a:cs typeface="CiscoSansTT ExtraLight" charset="0"/>
              </a:defRPr>
            </a:lvl3pPr>
            <a:lvl4pPr marL="517525" indent="-114300">
              <a:buClr>
                <a:schemeClr val="tx1"/>
              </a:buClr>
              <a:buSzPct val="60000"/>
              <a:buFont typeface="Arial"/>
              <a:buChar char="•"/>
              <a:defRPr sz="1400" b="0" i="0">
                <a:solidFill>
                  <a:schemeClr val="tx1"/>
                </a:solidFill>
                <a:latin typeface="+mn-lt"/>
                <a:ea typeface="CiscoSansTT ExtraLight" charset="0"/>
                <a:cs typeface="CiscoSansTT ExtraLight" charset="0"/>
              </a:defRPr>
            </a:lvl4pPr>
            <a:lvl5pPr marL="631825" indent="-114300">
              <a:buClr>
                <a:schemeClr val="tx1"/>
              </a:buClr>
              <a:buSzPct val="60000"/>
              <a:buFont typeface="Arial"/>
              <a:buChar char="•"/>
              <a:defRPr sz="1200" b="0" i="0">
                <a:solidFill>
                  <a:schemeClr val="tx1"/>
                </a:solidFill>
                <a:latin typeface="+mn-lt"/>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2897607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1179712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4827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201738"/>
            <a:ext cx="8115300" cy="2804778"/>
          </a:xfrm>
          <a:prstGeom prst="rect">
            <a:avLst/>
          </a:prstGeom>
        </p:spPr>
        <p:txBody>
          <a:bodyPr lIns="91420" tIns="45710" rIns="91420" bIns="45710">
            <a:noAutofit/>
          </a:bodyPr>
          <a:lstStyle>
            <a:lvl1pPr marL="0" indent="0" algn="ctr">
              <a:buNone/>
              <a:defRPr sz="2000" b="0" i="0" baseline="0">
                <a:solidFill>
                  <a:schemeClr val="tx1"/>
                </a:solidFill>
                <a:latin typeface="+mn-lt"/>
                <a:ea typeface="CiscoSansTT ExtraLight" charset="0"/>
                <a:cs typeface="CiscoSansTT ExtraLight" charset="0"/>
              </a:defRPr>
            </a:lvl1pPr>
          </a:lstStyle>
          <a:p>
            <a:pPr lvl="0"/>
            <a:r>
              <a:rPr lang="en-US" noProof="0" dirty="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0349784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ea typeface="CiscoSansTT ExtraLight" charset="0"/>
                <a:cs typeface="CiscoSansTT ExtraLight" charset="0"/>
              </a:defRPr>
            </a:lvl1pPr>
          </a:lstStyle>
          <a:p>
            <a:pPr lvl="0"/>
            <a:r>
              <a:rPr lang="en-US" noProof="0" dirty="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ea typeface="CiscoSansTT ExtraLight" charset="0"/>
                <a:cs typeface="CiscoSansTT ExtraLight" charset="0"/>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79254020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201738"/>
            <a:ext cx="8280057" cy="321999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ea typeface="CiscoSansTT ExtraLight" charset="0"/>
                <a:cs typeface="CiscoSansTT ExtraLight" charset="0"/>
              </a:defRPr>
            </a:lvl1pPr>
          </a:lstStyle>
          <a:p>
            <a:pPr lvl="0"/>
            <a:r>
              <a:rPr lang="en-US" dirty="0"/>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28455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885811385"/>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b="0" i="0">
                <a:ea typeface="CiscoSansTT ExtraLight" charset="0"/>
                <a:cs typeface="CiscoSansTT ExtraLight" charset="0"/>
              </a:defRPr>
            </a:lvl1pPr>
            <a:lvl2pPr marL="346075" indent="-171450">
              <a:lnSpc>
                <a:spcPct val="100000"/>
              </a:lnSpc>
              <a:buClr>
                <a:schemeClr val="tx1"/>
              </a:buClr>
              <a:buSzPct val="60000"/>
              <a:buFont typeface="Arial" panose="020B0604020202020204" pitchFamily="34" charset="0"/>
              <a:buChar char="•"/>
              <a:defRPr sz="2400" b="0" i="0">
                <a:ea typeface="CiscoSansTT ExtraLight" charset="0"/>
                <a:cs typeface="CiscoSansTT ExtraLight" charset="0"/>
              </a:defRPr>
            </a:lvl2pPr>
            <a:lvl3pPr marL="457200" indent="-117475">
              <a:lnSpc>
                <a:spcPct val="100000"/>
              </a:lnSpc>
              <a:buClr>
                <a:schemeClr val="tx1"/>
              </a:buClr>
              <a:buSzPct val="60000"/>
              <a:buFont typeface="Arial" panose="020B0604020202020204" pitchFamily="34" charset="0"/>
              <a:buChar char="•"/>
              <a:defRPr sz="2000" b="0" i="0">
                <a:ea typeface="CiscoSansTT ExtraLight" charset="0"/>
                <a:cs typeface="CiscoSansTT ExtraLight" charset="0"/>
              </a:defRPr>
            </a:lvl3pPr>
            <a:lvl4pPr marL="574675" indent="-117475">
              <a:lnSpc>
                <a:spcPct val="100000"/>
              </a:lnSpc>
              <a:buClr>
                <a:schemeClr val="tx1"/>
              </a:buClr>
              <a:buSzPct val="60000"/>
              <a:buFont typeface="Arial" panose="020B0604020202020204" pitchFamily="34" charset="0"/>
              <a:buChar char="•"/>
              <a:tabLst/>
              <a:defRPr sz="1800" b="0" i="0">
                <a:ea typeface="CiscoSansTT ExtraLight" charset="0"/>
                <a:cs typeface="CiscoSansTT ExtraLight" charset="0"/>
              </a:defRPr>
            </a:lvl4pPr>
            <a:lvl5pPr marL="744538" indent="-112713">
              <a:lnSpc>
                <a:spcPct val="100000"/>
              </a:lnSpc>
              <a:buClr>
                <a:schemeClr val="tx1"/>
              </a:buClr>
              <a:buSzPct val="60000"/>
              <a:buFont typeface="Arial" panose="020B0604020202020204" pitchFamily="34" charset="0"/>
              <a:buChar char="•"/>
              <a:defRPr sz="1800" b="0" i="0">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63336737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23005233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b="0" i="0">
                <a:ea typeface="CiscoSansTT ExtraLight" charset="0"/>
                <a:cs typeface="CiscoSansTT ExtraLight" charset="0"/>
              </a:defRPr>
            </a:lvl1pPr>
            <a:lvl2pPr marL="228600" indent="-114300">
              <a:lnSpc>
                <a:spcPct val="100000"/>
              </a:lnSpc>
              <a:buClr>
                <a:schemeClr val="tx1"/>
              </a:buClr>
              <a:buSzPct val="60000"/>
              <a:defRPr sz="2000" b="0" i="0">
                <a:ea typeface="CiscoSansTT ExtraLight" charset="0"/>
                <a:cs typeface="CiscoSansTT ExtraLight" charset="0"/>
              </a:defRPr>
            </a:lvl2pPr>
            <a:lvl3pPr marL="342900" indent="-114300">
              <a:lnSpc>
                <a:spcPct val="100000"/>
              </a:lnSpc>
              <a:buClr>
                <a:schemeClr val="tx1"/>
              </a:buClr>
              <a:buSzPct val="60000"/>
              <a:defRPr sz="1800" b="0" i="0">
                <a:ea typeface="CiscoSansTT ExtraLight" charset="0"/>
                <a:cs typeface="CiscoSansTT ExtraLight" charset="0"/>
              </a:defRPr>
            </a:lvl3pPr>
            <a:lvl4pPr marL="457200" indent="-123825">
              <a:lnSpc>
                <a:spcPct val="100000"/>
              </a:lnSpc>
              <a:buClr>
                <a:schemeClr val="tx1"/>
              </a:buClr>
              <a:buSzPct val="60000"/>
              <a:defRPr sz="1600" b="0" i="0">
                <a:ea typeface="CiscoSansTT ExtraLight" charset="0"/>
                <a:cs typeface="CiscoSansTT ExtraLight" charset="0"/>
              </a:defRPr>
            </a:lvl4pPr>
            <a:lvl5pPr marL="574675" indent="-117475">
              <a:lnSpc>
                <a:spcPct val="100000"/>
              </a:lnSpc>
              <a:buClr>
                <a:schemeClr val="tx1"/>
              </a:buClr>
              <a:buSzPct val="60000"/>
              <a:defRPr sz="1600" b="0" i="0">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b="0" i="0" kern="1200" dirty="0" smtClean="0">
                <a:solidFill>
                  <a:schemeClr val="bg1"/>
                </a:solidFill>
                <a:latin typeface="+mn-lt"/>
                <a:ea typeface="CiscoSansTT ExtraLight" charset="0"/>
                <a:cs typeface="CiscoSansTT ExtraLight" charset="0"/>
              </a:defRPr>
            </a:lvl1pPr>
            <a:lvl2pPr marL="228600" indent="-114300">
              <a:buClr>
                <a:schemeClr val="tx2"/>
              </a:buClr>
              <a:buSzPct val="60000"/>
              <a:defRPr sz="2000" b="0" i="0">
                <a:solidFill>
                  <a:schemeClr val="bg1"/>
                </a:solidFill>
                <a:ea typeface="CiscoSansTT ExtraLight" charset="0"/>
                <a:cs typeface="CiscoSansTT ExtraLight" charset="0"/>
              </a:defRPr>
            </a:lvl2pPr>
            <a:lvl3pPr marL="342900" indent="-114300">
              <a:buClr>
                <a:schemeClr val="tx2"/>
              </a:buClr>
              <a:buSzPct val="60000"/>
              <a:defRPr sz="1800" b="0" i="0">
                <a:solidFill>
                  <a:schemeClr val="bg1"/>
                </a:solidFill>
                <a:ea typeface="CiscoSansTT ExtraLight" charset="0"/>
                <a:cs typeface="CiscoSansTT ExtraLight" charset="0"/>
              </a:defRPr>
            </a:lvl3pPr>
            <a:lvl4pPr marL="457200" indent="-123825">
              <a:buClr>
                <a:schemeClr val="tx2"/>
              </a:buClr>
              <a:buSzPct val="60000"/>
              <a:defRPr sz="1600" b="0" i="0">
                <a:solidFill>
                  <a:schemeClr val="bg1"/>
                </a:solidFill>
                <a:ea typeface="CiscoSansTT ExtraLight" charset="0"/>
                <a:cs typeface="CiscoSansTT ExtraLight" charset="0"/>
              </a:defRPr>
            </a:lvl4pPr>
            <a:lvl5pPr marL="574675" indent="-117475">
              <a:buClr>
                <a:schemeClr val="tx2"/>
              </a:buClr>
              <a:buSzPct val="60000"/>
              <a:defRPr sz="1600" b="0" i="0">
                <a:solidFill>
                  <a:schemeClr val="bg1"/>
                </a:solidFill>
                <a:ea typeface="CiscoSansTT ExtraLight" charset="0"/>
                <a:cs typeface="CiscoSansTT ExtraLight"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266034654"/>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b="0" i="0">
                <a:ea typeface="CiscoSansTT ExtraLight" charset="0"/>
                <a:cs typeface="CiscoSansTT ExtraLight" charset="0"/>
              </a:defRPr>
            </a:lvl1pPr>
          </a:lstStyle>
          <a:p>
            <a:pPr lvl="0"/>
            <a:r>
              <a:rPr lang="en-US" dirty="0"/>
              <a:t>Click to edit Master text styles</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214230340"/>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BCEB"/>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6483756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5"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50969258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2004010580"/>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7"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233439427"/>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kern="1200" dirty="0">
                <a:solidFill>
                  <a:schemeClr val="bg1"/>
                </a:solidFill>
                <a:latin typeface="+mj-lt"/>
                <a:ea typeface="CiscoSansTT ExtraLight" charset="0"/>
                <a:cs typeface="CiscoSansTT ExtraLight"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b="0" i="0">
                <a:ea typeface="CiscoSansTT ExtraLight" charset="0"/>
                <a:cs typeface="CiscoSansTT ExtraLight" charset="0"/>
              </a:defRPr>
            </a:lvl1pPr>
          </a:lstStyle>
          <a:p>
            <a:endParaRPr lang="en-US" dirty="0"/>
          </a:p>
        </p:txBody>
      </p:sp>
      <p:sp>
        <p:nvSpPr>
          <p:cNvPr id="6"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BCEB">
                    <a:lumMod val="75000"/>
                  </a:srgbClr>
                </a:solidFill>
                <a:latin typeface="CiscoSansTT ExtraLight"/>
                <a:ea typeface=""/>
                <a:cs typeface="CiscoSansTT ExtraLight" charset="0"/>
              </a:rPr>
              <a:t>© 2017  Cisco and/or its affiliates. All rights reserved.   Cisco Confidential</a:t>
            </a:r>
          </a:p>
        </p:txBody>
      </p:sp>
    </p:spTree>
    <p:extLst>
      <p:ext uri="{BB962C8B-B14F-4D97-AF65-F5344CB8AC3E}">
        <p14:creationId xmlns:p14="http://schemas.microsoft.com/office/powerpoint/2010/main" val="191767738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rgbClr val="005073"/>
              </a:solidFill>
              <a:latin typeface="CiscoSansTT ExtraLight" charset="0"/>
              <a:ea typeface="CiscoSansTT ExtraLight" charset="0"/>
              <a:cs typeface="CiscoSansTT ExtraLight" charset="0"/>
            </a:endParaRPr>
          </a:p>
        </p:txBody>
      </p:sp>
    </p:spTree>
    <p:extLst>
      <p:ext uri="{BB962C8B-B14F-4D97-AF65-F5344CB8AC3E}">
        <p14:creationId xmlns:p14="http://schemas.microsoft.com/office/powerpoint/2010/main" val="21253310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cSld name="Title Slide ">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39898" cy="5143500"/>
          </a:xfrm>
          <a:prstGeom prst="rect">
            <a:avLst/>
          </a:prstGeom>
        </p:spPr>
      </p:pic>
      <p:pic>
        <p:nvPicPr>
          <p:cNvPr id="7" name="Picture 6" descr="logo_black.ai"/>
          <p:cNvPicPr>
            <a:picLocks noChangeAspect="1"/>
          </p:cNvPicPr>
          <p:nvPr/>
        </p:nvPicPr>
        <p:blipFill>
          <a:blip r:embed="rId3" cstate="email">
            <a:alphaModFix/>
            <a:duotone>
              <a:schemeClr val="bg2">
                <a:shade val="45000"/>
                <a:satMod val="135000"/>
              </a:schemeClr>
              <a:prstClr val="white"/>
            </a:duotone>
            <a:lum bright="100000" contrast="100000"/>
            <a:extLst>
              <a:ext uri="{28A0092B-C50C-407E-A947-70E740481C1C}">
                <a14:useLocalDpi xmlns:a14="http://schemas.microsoft.com/office/drawing/2010/main"/>
              </a:ext>
            </a:extLst>
          </a:blip>
          <a:stretch>
            <a:fillRect/>
          </a:stretch>
        </p:blipFill>
        <p:spPr>
          <a:xfrm>
            <a:off x="421200" y="324000"/>
            <a:ext cx="949596" cy="585216"/>
          </a:xfrm>
          <a:prstGeom prst="rect">
            <a:avLst/>
          </a:prstGeom>
        </p:spPr>
      </p:pic>
      <p:sp>
        <p:nvSpPr>
          <p:cNvPr id="16" name="Subtitle 2"/>
          <p:cNvSpPr>
            <a:spLocks noGrp="1"/>
          </p:cNvSpPr>
          <p:nvPr>
            <p:ph type="subTitle" idx="1" hasCustomPrompt="1"/>
          </p:nvPr>
        </p:nvSpPr>
        <p:spPr>
          <a:xfrm>
            <a:off x="469496" y="3793198"/>
            <a:ext cx="8296421" cy="288131"/>
          </a:xfrm>
          <a:prstGeom prst="rect">
            <a:avLst/>
          </a:prstGeom>
        </p:spPr>
        <p:txBody>
          <a:bodyPr lIns="91420" tIns="45710" rIns="91420" bIns="45710" anchor="b" anchorCtr="0">
            <a:noAutofit/>
          </a:bodyPr>
          <a:lstStyle>
            <a:lvl1pPr marL="0" indent="0" algn="l">
              <a:buNone/>
              <a:defRPr sz="1400" b="0" i="0">
                <a:solidFill>
                  <a:srgbClr val="FFFFFE"/>
                </a:solidFill>
                <a:latin typeface="+mn-lt"/>
                <a:ea typeface="CiscoSansTT ExtraLight" charset="0"/>
                <a:cs typeface="CiscoSansTT ExtraLight" charset="0"/>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33195"/>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TT ExtraLight"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273192"/>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TT ExtraLight"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3003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rgbClr val="FFFFFE"/>
                </a:solidFill>
                <a:latin typeface="+mj-lt"/>
                <a:ea typeface="CiscoSansTT ExtraLight" charset="0"/>
                <a:cs typeface="CiscoSansTT ExtraLight" charset="0"/>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5200" b="0" i="0" spc="0" baseline="0">
                <a:solidFill>
                  <a:srgbClr val="FFFFFE"/>
                </a:solidFill>
                <a:latin typeface="+mj-lt"/>
                <a:cs typeface="CiscoSansTT ExtraLight" charset="0"/>
              </a:defRPr>
            </a:lvl1pPr>
          </a:lstStyle>
          <a:p>
            <a:r>
              <a:rPr lang="en-GB" dirty="0"/>
              <a:t>Presentation Title Goes Here</a:t>
            </a:r>
            <a:endParaRPr lang="en-US" dirty="0"/>
          </a:p>
        </p:txBody>
      </p:sp>
    </p:spTree>
    <p:extLst>
      <p:ext uri="{BB962C8B-B14F-4D97-AF65-F5344CB8AC3E}">
        <p14:creationId xmlns:p14="http://schemas.microsoft.com/office/powerpoint/2010/main" val="2132055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37766" y="328616"/>
            <a:ext cx="8287134" cy="533572"/>
          </a:xfrm>
        </p:spPr>
        <p:txBody>
          <a:bodyPr/>
          <a:lstStyle/>
          <a:p>
            <a:r>
              <a:rPr lang="en-US"/>
              <a:t>Click to edit Master title style</a:t>
            </a:r>
          </a:p>
        </p:txBody>
      </p:sp>
    </p:spTree>
    <p:extLst>
      <p:ext uri="{BB962C8B-B14F-4D97-AF65-F5344CB8AC3E}">
        <p14:creationId xmlns:p14="http://schemas.microsoft.com/office/powerpoint/2010/main" val="110865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tx2">
                    <a:alpha val="60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71407915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300948022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56439921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42417385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95720431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251513234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47835900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355326869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78431973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25576859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37341866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26" Type="http://schemas.openxmlformats.org/officeDocument/2006/relationships/slideLayout" Target="../slideLayouts/slideLayout59.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5" Type="http://schemas.openxmlformats.org/officeDocument/2006/relationships/slideLayout" Target="../slideLayouts/slideLayout58.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29" Type="http://schemas.openxmlformats.org/officeDocument/2006/relationships/theme" Target="../theme/theme2.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24" Type="http://schemas.openxmlformats.org/officeDocument/2006/relationships/slideLayout" Target="../slideLayouts/slideLayout57.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28" Type="http://schemas.openxmlformats.org/officeDocument/2006/relationships/slideLayout" Target="../slideLayouts/slideLayout61.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 Id="rId27" Type="http://schemas.openxmlformats.org/officeDocument/2006/relationships/slideLayout" Target="../slideLayouts/slideLayout6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29" Type="http://schemas.openxmlformats.org/officeDocument/2006/relationships/slideLayout" Target="../slideLayouts/slideLayout90.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10" Type="http://schemas.openxmlformats.org/officeDocument/2006/relationships/slideLayout" Target="../slideLayouts/slideLayout71.xml"/><Relationship Id="rId19" Type="http://schemas.openxmlformats.org/officeDocument/2006/relationships/slideLayout" Target="../slideLayouts/slideLayout80.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26" Type="http://schemas.openxmlformats.org/officeDocument/2006/relationships/slideLayout" Target="../slideLayouts/slideLayout116.xml"/><Relationship Id="rId3" Type="http://schemas.openxmlformats.org/officeDocument/2006/relationships/slideLayout" Target="../slideLayouts/slideLayout93.xml"/><Relationship Id="rId21" Type="http://schemas.openxmlformats.org/officeDocument/2006/relationships/slideLayout" Target="../slideLayouts/slideLayout111.xml"/><Relationship Id="rId34" Type="http://schemas.openxmlformats.org/officeDocument/2006/relationships/slideLayout" Target="../slideLayouts/slideLayout124.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5" Type="http://schemas.openxmlformats.org/officeDocument/2006/relationships/slideLayout" Target="../slideLayouts/slideLayout115.xml"/><Relationship Id="rId33" Type="http://schemas.openxmlformats.org/officeDocument/2006/relationships/slideLayout" Target="../slideLayouts/slideLayout123.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slideLayout" Target="../slideLayouts/slideLayout110.xml"/><Relationship Id="rId29" Type="http://schemas.openxmlformats.org/officeDocument/2006/relationships/slideLayout" Target="../slideLayouts/slideLayout119.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24" Type="http://schemas.openxmlformats.org/officeDocument/2006/relationships/slideLayout" Target="../slideLayouts/slideLayout114.xml"/><Relationship Id="rId32" Type="http://schemas.openxmlformats.org/officeDocument/2006/relationships/slideLayout" Target="../slideLayouts/slideLayout122.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23" Type="http://schemas.openxmlformats.org/officeDocument/2006/relationships/slideLayout" Target="../slideLayouts/slideLayout113.xml"/><Relationship Id="rId28" Type="http://schemas.openxmlformats.org/officeDocument/2006/relationships/slideLayout" Target="../slideLayouts/slideLayout118.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31" Type="http://schemas.openxmlformats.org/officeDocument/2006/relationships/slideLayout" Target="../slideLayouts/slideLayout121.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 Id="rId22" Type="http://schemas.openxmlformats.org/officeDocument/2006/relationships/slideLayout" Target="../slideLayouts/slideLayout112.xml"/><Relationship Id="rId27" Type="http://schemas.openxmlformats.org/officeDocument/2006/relationships/slideLayout" Target="../slideLayouts/slideLayout117.xml"/><Relationship Id="rId30" Type="http://schemas.openxmlformats.org/officeDocument/2006/relationships/slideLayout" Target="../slideLayouts/slideLayout120.xml"/><Relationship Id="rId35"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26" Type="http://schemas.openxmlformats.org/officeDocument/2006/relationships/slideLayout" Target="../slideLayouts/slideLayout150.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34" Type="http://schemas.openxmlformats.org/officeDocument/2006/relationships/slideLayout" Target="../slideLayouts/slideLayout158.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slideLayout" Target="../slideLayouts/slideLayout149.xml"/><Relationship Id="rId33" Type="http://schemas.openxmlformats.org/officeDocument/2006/relationships/slideLayout" Target="../slideLayouts/slideLayout157.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29" Type="http://schemas.openxmlformats.org/officeDocument/2006/relationships/slideLayout" Target="../slideLayouts/slideLayout153.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32" Type="http://schemas.openxmlformats.org/officeDocument/2006/relationships/slideLayout" Target="../slideLayouts/slideLayout156.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28" Type="http://schemas.openxmlformats.org/officeDocument/2006/relationships/slideLayout" Target="../slideLayouts/slideLayout15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31" Type="http://schemas.openxmlformats.org/officeDocument/2006/relationships/slideLayout" Target="../slideLayouts/slideLayout155.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 Id="rId27" Type="http://schemas.openxmlformats.org/officeDocument/2006/relationships/slideLayout" Target="../slideLayouts/slideLayout151.xml"/><Relationship Id="rId30" Type="http://schemas.openxmlformats.org/officeDocument/2006/relationships/slideLayout" Target="../slideLayouts/slideLayout154.xml"/><Relationship Id="rId35"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75000"/>
                  </a:schemeClr>
                </a:solidFill>
                <a:latin typeface="+mn-lt"/>
                <a:ea typeface="+mn-ea"/>
                <a:cs typeface="CiscoSans Thin"/>
              </a:rPr>
              <a:t>© 2017  Cisco and/or its affiliates. All rights reserved.   </a:t>
            </a:r>
          </a:p>
        </p:txBody>
      </p:sp>
    </p:spTree>
  </p:cSld>
  <p:clrMap bg1="lt1" tx1="dk1" bg2="lt2" tx2="dk2" accent1="accent1" accent2="accent2" accent3="accent3" accent4="accent4" accent5="accent5" accent6="accent6" hlink="hlink" folHlink="folHlink"/>
  <p:sldLayoutIdLst>
    <p:sldLayoutId id="2147483874" r:id="rId1"/>
    <p:sldLayoutId id="2147483876" r:id="rId2"/>
    <p:sldLayoutId id="2147484013" r:id="rId3"/>
    <p:sldLayoutId id="2147483982" r:id="rId4"/>
    <p:sldLayoutId id="2147484014" r:id="rId5"/>
    <p:sldLayoutId id="2147483978" r:id="rId6"/>
    <p:sldLayoutId id="2147483979" r:id="rId7"/>
    <p:sldLayoutId id="2147483980" r:id="rId8"/>
    <p:sldLayoutId id="2147483981" r:id="rId9"/>
    <p:sldLayoutId id="2147483879" r:id="rId10"/>
    <p:sldLayoutId id="2147483976" r:id="rId11"/>
    <p:sldLayoutId id="2147483885" r:id="rId12"/>
    <p:sldLayoutId id="2147484011" r:id="rId13"/>
    <p:sldLayoutId id="2147483985" r:id="rId14"/>
    <p:sldLayoutId id="2147483986" r:id="rId15"/>
    <p:sldLayoutId id="2147484012" r:id="rId16"/>
    <p:sldLayoutId id="2147483969" r:id="rId17"/>
    <p:sldLayoutId id="2147483968" r:id="rId18"/>
    <p:sldLayoutId id="2147483973" r:id="rId19"/>
    <p:sldLayoutId id="2147483967" r:id="rId20"/>
    <p:sldLayoutId id="2147483970" r:id="rId21"/>
    <p:sldLayoutId id="2147483987" r:id="rId22"/>
    <p:sldLayoutId id="2147483983" r:id="rId23"/>
    <p:sldLayoutId id="2147483971" r:id="rId24"/>
    <p:sldLayoutId id="2147483972" r:id="rId25"/>
    <p:sldLayoutId id="2147483897" r:id="rId26"/>
    <p:sldLayoutId id="2147484015" r:id="rId27"/>
    <p:sldLayoutId id="2147484155" r:id="rId28"/>
    <p:sldLayoutId id="2147484156" r:id="rId29"/>
    <p:sldLayoutId id="2147484157" r:id="rId30"/>
    <p:sldLayoutId id="2147484158" r:id="rId31"/>
    <p:sldLayoutId id="2147484159" r:id="rId32"/>
    <p:sldLayoutId id="2147484164" r:id="rId33"/>
  </p:sldLayoutIdLst>
  <p:txStyles>
    <p:titleStyle>
      <a:lvl1pPr algn="l" defTabSz="684213"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userDrawn="1">
          <p15:clr>
            <a:srgbClr val="F26B43"/>
          </p15:clr>
        </p15:guide>
        <p15:guide id="2" pos="336" userDrawn="1">
          <p15:clr>
            <a:srgbClr val="F26B43"/>
          </p15:clr>
        </p15:guide>
        <p15:guide id="3" pos="5448" userDrawn="1">
          <p15:clr>
            <a:srgbClr val="F26B43"/>
          </p15:clr>
        </p15:guide>
        <p15:guide id="4" orient="horz" pos="757" userDrawn="1">
          <p15:clr>
            <a:srgbClr val="F26B43"/>
          </p15:clr>
        </p15:guide>
        <p15:guide id="5" orient="horz" pos="335" userDrawn="1">
          <p15:clr>
            <a:srgbClr val="F26B43"/>
          </p15:clr>
        </p15:guide>
        <p15:guide id="6" pos="2876" userDrawn="1">
          <p15:clr>
            <a:srgbClr val="F26B43"/>
          </p15:clr>
        </p15:guide>
        <p15:guide id="7" orient="horz" pos="1043"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5073">
                    <a:lumMod val="75000"/>
                  </a:srgbClr>
                </a:solidFill>
                <a:latin typeface="CiscoSansTT ExtraLight"/>
                <a:ea typeface=""/>
                <a:cs typeface="CiscoSansTT ExtraLight" charset="0"/>
              </a:rPr>
              <a:t>© 2017  Cisco and/or its affiliates. All rights reserved.   </a:t>
            </a:r>
          </a:p>
        </p:txBody>
      </p:sp>
    </p:spTree>
    <p:extLst>
      <p:ext uri="{BB962C8B-B14F-4D97-AF65-F5344CB8AC3E}">
        <p14:creationId xmlns:p14="http://schemas.microsoft.com/office/powerpoint/2010/main" val="245349335"/>
      </p:ext>
    </p:extLst>
  </p:cSld>
  <p:clrMap bg1="lt1" tx1="dk1" bg2="lt2" tx2="dk2" accent1="accent1" accent2="accent2" accent3="accent3" accent4="accent4" accent5="accent5" accent6="accent6" hlink="hlink" folHlink="folHlink"/>
  <p:sldLayoutIdLst>
    <p:sldLayoutId id="2147484018" r:id="rId1"/>
    <p:sldLayoutId id="2147484019" r:id="rId2"/>
    <p:sldLayoutId id="2147484020" r:id="rId3"/>
    <p:sldLayoutId id="2147484021" r:id="rId4"/>
    <p:sldLayoutId id="2147484022" r:id="rId5"/>
    <p:sldLayoutId id="2147484023" r:id="rId6"/>
    <p:sldLayoutId id="2147484024" r:id="rId7"/>
    <p:sldLayoutId id="2147484025" r:id="rId8"/>
    <p:sldLayoutId id="2147484026" r:id="rId9"/>
    <p:sldLayoutId id="2147484027" r:id="rId10"/>
    <p:sldLayoutId id="2147484028" r:id="rId11"/>
    <p:sldLayoutId id="2147484029" r:id="rId12"/>
    <p:sldLayoutId id="2147484030" r:id="rId13"/>
    <p:sldLayoutId id="2147484031" r:id="rId14"/>
    <p:sldLayoutId id="2147484032" r:id="rId15"/>
    <p:sldLayoutId id="2147484033" r:id="rId16"/>
    <p:sldLayoutId id="2147484034" r:id="rId17"/>
    <p:sldLayoutId id="2147484035" r:id="rId18"/>
    <p:sldLayoutId id="2147484036" r:id="rId19"/>
    <p:sldLayoutId id="2147484037" r:id="rId20"/>
    <p:sldLayoutId id="2147484038" r:id="rId21"/>
    <p:sldLayoutId id="2147484039" r:id="rId22"/>
    <p:sldLayoutId id="2147484040" r:id="rId23"/>
    <p:sldLayoutId id="2147484041" r:id="rId24"/>
    <p:sldLayoutId id="2147484042" r:id="rId25"/>
    <p:sldLayoutId id="2147484043" r:id="rId26"/>
    <p:sldLayoutId id="2147484044" r:id="rId27"/>
    <p:sldLayoutId id="2147484045" r:id="rId28"/>
  </p:sldLayoutIdLst>
  <p:txStyles>
    <p:titleStyle>
      <a:lvl1pPr algn="l" defTabSz="684213"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dirty="0">
                <a:solidFill>
                  <a:srgbClr val="005073">
                    <a:lumMod val="75000"/>
                  </a:srgbClr>
                </a:solidFill>
                <a:latin typeface="CiscoSansTT ExtraLight"/>
                <a:ea typeface=""/>
                <a:cs typeface="CiscoSansTT ExtraLight" charset="0"/>
              </a:rPr>
              <a:t>© 2017  Cisco and/or its affiliates. All rights reserved.   </a:t>
            </a:r>
          </a:p>
        </p:txBody>
      </p:sp>
    </p:spTree>
    <p:extLst>
      <p:ext uri="{BB962C8B-B14F-4D97-AF65-F5344CB8AC3E}">
        <p14:creationId xmlns:p14="http://schemas.microsoft.com/office/powerpoint/2010/main" val="2051695252"/>
      </p:ext>
    </p:extLst>
  </p:cSld>
  <p:clrMap bg1="lt1" tx1="dk1" bg2="lt2" tx2="dk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 id="2147484058" r:id="rId12"/>
    <p:sldLayoutId id="2147484059" r:id="rId13"/>
    <p:sldLayoutId id="2147484060" r:id="rId14"/>
    <p:sldLayoutId id="2147484061" r:id="rId15"/>
    <p:sldLayoutId id="2147484062" r:id="rId16"/>
    <p:sldLayoutId id="2147484063" r:id="rId17"/>
    <p:sldLayoutId id="2147484064" r:id="rId18"/>
    <p:sldLayoutId id="2147484065" r:id="rId19"/>
    <p:sldLayoutId id="2147484066" r:id="rId20"/>
    <p:sldLayoutId id="2147484067" r:id="rId21"/>
    <p:sldLayoutId id="2147484068" r:id="rId22"/>
    <p:sldLayoutId id="2147484069" r:id="rId23"/>
    <p:sldLayoutId id="2147484070" r:id="rId24"/>
    <p:sldLayoutId id="2147484071" r:id="rId25"/>
    <p:sldLayoutId id="2147484072" r:id="rId26"/>
    <p:sldLayoutId id="2147484073" r:id="rId27"/>
    <p:sldLayoutId id="2147484074" r:id="rId28"/>
    <p:sldLayoutId id="2147484107" r:id="rId29"/>
  </p:sldLayoutIdLst>
  <p:txStyles>
    <p:titleStyle>
      <a:lvl1pPr algn="l" defTabSz="684213"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2017  Cisco and/or its affiliates. All rights reserved.   </a:t>
            </a:r>
          </a:p>
        </p:txBody>
      </p:sp>
    </p:spTree>
    <p:extLst>
      <p:ext uri="{BB962C8B-B14F-4D97-AF65-F5344CB8AC3E}">
        <p14:creationId xmlns:p14="http://schemas.microsoft.com/office/powerpoint/2010/main" val="221388073"/>
      </p:ext>
    </p:extLst>
  </p:cSld>
  <p:clrMap bg1="lt1" tx1="dk1" bg2="lt2" tx2="dk2" accent1="accent1" accent2="accent2" accent3="accent3" accent4="accent4" accent5="accent5" accent6="accent6" hlink="hlink" folHlink="folHlink"/>
  <p:sldLayoutIdLst>
    <p:sldLayoutId id="2147484076" r:id="rId1"/>
    <p:sldLayoutId id="2147484077" r:id="rId2"/>
    <p:sldLayoutId id="2147484078" r:id="rId3"/>
    <p:sldLayoutId id="2147484079" r:id="rId4"/>
    <p:sldLayoutId id="2147484080" r:id="rId5"/>
    <p:sldLayoutId id="2147484081" r:id="rId6"/>
    <p:sldLayoutId id="2147484082" r:id="rId7"/>
    <p:sldLayoutId id="2147484083" r:id="rId8"/>
    <p:sldLayoutId id="2147484084" r:id="rId9"/>
    <p:sldLayoutId id="2147484085" r:id="rId10"/>
    <p:sldLayoutId id="2147484086" r:id="rId11"/>
    <p:sldLayoutId id="2147484087" r:id="rId12"/>
    <p:sldLayoutId id="2147484088" r:id="rId13"/>
    <p:sldLayoutId id="2147484089" r:id="rId14"/>
    <p:sldLayoutId id="2147484090" r:id="rId15"/>
    <p:sldLayoutId id="2147484091" r:id="rId16"/>
    <p:sldLayoutId id="2147484092" r:id="rId17"/>
    <p:sldLayoutId id="2147484093" r:id="rId18"/>
    <p:sldLayoutId id="2147484094" r:id="rId19"/>
    <p:sldLayoutId id="2147484095" r:id="rId20"/>
    <p:sldLayoutId id="2147484096" r:id="rId21"/>
    <p:sldLayoutId id="2147484097" r:id="rId22"/>
    <p:sldLayoutId id="2147484098" r:id="rId23"/>
    <p:sldLayoutId id="2147484099" r:id="rId24"/>
    <p:sldLayoutId id="2147484100" r:id="rId25"/>
    <p:sldLayoutId id="2147484101" r:id="rId26"/>
    <p:sldLayoutId id="2147484102" r:id="rId27"/>
    <p:sldLayoutId id="2147484103" r:id="rId28"/>
    <p:sldLayoutId id="2147484104" r:id="rId29"/>
    <p:sldLayoutId id="2147484105" r:id="rId30"/>
    <p:sldLayoutId id="2147484106" r:id="rId31"/>
    <p:sldLayoutId id="2147484138" r:id="rId32"/>
    <p:sldLayoutId id="2147484153" r:id="rId33"/>
    <p:sldLayoutId id="2147484154" r:id="rId34"/>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2">
            <a:lumMod val="75000"/>
          </a:schemeClr>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2960174684"/>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 id="2147484121" r:id="rId13"/>
    <p:sldLayoutId id="2147484122" r:id="rId14"/>
    <p:sldLayoutId id="2147484123" r:id="rId15"/>
    <p:sldLayoutId id="2147484124" r:id="rId16"/>
    <p:sldLayoutId id="2147484125" r:id="rId17"/>
    <p:sldLayoutId id="2147484126" r:id="rId18"/>
    <p:sldLayoutId id="2147484127" r:id="rId19"/>
    <p:sldLayoutId id="2147484128" r:id="rId20"/>
    <p:sldLayoutId id="2147484129" r:id="rId21"/>
    <p:sldLayoutId id="2147484130" r:id="rId22"/>
    <p:sldLayoutId id="2147484131" r:id="rId23"/>
    <p:sldLayoutId id="2147484132" r:id="rId24"/>
    <p:sldLayoutId id="2147484133" r:id="rId25"/>
    <p:sldLayoutId id="2147484134" r:id="rId26"/>
    <p:sldLayoutId id="2147484135" r:id="rId27"/>
    <p:sldLayoutId id="2147484136" r:id="rId28"/>
    <p:sldLayoutId id="2147484137" r:id="rId29"/>
    <p:sldLayoutId id="2147484161" r:id="rId30"/>
    <p:sldLayoutId id="2147484162" r:id="rId31"/>
    <p:sldLayoutId id="2147484163" r:id="rId32"/>
    <p:sldLayoutId id="2147484165" r:id="rId33"/>
    <p:sldLayoutId id="2147484167" r:id="rId34"/>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1.xml.rels><?xml version="1.0" encoding="UTF-8" standalone="yes"?>
<Relationships xmlns="http://schemas.openxmlformats.org/package/2006/relationships"><Relationship Id="rId3" Type="http://schemas.openxmlformats.org/officeDocument/2006/relationships/image" Target="../media/image21.tiff"/><Relationship Id="rId2" Type="http://schemas.openxmlformats.org/officeDocument/2006/relationships/notesSlide" Target="../notesSlides/notesSlide8.xml"/><Relationship Id="rId1" Type="http://schemas.openxmlformats.org/officeDocument/2006/relationships/slideLayout" Target="../slideLayouts/slideLayout136.xml"/><Relationship Id="rId5" Type="http://schemas.openxmlformats.org/officeDocument/2006/relationships/hyperlink" Target="http://www.cisco.com/c/m/en_us/offers/sc04/2016-midyear-cybersecurity-report/index.html?POSITION=SEM&amp;COUNTRY_SITE=us&amp;CAMPAIGN=SC-04+threat-centric+security&amp;CREATIVE=SEM_SC_Security_(BMM)_(B)-Report_MSR&amp;REFERRING_SITE=Bing&amp;COUNTRY=United%20States&amp;KEYWORD=+cisco%20+2016%20+midyear%20+report&amp;KWID=p12066135158&amp;KEYCODE=001344793&amp;utm_source=bing&amp;utm_medium=cpc&amp;utm_campaign=US_SEM_SC_Security%20(BMM)%20(B)&amp;utm_term=+cisco%20+2016%20+midyear%20+report&amp;utm_content=Report_MSR&amp;dclid=CLic1a3esNICFYp7YgodYdAITQ" TargetMode="External"/><Relationship Id="rId4" Type="http://schemas.openxmlformats.org/officeDocument/2006/relationships/hyperlink" Target="http://www.cisco.com/c/dam/m/digital/en_us/Cisco_Annual_Cybersecurity_Report_2017.pdf?_ga=1.194547693.178549878.1485966641"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7.xml"/></Relationships>
</file>

<file path=ppt/slides/_rels/slide13.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0.xml"/><Relationship Id="rId1" Type="http://schemas.openxmlformats.org/officeDocument/2006/relationships/slideLayout" Target="../slideLayouts/slideLayout137.xml"/><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1.xml"/><Relationship Id="rId1" Type="http://schemas.openxmlformats.org/officeDocument/2006/relationships/slideLayout" Target="../slideLayouts/slideLayout137.xml"/><Relationship Id="rId4" Type="http://schemas.openxmlformats.org/officeDocument/2006/relationships/image" Target="../media/image24.emf"/></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136.xml"/><Relationship Id="rId5" Type="http://schemas.openxmlformats.org/officeDocument/2006/relationships/image" Target="../media/image26.emf"/><Relationship Id="rId4" Type="http://schemas.openxmlformats.org/officeDocument/2006/relationships/image" Target="../media/image24.emf"/></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15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xml"/><Relationship Id="rId1" Type="http://schemas.openxmlformats.org/officeDocument/2006/relationships/slideLayout" Target="../slideLayouts/slideLayout5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8" Type="http://schemas.openxmlformats.org/officeDocument/2006/relationships/tags" Target="../tags/tag13.xml"/><Relationship Id="rId3" Type="http://schemas.openxmlformats.org/officeDocument/2006/relationships/tags" Target="../tags/tag8.xml"/><Relationship Id="rId7" Type="http://schemas.openxmlformats.org/officeDocument/2006/relationships/tags" Target="../tags/tag12.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tags" Target="../tags/tag11.xml"/><Relationship Id="rId11" Type="http://schemas.openxmlformats.org/officeDocument/2006/relationships/image" Target="../media/image28.png"/><Relationship Id="rId5" Type="http://schemas.openxmlformats.org/officeDocument/2006/relationships/tags" Target="../tags/tag10.xml"/><Relationship Id="rId10" Type="http://schemas.openxmlformats.org/officeDocument/2006/relationships/notesSlide" Target="../notesSlides/notesSlide16.xml"/><Relationship Id="rId4" Type="http://schemas.openxmlformats.org/officeDocument/2006/relationships/tags" Target="../tags/tag9.xml"/><Relationship Id="rId9" Type="http://schemas.openxmlformats.org/officeDocument/2006/relationships/slideLayout" Target="../slideLayouts/slideLayout61.xml"/></Relationships>
</file>

<file path=ppt/slides/_rels/slide2.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2.xml"/><Relationship Id="rId1" Type="http://schemas.openxmlformats.org/officeDocument/2006/relationships/slideLayout" Target="../slideLayouts/slideLayout152.xml"/></Relationships>
</file>

<file path=ppt/slides/_rels/slide20.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17.xml"/><Relationship Id="rId1" Type="http://schemas.openxmlformats.org/officeDocument/2006/relationships/slideLayout" Target="../slideLayouts/slideLayout12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6.xml"/></Relationships>
</file>

<file path=ppt/slides/_rels/slide24.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20.xml"/><Relationship Id="rId1" Type="http://schemas.openxmlformats.org/officeDocument/2006/relationships/slideLayout" Target="../slideLayouts/slideLayout156.xml"/></Relationships>
</file>

<file path=ppt/slides/_rels/slide25.xml.rels><?xml version="1.0" encoding="UTF-8" standalone="yes"?>
<Relationships xmlns="http://schemas.openxmlformats.org/package/2006/relationships"><Relationship Id="rId8" Type="http://schemas.openxmlformats.org/officeDocument/2006/relationships/image" Target="../media/image36.tiff"/><Relationship Id="rId13" Type="http://schemas.openxmlformats.org/officeDocument/2006/relationships/image" Target="../media/image41.emf"/><Relationship Id="rId3" Type="http://schemas.openxmlformats.org/officeDocument/2006/relationships/image" Target="../media/image31.emf"/><Relationship Id="rId7" Type="http://schemas.openxmlformats.org/officeDocument/2006/relationships/image" Target="../media/image35.emf"/><Relationship Id="rId12" Type="http://schemas.openxmlformats.org/officeDocument/2006/relationships/image" Target="../media/image40.emf"/><Relationship Id="rId2" Type="http://schemas.openxmlformats.org/officeDocument/2006/relationships/notesSlide" Target="../notesSlides/notesSlide21.xml"/><Relationship Id="rId16" Type="http://schemas.openxmlformats.org/officeDocument/2006/relationships/image" Target="../media/image44.emf"/><Relationship Id="rId1" Type="http://schemas.openxmlformats.org/officeDocument/2006/relationships/slideLayout" Target="../slideLayouts/slideLayout136.xml"/><Relationship Id="rId6" Type="http://schemas.openxmlformats.org/officeDocument/2006/relationships/image" Target="../media/image34.emf"/><Relationship Id="rId11" Type="http://schemas.openxmlformats.org/officeDocument/2006/relationships/image" Target="../media/image39.emf"/><Relationship Id="rId5" Type="http://schemas.openxmlformats.org/officeDocument/2006/relationships/image" Target="../media/image33.png"/><Relationship Id="rId15" Type="http://schemas.openxmlformats.org/officeDocument/2006/relationships/image" Target="../media/image43.tiff"/><Relationship Id="rId10" Type="http://schemas.openxmlformats.org/officeDocument/2006/relationships/image" Target="../media/image38.emf"/><Relationship Id="rId4" Type="http://schemas.openxmlformats.org/officeDocument/2006/relationships/image" Target="../media/image32.png"/><Relationship Id="rId9" Type="http://schemas.openxmlformats.org/officeDocument/2006/relationships/image" Target="../media/image37.emf"/><Relationship Id="rId14" Type="http://schemas.openxmlformats.org/officeDocument/2006/relationships/image" Target="../media/image42.emf"/></Relationships>
</file>

<file path=ppt/slides/_rels/slide2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15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8.xml.rels><?xml version="1.0" encoding="UTF-8" standalone="yes"?>
<Relationships xmlns="http://schemas.openxmlformats.org/package/2006/relationships"><Relationship Id="rId8" Type="http://schemas.openxmlformats.org/officeDocument/2006/relationships/image" Target="../media/image52.emf"/><Relationship Id="rId3" Type="http://schemas.openxmlformats.org/officeDocument/2006/relationships/image" Target="../media/image47.emf"/><Relationship Id="rId7" Type="http://schemas.openxmlformats.org/officeDocument/2006/relationships/image" Target="../media/image51.emf"/><Relationship Id="rId2" Type="http://schemas.openxmlformats.org/officeDocument/2006/relationships/image" Target="../media/image46.emf"/><Relationship Id="rId1" Type="http://schemas.openxmlformats.org/officeDocument/2006/relationships/slideLayout" Target="../slideLayouts/slideLayout155.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 Id="rId9" Type="http://schemas.openxmlformats.org/officeDocument/2006/relationships/image" Target="../media/image53.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7.xml"/></Relationships>
</file>

<file path=ppt/slides/_rels/slide3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137.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13" Type="http://schemas.openxmlformats.org/officeDocument/2006/relationships/image" Target="../media/image61.png"/><Relationship Id="rId3" Type="http://schemas.openxmlformats.org/officeDocument/2006/relationships/image" Target="../media/image56.png"/><Relationship Id="rId7" Type="http://schemas.openxmlformats.org/officeDocument/2006/relationships/diagramColors" Target="../diagrams/colors1.xml"/><Relationship Id="rId12" Type="http://schemas.openxmlformats.org/officeDocument/2006/relationships/image" Target="../media/image60.png"/><Relationship Id="rId2" Type="http://schemas.openxmlformats.org/officeDocument/2006/relationships/notesSlide" Target="../notesSlides/notesSlide25.xml"/><Relationship Id="rId1" Type="http://schemas.openxmlformats.org/officeDocument/2006/relationships/slideLayout" Target="../slideLayouts/slideLayout136.xml"/><Relationship Id="rId6" Type="http://schemas.openxmlformats.org/officeDocument/2006/relationships/diagramQuickStyle" Target="../diagrams/quickStyle1.xml"/><Relationship Id="rId11" Type="http://schemas.openxmlformats.org/officeDocument/2006/relationships/image" Target="../media/image59.png"/><Relationship Id="rId5" Type="http://schemas.openxmlformats.org/officeDocument/2006/relationships/diagramLayout" Target="../diagrams/layout1.xml"/><Relationship Id="rId10" Type="http://schemas.openxmlformats.org/officeDocument/2006/relationships/image" Target="../media/image58.png"/><Relationship Id="rId4" Type="http://schemas.openxmlformats.org/officeDocument/2006/relationships/diagramData" Target="../diagrams/data1.xml"/><Relationship Id="rId9" Type="http://schemas.openxmlformats.org/officeDocument/2006/relationships/image" Target="../media/image57.png"/><Relationship Id="rId14" Type="http://schemas.openxmlformats.org/officeDocument/2006/relationships/image" Target="../media/image62.png"/></Relationships>
</file>

<file path=ppt/slides/_rels/slide34.xml.rels><?xml version="1.0" encoding="UTF-8" standalone="yes"?>
<Relationships xmlns="http://schemas.openxmlformats.org/package/2006/relationships"><Relationship Id="rId8" Type="http://schemas.openxmlformats.org/officeDocument/2006/relationships/image" Target="../media/image69.emf"/><Relationship Id="rId3" Type="http://schemas.openxmlformats.org/officeDocument/2006/relationships/image" Target="../media/image64.emf"/><Relationship Id="rId7" Type="http://schemas.openxmlformats.org/officeDocument/2006/relationships/image" Target="../media/image68.emf"/><Relationship Id="rId2" Type="http://schemas.openxmlformats.org/officeDocument/2006/relationships/image" Target="../media/image63.emf"/><Relationship Id="rId1" Type="http://schemas.openxmlformats.org/officeDocument/2006/relationships/slideLayout" Target="../slideLayouts/slideLayout156.xml"/><Relationship Id="rId6" Type="http://schemas.openxmlformats.org/officeDocument/2006/relationships/image" Target="../media/image67.emf"/><Relationship Id="rId11" Type="http://schemas.openxmlformats.org/officeDocument/2006/relationships/image" Target="../media/image72.emf"/><Relationship Id="rId5" Type="http://schemas.openxmlformats.org/officeDocument/2006/relationships/image" Target="../media/image66.emf"/><Relationship Id="rId10" Type="http://schemas.openxmlformats.org/officeDocument/2006/relationships/image" Target="../media/image71.emf"/><Relationship Id="rId4" Type="http://schemas.openxmlformats.org/officeDocument/2006/relationships/image" Target="../media/image65.emf"/><Relationship Id="rId9" Type="http://schemas.openxmlformats.org/officeDocument/2006/relationships/image" Target="../media/image70.emf"/></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7.xml"/></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136.xml"/><Relationship Id="rId5" Type="http://schemas.openxmlformats.org/officeDocument/2006/relationships/image" Target="../media/image26.emf"/><Relationship Id="rId4" Type="http://schemas.openxmlformats.org/officeDocument/2006/relationships/image" Target="../media/image24.emf"/></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36.xml"/></Relationships>
</file>

<file path=ppt/slides/_rels/slide40.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18" Type="http://schemas.openxmlformats.org/officeDocument/2006/relationships/tags" Target="../tags/tag31.xml"/><Relationship Id="rId26" Type="http://schemas.openxmlformats.org/officeDocument/2006/relationships/image" Target="../media/image75.png"/><Relationship Id="rId3" Type="http://schemas.openxmlformats.org/officeDocument/2006/relationships/tags" Target="../tags/tag16.xml"/><Relationship Id="rId21" Type="http://schemas.openxmlformats.org/officeDocument/2006/relationships/tags" Target="../tags/tag34.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tags" Target="../tags/tag30.xml"/><Relationship Id="rId25" Type="http://schemas.openxmlformats.org/officeDocument/2006/relationships/image" Target="../media/image74.png"/><Relationship Id="rId2" Type="http://schemas.openxmlformats.org/officeDocument/2006/relationships/tags" Target="../tags/tag15.xml"/><Relationship Id="rId16" Type="http://schemas.openxmlformats.org/officeDocument/2006/relationships/tags" Target="../tags/tag29.xml"/><Relationship Id="rId20" Type="http://schemas.openxmlformats.org/officeDocument/2006/relationships/tags" Target="../tags/tag33.xml"/><Relationship Id="rId29" Type="http://schemas.openxmlformats.org/officeDocument/2006/relationships/image" Target="../media/image77.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24" Type="http://schemas.openxmlformats.org/officeDocument/2006/relationships/image" Target="../media/image73.png"/><Relationship Id="rId5" Type="http://schemas.openxmlformats.org/officeDocument/2006/relationships/tags" Target="../tags/tag18.xml"/><Relationship Id="rId15" Type="http://schemas.openxmlformats.org/officeDocument/2006/relationships/tags" Target="../tags/tag28.xml"/><Relationship Id="rId23" Type="http://schemas.openxmlformats.org/officeDocument/2006/relationships/notesSlide" Target="../notesSlides/notesSlide31.xml"/><Relationship Id="rId28" Type="http://schemas.openxmlformats.org/officeDocument/2006/relationships/image" Target="../media/image76.png"/><Relationship Id="rId10" Type="http://schemas.openxmlformats.org/officeDocument/2006/relationships/tags" Target="../tags/tag23.xml"/><Relationship Id="rId19" Type="http://schemas.openxmlformats.org/officeDocument/2006/relationships/tags" Target="../tags/tag32.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tags" Target="../tags/tag27.xml"/><Relationship Id="rId22" Type="http://schemas.openxmlformats.org/officeDocument/2006/relationships/slideLayout" Target="../slideLayouts/slideLayout137.xml"/><Relationship Id="rId27" Type="http://schemas.openxmlformats.org/officeDocument/2006/relationships/image" Target="../media/image76.svg"/></Relationships>
</file>

<file path=ppt/slides/_rels/slide41.xml.rels><?xml version="1.0" encoding="UTF-8" standalone="yes"?>
<Relationships xmlns="http://schemas.openxmlformats.org/package/2006/relationships"><Relationship Id="rId8" Type="http://schemas.openxmlformats.org/officeDocument/2006/relationships/notesSlide" Target="../notesSlides/notesSlide32.xml"/><Relationship Id="rId3" Type="http://schemas.openxmlformats.org/officeDocument/2006/relationships/tags" Target="../tags/tag37.xml"/><Relationship Id="rId7" Type="http://schemas.openxmlformats.org/officeDocument/2006/relationships/slideLayout" Target="../slideLayouts/slideLayout137.xml"/><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tags" Target="../tags/tag40.xml"/><Relationship Id="rId5" Type="http://schemas.openxmlformats.org/officeDocument/2006/relationships/tags" Target="../tags/tag39.xml"/><Relationship Id="rId10" Type="http://schemas.openxmlformats.org/officeDocument/2006/relationships/image" Target="../media/image78.png"/><Relationship Id="rId4" Type="http://schemas.openxmlformats.org/officeDocument/2006/relationships/tags" Target="../tags/tag38.xml"/><Relationship Id="rId9" Type="http://schemas.openxmlformats.org/officeDocument/2006/relationships/image" Target="../media/image77.png"/></Relationships>
</file>

<file path=ppt/slides/_rels/slide42.xml.rels><?xml version="1.0" encoding="UTF-8" standalone="yes"?>
<Relationships xmlns="http://schemas.openxmlformats.org/package/2006/relationships"><Relationship Id="rId8" Type="http://schemas.openxmlformats.org/officeDocument/2006/relationships/tags" Target="../tags/tag48.xml"/><Relationship Id="rId13" Type="http://schemas.openxmlformats.org/officeDocument/2006/relationships/tags" Target="../tags/tag53.xml"/><Relationship Id="rId18" Type="http://schemas.openxmlformats.org/officeDocument/2006/relationships/tags" Target="../tags/tag58.xml"/><Relationship Id="rId26" Type="http://schemas.openxmlformats.org/officeDocument/2006/relationships/tags" Target="../tags/tag66.xml"/><Relationship Id="rId39" Type="http://schemas.openxmlformats.org/officeDocument/2006/relationships/notesSlide" Target="../notesSlides/notesSlide33.xml"/><Relationship Id="rId3" Type="http://schemas.openxmlformats.org/officeDocument/2006/relationships/tags" Target="../tags/tag43.xml"/><Relationship Id="rId21" Type="http://schemas.openxmlformats.org/officeDocument/2006/relationships/tags" Target="../tags/tag61.xml"/><Relationship Id="rId34" Type="http://schemas.openxmlformats.org/officeDocument/2006/relationships/tags" Target="../tags/tag74.xml"/><Relationship Id="rId42" Type="http://schemas.openxmlformats.org/officeDocument/2006/relationships/image" Target="../media/image75.png"/><Relationship Id="rId47" Type="http://schemas.openxmlformats.org/officeDocument/2006/relationships/image" Target="../media/image82.png"/><Relationship Id="rId7" Type="http://schemas.openxmlformats.org/officeDocument/2006/relationships/tags" Target="../tags/tag47.xml"/><Relationship Id="rId12" Type="http://schemas.openxmlformats.org/officeDocument/2006/relationships/tags" Target="../tags/tag52.xml"/><Relationship Id="rId17" Type="http://schemas.openxmlformats.org/officeDocument/2006/relationships/tags" Target="../tags/tag57.xml"/><Relationship Id="rId25" Type="http://schemas.openxmlformats.org/officeDocument/2006/relationships/tags" Target="../tags/tag65.xml"/><Relationship Id="rId33" Type="http://schemas.openxmlformats.org/officeDocument/2006/relationships/tags" Target="../tags/tag73.xml"/><Relationship Id="rId38" Type="http://schemas.openxmlformats.org/officeDocument/2006/relationships/slideLayout" Target="../slideLayouts/slideLayout137.xml"/><Relationship Id="rId46" Type="http://schemas.openxmlformats.org/officeDocument/2006/relationships/image" Target="../media/image81.png"/><Relationship Id="rId2" Type="http://schemas.openxmlformats.org/officeDocument/2006/relationships/tags" Target="../tags/tag42.xml"/><Relationship Id="rId16" Type="http://schemas.openxmlformats.org/officeDocument/2006/relationships/tags" Target="../tags/tag56.xml"/><Relationship Id="rId20" Type="http://schemas.openxmlformats.org/officeDocument/2006/relationships/tags" Target="../tags/tag60.xml"/><Relationship Id="rId29" Type="http://schemas.openxmlformats.org/officeDocument/2006/relationships/tags" Target="../tags/tag69.xml"/><Relationship Id="rId41" Type="http://schemas.openxmlformats.org/officeDocument/2006/relationships/image" Target="../media/image74.png"/><Relationship Id="rId1" Type="http://schemas.openxmlformats.org/officeDocument/2006/relationships/tags" Target="../tags/tag41.xml"/><Relationship Id="rId6" Type="http://schemas.openxmlformats.org/officeDocument/2006/relationships/tags" Target="../tags/tag46.xml"/><Relationship Id="rId11" Type="http://schemas.openxmlformats.org/officeDocument/2006/relationships/tags" Target="../tags/tag51.xml"/><Relationship Id="rId24" Type="http://schemas.openxmlformats.org/officeDocument/2006/relationships/tags" Target="../tags/tag64.xml"/><Relationship Id="rId32" Type="http://schemas.openxmlformats.org/officeDocument/2006/relationships/tags" Target="../tags/tag72.xml"/><Relationship Id="rId37" Type="http://schemas.openxmlformats.org/officeDocument/2006/relationships/tags" Target="../tags/tag77.xml"/><Relationship Id="rId40" Type="http://schemas.openxmlformats.org/officeDocument/2006/relationships/image" Target="../media/image73.png"/><Relationship Id="rId45" Type="http://schemas.openxmlformats.org/officeDocument/2006/relationships/image" Target="../media/image80.png"/><Relationship Id="rId5" Type="http://schemas.openxmlformats.org/officeDocument/2006/relationships/tags" Target="../tags/tag45.xml"/><Relationship Id="rId15" Type="http://schemas.openxmlformats.org/officeDocument/2006/relationships/tags" Target="../tags/tag55.xml"/><Relationship Id="rId23" Type="http://schemas.openxmlformats.org/officeDocument/2006/relationships/tags" Target="../tags/tag63.xml"/><Relationship Id="rId28" Type="http://schemas.openxmlformats.org/officeDocument/2006/relationships/tags" Target="../tags/tag68.xml"/><Relationship Id="rId36" Type="http://schemas.openxmlformats.org/officeDocument/2006/relationships/tags" Target="../tags/tag76.xml"/><Relationship Id="rId10" Type="http://schemas.openxmlformats.org/officeDocument/2006/relationships/tags" Target="../tags/tag50.xml"/><Relationship Id="rId19" Type="http://schemas.openxmlformats.org/officeDocument/2006/relationships/tags" Target="../tags/tag59.xml"/><Relationship Id="rId31" Type="http://schemas.openxmlformats.org/officeDocument/2006/relationships/tags" Target="../tags/tag71.xml"/><Relationship Id="rId44" Type="http://schemas.openxmlformats.org/officeDocument/2006/relationships/image" Target="../media/image79.png"/><Relationship Id="rId4" Type="http://schemas.openxmlformats.org/officeDocument/2006/relationships/tags" Target="../tags/tag44.xml"/><Relationship Id="rId9" Type="http://schemas.openxmlformats.org/officeDocument/2006/relationships/tags" Target="../tags/tag49.xml"/><Relationship Id="rId14" Type="http://schemas.openxmlformats.org/officeDocument/2006/relationships/tags" Target="../tags/tag54.xml"/><Relationship Id="rId22" Type="http://schemas.openxmlformats.org/officeDocument/2006/relationships/tags" Target="../tags/tag62.xml"/><Relationship Id="rId27" Type="http://schemas.openxmlformats.org/officeDocument/2006/relationships/tags" Target="../tags/tag67.xml"/><Relationship Id="rId30" Type="http://schemas.openxmlformats.org/officeDocument/2006/relationships/tags" Target="../tags/tag70.xml"/><Relationship Id="rId35" Type="http://schemas.openxmlformats.org/officeDocument/2006/relationships/tags" Target="../tags/tag75.xml"/><Relationship Id="rId43" Type="http://schemas.openxmlformats.org/officeDocument/2006/relationships/image" Target="../media/image76.svg"/><Relationship Id="rId48" Type="http://schemas.openxmlformats.org/officeDocument/2006/relationships/image" Target="../media/image83.png"/></Relationships>
</file>

<file path=ppt/slides/_rels/slide43.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slideLayout" Target="../slideLayouts/slideLayout137.xml"/><Relationship Id="rId7" Type="http://schemas.openxmlformats.org/officeDocument/2006/relationships/image" Target="../media/image83.png"/><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image" Target="../media/image76.svg"/><Relationship Id="rId5" Type="http://schemas.openxmlformats.org/officeDocument/2006/relationships/image" Target="../media/image80.png"/><Relationship Id="rId10" Type="http://schemas.openxmlformats.org/officeDocument/2006/relationships/image" Target="../media/image81.png"/><Relationship Id="rId4" Type="http://schemas.openxmlformats.org/officeDocument/2006/relationships/notesSlide" Target="../notesSlides/notesSlide34.xml"/><Relationship Id="rId9" Type="http://schemas.openxmlformats.org/officeDocument/2006/relationships/image" Target="../media/image79.png"/></Relationships>
</file>

<file path=ppt/slides/_rels/slide44.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18" Type="http://schemas.openxmlformats.org/officeDocument/2006/relationships/tags" Target="../tags/tag97.xml"/><Relationship Id="rId26" Type="http://schemas.openxmlformats.org/officeDocument/2006/relationships/image" Target="../media/image82.png"/><Relationship Id="rId3" Type="http://schemas.openxmlformats.org/officeDocument/2006/relationships/tags" Target="../tags/tag82.xml"/><Relationship Id="rId21" Type="http://schemas.openxmlformats.org/officeDocument/2006/relationships/slideLayout" Target="../slideLayouts/slideLayout137.xml"/><Relationship Id="rId34" Type="http://schemas.openxmlformats.org/officeDocument/2006/relationships/image" Target="../media/image90.svg"/><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tags" Target="../tags/tag96.xml"/><Relationship Id="rId25" Type="http://schemas.openxmlformats.org/officeDocument/2006/relationships/image" Target="../media/image83.png"/><Relationship Id="rId33" Type="http://schemas.openxmlformats.org/officeDocument/2006/relationships/image" Target="../media/image86.png"/><Relationship Id="rId38" Type="http://schemas.openxmlformats.org/officeDocument/2006/relationships/image" Target="../media/image94.svg"/><Relationship Id="rId2" Type="http://schemas.openxmlformats.org/officeDocument/2006/relationships/tags" Target="../tags/tag81.xml"/><Relationship Id="rId16" Type="http://schemas.openxmlformats.org/officeDocument/2006/relationships/tags" Target="../tags/tag95.xml"/><Relationship Id="rId20" Type="http://schemas.openxmlformats.org/officeDocument/2006/relationships/tags" Target="../tags/tag99.xml"/><Relationship Id="rId29" Type="http://schemas.openxmlformats.org/officeDocument/2006/relationships/image" Target="../media/image84.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24" Type="http://schemas.openxmlformats.org/officeDocument/2006/relationships/image" Target="../media/image76.svg"/><Relationship Id="rId32" Type="http://schemas.openxmlformats.org/officeDocument/2006/relationships/image" Target="../media/image88.svg"/><Relationship Id="rId37" Type="http://schemas.openxmlformats.org/officeDocument/2006/relationships/image" Target="../media/image88.png"/><Relationship Id="rId5" Type="http://schemas.openxmlformats.org/officeDocument/2006/relationships/tags" Target="../tags/tag84.xml"/><Relationship Id="rId15" Type="http://schemas.openxmlformats.org/officeDocument/2006/relationships/tags" Target="../tags/tag94.xml"/><Relationship Id="rId23" Type="http://schemas.openxmlformats.org/officeDocument/2006/relationships/image" Target="../media/image80.png"/><Relationship Id="rId28" Type="http://schemas.openxmlformats.org/officeDocument/2006/relationships/image" Target="../media/image81.png"/><Relationship Id="rId36" Type="http://schemas.openxmlformats.org/officeDocument/2006/relationships/image" Target="../media/image92.svg"/><Relationship Id="rId10" Type="http://schemas.openxmlformats.org/officeDocument/2006/relationships/tags" Target="../tags/tag89.xml"/><Relationship Id="rId19" Type="http://schemas.openxmlformats.org/officeDocument/2006/relationships/tags" Target="../tags/tag98.xml"/><Relationship Id="rId31" Type="http://schemas.openxmlformats.org/officeDocument/2006/relationships/image" Target="../media/image85.png"/><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tags" Target="../tags/tag93.xml"/><Relationship Id="rId22" Type="http://schemas.openxmlformats.org/officeDocument/2006/relationships/notesSlide" Target="../notesSlides/notesSlide35.xml"/><Relationship Id="rId27" Type="http://schemas.openxmlformats.org/officeDocument/2006/relationships/image" Target="../media/image79.png"/><Relationship Id="rId30" Type="http://schemas.openxmlformats.org/officeDocument/2006/relationships/image" Target="../media/image86.svg"/><Relationship Id="rId35" Type="http://schemas.openxmlformats.org/officeDocument/2006/relationships/image" Target="../media/image87.png"/></Relationships>
</file>

<file path=ppt/slides/_rels/slide45.xml.rels><?xml version="1.0" encoding="UTF-8" standalone="yes"?>
<Relationships xmlns="http://schemas.openxmlformats.org/package/2006/relationships"><Relationship Id="rId8" Type="http://schemas.openxmlformats.org/officeDocument/2006/relationships/tags" Target="../tags/tag107.xml"/><Relationship Id="rId13" Type="http://schemas.openxmlformats.org/officeDocument/2006/relationships/tags" Target="../tags/tag112.xml"/><Relationship Id="rId18" Type="http://schemas.openxmlformats.org/officeDocument/2006/relationships/tags" Target="../tags/tag117.xml"/><Relationship Id="rId26" Type="http://schemas.openxmlformats.org/officeDocument/2006/relationships/tags" Target="../tags/tag125.xml"/><Relationship Id="rId3" Type="http://schemas.openxmlformats.org/officeDocument/2006/relationships/tags" Target="../tags/tag102.xml"/><Relationship Id="rId21" Type="http://schemas.openxmlformats.org/officeDocument/2006/relationships/tags" Target="../tags/tag120.xml"/><Relationship Id="rId34" Type="http://schemas.openxmlformats.org/officeDocument/2006/relationships/image" Target="../media/image100.svg"/><Relationship Id="rId7" Type="http://schemas.openxmlformats.org/officeDocument/2006/relationships/tags" Target="../tags/tag106.xml"/><Relationship Id="rId12" Type="http://schemas.openxmlformats.org/officeDocument/2006/relationships/tags" Target="../tags/tag111.xml"/><Relationship Id="rId17" Type="http://schemas.openxmlformats.org/officeDocument/2006/relationships/tags" Target="../tags/tag116.xml"/><Relationship Id="rId25" Type="http://schemas.openxmlformats.org/officeDocument/2006/relationships/tags" Target="../tags/tag124.xml"/><Relationship Id="rId33" Type="http://schemas.openxmlformats.org/officeDocument/2006/relationships/image" Target="../media/image91.png"/><Relationship Id="rId38" Type="http://schemas.openxmlformats.org/officeDocument/2006/relationships/image" Target="../media/image81.png"/><Relationship Id="rId2" Type="http://schemas.openxmlformats.org/officeDocument/2006/relationships/tags" Target="../tags/tag101.xml"/><Relationship Id="rId16" Type="http://schemas.openxmlformats.org/officeDocument/2006/relationships/tags" Target="../tags/tag115.xml"/><Relationship Id="rId20" Type="http://schemas.openxmlformats.org/officeDocument/2006/relationships/tags" Target="../tags/tag119.xml"/><Relationship Id="rId29" Type="http://schemas.openxmlformats.org/officeDocument/2006/relationships/image" Target="../media/image89.png"/><Relationship Id="rId1" Type="http://schemas.openxmlformats.org/officeDocument/2006/relationships/tags" Target="../tags/tag100.xml"/><Relationship Id="rId6" Type="http://schemas.openxmlformats.org/officeDocument/2006/relationships/tags" Target="../tags/tag105.xml"/><Relationship Id="rId11" Type="http://schemas.openxmlformats.org/officeDocument/2006/relationships/tags" Target="../tags/tag110.xml"/><Relationship Id="rId24" Type="http://schemas.openxmlformats.org/officeDocument/2006/relationships/tags" Target="../tags/tag123.xml"/><Relationship Id="rId32" Type="http://schemas.openxmlformats.org/officeDocument/2006/relationships/image" Target="../media/image98.svg"/><Relationship Id="rId37" Type="http://schemas.openxmlformats.org/officeDocument/2006/relationships/image" Target="../media/image76.svg"/><Relationship Id="rId5" Type="http://schemas.openxmlformats.org/officeDocument/2006/relationships/tags" Target="../tags/tag104.xml"/><Relationship Id="rId15" Type="http://schemas.openxmlformats.org/officeDocument/2006/relationships/tags" Target="../tags/tag114.xml"/><Relationship Id="rId23" Type="http://schemas.openxmlformats.org/officeDocument/2006/relationships/tags" Target="../tags/tag122.xml"/><Relationship Id="rId28" Type="http://schemas.openxmlformats.org/officeDocument/2006/relationships/notesSlide" Target="../notesSlides/notesSlide36.xml"/><Relationship Id="rId36" Type="http://schemas.openxmlformats.org/officeDocument/2006/relationships/image" Target="../media/image93.png"/><Relationship Id="rId10" Type="http://schemas.openxmlformats.org/officeDocument/2006/relationships/tags" Target="../tags/tag109.xml"/><Relationship Id="rId19" Type="http://schemas.openxmlformats.org/officeDocument/2006/relationships/tags" Target="../tags/tag118.xml"/><Relationship Id="rId31" Type="http://schemas.openxmlformats.org/officeDocument/2006/relationships/image" Target="../media/image90.png"/><Relationship Id="rId4" Type="http://schemas.openxmlformats.org/officeDocument/2006/relationships/tags" Target="../tags/tag103.xml"/><Relationship Id="rId9" Type="http://schemas.openxmlformats.org/officeDocument/2006/relationships/tags" Target="../tags/tag108.xml"/><Relationship Id="rId14" Type="http://schemas.openxmlformats.org/officeDocument/2006/relationships/tags" Target="../tags/tag113.xml"/><Relationship Id="rId22" Type="http://schemas.openxmlformats.org/officeDocument/2006/relationships/tags" Target="../tags/tag121.xml"/><Relationship Id="rId27" Type="http://schemas.openxmlformats.org/officeDocument/2006/relationships/slideLayout" Target="../slideLayouts/slideLayout137.xml"/><Relationship Id="rId30" Type="http://schemas.openxmlformats.org/officeDocument/2006/relationships/image" Target="../media/image96.svg"/><Relationship Id="rId35" Type="http://schemas.openxmlformats.org/officeDocument/2006/relationships/image" Target="../media/image92.png"/></Relationships>
</file>

<file path=ppt/slides/_rels/slide4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37.xml"/><Relationship Id="rId1" Type="http://schemas.openxmlformats.org/officeDocument/2006/relationships/slideLayout" Target="../slideLayouts/slideLayout157.xml"/><Relationship Id="rId4" Type="http://schemas.openxmlformats.org/officeDocument/2006/relationships/image" Target="../media/image104.svg"/></Relationships>
</file>

<file path=ppt/slides/_rels/slide4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8.xml"/><Relationship Id="rId1" Type="http://schemas.openxmlformats.org/officeDocument/2006/relationships/slideLayout" Target="../slideLayouts/slideLayout15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6.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36.xml"/><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5.emf"/><Relationship Id="rId7"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52.xml"/><Relationship Id="rId6" Type="http://schemas.openxmlformats.org/officeDocument/2006/relationships/image" Target="../media/image17.png"/><Relationship Id="rId5" Type="http://schemas.openxmlformats.org/officeDocument/2006/relationships/image" Target="../media/image10.emf"/><Relationship Id="rId4" Type="http://schemas.openxmlformats.org/officeDocument/2006/relationships/image" Target="../media/image16.png"/><Relationship Id="rId9" Type="http://schemas.openxmlformats.org/officeDocument/2006/relationships/image" Target="../media/image2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 Placeholder 9"/>
          <p:cNvSpPr>
            <a:spLocks noGrp="1"/>
          </p:cNvSpPr>
          <p:nvPr>
            <p:ph type="body" sz="quarter" idx="12"/>
          </p:nvPr>
        </p:nvSpPr>
        <p:spPr>
          <a:xfrm>
            <a:off x="425764" y="3604060"/>
            <a:ext cx="8296421" cy="1132554"/>
          </a:xfrm>
        </p:spPr>
        <p:txBody>
          <a:bodyPr>
            <a:noAutofit/>
          </a:bodyPr>
          <a:lstStyle/>
          <a:p>
            <a:r>
              <a:rPr lang="en-US" sz="1800" dirty="0"/>
              <a:t>Bing </a:t>
            </a:r>
            <a:r>
              <a:rPr lang="en-US" sz="1800" dirty="0" err="1"/>
              <a:t>Reaport</a:t>
            </a:r>
            <a:endParaRPr lang="en-US" sz="1800" dirty="0"/>
          </a:p>
          <a:p>
            <a:r>
              <a:rPr lang="en-US" sz="1800" dirty="0"/>
              <a:t>Cybersecurity Sales Specialist</a:t>
            </a:r>
          </a:p>
          <a:p>
            <a:r>
              <a:rPr lang="en-US" sz="1800" dirty="0"/>
              <a:t>M:  +639992217765</a:t>
            </a:r>
          </a:p>
          <a:p>
            <a:r>
              <a:rPr lang="en-US" sz="1800" dirty="0"/>
              <a:t>E:  </a:t>
            </a:r>
            <a:r>
              <a:rPr lang="en-US" sz="1800" dirty="0" err="1"/>
              <a:t>ereaport@cisco.com</a:t>
            </a:r>
            <a:endParaRPr lang="en-US" sz="1800" dirty="0"/>
          </a:p>
        </p:txBody>
      </p:sp>
      <p:sp>
        <p:nvSpPr>
          <p:cNvPr id="3" name="Title 2"/>
          <p:cNvSpPr>
            <a:spLocks noGrp="1"/>
          </p:cNvSpPr>
          <p:nvPr>
            <p:ph type="ctrTitle"/>
          </p:nvPr>
        </p:nvSpPr>
        <p:spPr>
          <a:xfrm>
            <a:off x="425765" y="1179830"/>
            <a:ext cx="6096572" cy="1837424"/>
          </a:xfrm>
        </p:spPr>
        <p:txBody>
          <a:bodyPr anchor="ctr">
            <a:normAutofit/>
          </a:bodyPr>
          <a:lstStyle/>
          <a:p>
            <a:r>
              <a:rPr lang="en-US" spc="-150" dirty="0"/>
              <a:t>Cisco DC Security Architecture </a:t>
            </a:r>
            <a:endParaRPr lang="en-US" dirty="0"/>
          </a:p>
        </p:txBody>
      </p:sp>
      <p:sp>
        <p:nvSpPr>
          <p:cNvPr id="40" name="TextBox 39"/>
          <p:cNvSpPr txBox="1"/>
          <p:nvPr/>
        </p:nvSpPr>
        <p:spPr>
          <a:xfrm>
            <a:off x="7560020" y="4289697"/>
            <a:ext cx="184710" cy="311621"/>
          </a:xfrm>
          <a:prstGeom prst="rect">
            <a:avLst/>
          </a:prstGeom>
          <a:noFill/>
        </p:spPr>
        <p:txBody>
          <a:bodyPr wrap="none" lIns="91432" tIns="45716" rIns="91432" bIns="45716" rtlCol="0">
            <a:spAutoFit/>
          </a:bodyPr>
          <a:lstStyle/>
          <a:p>
            <a:pPr defTabSz="685823" fontAlgn="auto">
              <a:spcBef>
                <a:spcPts val="0"/>
              </a:spcBef>
              <a:spcAft>
                <a:spcPts val="0"/>
              </a:spcAft>
            </a:pPr>
            <a:endParaRPr lang="en-US" sz="1400" dirty="0">
              <a:solidFill>
                <a:srgbClr val="676767"/>
              </a:solidFill>
              <a:latin typeface="CiscoSansTT" panose="020B0503020201020303" pitchFamily="34" charset="0"/>
              <a:cs typeface="+mn-cs"/>
            </a:endParaRPr>
          </a:p>
        </p:txBody>
      </p:sp>
      <p:grpSp>
        <p:nvGrpSpPr>
          <p:cNvPr id="41" name="Group 40"/>
          <p:cNvGrpSpPr/>
          <p:nvPr/>
        </p:nvGrpSpPr>
        <p:grpSpPr>
          <a:xfrm>
            <a:off x="6302038" y="75908"/>
            <a:ext cx="5306242" cy="4992169"/>
            <a:chOff x="6342678" y="96228"/>
            <a:chExt cx="5306242" cy="4992169"/>
          </a:xfrm>
          <a:solidFill>
            <a:schemeClr val="bg1"/>
          </a:solidFill>
        </p:grpSpPr>
        <p:sp>
          <p:nvSpPr>
            <p:cNvPr id="42" name="Freeform 594"/>
            <p:cNvSpPr>
              <a:spLocks noChangeAspect="1" noEditPoints="1"/>
            </p:cNvSpPr>
            <p:nvPr/>
          </p:nvSpPr>
          <p:spPr bwMode="auto">
            <a:xfrm>
              <a:off x="6639079" y="96228"/>
              <a:ext cx="5009841" cy="4992169"/>
            </a:xfrm>
            <a:custGeom>
              <a:avLst/>
              <a:gdLst>
                <a:gd name="T0" fmla="*/ 120 w 240"/>
                <a:gd name="T1" fmla="*/ 0 h 239"/>
                <a:gd name="T2" fmla="*/ 0 w 240"/>
                <a:gd name="T3" fmla="*/ 119 h 239"/>
                <a:gd name="T4" fmla="*/ 120 w 240"/>
                <a:gd name="T5" fmla="*/ 239 h 239"/>
                <a:gd name="T6" fmla="*/ 240 w 240"/>
                <a:gd name="T7" fmla="*/ 119 h 239"/>
                <a:gd name="T8" fmla="*/ 211 w 240"/>
                <a:gd name="T9" fmla="*/ 59 h 239"/>
                <a:gd name="T10" fmla="*/ 185 w 240"/>
                <a:gd name="T11" fmla="*/ 114 h 239"/>
                <a:gd name="T12" fmla="*/ 211 w 240"/>
                <a:gd name="T13" fmla="*/ 59 h 239"/>
                <a:gd name="T14" fmla="*/ 177 w 240"/>
                <a:gd name="T15" fmla="*/ 60 h 239"/>
                <a:gd name="T16" fmla="*/ 203 w 240"/>
                <a:gd name="T17" fmla="*/ 49 h 239"/>
                <a:gd name="T18" fmla="*/ 163 w 240"/>
                <a:gd name="T19" fmla="*/ 63 h 239"/>
                <a:gd name="T20" fmla="*/ 127 w 240"/>
                <a:gd name="T21" fmla="*/ 13 h 239"/>
                <a:gd name="T22" fmla="*/ 167 w 240"/>
                <a:gd name="T23" fmla="*/ 74 h 239"/>
                <a:gd name="T24" fmla="*/ 127 w 240"/>
                <a:gd name="T25" fmla="*/ 114 h 239"/>
                <a:gd name="T26" fmla="*/ 127 w 240"/>
                <a:gd name="T27" fmla="*/ 127 h 239"/>
                <a:gd name="T28" fmla="*/ 167 w 240"/>
                <a:gd name="T29" fmla="*/ 166 h 239"/>
                <a:gd name="T30" fmla="*/ 127 w 240"/>
                <a:gd name="T31" fmla="*/ 127 h 239"/>
                <a:gd name="T32" fmla="*/ 63 w 240"/>
                <a:gd name="T33" fmla="*/ 60 h 239"/>
                <a:gd name="T34" fmla="*/ 84 w 240"/>
                <a:gd name="T35" fmla="*/ 18 h 239"/>
                <a:gd name="T36" fmla="*/ 60 w 240"/>
                <a:gd name="T37" fmla="*/ 71 h 239"/>
                <a:gd name="T38" fmla="*/ 11 w 240"/>
                <a:gd name="T39" fmla="*/ 114 h 239"/>
                <a:gd name="T40" fmla="*/ 30 w 240"/>
                <a:gd name="T41" fmla="*/ 181 h 239"/>
                <a:gd name="T42" fmla="*/ 55 w 240"/>
                <a:gd name="T43" fmla="*/ 127 h 239"/>
                <a:gd name="T44" fmla="*/ 30 w 240"/>
                <a:gd name="T45" fmla="*/ 181 h 239"/>
                <a:gd name="T46" fmla="*/ 63 w 240"/>
                <a:gd name="T47" fmla="*/ 179 h 239"/>
                <a:gd name="T48" fmla="*/ 37 w 240"/>
                <a:gd name="T49" fmla="*/ 190 h 239"/>
                <a:gd name="T50" fmla="*/ 77 w 240"/>
                <a:gd name="T51" fmla="*/ 176 h 239"/>
                <a:gd name="T52" fmla="*/ 113 w 240"/>
                <a:gd name="T53" fmla="*/ 226 h 239"/>
                <a:gd name="T54" fmla="*/ 73 w 240"/>
                <a:gd name="T55" fmla="*/ 166 h 239"/>
                <a:gd name="T56" fmla="*/ 113 w 240"/>
                <a:gd name="T57" fmla="*/ 127 h 239"/>
                <a:gd name="T58" fmla="*/ 113 w 240"/>
                <a:gd name="T59" fmla="*/ 114 h 239"/>
                <a:gd name="T60" fmla="*/ 73 w 240"/>
                <a:gd name="T61" fmla="*/ 74 h 239"/>
                <a:gd name="T62" fmla="*/ 113 w 240"/>
                <a:gd name="T63" fmla="*/ 114 h 239"/>
                <a:gd name="T64" fmla="*/ 77 w 240"/>
                <a:gd name="T65" fmla="*/ 63 h 239"/>
                <a:gd name="T66" fmla="*/ 113 w 240"/>
                <a:gd name="T67" fmla="*/ 67 h 239"/>
                <a:gd name="T68" fmla="*/ 127 w 240"/>
                <a:gd name="T69" fmla="*/ 172 h 239"/>
                <a:gd name="T70" fmla="*/ 127 w 240"/>
                <a:gd name="T71" fmla="*/ 226 h 239"/>
                <a:gd name="T72" fmla="*/ 177 w 240"/>
                <a:gd name="T73" fmla="*/ 179 h 239"/>
                <a:gd name="T74" fmla="*/ 156 w 240"/>
                <a:gd name="T75" fmla="*/ 221 h 239"/>
                <a:gd name="T76" fmla="*/ 180 w 240"/>
                <a:gd name="T77" fmla="*/ 170 h 239"/>
                <a:gd name="T78" fmla="*/ 229 w 240"/>
                <a:gd name="T79" fmla="*/ 1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39">
                  <a:moveTo>
                    <a:pt x="121" y="0"/>
                  </a:moveTo>
                  <a:cubicBezTo>
                    <a:pt x="120" y="0"/>
                    <a:pt x="120" y="0"/>
                    <a:pt x="120" y="0"/>
                  </a:cubicBezTo>
                  <a:cubicBezTo>
                    <a:pt x="120" y="0"/>
                    <a:pt x="120" y="0"/>
                    <a:pt x="120" y="0"/>
                  </a:cubicBezTo>
                  <a:cubicBezTo>
                    <a:pt x="54" y="0"/>
                    <a:pt x="0" y="54"/>
                    <a:pt x="0" y="119"/>
                  </a:cubicBezTo>
                  <a:cubicBezTo>
                    <a:pt x="0" y="185"/>
                    <a:pt x="54" y="239"/>
                    <a:pt x="120" y="239"/>
                  </a:cubicBezTo>
                  <a:cubicBezTo>
                    <a:pt x="120" y="239"/>
                    <a:pt x="120" y="239"/>
                    <a:pt x="120" y="239"/>
                  </a:cubicBezTo>
                  <a:cubicBezTo>
                    <a:pt x="121" y="239"/>
                    <a:pt x="121" y="239"/>
                    <a:pt x="121" y="239"/>
                  </a:cubicBezTo>
                  <a:cubicBezTo>
                    <a:pt x="186" y="239"/>
                    <a:pt x="240" y="185"/>
                    <a:pt x="240" y="119"/>
                  </a:cubicBezTo>
                  <a:cubicBezTo>
                    <a:pt x="240" y="54"/>
                    <a:pt x="186" y="0"/>
                    <a:pt x="121" y="0"/>
                  </a:cubicBezTo>
                  <a:close/>
                  <a:moveTo>
                    <a:pt x="211" y="59"/>
                  </a:moveTo>
                  <a:cubicBezTo>
                    <a:pt x="221" y="74"/>
                    <a:pt x="228" y="95"/>
                    <a:pt x="229" y="114"/>
                  </a:cubicBezTo>
                  <a:cubicBezTo>
                    <a:pt x="185" y="114"/>
                    <a:pt x="185" y="114"/>
                    <a:pt x="185" y="114"/>
                  </a:cubicBezTo>
                  <a:cubicBezTo>
                    <a:pt x="185" y="102"/>
                    <a:pt x="183" y="84"/>
                    <a:pt x="180" y="71"/>
                  </a:cubicBezTo>
                  <a:cubicBezTo>
                    <a:pt x="191" y="68"/>
                    <a:pt x="202" y="64"/>
                    <a:pt x="211" y="59"/>
                  </a:cubicBezTo>
                  <a:close/>
                  <a:moveTo>
                    <a:pt x="203" y="49"/>
                  </a:moveTo>
                  <a:cubicBezTo>
                    <a:pt x="195" y="53"/>
                    <a:pt x="186" y="57"/>
                    <a:pt x="177" y="60"/>
                  </a:cubicBezTo>
                  <a:cubicBezTo>
                    <a:pt x="172" y="42"/>
                    <a:pt x="164" y="28"/>
                    <a:pt x="156" y="18"/>
                  </a:cubicBezTo>
                  <a:cubicBezTo>
                    <a:pt x="174" y="24"/>
                    <a:pt x="190" y="35"/>
                    <a:pt x="203" y="49"/>
                  </a:cubicBezTo>
                  <a:close/>
                  <a:moveTo>
                    <a:pt x="127" y="13"/>
                  </a:moveTo>
                  <a:cubicBezTo>
                    <a:pt x="140" y="17"/>
                    <a:pt x="155" y="36"/>
                    <a:pt x="163" y="63"/>
                  </a:cubicBezTo>
                  <a:cubicBezTo>
                    <a:pt x="152" y="65"/>
                    <a:pt x="138" y="66"/>
                    <a:pt x="127" y="67"/>
                  </a:cubicBezTo>
                  <a:lnTo>
                    <a:pt x="127" y="13"/>
                  </a:lnTo>
                  <a:close/>
                  <a:moveTo>
                    <a:pt x="127" y="79"/>
                  </a:moveTo>
                  <a:cubicBezTo>
                    <a:pt x="139" y="79"/>
                    <a:pt x="155" y="77"/>
                    <a:pt x="167" y="74"/>
                  </a:cubicBezTo>
                  <a:cubicBezTo>
                    <a:pt x="170" y="86"/>
                    <a:pt x="172" y="103"/>
                    <a:pt x="172" y="114"/>
                  </a:cubicBezTo>
                  <a:cubicBezTo>
                    <a:pt x="127" y="114"/>
                    <a:pt x="127" y="114"/>
                    <a:pt x="127" y="114"/>
                  </a:cubicBezTo>
                  <a:lnTo>
                    <a:pt x="127" y="79"/>
                  </a:lnTo>
                  <a:close/>
                  <a:moveTo>
                    <a:pt x="127" y="127"/>
                  </a:moveTo>
                  <a:cubicBezTo>
                    <a:pt x="172" y="127"/>
                    <a:pt x="172" y="127"/>
                    <a:pt x="172" y="127"/>
                  </a:cubicBezTo>
                  <a:cubicBezTo>
                    <a:pt x="172" y="137"/>
                    <a:pt x="170" y="154"/>
                    <a:pt x="167" y="166"/>
                  </a:cubicBezTo>
                  <a:cubicBezTo>
                    <a:pt x="155" y="163"/>
                    <a:pt x="139" y="160"/>
                    <a:pt x="127" y="160"/>
                  </a:cubicBezTo>
                  <a:lnTo>
                    <a:pt x="127" y="127"/>
                  </a:lnTo>
                  <a:close/>
                  <a:moveTo>
                    <a:pt x="84" y="18"/>
                  </a:moveTo>
                  <a:cubicBezTo>
                    <a:pt x="76" y="28"/>
                    <a:pt x="68" y="42"/>
                    <a:pt x="63" y="60"/>
                  </a:cubicBezTo>
                  <a:cubicBezTo>
                    <a:pt x="54" y="57"/>
                    <a:pt x="45" y="53"/>
                    <a:pt x="37" y="49"/>
                  </a:cubicBezTo>
                  <a:cubicBezTo>
                    <a:pt x="50" y="35"/>
                    <a:pt x="66" y="24"/>
                    <a:pt x="84" y="18"/>
                  </a:cubicBezTo>
                  <a:close/>
                  <a:moveTo>
                    <a:pt x="30" y="59"/>
                  </a:moveTo>
                  <a:cubicBezTo>
                    <a:pt x="38" y="64"/>
                    <a:pt x="49" y="68"/>
                    <a:pt x="60" y="71"/>
                  </a:cubicBezTo>
                  <a:cubicBezTo>
                    <a:pt x="57" y="84"/>
                    <a:pt x="55" y="102"/>
                    <a:pt x="55" y="114"/>
                  </a:cubicBezTo>
                  <a:cubicBezTo>
                    <a:pt x="11" y="114"/>
                    <a:pt x="11" y="114"/>
                    <a:pt x="11" y="114"/>
                  </a:cubicBezTo>
                  <a:cubicBezTo>
                    <a:pt x="12" y="95"/>
                    <a:pt x="19" y="74"/>
                    <a:pt x="30" y="59"/>
                  </a:cubicBezTo>
                  <a:close/>
                  <a:moveTo>
                    <a:pt x="30" y="181"/>
                  </a:moveTo>
                  <a:cubicBezTo>
                    <a:pt x="19" y="166"/>
                    <a:pt x="12" y="146"/>
                    <a:pt x="11" y="127"/>
                  </a:cubicBezTo>
                  <a:cubicBezTo>
                    <a:pt x="55" y="127"/>
                    <a:pt x="55" y="127"/>
                    <a:pt x="55" y="127"/>
                  </a:cubicBezTo>
                  <a:cubicBezTo>
                    <a:pt x="55" y="137"/>
                    <a:pt x="57" y="157"/>
                    <a:pt x="60" y="170"/>
                  </a:cubicBezTo>
                  <a:cubicBezTo>
                    <a:pt x="49" y="173"/>
                    <a:pt x="38" y="176"/>
                    <a:pt x="30" y="181"/>
                  </a:cubicBezTo>
                  <a:close/>
                  <a:moveTo>
                    <a:pt x="37" y="190"/>
                  </a:moveTo>
                  <a:cubicBezTo>
                    <a:pt x="45" y="185"/>
                    <a:pt x="54" y="182"/>
                    <a:pt x="63" y="179"/>
                  </a:cubicBezTo>
                  <a:cubicBezTo>
                    <a:pt x="68" y="196"/>
                    <a:pt x="76" y="211"/>
                    <a:pt x="84" y="221"/>
                  </a:cubicBezTo>
                  <a:cubicBezTo>
                    <a:pt x="66" y="215"/>
                    <a:pt x="50" y="204"/>
                    <a:pt x="37" y="190"/>
                  </a:cubicBezTo>
                  <a:close/>
                  <a:moveTo>
                    <a:pt x="113" y="226"/>
                  </a:moveTo>
                  <a:cubicBezTo>
                    <a:pt x="100" y="221"/>
                    <a:pt x="85" y="203"/>
                    <a:pt x="77" y="176"/>
                  </a:cubicBezTo>
                  <a:cubicBezTo>
                    <a:pt x="88" y="174"/>
                    <a:pt x="102" y="172"/>
                    <a:pt x="113" y="172"/>
                  </a:cubicBezTo>
                  <a:lnTo>
                    <a:pt x="113" y="226"/>
                  </a:lnTo>
                  <a:close/>
                  <a:moveTo>
                    <a:pt x="113" y="160"/>
                  </a:moveTo>
                  <a:cubicBezTo>
                    <a:pt x="101" y="160"/>
                    <a:pt x="85" y="163"/>
                    <a:pt x="73" y="166"/>
                  </a:cubicBezTo>
                  <a:cubicBezTo>
                    <a:pt x="70" y="154"/>
                    <a:pt x="68" y="137"/>
                    <a:pt x="68" y="127"/>
                  </a:cubicBezTo>
                  <a:cubicBezTo>
                    <a:pt x="113" y="127"/>
                    <a:pt x="113" y="127"/>
                    <a:pt x="113" y="127"/>
                  </a:cubicBezTo>
                  <a:lnTo>
                    <a:pt x="113" y="160"/>
                  </a:lnTo>
                  <a:close/>
                  <a:moveTo>
                    <a:pt x="113" y="114"/>
                  </a:moveTo>
                  <a:cubicBezTo>
                    <a:pt x="68" y="114"/>
                    <a:pt x="68" y="114"/>
                    <a:pt x="68" y="114"/>
                  </a:cubicBezTo>
                  <a:cubicBezTo>
                    <a:pt x="68" y="103"/>
                    <a:pt x="70" y="86"/>
                    <a:pt x="73" y="74"/>
                  </a:cubicBezTo>
                  <a:cubicBezTo>
                    <a:pt x="85" y="77"/>
                    <a:pt x="101" y="79"/>
                    <a:pt x="113" y="79"/>
                  </a:cubicBezTo>
                  <a:lnTo>
                    <a:pt x="113" y="114"/>
                  </a:lnTo>
                  <a:close/>
                  <a:moveTo>
                    <a:pt x="113" y="67"/>
                  </a:moveTo>
                  <a:cubicBezTo>
                    <a:pt x="102" y="66"/>
                    <a:pt x="88" y="65"/>
                    <a:pt x="77" y="63"/>
                  </a:cubicBezTo>
                  <a:cubicBezTo>
                    <a:pt x="85" y="36"/>
                    <a:pt x="100" y="17"/>
                    <a:pt x="113" y="13"/>
                  </a:cubicBezTo>
                  <a:lnTo>
                    <a:pt x="113" y="67"/>
                  </a:lnTo>
                  <a:close/>
                  <a:moveTo>
                    <a:pt x="127" y="226"/>
                  </a:moveTo>
                  <a:cubicBezTo>
                    <a:pt x="127" y="172"/>
                    <a:pt x="127" y="172"/>
                    <a:pt x="127" y="172"/>
                  </a:cubicBezTo>
                  <a:cubicBezTo>
                    <a:pt x="138" y="172"/>
                    <a:pt x="152" y="174"/>
                    <a:pt x="163" y="176"/>
                  </a:cubicBezTo>
                  <a:cubicBezTo>
                    <a:pt x="155" y="203"/>
                    <a:pt x="140" y="221"/>
                    <a:pt x="127" y="226"/>
                  </a:cubicBezTo>
                  <a:close/>
                  <a:moveTo>
                    <a:pt x="156" y="221"/>
                  </a:moveTo>
                  <a:cubicBezTo>
                    <a:pt x="164" y="211"/>
                    <a:pt x="172" y="196"/>
                    <a:pt x="177" y="179"/>
                  </a:cubicBezTo>
                  <a:cubicBezTo>
                    <a:pt x="186" y="182"/>
                    <a:pt x="195" y="185"/>
                    <a:pt x="203" y="190"/>
                  </a:cubicBezTo>
                  <a:cubicBezTo>
                    <a:pt x="190" y="204"/>
                    <a:pt x="174" y="215"/>
                    <a:pt x="156" y="221"/>
                  </a:cubicBezTo>
                  <a:close/>
                  <a:moveTo>
                    <a:pt x="211" y="181"/>
                  </a:moveTo>
                  <a:cubicBezTo>
                    <a:pt x="202" y="176"/>
                    <a:pt x="191" y="173"/>
                    <a:pt x="180" y="170"/>
                  </a:cubicBezTo>
                  <a:cubicBezTo>
                    <a:pt x="183" y="157"/>
                    <a:pt x="185" y="137"/>
                    <a:pt x="185" y="127"/>
                  </a:cubicBezTo>
                  <a:cubicBezTo>
                    <a:pt x="229" y="127"/>
                    <a:pt x="229" y="127"/>
                    <a:pt x="229" y="127"/>
                  </a:cubicBezTo>
                  <a:cubicBezTo>
                    <a:pt x="228" y="146"/>
                    <a:pt x="221" y="166"/>
                    <a:pt x="211" y="181"/>
                  </a:cubicBezTo>
                  <a:close/>
                </a:path>
              </a:pathLst>
            </a:custGeom>
            <a:solidFill>
              <a:schemeClr val="bg1">
                <a:alpha val="50000"/>
              </a:schemeClr>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43" name="Oval 42"/>
            <p:cNvSpPr/>
            <p:nvPr/>
          </p:nvSpPr>
          <p:spPr>
            <a:xfrm>
              <a:off x="6799878" y="713577"/>
              <a:ext cx="914400" cy="914400"/>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p:cNvSpPr/>
            <p:nvPr/>
          </p:nvSpPr>
          <p:spPr>
            <a:xfrm>
              <a:off x="6342678" y="2190127"/>
              <a:ext cx="914400" cy="914400"/>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p:cNvSpPr/>
            <p:nvPr/>
          </p:nvSpPr>
          <p:spPr>
            <a:xfrm>
              <a:off x="6799878" y="3578427"/>
              <a:ext cx="914400" cy="914400"/>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Freeform 651"/>
          <p:cNvSpPr>
            <a:spLocks noChangeAspect="1" noEditPoints="1"/>
          </p:cNvSpPr>
          <p:nvPr/>
        </p:nvSpPr>
        <p:spPr bwMode="auto">
          <a:xfrm>
            <a:off x="6823258" y="3845394"/>
            <a:ext cx="785783" cy="369150"/>
          </a:xfrm>
          <a:custGeom>
            <a:avLst/>
            <a:gdLst>
              <a:gd name="T0" fmla="*/ 194 w 217"/>
              <a:gd name="T1" fmla="*/ 28 h 102"/>
              <a:gd name="T2" fmla="*/ 97 w 217"/>
              <a:gd name="T3" fmla="*/ 28 h 102"/>
              <a:gd name="T4" fmla="*/ 51 w 217"/>
              <a:gd name="T5" fmla="*/ 0 h 102"/>
              <a:gd name="T6" fmla="*/ 0 w 217"/>
              <a:gd name="T7" fmla="*/ 51 h 102"/>
              <a:gd name="T8" fmla="*/ 51 w 217"/>
              <a:gd name="T9" fmla="*/ 102 h 102"/>
              <a:gd name="T10" fmla="*/ 97 w 217"/>
              <a:gd name="T11" fmla="*/ 74 h 102"/>
              <a:gd name="T12" fmla="*/ 113 w 217"/>
              <a:gd name="T13" fmla="*/ 74 h 102"/>
              <a:gd name="T14" fmla="*/ 113 w 217"/>
              <a:gd name="T15" fmla="*/ 64 h 102"/>
              <a:gd name="T16" fmla="*/ 119 w 217"/>
              <a:gd name="T17" fmla="*/ 58 h 102"/>
              <a:gd name="T18" fmla="*/ 124 w 217"/>
              <a:gd name="T19" fmla="*/ 64 h 102"/>
              <a:gd name="T20" fmla="*/ 124 w 217"/>
              <a:gd name="T21" fmla="*/ 74 h 102"/>
              <a:gd name="T22" fmla="*/ 136 w 217"/>
              <a:gd name="T23" fmla="*/ 74 h 102"/>
              <a:gd name="T24" fmla="*/ 136 w 217"/>
              <a:gd name="T25" fmla="*/ 64 h 102"/>
              <a:gd name="T26" fmla="*/ 142 w 217"/>
              <a:gd name="T27" fmla="*/ 58 h 102"/>
              <a:gd name="T28" fmla="*/ 148 w 217"/>
              <a:gd name="T29" fmla="*/ 64 h 102"/>
              <a:gd name="T30" fmla="*/ 148 w 217"/>
              <a:gd name="T31" fmla="*/ 74 h 102"/>
              <a:gd name="T32" fmla="*/ 160 w 217"/>
              <a:gd name="T33" fmla="*/ 74 h 102"/>
              <a:gd name="T34" fmla="*/ 160 w 217"/>
              <a:gd name="T35" fmla="*/ 64 h 102"/>
              <a:gd name="T36" fmla="*/ 166 w 217"/>
              <a:gd name="T37" fmla="*/ 58 h 102"/>
              <a:gd name="T38" fmla="*/ 171 w 217"/>
              <a:gd name="T39" fmla="*/ 64 h 102"/>
              <a:gd name="T40" fmla="*/ 171 w 217"/>
              <a:gd name="T41" fmla="*/ 74 h 102"/>
              <a:gd name="T42" fmla="*/ 183 w 217"/>
              <a:gd name="T43" fmla="*/ 74 h 102"/>
              <a:gd name="T44" fmla="*/ 183 w 217"/>
              <a:gd name="T45" fmla="*/ 64 h 102"/>
              <a:gd name="T46" fmla="*/ 189 w 217"/>
              <a:gd name="T47" fmla="*/ 58 h 102"/>
              <a:gd name="T48" fmla="*/ 195 w 217"/>
              <a:gd name="T49" fmla="*/ 64 h 102"/>
              <a:gd name="T50" fmla="*/ 195 w 217"/>
              <a:gd name="T51" fmla="*/ 74 h 102"/>
              <a:gd name="T52" fmla="*/ 217 w 217"/>
              <a:gd name="T53" fmla="*/ 51 h 102"/>
              <a:gd name="T54" fmla="*/ 194 w 217"/>
              <a:gd name="T55" fmla="*/ 28 h 102"/>
              <a:gd name="T56" fmla="*/ 34 w 217"/>
              <a:gd name="T57" fmla="*/ 68 h 102"/>
              <a:gd name="T58" fmla="*/ 17 w 217"/>
              <a:gd name="T59" fmla="*/ 51 h 102"/>
              <a:gd name="T60" fmla="*/ 34 w 217"/>
              <a:gd name="T61" fmla="*/ 34 h 102"/>
              <a:gd name="T62" fmla="*/ 51 w 217"/>
              <a:gd name="T63" fmla="*/ 51 h 102"/>
              <a:gd name="T64" fmla="*/ 34 w 217"/>
              <a:gd name="T6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02">
                <a:moveTo>
                  <a:pt x="194" y="28"/>
                </a:moveTo>
                <a:cubicBezTo>
                  <a:pt x="97" y="28"/>
                  <a:pt x="97" y="28"/>
                  <a:pt x="97" y="28"/>
                </a:cubicBezTo>
                <a:cubicBezTo>
                  <a:pt x="89" y="11"/>
                  <a:pt x="72" y="0"/>
                  <a:pt x="51" y="0"/>
                </a:cubicBezTo>
                <a:cubicBezTo>
                  <a:pt x="23" y="0"/>
                  <a:pt x="0" y="23"/>
                  <a:pt x="0" y="51"/>
                </a:cubicBezTo>
                <a:cubicBezTo>
                  <a:pt x="0" y="79"/>
                  <a:pt x="23" y="102"/>
                  <a:pt x="51" y="102"/>
                </a:cubicBezTo>
                <a:cubicBezTo>
                  <a:pt x="72" y="102"/>
                  <a:pt x="89" y="91"/>
                  <a:pt x="97" y="74"/>
                </a:cubicBezTo>
                <a:cubicBezTo>
                  <a:pt x="113" y="74"/>
                  <a:pt x="113" y="74"/>
                  <a:pt x="113" y="74"/>
                </a:cubicBezTo>
                <a:cubicBezTo>
                  <a:pt x="113" y="64"/>
                  <a:pt x="113" y="64"/>
                  <a:pt x="113" y="64"/>
                </a:cubicBezTo>
                <a:cubicBezTo>
                  <a:pt x="113" y="60"/>
                  <a:pt x="115" y="58"/>
                  <a:pt x="119" y="58"/>
                </a:cubicBezTo>
                <a:cubicBezTo>
                  <a:pt x="122" y="58"/>
                  <a:pt x="124" y="60"/>
                  <a:pt x="124" y="64"/>
                </a:cubicBezTo>
                <a:cubicBezTo>
                  <a:pt x="124" y="74"/>
                  <a:pt x="124" y="74"/>
                  <a:pt x="124" y="74"/>
                </a:cubicBezTo>
                <a:cubicBezTo>
                  <a:pt x="136" y="74"/>
                  <a:pt x="136" y="74"/>
                  <a:pt x="136" y="74"/>
                </a:cubicBezTo>
                <a:cubicBezTo>
                  <a:pt x="136" y="64"/>
                  <a:pt x="136" y="64"/>
                  <a:pt x="136" y="64"/>
                </a:cubicBezTo>
                <a:cubicBezTo>
                  <a:pt x="136" y="60"/>
                  <a:pt x="139" y="58"/>
                  <a:pt x="142" y="58"/>
                </a:cubicBezTo>
                <a:cubicBezTo>
                  <a:pt x="145" y="58"/>
                  <a:pt x="148" y="60"/>
                  <a:pt x="148" y="64"/>
                </a:cubicBezTo>
                <a:cubicBezTo>
                  <a:pt x="148" y="74"/>
                  <a:pt x="148" y="74"/>
                  <a:pt x="148" y="74"/>
                </a:cubicBezTo>
                <a:cubicBezTo>
                  <a:pt x="160" y="74"/>
                  <a:pt x="160" y="74"/>
                  <a:pt x="160" y="74"/>
                </a:cubicBezTo>
                <a:cubicBezTo>
                  <a:pt x="160" y="64"/>
                  <a:pt x="160" y="64"/>
                  <a:pt x="160" y="64"/>
                </a:cubicBezTo>
                <a:cubicBezTo>
                  <a:pt x="160" y="60"/>
                  <a:pt x="162" y="58"/>
                  <a:pt x="166" y="58"/>
                </a:cubicBezTo>
                <a:cubicBezTo>
                  <a:pt x="169" y="58"/>
                  <a:pt x="171" y="60"/>
                  <a:pt x="171" y="64"/>
                </a:cubicBezTo>
                <a:cubicBezTo>
                  <a:pt x="171" y="74"/>
                  <a:pt x="171" y="74"/>
                  <a:pt x="171" y="74"/>
                </a:cubicBezTo>
                <a:cubicBezTo>
                  <a:pt x="183" y="74"/>
                  <a:pt x="183" y="74"/>
                  <a:pt x="183" y="74"/>
                </a:cubicBezTo>
                <a:cubicBezTo>
                  <a:pt x="183" y="64"/>
                  <a:pt x="183" y="64"/>
                  <a:pt x="183" y="64"/>
                </a:cubicBezTo>
                <a:cubicBezTo>
                  <a:pt x="183" y="60"/>
                  <a:pt x="186" y="58"/>
                  <a:pt x="189" y="58"/>
                </a:cubicBezTo>
                <a:cubicBezTo>
                  <a:pt x="192" y="58"/>
                  <a:pt x="195" y="60"/>
                  <a:pt x="195" y="64"/>
                </a:cubicBezTo>
                <a:cubicBezTo>
                  <a:pt x="195" y="74"/>
                  <a:pt x="195" y="74"/>
                  <a:pt x="195" y="74"/>
                </a:cubicBezTo>
                <a:cubicBezTo>
                  <a:pt x="207" y="73"/>
                  <a:pt x="217" y="63"/>
                  <a:pt x="217" y="51"/>
                </a:cubicBezTo>
                <a:cubicBezTo>
                  <a:pt x="217" y="38"/>
                  <a:pt x="207" y="28"/>
                  <a:pt x="194" y="28"/>
                </a:cubicBezTo>
                <a:moveTo>
                  <a:pt x="34" y="68"/>
                </a:moveTo>
                <a:cubicBezTo>
                  <a:pt x="25" y="68"/>
                  <a:pt x="17" y="60"/>
                  <a:pt x="17" y="51"/>
                </a:cubicBezTo>
                <a:cubicBezTo>
                  <a:pt x="17" y="41"/>
                  <a:pt x="25" y="34"/>
                  <a:pt x="34" y="34"/>
                </a:cubicBezTo>
                <a:cubicBezTo>
                  <a:pt x="44" y="34"/>
                  <a:pt x="51" y="41"/>
                  <a:pt x="51" y="51"/>
                </a:cubicBezTo>
                <a:cubicBezTo>
                  <a:pt x="51" y="60"/>
                  <a:pt x="44" y="68"/>
                  <a:pt x="34" y="68"/>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47" name="Group 46"/>
          <p:cNvGrpSpPr>
            <a:grpSpLocks noChangeAspect="1"/>
          </p:cNvGrpSpPr>
          <p:nvPr/>
        </p:nvGrpSpPr>
        <p:grpSpPr>
          <a:xfrm>
            <a:off x="6851754" y="774463"/>
            <a:ext cx="729367" cy="735703"/>
            <a:chOff x="12587345" y="2301556"/>
            <a:chExt cx="114999" cy="115998"/>
          </a:xfrm>
          <a:solidFill>
            <a:schemeClr val="tx2"/>
          </a:solidFill>
        </p:grpSpPr>
        <p:sp>
          <p:nvSpPr>
            <p:cNvPr id="48" name="Freeform 36"/>
            <p:cNvSpPr>
              <a:spLocks noChangeAspect="1"/>
            </p:cNvSpPr>
            <p:nvPr/>
          </p:nvSpPr>
          <p:spPr bwMode="auto">
            <a:xfrm>
              <a:off x="12634348" y="2325555"/>
              <a:ext cx="20999" cy="22999"/>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 name="Freeform 37"/>
            <p:cNvSpPr>
              <a:spLocks noChangeAspect="1"/>
            </p:cNvSpPr>
            <p:nvPr/>
          </p:nvSpPr>
          <p:spPr bwMode="auto">
            <a:xfrm>
              <a:off x="12634348" y="2301556"/>
              <a:ext cx="20999" cy="23999"/>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 name="Freeform 38"/>
            <p:cNvSpPr>
              <a:spLocks noChangeAspect="1"/>
            </p:cNvSpPr>
            <p:nvPr/>
          </p:nvSpPr>
          <p:spPr bwMode="auto">
            <a:xfrm>
              <a:off x="12634348" y="2377554"/>
              <a:ext cx="20999" cy="39999"/>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 name="Rectangle 39"/>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Rectangle 40"/>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3" name="Freeform 41"/>
            <p:cNvSpPr>
              <a:spLocks noChangeAspect="1" noEditPoints="1"/>
            </p:cNvSpPr>
            <p:nvPr/>
          </p:nvSpPr>
          <p:spPr bwMode="auto">
            <a:xfrm>
              <a:off x="12587348" y="2348555"/>
              <a:ext cx="114996" cy="21999"/>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4" name="Rectangle 42"/>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 name="Rectangle 43"/>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Freeform 44"/>
            <p:cNvSpPr>
              <a:spLocks noChangeAspect="1"/>
            </p:cNvSpPr>
            <p:nvPr/>
          </p:nvSpPr>
          <p:spPr bwMode="auto">
            <a:xfrm>
              <a:off x="12634347" y="2301558"/>
              <a:ext cx="20999" cy="115996"/>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 name="Freeform 45"/>
            <p:cNvSpPr>
              <a:spLocks noChangeAspect="1"/>
            </p:cNvSpPr>
            <p:nvPr/>
          </p:nvSpPr>
          <p:spPr bwMode="auto">
            <a:xfrm>
              <a:off x="12587373" y="2348557"/>
              <a:ext cx="114996" cy="21999"/>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Freeform 46"/>
            <p:cNvSpPr>
              <a:spLocks noChangeAspect="1"/>
            </p:cNvSpPr>
            <p:nvPr/>
          </p:nvSpPr>
          <p:spPr bwMode="auto">
            <a:xfrm>
              <a:off x="12598381" y="2313558"/>
              <a:ext cx="92997" cy="91997"/>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47"/>
            <p:cNvSpPr>
              <a:spLocks noChangeAspect="1"/>
            </p:cNvSpPr>
            <p:nvPr/>
          </p:nvSpPr>
          <p:spPr bwMode="auto">
            <a:xfrm>
              <a:off x="12598373" y="2313558"/>
              <a:ext cx="92997" cy="91997"/>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48"/>
            <p:cNvSpPr>
              <a:spLocks noChangeAspect="1" noChangeArrowheads="1"/>
            </p:cNvSpPr>
            <p:nvPr/>
          </p:nvSpPr>
          <p:spPr bwMode="auto">
            <a:xfrm>
              <a:off x="12627372" y="2341557"/>
              <a:ext cx="34999" cy="3599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49"/>
            <p:cNvSpPr>
              <a:spLocks noChangeAspect="1" noEditPoints="1"/>
            </p:cNvSpPr>
            <p:nvPr/>
          </p:nvSpPr>
          <p:spPr bwMode="auto">
            <a:xfrm>
              <a:off x="12608373" y="2325559"/>
              <a:ext cx="70998" cy="70998"/>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64"/>
          <p:cNvGrpSpPr>
            <a:grpSpLocks noChangeAspect="1"/>
          </p:cNvGrpSpPr>
          <p:nvPr/>
        </p:nvGrpSpPr>
        <p:grpSpPr bwMode="auto">
          <a:xfrm>
            <a:off x="6487656" y="2261616"/>
            <a:ext cx="543164" cy="661394"/>
            <a:chOff x="1549" y="0"/>
            <a:chExt cx="2660" cy="3239"/>
          </a:xfrm>
        </p:grpSpPr>
        <p:sp>
          <p:nvSpPr>
            <p:cNvPr id="62" name="Freeform 65"/>
            <p:cNvSpPr>
              <a:spLocks/>
            </p:cNvSpPr>
            <p:nvPr/>
          </p:nvSpPr>
          <p:spPr bwMode="auto">
            <a:xfrm>
              <a:off x="1955" y="0"/>
              <a:ext cx="1849" cy="3239"/>
            </a:xfrm>
            <a:custGeom>
              <a:avLst/>
              <a:gdLst>
                <a:gd name="T0" fmla="*/ 1540 w 3050"/>
                <a:gd name="T1" fmla="*/ 0 h 5348"/>
                <a:gd name="T2" fmla="*/ 0 w 3050"/>
                <a:gd name="T3" fmla="*/ 1564 h 5348"/>
                <a:gd name="T4" fmla="*/ 0 w 3050"/>
                <a:gd name="T5" fmla="*/ 2226 h 5348"/>
                <a:gd name="T6" fmla="*/ 319 w 3050"/>
                <a:gd name="T7" fmla="*/ 2545 h 5348"/>
                <a:gd name="T8" fmla="*/ 319 w 3050"/>
                <a:gd name="T9" fmla="*/ 2545 h 5348"/>
                <a:gd name="T10" fmla="*/ 637 w 3050"/>
                <a:gd name="T11" fmla="*/ 2226 h 5348"/>
                <a:gd name="T12" fmla="*/ 637 w 3050"/>
                <a:gd name="T13" fmla="*/ 1557 h 5348"/>
                <a:gd name="T14" fmla="*/ 1538 w 3050"/>
                <a:gd name="T15" fmla="*/ 637 h 5348"/>
                <a:gd name="T16" fmla="*/ 2413 w 3050"/>
                <a:gd name="T17" fmla="*/ 1557 h 5348"/>
                <a:gd name="T18" fmla="*/ 2413 w 3050"/>
                <a:gd name="T19" fmla="*/ 5348 h 5348"/>
                <a:gd name="T20" fmla="*/ 3050 w 3050"/>
                <a:gd name="T21" fmla="*/ 5348 h 5348"/>
                <a:gd name="T22" fmla="*/ 3050 w 3050"/>
                <a:gd name="T23" fmla="*/ 1564 h 5348"/>
                <a:gd name="T24" fmla="*/ 1540 w 3050"/>
                <a:gd name="T25" fmla="*/ 0 h 5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0" h="5348">
                  <a:moveTo>
                    <a:pt x="1540" y="0"/>
                  </a:moveTo>
                  <a:cubicBezTo>
                    <a:pt x="698" y="15"/>
                    <a:pt x="0" y="722"/>
                    <a:pt x="0" y="1564"/>
                  </a:cubicBezTo>
                  <a:cubicBezTo>
                    <a:pt x="0" y="2226"/>
                    <a:pt x="0" y="2226"/>
                    <a:pt x="0" y="2226"/>
                  </a:cubicBezTo>
                  <a:cubicBezTo>
                    <a:pt x="0" y="2402"/>
                    <a:pt x="143" y="2545"/>
                    <a:pt x="319" y="2545"/>
                  </a:cubicBezTo>
                  <a:cubicBezTo>
                    <a:pt x="319" y="2545"/>
                    <a:pt x="319" y="2545"/>
                    <a:pt x="319" y="2545"/>
                  </a:cubicBezTo>
                  <a:cubicBezTo>
                    <a:pt x="495" y="2545"/>
                    <a:pt x="637" y="2402"/>
                    <a:pt x="637" y="2226"/>
                  </a:cubicBezTo>
                  <a:cubicBezTo>
                    <a:pt x="637" y="1557"/>
                    <a:pt x="637" y="1557"/>
                    <a:pt x="637" y="1557"/>
                  </a:cubicBezTo>
                  <a:cubicBezTo>
                    <a:pt x="637" y="1067"/>
                    <a:pt x="1047" y="651"/>
                    <a:pt x="1538" y="637"/>
                  </a:cubicBezTo>
                  <a:cubicBezTo>
                    <a:pt x="2029" y="651"/>
                    <a:pt x="2413" y="1067"/>
                    <a:pt x="2413" y="1557"/>
                  </a:cubicBezTo>
                  <a:cubicBezTo>
                    <a:pt x="2413" y="5348"/>
                    <a:pt x="2413" y="5348"/>
                    <a:pt x="2413" y="5348"/>
                  </a:cubicBezTo>
                  <a:cubicBezTo>
                    <a:pt x="3050" y="5348"/>
                    <a:pt x="3050" y="5348"/>
                    <a:pt x="3050" y="5348"/>
                  </a:cubicBezTo>
                  <a:cubicBezTo>
                    <a:pt x="3050" y="1564"/>
                    <a:pt x="3050" y="1564"/>
                    <a:pt x="3050" y="1564"/>
                  </a:cubicBezTo>
                  <a:cubicBezTo>
                    <a:pt x="3050" y="722"/>
                    <a:pt x="2383" y="15"/>
                    <a:pt x="154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mn-cs"/>
              </a:endParaRPr>
            </a:p>
          </p:txBody>
        </p:sp>
        <p:sp>
          <p:nvSpPr>
            <p:cNvPr id="63" name="Freeform 66"/>
            <p:cNvSpPr>
              <a:spLocks noEditPoints="1"/>
            </p:cNvSpPr>
            <p:nvPr/>
          </p:nvSpPr>
          <p:spPr bwMode="auto">
            <a:xfrm>
              <a:off x="1549" y="1267"/>
              <a:ext cx="2660" cy="1972"/>
            </a:xfrm>
            <a:custGeom>
              <a:avLst/>
              <a:gdLst>
                <a:gd name="T0" fmla="*/ 3094 w 4386"/>
                <a:gd name="T1" fmla="*/ 0 h 3257"/>
                <a:gd name="T2" fmla="*/ 2957 w 4386"/>
                <a:gd name="T3" fmla="*/ 0 h 3257"/>
                <a:gd name="T4" fmla="*/ 1429 w 4386"/>
                <a:gd name="T5" fmla="*/ 0 h 3257"/>
                <a:gd name="T6" fmla="*/ 519 w 4386"/>
                <a:gd name="T7" fmla="*/ 0 h 3257"/>
                <a:gd name="T8" fmla="*/ 435 w 4386"/>
                <a:gd name="T9" fmla="*/ 0 h 3257"/>
                <a:gd name="T10" fmla="*/ 0 w 4386"/>
                <a:gd name="T11" fmla="*/ 435 h 3257"/>
                <a:gd name="T12" fmla="*/ 0 w 4386"/>
                <a:gd name="T13" fmla="*/ 2823 h 3257"/>
                <a:gd name="T14" fmla="*/ 435 w 4386"/>
                <a:gd name="T15" fmla="*/ 3257 h 3257"/>
                <a:gd name="T16" fmla="*/ 3951 w 4386"/>
                <a:gd name="T17" fmla="*/ 3257 h 3257"/>
                <a:gd name="T18" fmla="*/ 4386 w 4386"/>
                <a:gd name="T19" fmla="*/ 2823 h 3257"/>
                <a:gd name="T20" fmla="*/ 4386 w 4386"/>
                <a:gd name="T21" fmla="*/ 435 h 3257"/>
                <a:gd name="T22" fmla="*/ 3951 w 4386"/>
                <a:gd name="T23" fmla="*/ 0 h 3257"/>
                <a:gd name="T24" fmla="*/ 3867 w 4386"/>
                <a:gd name="T25" fmla="*/ 0 h 3257"/>
                <a:gd name="T26" fmla="*/ 3730 w 4386"/>
                <a:gd name="T27" fmla="*/ 0 h 3257"/>
                <a:gd name="T28" fmla="*/ 2474 w 4386"/>
                <a:gd name="T29" fmla="*/ 1349 h 3257"/>
                <a:gd name="T30" fmla="*/ 2429 w 4386"/>
                <a:gd name="T31" fmla="*/ 1449 h 3257"/>
                <a:gd name="T32" fmla="*/ 2429 w 4386"/>
                <a:gd name="T33" fmla="*/ 2471 h 3257"/>
                <a:gd name="T34" fmla="*/ 2193 w 4386"/>
                <a:gd name="T35" fmla="*/ 2606 h 3257"/>
                <a:gd name="T36" fmla="*/ 1957 w 4386"/>
                <a:gd name="T37" fmla="*/ 2471 h 3257"/>
                <a:gd name="T38" fmla="*/ 1957 w 4386"/>
                <a:gd name="T39" fmla="*/ 1449 h 3257"/>
                <a:gd name="T40" fmla="*/ 1912 w 4386"/>
                <a:gd name="T41" fmla="*/ 1349 h 3257"/>
                <a:gd name="T42" fmla="*/ 1788 w 4386"/>
                <a:gd name="T43" fmla="*/ 1057 h 3257"/>
                <a:gd name="T44" fmla="*/ 2193 w 4386"/>
                <a:gd name="T45" fmla="*/ 651 h 3257"/>
                <a:gd name="T46" fmla="*/ 2599 w 4386"/>
                <a:gd name="T47" fmla="*/ 1057 h 3257"/>
                <a:gd name="T48" fmla="*/ 2474 w 4386"/>
                <a:gd name="T49" fmla="*/ 1349 h 3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86" h="3257">
                  <a:moveTo>
                    <a:pt x="3094" y="0"/>
                  </a:moveTo>
                  <a:cubicBezTo>
                    <a:pt x="2957" y="0"/>
                    <a:pt x="2957" y="0"/>
                    <a:pt x="2957" y="0"/>
                  </a:cubicBezTo>
                  <a:cubicBezTo>
                    <a:pt x="1429" y="0"/>
                    <a:pt x="1429" y="0"/>
                    <a:pt x="1429" y="0"/>
                  </a:cubicBezTo>
                  <a:cubicBezTo>
                    <a:pt x="519" y="0"/>
                    <a:pt x="519" y="0"/>
                    <a:pt x="519" y="0"/>
                  </a:cubicBezTo>
                  <a:cubicBezTo>
                    <a:pt x="435" y="0"/>
                    <a:pt x="435" y="0"/>
                    <a:pt x="435" y="0"/>
                  </a:cubicBezTo>
                  <a:cubicBezTo>
                    <a:pt x="195" y="0"/>
                    <a:pt x="0" y="195"/>
                    <a:pt x="0" y="435"/>
                  </a:cubicBezTo>
                  <a:cubicBezTo>
                    <a:pt x="0" y="2823"/>
                    <a:pt x="0" y="2823"/>
                    <a:pt x="0" y="2823"/>
                  </a:cubicBezTo>
                  <a:cubicBezTo>
                    <a:pt x="0" y="3062"/>
                    <a:pt x="195" y="3257"/>
                    <a:pt x="435" y="3257"/>
                  </a:cubicBezTo>
                  <a:cubicBezTo>
                    <a:pt x="3951" y="3257"/>
                    <a:pt x="3951" y="3257"/>
                    <a:pt x="3951" y="3257"/>
                  </a:cubicBezTo>
                  <a:cubicBezTo>
                    <a:pt x="4191" y="3257"/>
                    <a:pt x="4386" y="3062"/>
                    <a:pt x="4386" y="2823"/>
                  </a:cubicBezTo>
                  <a:cubicBezTo>
                    <a:pt x="4386" y="435"/>
                    <a:pt x="4386" y="435"/>
                    <a:pt x="4386" y="435"/>
                  </a:cubicBezTo>
                  <a:cubicBezTo>
                    <a:pt x="4386" y="195"/>
                    <a:pt x="4191" y="0"/>
                    <a:pt x="3951" y="0"/>
                  </a:cubicBezTo>
                  <a:cubicBezTo>
                    <a:pt x="3867" y="0"/>
                    <a:pt x="3867" y="0"/>
                    <a:pt x="3867" y="0"/>
                  </a:cubicBezTo>
                  <a:cubicBezTo>
                    <a:pt x="3730" y="0"/>
                    <a:pt x="3730" y="0"/>
                    <a:pt x="3730" y="0"/>
                  </a:cubicBezTo>
                  <a:moveTo>
                    <a:pt x="2474" y="1349"/>
                  </a:moveTo>
                  <a:cubicBezTo>
                    <a:pt x="2445" y="1377"/>
                    <a:pt x="2429" y="1413"/>
                    <a:pt x="2429" y="1449"/>
                  </a:cubicBezTo>
                  <a:cubicBezTo>
                    <a:pt x="2429" y="2471"/>
                    <a:pt x="2429" y="2471"/>
                    <a:pt x="2429" y="2471"/>
                  </a:cubicBezTo>
                  <a:cubicBezTo>
                    <a:pt x="2429" y="2570"/>
                    <a:pt x="2288" y="2606"/>
                    <a:pt x="2193" y="2606"/>
                  </a:cubicBezTo>
                  <a:cubicBezTo>
                    <a:pt x="2098" y="2606"/>
                    <a:pt x="1957" y="2570"/>
                    <a:pt x="1957" y="2471"/>
                  </a:cubicBezTo>
                  <a:cubicBezTo>
                    <a:pt x="1957" y="1449"/>
                    <a:pt x="1957" y="1449"/>
                    <a:pt x="1957" y="1449"/>
                  </a:cubicBezTo>
                  <a:cubicBezTo>
                    <a:pt x="1957" y="1413"/>
                    <a:pt x="1941" y="1377"/>
                    <a:pt x="1912" y="1349"/>
                  </a:cubicBezTo>
                  <a:cubicBezTo>
                    <a:pt x="1832" y="1272"/>
                    <a:pt x="1788" y="1168"/>
                    <a:pt x="1788" y="1057"/>
                  </a:cubicBezTo>
                  <a:cubicBezTo>
                    <a:pt x="1788" y="833"/>
                    <a:pt x="1970" y="651"/>
                    <a:pt x="2193" y="651"/>
                  </a:cubicBezTo>
                  <a:cubicBezTo>
                    <a:pt x="2417" y="651"/>
                    <a:pt x="2599" y="833"/>
                    <a:pt x="2599" y="1057"/>
                  </a:cubicBezTo>
                  <a:cubicBezTo>
                    <a:pt x="2599" y="1168"/>
                    <a:pt x="2554" y="1272"/>
                    <a:pt x="2474" y="134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320651933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1">
            <a:extLst>
              <a:ext uri="{FF2B5EF4-FFF2-40B4-BE49-F238E27FC236}">
                <a16:creationId xmlns:a16="http://schemas.microsoft.com/office/drawing/2014/main" id="{C6DBE902-840E-494D-9890-1D7FBF1600FF}"/>
              </a:ext>
            </a:extLst>
          </p:cNvPr>
          <p:cNvSpPr txBox="1">
            <a:spLocks/>
          </p:cNvSpPr>
          <p:nvPr/>
        </p:nvSpPr>
        <p:spPr bwMode="auto">
          <a:xfrm>
            <a:off x="437766" y="341314"/>
            <a:ext cx="8345488" cy="52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kern="1200" spc="0" baseline="0">
                <a:solidFill>
                  <a:schemeClr val="bg1"/>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PH"/>
              <a:t>The Existing Security Stack…</a:t>
            </a:r>
            <a:endParaRPr lang="en-PH" dirty="0"/>
          </a:p>
        </p:txBody>
      </p:sp>
      <p:grpSp>
        <p:nvGrpSpPr>
          <p:cNvPr id="30" name="Group 29">
            <a:extLst>
              <a:ext uri="{FF2B5EF4-FFF2-40B4-BE49-F238E27FC236}">
                <a16:creationId xmlns:a16="http://schemas.microsoft.com/office/drawing/2014/main" id="{21B538CA-C2DB-1243-92F0-4E501146B188}"/>
              </a:ext>
            </a:extLst>
          </p:cNvPr>
          <p:cNvGrpSpPr/>
          <p:nvPr/>
        </p:nvGrpSpPr>
        <p:grpSpPr>
          <a:xfrm>
            <a:off x="2136531" y="969048"/>
            <a:ext cx="4947940" cy="3694288"/>
            <a:chOff x="346886" y="223433"/>
            <a:chExt cx="7911168" cy="5906727"/>
          </a:xfrm>
        </p:grpSpPr>
        <p:grpSp>
          <p:nvGrpSpPr>
            <p:cNvPr id="31" name="Group 30">
              <a:extLst>
                <a:ext uri="{FF2B5EF4-FFF2-40B4-BE49-F238E27FC236}">
                  <a16:creationId xmlns:a16="http://schemas.microsoft.com/office/drawing/2014/main" id="{B453A4E0-954F-5D4F-92EA-3BF544FDDAE0}"/>
                </a:ext>
              </a:extLst>
            </p:cNvPr>
            <p:cNvGrpSpPr/>
            <p:nvPr/>
          </p:nvGrpSpPr>
          <p:grpSpPr>
            <a:xfrm>
              <a:off x="346886" y="5642480"/>
              <a:ext cx="3872722" cy="487680"/>
              <a:chOff x="594271" y="4433244"/>
              <a:chExt cx="2905298" cy="365760"/>
            </a:xfrm>
          </p:grpSpPr>
          <p:sp>
            <p:nvSpPr>
              <p:cNvPr id="172" name="Freeform 171">
                <a:extLst>
                  <a:ext uri="{FF2B5EF4-FFF2-40B4-BE49-F238E27FC236}">
                    <a16:creationId xmlns:a16="http://schemas.microsoft.com/office/drawing/2014/main" id="{FCD20306-A477-6B41-9E88-0F0EB5B4DD8F}"/>
                  </a:ext>
                </a:extLst>
              </p:cNvPr>
              <p:cNvSpPr>
                <a:spLocks/>
              </p:cNvSpPr>
              <p:nvPr/>
            </p:nvSpPr>
            <p:spPr bwMode="auto">
              <a:xfrm>
                <a:off x="594271" y="4433244"/>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Firewall</a:t>
                </a:r>
              </a:p>
            </p:txBody>
          </p:sp>
          <p:sp>
            <p:nvSpPr>
              <p:cNvPr id="173" name="Oval 172">
                <a:extLst>
                  <a:ext uri="{FF2B5EF4-FFF2-40B4-BE49-F238E27FC236}">
                    <a16:creationId xmlns:a16="http://schemas.microsoft.com/office/drawing/2014/main" id="{02F89950-4043-D54B-BE7A-1114DAE46709}"/>
                  </a:ext>
                </a:extLst>
              </p:cNvPr>
              <p:cNvSpPr>
                <a:spLocks noChangeAspect="1" noChangeArrowheads="1"/>
              </p:cNvSpPr>
              <p:nvPr/>
            </p:nvSpPr>
            <p:spPr bwMode="auto">
              <a:xfrm>
                <a:off x="3173741" y="4546518"/>
                <a:ext cx="137160" cy="139213"/>
              </a:xfrm>
              <a:prstGeom prst="ellipse">
                <a:avLst/>
              </a:prstGeom>
              <a:solidFill>
                <a:srgbClr val="4F758B"/>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4" name="Rounded Rectangle 173">
                <a:extLst>
                  <a:ext uri="{FF2B5EF4-FFF2-40B4-BE49-F238E27FC236}">
                    <a16:creationId xmlns:a16="http://schemas.microsoft.com/office/drawing/2014/main" id="{48E44185-0387-F040-97D9-73692B34B6BA}"/>
                  </a:ext>
                </a:extLst>
              </p:cNvPr>
              <p:cNvSpPr/>
              <p:nvPr/>
            </p:nvSpPr>
            <p:spPr bwMode="auto">
              <a:xfrm rot="1472501">
                <a:off x="2528409"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5" name="Rounded Rectangle 174">
                <a:extLst>
                  <a:ext uri="{FF2B5EF4-FFF2-40B4-BE49-F238E27FC236}">
                    <a16:creationId xmlns:a16="http://schemas.microsoft.com/office/drawing/2014/main" id="{2A7B256D-C789-8E4E-9D84-E844F68F871D}"/>
                  </a:ext>
                </a:extLst>
              </p:cNvPr>
              <p:cNvSpPr/>
              <p:nvPr/>
            </p:nvSpPr>
            <p:spPr bwMode="auto">
              <a:xfrm rot="1472501">
                <a:off x="2387403"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6" name="Rounded Rectangle 175">
                <a:extLst>
                  <a:ext uri="{FF2B5EF4-FFF2-40B4-BE49-F238E27FC236}">
                    <a16:creationId xmlns:a16="http://schemas.microsoft.com/office/drawing/2014/main" id="{58B89643-77F3-D24D-86A7-24139FD688AA}"/>
                  </a:ext>
                </a:extLst>
              </p:cNvPr>
              <p:cNvSpPr/>
              <p:nvPr/>
            </p:nvSpPr>
            <p:spPr bwMode="auto">
              <a:xfrm rot="1472501">
                <a:off x="2246397"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7" name="Rounded Rectangle 176">
                <a:extLst>
                  <a:ext uri="{FF2B5EF4-FFF2-40B4-BE49-F238E27FC236}">
                    <a16:creationId xmlns:a16="http://schemas.microsoft.com/office/drawing/2014/main" id="{198D2553-B146-CA47-B1E3-0229849FEF7E}"/>
                  </a:ext>
                </a:extLst>
              </p:cNvPr>
              <p:cNvSpPr/>
              <p:nvPr/>
            </p:nvSpPr>
            <p:spPr bwMode="auto">
              <a:xfrm rot="1472501">
                <a:off x="2105391"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8" name="Rounded Rectangle 177">
                <a:extLst>
                  <a:ext uri="{FF2B5EF4-FFF2-40B4-BE49-F238E27FC236}">
                    <a16:creationId xmlns:a16="http://schemas.microsoft.com/office/drawing/2014/main" id="{B5941B91-0FD9-B94F-A04E-C618AAFDB2F3}"/>
                  </a:ext>
                </a:extLst>
              </p:cNvPr>
              <p:cNvSpPr/>
              <p:nvPr/>
            </p:nvSpPr>
            <p:spPr bwMode="auto">
              <a:xfrm rot="1472501">
                <a:off x="2951427"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9" name="Rounded Rectangle 178">
                <a:extLst>
                  <a:ext uri="{FF2B5EF4-FFF2-40B4-BE49-F238E27FC236}">
                    <a16:creationId xmlns:a16="http://schemas.microsoft.com/office/drawing/2014/main" id="{45F55334-DB58-0A47-B2D3-C7B26E62BDBE}"/>
                  </a:ext>
                </a:extLst>
              </p:cNvPr>
              <p:cNvSpPr/>
              <p:nvPr/>
            </p:nvSpPr>
            <p:spPr bwMode="auto">
              <a:xfrm rot="1472501">
                <a:off x="2810421"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80" name="Rounded Rectangle 179">
                <a:extLst>
                  <a:ext uri="{FF2B5EF4-FFF2-40B4-BE49-F238E27FC236}">
                    <a16:creationId xmlns:a16="http://schemas.microsoft.com/office/drawing/2014/main" id="{B354CB4F-D24B-5E4B-AE2D-F500EF12D8C1}"/>
                  </a:ext>
                </a:extLst>
              </p:cNvPr>
              <p:cNvSpPr/>
              <p:nvPr/>
            </p:nvSpPr>
            <p:spPr bwMode="auto">
              <a:xfrm rot="1472501">
                <a:off x="2669415"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2" name="Group 31">
              <a:extLst>
                <a:ext uri="{FF2B5EF4-FFF2-40B4-BE49-F238E27FC236}">
                  <a16:creationId xmlns:a16="http://schemas.microsoft.com/office/drawing/2014/main" id="{EFCC3741-2379-DF4D-9F38-5888DAC36345}"/>
                </a:ext>
              </a:extLst>
            </p:cNvPr>
            <p:cNvGrpSpPr/>
            <p:nvPr/>
          </p:nvGrpSpPr>
          <p:grpSpPr>
            <a:xfrm>
              <a:off x="346886" y="5040361"/>
              <a:ext cx="3872722" cy="487680"/>
              <a:chOff x="594271" y="3973897"/>
              <a:chExt cx="2905298" cy="365760"/>
            </a:xfrm>
          </p:grpSpPr>
          <p:sp>
            <p:nvSpPr>
              <p:cNvPr id="163" name="Freeform 6">
                <a:extLst>
                  <a:ext uri="{FF2B5EF4-FFF2-40B4-BE49-F238E27FC236}">
                    <a16:creationId xmlns:a16="http://schemas.microsoft.com/office/drawing/2014/main" id="{8C191865-DA17-6647-8BED-461BAD36705D}"/>
                  </a:ext>
                </a:extLst>
              </p:cNvPr>
              <p:cNvSpPr>
                <a:spLocks/>
              </p:cNvSpPr>
              <p:nvPr/>
            </p:nvSpPr>
            <p:spPr bwMode="auto">
              <a:xfrm>
                <a:off x="594271" y="3973897"/>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VPN</a:t>
                </a:r>
              </a:p>
            </p:txBody>
          </p:sp>
          <p:sp>
            <p:nvSpPr>
              <p:cNvPr id="164" name="Oval 18">
                <a:extLst>
                  <a:ext uri="{FF2B5EF4-FFF2-40B4-BE49-F238E27FC236}">
                    <a16:creationId xmlns:a16="http://schemas.microsoft.com/office/drawing/2014/main" id="{93914061-445D-5C48-BD0E-CB221F78A459}"/>
                  </a:ext>
                </a:extLst>
              </p:cNvPr>
              <p:cNvSpPr>
                <a:spLocks noChangeAspect="1" noChangeArrowheads="1"/>
              </p:cNvSpPr>
              <p:nvPr/>
            </p:nvSpPr>
            <p:spPr bwMode="auto">
              <a:xfrm>
                <a:off x="3173741" y="4087171"/>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5" name="Rounded Rectangle 164">
                <a:extLst>
                  <a:ext uri="{FF2B5EF4-FFF2-40B4-BE49-F238E27FC236}">
                    <a16:creationId xmlns:a16="http://schemas.microsoft.com/office/drawing/2014/main" id="{F0967272-07A6-E246-8E3F-FAD55300B5FB}"/>
                  </a:ext>
                </a:extLst>
              </p:cNvPr>
              <p:cNvSpPr/>
              <p:nvPr/>
            </p:nvSpPr>
            <p:spPr bwMode="auto">
              <a:xfrm rot="1472501">
                <a:off x="2528409"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6" name="Rounded Rectangle 165">
                <a:extLst>
                  <a:ext uri="{FF2B5EF4-FFF2-40B4-BE49-F238E27FC236}">
                    <a16:creationId xmlns:a16="http://schemas.microsoft.com/office/drawing/2014/main" id="{38778D66-8A46-CB4D-9EBE-D7589EEF7C20}"/>
                  </a:ext>
                </a:extLst>
              </p:cNvPr>
              <p:cNvSpPr/>
              <p:nvPr/>
            </p:nvSpPr>
            <p:spPr bwMode="auto">
              <a:xfrm rot="1472501">
                <a:off x="2387403"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7" name="Rounded Rectangle 166">
                <a:extLst>
                  <a:ext uri="{FF2B5EF4-FFF2-40B4-BE49-F238E27FC236}">
                    <a16:creationId xmlns:a16="http://schemas.microsoft.com/office/drawing/2014/main" id="{E3F4D453-0A14-F64B-81F8-B46E2F8F01B8}"/>
                  </a:ext>
                </a:extLst>
              </p:cNvPr>
              <p:cNvSpPr/>
              <p:nvPr/>
            </p:nvSpPr>
            <p:spPr bwMode="auto">
              <a:xfrm rot="1472501">
                <a:off x="2246397"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8" name="Rounded Rectangle 167">
                <a:extLst>
                  <a:ext uri="{FF2B5EF4-FFF2-40B4-BE49-F238E27FC236}">
                    <a16:creationId xmlns:a16="http://schemas.microsoft.com/office/drawing/2014/main" id="{0D9B1B3E-0BE1-2A4D-9369-C76E16C3F4BE}"/>
                  </a:ext>
                </a:extLst>
              </p:cNvPr>
              <p:cNvSpPr/>
              <p:nvPr/>
            </p:nvSpPr>
            <p:spPr bwMode="auto">
              <a:xfrm rot="1472501">
                <a:off x="2105391"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9" name="Rounded Rectangle 168">
                <a:extLst>
                  <a:ext uri="{FF2B5EF4-FFF2-40B4-BE49-F238E27FC236}">
                    <a16:creationId xmlns:a16="http://schemas.microsoft.com/office/drawing/2014/main" id="{724CA2FB-DDF0-AF42-9599-A79952B7D6D1}"/>
                  </a:ext>
                </a:extLst>
              </p:cNvPr>
              <p:cNvSpPr/>
              <p:nvPr/>
            </p:nvSpPr>
            <p:spPr bwMode="auto">
              <a:xfrm rot="1472501">
                <a:off x="2951427"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0" name="Rounded Rectangle 169">
                <a:extLst>
                  <a:ext uri="{FF2B5EF4-FFF2-40B4-BE49-F238E27FC236}">
                    <a16:creationId xmlns:a16="http://schemas.microsoft.com/office/drawing/2014/main" id="{193CCB8C-36DB-B345-ADDB-465FE9E3116B}"/>
                  </a:ext>
                </a:extLst>
              </p:cNvPr>
              <p:cNvSpPr/>
              <p:nvPr/>
            </p:nvSpPr>
            <p:spPr bwMode="auto">
              <a:xfrm rot="1472501">
                <a:off x="2810421"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71" name="Rounded Rectangle 170">
                <a:extLst>
                  <a:ext uri="{FF2B5EF4-FFF2-40B4-BE49-F238E27FC236}">
                    <a16:creationId xmlns:a16="http://schemas.microsoft.com/office/drawing/2014/main" id="{CA636249-7F5C-BE43-AC54-95E74E159EBA}"/>
                  </a:ext>
                </a:extLst>
              </p:cNvPr>
              <p:cNvSpPr/>
              <p:nvPr/>
            </p:nvSpPr>
            <p:spPr bwMode="auto">
              <a:xfrm rot="1472501">
                <a:off x="2669415"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3" name="Group 32">
              <a:extLst>
                <a:ext uri="{FF2B5EF4-FFF2-40B4-BE49-F238E27FC236}">
                  <a16:creationId xmlns:a16="http://schemas.microsoft.com/office/drawing/2014/main" id="{D62A7ACF-6B8B-A44B-B334-E2DF8F6EAB49}"/>
                </a:ext>
              </a:extLst>
            </p:cNvPr>
            <p:cNvGrpSpPr/>
            <p:nvPr/>
          </p:nvGrpSpPr>
          <p:grpSpPr>
            <a:xfrm>
              <a:off x="346886" y="4438245"/>
              <a:ext cx="3872722" cy="487680"/>
              <a:chOff x="594271" y="3514552"/>
              <a:chExt cx="2905298" cy="365760"/>
            </a:xfrm>
          </p:grpSpPr>
          <p:sp>
            <p:nvSpPr>
              <p:cNvPr id="159" name="Freeform 6">
                <a:extLst>
                  <a:ext uri="{FF2B5EF4-FFF2-40B4-BE49-F238E27FC236}">
                    <a16:creationId xmlns:a16="http://schemas.microsoft.com/office/drawing/2014/main" id="{05C120E9-9BEB-B14A-9BAF-71FF59187F29}"/>
                  </a:ext>
                </a:extLst>
              </p:cNvPr>
              <p:cNvSpPr>
                <a:spLocks/>
              </p:cNvSpPr>
              <p:nvPr/>
            </p:nvSpPr>
            <p:spPr bwMode="auto">
              <a:xfrm>
                <a:off x="594271" y="351455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Email Security</a:t>
                </a:r>
              </a:p>
            </p:txBody>
          </p:sp>
          <p:sp>
            <p:nvSpPr>
              <p:cNvPr id="160" name="Oval 18">
                <a:extLst>
                  <a:ext uri="{FF2B5EF4-FFF2-40B4-BE49-F238E27FC236}">
                    <a16:creationId xmlns:a16="http://schemas.microsoft.com/office/drawing/2014/main" id="{A09CECF1-D3FC-1E40-99D9-1CE4F33D0962}"/>
                  </a:ext>
                </a:extLst>
              </p:cNvPr>
              <p:cNvSpPr>
                <a:spLocks noChangeAspect="1" noChangeArrowheads="1"/>
              </p:cNvSpPr>
              <p:nvPr/>
            </p:nvSpPr>
            <p:spPr bwMode="auto">
              <a:xfrm>
                <a:off x="3173741" y="3627826"/>
                <a:ext cx="137160" cy="139213"/>
              </a:xfrm>
              <a:prstGeom prst="ellipse">
                <a:avLst/>
              </a:prstGeom>
              <a:solidFill>
                <a:srgbClr val="A6BBC8">
                  <a:lumMod val="60000"/>
                  <a:lumOff val="40000"/>
                </a:srgbClr>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1" name="Rounded Rectangle 160">
                <a:extLst>
                  <a:ext uri="{FF2B5EF4-FFF2-40B4-BE49-F238E27FC236}">
                    <a16:creationId xmlns:a16="http://schemas.microsoft.com/office/drawing/2014/main" id="{D0C9FF9F-B6C3-A54B-927A-58DB1AD3E25C}"/>
                  </a:ext>
                </a:extLst>
              </p:cNvPr>
              <p:cNvSpPr/>
              <p:nvPr/>
            </p:nvSpPr>
            <p:spPr bwMode="auto">
              <a:xfrm rot="1472501">
                <a:off x="2951427" y="3582509"/>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62" name="Rounded Rectangle 161">
                <a:extLst>
                  <a:ext uri="{FF2B5EF4-FFF2-40B4-BE49-F238E27FC236}">
                    <a16:creationId xmlns:a16="http://schemas.microsoft.com/office/drawing/2014/main" id="{9E6D520F-4CD1-D540-9583-928E44C72936}"/>
                  </a:ext>
                </a:extLst>
              </p:cNvPr>
              <p:cNvSpPr/>
              <p:nvPr/>
            </p:nvSpPr>
            <p:spPr bwMode="auto">
              <a:xfrm rot="1472501">
                <a:off x="2810421" y="3582509"/>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4" name="Group 33">
              <a:extLst>
                <a:ext uri="{FF2B5EF4-FFF2-40B4-BE49-F238E27FC236}">
                  <a16:creationId xmlns:a16="http://schemas.microsoft.com/office/drawing/2014/main" id="{312D2150-7C77-064E-B96F-E6781FD40136}"/>
                </a:ext>
              </a:extLst>
            </p:cNvPr>
            <p:cNvGrpSpPr/>
            <p:nvPr/>
          </p:nvGrpSpPr>
          <p:grpSpPr>
            <a:xfrm>
              <a:off x="346886" y="3836129"/>
              <a:ext cx="3872722" cy="487680"/>
              <a:chOff x="594271" y="3055207"/>
              <a:chExt cx="2905298" cy="365760"/>
            </a:xfrm>
          </p:grpSpPr>
          <p:sp>
            <p:nvSpPr>
              <p:cNvPr id="154" name="Freeform 6">
                <a:extLst>
                  <a:ext uri="{FF2B5EF4-FFF2-40B4-BE49-F238E27FC236}">
                    <a16:creationId xmlns:a16="http://schemas.microsoft.com/office/drawing/2014/main" id="{AA552DB3-0D7E-6E4A-A57A-0113B0FCEA68}"/>
                  </a:ext>
                </a:extLst>
              </p:cNvPr>
              <p:cNvSpPr>
                <a:spLocks/>
              </p:cNvSpPr>
              <p:nvPr/>
            </p:nvSpPr>
            <p:spPr bwMode="auto">
              <a:xfrm>
                <a:off x="594271" y="3055207"/>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Web Security</a:t>
                </a:r>
              </a:p>
            </p:txBody>
          </p:sp>
          <p:sp>
            <p:nvSpPr>
              <p:cNvPr id="155" name="Oval 18">
                <a:extLst>
                  <a:ext uri="{FF2B5EF4-FFF2-40B4-BE49-F238E27FC236}">
                    <a16:creationId xmlns:a16="http://schemas.microsoft.com/office/drawing/2014/main" id="{36C7DD5D-6D52-1D41-8F42-6ADDF2E479CA}"/>
                  </a:ext>
                </a:extLst>
              </p:cNvPr>
              <p:cNvSpPr>
                <a:spLocks noChangeAspect="1" noChangeArrowheads="1"/>
              </p:cNvSpPr>
              <p:nvPr/>
            </p:nvSpPr>
            <p:spPr bwMode="auto">
              <a:xfrm>
                <a:off x="3173741" y="3168481"/>
                <a:ext cx="137160" cy="139213"/>
              </a:xfrm>
              <a:prstGeom prst="ellipse">
                <a:avLst/>
              </a:prstGeom>
              <a:solidFill>
                <a:srgbClr val="FFFFFF"/>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6" name="Rounded Rectangle 155">
                <a:extLst>
                  <a:ext uri="{FF2B5EF4-FFF2-40B4-BE49-F238E27FC236}">
                    <a16:creationId xmlns:a16="http://schemas.microsoft.com/office/drawing/2014/main" id="{83CBC714-6F2D-614C-B218-BD2C95C574EC}"/>
                  </a:ext>
                </a:extLst>
              </p:cNvPr>
              <p:cNvSpPr/>
              <p:nvPr/>
            </p:nvSpPr>
            <p:spPr bwMode="auto">
              <a:xfrm rot="1472501">
                <a:off x="2951427"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7" name="Rounded Rectangle 156">
                <a:extLst>
                  <a:ext uri="{FF2B5EF4-FFF2-40B4-BE49-F238E27FC236}">
                    <a16:creationId xmlns:a16="http://schemas.microsoft.com/office/drawing/2014/main" id="{F0F295BB-7267-BE4C-A60B-4DA2FBB3F346}"/>
                  </a:ext>
                </a:extLst>
              </p:cNvPr>
              <p:cNvSpPr/>
              <p:nvPr/>
            </p:nvSpPr>
            <p:spPr bwMode="auto">
              <a:xfrm rot="1472501">
                <a:off x="2810421"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8" name="Rounded Rectangle 157">
                <a:extLst>
                  <a:ext uri="{FF2B5EF4-FFF2-40B4-BE49-F238E27FC236}">
                    <a16:creationId xmlns:a16="http://schemas.microsoft.com/office/drawing/2014/main" id="{806A5538-80B6-514C-9ED2-507E90356315}"/>
                  </a:ext>
                </a:extLst>
              </p:cNvPr>
              <p:cNvSpPr/>
              <p:nvPr/>
            </p:nvSpPr>
            <p:spPr bwMode="auto">
              <a:xfrm rot="1472501">
                <a:off x="2669415"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5" name="Group 34">
              <a:extLst>
                <a:ext uri="{FF2B5EF4-FFF2-40B4-BE49-F238E27FC236}">
                  <a16:creationId xmlns:a16="http://schemas.microsoft.com/office/drawing/2014/main" id="{E30A3D71-71B3-FF45-8F4B-D4F0D6AB433B}"/>
                </a:ext>
              </a:extLst>
            </p:cNvPr>
            <p:cNvGrpSpPr/>
            <p:nvPr/>
          </p:nvGrpSpPr>
          <p:grpSpPr>
            <a:xfrm>
              <a:off x="346886" y="3234013"/>
              <a:ext cx="3872722" cy="487680"/>
              <a:chOff x="594271" y="2595862"/>
              <a:chExt cx="2905298" cy="365760"/>
            </a:xfrm>
          </p:grpSpPr>
          <p:sp>
            <p:nvSpPr>
              <p:cNvPr id="145" name="Freeform 6">
                <a:extLst>
                  <a:ext uri="{FF2B5EF4-FFF2-40B4-BE49-F238E27FC236}">
                    <a16:creationId xmlns:a16="http://schemas.microsoft.com/office/drawing/2014/main" id="{D13D74A2-2384-AD4F-9D48-277AC2A01A9C}"/>
                  </a:ext>
                </a:extLst>
              </p:cNvPr>
              <p:cNvSpPr>
                <a:spLocks/>
              </p:cNvSpPr>
              <p:nvPr/>
            </p:nvSpPr>
            <p:spPr bwMode="auto">
              <a:xfrm>
                <a:off x="594271" y="259586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DLP</a:t>
                </a:r>
              </a:p>
            </p:txBody>
          </p:sp>
          <p:sp>
            <p:nvSpPr>
              <p:cNvPr id="146" name="Oval 18">
                <a:extLst>
                  <a:ext uri="{FF2B5EF4-FFF2-40B4-BE49-F238E27FC236}">
                    <a16:creationId xmlns:a16="http://schemas.microsoft.com/office/drawing/2014/main" id="{EC443571-03DF-714F-9482-57D1A19814A3}"/>
                  </a:ext>
                </a:extLst>
              </p:cNvPr>
              <p:cNvSpPr>
                <a:spLocks noChangeAspect="1" noChangeArrowheads="1"/>
              </p:cNvSpPr>
              <p:nvPr/>
            </p:nvSpPr>
            <p:spPr bwMode="auto">
              <a:xfrm>
                <a:off x="3173741" y="2709136"/>
                <a:ext cx="137160" cy="139213"/>
              </a:xfrm>
              <a:prstGeom prst="ellipse">
                <a:avLst/>
              </a:prstGeom>
              <a:solidFill>
                <a:srgbClr val="00B050"/>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7" name="Rounded Rectangle 146">
                <a:extLst>
                  <a:ext uri="{FF2B5EF4-FFF2-40B4-BE49-F238E27FC236}">
                    <a16:creationId xmlns:a16="http://schemas.microsoft.com/office/drawing/2014/main" id="{120574BF-563A-8E4C-B4C6-B0851929EDEC}"/>
                  </a:ext>
                </a:extLst>
              </p:cNvPr>
              <p:cNvSpPr/>
              <p:nvPr/>
            </p:nvSpPr>
            <p:spPr bwMode="auto">
              <a:xfrm rot="1472501">
                <a:off x="2528409"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8" name="Rounded Rectangle 147">
                <a:extLst>
                  <a:ext uri="{FF2B5EF4-FFF2-40B4-BE49-F238E27FC236}">
                    <a16:creationId xmlns:a16="http://schemas.microsoft.com/office/drawing/2014/main" id="{480B3C68-0A79-3D43-A736-3967241EC32D}"/>
                  </a:ext>
                </a:extLst>
              </p:cNvPr>
              <p:cNvSpPr/>
              <p:nvPr/>
            </p:nvSpPr>
            <p:spPr bwMode="auto">
              <a:xfrm rot="1472501">
                <a:off x="2387403"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9" name="Rounded Rectangle 148">
                <a:extLst>
                  <a:ext uri="{FF2B5EF4-FFF2-40B4-BE49-F238E27FC236}">
                    <a16:creationId xmlns:a16="http://schemas.microsoft.com/office/drawing/2014/main" id="{DB017C9C-AA87-0544-BFC2-DCE2417323F3}"/>
                  </a:ext>
                </a:extLst>
              </p:cNvPr>
              <p:cNvSpPr/>
              <p:nvPr/>
            </p:nvSpPr>
            <p:spPr bwMode="auto">
              <a:xfrm rot="1472501">
                <a:off x="2246397"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0" name="Rounded Rectangle 149">
                <a:extLst>
                  <a:ext uri="{FF2B5EF4-FFF2-40B4-BE49-F238E27FC236}">
                    <a16:creationId xmlns:a16="http://schemas.microsoft.com/office/drawing/2014/main" id="{B1275E10-77E4-4540-9271-87FD67778887}"/>
                  </a:ext>
                </a:extLst>
              </p:cNvPr>
              <p:cNvSpPr/>
              <p:nvPr/>
            </p:nvSpPr>
            <p:spPr bwMode="auto">
              <a:xfrm rot="1472501">
                <a:off x="2105391"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1" name="Rounded Rectangle 150">
                <a:extLst>
                  <a:ext uri="{FF2B5EF4-FFF2-40B4-BE49-F238E27FC236}">
                    <a16:creationId xmlns:a16="http://schemas.microsoft.com/office/drawing/2014/main" id="{89015B42-5CDD-094C-9A45-93D019A91013}"/>
                  </a:ext>
                </a:extLst>
              </p:cNvPr>
              <p:cNvSpPr/>
              <p:nvPr/>
            </p:nvSpPr>
            <p:spPr bwMode="auto">
              <a:xfrm rot="1472501">
                <a:off x="2951427"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2" name="Rounded Rectangle 151">
                <a:extLst>
                  <a:ext uri="{FF2B5EF4-FFF2-40B4-BE49-F238E27FC236}">
                    <a16:creationId xmlns:a16="http://schemas.microsoft.com/office/drawing/2014/main" id="{36A6D198-241F-834F-9C03-F9487A90DC17}"/>
                  </a:ext>
                </a:extLst>
              </p:cNvPr>
              <p:cNvSpPr/>
              <p:nvPr/>
            </p:nvSpPr>
            <p:spPr bwMode="auto">
              <a:xfrm rot="1472501">
                <a:off x="2810421"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53" name="Rounded Rectangle 152">
                <a:extLst>
                  <a:ext uri="{FF2B5EF4-FFF2-40B4-BE49-F238E27FC236}">
                    <a16:creationId xmlns:a16="http://schemas.microsoft.com/office/drawing/2014/main" id="{AAC55205-F9AF-6549-9FC8-8DBC5E7D8186}"/>
                  </a:ext>
                </a:extLst>
              </p:cNvPr>
              <p:cNvSpPr/>
              <p:nvPr/>
            </p:nvSpPr>
            <p:spPr bwMode="auto">
              <a:xfrm rot="1472501">
                <a:off x="2669415"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6" name="Group 35">
              <a:extLst>
                <a:ext uri="{FF2B5EF4-FFF2-40B4-BE49-F238E27FC236}">
                  <a16:creationId xmlns:a16="http://schemas.microsoft.com/office/drawing/2014/main" id="{FA657FD7-4B62-1F45-AE12-7733B7B1DD0F}"/>
                </a:ext>
              </a:extLst>
            </p:cNvPr>
            <p:cNvGrpSpPr/>
            <p:nvPr/>
          </p:nvGrpSpPr>
          <p:grpSpPr>
            <a:xfrm>
              <a:off x="346886" y="1427665"/>
              <a:ext cx="3872722" cy="487680"/>
              <a:chOff x="594271" y="1264375"/>
              <a:chExt cx="2905298" cy="365760"/>
            </a:xfrm>
          </p:grpSpPr>
          <p:sp>
            <p:nvSpPr>
              <p:cNvPr id="136" name="Freeform 6">
                <a:extLst>
                  <a:ext uri="{FF2B5EF4-FFF2-40B4-BE49-F238E27FC236}">
                    <a16:creationId xmlns:a16="http://schemas.microsoft.com/office/drawing/2014/main" id="{7FC073E0-397C-1047-B50D-2860D11341BD}"/>
                  </a:ext>
                </a:extLst>
              </p:cNvPr>
              <p:cNvSpPr>
                <a:spLocks/>
              </p:cNvSpPr>
              <p:nvPr/>
            </p:nvSpPr>
            <p:spPr bwMode="auto">
              <a:xfrm>
                <a:off x="594271" y="1264375"/>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SIEM</a:t>
                </a:r>
              </a:p>
            </p:txBody>
          </p:sp>
          <p:sp>
            <p:nvSpPr>
              <p:cNvPr id="137" name="Oval 18">
                <a:extLst>
                  <a:ext uri="{FF2B5EF4-FFF2-40B4-BE49-F238E27FC236}">
                    <a16:creationId xmlns:a16="http://schemas.microsoft.com/office/drawing/2014/main" id="{35A4460B-1228-304C-967A-46D3A7619001}"/>
                  </a:ext>
                </a:extLst>
              </p:cNvPr>
              <p:cNvSpPr>
                <a:spLocks noChangeAspect="1" noChangeArrowheads="1"/>
              </p:cNvSpPr>
              <p:nvPr/>
            </p:nvSpPr>
            <p:spPr bwMode="auto">
              <a:xfrm>
                <a:off x="3173741" y="1377649"/>
                <a:ext cx="137160" cy="139213"/>
              </a:xfrm>
              <a:prstGeom prst="ellipse">
                <a:avLst/>
              </a:prstGeom>
              <a:solidFill>
                <a:srgbClr val="4F758B"/>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8" name="Rounded Rectangle 137">
                <a:extLst>
                  <a:ext uri="{FF2B5EF4-FFF2-40B4-BE49-F238E27FC236}">
                    <a16:creationId xmlns:a16="http://schemas.microsoft.com/office/drawing/2014/main" id="{B9A3E45F-F09B-F142-928F-5B8C056FC247}"/>
                  </a:ext>
                </a:extLst>
              </p:cNvPr>
              <p:cNvSpPr/>
              <p:nvPr/>
            </p:nvSpPr>
            <p:spPr bwMode="auto">
              <a:xfrm rot="1472501">
                <a:off x="2528409"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9" name="Rounded Rectangle 138">
                <a:extLst>
                  <a:ext uri="{FF2B5EF4-FFF2-40B4-BE49-F238E27FC236}">
                    <a16:creationId xmlns:a16="http://schemas.microsoft.com/office/drawing/2014/main" id="{1E193A40-470D-3B43-9202-96816DEE2823}"/>
                  </a:ext>
                </a:extLst>
              </p:cNvPr>
              <p:cNvSpPr/>
              <p:nvPr/>
            </p:nvSpPr>
            <p:spPr bwMode="auto">
              <a:xfrm rot="1472501">
                <a:off x="2387403"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0" name="Rounded Rectangle 139">
                <a:extLst>
                  <a:ext uri="{FF2B5EF4-FFF2-40B4-BE49-F238E27FC236}">
                    <a16:creationId xmlns:a16="http://schemas.microsoft.com/office/drawing/2014/main" id="{4D1064C9-C86F-9247-8215-9AF321193767}"/>
                  </a:ext>
                </a:extLst>
              </p:cNvPr>
              <p:cNvSpPr/>
              <p:nvPr/>
            </p:nvSpPr>
            <p:spPr bwMode="auto">
              <a:xfrm rot="1472501">
                <a:off x="2246397"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1" name="Rounded Rectangle 140">
                <a:extLst>
                  <a:ext uri="{FF2B5EF4-FFF2-40B4-BE49-F238E27FC236}">
                    <a16:creationId xmlns:a16="http://schemas.microsoft.com/office/drawing/2014/main" id="{DEB11AE6-DEA5-ED4D-8582-C7113DA93642}"/>
                  </a:ext>
                </a:extLst>
              </p:cNvPr>
              <p:cNvSpPr/>
              <p:nvPr/>
            </p:nvSpPr>
            <p:spPr bwMode="auto">
              <a:xfrm rot="1472501">
                <a:off x="2105391"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2" name="Rounded Rectangle 141">
                <a:extLst>
                  <a:ext uri="{FF2B5EF4-FFF2-40B4-BE49-F238E27FC236}">
                    <a16:creationId xmlns:a16="http://schemas.microsoft.com/office/drawing/2014/main" id="{888E5CA0-ABC2-C944-B273-F9CF67EAB0F8}"/>
                  </a:ext>
                </a:extLst>
              </p:cNvPr>
              <p:cNvSpPr/>
              <p:nvPr/>
            </p:nvSpPr>
            <p:spPr bwMode="auto">
              <a:xfrm rot="1472501">
                <a:off x="2951427"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3" name="Rounded Rectangle 142">
                <a:extLst>
                  <a:ext uri="{FF2B5EF4-FFF2-40B4-BE49-F238E27FC236}">
                    <a16:creationId xmlns:a16="http://schemas.microsoft.com/office/drawing/2014/main" id="{839A56B6-93AA-AB47-A613-16339BA38BFF}"/>
                  </a:ext>
                </a:extLst>
              </p:cNvPr>
              <p:cNvSpPr/>
              <p:nvPr/>
            </p:nvSpPr>
            <p:spPr bwMode="auto">
              <a:xfrm rot="1472501">
                <a:off x="2810421"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44" name="Rounded Rectangle 143">
                <a:extLst>
                  <a:ext uri="{FF2B5EF4-FFF2-40B4-BE49-F238E27FC236}">
                    <a16:creationId xmlns:a16="http://schemas.microsoft.com/office/drawing/2014/main" id="{0537C566-623E-8544-95DE-3E92E6A40F68}"/>
                  </a:ext>
                </a:extLst>
              </p:cNvPr>
              <p:cNvSpPr/>
              <p:nvPr/>
            </p:nvSpPr>
            <p:spPr bwMode="auto">
              <a:xfrm rot="1472501">
                <a:off x="2669415"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7" name="Group 36">
              <a:extLst>
                <a:ext uri="{FF2B5EF4-FFF2-40B4-BE49-F238E27FC236}">
                  <a16:creationId xmlns:a16="http://schemas.microsoft.com/office/drawing/2014/main" id="{64FBDA64-058C-EF4D-A10F-229F8AD3AC6A}"/>
                </a:ext>
              </a:extLst>
            </p:cNvPr>
            <p:cNvGrpSpPr/>
            <p:nvPr/>
          </p:nvGrpSpPr>
          <p:grpSpPr>
            <a:xfrm>
              <a:off x="346886" y="825549"/>
              <a:ext cx="3872722" cy="487680"/>
              <a:chOff x="594271" y="828304"/>
              <a:chExt cx="2905298" cy="365760"/>
            </a:xfrm>
          </p:grpSpPr>
          <p:sp>
            <p:nvSpPr>
              <p:cNvPr id="130" name="Freeform 6">
                <a:extLst>
                  <a:ext uri="{FF2B5EF4-FFF2-40B4-BE49-F238E27FC236}">
                    <a16:creationId xmlns:a16="http://schemas.microsoft.com/office/drawing/2014/main" id="{AC862E31-DD57-8A4D-AD58-1BC6A0369D4E}"/>
                  </a:ext>
                </a:extLst>
              </p:cNvPr>
              <p:cNvSpPr>
                <a:spLocks/>
              </p:cNvSpPr>
              <p:nvPr/>
            </p:nvSpPr>
            <p:spPr bwMode="auto">
              <a:xfrm>
                <a:off x="594271" y="828304"/>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Replacement Box</a:t>
                </a:r>
              </a:p>
            </p:txBody>
          </p:sp>
          <p:sp>
            <p:nvSpPr>
              <p:cNvPr id="131" name="Oval 18">
                <a:extLst>
                  <a:ext uri="{FF2B5EF4-FFF2-40B4-BE49-F238E27FC236}">
                    <a16:creationId xmlns:a16="http://schemas.microsoft.com/office/drawing/2014/main" id="{626D0B9B-2088-624C-98EB-D361351B856B}"/>
                  </a:ext>
                </a:extLst>
              </p:cNvPr>
              <p:cNvSpPr>
                <a:spLocks noChangeAspect="1" noChangeArrowheads="1"/>
              </p:cNvSpPr>
              <p:nvPr/>
            </p:nvSpPr>
            <p:spPr bwMode="auto">
              <a:xfrm>
                <a:off x="3173741" y="941578"/>
                <a:ext cx="137160" cy="139213"/>
              </a:xfrm>
              <a:prstGeom prst="ellipse">
                <a:avLst/>
              </a:prstGeom>
              <a:solidFill>
                <a:srgbClr val="00B050"/>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2" name="Rounded Rectangle 131">
                <a:extLst>
                  <a:ext uri="{FF2B5EF4-FFF2-40B4-BE49-F238E27FC236}">
                    <a16:creationId xmlns:a16="http://schemas.microsoft.com/office/drawing/2014/main" id="{47E12E23-0034-454A-8C26-8714F4B693C2}"/>
                  </a:ext>
                </a:extLst>
              </p:cNvPr>
              <p:cNvSpPr/>
              <p:nvPr/>
            </p:nvSpPr>
            <p:spPr bwMode="auto">
              <a:xfrm rot="1472501">
                <a:off x="2528409"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3" name="Rounded Rectangle 132">
                <a:extLst>
                  <a:ext uri="{FF2B5EF4-FFF2-40B4-BE49-F238E27FC236}">
                    <a16:creationId xmlns:a16="http://schemas.microsoft.com/office/drawing/2014/main" id="{1F15AAB1-3B46-C149-A41C-97316E3EC439}"/>
                  </a:ext>
                </a:extLst>
              </p:cNvPr>
              <p:cNvSpPr/>
              <p:nvPr/>
            </p:nvSpPr>
            <p:spPr bwMode="auto">
              <a:xfrm rot="1472501">
                <a:off x="2951427"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4" name="Rounded Rectangle 133">
                <a:extLst>
                  <a:ext uri="{FF2B5EF4-FFF2-40B4-BE49-F238E27FC236}">
                    <a16:creationId xmlns:a16="http://schemas.microsoft.com/office/drawing/2014/main" id="{629B6736-DE4D-1647-9D81-3DA94893F434}"/>
                  </a:ext>
                </a:extLst>
              </p:cNvPr>
              <p:cNvSpPr/>
              <p:nvPr/>
            </p:nvSpPr>
            <p:spPr bwMode="auto">
              <a:xfrm rot="1472501">
                <a:off x="2810421"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35" name="Rounded Rectangle 134">
                <a:extLst>
                  <a:ext uri="{FF2B5EF4-FFF2-40B4-BE49-F238E27FC236}">
                    <a16:creationId xmlns:a16="http://schemas.microsoft.com/office/drawing/2014/main" id="{1D305E67-E4A3-C541-9EFB-781AE620721F}"/>
                  </a:ext>
                </a:extLst>
              </p:cNvPr>
              <p:cNvSpPr/>
              <p:nvPr/>
            </p:nvSpPr>
            <p:spPr bwMode="auto">
              <a:xfrm rot="1472501">
                <a:off x="2669415"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38" name="Group 37">
              <a:extLst>
                <a:ext uri="{FF2B5EF4-FFF2-40B4-BE49-F238E27FC236}">
                  <a16:creationId xmlns:a16="http://schemas.microsoft.com/office/drawing/2014/main" id="{FFABAF1F-4981-124C-9315-31726B73F3B3}"/>
                </a:ext>
              </a:extLst>
            </p:cNvPr>
            <p:cNvGrpSpPr/>
            <p:nvPr/>
          </p:nvGrpSpPr>
          <p:grpSpPr>
            <a:xfrm>
              <a:off x="346886" y="223433"/>
              <a:ext cx="3872722" cy="487680"/>
              <a:chOff x="594271" y="368959"/>
              <a:chExt cx="2905298" cy="365760"/>
            </a:xfrm>
          </p:grpSpPr>
          <p:sp>
            <p:nvSpPr>
              <p:cNvPr id="121" name="Freeform 6">
                <a:extLst>
                  <a:ext uri="{FF2B5EF4-FFF2-40B4-BE49-F238E27FC236}">
                    <a16:creationId xmlns:a16="http://schemas.microsoft.com/office/drawing/2014/main" id="{48CEAB39-7145-744D-8B1F-00A7AC1646B2}"/>
                  </a:ext>
                </a:extLst>
              </p:cNvPr>
              <p:cNvSpPr>
                <a:spLocks/>
              </p:cNvSpPr>
              <p:nvPr/>
            </p:nvSpPr>
            <p:spPr bwMode="auto">
              <a:xfrm>
                <a:off x="594271" y="368959"/>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新細明體"/>
                  </a:rPr>
                  <a:t>Failover</a:t>
                </a:r>
              </a:p>
            </p:txBody>
          </p:sp>
          <p:sp>
            <p:nvSpPr>
              <p:cNvPr id="122" name="Oval 18">
                <a:extLst>
                  <a:ext uri="{FF2B5EF4-FFF2-40B4-BE49-F238E27FC236}">
                    <a16:creationId xmlns:a16="http://schemas.microsoft.com/office/drawing/2014/main" id="{8AAE2E14-7C42-634D-B172-FC2E244FB4E4}"/>
                  </a:ext>
                </a:extLst>
              </p:cNvPr>
              <p:cNvSpPr>
                <a:spLocks noChangeAspect="1" noChangeArrowheads="1"/>
              </p:cNvSpPr>
              <p:nvPr/>
            </p:nvSpPr>
            <p:spPr bwMode="auto">
              <a:xfrm>
                <a:off x="3173741" y="482233"/>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3" name="Rounded Rectangle 122">
                <a:extLst>
                  <a:ext uri="{FF2B5EF4-FFF2-40B4-BE49-F238E27FC236}">
                    <a16:creationId xmlns:a16="http://schemas.microsoft.com/office/drawing/2014/main" id="{DFD72205-17F8-D24C-8718-F4AB6C133FB6}"/>
                  </a:ext>
                </a:extLst>
              </p:cNvPr>
              <p:cNvSpPr/>
              <p:nvPr/>
            </p:nvSpPr>
            <p:spPr bwMode="auto">
              <a:xfrm rot="1472501">
                <a:off x="2528409"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4" name="Rounded Rectangle 123">
                <a:extLst>
                  <a:ext uri="{FF2B5EF4-FFF2-40B4-BE49-F238E27FC236}">
                    <a16:creationId xmlns:a16="http://schemas.microsoft.com/office/drawing/2014/main" id="{C3604934-7434-174D-986F-FF0AAD371FE2}"/>
                  </a:ext>
                </a:extLst>
              </p:cNvPr>
              <p:cNvSpPr/>
              <p:nvPr/>
            </p:nvSpPr>
            <p:spPr bwMode="auto">
              <a:xfrm rot="1472501">
                <a:off x="2387403"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5" name="Rounded Rectangle 124">
                <a:extLst>
                  <a:ext uri="{FF2B5EF4-FFF2-40B4-BE49-F238E27FC236}">
                    <a16:creationId xmlns:a16="http://schemas.microsoft.com/office/drawing/2014/main" id="{D7BFBF81-AF80-CB4A-968E-EFE237C3166E}"/>
                  </a:ext>
                </a:extLst>
              </p:cNvPr>
              <p:cNvSpPr/>
              <p:nvPr/>
            </p:nvSpPr>
            <p:spPr bwMode="auto">
              <a:xfrm rot="1472501">
                <a:off x="2246397"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6" name="Rounded Rectangle 125">
                <a:extLst>
                  <a:ext uri="{FF2B5EF4-FFF2-40B4-BE49-F238E27FC236}">
                    <a16:creationId xmlns:a16="http://schemas.microsoft.com/office/drawing/2014/main" id="{421B1E13-1C4C-064B-B124-1C71FBEFDFFF}"/>
                  </a:ext>
                </a:extLst>
              </p:cNvPr>
              <p:cNvSpPr/>
              <p:nvPr/>
            </p:nvSpPr>
            <p:spPr bwMode="auto">
              <a:xfrm rot="1472501">
                <a:off x="2105391"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7" name="Rounded Rectangle 126">
                <a:extLst>
                  <a:ext uri="{FF2B5EF4-FFF2-40B4-BE49-F238E27FC236}">
                    <a16:creationId xmlns:a16="http://schemas.microsoft.com/office/drawing/2014/main" id="{8BF6BAF0-D43D-8C4E-BD33-A8C83BE861FC}"/>
                  </a:ext>
                </a:extLst>
              </p:cNvPr>
              <p:cNvSpPr/>
              <p:nvPr/>
            </p:nvSpPr>
            <p:spPr bwMode="auto">
              <a:xfrm rot="1472501">
                <a:off x="2951427"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8" name="Rounded Rectangle 127">
                <a:extLst>
                  <a:ext uri="{FF2B5EF4-FFF2-40B4-BE49-F238E27FC236}">
                    <a16:creationId xmlns:a16="http://schemas.microsoft.com/office/drawing/2014/main" id="{7DFB5F8F-BC4B-0B44-A1DF-F523714ECD9C}"/>
                  </a:ext>
                </a:extLst>
              </p:cNvPr>
              <p:cNvSpPr/>
              <p:nvPr/>
            </p:nvSpPr>
            <p:spPr bwMode="auto">
              <a:xfrm rot="1472501">
                <a:off x="2810421"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129" name="Rounded Rectangle 128">
                <a:extLst>
                  <a:ext uri="{FF2B5EF4-FFF2-40B4-BE49-F238E27FC236}">
                    <a16:creationId xmlns:a16="http://schemas.microsoft.com/office/drawing/2014/main" id="{DBF35BDF-B1AE-5641-9F85-9E957A78F080}"/>
                  </a:ext>
                </a:extLst>
              </p:cNvPr>
              <p:cNvSpPr/>
              <p:nvPr/>
            </p:nvSpPr>
            <p:spPr bwMode="auto">
              <a:xfrm rot="1472501">
                <a:off x="2669415"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grpSp>
        <p:grpSp>
          <p:nvGrpSpPr>
            <p:cNvPr id="39" name="Group 38">
              <a:extLst>
                <a:ext uri="{FF2B5EF4-FFF2-40B4-BE49-F238E27FC236}">
                  <a16:creationId xmlns:a16="http://schemas.microsoft.com/office/drawing/2014/main" id="{43BA9312-E790-D74F-A592-689EADC6B115}"/>
                </a:ext>
              </a:extLst>
            </p:cNvPr>
            <p:cNvGrpSpPr/>
            <p:nvPr/>
          </p:nvGrpSpPr>
          <p:grpSpPr>
            <a:xfrm>
              <a:off x="346886" y="2631897"/>
              <a:ext cx="3872722" cy="487680"/>
              <a:chOff x="594271" y="2159792"/>
              <a:chExt cx="2905298" cy="365760"/>
            </a:xfrm>
          </p:grpSpPr>
          <p:sp>
            <p:nvSpPr>
              <p:cNvPr id="119" name="Freeform 6">
                <a:extLst>
                  <a:ext uri="{FF2B5EF4-FFF2-40B4-BE49-F238E27FC236}">
                    <a16:creationId xmlns:a16="http://schemas.microsoft.com/office/drawing/2014/main" id="{62DA2334-BF40-A045-A25C-4D6B6B0A8697}"/>
                  </a:ext>
                </a:extLst>
              </p:cNvPr>
              <p:cNvSpPr>
                <a:spLocks/>
              </p:cNvSpPr>
              <p:nvPr/>
            </p:nvSpPr>
            <p:spPr bwMode="auto">
              <a:xfrm>
                <a:off x="594271" y="215979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Persistent Threats</a:t>
                </a:r>
              </a:p>
            </p:txBody>
          </p:sp>
          <p:sp>
            <p:nvSpPr>
              <p:cNvPr id="120" name="Oval 18">
                <a:extLst>
                  <a:ext uri="{FF2B5EF4-FFF2-40B4-BE49-F238E27FC236}">
                    <a16:creationId xmlns:a16="http://schemas.microsoft.com/office/drawing/2014/main" id="{230678F2-C759-1E47-B5B4-68F934E8C3EB}"/>
                  </a:ext>
                </a:extLst>
              </p:cNvPr>
              <p:cNvSpPr>
                <a:spLocks noChangeAspect="1" noChangeArrowheads="1"/>
              </p:cNvSpPr>
              <p:nvPr/>
            </p:nvSpPr>
            <p:spPr bwMode="auto">
              <a:xfrm>
                <a:off x="3173741" y="2273066"/>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0" name="Group 39">
              <a:extLst>
                <a:ext uri="{FF2B5EF4-FFF2-40B4-BE49-F238E27FC236}">
                  <a16:creationId xmlns:a16="http://schemas.microsoft.com/office/drawing/2014/main" id="{7C08A1D5-5179-A340-91A8-500AC57328FD}"/>
                </a:ext>
              </a:extLst>
            </p:cNvPr>
            <p:cNvGrpSpPr/>
            <p:nvPr/>
          </p:nvGrpSpPr>
          <p:grpSpPr>
            <a:xfrm>
              <a:off x="346886" y="2029781"/>
              <a:ext cx="3872722" cy="487680"/>
              <a:chOff x="594271" y="1723720"/>
              <a:chExt cx="2905298" cy="365760"/>
            </a:xfrm>
          </p:grpSpPr>
          <p:sp>
            <p:nvSpPr>
              <p:cNvPr id="116" name="Freeform 6">
                <a:extLst>
                  <a:ext uri="{FF2B5EF4-FFF2-40B4-BE49-F238E27FC236}">
                    <a16:creationId xmlns:a16="http://schemas.microsoft.com/office/drawing/2014/main" id="{4E2F4D6D-920D-5146-AB75-B8849B48E704}"/>
                  </a:ext>
                </a:extLst>
              </p:cNvPr>
              <p:cNvSpPr>
                <a:spLocks/>
              </p:cNvSpPr>
              <p:nvPr/>
            </p:nvSpPr>
            <p:spPr bwMode="auto">
              <a:xfrm>
                <a:off x="594271" y="1723720"/>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IDS</a:t>
                </a:r>
              </a:p>
            </p:txBody>
          </p:sp>
          <p:sp>
            <p:nvSpPr>
              <p:cNvPr id="117" name="Oval 18">
                <a:extLst>
                  <a:ext uri="{FF2B5EF4-FFF2-40B4-BE49-F238E27FC236}">
                    <a16:creationId xmlns:a16="http://schemas.microsoft.com/office/drawing/2014/main" id="{40475185-BBBF-DD43-A190-44659FF0F076}"/>
                  </a:ext>
                </a:extLst>
              </p:cNvPr>
              <p:cNvSpPr>
                <a:spLocks noChangeAspect="1" noChangeArrowheads="1"/>
              </p:cNvSpPr>
              <p:nvPr/>
            </p:nvSpPr>
            <p:spPr bwMode="auto">
              <a:xfrm>
                <a:off x="3173741" y="1836994"/>
                <a:ext cx="137160" cy="139213"/>
              </a:xfrm>
              <a:prstGeom prst="ellipse">
                <a:avLst/>
              </a:prstGeom>
              <a:solidFill>
                <a:srgbClr val="A6BBC8">
                  <a:lumMod val="60000"/>
                  <a:lumOff val="40000"/>
                </a:srgbClr>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8" name="Rounded Rectangle 117">
                <a:extLst>
                  <a:ext uri="{FF2B5EF4-FFF2-40B4-BE49-F238E27FC236}">
                    <a16:creationId xmlns:a16="http://schemas.microsoft.com/office/drawing/2014/main" id="{3FBBAFD6-4182-624C-A29E-C95DA161F744}"/>
                  </a:ext>
                </a:extLst>
              </p:cNvPr>
              <p:cNvSpPr/>
              <p:nvPr/>
            </p:nvSpPr>
            <p:spPr bwMode="auto">
              <a:xfrm rot="1472501">
                <a:off x="2966829" y="1791677"/>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1" name="Group 40">
              <a:extLst>
                <a:ext uri="{FF2B5EF4-FFF2-40B4-BE49-F238E27FC236}">
                  <a16:creationId xmlns:a16="http://schemas.microsoft.com/office/drawing/2014/main" id="{E1C17755-9F47-A049-8214-EE76AC316472}"/>
                </a:ext>
              </a:extLst>
            </p:cNvPr>
            <p:cNvGrpSpPr/>
            <p:nvPr/>
          </p:nvGrpSpPr>
          <p:grpSpPr>
            <a:xfrm>
              <a:off x="4385332" y="5642480"/>
              <a:ext cx="3872722" cy="487680"/>
              <a:chOff x="594271" y="4433244"/>
              <a:chExt cx="2905298" cy="365760"/>
            </a:xfrm>
          </p:grpSpPr>
          <p:sp>
            <p:nvSpPr>
              <p:cNvPr id="107" name="Freeform 6">
                <a:extLst>
                  <a:ext uri="{FF2B5EF4-FFF2-40B4-BE49-F238E27FC236}">
                    <a16:creationId xmlns:a16="http://schemas.microsoft.com/office/drawing/2014/main" id="{2E41848A-C1E5-8843-A8CD-4CEC0375E6E0}"/>
                  </a:ext>
                </a:extLst>
              </p:cNvPr>
              <p:cNvSpPr>
                <a:spLocks/>
              </p:cNvSpPr>
              <p:nvPr/>
            </p:nvSpPr>
            <p:spPr bwMode="auto">
              <a:xfrm>
                <a:off x="594271" y="4433244"/>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Firewall 2.0</a:t>
                </a:r>
              </a:p>
            </p:txBody>
          </p:sp>
          <p:sp>
            <p:nvSpPr>
              <p:cNvPr id="108" name="Oval 18">
                <a:extLst>
                  <a:ext uri="{FF2B5EF4-FFF2-40B4-BE49-F238E27FC236}">
                    <a16:creationId xmlns:a16="http://schemas.microsoft.com/office/drawing/2014/main" id="{CE56B32B-0494-6748-93BA-8986A353103E}"/>
                  </a:ext>
                </a:extLst>
              </p:cNvPr>
              <p:cNvSpPr>
                <a:spLocks noChangeAspect="1" noChangeArrowheads="1"/>
              </p:cNvSpPr>
              <p:nvPr/>
            </p:nvSpPr>
            <p:spPr bwMode="auto">
              <a:xfrm>
                <a:off x="3173741" y="4546518"/>
                <a:ext cx="137160" cy="139213"/>
              </a:xfrm>
              <a:prstGeom prst="ellipse">
                <a:avLst/>
              </a:prstGeom>
              <a:solidFill>
                <a:srgbClr val="4F758B"/>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9" name="Rounded Rectangle 108">
                <a:extLst>
                  <a:ext uri="{FF2B5EF4-FFF2-40B4-BE49-F238E27FC236}">
                    <a16:creationId xmlns:a16="http://schemas.microsoft.com/office/drawing/2014/main" id="{2E79CE2E-8386-0C4D-9826-2DBF0E1EB317}"/>
                  </a:ext>
                </a:extLst>
              </p:cNvPr>
              <p:cNvSpPr/>
              <p:nvPr/>
            </p:nvSpPr>
            <p:spPr bwMode="auto">
              <a:xfrm rot="1472501">
                <a:off x="2528409"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0" name="Rounded Rectangle 109">
                <a:extLst>
                  <a:ext uri="{FF2B5EF4-FFF2-40B4-BE49-F238E27FC236}">
                    <a16:creationId xmlns:a16="http://schemas.microsoft.com/office/drawing/2014/main" id="{F02CA850-EB8B-8545-B08F-19E0A2F6F2CF}"/>
                  </a:ext>
                </a:extLst>
              </p:cNvPr>
              <p:cNvSpPr/>
              <p:nvPr/>
            </p:nvSpPr>
            <p:spPr bwMode="auto">
              <a:xfrm rot="1472501">
                <a:off x="2387403"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1" name="Rounded Rectangle 110">
                <a:extLst>
                  <a:ext uri="{FF2B5EF4-FFF2-40B4-BE49-F238E27FC236}">
                    <a16:creationId xmlns:a16="http://schemas.microsoft.com/office/drawing/2014/main" id="{6693B2E1-A65E-7B46-B67E-DE39255F0940}"/>
                  </a:ext>
                </a:extLst>
              </p:cNvPr>
              <p:cNvSpPr/>
              <p:nvPr/>
            </p:nvSpPr>
            <p:spPr bwMode="auto">
              <a:xfrm rot="1472501">
                <a:off x="2246397"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2" name="Rounded Rectangle 111">
                <a:extLst>
                  <a:ext uri="{FF2B5EF4-FFF2-40B4-BE49-F238E27FC236}">
                    <a16:creationId xmlns:a16="http://schemas.microsoft.com/office/drawing/2014/main" id="{2FE3D8EA-1568-614E-85E4-7CA348720802}"/>
                  </a:ext>
                </a:extLst>
              </p:cNvPr>
              <p:cNvSpPr/>
              <p:nvPr/>
            </p:nvSpPr>
            <p:spPr bwMode="auto">
              <a:xfrm rot="1472501">
                <a:off x="2105391"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3" name="Rounded Rectangle 112">
                <a:extLst>
                  <a:ext uri="{FF2B5EF4-FFF2-40B4-BE49-F238E27FC236}">
                    <a16:creationId xmlns:a16="http://schemas.microsoft.com/office/drawing/2014/main" id="{D324BD66-E0DC-C34E-AAB1-5901AB2F5B00}"/>
                  </a:ext>
                </a:extLst>
              </p:cNvPr>
              <p:cNvSpPr/>
              <p:nvPr/>
            </p:nvSpPr>
            <p:spPr bwMode="auto">
              <a:xfrm rot="1472501">
                <a:off x="2951427"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4" name="Rounded Rectangle 113">
                <a:extLst>
                  <a:ext uri="{FF2B5EF4-FFF2-40B4-BE49-F238E27FC236}">
                    <a16:creationId xmlns:a16="http://schemas.microsoft.com/office/drawing/2014/main" id="{E5469533-DBE0-B141-BC90-FF6A0F5D2078}"/>
                  </a:ext>
                </a:extLst>
              </p:cNvPr>
              <p:cNvSpPr/>
              <p:nvPr/>
            </p:nvSpPr>
            <p:spPr bwMode="auto">
              <a:xfrm rot="1472501">
                <a:off x="2810421"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15" name="Rounded Rectangle 114">
                <a:extLst>
                  <a:ext uri="{FF2B5EF4-FFF2-40B4-BE49-F238E27FC236}">
                    <a16:creationId xmlns:a16="http://schemas.microsoft.com/office/drawing/2014/main" id="{75C1555F-AFA8-614F-B2AD-9A770785C651}"/>
                  </a:ext>
                </a:extLst>
              </p:cNvPr>
              <p:cNvSpPr/>
              <p:nvPr/>
            </p:nvSpPr>
            <p:spPr bwMode="auto">
              <a:xfrm rot="1472501">
                <a:off x="2669415" y="4501201"/>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2" name="Group 41">
              <a:extLst>
                <a:ext uri="{FF2B5EF4-FFF2-40B4-BE49-F238E27FC236}">
                  <a16:creationId xmlns:a16="http://schemas.microsoft.com/office/drawing/2014/main" id="{74D3C7E4-11D7-4043-9105-1CA2A734699C}"/>
                </a:ext>
              </a:extLst>
            </p:cNvPr>
            <p:cNvGrpSpPr/>
            <p:nvPr/>
          </p:nvGrpSpPr>
          <p:grpSpPr>
            <a:xfrm>
              <a:off x="4385332" y="5040361"/>
              <a:ext cx="3872722" cy="487680"/>
              <a:chOff x="594271" y="3973897"/>
              <a:chExt cx="2905298" cy="365760"/>
            </a:xfrm>
          </p:grpSpPr>
          <p:sp>
            <p:nvSpPr>
              <p:cNvPr id="98" name="Freeform 6">
                <a:extLst>
                  <a:ext uri="{FF2B5EF4-FFF2-40B4-BE49-F238E27FC236}">
                    <a16:creationId xmlns:a16="http://schemas.microsoft.com/office/drawing/2014/main" id="{214A3028-964C-6C45-93EE-043AE6FDBE03}"/>
                  </a:ext>
                </a:extLst>
              </p:cNvPr>
              <p:cNvSpPr>
                <a:spLocks/>
              </p:cNvSpPr>
              <p:nvPr/>
            </p:nvSpPr>
            <p:spPr bwMode="auto">
              <a:xfrm>
                <a:off x="594271" y="3973897"/>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VPN 2.0</a:t>
                </a:r>
              </a:p>
            </p:txBody>
          </p:sp>
          <p:sp>
            <p:nvSpPr>
              <p:cNvPr id="99" name="Oval 18">
                <a:extLst>
                  <a:ext uri="{FF2B5EF4-FFF2-40B4-BE49-F238E27FC236}">
                    <a16:creationId xmlns:a16="http://schemas.microsoft.com/office/drawing/2014/main" id="{40AFC557-DAEF-8B4A-B82B-D7DB33180F3F}"/>
                  </a:ext>
                </a:extLst>
              </p:cNvPr>
              <p:cNvSpPr>
                <a:spLocks noChangeAspect="1" noChangeArrowheads="1"/>
              </p:cNvSpPr>
              <p:nvPr/>
            </p:nvSpPr>
            <p:spPr bwMode="auto">
              <a:xfrm>
                <a:off x="3173741" y="4087171"/>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0" name="Rounded Rectangle 99">
                <a:extLst>
                  <a:ext uri="{FF2B5EF4-FFF2-40B4-BE49-F238E27FC236}">
                    <a16:creationId xmlns:a16="http://schemas.microsoft.com/office/drawing/2014/main" id="{31A83152-F12C-174F-A8A8-E0974DC8E064}"/>
                  </a:ext>
                </a:extLst>
              </p:cNvPr>
              <p:cNvSpPr/>
              <p:nvPr/>
            </p:nvSpPr>
            <p:spPr bwMode="auto">
              <a:xfrm rot="1472501">
                <a:off x="2528409"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1" name="Rounded Rectangle 100">
                <a:extLst>
                  <a:ext uri="{FF2B5EF4-FFF2-40B4-BE49-F238E27FC236}">
                    <a16:creationId xmlns:a16="http://schemas.microsoft.com/office/drawing/2014/main" id="{5A86103E-AE95-214B-B941-EA94A9EE0E01}"/>
                  </a:ext>
                </a:extLst>
              </p:cNvPr>
              <p:cNvSpPr/>
              <p:nvPr/>
            </p:nvSpPr>
            <p:spPr bwMode="auto">
              <a:xfrm rot="1472501">
                <a:off x="2387403"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2" name="Rounded Rectangle 101">
                <a:extLst>
                  <a:ext uri="{FF2B5EF4-FFF2-40B4-BE49-F238E27FC236}">
                    <a16:creationId xmlns:a16="http://schemas.microsoft.com/office/drawing/2014/main" id="{1C7D835E-8D5F-3148-9351-6041BD48465B}"/>
                  </a:ext>
                </a:extLst>
              </p:cNvPr>
              <p:cNvSpPr/>
              <p:nvPr/>
            </p:nvSpPr>
            <p:spPr bwMode="auto">
              <a:xfrm rot="1472501">
                <a:off x="2246397"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3" name="Rounded Rectangle 102">
                <a:extLst>
                  <a:ext uri="{FF2B5EF4-FFF2-40B4-BE49-F238E27FC236}">
                    <a16:creationId xmlns:a16="http://schemas.microsoft.com/office/drawing/2014/main" id="{23701F7B-D0AF-3843-87B7-BFC5B4B50997}"/>
                  </a:ext>
                </a:extLst>
              </p:cNvPr>
              <p:cNvSpPr/>
              <p:nvPr/>
            </p:nvSpPr>
            <p:spPr bwMode="auto">
              <a:xfrm rot="1472501">
                <a:off x="2105391"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4" name="Rounded Rectangle 103">
                <a:extLst>
                  <a:ext uri="{FF2B5EF4-FFF2-40B4-BE49-F238E27FC236}">
                    <a16:creationId xmlns:a16="http://schemas.microsoft.com/office/drawing/2014/main" id="{B2A37A78-D007-5E49-9EF5-C08FBF378AA0}"/>
                  </a:ext>
                </a:extLst>
              </p:cNvPr>
              <p:cNvSpPr/>
              <p:nvPr/>
            </p:nvSpPr>
            <p:spPr bwMode="auto">
              <a:xfrm rot="1472501">
                <a:off x="2951427"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5" name="Rounded Rectangle 104">
                <a:extLst>
                  <a:ext uri="{FF2B5EF4-FFF2-40B4-BE49-F238E27FC236}">
                    <a16:creationId xmlns:a16="http://schemas.microsoft.com/office/drawing/2014/main" id="{4FBE5FB1-046B-1B4E-BFA1-20C6049FA142}"/>
                  </a:ext>
                </a:extLst>
              </p:cNvPr>
              <p:cNvSpPr/>
              <p:nvPr/>
            </p:nvSpPr>
            <p:spPr bwMode="auto">
              <a:xfrm rot="1472501">
                <a:off x="2810421"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106" name="Rounded Rectangle 105">
                <a:extLst>
                  <a:ext uri="{FF2B5EF4-FFF2-40B4-BE49-F238E27FC236}">
                    <a16:creationId xmlns:a16="http://schemas.microsoft.com/office/drawing/2014/main" id="{7C9D8AF2-FC43-3745-A836-DD263EAD2EF6}"/>
                  </a:ext>
                </a:extLst>
              </p:cNvPr>
              <p:cNvSpPr/>
              <p:nvPr/>
            </p:nvSpPr>
            <p:spPr bwMode="auto">
              <a:xfrm rot="1472501">
                <a:off x="2669415" y="4041854"/>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3" name="Group 42">
              <a:extLst>
                <a:ext uri="{FF2B5EF4-FFF2-40B4-BE49-F238E27FC236}">
                  <a16:creationId xmlns:a16="http://schemas.microsoft.com/office/drawing/2014/main" id="{BCD24310-2E7D-8A41-98D1-5B0EA2FE1D79}"/>
                </a:ext>
              </a:extLst>
            </p:cNvPr>
            <p:cNvGrpSpPr/>
            <p:nvPr/>
          </p:nvGrpSpPr>
          <p:grpSpPr>
            <a:xfrm>
              <a:off x="4385332" y="4438245"/>
              <a:ext cx="3872722" cy="487680"/>
              <a:chOff x="594271" y="3514552"/>
              <a:chExt cx="2905298" cy="365760"/>
            </a:xfrm>
          </p:grpSpPr>
          <p:sp>
            <p:nvSpPr>
              <p:cNvPr id="94" name="Freeform 6">
                <a:extLst>
                  <a:ext uri="{FF2B5EF4-FFF2-40B4-BE49-F238E27FC236}">
                    <a16:creationId xmlns:a16="http://schemas.microsoft.com/office/drawing/2014/main" id="{411ABB9D-6EA0-6945-82DC-3C2649F004FF}"/>
                  </a:ext>
                </a:extLst>
              </p:cNvPr>
              <p:cNvSpPr>
                <a:spLocks/>
              </p:cNvSpPr>
              <p:nvPr/>
            </p:nvSpPr>
            <p:spPr bwMode="auto">
              <a:xfrm>
                <a:off x="594271" y="351455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Email Security 2.0</a:t>
                </a:r>
              </a:p>
            </p:txBody>
          </p:sp>
          <p:sp>
            <p:nvSpPr>
              <p:cNvPr id="95" name="Oval 18">
                <a:extLst>
                  <a:ext uri="{FF2B5EF4-FFF2-40B4-BE49-F238E27FC236}">
                    <a16:creationId xmlns:a16="http://schemas.microsoft.com/office/drawing/2014/main" id="{34C819D4-08BC-C040-82CC-DA834964CB7F}"/>
                  </a:ext>
                </a:extLst>
              </p:cNvPr>
              <p:cNvSpPr>
                <a:spLocks noChangeAspect="1" noChangeArrowheads="1"/>
              </p:cNvSpPr>
              <p:nvPr/>
            </p:nvSpPr>
            <p:spPr bwMode="auto">
              <a:xfrm>
                <a:off x="3173741" y="3627826"/>
                <a:ext cx="137160" cy="139213"/>
              </a:xfrm>
              <a:prstGeom prst="ellipse">
                <a:avLst/>
              </a:prstGeom>
              <a:solidFill>
                <a:srgbClr val="A6BBC8">
                  <a:lumMod val="60000"/>
                  <a:lumOff val="40000"/>
                </a:srgbClr>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96" name="Rounded Rectangle 95">
                <a:extLst>
                  <a:ext uri="{FF2B5EF4-FFF2-40B4-BE49-F238E27FC236}">
                    <a16:creationId xmlns:a16="http://schemas.microsoft.com/office/drawing/2014/main" id="{E3852A78-DB18-094E-ADF6-232E870B4BBB}"/>
                  </a:ext>
                </a:extLst>
              </p:cNvPr>
              <p:cNvSpPr/>
              <p:nvPr/>
            </p:nvSpPr>
            <p:spPr bwMode="auto">
              <a:xfrm rot="1472501">
                <a:off x="2951427" y="3582509"/>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97" name="Rounded Rectangle 96">
                <a:extLst>
                  <a:ext uri="{FF2B5EF4-FFF2-40B4-BE49-F238E27FC236}">
                    <a16:creationId xmlns:a16="http://schemas.microsoft.com/office/drawing/2014/main" id="{90FE6D67-C36B-0C4C-9FB5-771BDA6E57AD}"/>
                  </a:ext>
                </a:extLst>
              </p:cNvPr>
              <p:cNvSpPr/>
              <p:nvPr/>
            </p:nvSpPr>
            <p:spPr bwMode="auto">
              <a:xfrm rot="1472501">
                <a:off x="2810421" y="3582509"/>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4" name="Group 43">
              <a:extLst>
                <a:ext uri="{FF2B5EF4-FFF2-40B4-BE49-F238E27FC236}">
                  <a16:creationId xmlns:a16="http://schemas.microsoft.com/office/drawing/2014/main" id="{9485B807-43A9-764C-A4D3-994B9DFE7CB4}"/>
                </a:ext>
              </a:extLst>
            </p:cNvPr>
            <p:cNvGrpSpPr/>
            <p:nvPr/>
          </p:nvGrpSpPr>
          <p:grpSpPr>
            <a:xfrm>
              <a:off x="4385332" y="3836129"/>
              <a:ext cx="3872722" cy="487680"/>
              <a:chOff x="594271" y="3055207"/>
              <a:chExt cx="2905298" cy="365760"/>
            </a:xfrm>
          </p:grpSpPr>
          <p:sp>
            <p:nvSpPr>
              <p:cNvPr id="89" name="Freeform 6">
                <a:extLst>
                  <a:ext uri="{FF2B5EF4-FFF2-40B4-BE49-F238E27FC236}">
                    <a16:creationId xmlns:a16="http://schemas.microsoft.com/office/drawing/2014/main" id="{50AA346E-67F0-BE40-9636-9FE48B1A379C}"/>
                  </a:ext>
                </a:extLst>
              </p:cNvPr>
              <p:cNvSpPr>
                <a:spLocks/>
              </p:cNvSpPr>
              <p:nvPr/>
            </p:nvSpPr>
            <p:spPr bwMode="auto">
              <a:xfrm>
                <a:off x="594271" y="3055207"/>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Web Security 2.0</a:t>
                </a:r>
              </a:p>
            </p:txBody>
          </p:sp>
          <p:sp>
            <p:nvSpPr>
              <p:cNvPr id="90" name="Oval 18">
                <a:extLst>
                  <a:ext uri="{FF2B5EF4-FFF2-40B4-BE49-F238E27FC236}">
                    <a16:creationId xmlns:a16="http://schemas.microsoft.com/office/drawing/2014/main" id="{10BBFC7C-21F0-4745-AE73-112CC230CF67}"/>
                  </a:ext>
                </a:extLst>
              </p:cNvPr>
              <p:cNvSpPr>
                <a:spLocks noChangeAspect="1" noChangeArrowheads="1"/>
              </p:cNvSpPr>
              <p:nvPr/>
            </p:nvSpPr>
            <p:spPr bwMode="auto">
              <a:xfrm>
                <a:off x="3173741" y="3168481"/>
                <a:ext cx="137160" cy="139213"/>
              </a:xfrm>
              <a:prstGeom prst="ellipse">
                <a:avLst/>
              </a:prstGeom>
              <a:solidFill>
                <a:srgbClr val="FFFFFF"/>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91" name="Rounded Rectangle 90">
                <a:extLst>
                  <a:ext uri="{FF2B5EF4-FFF2-40B4-BE49-F238E27FC236}">
                    <a16:creationId xmlns:a16="http://schemas.microsoft.com/office/drawing/2014/main" id="{CE039C9B-EED7-F947-9BB1-A1EB048D6303}"/>
                  </a:ext>
                </a:extLst>
              </p:cNvPr>
              <p:cNvSpPr/>
              <p:nvPr/>
            </p:nvSpPr>
            <p:spPr bwMode="auto">
              <a:xfrm rot="1472501">
                <a:off x="2951427"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92" name="Rounded Rectangle 91">
                <a:extLst>
                  <a:ext uri="{FF2B5EF4-FFF2-40B4-BE49-F238E27FC236}">
                    <a16:creationId xmlns:a16="http://schemas.microsoft.com/office/drawing/2014/main" id="{C376AFCA-7093-BE4F-90D2-A662B5134E44}"/>
                  </a:ext>
                </a:extLst>
              </p:cNvPr>
              <p:cNvSpPr/>
              <p:nvPr/>
            </p:nvSpPr>
            <p:spPr bwMode="auto">
              <a:xfrm rot="1472501">
                <a:off x="2810421"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93" name="Rounded Rectangle 92">
                <a:extLst>
                  <a:ext uri="{FF2B5EF4-FFF2-40B4-BE49-F238E27FC236}">
                    <a16:creationId xmlns:a16="http://schemas.microsoft.com/office/drawing/2014/main" id="{0B133CBB-2A61-CE48-88A6-93182ADC5336}"/>
                  </a:ext>
                </a:extLst>
              </p:cNvPr>
              <p:cNvSpPr/>
              <p:nvPr/>
            </p:nvSpPr>
            <p:spPr bwMode="auto">
              <a:xfrm rot="1472501">
                <a:off x="2669415" y="3123164"/>
                <a:ext cx="65208" cy="229846"/>
              </a:xfrm>
              <a:prstGeom prst="roundRect">
                <a:avLst>
                  <a:gd name="adj" fmla="val 50000"/>
                </a:avLst>
              </a:prstGeom>
              <a:solidFill>
                <a:srgbClr val="FFFFFF"/>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5" name="Group 44">
              <a:extLst>
                <a:ext uri="{FF2B5EF4-FFF2-40B4-BE49-F238E27FC236}">
                  <a16:creationId xmlns:a16="http://schemas.microsoft.com/office/drawing/2014/main" id="{5076A08C-14AD-854B-847D-09281DC47B61}"/>
                </a:ext>
              </a:extLst>
            </p:cNvPr>
            <p:cNvGrpSpPr/>
            <p:nvPr/>
          </p:nvGrpSpPr>
          <p:grpSpPr>
            <a:xfrm>
              <a:off x="4385332" y="3234013"/>
              <a:ext cx="3872722" cy="487680"/>
              <a:chOff x="594271" y="2595862"/>
              <a:chExt cx="2905298" cy="365760"/>
            </a:xfrm>
          </p:grpSpPr>
          <p:sp>
            <p:nvSpPr>
              <p:cNvPr id="80" name="Freeform 6">
                <a:extLst>
                  <a:ext uri="{FF2B5EF4-FFF2-40B4-BE49-F238E27FC236}">
                    <a16:creationId xmlns:a16="http://schemas.microsoft.com/office/drawing/2014/main" id="{BC018DE4-4D92-BC4F-BB1E-17002AC108E4}"/>
                  </a:ext>
                </a:extLst>
              </p:cNvPr>
              <p:cNvSpPr>
                <a:spLocks/>
              </p:cNvSpPr>
              <p:nvPr/>
            </p:nvSpPr>
            <p:spPr bwMode="auto">
              <a:xfrm>
                <a:off x="594271" y="259586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DLP 2.0</a:t>
                </a:r>
              </a:p>
            </p:txBody>
          </p:sp>
          <p:sp>
            <p:nvSpPr>
              <p:cNvPr id="81" name="Oval 18">
                <a:extLst>
                  <a:ext uri="{FF2B5EF4-FFF2-40B4-BE49-F238E27FC236}">
                    <a16:creationId xmlns:a16="http://schemas.microsoft.com/office/drawing/2014/main" id="{E22A6E34-70F5-234A-96AB-7C30CFF9A528}"/>
                  </a:ext>
                </a:extLst>
              </p:cNvPr>
              <p:cNvSpPr>
                <a:spLocks noChangeAspect="1" noChangeArrowheads="1"/>
              </p:cNvSpPr>
              <p:nvPr/>
            </p:nvSpPr>
            <p:spPr bwMode="auto">
              <a:xfrm>
                <a:off x="3173741" y="2709136"/>
                <a:ext cx="137160" cy="139213"/>
              </a:xfrm>
              <a:prstGeom prst="ellipse">
                <a:avLst/>
              </a:prstGeom>
              <a:solidFill>
                <a:srgbClr val="00B050"/>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2" name="Rounded Rectangle 81">
                <a:extLst>
                  <a:ext uri="{FF2B5EF4-FFF2-40B4-BE49-F238E27FC236}">
                    <a16:creationId xmlns:a16="http://schemas.microsoft.com/office/drawing/2014/main" id="{7029FB1B-4087-8D44-9E71-D88F2AAB07B8}"/>
                  </a:ext>
                </a:extLst>
              </p:cNvPr>
              <p:cNvSpPr/>
              <p:nvPr/>
            </p:nvSpPr>
            <p:spPr bwMode="auto">
              <a:xfrm rot="1472501">
                <a:off x="2528409"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3" name="Rounded Rectangle 82">
                <a:extLst>
                  <a:ext uri="{FF2B5EF4-FFF2-40B4-BE49-F238E27FC236}">
                    <a16:creationId xmlns:a16="http://schemas.microsoft.com/office/drawing/2014/main" id="{12D43769-D6A9-834B-88D1-EB5294CB7B8E}"/>
                  </a:ext>
                </a:extLst>
              </p:cNvPr>
              <p:cNvSpPr/>
              <p:nvPr/>
            </p:nvSpPr>
            <p:spPr bwMode="auto">
              <a:xfrm rot="1472501">
                <a:off x="2387403"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4" name="Rounded Rectangle 83">
                <a:extLst>
                  <a:ext uri="{FF2B5EF4-FFF2-40B4-BE49-F238E27FC236}">
                    <a16:creationId xmlns:a16="http://schemas.microsoft.com/office/drawing/2014/main" id="{1957A609-D94E-404E-A9DF-B3CDCE132D71}"/>
                  </a:ext>
                </a:extLst>
              </p:cNvPr>
              <p:cNvSpPr/>
              <p:nvPr/>
            </p:nvSpPr>
            <p:spPr bwMode="auto">
              <a:xfrm rot="1472501">
                <a:off x="2246397"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5" name="Rounded Rectangle 84">
                <a:extLst>
                  <a:ext uri="{FF2B5EF4-FFF2-40B4-BE49-F238E27FC236}">
                    <a16:creationId xmlns:a16="http://schemas.microsoft.com/office/drawing/2014/main" id="{3A2DF6F5-1B60-E84B-B71D-E231DC2F3BDE}"/>
                  </a:ext>
                </a:extLst>
              </p:cNvPr>
              <p:cNvSpPr/>
              <p:nvPr/>
            </p:nvSpPr>
            <p:spPr bwMode="auto">
              <a:xfrm rot="1472501">
                <a:off x="2105391"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6" name="Rounded Rectangle 85">
                <a:extLst>
                  <a:ext uri="{FF2B5EF4-FFF2-40B4-BE49-F238E27FC236}">
                    <a16:creationId xmlns:a16="http://schemas.microsoft.com/office/drawing/2014/main" id="{6E76C70E-06A2-2549-9F6B-2F35C13805AD}"/>
                  </a:ext>
                </a:extLst>
              </p:cNvPr>
              <p:cNvSpPr/>
              <p:nvPr/>
            </p:nvSpPr>
            <p:spPr bwMode="auto">
              <a:xfrm rot="1472501">
                <a:off x="2951427"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7" name="Rounded Rectangle 86">
                <a:extLst>
                  <a:ext uri="{FF2B5EF4-FFF2-40B4-BE49-F238E27FC236}">
                    <a16:creationId xmlns:a16="http://schemas.microsoft.com/office/drawing/2014/main" id="{2D24CAD0-627B-AD48-8BA0-EDADC5CC9DC9}"/>
                  </a:ext>
                </a:extLst>
              </p:cNvPr>
              <p:cNvSpPr/>
              <p:nvPr/>
            </p:nvSpPr>
            <p:spPr bwMode="auto">
              <a:xfrm rot="1472501">
                <a:off x="2810421"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88" name="Rounded Rectangle 87">
                <a:extLst>
                  <a:ext uri="{FF2B5EF4-FFF2-40B4-BE49-F238E27FC236}">
                    <a16:creationId xmlns:a16="http://schemas.microsoft.com/office/drawing/2014/main" id="{3972C1C9-8DD9-7245-943A-8CA814AE15AD}"/>
                  </a:ext>
                </a:extLst>
              </p:cNvPr>
              <p:cNvSpPr/>
              <p:nvPr/>
            </p:nvSpPr>
            <p:spPr bwMode="auto">
              <a:xfrm rot="1472501">
                <a:off x="2669415" y="2663819"/>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6" name="Group 45">
              <a:extLst>
                <a:ext uri="{FF2B5EF4-FFF2-40B4-BE49-F238E27FC236}">
                  <a16:creationId xmlns:a16="http://schemas.microsoft.com/office/drawing/2014/main" id="{D6EFDD20-5176-3041-B20C-5F6D1D6E84F0}"/>
                </a:ext>
              </a:extLst>
            </p:cNvPr>
            <p:cNvGrpSpPr/>
            <p:nvPr/>
          </p:nvGrpSpPr>
          <p:grpSpPr>
            <a:xfrm>
              <a:off x="4385332" y="1427665"/>
              <a:ext cx="3872722" cy="487680"/>
              <a:chOff x="594271" y="1264375"/>
              <a:chExt cx="2905298" cy="365760"/>
            </a:xfrm>
          </p:grpSpPr>
          <p:sp>
            <p:nvSpPr>
              <p:cNvPr id="71" name="Freeform 6">
                <a:extLst>
                  <a:ext uri="{FF2B5EF4-FFF2-40B4-BE49-F238E27FC236}">
                    <a16:creationId xmlns:a16="http://schemas.microsoft.com/office/drawing/2014/main" id="{AA38E5D7-0A2D-E441-92F0-FD61359598C7}"/>
                  </a:ext>
                </a:extLst>
              </p:cNvPr>
              <p:cNvSpPr>
                <a:spLocks/>
              </p:cNvSpPr>
              <p:nvPr/>
            </p:nvSpPr>
            <p:spPr bwMode="auto">
              <a:xfrm>
                <a:off x="594271" y="1264375"/>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SIEM 2.0</a:t>
                </a:r>
              </a:p>
            </p:txBody>
          </p:sp>
          <p:sp>
            <p:nvSpPr>
              <p:cNvPr id="72" name="Oval 18">
                <a:extLst>
                  <a:ext uri="{FF2B5EF4-FFF2-40B4-BE49-F238E27FC236}">
                    <a16:creationId xmlns:a16="http://schemas.microsoft.com/office/drawing/2014/main" id="{9D6D7F35-68DE-3042-9760-66FB1394CD6F}"/>
                  </a:ext>
                </a:extLst>
              </p:cNvPr>
              <p:cNvSpPr>
                <a:spLocks noChangeAspect="1" noChangeArrowheads="1"/>
              </p:cNvSpPr>
              <p:nvPr/>
            </p:nvSpPr>
            <p:spPr bwMode="auto">
              <a:xfrm>
                <a:off x="3173741" y="1377649"/>
                <a:ext cx="137160" cy="139213"/>
              </a:xfrm>
              <a:prstGeom prst="ellipse">
                <a:avLst/>
              </a:prstGeom>
              <a:solidFill>
                <a:srgbClr val="4F758B"/>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3" name="Rounded Rectangle 72">
                <a:extLst>
                  <a:ext uri="{FF2B5EF4-FFF2-40B4-BE49-F238E27FC236}">
                    <a16:creationId xmlns:a16="http://schemas.microsoft.com/office/drawing/2014/main" id="{7EC7ACFB-460B-694A-AC3C-8D9F2026390B}"/>
                  </a:ext>
                </a:extLst>
              </p:cNvPr>
              <p:cNvSpPr/>
              <p:nvPr/>
            </p:nvSpPr>
            <p:spPr bwMode="auto">
              <a:xfrm rot="1472501">
                <a:off x="2528409"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4" name="Rounded Rectangle 73">
                <a:extLst>
                  <a:ext uri="{FF2B5EF4-FFF2-40B4-BE49-F238E27FC236}">
                    <a16:creationId xmlns:a16="http://schemas.microsoft.com/office/drawing/2014/main" id="{A8E3F676-7F25-F24E-8CEC-4CF7493D10CF}"/>
                  </a:ext>
                </a:extLst>
              </p:cNvPr>
              <p:cNvSpPr/>
              <p:nvPr/>
            </p:nvSpPr>
            <p:spPr bwMode="auto">
              <a:xfrm rot="1472501">
                <a:off x="2387403"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5" name="Rounded Rectangle 74">
                <a:extLst>
                  <a:ext uri="{FF2B5EF4-FFF2-40B4-BE49-F238E27FC236}">
                    <a16:creationId xmlns:a16="http://schemas.microsoft.com/office/drawing/2014/main" id="{464F25B8-86F9-544D-BB41-A1F19FAD9078}"/>
                  </a:ext>
                </a:extLst>
              </p:cNvPr>
              <p:cNvSpPr/>
              <p:nvPr/>
            </p:nvSpPr>
            <p:spPr bwMode="auto">
              <a:xfrm rot="1472501">
                <a:off x="2246397"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6" name="Rounded Rectangle 75">
                <a:extLst>
                  <a:ext uri="{FF2B5EF4-FFF2-40B4-BE49-F238E27FC236}">
                    <a16:creationId xmlns:a16="http://schemas.microsoft.com/office/drawing/2014/main" id="{C176BF29-6F09-704C-B1A3-CA8269CF94BB}"/>
                  </a:ext>
                </a:extLst>
              </p:cNvPr>
              <p:cNvSpPr/>
              <p:nvPr/>
            </p:nvSpPr>
            <p:spPr bwMode="auto">
              <a:xfrm rot="1472501">
                <a:off x="2105391"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7" name="Rounded Rectangle 76">
                <a:extLst>
                  <a:ext uri="{FF2B5EF4-FFF2-40B4-BE49-F238E27FC236}">
                    <a16:creationId xmlns:a16="http://schemas.microsoft.com/office/drawing/2014/main" id="{4AD340A1-FF28-1140-AE43-8C7557E790B8}"/>
                  </a:ext>
                </a:extLst>
              </p:cNvPr>
              <p:cNvSpPr/>
              <p:nvPr/>
            </p:nvSpPr>
            <p:spPr bwMode="auto">
              <a:xfrm rot="1472501">
                <a:off x="2951427"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8" name="Rounded Rectangle 77">
                <a:extLst>
                  <a:ext uri="{FF2B5EF4-FFF2-40B4-BE49-F238E27FC236}">
                    <a16:creationId xmlns:a16="http://schemas.microsoft.com/office/drawing/2014/main" id="{F94BF910-0B56-674C-B211-FBB83FB63F00}"/>
                  </a:ext>
                </a:extLst>
              </p:cNvPr>
              <p:cNvSpPr/>
              <p:nvPr/>
            </p:nvSpPr>
            <p:spPr bwMode="auto">
              <a:xfrm rot="1472501">
                <a:off x="2810421"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9" name="Rounded Rectangle 78">
                <a:extLst>
                  <a:ext uri="{FF2B5EF4-FFF2-40B4-BE49-F238E27FC236}">
                    <a16:creationId xmlns:a16="http://schemas.microsoft.com/office/drawing/2014/main" id="{BC5408F4-27F0-2E41-9B84-EFBF73243E2C}"/>
                  </a:ext>
                </a:extLst>
              </p:cNvPr>
              <p:cNvSpPr/>
              <p:nvPr/>
            </p:nvSpPr>
            <p:spPr bwMode="auto">
              <a:xfrm rot="1472501">
                <a:off x="2669415" y="1332332"/>
                <a:ext cx="65208" cy="229846"/>
              </a:xfrm>
              <a:prstGeom prst="roundRect">
                <a:avLst>
                  <a:gd name="adj" fmla="val 50000"/>
                </a:avLst>
              </a:prstGeom>
              <a:solidFill>
                <a:srgbClr val="4F758B"/>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7" name="Group 46">
              <a:extLst>
                <a:ext uri="{FF2B5EF4-FFF2-40B4-BE49-F238E27FC236}">
                  <a16:creationId xmlns:a16="http://schemas.microsoft.com/office/drawing/2014/main" id="{C91E179A-025D-4A4E-9123-E9A9A62E97C4}"/>
                </a:ext>
              </a:extLst>
            </p:cNvPr>
            <p:cNvGrpSpPr/>
            <p:nvPr/>
          </p:nvGrpSpPr>
          <p:grpSpPr>
            <a:xfrm>
              <a:off x="4385332" y="825549"/>
              <a:ext cx="3872722" cy="487680"/>
              <a:chOff x="594271" y="828304"/>
              <a:chExt cx="2905298" cy="365760"/>
            </a:xfrm>
          </p:grpSpPr>
          <p:sp>
            <p:nvSpPr>
              <p:cNvPr id="65" name="Freeform 6">
                <a:extLst>
                  <a:ext uri="{FF2B5EF4-FFF2-40B4-BE49-F238E27FC236}">
                    <a16:creationId xmlns:a16="http://schemas.microsoft.com/office/drawing/2014/main" id="{FF4200F2-82EA-5041-9E19-AF7CC94EE418}"/>
                  </a:ext>
                </a:extLst>
              </p:cNvPr>
              <p:cNvSpPr>
                <a:spLocks/>
              </p:cNvSpPr>
              <p:nvPr/>
            </p:nvSpPr>
            <p:spPr bwMode="auto">
              <a:xfrm>
                <a:off x="594271" y="828304"/>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Replacement Box 2.0</a:t>
                </a:r>
              </a:p>
            </p:txBody>
          </p:sp>
          <p:sp>
            <p:nvSpPr>
              <p:cNvPr id="66" name="Oval 18">
                <a:extLst>
                  <a:ext uri="{FF2B5EF4-FFF2-40B4-BE49-F238E27FC236}">
                    <a16:creationId xmlns:a16="http://schemas.microsoft.com/office/drawing/2014/main" id="{FE521DCE-8571-F847-97AC-338A7A0B5D5B}"/>
                  </a:ext>
                </a:extLst>
              </p:cNvPr>
              <p:cNvSpPr>
                <a:spLocks noChangeAspect="1" noChangeArrowheads="1"/>
              </p:cNvSpPr>
              <p:nvPr/>
            </p:nvSpPr>
            <p:spPr bwMode="auto">
              <a:xfrm>
                <a:off x="3173741" y="941578"/>
                <a:ext cx="137160" cy="139213"/>
              </a:xfrm>
              <a:prstGeom prst="ellipse">
                <a:avLst/>
              </a:prstGeom>
              <a:solidFill>
                <a:srgbClr val="00B050"/>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67" name="Rounded Rectangle 66">
                <a:extLst>
                  <a:ext uri="{FF2B5EF4-FFF2-40B4-BE49-F238E27FC236}">
                    <a16:creationId xmlns:a16="http://schemas.microsoft.com/office/drawing/2014/main" id="{401C34D9-DD13-9C43-BF57-86EA5C26FAC5}"/>
                  </a:ext>
                </a:extLst>
              </p:cNvPr>
              <p:cNvSpPr/>
              <p:nvPr/>
            </p:nvSpPr>
            <p:spPr bwMode="auto">
              <a:xfrm rot="1472501">
                <a:off x="2528409"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68" name="Rounded Rectangle 67">
                <a:extLst>
                  <a:ext uri="{FF2B5EF4-FFF2-40B4-BE49-F238E27FC236}">
                    <a16:creationId xmlns:a16="http://schemas.microsoft.com/office/drawing/2014/main" id="{7CD65906-D532-3F42-8E29-AB8E4D017BE2}"/>
                  </a:ext>
                </a:extLst>
              </p:cNvPr>
              <p:cNvSpPr/>
              <p:nvPr/>
            </p:nvSpPr>
            <p:spPr bwMode="auto">
              <a:xfrm rot="1472501">
                <a:off x="2951427"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69" name="Rounded Rectangle 68">
                <a:extLst>
                  <a:ext uri="{FF2B5EF4-FFF2-40B4-BE49-F238E27FC236}">
                    <a16:creationId xmlns:a16="http://schemas.microsoft.com/office/drawing/2014/main" id="{A14F02A5-9901-084B-AB45-2CAFF04F468A}"/>
                  </a:ext>
                </a:extLst>
              </p:cNvPr>
              <p:cNvSpPr/>
              <p:nvPr/>
            </p:nvSpPr>
            <p:spPr bwMode="auto">
              <a:xfrm rot="1472501">
                <a:off x="2810421"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70" name="Rounded Rectangle 69">
                <a:extLst>
                  <a:ext uri="{FF2B5EF4-FFF2-40B4-BE49-F238E27FC236}">
                    <a16:creationId xmlns:a16="http://schemas.microsoft.com/office/drawing/2014/main" id="{26E22456-75EF-D449-80A2-2B1A747148A8}"/>
                  </a:ext>
                </a:extLst>
              </p:cNvPr>
              <p:cNvSpPr/>
              <p:nvPr/>
            </p:nvSpPr>
            <p:spPr bwMode="auto">
              <a:xfrm rot="1472501">
                <a:off x="2669415" y="896261"/>
                <a:ext cx="65208" cy="229846"/>
              </a:xfrm>
              <a:prstGeom prst="roundRect">
                <a:avLst>
                  <a:gd name="adj" fmla="val 50000"/>
                </a:avLst>
              </a:prstGeom>
              <a:solidFill>
                <a:srgbClr val="00B050"/>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48" name="Group 47">
              <a:extLst>
                <a:ext uri="{FF2B5EF4-FFF2-40B4-BE49-F238E27FC236}">
                  <a16:creationId xmlns:a16="http://schemas.microsoft.com/office/drawing/2014/main" id="{A2B5B531-28C6-8442-906B-DDAD452825BB}"/>
                </a:ext>
              </a:extLst>
            </p:cNvPr>
            <p:cNvGrpSpPr/>
            <p:nvPr/>
          </p:nvGrpSpPr>
          <p:grpSpPr>
            <a:xfrm>
              <a:off x="4385332" y="223433"/>
              <a:ext cx="3872722" cy="487680"/>
              <a:chOff x="594271" y="368959"/>
              <a:chExt cx="2905298" cy="365760"/>
            </a:xfrm>
          </p:grpSpPr>
          <p:sp>
            <p:nvSpPr>
              <p:cNvPr id="56" name="Freeform 6">
                <a:extLst>
                  <a:ext uri="{FF2B5EF4-FFF2-40B4-BE49-F238E27FC236}">
                    <a16:creationId xmlns:a16="http://schemas.microsoft.com/office/drawing/2014/main" id="{6F4AB280-A02C-A545-A869-9930E6A13B99}"/>
                  </a:ext>
                </a:extLst>
              </p:cNvPr>
              <p:cNvSpPr>
                <a:spLocks/>
              </p:cNvSpPr>
              <p:nvPr/>
            </p:nvSpPr>
            <p:spPr bwMode="auto">
              <a:xfrm>
                <a:off x="594271" y="368959"/>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新細明體"/>
                  </a:rPr>
                  <a:t>Failover 2.0</a:t>
                </a:r>
              </a:p>
            </p:txBody>
          </p:sp>
          <p:sp>
            <p:nvSpPr>
              <p:cNvPr id="57" name="Oval 18">
                <a:extLst>
                  <a:ext uri="{FF2B5EF4-FFF2-40B4-BE49-F238E27FC236}">
                    <a16:creationId xmlns:a16="http://schemas.microsoft.com/office/drawing/2014/main" id="{AB66A038-5832-E14E-9EC8-54803E350E16}"/>
                  </a:ext>
                </a:extLst>
              </p:cNvPr>
              <p:cNvSpPr>
                <a:spLocks noChangeAspect="1" noChangeArrowheads="1"/>
              </p:cNvSpPr>
              <p:nvPr/>
            </p:nvSpPr>
            <p:spPr bwMode="auto">
              <a:xfrm>
                <a:off x="3173741" y="482233"/>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58" name="Rounded Rectangle 57">
                <a:extLst>
                  <a:ext uri="{FF2B5EF4-FFF2-40B4-BE49-F238E27FC236}">
                    <a16:creationId xmlns:a16="http://schemas.microsoft.com/office/drawing/2014/main" id="{466702F3-9666-DC4C-BA2F-A6F4D99C49C1}"/>
                  </a:ext>
                </a:extLst>
              </p:cNvPr>
              <p:cNvSpPr/>
              <p:nvPr/>
            </p:nvSpPr>
            <p:spPr bwMode="auto">
              <a:xfrm rot="1472501">
                <a:off x="2528409"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59" name="Rounded Rectangle 58">
                <a:extLst>
                  <a:ext uri="{FF2B5EF4-FFF2-40B4-BE49-F238E27FC236}">
                    <a16:creationId xmlns:a16="http://schemas.microsoft.com/office/drawing/2014/main" id="{27E2E46B-B197-8F4D-B987-30478B465E23}"/>
                  </a:ext>
                </a:extLst>
              </p:cNvPr>
              <p:cNvSpPr/>
              <p:nvPr/>
            </p:nvSpPr>
            <p:spPr bwMode="auto">
              <a:xfrm rot="1472501">
                <a:off x="2387403"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60" name="Rounded Rectangle 59">
                <a:extLst>
                  <a:ext uri="{FF2B5EF4-FFF2-40B4-BE49-F238E27FC236}">
                    <a16:creationId xmlns:a16="http://schemas.microsoft.com/office/drawing/2014/main" id="{27BED06D-08A6-E14B-9A7C-EB916AEF715F}"/>
                  </a:ext>
                </a:extLst>
              </p:cNvPr>
              <p:cNvSpPr/>
              <p:nvPr/>
            </p:nvSpPr>
            <p:spPr bwMode="auto">
              <a:xfrm rot="1472501">
                <a:off x="2246397"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61" name="Rounded Rectangle 60">
                <a:extLst>
                  <a:ext uri="{FF2B5EF4-FFF2-40B4-BE49-F238E27FC236}">
                    <a16:creationId xmlns:a16="http://schemas.microsoft.com/office/drawing/2014/main" id="{79607DC8-83DD-8F4E-B3A2-21ECB84BD679}"/>
                  </a:ext>
                </a:extLst>
              </p:cNvPr>
              <p:cNvSpPr/>
              <p:nvPr/>
            </p:nvSpPr>
            <p:spPr bwMode="auto">
              <a:xfrm rot="1472501">
                <a:off x="2105391"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62" name="Rounded Rectangle 61">
                <a:extLst>
                  <a:ext uri="{FF2B5EF4-FFF2-40B4-BE49-F238E27FC236}">
                    <a16:creationId xmlns:a16="http://schemas.microsoft.com/office/drawing/2014/main" id="{166096ED-B5D2-3C46-8141-2A28463F2CE4}"/>
                  </a:ext>
                </a:extLst>
              </p:cNvPr>
              <p:cNvSpPr/>
              <p:nvPr/>
            </p:nvSpPr>
            <p:spPr bwMode="auto">
              <a:xfrm rot="1472501">
                <a:off x="2951427"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63" name="Rounded Rectangle 62">
                <a:extLst>
                  <a:ext uri="{FF2B5EF4-FFF2-40B4-BE49-F238E27FC236}">
                    <a16:creationId xmlns:a16="http://schemas.microsoft.com/office/drawing/2014/main" id="{FB20A0E4-86AC-3B46-95EC-A53BEBC52BD5}"/>
                  </a:ext>
                </a:extLst>
              </p:cNvPr>
              <p:cNvSpPr/>
              <p:nvPr/>
            </p:nvSpPr>
            <p:spPr bwMode="auto">
              <a:xfrm rot="1472501">
                <a:off x="2810421"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sp>
            <p:nvSpPr>
              <p:cNvPr id="64" name="Rounded Rectangle 63">
                <a:extLst>
                  <a:ext uri="{FF2B5EF4-FFF2-40B4-BE49-F238E27FC236}">
                    <a16:creationId xmlns:a16="http://schemas.microsoft.com/office/drawing/2014/main" id="{2A33724F-039A-D340-9C37-1EF4179528FB}"/>
                  </a:ext>
                </a:extLst>
              </p:cNvPr>
              <p:cNvSpPr/>
              <p:nvPr/>
            </p:nvSpPr>
            <p:spPr bwMode="auto">
              <a:xfrm rot="1472501">
                <a:off x="2669415" y="436916"/>
                <a:ext cx="65208" cy="229846"/>
              </a:xfrm>
              <a:prstGeom prst="roundRect">
                <a:avLst>
                  <a:gd name="adj" fmla="val 50000"/>
                </a:avLst>
              </a:prstGeom>
              <a:solidFill>
                <a:srgbClr val="049FD9"/>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新細明體"/>
                </a:endParaRPr>
              </a:p>
            </p:txBody>
          </p:sp>
        </p:grpSp>
        <p:grpSp>
          <p:nvGrpSpPr>
            <p:cNvPr id="49" name="Group 48">
              <a:extLst>
                <a:ext uri="{FF2B5EF4-FFF2-40B4-BE49-F238E27FC236}">
                  <a16:creationId xmlns:a16="http://schemas.microsoft.com/office/drawing/2014/main" id="{741635EC-10C3-A84D-ADA2-4E48653AFC18}"/>
                </a:ext>
              </a:extLst>
            </p:cNvPr>
            <p:cNvGrpSpPr/>
            <p:nvPr/>
          </p:nvGrpSpPr>
          <p:grpSpPr>
            <a:xfrm>
              <a:off x="4385332" y="2631897"/>
              <a:ext cx="3872722" cy="487680"/>
              <a:chOff x="594271" y="2159792"/>
              <a:chExt cx="2905298" cy="365760"/>
            </a:xfrm>
          </p:grpSpPr>
          <p:sp>
            <p:nvSpPr>
              <p:cNvPr id="54" name="Freeform 6">
                <a:extLst>
                  <a:ext uri="{FF2B5EF4-FFF2-40B4-BE49-F238E27FC236}">
                    <a16:creationId xmlns:a16="http://schemas.microsoft.com/office/drawing/2014/main" id="{848CE014-3477-5844-9201-385A9BA36BF8}"/>
                  </a:ext>
                </a:extLst>
              </p:cNvPr>
              <p:cNvSpPr>
                <a:spLocks/>
              </p:cNvSpPr>
              <p:nvPr/>
            </p:nvSpPr>
            <p:spPr bwMode="auto">
              <a:xfrm>
                <a:off x="594271" y="2159792"/>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Persistent Threats 2.0</a:t>
                </a:r>
              </a:p>
            </p:txBody>
          </p:sp>
          <p:sp>
            <p:nvSpPr>
              <p:cNvPr id="55" name="Oval 18">
                <a:extLst>
                  <a:ext uri="{FF2B5EF4-FFF2-40B4-BE49-F238E27FC236}">
                    <a16:creationId xmlns:a16="http://schemas.microsoft.com/office/drawing/2014/main" id="{4680CF5F-8828-C84B-B0C9-7F1A432959CA}"/>
                  </a:ext>
                </a:extLst>
              </p:cNvPr>
              <p:cNvSpPr>
                <a:spLocks noChangeAspect="1" noChangeArrowheads="1"/>
              </p:cNvSpPr>
              <p:nvPr/>
            </p:nvSpPr>
            <p:spPr bwMode="auto">
              <a:xfrm>
                <a:off x="3173741" y="2273066"/>
                <a:ext cx="137160" cy="139213"/>
              </a:xfrm>
              <a:prstGeom prst="ellipse">
                <a:avLst/>
              </a:prstGeom>
              <a:solidFill>
                <a:srgbClr val="049FD9"/>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nvGrpSpPr>
            <p:cNvPr id="50" name="Group 49">
              <a:extLst>
                <a:ext uri="{FF2B5EF4-FFF2-40B4-BE49-F238E27FC236}">
                  <a16:creationId xmlns:a16="http://schemas.microsoft.com/office/drawing/2014/main" id="{AB3DD043-CC4A-2443-9343-423812053037}"/>
                </a:ext>
              </a:extLst>
            </p:cNvPr>
            <p:cNvGrpSpPr/>
            <p:nvPr/>
          </p:nvGrpSpPr>
          <p:grpSpPr>
            <a:xfrm>
              <a:off x="4385332" y="2029781"/>
              <a:ext cx="3872722" cy="487680"/>
              <a:chOff x="594271" y="1723720"/>
              <a:chExt cx="2905298" cy="365760"/>
            </a:xfrm>
          </p:grpSpPr>
          <p:sp>
            <p:nvSpPr>
              <p:cNvPr id="51" name="Freeform 6">
                <a:extLst>
                  <a:ext uri="{FF2B5EF4-FFF2-40B4-BE49-F238E27FC236}">
                    <a16:creationId xmlns:a16="http://schemas.microsoft.com/office/drawing/2014/main" id="{60A16324-263D-9941-8851-0781ADA19B0C}"/>
                  </a:ext>
                </a:extLst>
              </p:cNvPr>
              <p:cNvSpPr>
                <a:spLocks/>
              </p:cNvSpPr>
              <p:nvPr/>
            </p:nvSpPr>
            <p:spPr bwMode="auto">
              <a:xfrm>
                <a:off x="594271" y="1723720"/>
                <a:ext cx="2905298" cy="365760"/>
              </a:xfrm>
              <a:custGeom>
                <a:avLst/>
                <a:gdLst>
                  <a:gd name="T0" fmla="*/ 534 w 534"/>
                  <a:gd name="T1" fmla="*/ 82 h 96"/>
                  <a:gd name="T2" fmla="*/ 519 w 534"/>
                  <a:gd name="T3" fmla="*/ 96 h 96"/>
                  <a:gd name="T4" fmla="*/ 14 w 534"/>
                  <a:gd name="T5" fmla="*/ 96 h 96"/>
                  <a:gd name="T6" fmla="*/ 0 w 534"/>
                  <a:gd name="T7" fmla="*/ 82 h 96"/>
                  <a:gd name="T8" fmla="*/ 0 w 534"/>
                  <a:gd name="T9" fmla="*/ 14 h 96"/>
                  <a:gd name="T10" fmla="*/ 14 w 534"/>
                  <a:gd name="T11" fmla="*/ 0 h 96"/>
                  <a:gd name="T12" fmla="*/ 519 w 534"/>
                  <a:gd name="T13" fmla="*/ 0 h 96"/>
                  <a:gd name="T14" fmla="*/ 534 w 534"/>
                  <a:gd name="T15" fmla="*/ 14 h 96"/>
                  <a:gd name="T16" fmla="*/ 534 w 534"/>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96">
                    <a:moveTo>
                      <a:pt x="534" y="82"/>
                    </a:moveTo>
                    <a:cubicBezTo>
                      <a:pt x="534" y="90"/>
                      <a:pt x="527" y="96"/>
                      <a:pt x="519" y="96"/>
                    </a:cubicBezTo>
                    <a:cubicBezTo>
                      <a:pt x="14" y="96"/>
                      <a:pt x="14" y="96"/>
                      <a:pt x="14" y="96"/>
                    </a:cubicBezTo>
                    <a:cubicBezTo>
                      <a:pt x="6" y="96"/>
                      <a:pt x="0" y="90"/>
                      <a:pt x="0" y="82"/>
                    </a:cubicBezTo>
                    <a:cubicBezTo>
                      <a:pt x="0" y="14"/>
                      <a:pt x="0" y="14"/>
                      <a:pt x="0" y="14"/>
                    </a:cubicBezTo>
                    <a:cubicBezTo>
                      <a:pt x="0" y="6"/>
                      <a:pt x="6" y="0"/>
                      <a:pt x="14" y="0"/>
                    </a:cubicBezTo>
                    <a:cubicBezTo>
                      <a:pt x="519" y="0"/>
                      <a:pt x="519" y="0"/>
                      <a:pt x="519" y="0"/>
                    </a:cubicBezTo>
                    <a:cubicBezTo>
                      <a:pt x="527" y="0"/>
                      <a:pt x="534" y="6"/>
                      <a:pt x="534" y="14"/>
                    </a:cubicBezTo>
                    <a:lnTo>
                      <a:pt x="534" y="82"/>
                    </a:lnTo>
                    <a:close/>
                  </a:path>
                </a:pathLst>
              </a:custGeom>
              <a:solidFill>
                <a:srgbClr val="A6BBC8"/>
              </a:solidFill>
              <a:ln>
                <a:noFill/>
              </a:ln>
              <a:scene3d>
                <a:camera prst="orthographicFront"/>
                <a:lightRig rig="threePt" dir="t"/>
              </a:scene3d>
              <a:sp3d>
                <a:bevelT/>
              </a:sp3d>
              <a:extLst>
                <a:ext uri="{91240B29-F687-4f45-9708-019B960494DF}">
                  <a14:hiddenLine xmlns="" xmlns:a14="http://schemas.microsoft.com/office/drawing/2010/main" w="9525">
                    <a:solidFill>
                      <a:srgbClr val="000000"/>
                    </a:solidFill>
                    <a:round/>
                    <a:headEnd/>
                    <a:tailEnd/>
                  </a14:hiddenLine>
                </a:ext>
              </a:extLst>
            </p:spPr>
            <p:txBody>
              <a:bodyPr vert="horz" wrap="square" lIns="91271" tIns="45636" rIns="91271" bIns="45636" numCol="1" anchor="ctr" anchorCtr="0" compatLnSpc="1">
                <a:prstTxWarp prst="textNoShape">
                  <a:avLst/>
                </a:prstTxWarp>
              </a:bodyPr>
              <a:lstStyle/>
              <a:p>
                <a:pPr defTabSz="913265">
                  <a:lnSpc>
                    <a:spcPct val="90000"/>
                  </a:lnSpc>
                  <a:defRPr/>
                </a:pPr>
                <a:r>
                  <a:rPr kumimoji="1" lang="en-US" sz="1200" kern="0" dirty="0">
                    <a:solidFill>
                      <a:srgbClr val="192954"/>
                    </a:solidFill>
                    <a:ea typeface="PMingLiU" pitchFamily="18" charset="-120"/>
                    <a:cs typeface="Trade Gothic LT Std"/>
                  </a:rPr>
                  <a:t>IDS 2.0</a:t>
                </a:r>
              </a:p>
            </p:txBody>
          </p:sp>
          <p:sp>
            <p:nvSpPr>
              <p:cNvPr id="52" name="Oval 18">
                <a:extLst>
                  <a:ext uri="{FF2B5EF4-FFF2-40B4-BE49-F238E27FC236}">
                    <a16:creationId xmlns:a16="http://schemas.microsoft.com/office/drawing/2014/main" id="{89BBE69D-2020-4747-8BAA-808CFA5114AB}"/>
                  </a:ext>
                </a:extLst>
              </p:cNvPr>
              <p:cNvSpPr>
                <a:spLocks noChangeAspect="1" noChangeArrowheads="1"/>
              </p:cNvSpPr>
              <p:nvPr/>
            </p:nvSpPr>
            <p:spPr bwMode="auto">
              <a:xfrm>
                <a:off x="3173741" y="1836994"/>
                <a:ext cx="137160" cy="139213"/>
              </a:xfrm>
              <a:prstGeom prst="ellipse">
                <a:avLst/>
              </a:prstGeom>
              <a:solidFill>
                <a:srgbClr val="A6BBC8">
                  <a:lumMod val="60000"/>
                  <a:lumOff val="40000"/>
                </a:srgbClr>
              </a:solidFill>
              <a:ln>
                <a:noFill/>
              </a:ln>
              <a:scene3d>
                <a:camera prst="orthographicFront"/>
                <a:lightRig rig="threePt" dir="t"/>
              </a:scene3d>
              <a:sp3d>
                <a:bevelT/>
              </a:sp3d>
            </p:spPr>
            <p:txBody>
              <a:bodyPr vert="horz" wrap="square" lIns="91271" tIns="45636" rIns="91271" bIns="45636" numCol="1"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sp>
            <p:nvSpPr>
              <p:cNvPr id="53" name="Rounded Rectangle 52">
                <a:extLst>
                  <a:ext uri="{FF2B5EF4-FFF2-40B4-BE49-F238E27FC236}">
                    <a16:creationId xmlns:a16="http://schemas.microsoft.com/office/drawing/2014/main" id="{07FB11AC-B539-824C-AB6B-6BAC48284FD7}"/>
                  </a:ext>
                </a:extLst>
              </p:cNvPr>
              <p:cNvSpPr/>
              <p:nvPr/>
            </p:nvSpPr>
            <p:spPr bwMode="auto">
              <a:xfrm rot="1472501">
                <a:off x="2966829" y="1791677"/>
                <a:ext cx="65208" cy="229846"/>
              </a:xfrm>
              <a:prstGeom prst="roundRect">
                <a:avLst>
                  <a:gd name="adj" fmla="val 50000"/>
                </a:avLst>
              </a:prstGeom>
              <a:solidFill>
                <a:srgbClr val="A6BBC8">
                  <a:lumMod val="60000"/>
                  <a:lumOff val="40000"/>
                </a:srgbClr>
              </a:solidFill>
              <a:ln w="9525" cap="flat" cmpd="sng" algn="ctr">
                <a:noFill/>
                <a:prstDash val="solid"/>
                <a:round/>
                <a:headEnd type="none" w="med" len="med"/>
                <a:tailEnd type="none" w="med" len="med"/>
              </a:ln>
              <a:effectLst/>
              <a:scene3d>
                <a:camera prst="orthographicFront"/>
                <a:lightRig rig="threePt" dir="t"/>
              </a:scene3d>
              <a:sp3d>
                <a:bevelT/>
              </a:sp3d>
              <a:extLst/>
            </p:spPr>
            <p:txBody>
              <a:bodyPr vert="horz" wrap="square" lIns="91271" tIns="45636" rIns="91271" bIns="45636" numCol="1" rtlCol="0" anchor="t" anchorCtr="0" compatLnSpc="1">
                <a:prstTxWarp prst="textNoShape">
                  <a:avLst/>
                </a:prstTxWarp>
              </a:bodyPr>
              <a:lstStyle/>
              <a:p>
                <a:pPr defTabSz="913265">
                  <a:defRPr/>
                </a:pPr>
                <a:endParaRPr kumimoji="1" lang="en-US" sz="1500" kern="0" dirty="0">
                  <a:solidFill>
                    <a:srgbClr val="192954"/>
                  </a:solidFill>
                  <a:ea typeface="PMingLiU" pitchFamily="18" charset="-120"/>
                  <a:cs typeface="Trade Gothic LT Std"/>
                </a:endParaRPr>
              </a:p>
            </p:txBody>
          </p:sp>
        </p:grpSp>
      </p:grpSp>
    </p:spTree>
    <p:extLst>
      <p:ext uri="{BB962C8B-B14F-4D97-AF65-F5344CB8AC3E}">
        <p14:creationId xmlns:p14="http://schemas.microsoft.com/office/powerpoint/2010/main" val="164989732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23317" y="1761649"/>
            <a:ext cx="2537281" cy="1713006"/>
            <a:chOff x="2823317" y="1761649"/>
            <a:chExt cx="2537281" cy="1713006"/>
          </a:xfrm>
        </p:grpSpPr>
        <p:sp>
          <p:nvSpPr>
            <p:cNvPr id="48" name="Isosceles Triangle 8"/>
            <p:cNvSpPr/>
            <p:nvPr/>
          </p:nvSpPr>
          <p:spPr>
            <a:xfrm>
              <a:off x="2823317" y="1761649"/>
              <a:ext cx="2537281" cy="1713006"/>
            </a:xfrm>
            <a:custGeom>
              <a:avLst/>
              <a:gdLst>
                <a:gd name="connsiteX0" fmla="*/ 0 w 2153548"/>
                <a:gd name="connsiteY0" fmla="*/ 1726875 h 1726875"/>
                <a:gd name="connsiteX1" fmla="*/ 1076774 w 2153548"/>
                <a:gd name="connsiteY1" fmla="*/ 0 h 1726875"/>
                <a:gd name="connsiteX2" fmla="*/ 2153548 w 2153548"/>
                <a:gd name="connsiteY2" fmla="*/ 1726875 h 1726875"/>
                <a:gd name="connsiteX3" fmla="*/ 0 w 2153548"/>
                <a:gd name="connsiteY3" fmla="*/ 1726875 h 1726875"/>
                <a:gd name="connsiteX0" fmla="*/ 0 w 2754050"/>
                <a:gd name="connsiteY0" fmla="*/ 1726875 h 1726875"/>
                <a:gd name="connsiteX1" fmla="*/ 1076774 w 2754050"/>
                <a:gd name="connsiteY1" fmla="*/ 0 h 1726875"/>
                <a:gd name="connsiteX2" fmla="*/ 2754050 w 2754050"/>
                <a:gd name="connsiteY2" fmla="*/ 1460744 h 1726875"/>
                <a:gd name="connsiteX3" fmla="*/ 0 w 2754050"/>
                <a:gd name="connsiteY3" fmla="*/ 1726875 h 1726875"/>
                <a:gd name="connsiteX0" fmla="*/ 0 w 2754050"/>
                <a:gd name="connsiteY0" fmla="*/ 1928127 h 1928127"/>
                <a:gd name="connsiteX1" fmla="*/ 935856 w 2754050"/>
                <a:gd name="connsiteY1" fmla="*/ 0 h 1928127"/>
                <a:gd name="connsiteX2" fmla="*/ 2754050 w 2754050"/>
                <a:gd name="connsiteY2" fmla="*/ 1661996 h 1928127"/>
                <a:gd name="connsiteX3" fmla="*/ 0 w 2754050"/>
                <a:gd name="connsiteY3" fmla="*/ 1928127 h 1928127"/>
                <a:gd name="connsiteX0" fmla="*/ 0 w 2754050"/>
                <a:gd name="connsiteY0" fmla="*/ 1928127 h 1928127"/>
                <a:gd name="connsiteX1" fmla="*/ 935856 w 2754050"/>
                <a:gd name="connsiteY1" fmla="*/ 0 h 1928127"/>
                <a:gd name="connsiteX2" fmla="*/ 2754050 w 2754050"/>
                <a:gd name="connsiteY2" fmla="*/ 1661996 h 1928127"/>
                <a:gd name="connsiteX3" fmla="*/ 0 w 2754050"/>
                <a:gd name="connsiteY3" fmla="*/ 1928127 h 1928127"/>
                <a:gd name="connsiteX0" fmla="*/ 0 w 2754050"/>
                <a:gd name="connsiteY0" fmla="*/ 2106702 h 2106702"/>
                <a:gd name="connsiteX1" fmla="*/ 885918 w 2754050"/>
                <a:gd name="connsiteY1" fmla="*/ 0 h 2106702"/>
                <a:gd name="connsiteX2" fmla="*/ 2754050 w 2754050"/>
                <a:gd name="connsiteY2" fmla="*/ 1840571 h 2106702"/>
                <a:gd name="connsiteX3" fmla="*/ 0 w 2754050"/>
                <a:gd name="connsiteY3" fmla="*/ 2106702 h 2106702"/>
                <a:gd name="connsiteX0" fmla="*/ 0 w 2754050"/>
                <a:gd name="connsiteY0" fmla="*/ 2106702 h 2106702"/>
                <a:gd name="connsiteX1" fmla="*/ 885918 w 2754050"/>
                <a:gd name="connsiteY1" fmla="*/ 0 h 2106702"/>
                <a:gd name="connsiteX2" fmla="*/ 2754050 w 2754050"/>
                <a:gd name="connsiteY2" fmla="*/ 1840571 h 2106702"/>
                <a:gd name="connsiteX3" fmla="*/ 0 w 2754050"/>
                <a:gd name="connsiteY3" fmla="*/ 2106702 h 2106702"/>
                <a:gd name="connsiteX0" fmla="*/ 0 w 2729081"/>
                <a:gd name="connsiteY0" fmla="*/ 2031513 h 2031513"/>
                <a:gd name="connsiteX1" fmla="*/ 860949 w 2729081"/>
                <a:gd name="connsiteY1" fmla="*/ 0 h 2031513"/>
                <a:gd name="connsiteX2" fmla="*/ 2729081 w 2729081"/>
                <a:gd name="connsiteY2" fmla="*/ 1840571 h 2031513"/>
                <a:gd name="connsiteX3" fmla="*/ 0 w 2729081"/>
                <a:gd name="connsiteY3" fmla="*/ 2031513 h 2031513"/>
                <a:gd name="connsiteX0" fmla="*/ 0 w 2729081"/>
                <a:gd name="connsiteY0" fmla="*/ 2031513 h 2031513"/>
                <a:gd name="connsiteX1" fmla="*/ 860949 w 2729081"/>
                <a:gd name="connsiteY1" fmla="*/ 0 h 2031513"/>
                <a:gd name="connsiteX2" fmla="*/ 2729081 w 2729081"/>
                <a:gd name="connsiteY2" fmla="*/ 1840571 h 2031513"/>
                <a:gd name="connsiteX3" fmla="*/ 0 w 2729081"/>
                <a:gd name="connsiteY3" fmla="*/ 2031513 h 2031513"/>
                <a:gd name="connsiteX0" fmla="*/ 0 w 2787341"/>
                <a:gd name="connsiteY0" fmla="*/ 2031513 h 2031513"/>
                <a:gd name="connsiteX1" fmla="*/ 860949 w 2787341"/>
                <a:gd name="connsiteY1" fmla="*/ 0 h 2031513"/>
                <a:gd name="connsiteX2" fmla="*/ 2787341 w 2787341"/>
                <a:gd name="connsiteY2" fmla="*/ 1915760 h 2031513"/>
                <a:gd name="connsiteX3" fmla="*/ 0 w 2787341"/>
                <a:gd name="connsiteY3" fmla="*/ 2031513 h 2031513"/>
                <a:gd name="connsiteX0" fmla="*/ 0 w 2787341"/>
                <a:gd name="connsiteY0" fmla="*/ 2031513 h 2031513"/>
                <a:gd name="connsiteX1" fmla="*/ 860949 w 2787341"/>
                <a:gd name="connsiteY1" fmla="*/ 0 h 2031513"/>
                <a:gd name="connsiteX2" fmla="*/ 2787341 w 2787341"/>
                <a:gd name="connsiteY2" fmla="*/ 1915760 h 2031513"/>
                <a:gd name="connsiteX3" fmla="*/ 0 w 2787341"/>
                <a:gd name="connsiteY3" fmla="*/ 2031513 h 2031513"/>
                <a:gd name="connsiteX0" fmla="*/ 0 w 2795663"/>
                <a:gd name="connsiteY0" fmla="*/ 2031513 h 2031513"/>
                <a:gd name="connsiteX1" fmla="*/ 860949 w 2795663"/>
                <a:gd name="connsiteY1" fmla="*/ 0 h 2031513"/>
                <a:gd name="connsiteX2" fmla="*/ 2795663 w 2795663"/>
                <a:gd name="connsiteY2" fmla="*/ 1981550 h 2031513"/>
                <a:gd name="connsiteX3" fmla="*/ 0 w 2795663"/>
                <a:gd name="connsiteY3" fmla="*/ 2031513 h 2031513"/>
                <a:gd name="connsiteX0" fmla="*/ 0 w 2795663"/>
                <a:gd name="connsiteY0" fmla="*/ 2031513 h 2031513"/>
                <a:gd name="connsiteX1" fmla="*/ 860949 w 2795663"/>
                <a:gd name="connsiteY1" fmla="*/ 0 h 2031513"/>
                <a:gd name="connsiteX2" fmla="*/ 2795663 w 2795663"/>
                <a:gd name="connsiteY2" fmla="*/ 1981550 h 2031513"/>
                <a:gd name="connsiteX3" fmla="*/ 0 w 2795663"/>
                <a:gd name="connsiteY3" fmla="*/ 2031513 h 2031513"/>
                <a:gd name="connsiteX0" fmla="*/ 0 w 2795663"/>
                <a:gd name="connsiteY0" fmla="*/ 2115501 h 2115501"/>
                <a:gd name="connsiteX1" fmla="*/ 783573 w 2795663"/>
                <a:gd name="connsiteY1" fmla="*/ 0 h 2115501"/>
                <a:gd name="connsiteX2" fmla="*/ 2795663 w 2795663"/>
                <a:gd name="connsiteY2" fmla="*/ 2065538 h 2115501"/>
                <a:gd name="connsiteX3" fmla="*/ 0 w 2795663"/>
                <a:gd name="connsiteY3" fmla="*/ 2115501 h 2115501"/>
                <a:gd name="connsiteX0" fmla="*/ 0 w 2795663"/>
                <a:gd name="connsiteY0" fmla="*/ 2136201 h 2136201"/>
                <a:gd name="connsiteX1" fmla="*/ 744209 w 2795663"/>
                <a:gd name="connsiteY1" fmla="*/ 0 h 2136201"/>
                <a:gd name="connsiteX2" fmla="*/ 2795663 w 2795663"/>
                <a:gd name="connsiteY2" fmla="*/ 2086238 h 2136201"/>
                <a:gd name="connsiteX3" fmla="*/ 0 w 2795663"/>
                <a:gd name="connsiteY3" fmla="*/ 2136201 h 2136201"/>
                <a:gd name="connsiteX0" fmla="*/ 0 w 2784416"/>
                <a:gd name="connsiteY0" fmla="*/ 2136201 h 2169036"/>
                <a:gd name="connsiteX1" fmla="*/ 744209 w 2784416"/>
                <a:gd name="connsiteY1" fmla="*/ 0 h 2169036"/>
                <a:gd name="connsiteX2" fmla="*/ 2784416 w 2784416"/>
                <a:gd name="connsiteY2" fmla="*/ 2169036 h 2169036"/>
                <a:gd name="connsiteX3" fmla="*/ 0 w 2784416"/>
                <a:gd name="connsiteY3" fmla="*/ 2136201 h 2169036"/>
                <a:gd name="connsiteX0" fmla="*/ 0 w 2655080"/>
                <a:gd name="connsiteY0" fmla="*/ 2136201 h 2196635"/>
                <a:gd name="connsiteX1" fmla="*/ 744209 w 2655080"/>
                <a:gd name="connsiteY1" fmla="*/ 0 h 2196635"/>
                <a:gd name="connsiteX2" fmla="*/ 2655080 w 2655080"/>
                <a:gd name="connsiteY2" fmla="*/ 2196635 h 2196635"/>
                <a:gd name="connsiteX3" fmla="*/ 0 w 2655080"/>
                <a:gd name="connsiteY3" fmla="*/ 2136201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 name="connsiteX0" fmla="*/ 0 w 2582472"/>
                <a:gd name="connsiteY0" fmla="*/ 2126302 h 2196635"/>
                <a:gd name="connsiteX1" fmla="*/ 671601 w 2582472"/>
                <a:gd name="connsiteY1" fmla="*/ 0 h 2196635"/>
                <a:gd name="connsiteX2" fmla="*/ 2582472 w 2582472"/>
                <a:gd name="connsiteY2" fmla="*/ 2196635 h 2196635"/>
                <a:gd name="connsiteX3" fmla="*/ 0 w 2582472"/>
                <a:gd name="connsiteY3" fmla="*/ 2126302 h 2196635"/>
              </a:gdLst>
              <a:ahLst/>
              <a:cxnLst>
                <a:cxn ang="0">
                  <a:pos x="connsiteX0" y="connsiteY0"/>
                </a:cxn>
                <a:cxn ang="0">
                  <a:pos x="connsiteX1" y="connsiteY1"/>
                </a:cxn>
                <a:cxn ang="0">
                  <a:pos x="connsiteX2" y="connsiteY2"/>
                </a:cxn>
                <a:cxn ang="0">
                  <a:pos x="connsiteX3" y="connsiteY3"/>
                </a:cxn>
              </a:cxnLst>
              <a:rect l="l" t="t" r="r" b="b"/>
              <a:pathLst>
                <a:path w="2582472" h="2196635">
                  <a:moveTo>
                    <a:pt x="0" y="2126302"/>
                  </a:moveTo>
                  <a:cubicBezTo>
                    <a:pt x="377769" y="1520189"/>
                    <a:pt x="564421" y="757490"/>
                    <a:pt x="671601" y="0"/>
                  </a:cubicBezTo>
                  <a:lnTo>
                    <a:pt x="2582472" y="2196635"/>
                  </a:lnTo>
                  <a:cubicBezTo>
                    <a:pt x="1203055" y="2070994"/>
                    <a:pt x="1078364" y="2033274"/>
                    <a:pt x="0" y="2126302"/>
                  </a:cubicBezTo>
                  <a:close/>
                </a:path>
              </a:pathLst>
            </a:custGeom>
            <a:gradFill>
              <a:gsLst>
                <a:gs pos="0">
                  <a:schemeClr val="tx2">
                    <a:alpha val="50000"/>
                  </a:schemeClr>
                </a:gs>
                <a:gs pos="54000">
                  <a:schemeClr val="tx2">
                    <a:alpha val="0"/>
                  </a:schemeClr>
                </a:gs>
              </a:gsLst>
              <a:lin ang="19200000" scaled="0"/>
            </a:gradFill>
            <a:ln w="25400" cap="flat" cmpd="sng" algn="ctr">
              <a:noFill/>
              <a:prstDash val="solid"/>
            </a:ln>
            <a:effectLst/>
          </p:spPr>
          <p:txBody>
            <a:bodyPr rtlCol="0" anchor="ctr"/>
            <a:lstStyle/>
            <a:p>
              <a:pPr defTabSz="456789">
                <a:defRPr/>
              </a:pPr>
              <a:endParaRPr lang="en-US" sz="1798" kern="0" dirty="0">
                <a:solidFill>
                  <a:srgbClr val="FFFFFF"/>
                </a:solidFill>
                <a:ea typeface="ＭＳ Ｐゴシック" pitchFamily="34" charset="-128"/>
              </a:endParaRPr>
            </a:p>
          </p:txBody>
        </p:sp>
        <p:pic>
          <p:nvPicPr>
            <p:cNvPr id="51" name="Picture 5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96832" y="2552785"/>
              <a:ext cx="254626" cy="254626"/>
            </a:xfrm>
            <a:prstGeom prst="rect">
              <a:avLst/>
            </a:prstGeom>
          </p:spPr>
        </p:pic>
        <p:grpSp>
          <p:nvGrpSpPr>
            <p:cNvPr id="52" name="Group 51"/>
            <p:cNvGrpSpPr/>
            <p:nvPr/>
          </p:nvGrpSpPr>
          <p:grpSpPr>
            <a:xfrm>
              <a:off x="3713571" y="2875296"/>
              <a:ext cx="288133" cy="288133"/>
              <a:chOff x="4349750" y="1249362"/>
              <a:chExt cx="533401" cy="533401"/>
            </a:xfrm>
            <a:solidFill>
              <a:srgbClr val="FFFFFF"/>
            </a:solidFill>
            <a:effectLst/>
          </p:grpSpPr>
          <p:sp>
            <p:nvSpPr>
              <p:cNvPr id="53" name="Freeform 122"/>
              <p:cNvSpPr>
                <a:spLocks noEditPoints="1"/>
              </p:cNvSpPr>
              <p:nvPr/>
            </p:nvSpPr>
            <p:spPr bwMode="auto">
              <a:xfrm>
                <a:off x="4522788" y="1566862"/>
                <a:ext cx="190500" cy="44450"/>
              </a:xfrm>
              <a:custGeom>
                <a:avLst/>
                <a:gdLst>
                  <a:gd name="T0" fmla="*/ 241 w 241"/>
                  <a:gd name="T1" fmla="*/ 19 h 55"/>
                  <a:gd name="T2" fmla="*/ 241 w 241"/>
                  <a:gd name="T3" fmla="*/ 19 h 55"/>
                  <a:gd name="T4" fmla="*/ 239 w 241"/>
                  <a:gd name="T5" fmla="*/ 12 h 55"/>
                  <a:gd name="T6" fmla="*/ 235 w 241"/>
                  <a:gd name="T7" fmla="*/ 6 h 55"/>
                  <a:gd name="T8" fmla="*/ 229 w 241"/>
                  <a:gd name="T9" fmla="*/ 1 h 55"/>
                  <a:gd name="T10" fmla="*/ 221 w 241"/>
                  <a:gd name="T11" fmla="*/ 0 h 55"/>
                  <a:gd name="T12" fmla="*/ 19 w 241"/>
                  <a:gd name="T13" fmla="*/ 0 h 55"/>
                  <a:gd name="T14" fmla="*/ 19 w 241"/>
                  <a:gd name="T15" fmla="*/ 0 h 55"/>
                  <a:gd name="T16" fmla="*/ 12 w 241"/>
                  <a:gd name="T17" fmla="*/ 1 h 55"/>
                  <a:gd name="T18" fmla="*/ 5 w 241"/>
                  <a:gd name="T19" fmla="*/ 6 h 55"/>
                  <a:gd name="T20" fmla="*/ 1 w 241"/>
                  <a:gd name="T21" fmla="*/ 12 h 55"/>
                  <a:gd name="T22" fmla="*/ 0 w 241"/>
                  <a:gd name="T23" fmla="*/ 19 h 55"/>
                  <a:gd name="T24" fmla="*/ 0 w 241"/>
                  <a:gd name="T25" fmla="*/ 35 h 55"/>
                  <a:gd name="T26" fmla="*/ 0 w 241"/>
                  <a:gd name="T27" fmla="*/ 35 h 55"/>
                  <a:gd name="T28" fmla="*/ 1 w 241"/>
                  <a:gd name="T29" fmla="*/ 43 h 55"/>
                  <a:gd name="T30" fmla="*/ 5 w 241"/>
                  <a:gd name="T31" fmla="*/ 49 h 55"/>
                  <a:gd name="T32" fmla="*/ 12 w 241"/>
                  <a:gd name="T33" fmla="*/ 54 h 55"/>
                  <a:gd name="T34" fmla="*/ 19 w 241"/>
                  <a:gd name="T35" fmla="*/ 55 h 55"/>
                  <a:gd name="T36" fmla="*/ 221 w 241"/>
                  <a:gd name="T37" fmla="*/ 55 h 55"/>
                  <a:gd name="T38" fmla="*/ 221 w 241"/>
                  <a:gd name="T39" fmla="*/ 55 h 55"/>
                  <a:gd name="T40" fmla="*/ 229 w 241"/>
                  <a:gd name="T41" fmla="*/ 54 h 55"/>
                  <a:gd name="T42" fmla="*/ 235 w 241"/>
                  <a:gd name="T43" fmla="*/ 49 h 55"/>
                  <a:gd name="T44" fmla="*/ 239 w 241"/>
                  <a:gd name="T45" fmla="*/ 43 h 55"/>
                  <a:gd name="T46" fmla="*/ 241 w 241"/>
                  <a:gd name="T47" fmla="*/ 35 h 55"/>
                  <a:gd name="T48" fmla="*/ 241 w 241"/>
                  <a:gd name="T49" fmla="*/ 19 h 55"/>
                  <a:gd name="T50" fmla="*/ 213 w 241"/>
                  <a:gd name="T51" fmla="*/ 38 h 55"/>
                  <a:gd name="T52" fmla="*/ 119 w 241"/>
                  <a:gd name="T53" fmla="*/ 38 h 55"/>
                  <a:gd name="T54" fmla="*/ 119 w 241"/>
                  <a:gd name="T55" fmla="*/ 38 h 55"/>
                  <a:gd name="T56" fmla="*/ 115 w 241"/>
                  <a:gd name="T57" fmla="*/ 37 h 55"/>
                  <a:gd name="T58" fmla="*/ 111 w 241"/>
                  <a:gd name="T59" fmla="*/ 35 h 55"/>
                  <a:gd name="T60" fmla="*/ 109 w 241"/>
                  <a:gd name="T61" fmla="*/ 31 h 55"/>
                  <a:gd name="T62" fmla="*/ 108 w 241"/>
                  <a:gd name="T63" fmla="*/ 27 h 55"/>
                  <a:gd name="T64" fmla="*/ 108 w 241"/>
                  <a:gd name="T65" fmla="*/ 27 h 55"/>
                  <a:gd name="T66" fmla="*/ 109 w 241"/>
                  <a:gd name="T67" fmla="*/ 23 h 55"/>
                  <a:gd name="T68" fmla="*/ 111 w 241"/>
                  <a:gd name="T69" fmla="*/ 20 h 55"/>
                  <a:gd name="T70" fmla="*/ 115 w 241"/>
                  <a:gd name="T71" fmla="*/ 18 h 55"/>
                  <a:gd name="T72" fmla="*/ 119 w 241"/>
                  <a:gd name="T73" fmla="*/ 18 h 55"/>
                  <a:gd name="T74" fmla="*/ 213 w 241"/>
                  <a:gd name="T75" fmla="*/ 18 h 55"/>
                  <a:gd name="T76" fmla="*/ 213 w 241"/>
                  <a:gd name="T77" fmla="*/ 18 h 55"/>
                  <a:gd name="T78" fmla="*/ 217 w 241"/>
                  <a:gd name="T79" fmla="*/ 18 h 55"/>
                  <a:gd name="T80" fmla="*/ 220 w 241"/>
                  <a:gd name="T81" fmla="*/ 20 h 55"/>
                  <a:gd name="T82" fmla="*/ 223 w 241"/>
                  <a:gd name="T83" fmla="*/ 23 h 55"/>
                  <a:gd name="T84" fmla="*/ 223 w 241"/>
                  <a:gd name="T85" fmla="*/ 27 h 55"/>
                  <a:gd name="T86" fmla="*/ 223 w 241"/>
                  <a:gd name="T87" fmla="*/ 27 h 55"/>
                  <a:gd name="T88" fmla="*/ 223 w 241"/>
                  <a:gd name="T89" fmla="*/ 31 h 55"/>
                  <a:gd name="T90" fmla="*/ 220 w 241"/>
                  <a:gd name="T91" fmla="*/ 35 h 55"/>
                  <a:gd name="T92" fmla="*/ 217 w 241"/>
                  <a:gd name="T93" fmla="*/ 37 h 55"/>
                  <a:gd name="T94" fmla="*/ 213 w 241"/>
                  <a:gd name="T95" fmla="*/ 38 h 55"/>
                  <a:gd name="T96" fmla="*/ 213 w 241"/>
                  <a:gd name="T97"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 h="55">
                    <a:moveTo>
                      <a:pt x="241" y="19"/>
                    </a:moveTo>
                    <a:lnTo>
                      <a:pt x="241" y="19"/>
                    </a:lnTo>
                    <a:lnTo>
                      <a:pt x="239" y="12"/>
                    </a:lnTo>
                    <a:lnTo>
                      <a:pt x="235" y="6"/>
                    </a:lnTo>
                    <a:lnTo>
                      <a:pt x="229" y="1"/>
                    </a:lnTo>
                    <a:lnTo>
                      <a:pt x="221" y="0"/>
                    </a:lnTo>
                    <a:lnTo>
                      <a:pt x="19" y="0"/>
                    </a:lnTo>
                    <a:lnTo>
                      <a:pt x="19" y="0"/>
                    </a:lnTo>
                    <a:lnTo>
                      <a:pt x="12" y="1"/>
                    </a:lnTo>
                    <a:lnTo>
                      <a:pt x="5" y="6"/>
                    </a:lnTo>
                    <a:lnTo>
                      <a:pt x="1" y="12"/>
                    </a:lnTo>
                    <a:lnTo>
                      <a:pt x="0" y="19"/>
                    </a:lnTo>
                    <a:lnTo>
                      <a:pt x="0" y="35"/>
                    </a:lnTo>
                    <a:lnTo>
                      <a:pt x="0" y="35"/>
                    </a:lnTo>
                    <a:lnTo>
                      <a:pt x="1" y="43"/>
                    </a:lnTo>
                    <a:lnTo>
                      <a:pt x="5" y="49"/>
                    </a:lnTo>
                    <a:lnTo>
                      <a:pt x="12" y="54"/>
                    </a:lnTo>
                    <a:lnTo>
                      <a:pt x="19" y="55"/>
                    </a:lnTo>
                    <a:lnTo>
                      <a:pt x="221" y="55"/>
                    </a:lnTo>
                    <a:lnTo>
                      <a:pt x="221" y="55"/>
                    </a:lnTo>
                    <a:lnTo>
                      <a:pt x="229" y="54"/>
                    </a:lnTo>
                    <a:lnTo>
                      <a:pt x="235" y="49"/>
                    </a:lnTo>
                    <a:lnTo>
                      <a:pt x="239" y="43"/>
                    </a:lnTo>
                    <a:lnTo>
                      <a:pt x="241" y="35"/>
                    </a:lnTo>
                    <a:lnTo>
                      <a:pt x="241" y="19"/>
                    </a:lnTo>
                    <a:close/>
                    <a:moveTo>
                      <a:pt x="213" y="38"/>
                    </a:moveTo>
                    <a:lnTo>
                      <a:pt x="119" y="38"/>
                    </a:lnTo>
                    <a:lnTo>
                      <a:pt x="119" y="38"/>
                    </a:lnTo>
                    <a:lnTo>
                      <a:pt x="115" y="37"/>
                    </a:lnTo>
                    <a:lnTo>
                      <a:pt x="111" y="35"/>
                    </a:lnTo>
                    <a:lnTo>
                      <a:pt x="109" y="31"/>
                    </a:lnTo>
                    <a:lnTo>
                      <a:pt x="108" y="27"/>
                    </a:lnTo>
                    <a:lnTo>
                      <a:pt x="108" y="27"/>
                    </a:lnTo>
                    <a:lnTo>
                      <a:pt x="109" y="23"/>
                    </a:lnTo>
                    <a:lnTo>
                      <a:pt x="111" y="20"/>
                    </a:lnTo>
                    <a:lnTo>
                      <a:pt x="115" y="18"/>
                    </a:lnTo>
                    <a:lnTo>
                      <a:pt x="119" y="18"/>
                    </a:lnTo>
                    <a:lnTo>
                      <a:pt x="213" y="18"/>
                    </a:lnTo>
                    <a:lnTo>
                      <a:pt x="213" y="18"/>
                    </a:lnTo>
                    <a:lnTo>
                      <a:pt x="217" y="18"/>
                    </a:lnTo>
                    <a:lnTo>
                      <a:pt x="220" y="20"/>
                    </a:lnTo>
                    <a:lnTo>
                      <a:pt x="223" y="23"/>
                    </a:lnTo>
                    <a:lnTo>
                      <a:pt x="223" y="27"/>
                    </a:lnTo>
                    <a:lnTo>
                      <a:pt x="223" y="27"/>
                    </a:lnTo>
                    <a:lnTo>
                      <a:pt x="223" y="31"/>
                    </a:lnTo>
                    <a:lnTo>
                      <a:pt x="220" y="35"/>
                    </a:lnTo>
                    <a:lnTo>
                      <a:pt x="217" y="37"/>
                    </a:lnTo>
                    <a:lnTo>
                      <a:pt x="213" y="38"/>
                    </a:lnTo>
                    <a:lnTo>
                      <a:pt x="213"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4" name="Freeform 123"/>
              <p:cNvSpPr>
                <a:spLocks noEditPoints="1"/>
              </p:cNvSpPr>
              <p:nvPr/>
            </p:nvSpPr>
            <p:spPr bwMode="auto">
              <a:xfrm>
                <a:off x="4522788" y="1419225"/>
                <a:ext cx="190500" cy="134938"/>
              </a:xfrm>
              <a:custGeom>
                <a:avLst/>
                <a:gdLst>
                  <a:gd name="T0" fmla="*/ 210 w 240"/>
                  <a:gd name="T1" fmla="*/ 170 h 170"/>
                  <a:gd name="T2" fmla="*/ 217 w 240"/>
                  <a:gd name="T3" fmla="*/ 170 h 170"/>
                  <a:gd name="T4" fmla="*/ 228 w 240"/>
                  <a:gd name="T5" fmla="*/ 165 h 170"/>
                  <a:gd name="T6" fmla="*/ 235 w 240"/>
                  <a:gd name="T7" fmla="*/ 156 h 170"/>
                  <a:gd name="T8" fmla="*/ 240 w 240"/>
                  <a:gd name="T9" fmla="*/ 147 h 170"/>
                  <a:gd name="T10" fmla="*/ 240 w 240"/>
                  <a:gd name="T11" fmla="*/ 30 h 170"/>
                  <a:gd name="T12" fmla="*/ 240 w 240"/>
                  <a:gd name="T13" fmla="*/ 23 h 170"/>
                  <a:gd name="T14" fmla="*/ 235 w 240"/>
                  <a:gd name="T15" fmla="*/ 14 h 170"/>
                  <a:gd name="T16" fmla="*/ 228 w 240"/>
                  <a:gd name="T17" fmla="*/ 5 h 170"/>
                  <a:gd name="T18" fmla="*/ 217 w 240"/>
                  <a:gd name="T19" fmla="*/ 0 h 170"/>
                  <a:gd name="T20" fmla="*/ 30 w 240"/>
                  <a:gd name="T21" fmla="*/ 0 h 170"/>
                  <a:gd name="T22" fmla="*/ 24 w 240"/>
                  <a:gd name="T23" fmla="*/ 0 h 170"/>
                  <a:gd name="T24" fmla="*/ 14 w 240"/>
                  <a:gd name="T25" fmla="*/ 5 h 170"/>
                  <a:gd name="T26" fmla="*/ 5 w 240"/>
                  <a:gd name="T27" fmla="*/ 14 h 170"/>
                  <a:gd name="T28" fmla="*/ 0 w 240"/>
                  <a:gd name="T29" fmla="*/ 23 h 170"/>
                  <a:gd name="T30" fmla="*/ 0 w 240"/>
                  <a:gd name="T31" fmla="*/ 140 h 170"/>
                  <a:gd name="T32" fmla="*/ 0 w 240"/>
                  <a:gd name="T33" fmla="*/ 147 h 170"/>
                  <a:gd name="T34" fmla="*/ 5 w 240"/>
                  <a:gd name="T35" fmla="*/ 156 h 170"/>
                  <a:gd name="T36" fmla="*/ 14 w 240"/>
                  <a:gd name="T37" fmla="*/ 165 h 170"/>
                  <a:gd name="T38" fmla="*/ 24 w 240"/>
                  <a:gd name="T39" fmla="*/ 170 h 170"/>
                  <a:gd name="T40" fmla="*/ 30 w 240"/>
                  <a:gd name="T41" fmla="*/ 170 h 170"/>
                  <a:gd name="T42" fmla="*/ 20 w 240"/>
                  <a:gd name="T43" fmla="*/ 30 h 170"/>
                  <a:gd name="T44" fmla="*/ 23 w 240"/>
                  <a:gd name="T45" fmla="*/ 23 h 170"/>
                  <a:gd name="T46" fmla="*/ 30 w 240"/>
                  <a:gd name="T47" fmla="*/ 20 h 170"/>
                  <a:gd name="T48" fmla="*/ 210 w 240"/>
                  <a:gd name="T49" fmla="*/ 20 h 170"/>
                  <a:gd name="T50" fmla="*/ 217 w 240"/>
                  <a:gd name="T51" fmla="*/ 23 h 170"/>
                  <a:gd name="T52" fmla="*/ 220 w 240"/>
                  <a:gd name="T53" fmla="*/ 30 h 170"/>
                  <a:gd name="T54" fmla="*/ 220 w 240"/>
                  <a:gd name="T55" fmla="*/ 140 h 170"/>
                  <a:gd name="T56" fmla="*/ 217 w 240"/>
                  <a:gd name="T57" fmla="*/ 147 h 170"/>
                  <a:gd name="T58" fmla="*/ 210 w 240"/>
                  <a:gd name="T59" fmla="*/ 150 h 170"/>
                  <a:gd name="T60" fmla="*/ 30 w 240"/>
                  <a:gd name="T61" fmla="*/ 150 h 170"/>
                  <a:gd name="T62" fmla="*/ 23 w 240"/>
                  <a:gd name="T63" fmla="*/ 147 h 170"/>
                  <a:gd name="T64" fmla="*/ 20 w 240"/>
                  <a:gd name="T65"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0" h="170">
                    <a:moveTo>
                      <a:pt x="30" y="170"/>
                    </a:moveTo>
                    <a:lnTo>
                      <a:pt x="210" y="170"/>
                    </a:lnTo>
                    <a:lnTo>
                      <a:pt x="210" y="170"/>
                    </a:lnTo>
                    <a:lnTo>
                      <a:pt x="217" y="170"/>
                    </a:lnTo>
                    <a:lnTo>
                      <a:pt x="223" y="167"/>
                    </a:lnTo>
                    <a:lnTo>
                      <a:pt x="228" y="165"/>
                    </a:lnTo>
                    <a:lnTo>
                      <a:pt x="232" y="162"/>
                    </a:lnTo>
                    <a:lnTo>
                      <a:pt x="235" y="156"/>
                    </a:lnTo>
                    <a:lnTo>
                      <a:pt x="237" y="152"/>
                    </a:lnTo>
                    <a:lnTo>
                      <a:pt x="240" y="147"/>
                    </a:lnTo>
                    <a:lnTo>
                      <a:pt x="240" y="140"/>
                    </a:lnTo>
                    <a:lnTo>
                      <a:pt x="240" y="30"/>
                    </a:lnTo>
                    <a:lnTo>
                      <a:pt x="240" y="30"/>
                    </a:lnTo>
                    <a:lnTo>
                      <a:pt x="240" y="23"/>
                    </a:lnTo>
                    <a:lnTo>
                      <a:pt x="237" y="18"/>
                    </a:lnTo>
                    <a:lnTo>
                      <a:pt x="235" y="14"/>
                    </a:lnTo>
                    <a:lnTo>
                      <a:pt x="232" y="8"/>
                    </a:lnTo>
                    <a:lnTo>
                      <a:pt x="228" y="5"/>
                    </a:lnTo>
                    <a:lnTo>
                      <a:pt x="223" y="3"/>
                    </a:lnTo>
                    <a:lnTo>
                      <a:pt x="217" y="0"/>
                    </a:lnTo>
                    <a:lnTo>
                      <a:pt x="210" y="0"/>
                    </a:lnTo>
                    <a:lnTo>
                      <a:pt x="30" y="0"/>
                    </a:lnTo>
                    <a:lnTo>
                      <a:pt x="30" y="0"/>
                    </a:lnTo>
                    <a:lnTo>
                      <a:pt x="24" y="0"/>
                    </a:lnTo>
                    <a:lnTo>
                      <a:pt x="18" y="3"/>
                    </a:lnTo>
                    <a:lnTo>
                      <a:pt x="14" y="5"/>
                    </a:lnTo>
                    <a:lnTo>
                      <a:pt x="8" y="8"/>
                    </a:lnTo>
                    <a:lnTo>
                      <a:pt x="5" y="14"/>
                    </a:lnTo>
                    <a:lnTo>
                      <a:pt x="3" y="18"/>
                    </a:lnTo>
                    <a:lnTo>
                      <a:pt x="0" y="23"/>
                    </a:lnTo>
                    <a:lnTo>
                      <a:pt x="0" y="30"/>
                    </a:lnTo>
                    <a:lnTo>
                      <a:pt x="0" y="140"/>
                    </a:lnTo>
                    <a:lnTo>
                      <a:pt x="0" y="140"/>
                    </a:lnTo>
                    <a:lnTo>
                      <a:pt x="0" y="147"/>
                    </a:lnTo>
                    <a:lnTo>
                      <a:pt x="3" y="152"/>
                    </a:lnTo>
                    <a:lnTo>
                      <a:pt x="5" y="156"/>
                    </a:lnTo>
                    <a:lnTo>
                      <a:pt x="8" y="162"/>
                    </a:lnTo>
                    <a:lnTo>
                      <a:pt x="14" y="165"/>
                    </a:lnTo>
                    <a:lnTo>
                      <a:pt x="18" y="167"/>
                    </a:lnTo>
                    <a:lnTo>
                      <a:pt x="24" y="170"/>
                    </a:lnTo>
                    <a:lnTo>
                      <a:pt x="30" y="170"/>
                    </a:lnTo>
                    <a:lnTo>
                      <a:pt x="30" y="170"/>
                    </a:lnTo>
                    <a:close/>
                    <a:moveTo>
                      <a:pt x="20" y="30"/>
                    </a:moveTo>
                    <a:lnTo>
                      <a:pt x="20" y="30"/>
                    </a:lnTo>
                    <a:lnTo>
                      <a:pt x="22" y="26"/>
                    </a:lnTo>
                    <a:lnTo>
                      <a:pt x="23" y="23"/>
                    </a:lnTo>
                    <a:lnTo>
                      <a:pt x="26" y="22"/>
                    </a:lnTo>
                    <a:lnTo>
                      <a:pt x="30" y="20"/>
                    </a:lnTo>
                    <a:lnTo>
                      <a:pt x="210" y="20"/>
                    </a:lnTo>
                    <a:lnTo>
                      <a:pt x="210" y="20"/>
                    </a:lnTo>
                    <a:lnTo>
                      <a:pt x="214" y="22"/>
                    </a:lnTo>
                    <a:lnTo>
                      <a:pt x="217" y="23"/>
                    </a:lnTo>
                    <a:lnTo>
                      <a:pt x="219" y="26"/>
                    </a:lnTo>
                    <a:lnTo>
                      <a:pt x="220" y="30"/>
                    </a:lnTo>
                    <a:lnTo>
                      <a:pt x="220" y="140"/>
                    </a:lnTo>
                    <a:lnTo>
                      <a:pt x="220" y="140"/>
                    </a:lnTo>
                    <a:lnTo>
                      <a:pt x="219" y="144"/>
                    </a:lnTo>
                    <a:lnTo>
                      <a:pt x="217" y="147"/>
                    </a:lnTo>
                    <a:lnTo>
                      <a:pt x="214" y="148"/>
                    </a:lnTo>
                    <a:lnTo>
                      <a:pt x="210" y="150"/>
                    </a:lnTo>
                    <a:lnTo>
                      <a:pt x="30" y="150"/>
                    </a:lnTo>
                    <a:lnTo>
                      <a:pt x="30" y="150"/>
                    </a:lnTo>
                    <a:lnTo>
                      <a:pt x="26" y="148"/>
                    </a:lnTo>
                    <a:lnTo>
                      <a:pt x="23" y="147"/>
                    </a:lnTo>
                    <a:lnTo>
                      <a:pt x="22" y="144"/>
                    </a:lnTo>
                    <a:lnTo>
                      <a:pt x="20" y="140"/>
                    </a:lnTo>
                    <a:lnTo>
                      <a:pt x="2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5" name="Freeform 124"/>
              <p:cNvSpPr>
                <a:spLocks/>
              </p:cNvSpPr>
              <p:nvPr/>
            </p:nvSpPr>
            <p:spPr bwMode="auto">
              <a:xfrm>
                <a:off x="4416425" y="1314450"/>
                <a:ext cx="103188" cy="106363"/>
              </a:xfrm>
              <a:custGeom>
                <a:avLst/>
                <a:gdLst>
                  <a:gd name="T0" fmla="*/ 79 w 130"/>
                  <a:gd name="T1" fmla="*/ 100 h 135"/>
                  <a:gd name="T2" fmla="*/ 116 w 130"/>
                  <a:gd name="T3" fmla="*/ 135 h 135"/>
                  <a:gd name="T4" fmla="*/ 116 w 130"/>
                  <a:gd name="T5" fmla="*/ 135 h 135"/>
                  <a:gd name="T6" fmla="*/ 118 w 130"/>
                  <a:gd name="T7" fmla="*/ 129 h 135"/>
                  <a:gd name="T8" fmla="*/ 121 w 130"/>
                  <a:gd name="T9" fmla="*/ 124 h 135"/>
                  <a:gd name="T10" fmla="*/ 125 w 130"/>
                  <a:gd name="T11" fmla="*/ 120 h 135"/>
                  <a:gd name="T12" fmla="*/ 130 w 130"/>
                  <a:gd name="T13" fmla="*/ 117 h 135"/>
                  <a:gd name="T14" fmla="*/ 97 w 130"/>
                  <a:gd name="T15" fmla="*/ 84 h 135"/>
                  <a:gd name="T16" fmla="*/ 97 w 130"/>
                  <a:gd name="T17" fmla="*/ 84 h 135"/>
                  <a:gd name="T18" fmla="*/ 101 w 130"/>
                  <a:gd name="T19" fmla="*/ 75 h 135"/>
                  <a:gd name="T20" fmla="*/ 103 w 130"/>
                  <a:gd name="T21" fmla="*/ 66 h 135"/>
                  <a:gd name="T22" fmla="*/ 105 w 130"/>
                  <a:gd name="T23" fmla="*/ 58 h 135"/>
                  <a:gd name="T24" fmla="*/ 105 w 130"/>
                  <a:gd name="T25" fmla="*/ 48 h 135"/>
                  <a:gd name="T26" fmla="*/ 103 w 130"/>
                  <a:gd name="T27" fmla="*/ 39 h 135"/>
                  <a:gd name="T28" fmla="*/ 101 w 130"/>
                  <a:gd name="T29" fmla="*/ 31 h 135"/>
                  <a:gd name="T30" fmla="*/ 97 w 130"/>
                  <a:gd name="T31" fmla="*/ 23 h 135"/>
                  <a:gd name="T32" fmla="*/ 90 w 130"/>
                  <a:gd name="T33" fmla="*/ 16 h 135"/>
                  <a:gd name="T34" fmla="*/ 90 w 130"/>
                  <a:gd name="T35" fmla="*/ 16 h 135"/>
                  <a:gd name="T36" fmla="*/ 82 w 130"/>
                  <a:gd name="T37" fmla="*/ 9 h 135"/>
                  <a:gd name="T38" fmla="*/ 72 w 130"/>
                  <a:gd name="T39" fmla="*/ 4 h 135"/>
                  <a:gd name="T40" fmla="*/ 63 w 130"/>
                  <a:gd name="T41" fmla="*/ 1 h 135"/>
                  <a:gd name="T42" fmla="*/ 52 w 130"/>
                  <a:gd name="T43" fmla="*/ 0 h 135"/>
                  <a:gd name="T44" fmla="*/ 43 w 130"/>
                  <a:gd name="T45" fmla="*/ 1 h 135"/>
                  <a:gd name="T46" fmla="*/ 32 w 130"/>
                  <a:gd name="T47" fmla="*/ 4 h 135"/>
                  <a:gd name="T48" fmla="*/ 24 w 130"/>
                  <a:gd name="T49" fmla="*/ 9 h 135"/>
                  <a:gd name="T50" fmla="*/ 14 w 130"/>
                  <a:gd name="T51" fmla="*/ 16 h 135"/>
                  <a:gd name="T52" fmla="*/ 14 w 130"/>
                  <a:gd name="T53" fmla="*/ 16 h 135"/>
                  <a:gd name="T54" fmla="*/ 8 w 130"/>
                  <a:gd name="T55" fmla="*/ 24 h 135"/>
                  <a:gd name="T56" fmla="*/ 4 w 130"/>
                  <a:gd name="T57" fmla="*/ 34 h 135"/>
                  <a:gd name="T58" fmla="*/ 1 w 130"/>
                  <a:gd name="T59" fmla="*/ 43 h 135"/>
                  <a:gd name="T60" fmla="*/ 0 w 130"/>
                  <a:gd name="T61" fmla="*/ 54 h 135"/>
                  <a:gd name="T62" fmla="*/ 1 w 130"/>
                  <a:gd name="T63" fmla="*/ 63 h 135"/>
                  <a:gd name="T64" fmla="*/ 4 w 130"/>
                  <a:gd name="T65" fmla="*/ 74 h 135"/>
                  <a:gd name="T66" fmla="*/ 8 w 130"/>
                  <a:gd name="T67" fmla="*/ 82 h 135"/>
                  <a:gd name="T68" fmla="*/ 14 w 130"/>
                  <a:gd name="T69" fmla="*/ 92 h 135"/>
                  <a:gd name="T70" fmla="*/ 14 w 130"/>
                  <a:gd name="T71" fmla="*/ 92 h 135"/>
                  <a:gd name="T72" fmla="*/ 23 w 130"/>
                  <a:gd name="T73" fmla="*/ 97 h 135"/>
                  <a:gd name="T74" fmla="*/ 29 w 130"/>
                  <a:gd name="T75" fmla="*/ 101 h 135"/>
                  <a:gd name="T76" fmla="*/ 37 w 130"/>
                  <a:gd name="T77" fmla="*/ 105 h 135"/>
                  <a:gd name="T78" fmla="*/ 47 w 130"/>
                  <a:gd name="T79" fmla="*/ 106 h 135"/>
                  <a:gd name="T80" fmla="*/ 55 w 130"/>
                  <a:gd name="T81" fmla="*/ 106 h 135"/>
                  <a:gd name="T82" fmla="*/ 63 w 130"/>
                  <a:gd name="T83" fmla="*/ 105 h 135"/>
                  <a:gd name="T84" fmla="*/ 71 w 130"/>
                  <a:gd name="T85" fmla="*/ 102 h 135"/>
                  <a:gd name="T86" fmla="*/ 79 w 130"/>
                  <a:gd name="T87" fmla="*/ 100 h 135"/>
                  <a:gd name="T88" fmla="*/ 79 w 130"/>
                  <a:gd name="T89" fmla="*/ 10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 h="135">
                    <a:moveTo>
                      <a:pt x="79" y="100"/>
                    </a:moveTo>
                    <a:lnTo>
                      <a:pt x="116" y="135"/>
                    </a:lnTo>
                    <a:lnTo>
                      <a:pt x="116" y="135"/>
                    </a:lnTo>
                    <a:lnTo>
                      <a:pt x="118" y="129"/>
                    </a:lnTo>
                    <a:lnTo>
                      <a:pt x="121" y="124"/>
                    </a:lnTo>
                    <a:lnTo>
                      <a:pt x="125" y="120"/>
                    </a:lnTo>
                    <a:lnTo>
                      <a:pt x="130" y="117"/>
                    </a:lnTo>
                    <a:lnTo>
                      <a:pt x="97" y="84"/>
                    </a:lnTo>
                    <a:lnTo>
                      <a:pt x="97" y="84"/>
                    </a:lnTo>
                    <a:lnTo>
                      <a:pt x="101" y="75"/>
                    </a:lnTo>
                    <a:lnTo>
                      <a:pt x="103" y="66"/>
                    </a:lnTo>
                    <a:lnTo>
                      <a:pt x="105" y="58"/>
                    </a:lnTo>
                    <a:lnTo>
                      <a:pt x="105" y="48"/>
                    </a:lnTo>
                    <a:lnTo>
                      <a:pt x="103" y="39"/>
                    </a:lnTo>
                    <a:lnTo>
                      <a:pt x="101" y="31"/>
                    </a:lnTo>
                    <a:lnTo>
                      <a:pt x="97" y="23"/>
                    </a:lnTo>
                    <a:lnTo>
                      <a:pt x="90" y="16"/>
                    </a:lnTo>
                    <a:lnTo>
                      <a:pt x="90" y="16"/>
                    </a:lnTo>
                    <a:lnTo>
                      <a:pt x="82" y="9"/>
                    </a:lnTo>
                    <a:lnTo>
                      <a:pt x="72" y="4"/>
                    </a:lnTo>
                    <a:lnTo>
                      <a:pt x="63" y="1"/>
                    </a:lnTo>
                    <a:lnTo>
                      <a:pt x="52" y="0"/>
                    </a:lnTo>
                    <a:lnTo>
                      <a:pt x="43" y="1"/>
                    </a:lnTo>
                    <a:lnTo>
                      <a:pt x="32" y="4"/>
                    </a:lnTo>
                    <a:lnTo>
                      <a:pt x="24" y="9"/>
                    </a:lnTo>
                    <a:lnTo>
                      <a:pt x="14" y="16"/>
                    </a:lnTo>
                    <a:lnTo>
                      <a:pt x="14" y="16"/>
                    </a:lnTo>
                    <a:lnTo>
                      <a:pt x="8" y="24"/>
                    </a:lnTo>
                    <a:lnTo>
                      <a:pt x="4" y="34"/>
                    </a:lnTo>
                    <a:lnTo>
                      <a:pt x="1" y="43"/>
                    </a:lnTo>
                    <a:lnTo>
                      <a:pt x="0" y="54"/>
                    </a:lnTo>
                    <a:lnTo>
                      <a:pt x="1" y="63"/>
                    </a:lnTo>
                    <a:lnTo>
                      <a:pt x="4" y="74"/>
                    </a:lnTo>
                    <a:lnTo>
                      <a:pt x="8" y="82"/>
                    </a:lnTo>
                    <a:lnTo>
                      <a:pt x="14" y="92"/>
                    </a:lnTo>
                    <a:lnTo>
                      <a:pt x="14" y="92"/>
                    </a:lnTo>
                    <a:lnTo>
                      <a:pt x="23" y="97"/>
                    </a:lnTo>
                    <a:lnTo>
                      <a:pt x="29" y="101"/>
                    </a:lnTo>
                    <a:lnTo>
                      <a:pt x="37" y="105"/>
                    </a:lnTo>
                    <a:lnTo>
                      <a:pt x="47" y="106"/>
                    </a:lnTo>
                    <a:lnTo>
                      <a:pt x="55" y="106"/>
                    </a:lnTo>
                    <a:lnTo>
                      <a:pt x="63" y="105"/>
                    </a:lnTo>
                    <a:lnTo>
                      <a:pt x="71" y="102"/>
                    </a:lnTo>
                    <a:lnTo>
                      <a:pt x="79" y="100"/>
                    </a:lnTo>
                    <a:lnTo>
                      <a:pt x="79"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6" name="Freeform 125"/>
              <p:cNvSpPr>
                <a:spLocks/>
              </p:cNvSpPr>
              <p:nvPr/>
            </p:nvSpPr>
            <p:spPr bwMode="auto">
              <a:xfrm>
                <a:off x="4575175" y="1249362"/>
                <a:ext cx="84138" cy="155575"/>
              </a:xfrm>
              <a:custGeom>
                <a:avLst/>
                <a:gdLst>
                  <a:gd name="T0" fmla="*/ 42 w 107"/>
                  <a:gd name="T1" fmla="*/ 105 h 197"/>
                  <a:gd name="T2" fmla="*/ 42 w 107"/>
                  <a:gd name="T3" fmla="*/ 197 h 197"/>
                  <a:gd name="T4" fmla="*/ 66 w 107"/>
                  <a:gd name="T5" fmla="*/ 197 h 197"/>
                  <a:gd name="T6" fmla="*/ 66 w 107"/>
                  <a:gd name="T7" fmla="*/ 105 h 197"/>
                  <a:gd name="T8" fmla="*/ 66 w 107"/>
                  <a:gd name="T9" fmla="*/ 105 h 197"/>
                  <a:gd name="T10" fmla="*/ 74 w 107"/>
                  <a:gd name="T11" fmla="*/ 101 h 197"/>
                  <a:gd name="T12" fmla="*/ 82 w 107"/>
                  <a:gd name="T13" fmla="*/ 97 h 197"/>
                  <a:gd name="T14" fmla="*/ 89 w 107"/>
                  <a:gd name="T15" fmla="*/ 91 h 197"/>
                  <a:gd name="T16" fmla="*/ 95 w 107"/>
                  <a:gd name="T17" fmla="*/ 86 h 197"/>
                  <a:gd name="T18" fmla="*/ 100 w 107"/>
                  <a:gd name="T19" fmla="*/ 78 h 197"/>
                  <a:gd name="T20" fmla="*/ 103 w 107"/>
                  <a:gd name="T21" fmla="*/ 71 h 197"/>
                  <a:gd name="T22" fmla="*/ 105 w 107"/>
                  <a:gd name="T23" fmla="*/ 62 h 197"/>
                  <a:gd name="T24" fmla="*/ 107 w 107"/>
                  <a:gd name="T25" fmla="*/ 52 h 197"/>
                  <a:gd name="T26" fmla="*/ 107 w 107"/>
                  <a:gd name="T27" fmla="*/ 52 h 197"/>
                  <a:gd name="T28" fmla="*/ 105 w 107"/>
                  <a:gd name="T29" fmla="*/ 41 h 197"/>
                  <a:gd name="T30" fmla="*/ 103 w 107"/>
                  <a:gd name="T31" fmla="*/ 32 h 197"/>
                  <a:gd name="T32" fmla="*/ 97 w 107"/>
                  <a:gd name="T33" fmla="*/ 23 h 197"/>
                  <a:gd name="T34" fmla="*/ 91 w 107"/>
                  <a:gd name="T35" fmla="*/ 16 h 197"/>
                  <a:gd name="T36" fmla="*/ 82 w 107"/>
                  <a:gd name="T37" fmla="*/ 9 h 197"/>
                  <a:gd name="T38" fmla="*/ 74 w 107"/>
                  <a:gd name="T39" fmla="*/ 4 h 197"/>
                  <a:gd name="T40" fmla="*/ 64 w 107"/>
                  <a:gd name="T41" fmla="*/ 1 h 197"/>
                  <a:gd name="T42" fmla="*/ 53 w 107"/>
                  <a:gd name="T43" fmla="*/ 0 h 197"/>
                  <a:gd name="T44" fmla="*/ 53 w 107"/>
                  <a:gd name="T45" fmla="*/ 0 h 197"/>
                  <a:gd name="T46" fmla="*/ 42 w 107"/>
                  <a:gd name="T47" fmla="*/ 1 h 197"/>
                  <a:gd name="T48" fmla="*/ 33 w 107"/>
                  <a:gd name="T49" fmla="*/ 4 h 197"/>
                  <a:gd name="T50" fmla="*/ 23 w 107"/>
                  <a:gd name="T51" fmla="*/ 9 h 197"/>
                  <a:gd name="T52" fmla="*/ 15 w 107"/>
                  <a:gd name="T53" fmla="*/ 16 h 197"/>
                  <a:gd name="T54" fmla="*/ 10 w 107"/>
                  <a:gd name="T55" fmla="*/ 23 h 197"/>
                  <a:gd name="T56" fmla="*/ 4 w 107"/>
                  <a:gd name="T57" fmla="*/ 32 h 197"/>
                  <a:gd name="T58" fmla="*/ 2 w 107"/>
                  <a:gd name="T59" fmla="*/ 41 h 197"/>
                  <a:gd name="T60" fmla="*/ 0 w 107"/>
                  <a:gd name="T61" fmla="*/ 52 h 197"/>
                  <a:gd name="T62" fmla="*/ 0 w 107"/>
                  <a:gd name="T63" fmla="*/ 52 h 197"/>
                  <a:gd name="T64" fmla="*/ 0 w 107"/>
                  <a:gd name="T65" fmla="*/ 62 h 197"/>
                  <a:gd name="T66" fmla="*/ 3 w 107"/>
                  <a:gd name="T67" fmla="*/ 71 h 197"/>
                  <a:gd name="T68" fmla="*/ 7 w 107"/>
                  <a:gd name="T69" fmla="*/ 79 h 197"/>
                  <a:gd name="T70" fmla="*/ 12 w 107"/>
                  <a:gd name="T71" fmla="*/ 87 h 197"/>
                  <a:gd name="T72" fmla="*/ 19 w 107"/>
                  <a:gd name="T73" fmla="*/ 93 h 197"/>
                  <a:gd name="T74" fmla="*/ 26 w 107"/>
                  <a:gd name="T75" fmla="*/ 98 h 197"/>
                  <a:gd name="T76" fmla="*/ 34 w 107"/>
                  <a:gd name="T77" fmla="*/ 102 h 197"/>
                  <a:gd name="T78" fmla="*/ 42 w 107"/>
                  <a:gd name="T79" fmla="*/ 105 h 197"/>
                  <a:gd name="T80" fmla="*/ 42 w 107"/>
                  <a:gd name="T81" fmla="*/ 10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 h="197">
                    <a:moveTo>
                      <a:pt x="42" y="105"/>
                    </a:moveTo>
                    <a:lnTo>
                      <a:pt x="42" y="197"/>
                    </a:lnTo>
                    <a:lnTo>
                      <a:pt x="66" y="197"/>
                    </a:lnTo>
                    <a:lnTo>
                      <a:pt x="66" y="105"/>
                    </a:lnTo>
                    <a:lnTo>
                      <a:pt x="66" y="105"/>
                    </a:lnTo>
                    <a:lnTo>
                      <a:pt x="74" y="101"/>
                    </a:lnTo>
                    <a:lnTo>
                      <a:pt x="82" y="97"/>
                    </a:lnTo>
                    <a:lnTo>
                      <a:pt x="89" y="91"/>
                    </a:lnTo>
                    <a:lnTo>
                      <a:pt x="95" y="86"/>
                    </a:lnTo>
                    <a:lnTo>
                      <a:pt x="100" y="78"/>
                    </a:lnTo>
                    <a:lnTo>
                      <a:pt x="103" y="71"/>
                    </a:lnTo>
                    <a:lnTo>
                      <a:pt x="105" y="62"/>
                    </a:lnTo>
                    <a:lnTo>
                      <a:pt x="107" y="52"/>
                    </a:lnTo>
                    <a:lnTo>
                      <a:pt x="107" y="52"/>
                    </a:lnTo>
                    <a:lnTo>
                      <a:pt x="105" y="41"/>
                    </a:lnTo>
                    <a:lnTo>
                      <a:pt x="103" y="32"/>
                    </a:lnTo>
                    <a:lnTo>
                      <a:pt x="97" y="23"/>
                    </a:lnTo>
                    <a:lnTo>
                      <a:pt x="91" y="16"/>
                    </a:lnTo>
                    <a:lnTo>
                      <a:pt x="82" y="9"/>
                    </a:lnTo>
                    <a:lnTo>
                      <a:pt x="74" y="4"/>
                    </a:lnTo>
                    <a:lnTo>
                      <a:pt x="64" y="1"/>
                    </a:lnTo>
                    <a:lnTo>
                      <a:pt x="53" y="0"/>
                    </a:lnTo>
                    <a:lnTo>
                      <a:pt x="53" y="0"/>
                    </a:lnTo>
                    <a:lnTo>
                      <a:pt x="42" y="1"/>
                    </a:lnTo>
                    <a:lnTo>
                      <a:pt x="33" y="4"/>
                    </a:lnTo>
                    <a:lnTo>
                      <a:pt x="23" y="9"/>
                    </a:lnTo>
                    <a:lnTo>
                      <a:pt x="15" y="16"/>
                    </a:lnTo>
                    <a:lnTo>
                      <a:pt x="10" y="23"/>
                    </a:lnTo>
                    <a:lnTo>
                      <a:pt x="4" y="32"/>
                    </a:lnTo>
                    <a:lnTo>
                      <a:pt x="2" y="41"/>
                    </a:lnTo>
                    <a:lnTo>
                      <a:pt x="0" y="52"/>
                    </a:lnTo>
                    <a:lnTo>
                      <a:pt x="0" y="52"/>
                    </a:lnTo>
                    <a:lnTo>
                      <a:pt x="0" y="62"/>
                    </a:lnTo>
                    <a:lnTo>
                      <a:pt x="3" y="71"/>
                    </a:lnTo>
                    <a:lnTo>
                      <a:pt x="7" y="79"/>
                    </a:lnTo>
                    <a:lnTo>
                      <a:pt x="12" y="87"/>
                    </a:lnTo>
                    <a:lnTo>
                      <a:pt x="19" y="93"/>
                    </a:lnTo>
                    <a:lnTo>
                      <a:pt x="26" y="98"/>
                    </a:lnTo>
                    <a:lnTo>
                      <a:pt x="34" y="102"/>
                    </a:lnTo>
                    <a:lnTo>
                      <a:pt x="42" y="105"/>
                    </a:lnTo>
                    <a:lnTo>
                      <a:pt x="42"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7" name="Freeform 126"/>
              <p:cNvSpPr>
                <a:spLocks/>
              </p:cNvSpPr>
              <p:nvPr/>
            </p:nvSpPr>
            <p:spPr bwMode="auto">
              <a:xfrm>
                <a:off x="4349750" y="1473200"/>
                <a:ext cx="157163" cy="84138"/>
              </a:xfrm>
              <a:custGeom>
                <a:avLst/>
                <a:gdLst>
                  <a:gd name="T0" fmla="*/ 105 w 198"/>
                  <a:gd name="T1" fmla="*/ 67 h 107"/>
                  <a:gd name="T2" fmla="*/ 198 w 198"/>
                  <a:gd name="T3" fmla="*/ 67 h 107"/>
                  <a:gd name="T4" fmla="*/ 198 w 198"/>
                  <a:gd name="T5" fmla="*/ 44 h 107"/>
                  <a:gd name="T6" fmla="*/ 105 w 198"/>
                  <a:gd name="T7" fmla="*/ 44 h 107"/>
                  <a:gd name="T8" fmla="*/ 105 w 198"/>
                  <a:gd name="T9" fmla="*/ 44 h 107"/>
                  <a:gd name="T10" fmla="*/ 104 w 198"/>
                  <a:gd name="T11" fmla="*/ 34 h 107"/>
                  <a:gd name="T12" fmla="*/ 100 w 198"/>
                  <a:gd name="T13" fmla="*/ 26 h 107"/>
                  <a:gd name="T14" fmla="*/ 94 w 198"/>
                  <a:gd name="T15" fmla="*/ 19 h 107"/>
                  <a:gd name="T16" fmla="*/ 88 w 198"/>
                  <a:gd name="T17" fmla="*/ 13 h 107"/>
                  <a:gd name="T18" fmla="*/ 81 w 198"/>
                  <a:gd name="T19" fmla="*/ 9 h 107"/>
                  <a:gd name="T20" fmla="*/ 71 w 198"/>
                  <a:gd name="T21" fmla="*/ 5 h 107"/>
                  <a:gd name="T22" fmla="*/ 63 w 198"/>
                  <a:gd name="T23" fmla="*/ 2 h 107"/>
                  <a:gd name="T24" fmla="*/ 54 w 198"/>
                  <a:gd name="T25" fmla="*/ 0 h 107"/>
                  <a:gd name="T26" fmla="*/ 54 w 198"/>
                  <a:gd name="T27" fmla="*/ 0 h 107"/>
                  <a:gd name="T28" fmla="*/ 43 w 198"/>
                  <a:gd name="T29" fmla="*/ 2 h 107"/>
                  <a:gd name="T30" fmla="*/ 34 w 198"/>
                  <a:gd name="T31" fmla="*/ 5 h 107"/>
                  <a:gd name="T32" fmla="*/ 24 w 198"/>
                  <a:gd name="T33" fmla="*/ 10 h 107"/>
                  <a:gd name="T34" fmla="*/ 16 w 198"/>
                  <a:gd name="T35" fmla="*/ 17 h 107"/>
                  <a:gd name="T36" fmla="*/ 9 w 198"/>
                  <a:gd name="T37" fmla="*/ 25 h 107"/>
                  <a:gd name="T38" fmla="*/ 5 w 198"/>
                  <a:gd name="T39" fmla="*/ 33 h 107"/>
                  <a:gd name="T40" fmla="*/ 1 w 198"/>
                  <a:gd name="T41" fmla="*/ 44 h 107"/>
                  <a:gd name="T42" fmla="*/ 0 w 198"/>
                  <a:gd name="T43" fmla="*/ 54 h 107"/>
                  <a:gd name="T44" fmla="*/ 0 w 198"/>
                  <a:gd name="T45" fmla="*/ 54 h 107"/>
                  <a:gd name="T46" fmla="*/ 1 w 198"/>
                  <a:gd name="T47" fmla="*/ 65 h 107"/>
                  <a:gd name="T48" fmla="*/ 5 w 198"/>
                  <a:gd name="T49" fmla="*/ 75 h 107"/>
                  <a:gd name="T50" fmla="*/ 9 w 198"/>
                  <a:gd name="T51" fmla="*/ 84 h 107"/>
                  <a:gd name="T52" fmla="*/ 16 w 198"/>
                  <a:gd name="T53" fmla="*/ 92 h 107"/>
                  <a:gd name="T54" fmla="*/ 24 w 198"/>
                  <a:gd name="T55" fmla="*/ 98 h 107"/>
                  <a:gd name="T56" fmla="*/ 34 w 198"/>
                  <a:gd name="T57" fmla="*/ 103 h 107"/>
                  <a:gd name="T58" fmla="*/ 43 w 198"/>
                  <a:gd name="T59" fmla="*/ 106 h 107"/>
                  <a:gd name="T60" fmla="*/ 54 w 198"/>
                  <a:gd name="T61" fmla="*/ 107 h 107"/>
                  <a:gd name="T62" fmla="*/ 54 w 198"/>
                  <a:gd name="T63" fmla="*/ 107 h 107"/>
                  <a:gd name="T64" fmla="*/ 63 w 198"/>
                  <a:gd name="T65" fmla="*/ 107 h 107"/>
                  <a:gd name="T66" fmla="*/ 71 w 198"/>
                  <a:gd name="T67" fmla="*/ 104 h 107"/>
                  <a:gd name="T68" fmla="*/ 80 w 198"/>
                  <a:gd name="T69" fmla="*/ 100 h 107"/>
                  <a:gd name="T70" fmla="*/ 86 w 198"/>
                  <a:gd name="T71" fmla="*/ 96 h 107"/>
                  <a:gd name="T72" fmla="*/ 93 w 198"/>
                  <a:gd name="T73" fmla="*/ 89 h 107"/>
                  <a:gd name="T74" fmla="*/ 98 w 198"/>
                  <a:gd name="T75" fmla="*/ 83 h 107"/>
                  <a:gd name="T76" fmla="*/ 102 w 198"/>
                  <a:gd name="T77" fmla="*/ 76 h 107"/>
                  <a:gd name="T78" fmla="*/ 105 w 198"/>
                  <a:gd name="T79" fmla="*/ 67 h 107"/>
                  <a:gd name="T80" fmla="*/ 105 w 198"/>
                  <a:gd name="T81" fmla="*/ 6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7">
                    <a:moveTo>
                      <a:pt x="105" y="67"/>
                    </a:moveTo>
                    <a:lnTo>
                      <a:pt x="198" y="67"/>
                    </a:lnTo>
                    <a:lnTo>
                      <a:pt x="198" y="44"/>
                    </a:lnTo>
                    <a:lnTo>
                      <a:pt x="105" y="44"/>
                    </a:lnTo>
                    <a:lnTo>
                      <a:pt x="105" y="44"/>
                    </a:lnTo>
                    <a:lnTo>
                      <a:pt x="104" y="34"/>
                    </a:lnTo>
                    <a:lnTo>
                      <a:pt x="100" y="26"/>
                    </a:lnTo>
                    <a:lnTo>
                      <a:pt x="94" y="19"/>
                    </a:lnTo>
                    <a:lnTo>
                      <a:pt x="88" y="13"/>
                    </a:lnTo>
                    <a:lnTo>
                      <a:pt x="81" y="9"/>
                    </a:lnTo>
                    <a:lnTo>
                      <a:pt x="71" y="5"/>
                    </a:lnTo>
                    <a:lnTo>
                      <a:pt x="63" y="2"/>
                    </a:lnTo>
                    <a:lnTo>
                      <a:pt x="54" y="0"/>
                    </a:lnTo>
                    <a:lnTo>
                      <a:pt x="54" y="0"/>
                    </a:lnTo>
                    <a:lnTo>
                      <a:pt x="43" y="2"/>
                    </a:lnTo>
                    <a:lnTo>
                      <a:pt x="34" y="5"/>
                    </a:lnTo>
                    <a:lnTo>
                      <a:pt x="24" y="10"/>
                    </a:lnTo>
                    <a:lnTo>
                      <a:pt x="16" y="17"/>
                    </a:lnTo>
                    <a:lnTo>
                      <a:pt x="9" y="25"/>
                    </a:lnTo>
                    <a:lnTo>
                      <a:pt x="5" y="33"/>
                    </a:lnTo>
                    <a:lnTo>
                      <a:pt x="1" y="44"/>
                    </a:lnTo>
                    <a:lnTo>
                      <a:pt x="0" y="54"/>
                    </a:lnTo>
                    <a:lnTo>
                      <a:pt x="0" y="54"/>
                    </a:lnTo>
                    <a:lnTo>
                      <a:pt x="1" y="65"/>
                    </a:lnTo>
                    <a:lnTo>
                      <a:pt x="5" y="75"/>
                    </a:lnTo>
                    <a:lnTo>
                      <a:pt x="9" y="84"/>
                    </a:lnTo>
                    <a:lnTo>
                      <a:pt x="16" y="92"/>
                    </a:lnTo>
                    <a:lnTo>
                      <a:pt x="24" y="98"/>
                    </a:lnTo>
                    <a:lnTo>
                      <a:pt x="34" y="103"/>
                    </a:lnTo>
                    <a:lnTo>
                      <a:pt x="43" y="106"/>
                    </a:lnTo>
                    <a:lnTo>
                      <a:pt x="54" y="107"/>
                    </a:lnTo>
                    <a:lnTo>
                      <a:pt x="54" y="107"/>
                    </a:lnTo>
                    <a:lnTo>
                      <a:pt x="63" y="107"/>
                    </a:lnTo>
                    <a:lnTo>
                      <a:pt x="71" y="104"/>
                    </a:lnTo>
                    <a:lnTo>
                      <a:pt x="80" y="100"/>
                    </a:lnTo>
                    <a:lnTo>
                      <a:pt x="86" y="96"/>
                    </a:lnTo>
                    <a:lnTo>
                      <a:pt x="93" y="89"/>
                    </a:lnTo>
                    <a:lnTo>
                      <a:pt x="98" y="83"/>
                    </a:lnTo>
                    <a:lnTo>
                      <a:pt x="102" y="76"/>
                    </a:lnTo>
                    <a:lnTo>
                      <a:pt x="105" y="67"/>
                    </a:lnTo>
                    <a:lnTo>
                      <a:pt x="105"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8" name="Freeform 127"/>
              <p:cNvSpPr>
                <a:spLocks/>
              </p:cNvSpPr>
              <p:nvPr/>
            </p:nvSpPr>
            <p:spPr bwMode="auto">
              <a:xfrm>
                <a:off x="4713288" y="1314450"/>
                <a:ext cx="104775" cy="106363"/>
              </a:xfrm>
              <a:custGeom>
                <a:avLst/>
                <a:gdLst>
                  <a:gd name="T0" fmla="*/ 16 w 132"/>
                  <a:gd name="T1" fmla="*/ 135 h 135"/>
                  <a:gd name="T2" fmla="*/ 51 w 132"/>
                  <a:gd name="T3" fmla="*/ 100 h 135"/>
                  <a:gd name="T4" fmla="*/ 51 w 132"/>
                  <a:gd name="T5" fmla="*/ 100 h 135"/>
                  <a:gd name="T6" fmla="*/ 59 w 132"/>
                  <a:gd name="T7" fmla="*/ 102 h 135"/>
                  <a:gd name="T8" fmla="*/ 68 w 132"/>
                  <a:gd name="T9" fmla="*/ 105 h 135"/>
                  <a:gd name="T10" fmla="*/ 77 w 132"/>
                  <a:gd name="T11" fmla="*/ 106 h 135"/>
                  <a:gd name="T12" fmla="*/ 85 w 132"/>
                  <a:gd name="T13" fmla="*/ 106 h 135"/>
                  <a:gd name="T14" fmla="*/ 93 w 132"/>
                  <a:gd name="T15" fmla="*/ 105 h 135"/>
                  <a:gd name="T16" fmla="*/ 101 w 132"/>
                  <a:gd name="T17" fmla="*/ 101 h 135"/>
                  <a:gd name="T18" fmla="*/ 109 w 132"/>
                  <a:gd name="T19" fmla="*/ 97 h 135"/>
                  <a:gd name="T20" fmla="*/ 116 w 132"/>
                  <a:gd name="T21" fmla="*/ 92 h 135"/>
                  <a:gd name="T22" fmla="*/ 116 w 132"/>
                  <a:gd name="T23" fmla="*/ 92 h 135"/>
                  <a:gd name="T24" fmla="*/ 123 w 132"/>
                  <a:gd name="T25" fmla="*/ 82 h 135"/>
                  <a:gd name="T26" fmla="*/ 128 w 132"/>
                  <a:gd name="T27" fmla="*/ 74 h 135"/>
                  <a:gd name="T28" fmla="*/ 131 w 132"/>
                  <a:gd name="T29" fmla="*/ 63 h 135"/>
                  <a:gd name="T30" fmla="*/ 132 w 132"/>
                  <a:gd name="T31" fmla="*/ 54 h 135"/>
                  <a:gd name="T32" fmla="*/ 131 w 132"/>
                  <a:gd name="T33" fmla="*/ 43 h 135"/>
                  <a:gd name="T34" fmla="*/ 128 w 132"/>
                  <a:gd name="T35" fmla="*/ 34 h 135"/>
                  <a:gd name="T36" fmla="*/ 123 w 132"/>
                  <a:gd name="T37" fmla="*/ 24 h 135"/>
                  <a:gd name="T38" fmla="*/ 116 w 132"/>
                  <a:gd name="T39" fmla="*/ 16 h 135"/>
                  <a:gd name="T40" fmla="*/ 116 w 132"/>
                  <a:gd name="T41" fmla="*/ 16 h 135"/>
                  <a:gd name="T42" fmla="*/ 108 w 132"/>
                  <a:gd name="T43" fmla="*/ 9 h 135"/>
                  <a:gd name="T44" fmla="*/ 99 w 132"/>
                  <a:gd name="T45" fmla="*/ 4 h 135"/>
                  <a:gd name="T46" fmla="*/ 89 w 132"/>
                  <a:gd name="T47" fmla="*/ 1 h 135"/>
                  <a:gd name="T48" fmla="*/ 78 w 132"/>
                  <a:gd name="T49" fmla="*/ 0 h 135"/>
                  <a:gd name="T50" fmla="*/ 69 w 132"/>
                  <a:gd name="T51" fmla="*/ 1 h 135"/>
                  <a:gd name="T52" fmla="*/ 58 w 132"/>
                  <a:gd name="T53" fmla="*/ 4 h 135"/>
                  <a:gd name="T54" fmla="*/ 50 w 132"/>
                  <a:gd name="T55" fmla="*/ 9 h 135"/>
                  <a:gd name="T56" fmla="*/ 41 w 132"/>
                  <a:gd name="T57" fmla="*/ 16 h 135"/>
                  <a:gd name="T58" fmla="*/ 41 w 132"/>
                  <a:gd name="T59" fmla="*/ 16 h 135"/>
                  <a:gd name="T60" fmla="*/ 35 w 132"/>
                  <a:gd name="T61" fmla="*/ 23 h 135"/>
                  <a:gd name="T62" fmla="*/ 31 w 132"/>
                  <a:gd name="T63" fmla="*/ 31 h 135"/>
                  <a:gd name="T64" fmla="*/ 27 w 132"/>
                  <a:gd name="T65" fmla="*/ 39 h 135"/>
                  <a:gd name="T66" fmla="*/ 26 w 132"/>
                  <a:gd name="T67" fmla="*/ 48 h 135"/>
                  <a:gd name="T68" fmla="*/ 26 w 132"/>
                  <a:gd name="T69" fmla="*/ 58 h 135"/>
                  <a:gd name="T70" fmla="*/ 27 w 132"/>
                  <a:gd name="T71" fmla="*/ 66 h 135"/>
                  <a:gd name="T72" fmla="*/ 30 w 132"/>
                  <a:gd name="T73" fmla="*/ 75 h 135"/>
                  <a:gd name="T74" fmla="*/ 35 w 132"/>
                  <a:gd name="T75" fmla="*/ 84 h 135"/>
                  <a:gd name="T76" fmla="*/ 0 w 132"/>
                  <a:gd name="T77" fmla="*/ 117 h 135"/>
                  <a:gd name="T78" fmla="*/ 0 w 132"/>
                  <a:gd name="T79" fmla="*/ 117 h 135"/>
                  <a:gd name="T80" fmla="*/ 6 w 132"/>
                  <a:gd name="T81" fmla="*/ 120 h 135"/>
                  <a:gd name="T82" fmla="*/ 10 w 132"/>
                  <a:gd name="T83" fmla="*/ 124 h 135"/>
                  <a:gd name="T84" fmla="*/ 14 w 132"/>
                  <a:gd name="T85" fmla="*/ 129 h 135"/>
                  <a:gd name="T86" fmla="*/ 16 w 132"/>
                  <a:gd name="T87" fmla="*/ 135 h 135"/>
                  <a:gd name="T88" fmla="*/ 16 w 132"/>
                  <a:gd name="T8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 h="135">
                    <a:moveTo>
                      <a:pt x="16" y="135"/>
                    </a:moveTo>
                    <a:lnTo>
                      <a:pt x="51" y="100"/>
                    </a:lnTo>
                    <a:lnTo>
                      <a:pt x="51" y="100"/>
                    </a:lnTo>
                    <a:lnTo>
                      <a:pt x="59" y="102"/>
                    </a:lnTo>
                    <a:lnTo>
                      <a:pt x="68" y="105"/>
                    </a:lnTo>
                    <a:lnTo>
                      <a:pt x="77" y="106"/>
                    </a:lnTo>
                    <a:lnTo>
                      <a:pt x="85" y="106"/>
                    </a:lnTo>
                    <a:lnTo>
                      <a:pt x="93" y="105"/>
                    </a:lnTo>
                    <a:lnTo>
                      <a:pt x="101" y="101"/>
                    </a:lnTo>
                    <a:lnTo>
                      <a:pt x="109" y="97"/>
                    </a:lnTo>
                    <a:lnTo>
                      <a:pt x="116" y="92"/>
                    </a:lnTo>
                    <a:lnTo>
                      <a:pt x="116" y="92"/>
                    </a:lnTo>
                    <a:lnTo>
                      <a:pt x="123" y="82"/>
                    </a:lnTo>
                    <a:lnTo>
                      <a:pt x="128" y="74"/>
                    </a:lnTo>
                    <a:lnTo>
                      <a:pt x="131" y="63"/>
                    </a:lnTo>
                    <a:lnTo>
                      <a:pt x="132" y="54"/>
                    </a:lnTo>
                    <a:lnTo>
                      <a:pt x="131" y="43"/>
                    </a:lnTo>
                    <a:lnTo>
                      <a:pt x="128" y="34"/>
                    </a:lnTo>
                    <a:lnTo>
                      <a:pt x="123" y="24"/>
                    </a:lnTo>
                    <a:lnTo>
                      <a:pt x="116" y="16"/>
                    </a:lnTo>
                    <a:lnTo>
                      <a:pt x="116" y="16"/>
                    </a:lnTo>
                    <a:lnTo>
                      <a:pt x="108" y="9"/>
                    </a:lnTo>
                    <a:lnTo>
                      <a:pt x="99" y="4"/>
                    </a:lnTo>
                    <a:lnTo>
                      <a:pt x="89" y="1"/>
                    </a:lnTo>
                    <a:lnTo>
                      <a:pt x="78" y="0"/>
                    </a:lnTo>
                    <a:lnTo>
                      <a:pt x="69" y="1"/>
                    </a:lnTo>
                    <a:lnTo>
                      <a:pt x="58" y="4"/>
                    </a:lnTo>
                    <a:lnTo>
                      <a:pt x="50" y="9"/>
                    </a:lnTo>
                    <a:lnTo>
                      <a:pt x="41" y="16"/>
                    </a:lnTo>
                    <a:lnTo>
                      <a:pt x="41" y="16"/>
                    </a:lnTo>
                    <a:lnTo>
                      <a:pt x="35" y="23"/>
                    </a:lnTo>
                    <a:lnTo>
                      <a:pt x="31" y="31"/>
                    </a:lnTo>
                    <a:lnTo>
                      <a:pt x="27" y="39"/>
                    </a:lnTo>
                    <a:lnTo>
                      <a:pt x="26" y="48"/>
                    </a:lnTo>
                    <a:lnTo>
                      <a:pt x="26" y="58"/>
                    </a:lnTo>
                    <a:lnTo>
                      <a:pt x="27" y="66"/>
                    </a:lnTo>
                    <a:lnTo>
                      <a:pt x="30" y="75"/>
                    </a:lnTo>
                    <a:lnTo>
                      <a:pt x="35" y="84"/>
                    </a:lnTo>
                    <a:lnTo>
                      <a:pt x="0" y="117"/>
                    </a:lnTo>
                    <a:lnTo>
                      <a:pt x="0" y="117"/>
                    </a:lnTo>
                    <a:lnTo>
                      <a:pt x="6" y="120"/>
                    </a:lnTo>
                    <a:lnTo>
                      <a:pt x="10" y="124"/>
                    </a:lnTo>
                    <a:lnTo>
                      <a:pt x="14" y="129"/>
                    </a:lnTo>
                    <a:lnTo>
                      <a:pt x="16" y="135"/>
                    </a:lnTo>
                    <a:lnTo>
                      <a:pt x="16"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59" name="Freeform 128"/>
              <p:cNvSpPr>
                <a:spLocks/>
              </p:cNvSpPr>
              <p:nvPr/>
            </p:nvSpPr>
            <p:spPr bwMode="auto">
              <a:xfrm>
                <a:off x="4416425" y="1611312"/>
                <a:ext cx="106363" cy="104775"/>
              </a:xfrm>
              <a:custGeom>
                <a:avLst/>
                <a:gdLst>
                  <a:gd name="T0" fmla="*/ 117 w 133"/>
                  <a:gd name="T1" fmla="*/ 0 h 133"/>
                  <a:gd name="T2" fmla="*/ 82 w 133"/>
                  <a:gd name="T3" fmla="*/ 35 h 133"/>
                  <a:gd name="T4" fmla="*/ 82 w 133"/>
                  <a:gd name="T5" fmla="*/ 35 h 133"/>
                  <a:gd name="T6" fmla="*/ 74 w 133"/>
                  <a:gd name="T7" fmla="*/ 31 h 133"/>
                  <a:gd name="T8" fmla="*/ 66 w 133"/>
                  <a:gd name="T9" fmla="*/ 29 h 133"/>
                  <a:gd name="T10" fmla="*/ 56 w 133"/>
                  <a:gd name="T11" fmla="*/ 27 h 133"/>
                  <a:gd name="T12" fmla="*/ 47 w 133"/>
                  <a:gd name="T13" fmla="*/ 27 h 133"/>
                  <a:gd name="T14" fmla="*/ 39 w 133"/>
                  <a:gd name="T15" fmla="*/ 29 h 133"/>
                  <a:gd name="T16" fmla="*/ 31 w 133"/>
                  <a:gd name="T17" fmla="*/ 31 h 133"/>
                  <a:gd name="T18" fmla="*/ 23 w 133"/>
                  <a:gd name="T19" fmla="*/ 35 h 133"/>
                  <a:gd name="T20" fmla="*/ 14 w 133"/>
                  <a:gd name="T21" fmla="*/ 42 h 133"/>
                  <a:gd name="T22" fmla="*/ 14 w 133"/>
                  <a:gd name="T23" fmla="*/ 42 h 133"/>
                  <a:gd name="T24" fmla="*/ 8 w 133"/>
                  <a:gd name="T25" fmla="*/ 50 h 133"/>
                  <a:gd name="T26" fmla="*/ 4 w 133"/>
                  <a:gd name="T27" fmla="*/ 60 h 133"/>
                  <a:gd name="T28" fmla="*/ 1 w 133"/>
                  <a:gd name="T29" fmla="*/ 69 h 133"/>
                  <a:gd name="T30" fmla="*/ 0 w 133"/>
                  <a:gd name="T31" fmla="*/ 80 h 133"/>
                  <a:gd name="T32" fmla="*/ 1 w 133"/>
                  <a:gd name="T33" fmla="*/ 89 h 133"/>
                  <a:gd name="T34" fmla="*/ 4 w 133"/>
                  <a:gd name="T35" fmla="*/ 100 h 133"/>
                  <a:gd name="T36" fmla="*/ 8 w 133"/>
                  <a:gd name="T37" fmla="*/ 110 h 133"/>
                  <a:gd name="T38" fmla="*/ 14 w 133"/>
                  <a:gd name="T39" fmla="*/ 118 h 133"/>
                  <a:gd name="T40" fmla="*/ 14 w 133"/>
                  <a:gd name="T41" fmla="*/ 118 h 133"/>
                  <a:gd name="T42" fmla="*/ 24 w 133"/>
                  <a:gd name="T43" fmla="*/ 124 h 133"/>
                  <a:gd name="T44" fmla="*/ 32 w 133"/>
                  <a:gd name="T45" fmla="*/ 129 h 133"/>
                  <a:gd name="T46" fmla="*/ 43 w 133"/>
                  <a:gd name="T47" fmla="*/ 133 h 133"/>
                  <a:gd name="T48" fmla="*/ 52 w 133"/>
                  <a:gd name="T49" fmla="*/ 133 h 133"/>
                  <a:gd name="T50" fmla="*/ 63 w 133"/>
                  <a:gd name="T51" fmla="*/ 133 h 133"/>
                  <a:gd name="T52" fmla="*/ 72 w 133"/>
                  <a:gd name="T53" fmla="*/ 129 h 133"/>
                  <a:gd name="T54" fmla="*/ 82 w 133"/>
                  <a:gd name="T55" fmla="*/ 124 h 133"/>
                  <a:gd name="T56" fmla="*/ 90 w 133"/>
                  <a:gd name="T57" fmla="*/ 118 h 133"/>
                  <a:gd name="T58" fmla="*/ 90 w 133"/>
                  <a:gd name="T59" fmla="*/ 118 h 133"/>
                  <a:gd name="T60" fmla="*/ 95 w 133"/>
                  <a:gd name="T61" fmla="*/ 111 h 133"/>
                  <a:gd name="T62" fmla="*/ 101 w 133"/>
                  <a:gd name="T63" fmla="*/ 103 h 133"/>
                  <a:gd name="T64" fmla="*/ 103 w 133"/>
                  <a:gd name="T65" fmla="*/ 95 h 133"/>
                  <a:gd name="T66" fmla="*/ 105 w 133"/>
                  <a:gd name="T67" fmla="*/ 85 h 133"/>
                  <a:gd name="T68" fmla="*/ 106 w 133"/>
                  <a:gd name="T69" fmla="*/ 77 h 133"/>
                  <a:gd name="T70" fmla="*/ 105 w 133"/>
                  <a:gd name="T71" fmla="*/ 69 h 133"/>
                  <a:gd name="T72" fmla="*/ 102 w 133"/>
                  <a:gd name="T73" fmla="*/ 61 h 133"/>
                  <a:gd name="T74" fmla="*/ 98 w 133"/>
                  <a:gd name="T75" fmla="*/ 53 h 133"/>
                  <a:gd name="T76" fmla="*/ 133 w 133"/>
                  <a:gd name="T77" fmla="*/ 17 h 133"/>
                  <a:gd name="T78" fmla="*/ 133 w 133"/>
                  <a:gd name="T79" fmla="*/ 17 h 133"/>
                  <a:gd name="T80" fmla="*/ 128 w 133"/>
                  <a:gd name="T81" fmla="*/ 15 h 133"/>
                  <a:gd name="T82" fmla="*/ 124 w 133"/>
                  <a:gd name="T83" fmla="*/ 11 h 133"/>
                  <a:gd name="T84" fmla="*/ 120 w 133"/>
                  <a:gd name="T85" fmla="*/ 6 h 133"/>
                  <a:gd name="T86" fmla="*/ 117 w 133"/>
                  <a:gd name="T87" fmla="*/ 0 h 133"/>
                  <a:gd name="T88" fmla="*/ 117 w 133"/>
                  <a:gd name="T8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33">
                    <a:moveTo>
                      <a:pt x="117" y="0"/>
                    </a:moveTo>
                    <a:lnTo>
                      <a:pt x="82" y="35"/>
                    </a:lnTo>
                    <a:lnTo>
                      <a:pt x="82" y="35"/>
                    </a:lnTo>
                    <a:lnTo>
                      <a:pt x="74" y="31"/>
                    </a:lnTo>
                    <a:lnTo>
                      <a:pt x="66" y="29"/>
                    </a:lnTo>
                    <a:lnTo>
                      <a:pt x="56" y="27"/>
                    </a:lnTo>
                    <a:lnTo>
                      <a:pt x="47" y="27"/>
                    </a:lnTo>
                    <a:lnTo>
                      <a:pt x="39" y="29"/>
                    </a:lnTo>
                    <a:lnTo>
                      <a:pt x="31" y="31"/>
                    </a:lnTo>
                    <a:lnTo>
                      <a:pt x="23" y="35"/>
                    </a:lnTo>
                    <a:lnTo>
                      <a:pt x="14" y="42"/>
                    </a:lnTo>
                    <a:lnTo>
                      <a:pt x="14" y="42"/>
                    </a:lnTo>
                    <a:lnTo>
                      <a:pt x="8" y="50"/>
                    </a:lnTo>
                    <a:lnTo>
                      <a:pt x="4" y="60"/>
                    </a:lnTo>
                    <a:lnTo>
                      <a:pt x="1" y="69"/>
                    </a:lnTo>
                    <a:lnTo>
                      <a:pt x="0" y="80"/>
                    </a:lnTo>
                    <a:lnTo>
                      <a:pt x="1" y="89"/>
                    </a:lnTo>
                    <a:lnTo>
                      <a:pt x="4" y="100"/>
                    </a:lnTo>
                    <a:lnTo>
                      <a:pt x="8" y="110"/>
                    </a:lnTo>
                    <a:lnTo>
                      <a:pt x="14" y="118"/>
                    </a:lnTo>
                    <a:lnTo>
                      <a:pt x="14" y="118"/>
                    </a:lnTo>
                    <a:lnTo>
                      <a:pt x="24" y="124"/>
                    </a:lnTo>
                    <a:lnTo>
                      <a:pt x="32" y="129"/>
                    </a:lnTo>
                    <a:lnTo>
                      <a:pt x="43" y="133"/>
                    </a:lnTo>
                    <a:lnTo>
                      <a:pt x="52" y="133"/>
                    </a:lnTo>
                    <a:lnTo>
                      <a:pt x="63" y="133"/>
                    </a:lnTo>
                    <a:lnTo>
                      <a:pt x="72" y="129"/>
                    </a:lnTo>
                    <a:lnTo>
                      <a:pt x="82" y="124"/>
                    </a:lnTo>
                    <a:lnTo>
                      <a:pt x="90" y="118"/>
                    </a:lnTo>
                    <a:lnTo>
                      <a:pt x="90" y="118"/>
                    </a:lnTo>
                    <a:lnTo>
                      <a:pt x="95" y="111"/>
                    </a:lnTo>
                    <a:lnTo>
                      <a:pt x="101" y="103"/>
                    </a:lnTo>
                    <a:lnTo>
                      <a:pt x="103" y="95"/>
                    </a:lnTo>
                    <a:lnTo>
                      <a:pt x="105" y="85"/>
                    </a:lnTo>
                    <a:lnTo>
                      <a:pt x="106" y="77"/>
                    </a:lnTo>
                    <a:lnTo>
                      <a:pt x="105" y="69"/>
                    </a:lnTo>
                    <a:lnTo>
                      <a:pt x="102" y="61"/>
                    </a:lnTo>
                    <a:lnTo>
                      <a:pt x="98" y="53"/>
                    </a:lnTo>
                    <a:lnTo>
                      <a:pt x="133" y="17"/>
                    </a:lnTo>
                    <a:lnTo>
                      <a:pt x="133" y="17"/>
                    </a:lnTo>
                    <a:lnTo>
                      <a:pt x="128" y="15"/>
                    </a:lnTo>
                    <a:lnTo>
                      <a:pt x="124" y="11"/>
                    </a:lnTo>
                    <a:lnTo>
                      <a:pt x="120" y="6"/>
                    </a:lnTo>
                    <a:lnTo>
                      <a:pt x="117" y="0"/>
                    </a:lnTo>
                    <a:lnTo>
                      <a:pt x="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60" name="Freeform 129"/>
              <p:cNvSpPr>
                <a:spLocks/>
              </p:cNvSpPr>
              <p:nvPr/>
            </p:nvSpPr>
            <p:spPr bwMode="auto">
              <a:xfrm>
                <a:off x="4725988" y="1473200"/>
                <a:ext cx="157163" cy="84138"/>
              </a:xfrm>
              <a:custGeom>
                <a:avLst/>
                <a:gdLst>
                  <a:gd name="T0" fmla="*/ 146 w 199"/>
                  <a:gd name="T1" fmla="*/ 0 h 107"/>
                  <a:gd name="T2" fmla="*/ 146 w 199"/>
                  <a:gd name="T3" fmla="*/ 0 h 107"/>
                  <a:gd name="T4" fmla="*/ 136 w 199"/>
                  <a:gd name="T5" fmla="*/ 2 h 107"/>
                  <a:gd name="T6" fmla="*/ 127 w 199"/>
                  <a:gd name="T7" fmla="*/ 5 h 107"/>
                  <a:gd name="T8" fmla="*/ 119 w 199"/>
                  <a:gd name="T9" fmla="*/ 9 h 107"/>
                  <a:gd name="T10" fmla="*/ 112 w 199"/>
                  <a:gd name="T11" fmla="*/ 13 h 107"/>
                  <a:gd name="T12" fmla="*/ 105 w 199"/>
                  <a:gd name="T13" fmla="*/ 19 h 107"/>
                  <a:gd name="T14" fmla="*/ 100 w 199"/>
                  <a:gd name="T15" fmla="*/ 26 h 107"/>
                  <a:gd name="T16" fmla="*/ 96 w 199"/>
                  <a:gd name="T17" fmla="*/ 34 h 107"/>
                  <a:gd name="T18" fmla="*/ 93 w 199"/>
                  <a:gd name="T19" fmla="*/ 44 h 107"/>
                  <a:gd name="T20" fmla="*/ 0 w 199"/>
                  <a:gd name="T21" fmla="*/ 44 h 107"/>
                  <a:gd name="T22" fmla="*/ 0 w 199"/>
                  <a:gd name="T23" fmla="*/ 67 h 107"/>
                  <a:gd name="T24" fmla="*/ 93 w 199"/>
                  <a:gd name="T25" fmla="*/ 67 h 107"/>
                  <a:gd name="T26" fmla="*/ 93 w 199"/>
                  <a:gd name="T27" fmla="*/ 67 h 107"/>
                  <a:gd name="T28" fmla="*/ 97 w 199"/>
                  <a:gd name="T29" fmla="*/ 76 h 107"/>
                  <a:gd name="T30" fmla="*/ 101 w 199"/>
                  <a:gd name="T31" fmla="*/ 83 h 107"/>
                  <a:gd name="T32" fmla="*/ 107 w 199"/>
                  <a:gd name="T33" fmla="*/ 89 h 107"/>
                  <a:gd name="T34" fmla="*/ 112 w 199"/>
                  <a:gd name="T35" fmla="*/ 96 h 107"/>
                  <a:gd name="T36" fmla="*/ 120 w 199"/>
                  <a:gd name="T37" fmla="*/ 100 h 107"/>
                  <a:gd name="T38" fmla="*/ 128 w 199"/>
                  <a:gd name="T39" fmla="*/ 104 h 107"/>
                  <a:gd name="T40" fmla="*/ 136 w 199"/>
                  <a:gd name="T41" fmla="*/ 107 h 107"/>
                  <a:gd name="T42" fmla="*/ 146 w 199"/>
                  <a:gd name="T43" fmla="*/ 107 h 107"/>
                  <a:gd name="T44" fmla="*/ 146 w 199"/>
                  <a:gd name="T45" fmla="*/ 107 h 107"/>
                  <a:gd name="T46" fmla="*/ 157 w 199"/>
                  <a:gd name="T47" fmla="*/ 106 h 107"/>
                  <a:gd name="T48" fmla="*/ 166 w 199"/>
                  <a:gd name="T49" fmla="*/ 103 h 107"/>
                  <a:gd name="T50" fmla="*/ 176 w 199"/>
                  <a:gd name="T51" fmla="*/ 98 h 107"/>
                  <a:gd name="T52" fmla="*/ 182 w 199"/>
                  <a:gd name="T53" fmla="*/ 92 h 107"/>
                  <a:gd name="T54" fmla="*/ 189 w 199"/>
                  <a:gd name="T55" fmla="*/ 84 h 107"/>
                  <a:gd name="T56" fmla="*/ 194 w 199"/>
                  <a:gd name="T57" fmla="*/ 75 h 107"/>
                  <a:gd name="T58" fmla="*/ 197 w 199"/>
                  <a:gd name="T59" fmla="*/ 65 h 107"/>
                  <a:gd name="T60" fmla="*/ 199 w 199"/>
                  <a:gd name="T61" fmla="*/ 54 h 107"/>
                  <a:gd name="T62" fmla="*/ 199 w 199"/>
                  <a:gd name="T63" fmla="*/ 54 h 107"/>
                  <a:gd name="T64" fmla="*/ 197 w 199"/>
                  <a:gd name="T65" fmla="*/ 44 h 107"/>
                  <a:gd name="T66" fmla="*/ 194 w 199"/>
                  <a:gd name="T67" fmla="*/ 33 h 107"/>
                  <a:gd name="T68" fmla="*/ 189 w 199"/>
                  <a:gd name="T69" fmla="*/ 25 h 107"/>
                  <a:gd name="T70" fmla="*/ 182 w 199"/>
                  <a:gd name="T71" fmla="*/ 17 h 107"/>
                  <a:gd name="T72" fmla="*/ 176 w 199"/>
                  <a:gd name="T73" fmla="*/ 10 h 107"/>
                  <a:gd name="T74" fmla="*/ 166 w 199"/>
                  <a:gd name="T75" fmla="*/ 5 h 107"/>
                  <a:gd name="T76" fmla="*/ 157 w 199"/>
                  <a:gd name="T77" fmla="*/ 2 h 107"/>
                  <a:gd name="T78" fmla="*/ 146 w 199"/>
                  <a:gd name="T79" fmla="*/ 0 h 107"/>
                  <a:gd name="T80" fmla="*/ 146 w 199"/>
                  <a:gd name="T8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07">
                    <a:moveTo>
                      <a:pt x="146" y="0"/>
                    </a:moveTo>
                    <a:lnTo>
                      <a:pt x="146" y="0"/>
                    </a:lnTo>
                    <a:lnTo>
                      <a:pt x="136" y="2"/>
                    </a:lnTo>
                    <a:lnTo>
                      <a:pt x="127" y="5"/>
                    </a:lnTo>
                    <a:lnTo>
                      <a:pt x="119" y="9"/>
                    </a:lnTo>
                    <a:lnTo>
                      <a:pt x="112" y="13"/>
                    </a:lnTo>
                    <a:lnTo>
                      <a:pt x="105" y="19"/>
                    </a:lnTo>
                    <a:lnTo>
                      <a:pt x="100" y="26"/>
                    </a:lnTo>
                    <a:lnTo>
                      <a:pt x="96" y="34"/>
                    </a:lnTo>
                    <a:lnTo>
                      <a:pt x="93" y="44"/>
                    </a:lnTo>
                    <a:lnTo>
                      <a:pt x="0" y="44"/>
                    </a:lnTo>
                    <a:lnTo>
                      <a:pt x="0" y="67"/>
                    </a:lnTo>
                    <a:lnTo>
                      <a:pt x="93" y="67"/>
                    </a:lnTo>
                    <a:lnTo>
                      <a:pt x="93" y="67"/>
                    </a:lnTo>
                    <a:lnTo>
                      <a:pt x="97" y="76"/>
                    </a:lnTo>
                    <a:lnTo>
                      <a:pt x="101" y="83"/>
                    </a:lnTo>
                    <a:lnTo>
                      <a:pt x="107" y="89"/>
                    </a:lnTo>
                    <a:lnTo>
                      <a:pt x="112" y="96"/>
                    </a:lnTo>
                    <a:lnTo>
                      <a:pt x="120" y="100"/>
                    </a:lnTo>
                    <a:lnTo>
                      <a:pt x="128" y="104"/>
                    </a:lnTo>
                    <a:lnTo>
                      <a:pt x="136" y="107"/>
                    </a:lnTo>
                    <a:lnTo>
                      <a:pt x="146" y="107"/>
                    </a:lnTo>
                    <a:lnTo>
                      <a:pt x="146" y="107"/>
                    </a:lnTo>
                    <a:lnTo>
                      <a:pt x="157" y="106"/>
                    </a:lnTo>
                    <a:lnTo>
                      <a:pt x="166" y="103"/>
                    </a:lnTo>
                    <a:lnTo>
                      <a:pt x="176" y="98"/>
                    </a:lnTo>
                    <a:lnTo>
                      <a:pt x="182" y="92"/>
                    </a:lnTo>
                    <a:lnTo>
                      <a:pt x="189" y="84"/>
                    </a:lnTo>
                    <a:lnTo>
                      <a:pt x="194" y="75"/>
                    </a:lnTo>
                    <a:lnTo>
                      <a:pt x="197" y="65"/>
                    </a:lnTo>
                    <a:lnTo>
                      <a:pt x="199" y="54"/>
                    </a:lnTo>
                    <a:lnTo>
                      <a:pt x="199" y="54"/>
                    </a:lnTo>
                    <a:lnTo>
                      <a:pt x="197" y="44"/>
                    </a:lnTo>
                    <a:lnTo>
                      <a:pt x="194" y="33"/>
                    </a:lnTo>
                    <a:lnTo>
                      <a:pt x="189" y="25"/>
                    </a:lnTo>
                    <a:lnTo>
                      <a:pt x="182" y="17"/>
                    </a:lnTo>
                    <a:lnTo>
                      <a:pt x="176" y="10"/>
                    </a:lnTo>
                    <a:lnTo>
                      <a:pt x="166" y="5"/>
                    </a:lnTo>
                    <a:lnTo>
                      <a:pt x="157" y="2"/>
                    </a:lnTo>
                    <a:lnTo>
                      <a:pt x="146" y="0"/>
                    </a:lnTo>
                    <a:lnTo>
                      <a:pt x="1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61" name="Freeform 130"/>
              <p:cNvSpPr>
                <a:spLocks/>
              </p:cNvSpPr>
              <p:nvPr/>
            </p:nvSpPr>
            <p:spPr bwMode="auto">
              <a:xfrm>
                <a:off x="4710113" y="1611312"/>
                <a:ext cx="107950" cy="104775"/>
              </a:xfrm>
              <a:custGeom>
                <a:avLst/>
                <a:gdLst>
                  <a:gd name="T0" fmla="*/ 52 w 135"/>
                  <a:gd name="T1" fmla="*/ 35 h 133"/>
                  <a:gd name="T2" fmla="*/ 18 w 135"/>
                  <a:gd name="T3" fmla="*/ 0 h 133"/>
                  <a:gd name="T4" fmla="*/ 18 w 135"/>
                  <a:gd name="T5" fmla="*/ 0 h 133"/>
                  <a:gd name="T6" fmla="*/ 15 w 135"/>
                  <a:gd name="T7" fmla="*/ 6 h 133"/>
                  <a:gd name="T8" fmla="*/ 11 w 135"/>
                  <a:gd name="T9" fmla="*/ 11 h 133"/>
                  <a:gd name="T10" fmla="*/ 6 w 135"/>
                  <a:gd name="T11" fmla="*/ 15 h 133"/>
                  <a:gd name="T12" fmla="*/ 0 w 135"/>
                  <a:gd name="T13" fmla="*/ 17 h 133"/>
                  <a:gd name="T14" fmla="*/ 35 w 135"/>
                  <a:gd name="T15" fmla="*/ 53 h 133"/>
                  <a:gd name="T16" fmla="*/ 35 w 135"/>
                  <a:gd name="T17" fmla="*/ 53 h 133"/>
                  <a:gd name="T18" fmla="*/ 33 w 135"/>
                  <a:gd name="T19" fmla="*/ 61 h 133"/>
                  <a:gd name="T20" fmla="*/ 30 w 135"/>
                  <a:gd name="T21" fmla="*/ 69 h 133"/>
                  <a:gd name="T22" fmla="*/ 29 w 135"/>
                  <a:gd name="T23" fmla="*/ 77 h 133"/>
                  <a:gd name="T24" fmla="*/ 29 w 135"/>
                  <a:gd name="T25" fmla="*/ 85 h 133"/>
                  <a:gd name="T26" fmla="*/ 30 w 135"/>
                  <a:gd name="T27" fmla="*/ 95 h 133"/>
                  <a:gd name="T28" fmla="*/ 34 w 135"/>
                  <a:gd name="T29" fmla="*/ 103 h 133"/>
                  <a:gd name="T30" fmla="*/ 38 w 135"/>
                  <a:gd name="T31" fmla="*/ 111 h 133"/>
                  <a:gd name="T32" fmla="*/ 44 w 135"/>
                  <a:gd name="T33" fmla="*/ 118 h 133"/>
                  <a:gd name="T34" fmla="*/ 44 w 135"/>
                  <a:gd name="T35" fmla="*/ 118 h 133"/>
                  <a:gd name="T36" fmla="*/ 53 w 135"/>
                  <a:gd name="T37" fmla="*/ 124 h 133"/>
                  <a:gd name="T38" fmla="*/ 61 w 135"/>
                  <a:gd name="T39" fmla="*/ 129 h 133"/>
                  <a:gd name="T40" fmla="*/ 72 w 135"/>
                  <a:gd name="T41" fmla="*/ 133 h 133"/>
                  <a:gd name="T42" fmla="*/ 81 w 135"/>
                  <a:gd name="T43" fmla="*/ 133 h 133"/>
                  <a:gd name="T44" fmla="*/ 92 w 135"/>
                  <a:gd name="T45" fmla="*/ 133 h 133"/>
                  <a:gd name="T46" fmla="*/ 102 w 135"/>
                  <a:gd name="T47" fmla="*/ 129 h 133"/>
                  <a:gd name="T48" fmla="*/ 111 w 135"/>
                  <a:gd name="T49" fmla="*/ 124 h 133"/>
                  <a:gd name="T50" fmla="*/ 119 w 135"/>
                  <a:gd name="T51" fmla="*/ 118 h 133"/>
                  <a:gd name="T52" fmla="*/ 119 w 135"/>
                  <a:gd name="T53" fmla="*/ 118 h 133"/>
                  <a:gd name="T54" fmla="*/ 126 w 135"/>
                  <a:gd name="T55" fmla="*/ 110 h 133"/>
                  <a:gd name="T56" fmla="*/ 131 w 135"/>
                  <a:gd name="T57" fmla="*/ 100 h 133"/>
                  <a:gd name="T58" fmla="*/ 134 w 135"/>
                  <a:gd name="T59" fmla="*/ 89 h 133"/>
                  <a:gd name="T60" fmla="*/ 135 w 135"/>
                  <a:gd name="T61" fmla="*/ 80 h 133"/>
                  <a:gd name="T62" fmla="*/ 134 w 135"/>
                  <a:gd name="T63" fmla="*/ 69 h 133"/>
                  <a:gd name="T64" fmla="*/ 131 w 135"/>
                  <a:gd name="T65" fmla="*/ 60 h 133"/>
                  <a:gd name="T66" fmla="*/ 126 w 135"/>
                  <a:gd name="T67" fmla="*/ 50 h 133"/>
                  <a:gd name="T68" fmla="*/ 119 w 135"/>
                  <a:gd name="T69" fmla="*/ 42 h 133"/>
                  <a:gd name="T70" fmla="*/ 119 w 135"/>
                  <a:gd name="T71" fmla="*/ 42 h 133"/>
                  <a:gd name="T72" fmla="*/ 112 w 135"/>
                  <a:gd name="T73" fmla="*/ 35 h 133"/>
                  <a:gd name="T74" fmla="*/ 104 w 135"/>
                  <a:gd name="T75" fmla="*/ 31 h 133"/>
                  <a:gd name="T76" fmla="*/ 96 w 135"/>
                  <a:gd name="T77" fmla="*/ 29 h 133"/>
                  <a:gd name="T78" fmla="*/ 87 w 135"/>
                  <a:gd name="T79" fmla="*/ 27 h 133"/>
                  <a:gd name="T80" fmla="*/ 77 w 135"/>
                  <a:gd name="T81" fmla="*/ 27 h 133"/>
                  <a:gd name="T82" fmla="*/ 69 w 135"/>
                  <a:gd name="T83" fmla="*/ 29 h 133"/>
                  <a:gd name="T84" fmla="*/ 60 w 135"/>
                  <a:gd name="T85" fmla="*/ 31 h 133"/>
                  <a:gd name="T86" fmla="*/ 52 w 135"/>
                  <a:gd name="T87" fmla="*/ 35 h 133"/>
                  <a:gd name="T88" fmla="*/ 52 w 135"/>
                  <a:gd name="T89" fmla="*/ 3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 h="133">
                    <a:moveTo>
                      <a:pt x="52" y="35"/>
                    </a:moveTo>
                    <a:lnTo>
                      <a:pt x="18" y="0"/>
                    </a:lnTo>
                    <a:lnTo>
                      <a:pt x="18" y="0"/>
                    </a:lnTo>
                    <a:lnTo>
                      <a:pt x="15" y="6"/>
                    </a:lnTo>
                    <a:lnTo>
                      <a:pt x="11" y="11"/>
                    </a:lnTo>
                    <a:lnTo>
                      <a:pt x="6" y="15"/>
                    </a:lnTo>
                    <a:lnTo>
                      <a:pt x="0" y="17"/>
                    </a:lnTo>
                    <a:lnTo>
                      <a:pt x="35" y="53"/>
                    </a:lnTo>
                    <a:lnTo>
                      <a:pt x="35" y="53"/>
                    </a:lnTo>
                    <a:lnTo>
                      <a:pt x="33" y="61"/>
                    </a:lnTo>
                    <a:lnTo>
                      <a:pt x="30" y="69"/>
                    </a:lnTo>
                    <a:lnTo>
                      <a:pt x="29" y="77"/>
                    </a:lnTo>
                    <a:lnTo>
                      <a:pt x="29" y="85"/>
                    </a:lnTo>
                    <a:lnTo>
                      <a:pt x="30" y="95"/>
                    </a:lnTo>
                    <a:lnTo>
                      <a:pt x="34" y="103"/>
                    </a:lnTo>
                    <a:lnTo>
                      <a:pt x="38" y="111"/>
                    </a:lnTo>
                    <a:lnTo>
                      <a:pt x="44" y="118"/>
                    </a:lnTo>
                    <a:lnTo>
                      <a:pt x="44" y="118"/>
                    </a:lnTo>
                    <a:lnTo>
                      <a:pt x="53" y="124"/>
                    </a:lnTo>
                    <a:lnTo>
                      <a:pt x="61" y="129"/>
                    </a:lnTo>
                    <a:lnTo>
                      <a:pt x="72" y="133"/>
                    </a:lnTo>
                    <a:lnTo>
                      <a:pt x="81" y="133"/>
                    </a:lnTo>
                    <a:lnTo>
                      <a:pt x="92" y="133"/>
                    </a:lnTo>
                    <a:lnTo>
                      <a:pt x="102" y="129"/>
                    </a:lnTo>
                    <a:lnTo>
                      <a:pt x="111" y="124"/>
                    </a:lnTo>
                    <a:lnTo>
                      <a:pt x="119" y="118"/>
                    </a:lnTo>
                    <a:lnTo>
                      <a:pt x="119" y="118"/>
                    </a:lnTo>
                    <a:lnTo>
                      <a:pt x="126" y="110"/>
                    </a:lnTo>
                    <a:lnTo>
                      <a:pt x="131" y="100"/>
                    </a:lnTo>
                    <a:lnTo>
                      <a:pt x="134" y="89"/>
                    </a:lnTo>
                    <a:lnTo>
                      <a:pt x="135" y="80"/>
                    </a:lnTo>
                    <a:lnTo>
                      <a:pt x="134" y="69"/>
                    </a:lnTo>
                    <a:lnTo>
                      <a:pt x="131" y="60"/>
                    </a:lnTo>
                    <a:lnTo>
                      <a:pt x="126" y="50"/>
                    </a:lnTo>
                    <a:lnTo>
                      <a:pt x="119" y="42"/>
                    </a:lnTo>
                    <a:lnTo>
                      <a:pt x="119" y="42"/>
                    </a:lnTo>
                    <a:lnTo>
                      <a:pt x="112" y="35"/>
                    </a:lnTo>
                    <a:lnTo>
                      <a:pt x="104" y="31"/>
                    </a:lnTo>
                    <a:lnTo>
                      <a:pt x="96" y="29"/>
                    </a:lnTo>
                    <a:lnTo>
                      <a:pt x="87" y="27"/>
                    </a:lnTo>
                    <a:lnTo>
                      <a:pt x="77" y="27"/>
                    </a:lnTo>
                    <a:lnTo>
                      <a:pt x="69" y="29"/>
                    </a:lnTo>
                    <a:lnTo>
                      <a:pt x="60" y="31"/>
                    </a:lnTo>
                    <a:lnTo>
                      <a:pt x="52" y="35"/>
                    </a:lnTo>
                    <a:lnTo>
                      <a:pt x="5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sp>
            <p:nvSpPr>
              <p:cNvPr id="62" name="Freeform 131"/>
              <p:cNvSpPr>
                <a:spLocks/>
              </p:cNvSpPr>
              <p:nvPr/>
            </p:nvSpPr>
            <p:spPr bwMode="auto">
              <a:xfrm>
                <a:off x="4575175" y="1625600"/>
                <a:ext cx="84138" cy="157163"/>
              </a:xfrm>
              <a:custGeom>
                <a:avLst/>
                <a:gdLst>
                  <a:gd name="T0" fmla="*/ 66 w 107"/>
                  <a:gd name="T1" fmla="*/ 92 h 197"/>
                  <a:gd name="T2" fmla="*/ 66 w 107"/>
                  <a:gd name="T3" fmla="*/ 0 h 197"/>
                  <a:gd name="T4" fmla="*/ 42 w 107"/>
                  <a:gd name="T5" fmla="*/ 0 h 197"/>
                  <a:gd name="T6" fmla="*/ 42 w 107"/>
                  <a:gd name="T7" fmla="*/ 92 h 197"/>
                  <a:gd name="T8" fmla="*/ 42 w 107"/>
                  <a:gd name="T9" fmla="*/ 92 h 197"/>
                  <a:gd name="T10" fmla="*/ 34 w 107"/>
                  <a:gd name="T11" fmla="*/ 93 h 197"/>
                  <a:gd name="T12" fmla="*/ 26 w 107"/>
                  <a:gd name="T13" fmla="*/ 97 h 197"/>
                  <a:gd name="T14" fmla="*/ 19 w 107"/>
                  <a:gd name="T15" fmla="*/ 103 h 197"/>
                  <a:gd name="T16" fmla="*/ 12 w 107"/>
                  <a:gd name="T17" fmla="*/ 110 h 197"/>
                  <a:gd name="T18" fmla="*/ 7 w 107"/>
                  <a:gd name="T19" fmla="*/ 118 h 197"/>
                  <a:gd name="T20" fmla="*/ 3 w 107"/>
                  <a:gd name="T21" fmla="*/ 126 h 197"/>
                  <a:gd name="T22" fmla="*/ 0 w 107"/>
                  <a:gd name="T23" fmla="*/ 134 h 197"/>
                  <a:gd name="T24" fmla="*/ 0 w 107"/>
                  <a:gd name="T25" fmla="*/ 143 h 197"/>
                  <a:gd name="T26" fmla="*/ 0 w 107"/>
                  <a:gd name="T27" fmla="*/ 143 h 197"/>
                  <a:gd name="T28" fmla="*/ 2 w 107"/>
                  <a:gd name="T29" fmla="*/ 154 h 197"/>
                  <a:gd name="T30" fmla="*/ 4 w 107"/>
                  <a:gd name="T31" fmla="*/ 165 h 197"/>
                  <a:gd name="T32" fmla="*/ 10 w 107"/>
                  <a:gd name="T33" fmla="*/ 173 h 197"/>
                  <a:gd name="T34" fmla="*/ 15 w 107"/>
                  <a:gd name="T35" fmla="*/ 181 h 197"/>
                  <a:gd name="T36" fmla="*/ 23 w 107"/>
                  <a:gd name="T37" fmla="*/ 188 h 197"/>
                  <a:gd name="T38" fmla="*/ 33 w 107"/>
                  <a:gd name="T39" fmla="*/ 192 h 197"/>
                  <a:gd name="T40" fmla="*/ 42 w 107"/>
                  <a:gd name="T41" fmla="*/ 196 h 197"/>
                  <a:gd name="T42" fmla="*/ 53 w 107"/>
                  <a:gd name="T43" fmla="*/ 197 h 197"/>
                  <a:gd name="T44" fmla="*/ 53 w 107"/>
                  <a:gd name="T45" fmla="*/ 197 h 197"/>
                  <a:gd name="T46" fmla="*/ 64 w 107"/>
                  <a:gd name="T47" fmla="*/ 196 h 197"/>
                  <a:gd name="T48" fmla="*/ 74 w 107"/>
                  <a:gd name="T49" fmla="*/ 192 h 197"/>
                  <a:gd name="T50" fmla="*/ 82 w 107"/>
                  <a:gd name="T51" fmla="*/ 188 h 197"/>
                  <a:gd name="T52" fmla="*/ 91 w 107"/>
                  <a:gd name="T53" fmla="*/ 181 h 197"/>
                  <a:gd name="T54" fmla="*/ 97 w 107"/>
                  <a:gd name="T55" fmla="*/ 173 h 197"/>
                  <a:gd name="T56" fmla="*/ 103 w 107"/>
                  <a:gd name="T57" fmla="*/ 165 h 197"/>
                  <a:gd name="T58" fmla="*/ 105 w 107"/>
                  <a:gd name="T59" fmla="*/ 154 h 197"/>
                  <a:gd name="T60" fmla="*/ 107 w 107"/>
                  <a:gd name="T61" fmla="*/ 143 h 197"/>
                  <a:gd name="T62" fmla="*/ 107 w 107"/>
                  <a:gd name="T63" fmla="*/ 143 h 197"/>
                  <a:gd name="T64" fmla="*/ 105 w 107"/>
                  <a:gd name="T65" fmla="*/ 134 h 197"/>
                  <a:gd name="T66" fmla="*/ 103 w 107"/>
                  <a:gd name="T67" fmla="*/ 126 h 197"/>
                  <a:gd name="T68" fmla="*/ 100 w 107"/>
                  <a:gd name="T69" fmla="*/ 118 h 197"/>
                  <a:gd name="T70" fmla="*/ 95 w 107"/>
                  <a:gd name="T71" fmla="*/ 111 h 197"/>
                  <a:gd name="T72" fmla="*/ 89 w 107"/>
                  <a:gd name="T73" fmla="*/ 104 h 197"/>
                  <a:gd name="T74" fmla="*/ 82 w 107"/>
                  <a:gd name="T75" fmla="*/ 99 h 197"/>
                  <a:gd name="T76" fmla="*/ 74 w 107"/>
                  <a:gd name="T77" fmla="*/ 95 h 197"/>
                  <a:gd name="T78" fmla="*/ 66 w 107"/>
                  <a:gd name="T79" fmla="*/ 92 h 197"/>
                  <a:gd name="T80" fmla="*/ 66 w 107"/>
                  <a:gd name="T81" fmla="*/ 9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 h="197">
                    <a:moveTo>
                      <a:pt x="66" y="92"/>
                    </a:moveTo>
                    <a:lnTo>
                      <a:pt x="66" y="0"/>
                    </a:lnTo>
                    <a:lnTo>
                      <a:pt x="42" y="0"/>
                    </a:lnTo>
                    <a:lnTo>
                      <a:pt x="42" y="92"/>
                    </a:lnTo>
                    <a:lnTo>
                      <a:pt x="42" y="92"/>
                    </a:lnTo>
                    <a:lnTo>
                      <a:pt x="34" y="93"/>
                    </a:lnTo>
                    <a:lnTo>
                      <a:pt x="26" y="97"/>
                    </a:lnTo>
                    <a:lnTo>
                      <a:pt x="19" y="103"/>
                    </a:lnTo>
                    <a:lnTo>
                      <a:pt x="12" y="110"/>
                    </a:lnTo>
                    <a:lnTo>
                      <a:pt x="7" y="118"/>
                    </a:lnTo>
                    <a:lnTo>
                      <a:pt x="3" y="126"/>
                    </a:lnTo>
                    <a:lnTo>
                      <a:pt x="0" y="134"/>
                    </a:lnTo>
                    <a:lnTo>
                      <a:pt x="0" y="143"/>
                    </a:lnTo>
                    <a:lnTo>
                      <a:pt x="0" y="143"/>
                    </a:lnTo>
                    <a:lnTo>
                      <a:pt x="2" y="154"/>
                    </a:lnTo>
                    <a:lnTo>
                      <a:pt x="4" y="165"/>
                    </a:lnTo>
                    <a:lnTo>
                      <a:pt x="10" y="173"/>
                    </a:lnTo>
                    <a:lnTo>
                      <a:pt x="15" y="181"/>
                    </a:lnTo>
                    <a:lnTo>
                      <a:pt x="23" y="188"/>
                    </a:lnTo>
                    <a:lnTo>
                      <a:pt x="33" y="192"/>
                    </a:lnTo>
                    <a:lnTo>
                      <a:pt x="42" y="196"/>
                    </a:lnTo>
                    <a:lnTo>
                      <a:pt x="53" y="197"/>
                    </a:lnTo>
                    <a:lnTo>
                      <a:pt x="53" y="197"/>
                    </a:lnTo>
                    <a:lnTo>
                      <a:pt x="64" y="196"/>
                    </a:lnTo>
                    <a:lnTo>
                      <a:pt x="74" y="192"/>
                    </a:lnTo>
                    <a:lnTo>
                      <a:pt x="82" y="188"/>
                    </a:lnTo>
                    <a:lnTo>
                      <a:pt x="91" y="181"/>
                    </a:lnTo>
                    <a:lnTo>
                      <a:pt x="97" y="173"/>
                    </a:lnTo>
                    <a:lnTo>
                      <a:pt x="103" y="165"/>
                    </a:lnTo>
                    <a:lnTo>
                      <a:pt x="105" y="154"/>
                    </a:lnTo>
                    <a:lnTo>
                      <a:pt x="107" y="143"/>
                    </a:lnTo>
                    <a:lnTo>
                      <a:pt x="107" y="143"/>
                    </a:lnTo>
                    <a:lnTo>
                      <a:pt x="105" y="134"/>
                    </a:lnTo>
                    <a:lnTo>
                      <a:pt x="103" y="126"/>
                    </a:lnTo>
                    <a:lnTo>
                      <a:pt x="100" y="118"/>
                    </a:lnTo>
                    <a:lnTo>
                      <a:pt x="95" y="111"/>
                    </a:lnTo>
                    <a:lnTo>
                      <a:pt x="89" y="104"/>
                    </a:lnTo>
                    <a:lnTo>
                      <a:pt x="82" y="99"/>
                    </a:lnTo>
                    <a:lnTo>
                      <a:pt x="74" y="95"/>
                    </a:lnTo>
                    <a:lnTo>
                      <a:pt x="66" y="92"/>
                    </a:lnTo>
                    <a:lnTo>
                      <a:pt x="66"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grpSp>
        <p:sp>
          <p:nvSpPr>
            <p:cNvPr id="63" name="Freeform 5"/>
            <p:cNvSpPr>
              <a:spLocks noEditPoints="1"/>
            </p:cNvSpPr>
            <p:nvPr/>
          </p:nvSpPr>
          <p:spPr bwMode="auto">
            <a:xfrm>
              <a:off x="3266499" y="2949084"/>
              <a:ext cx="232266" cy="231672"/>
            </a:xfrm>
            <a:custGeom>
              <a:avLst/>
              <a:gdLst>
                <a:gd name="T0" fmla="*/ 279 w 640"/>
                <a:gd name="T1" fmla="*/ 265 h 639"/>
                <a:gd name="T2" fmla="*/ 298 w 640"/>
                <a:gd name="T3" fmla="*/ 278 h 639"/>
                <a:gd name="T4" fmla="*/ 370 w 640"/>
                <a:gd name="T5" fmla="*/ 299 h 639"/>
                <a:gd name="T6" fmla="*/ 420 w 640"/>
                <a:gd name="T7" fmla="*/ 343 h 639"/>
                <a:gd name="T8" fmla="*/ 418 w 640"/>
                <a:gd name="T9" fmla="*/ 407 h 639"/>
                <a:gd name="T10" fmla="*/ 367 w 640"/>
                <a:gd name="T11" fmla="*/ 451 h 639"/>
                <a:gd name="T12" fmla="*/ 347 w 640"/>
                <a:gd name="T13" fmla="*/ 480 h 639"/>
                <a:gd name="T14" fmla="*/ 293 w 640"/>
                <a:gd name="T15" fmla="*/ 480 h 639"/>
                <a:gd name="T16" fmla="*/ 280 w 640"/>
                <a:gd name="T17" fmla="*/ 452 h 639"/>
                <a:gd name="T18" fmla="*/ 227 w 640"/>
                <a:gd name="T19" fmla="*/ 412 h 639"/>
                <a:gd name="T20" fmla="*/ 209 w 640"/>
                <a:gd name="T21" fmla="*/ 355 h 639"/>
                <a:gd name="T22" fmla="*/ 266 w 640"/>
                <a:gd name="T23" fmla="*/ 371 h 639"/>
                <a:gd name="T24" fmla="*/ 284 w 640"/>
                <a:gd name="T25" fmla="*/ 397 h 639"/>
                <a:gd name="T26" fmla="*/ 322 w 640"/>
                <a:gd name="T27" fmla="*/ 407 h 639"/>
                <a:gd name="T28" fmla="*/ 373 w 640"/>
                <a:gd name="T29" fmla="*/ 375 h 639"/>
                <a:gd name="T30" fmla="*/ 365 w 640"/>
                <a:gd name="T31" fmla="*/ 355 h 639"/>
                <a:gd name="T32" fmla="*/ 311 w 640"/>
                <a:gd name="T33" fmla="*/ 336 h 639"/>
                <a:gd name="T34" fmla="*/ 247 w 640"/>
                <a:gd name="T35" fmla="*/ 309 h 639"/>
                <a:gd name="T36" fmla="*/ 224 w 640"/>
                <a:gd name="T37" fmla="*/ 256 h 639"/>
                <a:gd name="T38" fmla="*/ 250 w 640"/>
                <a:gd name="T39" fmla="*/ 201 h 639"/>
                <a:gd name="T40" fmla="*/ 293 w 640"/>
                <a:gd name="T41" fmla="*/ 181 h 639"/>
                <a:gd name="T42" fmla="*/ 320 w 640"/>
                <a:gd name="T43" fmla="*/ 133 h 639"/>
                <a:gd name="T44" fmla="*/ 347 w 640"/>
                <a:gd name="T45" fmla="*/ 181 h 639"/>
                <a:gd name="T46" fmla="*/ 390 w 640"/>
                <a:gd name="T47" fmla="*/ 198 h 639"/>
                <a:gd name="T48" fmla="*/ 426 w 640"/>
                <a:gd name="T49" fmla="*/ 251 h 639"/>
                <a:gd name="T50" fmla="*/ 378 w 640"/>
                <a:gd name="T51" fmla="*/ 275 h 639"/>
                <a:gd name="T52" fmla="*/ 358 w 640"/>
                <a:gd name="T53" fmla="*/ 238 h 639"/>
                <a:gd name="T54" fmla="*/ 300 w 640"/>
                <a:gd name="T55" fmla="*/ 232 h 639"/>
                <a:gd name="T56" fmla="*/ 279 w 640"/>
                <a:gd name="T57" fmla="*/ 246 h 639"/>
                <a:gd name="T58" fmla="*/ 279 w 640"/>
                <a:gd name="T59" fmla="*/ 265 h 639"/>
                <a:gd name="T60" fmla="*/ 320 w 640"/>
                <a:gd name="T61" fmla="*/ 0 h 639"/>
                <a:gd name="T62" fmla="*/ 0 w 640"/>
                <a:gd name="T63" fmla="*/ 319 h 639"/>
                <a:gd name="T64" fmla="*/ 640 w 640"/>
                <a:gd name="T65" fmla="*/ 31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639">
                  <a:moveTo>
                    <a:pt x="279" y="265"/>
                  </a:moveTo>
                  <a:lnTo>
                    <a:pt x="279" y="265"/>
                  </a:lnTo>
                  <a:cubicBezTo>
                    <a:pt x="279" y="267"/>
                    <a:pt x="281" y="269"/>
                    <a:pt x="283" y="271"/>
                  </a:cubicBezTo>
                  <a:cubicBezTo>
                    <a:pt x="285" y="272"/>
                    <a:pt x="289" y="275"/>
                    <a:pt x="298" y="278"/>
                  </a:cubicBezTo>
                  <a:cubicBezTo>
                    <a:pt x="305" y="281"/>
                    <a:pt x="315" y="284"/>
                    <a:pt x="328" y="287"/>
                  </a:cubicBezTo>
                  <a:cubicBezTo>
                    <a:pt x="344" y="290"/>
                    <a:pt x="358" y="294"/>
                    <a:pt x="370" y="299"/>
                  </a:cubicBezTo>
                  <a:cubicBezTo>
                    <a:pt x="382" y="304"/>
                    <a:pt x="392" y="311"/>
                    <a:pt x="400" y="317"/>
                  </a:cubicBezTo>
                  <a:cubicBezTo>
                    <a:pt x="409" y="325"/>
                    <a:pt x="415" y="334"/>
                    <a:pt x="420" y="343"/>
                  </a:cubicBezTo>
                  <a:cubicBezTo>
                    <a:pt x="423" y="353"/>
                    <a:pt x="425" y="363"/>
                    <a:pt x="425" y="374"/>
                  </a:cubicBezTo>
                  <a:cubicBezTo>
                    <a:pt x="425" y="386"/>
                    <a:pt x="423" y="397"/>
                    <a:pt x="418" y="407"/>
                  </a:cubicBezTo>
                  <a:cubicBezTo>
                    <a:pt x="414" y="417"/>
                    <a:pt x="407" y="426"/>
                    <a:pt x="398" y="433"/>
                  </a:cubicBezTo>
                  <a:cubicBezTo>
                    <a:pt x="389" y="440"/>
                    <a:pt x="379" y="446"/>
                    <a:pt x="367" y="451"/>
                  </a:cubicBezTo>
                  <a:cubicBezTo>
                    <a:pt x="361" y="453"/>
                    <a:pt x="354" y="455"/>
                    <a:pt x="347" y="456"/>
                  </a:cubicBezTo>
                  <a:lnTo>
                    <a:pt x="347" y="480"/>
                  </a:lnTo>
                  <a:cubicBezTo>
                    <a:pt x="347" y="494"/>
                    <a:pt x="335" y="506"/>
                    <a:pt x="320" y="506"/>
                  </a:cubicBezTo>
                  <a:cubicBezTo>
                    <a:pt x="305" y="506"/>
                    <a:pt x="293" y="494"/>
                    <a:pt x="293" y="480"/>
                  </a:cubicBezTo>
                  <a:lnTo>
                    <a:pt x="293" y="455"/>
                  </a:lnTo>
                  <a:cubicBezTo>
                    <a:pt x="289" y="454"/>
                    <a:pt x="284" y="453"/>
                    <a:pt x="280" y="452"/>
                  </a:cubicBezTo>
                  <a:cubicBezTo>
                    <a:pt x="269" y="448"/>
                    <a:pt x="259" y="443"/>
                    <a:pt x="250" y="436"/>
                  </a:cubicBezTo>
                  <a:cubicBezTo>
                    <a:pt x="241" y="430"/>
                    <a:pt x="233" y="421"/>
                    <a:pt x="227" y="412"/>
                  </a:cubicBezTo>
                  <a:cubicBezTo>
                    <a:pt x="221" y="402"/>
                    <a:pt x="216" y="391"/>
                    <a:pt x="214" y="378"/>
                  </a:cubicBezTo>
                  <a:lnTo>
                    <a:pt x="209" y="355"/>
                  </a:lnTo>
                  <a:lnTo>
                    <a:pt x="263" y="355"/>
                  </a:lnTo>
                  <a:lnTo>
                    <a:pt x="266" y="371"/>
                  </a:lnTo>
                  <a:cubicBezTo>
                    <a:pt x="267" y="377"/>
                    <a:pt x="269" y="382"/>
                    <a:pt x="272" y="386"/>
                  </a:cubicBezTo>
                  <a:cubicBezTo>
                    <a:pt x="276" y="390"/>
                    <a:pt x="279" y="394"/>
                    <a:pt x="284" y="397"/>
                  </a:cubicBezTo>
                  <a:cubicBezTo>
                    <a:pt x="289" y="400"/>
                    <a:pt x="294" y="402"/>
                    <a:pt x="300" y="404"/>
                  </a:cubicBezTo>
                  <a:cubicBezTo>
                    <a:pt x="307" y="406"/>
                    <a:pt x="314" y="407"/>
                    <a:pt x="322" y="407"/>
                  </a:cubicBezTo>
                  <a:cubicBezTo>
                    <a:pt x="340" y="407"/>
                    <a:pt x="353" y="403"/>
                    <a:pt x="362" y="396"/>
                  </a:cubicBezTo>
                  <a:cubicBezTo>
                    <a:pt x="370" y="391"/>
                    <a:pt x="373" y="384"/>
                    <a:pt x="373" y="375"/>
                  </a:cubicBezTo>
                  <a:cubicBezTo>
                    <a:pt x="373" y="370"/>
                    <a:pt x="372" y="367"/>
                    <a:pt x="371" y="363"/>
                  </a:cubicBezTo>
                  <a:cubicBezTo>
                    <a:pt x="370" y="361"/>
                    <a:pt x="368" y="358"/>
                    <a:pt x="365" y="355"/>
                  </a:cubicBezTo>
                  <a:cubicBezTo>
                    <a:pt x="362" y="353"/>
                    <a:pt x="356" y="350"/>
                    <a:pt x="346" y="346"/>
                  </a:cubicBezTo>
                  <a:cubicBezTo>
                    <a:pt x="337" y="342"/>
                    <a:pt x="325" y="339"/>
                    <a:pt x="311" y="336"/>
                  </a:cubicBezTo>
                  <a:cubicBezTo>
                    <a:pt x="297" y="332"/>
                    <a:pt x="285" y="329"/>
                    <a:pt x="275" y="325"/>
                  </a:cubicBezTo>
                  <a:cubicBezTo>
                    <a:pt x="264" y="320"/>
                    <a:pt x="255" y="315"/>
                    <a:pt x="247" y="309"/>
                  </a:cubicBezTo>
                  <a:cubicBezTo>
                    <a:pt x="239" y="302"/>
                    <a:pt x="233" y="294"/>
                    <a:pt x="230" y="285"/>
                  </a:cubicBezTo>
                  <a:cubicBezTo>
                    <a:pt x="226" y="276"/>
                    <a:pt x="224" y="267"/>
                    <a:pt x="224" y="256"/>
                  </a:cubicBezTo>
                  <a:cubicBezTo>
                    <a:pt x="224" y="246"/>
                    <a:pt x="226" y="235"/>
                    <a:pt x="231" y="226"/>
                  </a:cubicBezTo>
                  <a:cubicBezTo>
                    <a:pt x="235" y="217"/>
                    <a:pt x="241" y="208"/>
                    <a:pt x="250" y="201"/>
                  </a:cubicBezTo>
                  <a:cubicBezTo>
                    <a:pt x="258" y="194"/>
                    <a:pt x="267" y="189"/>
                    <a:pt x="278" y="185"/>
                  </a:cubicBezTo>
                  <a:cubicBezTo>
                    <a:pt x="283" y="183"/>
                    <a:pt x="288" y="182"/>
                    <a:pt x="293" y="181"/>
                  </a:cubicBezTo>
                  <a:lnTo>
                    <a:pt x="293" y="159"/>
                  </a:lnTo>
                  <a:cubicBezTo>
                    <a:pt x="293" y="145"/>
                    <a:pt x="305" y="133"/>
                    <a:pt x="320" y="133"/>
                  </a:cubicBezTo>
                  <a:cubicBezTo>
                    <a:pt x="335" y="133"/>
                    <a:pt x="347" y="145"/>
                    <a:pt x="347" y="159"/>
                  </a:cubicBezTo>
                  <a:lnTo>
                    <a:pt x="347" y="181"/>
                  </a:lnTo>
                  <a:cubicBezTo>
                    <a:pt x="352" y="182"/>
                    <a:pt x="357" y="183"/>
                    <a:pt x="361" y="184"/>
                  </a:cubicBezTo>
                  <a:cubicBezTo>
                    <a:pt x="372" y="187"/>
                    <a:pt x="381" y="192"/>
                    <a:pt x="390" y="198"/>
                  </a:cubicBezTo>
                  <a:cubicBezTo>
                    <a:pt x="399" y="204"/>
                    <a:pt x="406" y="212"/>
                    <a:pt x="412" y="220"/>
                  </a:cubicBezTo>
                  <a:cubicBezTo>
                    <a:pt x="419" y="229"/>
                    <a:pt x="423" y="240"/>
                    <a:pt x="426" y="251"/>
                  </a:cubicBezTo>
                  <a:lnTo>
                    <a:pt x="432" y="275"/>
                  </a:lnTo>
                  <a:lnTo>
                    <a:pt x="378" y="275"/>
                  </a:lnTo>
                  <a:lnTo>
                    <a:pt x="374" y="260"/>
                  </a:lnTo>
                  <a:cubicBezTo>
                    <a:pt x="372" y="250"/>
                    <a:pt x="367" y="243"/>
                    <a:pt x="358" y="238"/>
                  </a:cubicBezTo>
                  <a:cubicBezTo>
                    <a:pt x="348" y="232"/>
                    <a:pt x="337" y="229"/>
                    <a:pt x="322" y="229"/>
                  </a:cubicBezTo>
                  <a:cubicBezTo>
                    <a:pt x="314" y="229"/>
                    <a:pt x="306" y="230"/>
                    <a:pt x="300" y="232"/>
                  </a:cubicBezTo>
                  <a:cubicBezTo>
                    <a:pt x="294" y="233"/>
                    <a:pt x="289" y="236"/>
                    <a:pt x="286" y="238"/>
                  </a:cubicBezTo>
                  <a:cubicBezTo>
                    <a:pt x="283" y="241"/>
                    <a:pt x="280" y="243"/>
                    <a:pt x="279" y="246"/>
                  </a:cubicBezTo>
                  <a:cubicBezTo>
                    <a:pt x="278" y="249"/>
                    <a:pt x="277" y="252"/>
                    <a:pt x="277" y="255"/>
                  </a:cubicBezTo>
                  <a:cubicBezTo>
                    <a:pt x="277" y="259"/>
                    <a:pt x="277" y="263"/>
                    <a:pt x="279" y="265"/>
                  </a:cubicBezTo>
                  <a:lnTo>
                    <a:pt x="279" y="265"/>
                  </a:lnTo>
                  <a:close/>
                  <a:moveTo>
                    <a:pt x="320" y="0"/>
                  </a:moveTo>
                  <a:lnTo>
                    <a:pt x="320" y="0"/>
                  </a:lnTo>
                  <a:cubicBezTo>
                    <a:pt x="143" y="0"/>
                    <a:pt x="0" y="143"/>
                    <a:pt x="0" y="319"/>
                  </a:cubicBezTo>
                  <a:cubicBezTo>
                    <a:pt x="0" y="496"/>
                    <a:pt x="143" y="639"/>
                    <a:pt x="320" y="639"/>
                  </a:cubicBezTo>
                  <a:cubicBezTo>
                    <a:pt x="497" y="639"/>
                    <a:pt x="640" y="496"/>
                    <a:pt x="640" y="319"/>
                  </a:cubicBezTo>
                  <a:cubicBezTo>
                    <a:pt x="640" y="143"/>
                    <a:pt x="497" y="0"/>
                    <a:pt x="320" y="0"/>
                  </a:cubicBezTo>
                  <a:close/>
                </a:path>
              </a:pathLst>
            </a:custGeom>
            <a:solidFill>
              <a:srgbClr val="FFFFFF"/>
            </a:solidFill>
            <a:ln w="0">
              <a:noFill/>
              <a:prstDash val="solid"/>
              <a:round/>
              <a:headEnd/>
              <a:tailEnd/>
            </a:ln>
          </p:spPr>
          <p:txBody>
            <a:bodyPr vert="horz" wrap="square" lIns="91355" tIns="45678" rIns="91355" bIns="45678" numCol="1" anchor="t" anchorCtr="0" compatLnSpc="1">
              <a:prstTxWarp prst="textNoShape">
                <a:avLst/>
              </a:prstTxWarp>
            </a:bodyPr>
            <a:lstStyle/>
            <a:p>
              <a:pPr defTabSz="456789">
                <a:defRPr/>
              </a:pPr>
              <a:endParaRPr lang="en-US" sz="1798" kern="0" dirty="0">
                <a:solidFill>
                  <a:srgbClr val="676767"/>
                </a:solidFill>
              </a:endParaRPr>
            </a:p>
          </p:txBody>
        </p:sp>
      </p:grpSp>
      <p:sp>
        <p:nvSpPr>
          <p:cNvPr id="2" name="Title 1"/>
          <p:cNvSpPr>
            <a:spLocks noGrp="1"/>
          </p:cNvSpPr>
          <p:nvPr>
            <p:ph type="title"/>
          </p:nvPr>
        </p:nvSpPr>
        <p:spPr>
          <a:xfrm>
            <a:off x="437766" y="511913"/>
            <a:ext cx="6686365" cy="731837"/>
          </a:xfrm>
        </p:spPr>
        <p:txBody>
          <a:bodyPr>
            <a:normAutofit fontScale="90000"/>
          </a:bodyPr>
          <a:lstStyle/>
          <a:p>
            <a:r>
              <a:rPr lang="en-US"/>
              <a:t>Adding point solutions adds complexity and can make you less secure</a:t>
            </a:r>
            <a:endParaRPr lang="en-US" dirty="0"/>
          </a:p>
        </p:txBody>
      </p:sp>
      <p:sp>
        <p:nvSpPr>
          <p:cNvPr id="166" name="TextBox 165"/>
          <p:cNvSpPr txBox="1"/>
          <p:nvPr/>
        </p:nvSpPr>
        <p:spPr>
          <a:xfrm rot="2905428">
            <a:off x="3769487" y="2265878"/>
            <a:ext cx="1380394" cy="365938"/>
          </a:xfrm>
          <a:prstGeom prst="rect">
            <a:avLst/>
          </a:prstGeom>
          <a:noFill/>
        </p:spPr>
        <p:txBody>
          <a:bodyPr wrap="none" lIns="91439" tIns="45719" rIns="91439" bIns="45719" rtlCol="0">
            <a:prstTxWarp prst="textArchUp">
              <a:avLst>
                <a:gd name="adj" fmla="val 11510400"/>
              </a:avLst>
            </a:prstTxWarp>
            <a:spAutoFit/>
          </a:bodyPr>
          <a:lstStyle/>
          <a:p>
            <a:pPr algn="ctr" defTabSz="609007" fontAlgn="auto">
              <a:spcBef>
                <a:spcPts val="0"/>
              </a:spcBef>
              <a:spcAft>
                <a:spcPts val="0"/>
              </a:spcAft>
              <a:defRPr/>
            </a:pPr>
            <a:r>
              <a:rPr lang="en-US" kern="0" dirty="0">
                <a:solidFill>
                  <a:srgbClr val="FFFFFF"/>
                </a:solidFill>
                <a:latin typeface="CiscoSansTT ExtraLight" charset="0"/>
                <a:ea typeface="CiscoSansTT ExtraLight" charset="0"/>
                <a:cs typeface="CiscoSansTT ExtraLight" charset="0"/>
              </a:rPr>
              <a:t>Security Gap</a:t>
            </a:r>
          </a:p>
        </p:txBody>
      </p:sp>
      <p:sp>
        <p:nvSpPr>
          <p:cNvPr id="158" name="Freeform: Shape 157"/>
          <p:cNvSpPr/>
          <p:nvPr/>
        </p:nvSpPr>
        <p:spPr>
          <a:xfrm rot="20233680">
            <a:off x="3947964" y="1761108"/>
            <a:ext cx="669556" cy="1621680"/>
          </a:xfrm>
          <a:custGeom>
            <a:avLst/>
            <a:gdLst>
              <a:gd name="connsiteX0" fmla="*/ 0 w 577850"/>
              <a:gd name="connsiteY0" fmla="*/ 0 h 2178050"/>
              <a:gd name="connsiteX1" fmla="*/ 577850 w 577850"/>
              <a:gd name="connsiteY1" fmla="*/ 2178050 h 2178050"/>
              <a:gd name="connsiteX0" fmla="*/ 0 w 577850"/>
              <a:gd name="connsiteY0" fmla="*/ 0 h 2178050"/>
              <a:gd name="connsiteX1" fmla="*/ 577850 w 577850"/>
              <a:gd name="connsiteY1" fmla="*/ 2178050 h 2178050"/>
              <a:gd name="connsiteX0" fmla="*/ 0 w 646232"/>
              <a:gd name="connsiteY0" fmla="*/ 0 h 2178050"/>
              <a:gd name="connsiteX1" fmla="*/ 577850 w 646232"/>
              <a:gd name="connsiteY1" fmla="*/ 2178050 h 2178050"/>
              <a:gd name="connsiteX0" fmla="*/ 0 w 639796"/>
              <a:gd name="connsiteY0" fmla="*/ 0 h 2178050"/>
              <a:gd name="connsiteX1" fmla="*/ 577850 w 639796"/>
              <a:gd name="connsiteY1" fmla="*/ 2178050 h 2178050"/>
              <a:gd name="connsiteX0" fmla="*/ 0 w 644529"/>
              <a:gd name="connsiteY0" fmla="*/ 0 h 2178050"/>
              <a:gd name="connsiteX1" fmla="*/ 577850 w 644529"/>
              <a:gd name="connsiteY1" fmla="*/ 2178050 h 2178050"/>
              <a:gd name="connsiteX0" fmla="*/ 0 w 675910"/>
              <a:gd name="connsiteY0" fmla="*/ 0 h 2178050"/>
              <a:gd name="connsiteX1" fmla="*/ 577850 w 675910"/>
              <a:gd name="connsiteY1" fmla="*/ 2178050 h 2178050"/>
              <a:gd name="connsiteX0" fmla="*/ 0 w 675275"/>
              <a:gd name="connsiteY0" fmla="*/ 0 h 2178050"/>
              <a:gd name="connsiteX1" fmla="*/ 577850 w 675275"/>
              <a:gd name="connsiteY1" fmla="*/ 2178050 h 2178050"/>
            </a:gdLst>
            <a:ahLst/>
            <a:cxnLst>
              <a:cxn ang="0">
                <a:pos x="connsiteX0" y="connsiteY0"/>
              </a:cxn>
              <a:cxn ang="0">
                <a:pos x="connsiteX1" y="connsiteY1"/>
              </a:cxn>
            </a:cxnLst>
            <a:rect l="l" t="t" r="r" b="b"/>
            <a:pathLst>
              <a:path w="675275" h="2178050">
                <a:moveTo>
                  <a:pt x="0" y="0"/>
                </a:moveTo>
                <a:cubicBezTo>
                  <a:pt x="497417" y="392641"/>
                  <a:pt x="856721" y="1442508"/>
                  <a:pt x="577850" y="2178050"/>
                </a:cubicBezTo>
              </a:path>
            </a:pathLst>
          </a:custGeom>
          <a:noFill/>
          <a:ln w="9525" cap="flat" cmpd="sng" algn="ctr">
            <a:solidFill>
              <a:schemeClr val="tx1"/>
            </a:solidFill>
            <a:prstDash val="sysDot"/>
          </a:ln>
          <a:effectLst/>
        </p:spPr>
        <p:txBody>
          <a:bodyPr rtlCol="0" anchor="ctr"/>
          <a:lstStyle/>
          <a:p>
            <a:pPr algn="ctr" defTabSz="914400" fontAlgn="auto">
              <a:spcBef>
                <a:spcPts val="0"/>
              </a:spcBef>
              <a:spcAft>
                <a:spcPts val="0"/>
              </a:spcAft>
              <a:defRPr/>
            </a:pPr>
            <a:endParaRPr lang="en-US" kern="0" dirty="0">
              <a:solidFill>
                <a:srgbClr val="FFFFFF"/>
              </a:solidFill>
              <a:latin typeface="CiscoSansTT ExtraLight" charset="0"/>
              <a:ea typeface=""/>
              <a:cs typeface=""/>
            </a:endParaRPr>
          </a:p>
        </p:txBody>
      </p:sp>
      <p:sp>
        <p:nvSpPr>
          <p:cNvPr id="197" name="Rectangle 196"/>
          <p:cNvSpPr/>
          <p:nvPr/>
        </p:nvSpPr>
        <p:spPr>
          <a:xfrm>
            <a:off x="5715000" y="1264223"/>
            <a:ext cx="3009900" cy="1005973"/>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800" b="1" spc="-150" dirty="0">
                <a:solidFill>
                  <a:srgbClr val="00BCEB"/>
                </a:solidFill>
              </a:rPr>
              <a:t>55% </a:t>
            </a:r>
            <a:r>
              <a:rPr lang="en-US" sz="1200" dirty="0">
                <a:solidFill>
                  <a:srgbClr val="FFFFFF"/>
                </a:solidFill>
              </a:rPr>
              <a:t>Of customers </a:t>
            </a:r>
            <a:r>
              <a:rPr lang="en-US" sz="1200" b="1" dirty="0">
                <a:solidFill>
                  <a:srgbClr val="FFFFFF"/>
                </a:solidFill>
              </a:rPr>
              <a:t>rely on more than 5 vendors</a:t>
            </a:r>
            <a:r>
              <a:rPr lang="en-US" sz="1200" dirty="0">
                <a:solidFill>
                  <a:srgbClr val="FFFFFF"/>
                </a:solidFill>
              </a:rPr>
              <a:t> to secure their network</a:t>
            </a:r>
            <a:r>
              <a:rPr lang="en-US" sz="1200" baseline="30000" dirty="0">
                <a:solidFill>
                  <a:srgbClr val="FFFFFF"/>
                </a:solidFill>
              </a:rPr>
              <a:t>1</a:t>
            </a:r>
            <a:endParaRPr lang="en-US" baseline="30000" dirty="0">
              <a:solidFill>
                <a:srgbClr val="FFFFFF"/>
              </a:solidFill>
            </a:endParaRPr>
          </a:p>
        </p:txBody>
      </p:sp>
      <p:sp>
        <p:nvSpPr>
          <p:cNvPr id="198" name="Rectangle 197"/>
          <p:cNvSpPr/>
          <p:nvPr/>
        </p:nvSpPr>
        <p:spPr>
          <a:xfrm>
            <a:off x="5715000" y="2227800"/>
            <a:ext cx="3009900" cy="1005973"/>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800" b="1" spc="-150" dirty="0">
                <a:solidFill>
                  <a:srgbClr val="00BCEB"/>
                </a:solidFill>
              </a:rPr>
              <a:t>54% </a:t>
            </a:r>
            <a:r>
              <a:rPr lang="en-US" sz="1200" dirty="0">
                <a:solidFill>
                  <a:srgbClr val="FFFFFF"/>
                </a:solidFill>
              </a:rPr>
              <a:t>Of </a:t>
            </a:r>
            <a:r>
              <a:rPr lang="en-US" sz="1200" b="1" dirty="0">
                <a:solidFill>
                  <a:srgbClr val="FFFFFF"/>
                </a:solidFill>
              </a:rPr>
              <a:t>legitimate security alerts are not remediated</a:t>
            </a:r>
            <a:r>
              <a:rPr lang="en-US" sz="1200" dirty="0">
                <a:solidFill>
                  <a:srgbClr val="FFFFFF"/>
                </a:solidFill>
              </a:rPr>
              <a:t> due to lack of integrated defense systems</a:t>
            </a:r>
            <a:r>
              <a:rPr lang="en-US" sz="1200" baseline="30000" dirty="0">
                <a:solidFill>
                  <a:srgbClr val="FFFFFF"/>
                </a:solidFill>
              </a:rPr>
              <a:t>2</a:t>
            </a:r>
            <a:endParaRPr lang="en-US" baseline="30000" dirty="0">
              <a:solidFill>
                <a:srgbClr val="FFFFFF"/>
              </a:solidFill>
            </a:endParaRPr>
          </a:p>
        </p:txBody>
      </p:sp>
      <p:sp>
        <p:nvSpPr>
          <p:cNvPr id="199" name="Rectangle 198"/>
          <p:cNvSpPr/>
          <p:nvPr/>
        </p:nvSpPr>
        <p:spPr>
          <a:xfrm>
            <a:off x="5715000" y="3191377"/>
            <a:ext cx="2808027" cy="1005973"/>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800" b="1" spc="-300" dirty="0">
                <a:solidFill>
                  <a:srgbClr val="00BCEB"/>
                </a:solidFill>
              </a:rPr>
              <a:t>1</a:t>
            </a:r>
            <a:r>
              <a:rPr lang="en-US" sz="2800" b="1" spc="-150" dirty="0">
                <a:solidFill>
                  <a:srgbClr val="00BCEB"/>
                </a:solidFill>
              </a:rPr>
              <a:t>00 days </a:t>
            </a:r>
            <a:r>
              <a:rPr lang="en-US" sz="1200" dirty="0">
                <a:solidFill>
                  <a:srgbClr val="FFFFFF"/>
                </a:solidFill>
              </a:rPr>
              <a:t>Industry average </a:t>
            </a:r>
            <a:r>
              <a:rPr lang="en-US" sz="1200" b="1" dirty="0">
                <a:solidFill>
                  <a:srgbClr val="FFFFFF"/>
                </a:solidFill>
              </a:rPr>
              <a:t>to detect a common threats</a:t>
            </a:r>
            <a:r>
              <a:rPr lang="en-US" sz="1200" b="1" baseline="30000" dirty="0">
                <a:solidFill>
                  <a:srgbClr val="FFFFFF"/>
                </a:solidFill>
              </a:rPr>
              <a:t>3 </a:t>
            </a:r>
            <a:endParaRPr lang="en-US" b="1" baseline="30000" dirty="0">
              <a:solidFill>
                <a:srgbClr val="FFFFFF"/>
              </a:solidFill>
            </a:endParaRPr>
          </a:p>
        </p:txBody>
      </p:sp>
      <p:sp>
        <p:nvSpPr>
          <p:cNvPr id="202" name="Rectangle 201"/>
          <p:cNvSpPr/>
          <p:nvPr/>
        </p:nvSpPr>
        <p:spPr>
          <a:xfrm>
            <a:off x="7110766" y="4561881"/>
            <a:ext cx="1559722" cy="323165"/>
          </a:xfrm>
          <a:prstGeom prst="rect">
            <a:avLst/>
          </a:prstGeom>
        </p:spPr>
        <p:txBody>
          <a:bodyPr wrap="none" lIns="0" tIns="0" rIns="0" bIns="0">
            <a:spAutoFit/>
          </a:bodyPr>
          <a:lstStyle/>
          <a:p>
            <a:pPr>
              <a:defRPr/>
            </a:pPr>
            <a:r>
              <a:rPr lang="en-US" sz="600" baseline="30000" dirty="0">
                <a:solidFill>
                  <a:srgbClr val="FFFFFF"/>
                </a:solidFill>
                <a:latin typeface="CiscoSansTT ExtraLight" charset="0"/>
                <a:ea typeface="CiscoSansTT ExtraLight" charset="0"/>
                <a:cs typeface="CiscoSansTT ExtraLight" charset="0"/>
              </a:rPr>
              <a:t>1</a:t>
            </a:r>
            <a:r>
              <a:rPr lang="en-US" sz="700" dirty="0">
                <a:solidFill>
                  <a:srgbClr val="FFFFFF"/>
                </a:solidFill>
                <a:latin typeface="CiscoSansTT ExtraLight" charset="0"/>
                <a:ea typeface="CiscoSansTT ExtraLight" charset="0"/>
                <a:cs typeface="CiscoSansTT ExtraLight" charset="0"/>
              </a:rPr>
              <a:t> </a:t>
            </a:r>
            <a:r>
              <a:rPr lang="en-US" sz="600" dirty="0">
                <a:solidFill>
                  <a:srgbClr val="FFFFFF"/>
                </a:solidFill>
                <a:latin typeface="CiscoSansTT ExtraLight" charset="0"/>
                <a:ea typeface="CiscoSansTT ExtraLight" charset="0"/>
                <a:cs typeface="CiscoSansTT ExtraLight" charset="0"/>
                <a:hlinkClick r:id="rId4"/>
              </a:rPr>
              <a:t>Cisco 2017 Annual Cybersecurity Report</a:t>
            </a:r>
            <a:endParaRPr lang="en-US" sz="600" dirty="0">
              <a:solidFill>
                <a:srgbClr val="FFFFFF"/>
              </a:solidFill>
              <a:latin typeface="CiscoSansTT ExtraLight" charset="0"/>
              <a:ea typeface="CiscoSansTT ExtraLight" charset="0"/>
              <a:cs typeface="CiscoSansTT ExtraLight" charset="0"/>
            </a:endParaRPr>
          </a:p>
          <a:p>
            <a:pPr>
              <a:defRPr/>
            </a:pPr>
            <a:r>
              <a:rPr lang="en-US" sz="600" baseline="30000" dirty="0">
                <a:solidFill>
                  <a:srgbClr val="FFFFFF"/>
                </a:solidFill>
                <a:latin typeface="CiscoSansTT ExtraLight" charset="0"/>
                <a:ea typeface="CiscoSansTT ExtraLight" charset="0"/>
                <a:cs typeface="CiscoSansTT ExtraLight" charset="0"/>
              </a:rPr>
              <a:t>2</a:t>
            </a:r>
            <a:r>
              <a:rPr lang="en-US" sz="700" dirty="0">
                <a:solidFill>
                  <a:srgbClr val="FFFFFF"/>
                </a:solidFill>
                <a:latin typeface="CiscoSansTT ExtraLight" charset="0"/>
                <a:ea typeface="CiscoSansTT ExtraLight" charset="0"/>
                <a:cs typeface="CiscoSansTT ExtraLight" charset="0"/>
              </a:rPr>
              <a:t> </a:t>
            </a:r>
            <a:r>
              <a:rPr lang="en-US" sz="600" dirty="0">
                <a:solidFill>
                  <a:srgbClr val="FFFFFF"/>
                </a:solidFill>
                <a:latin typeface="CiscoSansTT ExtraLight" charset="0"/>
                <a:ea typeface="CiscoSansTT ExtraLight" charset="0"/>
                <a:cs typeface="CiscoSansTT ExtraLight" charset="0"/>
                <a:hlinkClick r:id="rId4"/>
              </a:rPr>
              <a:t>Cisco 2017 Annual Cybersecurity Report</a:t>
            </a:r>
            <a:endParaRPr lang="en-US" sz="600" dirty="0">
              <a:solidFill>
                <a:srgbClr val="FFFFFF"/>
              </a:solidFill>
              <a:latin typeface="CiscoSansTT ExtraLight" charset="0"/>
              <a:ea typeface="CiscoSansTT ExtraLight" charset="0"/>
              <a:cs typeface="CiscoSansTT ExtraLight" charset="0"/>
            </a:endParaRPr>
          </a:p>
          <a:p>
            <a:pPr>
              <a:defRPr/>
            </a:pPr>
            <a:r>
              <a:rPr lang="en-US" sz="600" baseline="30000" dirty="0">
                <a:solidFill>
                  <a:srgbClr val="FFFFFF"/>
                </a:solidFill>
                <a:latin typeface="CiscoSansTT ExtraLight" charset="0"/>
                <a:ea typeface="CiscoSansTT ExtraLight" charset="0"/>
                <a:cs typeface="CiscoSansTT ExtraLight" charset="0"/>
              </a:rPr>
              <a:t>3</a:t>
            </a:r>
            <a:r>
              <a:rPr lang="en-US" sz="700" dirty="0">
                <a:solidFill>
                  <a:srgbClr val="FFFFFF"/>
                </a:solidFill>
                <a:latin typeface="CiscoSansTT ExtraLight" charset="0"/>
                <a:ea typeface="CiscoSansTT ExtraLight" charset="0"/>
                <a:cs typeface="CiscoSansTT ExtraLight" charset="0"/>
              </a:rPr>
              <a:t> </a:t>
            </a:r>
            <a:r>
              <a:rPr lang="en-US" sz="600" dirty="0">
                <a:solidFill>
                  <a:srgbClr val="FFFFFF"/>
                </a:solidFill>
                <a:latin typeface="CiscoSansTT ExtraLight" charset="0"/>
                <a:ea typeface="CiscoSansTT ExtraLight" charset="0"/>
                <a:cs typeface="CiscoSansTT ExtraLight" charset="0"/>
                <a:hlinkClick r:id="rId5" invalidUrl="http://www.cisco.com/c/m/en_us/offers/sc04/2016-midyear-cybersecurity-report/index.html?POSITION=SEM&amp;COUNTRY_SITE=us&amp;CAMPAIGN=SC-04+threat-centric+security&amp;CREATIVE=SEM_SC_Security_(BMM)_(B)-Report_MSR&amp;REFERRING_SITE=Bing&amp;COUNTRY=United States&amp;KEYWORD=+cisco +2016 +midyear +report&amp;KWID=p12066135158&amp;KEYCODE=001344793&amp;utm_source=bing&amp;utm_medium=cpc&amp;utm_campaign=US_SEM_SC_Security (BMM) (B)&amp;utm_term=+cisco +2016 +midyear +report&amp;utm_content=Report_MSR&amp;dclid=CLic1a3esNICFYp7YgodYdAITQ"/>
              </a:rPr>
              <a:t>Cisco 2016 Mid-Year Cybersecurity Report</a:t>
            </a:r>
            <a:endParaRPr lang="en-US" sz="500" dirty="0">
              <a:solidFill>
                <a:srgbClr val="FFFFFF"/>
              </a:solidFill>
              <a:latin typeface="CiscoSansTT ExtraLight" charset="0"/>
              <a:ea typeface="CiscoSansTT ExtraLight" charset="0"/>
              <a:cs typeface="CiscoSansTT ExtraLight" charset="0"/>
            </a:endParaRPr>
          </a:p>
        </p:txBody>
      </p:sp>
      <p:sp>
        <p:nvSpPr>
          <p:cNvPr id="49" name="Freeform 48"/>
          <p:cNvSpPr/>
          <p:nvPr/>
        </p:nvSpPr>
        <p:spPr>
          <a:xfrm>
            <a:off x="686727" y="3406964"/>
            <a:ext cx="4431539" cy="713708"/>
          </a:xfrm>
          <a:custGeom>
            <a:avLst/>
            <a:gdLst>
              <a:gd name="connsiteX0" fmla="*/ 0 w 4772526"/>
              <a:gd name="connsiteY0" fmla="*/ 1644503 h 1644503"/>
              <a:gd name="connsiteX1" fmla="*/ 978568 w 4772526"/>
              <a:gd name="connsiteY1" fmla="*/ 681977 h 1644503"/>
              <a:gd name="connsiteX2" fmla="*/ 2534652 w 4772526"/>
              <a:gd name="connsiteY2" fmla="*/ 104461 h 1644503"/>
              <a:gd name="connsiteX3" fmla="*/ 4772526 w 4772526"/>
              <a:gd name="connsiteY3" fmla="*/ 187 h 1644503"/>
              <a:gd name="connsiteX0" fmla="*/ 0 w 4772526"/>
              <a:gd name="connsiteY0" fmla="*/ 1651161 h 1651161"/>
              <a:gd name="connsiteX1" fmla="*/ 962525 w 4772526"/>
              <a:gd name="connsiteY1" fmla="*/ 913225 h 1651161"/>
              <a:gd name="connsiteX2" fmla="*/ 2534652 w 4772526"/>
              <a:gd name="connsiteY2" fmla="*/ 111119 h 1651161"/>
              <a:gd name="connsiteX3" fmla="*/ 4772526 w 4772526"/>
              <a:gd name="connsiteY3" fmla="*/ 6845 h 1651161"/>
              <a:gd name="connsiteX0" fmla="*/ 0 w 4772526"/>
              <a:gd name="connsiteY0" fmla="*/ 1644316 h 1644316"/>
              <a:gd name="connsiteX1" fmla="*/ 962525 w 4772526"/>
              <a:gd name="connsiteY1" fmla="*/ 906380 h 1644316"/>
              <a:gd name="connsiteX2" fmla="*/ 2502568 w 4772526"/>
              <a:gd name="connsiteY2" fmla="*/ 441159 h 1644316"/>
              <a:gd name="connsiteX3" fmla="*/ 4772526 w 4772526"/>
              <a:gd name="connsiteY3" fmla="*/ 0 h 1644316"/>
              <a:gd name="connsiteX0" fmla="*/ 0 w 4804611"/>
              <a:gd name="connsiteY0" fmla="*/ 1379621 h 1379621"/>
              <a:gd name="connsiteX1" fmla="*/ 962525 w 4804611"/>
              <a:gd name="connsiteY1" fmla="*/ 641685 h 1379621"/>
              <a:gd name="connsiteX2" fmla="*/ 2502568 w 4804611"/>
              <a:gd name="connsiteY2" fmla="*/ 176464 h 1379621"/>
              <a:gd name="connsiteX3" fmla="*/ 4804611 w 4804611"/>
              <a:gd name="connsiteY3" fmla="*/ 0 h 1379621"/>
              <a:gd name="connsiteX0" fmla="*/ 0 w 4804611"/>
              <a:gd name="connsiteY0" fmla="*/ 1385674 h 1385674"/>
              <a:gd name="connsiteX1" fmla="*/ 962525 w 4804611"/>
              <a:gd name="connsiteY1" fmla="*/ 647738 h 1385674"/>
              <a:gd name="connsiteX2" fmla="*/ 2699458 w 4804611"/>
              <a:gd name="connsiteY2" fmla="*/ 76370 h 1385674"/>
              <a:gd name="connsiteX3" fmla="*/ 4804611 w 4804611"/>
              <a:gd name="connsiteY3" fmla="*/ 6053 h 1385674"/>
              <a:gd name="connsiteX0" fmla="*/ 0 w 4814974"/>
              <a:gd name="connsiteY0" fmla="*/ 1544736 h 1544736"/>
              <a:gd name="connsiteX1" fmla="*/ 962525 w 4814974"/>
              <a:gd name="connsiteY1" fmla="*/ 806800 h 1544736"/>
              <a:gd name="connsiteX2" fmla="*/ 2699458 w 4814974"/>
              <a:gd name="connsiteY2" fmla="*/ 235432 h 1544736"/>
              <a:gd name="connsiteX3" fmla="*/ 4814974 w 4814974"/>
              <a:gd name="connsiteY3" fmla="*/ 0 h 1544736"/>
              <a:gd name="connsiteX0" fmla="*/ 0 w 4814974"/>
              <a:gd name="connsiteY0" fmla="*/ 1544736 h 1544736"/>
              <a:gd name="connsiteX1" fmla="*/ 962525 w 4814974"/>
              <a:gd name="connsiteY1" fmla="*/ 806800 h 1544736"/>
              <a:gd name="connsiteX2" fmla="*/ 2979251 w 4814974"/>
              <a:gd name="connsiteY2" fmla="*/ 176463 h 1544736"/>
              <a:gd name="connsiteX3" fmla="*/ 4814974 w 4814974"/>
              <a:gd name="connsiteY3" fmla="*/ 0 h 1544736"/>
              <a:gd name="connsiteX0" fmla="*/ 0 w 4814974"/>
              <a:gd name="connsiteY0" fmla="*/ 1544926 h 1544926"/>
              <a:gd name="connsiteX1" fmla="*/ 962525 w 4814974"/>
              <a:gd name="connsiteY1" fmla="*/ 806990 h 1544926"/>
              <a:gd name="connsiteX2" fmla="*/ 2979251 w 4814974"/>
              <a:gd name="connsiteY2" fmla="*/ 176653 h 1544926"/>
              <a:gd name="connsiteX3" fmla="*/ 4814974 w 4814974"/>
              <a:gd name="connsiteY3" fmla="*/ 190 h 1544926"/>
              <a:gd name="connsiteX0" fmla="*/ 0 w 4814974"/>
              <a:gd name="connsiteY0" fmla="*/ 1544926 h 1544926"/>
              <a:gd name="connsiteX1" fmla="*/ 962525 w 4814974"/>
              <a:gd name="connsiteY1" fmla="*/ 806990 h 1544926"/>
              <a:gd name="connsiteX2" fmla="*/ 2979251 w 4814974"/>
              <a:gd name="connsiteY2" fmla="*/ 176653 h 1544926"/>
              <a:gd name="connsiteX3" fmla="*/ 4814974 w 4814974"/>
              <a:gd name="connsiteY3" fmla="*/ 190 h 1544926"/>
              <a:gd name="connsiteX0" fmla="*/ 0 w 4814974"/>
              <a:gd name="connsiteY0" fmla="*/ 1544926 h 1544926"/>
              <a:gd name="connsiteX1" fmla="*/ 2979251 w 4814974"/>
              <a:gd name="connsiteY1" fmla="*/ 176653 h 1544926"/>
              <a:gd name="connsiteX2" fmla="*/ 4814974 w 4814974"/>
              <a:gd name="connsiteY2" fmla="*/ 190 h 1544926"/>
              <a:gd name="connsiteX0" fmla="*/ 0 w 4814974"/>
              <a:gd name="connsiteY0" fmla="*/ 1544926 h 1544926"/>
              <a:gd name="connsiteX1" fmla="*/ 2979251 w 4814974"/>
              <a:gd name="connsiteY1" fmla="*/ 176653 h 1544926"/>
              <a:gd name="connsiteX2" fmla="*/ 4814974 w 4814974"/>
              <a:gd name="connsiteY2" fmla="*/ 190 h 1544926"/>
              <a:gd name="connsiteX0" fmla="*/ 0 w 4814974"/>
              <a:gd name="connsiteY0" fmla="*/ 1544736 h 1544736"/>
              <a:gd name="connsiteX1" fmla="*/ 4814974 w 4814974"/>
              <a:gd name="connsiteY1" fmla="*/ 0 h 1544736"/>
              <a:gd name="connsiteX0" fmla="*/ 0 w 4814974"/>
              <a:gd name="connsiteY0" fmla="*/ 1544736 h 1544736"/>
              <a:gd name="connsiteX1" fmla="*/ 4814974 w 4814974"/>
              <a:gd name="connsiteY1" fmla="*/ 0 h 1544736"/>
              <a:gd name="connsiteX0" fmla="*/ 0 w 4814974"/>
              <a:gd name="connsiteY0" fmla="*/ 1544736 h 1544736"/>
              <a:gd name="connsiteX1" fmla="*/ 4814974 w 4814974"/>
              <a:gd name="connsiteY1" fmla="*/ 0 h 1544736"/>
              <a:gd name="connsiteX0" fmla="*/ 0 w 5042953"/>
              <a:gd name="connsiteY0" fmla="*/ 1910350 h 1910350"/>
              <a:gd name="connsiteX1" fmla="*/ 5042953 w 5042953"/>
              <a:gd name="connsiteY1" fmla="*/ 0 h 1910350"/>
              <a:gd name="connsiteX0" fmla="*/ 0 w 5042953"/>
              <a:gd name="connsiteY0" fmla="*/ 1910350 h 1910350"/>
              <a:gd name="connsiteX1" fmla="*/ 5042953 w 5042953"/>
              <a:gd name="connsiteY1" fmla="*/ 0 h 1910350"/>
              <a:gd name="connsiteX0" fmla="*/ 0 w 5096199"/>
              <a:gd name="connsiteY0" fmla="*/ 1769850 h 1769850"/>
              <a:gd name="connsiteX1" fmla="*/ 5096199 w 5096199"/>
              <a:gd name="connsiteY1" fmla="*/ 0 h 1769850"/>
              <a:gd name="connsiteX0" fmla="*/ 0 w 5096199"/>
              <a:gd name="connsiteY0" fmla="*/ 1769850 h 1769850"/>
              <a:gd name="connsiteX1" fmla="*/ 5096199 w 5096199"/>
              <a:gd name="connsiteY1" fmla="*/ 0 h 1769850"/>
              <a:gd name="connsiteX0" fmla="*/ 0 w 5096199"/>
              <a:gd name="connsiteY0" fmla="*/ 1488847 h 1488847"/>
              <a:gd name="connsiteX1" fmla="*/ 5096199 w 5096199"/>
              <a:gd name="connsiteY1" fmla="*/ 0 h 1488847"/>
              <a:gd name="connsiteX0" fmla="*/ 0 w 5096199"/>
              <a:gd name="connsiteY0" fmla="*/ 1685037 h 1685037"/>
              <a:gd name="connsiteX1" fmla="*/ 5096199 w 5096199"/>
              <a:gd name="connsiteY1" fmla="*/ 196190 h 1685037"/>
              <a:gd name="connsiteX0" fmla="*/ 0 w 5096199"/>
              <a:gd name="connsiteY0" fmla="*/ 1863302 h 1863302"/>
              <a:gd name="connsiteX1" fmla="*/ 5096199 w 5096199"/>
              <a:gd name="connsiteY1" fmla="*/ 163703 h 1863302"/>
              <a:gd name="connsiteX0" fmla="*/ 0 w 5096199"/>
              <a:gd name="connsiteY0" fmla="*/ 1760209 h 1760209"/>
              <a:gd name="connsiteX1" fmla="*/ 5096199 w 5096199"/>
              <a:gd name="connsiteY1" fmla="*/ 60610 h 1760209"/>
              <a:gd name="connsiteX0" fmla="*/ 0 w 5096199"/>
              <a:gd name="connsiteY0" fmla="*/ 1721635 h 1721635"/>
              <a:gd name="connsiteX1" fmla="*/ 5096199 w 5096199"/>
              <a:gd name="connsiteY1" fmla="*/ 22036 h 1721635"/>
              <a:gd name="connsiteX0" fmla="*/ 0 w 5096199"/>
              <a:gd name="connsiteY0" fmla="*/ 1721635 h 1721635"/>
              <a:gd name="connsiteX1" fmla="*/ 5096199 w 5096199"/>
              <a:gd name="connsiteY1" fmla="*/ 22036 h 1721635"/>
            </a:gdLst>
            <a:ahLst/>
            <a:cxnLst>
              <a:cxn ang="0">
                <a:pos x="connsiteX0" y="connsiteY0"/>
              </a:cxn>
              <a:cxn ang="0">
                <a:pos x="connsiteX1" y="connsiteY1"/>
              </a:cxn>
            </a:cxnLst>
            <a:rect l="l" t="t" r="r" b="b"/>
            <a:pathLst>
              <a:path w="5096199" h="1721635">
                <a:moveTo>
                  <a:pt x="0" y="1721635"/>
                </a:moveTo>
                <a:cubicBezTo>
                  <a:pt x="1739706" y="109882"/>
                  <a:pt x="2377718" y="-78175"/>
                  <a:pt x="5096199" y="22036"/>
                </a:cubicBezTo>
              </a:path>
            </a:pathLst>
          </a:custGeom>
          <a:noFill/>
          <a:ln w="152400" cap="rnd" cmpd="sng" algn="ctr">
            <a:solidFill>
              <a:schemeClr val="tx2"/>
            </a:solidFill>
            <a:prstDash val="solid"/>
            <a:tailEnd type="triangle"/>
          </a:ln>
          <a:effectLst/>
        </p:spPr>
        <p:txBody>
          <a:bodyPr rtlCol="0" anchor="ctr"/>
          <a:lstStyle/>
          <a:p>
            <a:pPr defTabSz="456789">
              <a:defRPr/>
            </a:pPr>
            <a:endParaRPr lang="en-US" sz="1798" kern="0" dirty="0">
              <a:solidFill>
                <a:srgbClr val="FFFFFF"/>
              </a:solidFill>
              <a:ea typeface="ＭＳ Ｐゴシック" pitchFamily="34" charset="-128"/>
            </a:endParaRPr>
          </a:p>
        </p:txBody>
      </p:sp>
      <p:sp>
        <p:nvSpPr>
          <p:cNvPr id="50" name="Freeform 49"/>
          <p:cNvSpPr/>
          <p:nvPr/>
        </p:nvSpPr>
        <p:spPr>
          <a:xfrm>
            <a:off x="679271" y="1661003"/>
            <a:ext cx="2906770" cy="2459671"/>
          </a:xfrm>
          <a:custGeom>
            <a:avLst/>
            <a:gdLst>
              <a:gd name="connsiteX0" fmla="*/ 0 w 2719137"/>
              <a:gd name="connsiteY0" fmla="*/ 3449053 h 3449053"/>
              <a:gd name="connsiteX1" fmla="*/ 994611 w 2719137"/>
              <a:gd name="connsiteY1" fmla="*/ 2815390 h 3449053"/>
              <a:gd name="connsiteX2" fmla="*/ 2109537 w 2719137"/>
              <a:gd name="connsiteY2" fmla="*/ 1772653 h 3449053"/>
              <a:gd name="connsiteX3" fmla="*/ 2719137 w 2719137"/>
              <a:gd name="connsiteY3" fmla="*/ 0 h 3449053"/>
              <a:gd name="connsiteX0" fmla="*/ 0 w 2719137"/>
              <a:gd name="connsiteY0" fmla="*/ 3449053 h 3449053"/>
              <a:gd name="connsiteX1" fmla="*/ 994611 w 2719137"/>
              <a:gd name="connsiteY1" fmla="*/ 2815390 h 3449053"/>
              <a:gd name="connsiteX2" fmla="*/ 2269958 w 2719137"/>
              <a:gd name="connsiteY2" fmla="*/ 1644316 h 3449053"/>
              <a:gd name="connsiteX3" fmla="*/ 2719137 w 2719137"/>
              <a:gd name="connsiteY3" fmla="*/ 0 h 3449053"/>
              <a:gd name="connsiteX0" fmla="*/ 0 w 2719137"/>
              <a:gd name="connsiteY0" fmla="*/ 3449053 h 3449053"/>
              <a:gd name="connsiteX1" fmla="*/ 1010653 w 2719137"/>
              <a:gd name="connsiteY1" fmla="*/ 2895601 h 3449053"/>
              <a:gd name="connsiteX2" fmla="*/ 2269958 w 2719137"/>
              <a:gd name="connsiteY2" fmla="*/ 1644316 h 3449053"/>
              <a:gd name="connsiteX3" fmla="*/ 2719137 w 2719137"/>
              <a:gd name="connsiteY3" fmla="*/ 0 h 3449053"/>
              <a:gd name="connsiteX0" fmla="*/ 0 w 2719137"/>
              <a:gd name="connsiteY0" fmla="*/ 3449053 h 3449053"/>
              <a:gd name="connsiteX1" fmla="*/ 1010653 w 2719137"/>
              <a:gd name="connsiteY1" fmla="*/ 2895601 h 3449053"/>
              <a:gd name="connsiteX2" fmla="*/ 2269958 w 2719137"/>
              <a:gd name="connsiteY2" fmla="*/ 1644316 h 3449053"/>
              <a:gd name="connsiteX3" fmla="*/ 2719137 w 2719137"/>
              <a:gd name="connsiteY3" fmla="*/ 0 h 3449053"/>
              <a:gd name="connsiteX0" fmla="*/ 0 w 2719137"/>
              <a:gd name="connsiteY0" fmla="*/ 3449053 h 3449053"/>
              <a:gd name="connsiteX1" fmla="*/ 1010653 w 2719137"/>
              <a:gd name="connsiteY1" fmla="*/ 2895601 h 3449053"/>
              <a:gd name="connsiteX2" fmla="*/ 2269958 w 2719137"/>
              <a:gd name="connsiteY2" fmla="*/ 1644316 h 3449053"/>
              <a:gd name="connsiteX3" fmla="*/ 2719137 w 2719137"/>
              <a:gd name="connsiteY3" fmla="*/ 0 h 3449053"/>
              <a:gd name="connsiteX0" fmla="*/ 0 w 2719137"/>
              <a:gd name="connsiteY0" fmla="*/ 3449053 h 3449053"/>
              <a:gd name="connsiteX1" fmla="*/ 1010653 w 2719137"/>
              <a:gd name="connsiteY1" fmla="*/ 2895601 h 3449053"/>
              <a:gd name="connsiteX2" fmla="*/ 2077453 w 2719137"/>
              <a:gd name="connsiteY2" fmla="*/ 1957137 h 3449053"/>
              <a:gd name="connsiteX3" fmla="*/ 2719137 w 2719137"/>
              <a:gd name="connsiteY3" fmla="*/ 0 h 3449053"/>
              <a:gd name="connsiteX0" fmla="*/ 0 w 2671011"/>
              <a:gd name="connsiteY0" fmla="*/ 3489159 h 3489159"/>
              <a:gd name="connsiteX1" fmla="*/ 1010653 w 2671011"/>
              <a:gd name="connsiteY1" fmla="*/ 2935707 h 3489159"/>
              <a:gd name="connsiteX2" fmla="*/ 2077453 w 2671011"/>
              <a:gd name="connsiteY2" fmla="*/ 1997243 h 3489159"/>
              <a:gd name="connsiteX3" fmla="*/ 2671011 w 2671011"/>
              <a:gd name="connsiteY3" fmla="*/ 0 h 3489159"/>
              <a:gd name="connsiteX0" fmla="*/ 0 w 2823411"/>
              <a:gd name="connsiteY0" fmla="*/ 3577390 h 3577390"/>
              <a:gd name="connsiteX1" fmla="*/ 1010653 w 2823411"/>
              <a:gd name="connsiteY1" fmla="*/ 3023938 h 3577390"/>
              <a:gd name="connsiteX2" fmla="*/ 2077453 w 2823411"/>
              <a:gd name="connsiteY2" fmla="*/ 2085474 h 3577390"/>
              <a:gd name="connsiteX3" fmla="*/ 2823411 w 2823411"/>
              <a:gd name="connsiteY3" fmla="*/ 0 h 3577390"/>
              <a:gd name="connsiteX0" fmla="*/ 0 w 2823411"/>
              <a:gd name="connsiteY0" fmla="*/ 3577390 h 3577390"/>
              <a:gd name="connsiteX1" fmla="*/ 1010653 w 2823411"/>
              <a:gd name="connsiteY1" fmla="*/ 3023938 h 3577390"/>
              <a:gd name="connsiteX2" fmla="*/ 2085474 w 2823411"/>
              <a:gd name="connsiteY2" fmla="*/ 2037348 h 3577390"/>
              <a:gd name="connsiteX3" fmla="*/ 2823411 w 2823411"/>
              <a:gd name="connsiteY3" fmla="*/ 0 h 3577390"/>
              <a:gd name="connsiteX0" fmla="*/ 0 w 2823411"/>
              <a:gd name="connsiteY0" fmla="*/ 3577390 h 3577390"/>
              <a:gd name="connsiteX1" fmla="*/ 1010653 w 2823411"/>
              <a:gd name="connsiteY1" fmla="*/ 3023938 h 3577390"/>
              <a:gd name="connsiteX2" fmla="*/ 2213811 w 2823411"/>
              <a:gd name="connsiteY2" fmla="*/ 1965159 h 3577390"/>
              <a:gd name="connsiteX3" fmla="*/ 2823411 w 2823411"/>
              <a:gd name="connsiteY3" fmla="*/ 0 h 3577390"/>
              <a:gd name="connsiteX0" fmla="*/ 0 w 2823411"/>
              <a:gd name="connsiteY0" fmla="*/ 3577390 h 3577390"/>
              <a:gd name="connsiteX1" fmla="*/ 1010653 w 2823411"/>
              <a:gd name="connsiteY1" fmla="*/ 3023938 h 3577390"/>
              <a:gd name="connsiteX2" fmla="*/ 2213811 w 2823411"/>
              <a:gd name="connsiteY2" fmla="*/ 1965159 h 3577390"/>
              <a:gd name="connsiteX3" fmla="*/ 2823411 w 2823411"/>
              <a:gd name="connsiteY3" fmla="*/ 0 h 3577390"/>
              <a:gd name="connsiteX0" fmla="*/ 0 w 2823411"/>
              <a:gd name="connsiteY0" fmla="*/ 3577390 h 3577390"/>
              <a:gd name="connsiteX1" fmla="*/ 834190 w 2823411"/>
              <a:gd name="connsiteY1" fmla="*/ 3136233 h 3577390"/>
              <a:gd name="connsiteX2" fmla="*/ 2213811 w 2823411"/>
              <a:gd name="connsiteY2" fmla="*/ 1965159 h 3577390"/>
              <a:gd name="connsiteX3" fmla="*/ 2823411 w 2823411"/>
              <a:gd name="connsiteY3" fmla="*/ 0 h 3577390"/>
              <a:gd name="connsiteX0" fmla="*/ 0 w 2823411"/>
              <a:gd name="connsiteY0" fmla="*/ 3577390 h 3577390"/>
              <a:gd name="connsiteX1" fmla="*/ 834190 w 2823411"/>
              <a:gd name="connsiteY1" fmla="*/ 3136233 h 3577390"/>
              <a:gd name="connsiteX2" fmla="*/ 2213811 w 2823411"/>
              <a:gd name="connsiteY2" fmla="*/ 1965159 h 3577390"/>
              <a:gd name="connsiteX3" fmla="*/ 2823411 w 2823411"/>
              <a:gd name="connsiteY3" fmla="*/ 0 h 3577390"/>
              <a:gd name="connsiteX0" fmla="*/ 0 w 2823411"/>
              <a:gd name="connsiteY0" fmla="*/ 3577390 h 3577390"/>
              <a:gd name="connsiteX1" fmla="*/ 834190 w 2823411"/>
              <a:gd name="connsiteY1" fmla="*/ 3136233 h 3577390"/>
              <a:gd name="connsiteX2" fmla="*/ 2213811 w 2823411"/>
              <a:gd name="connsiteY2" fmla="*/ 1965159 h 3577390"/>
              <a:gd name="connsiteX3" fmla="*/ 2823411 w 2823411"/>
              <a:gd name="connsiteY3" fmla="*/ 0 h 3577390"/>
              <a:gd name="connsiteX0" fmla="*/ 0 w 2823411"/>
              <a:gd name="connsiteY0" fmla="*/ 3577390 h 3577390"/>
              <a:gd name="connsiteX1" fmla="*/ 842211 w 2823411"/>
              <a:gd name="connsiteY1" fmla="*/ 3200402 h 3577390"/>
              <a:gd name="connsiteX2" fmla="*/ 2213811 w 2823411"/>
              <a:gd name="connsiteY2" fmla="*/ 1965159 h 3577390"/>
              <a:gd name="connsiteX3" fmla="*/ 2823411 w 2823411"/>
              <a:gd name="connsiteY3" fmla="*/ 0 h 3577390"/>
              <a:gd name="connsiteX0" fmla="*/ 0 w 2823411"/>
              <a:gd name="connsiteY0" fmla="*/ 3577390 h 3577390"/>
              <a:gd name="connsiteX1" fmla="*/ 842211 w 2823411"/>
              <a:gd name="connsiteY1" fmla="*/ 3200402 h 3577390"/>
              <a:gd name="connsiteX2" fmla="*/ 2213811 w 2823411"/>
              <a:gd name="connsiteY2" fmla="*/ 1965159 h 3577390"/>
              <a:gd name="connsiteX3" fmla="*/ 2823411 w 2823411"/>
              <a:gd name="connsiteY3" fmla="*/ 0 h 3577390"/>
              <a:gd name="connsiteX0" fmla="*/ 0 w 2823411"/>
              <a:gd name="connsiteY0" fmla="*/ 3577390 h 3577390"/>
              <a:gd name="connsiteX1" fmla="*/ 842211 w 2823411"/>
              <a:gd name="connsiteY1" fmla="*/ 3200402 h 3577390"/>
              <a:gd name="connsiteX2" fmla="*/ 2213811 w 2823411"/>
              <a:gd name="connsiteY2" fmla="*/ 1965159 h 3577390"/>
              <a:gd name="connsiteX3" fmla="*/ 2823411 w 2823411"/>
              <a:gd name="connsiteY3" fmla="*/ 0 h 3577390"/>
              <a:gd name="connsiteX0" fmla="*/ 0 w 2863516"/>
              <a:gd name="connsiteY0" fmla="*/ 3537285 h 3537285"/>
              <a:gd name="connsiteX1" fmla="*/ 882316 w 2863516"/>
              <a:gd name="connsiteY1" fmla="*/ 3200402 h 3537285"/>
              <a:gd name="connsiteX2" fmla="*/ 2253916 w 2863516"/>
              <a:gd name="connsiteY2" fmla="*/ 1965159 h 3537285"/>
              <a:gd name="connsiteX3" fmla="*/ 2863516 w 2863516"/>
              <a:gd name="connsiteY3" fmla="*/ 0 h 3537285"/>
              <a:gd name="connsiteX0" fmla="*/ 0 w 2863516"/>
              <a:gd name="connsiteY0" fmla="*/ 3537285 h 3537285"/>
              <a:gd name="connsiteX1" fmla="*/ 882316 w 2863516"/>
              <a:gd name="connsiteY1" fmla="*/ 3200402 h 3537285"/>
              <a:gd name="connsiteX2" fmla="*/ 2253916 w 2863516"/>
              <a:gd name="connsiteY2" fmla="*/ 1965159 h 3537285"/>
              <a:gd name="connsiteX3" fmla="*/ 2863516 w 2863516"/>
              <a:gd name="connsiteY3" fmla="*/ 0 h 3537285"/>
              <a:gd name="connsiteX0" fmla="*/ 0 w 2863516"/>
              <a:gd name="connsiteY0" fmla="*/ 3537285 h 3537285"/>
              <a:gd name="connsiteX1" fmla="*/ 1171074 w 2863516"/>
              <a:gd name="connsiteY1" fmla="*/ 3056023 h 3537285"/>
              <a:gd name="connsiteX2" fmla="*/ 2253916 w 2863516"/>
              <a:gd name="connsiteY2" fmla="*/ 1965159 h 3537285"/>
              <a:gd name="connsiteX3" fmla="*/ 2863516 w 2863516"/>
              <a:gd name="connsiteY3" fmla="*/ 0 h 3537285"/>
              <a:gd name="connsiteX0" fmla="*/ 0 w 2863516"/>
              <a:gd name="connsiteY0" fmla="*/ 3537285 h 3537285"/>
              <a:gd name="connsiteX1" fmla="*/ 1171074 w 2863516"/>
              <a:gd name="connsiteY1" fmla="*/ 3056023 h 3537285"/>
              <a:gd name="connsiteX2" fmla="*/ 2205790 w 2863516"/>
              <a:gd name="connsiteY2" fmla="*/ 1900990 h 3537285"/>
              <a:gd name="connsiteX3" fmla="*/ 2863516 w 2863516"/>
              <a:gd name="connsiteY3" fmla="*/ 0 h 3537285"/>
              <a:gd name="connsiteX0" fmla="*/ 0 w 2863516"/>
              <a:gd name="connsiteY0" fmla="*/ 3537285 h 3537285"/>
              <a:gd name="connsiteX1" fmla="*/ 2205790 w 2863516"/>
              <a:gd name="connsiteY1" fmla="*/ 1900990 h 3537285"/>
              <a:gd name="connsiteX2" fmla="*/ 2863516 w 2863516"/>
              <a:gd name="connsiteY2" fmla="*/ 0 h 3537285"/>
              <a:gd name="connsiteX0" fmla="*/ 0 w 2863516"/>
              <a:gd name="connsiteY0" fmla="*/ 3537285 h 3537285"/>
              <a:gd name="connsiteX1" fmla="*/ 2863516 w 2863516"/>
              <a:gd name="connsiteY1" fmla="*/ 0 h 3537285"/>
              <a:gd name="connsiteX0" fmla="*/ 0 w 2863516"/>
              <a:gd name="connsiteY0" fmla="*/ 3537285 h 3537285"/>
              <a:gd name="connsiteX1" fmla="*/ 2863516 w 2863516"/>
              <a:gd name="connsiteY1" fmla="*/ 0 h 3537285"/>
              <a:gd name="connsiteX0" fmla="*/ 0 w 2863516"/>
              <a:gd name="connsiteY0" fmla="*/ 3537285 h 3537285"/>
              <a:gd name="connsiteX1" fmla="*/ 2863516 w 2863516"/>
              <a:gd name="connsiteY1" fmla="*/ 0 h 3537285"/>
              <a:gd name="connsiteX0" fmla="*/ 0 w 2863516"/>
              <a:gd name="connsiteY0" fmla="*/ 3537285 h 3537285"/>
              <a:gd name="connsiteX1" fmla="*/ 2863516 w 2863516"/>
              <a:gd name="connsiteY1" fmla="*/ 0 h 3537285"/>
              <a:gd name="connsiteX0" fmla="*/ 0 w 2863516"/>
              <a:gd name="connsiteY0" fmla="*/ 3537285 h 3537285"/>
              <a:gd name="connsiteX1" fmla="*/ 2863516 w 2863516"/>
              <a:gd name="connsiteY1" fmla="*/ 0 h 3537285"/>
              <a:gd name="connsiteX0" fmla="*/ 0 w 2863516"/>
              <a:gd name="connsiteY0" fmla="*/ 3537285 h 3539711"/>
              <a:gd name="connsiteX1" fmla="*/ 2863516 w 2863516"/>
              <a:gd name="connsiteY1" fmla="*/ 0 h 3539711"/>
            </a:gdLst>
            <a:ahLst/>
            <a:cxnLst>
              <a:cxn ang="0">
                <a:pos x="connsiteX0" y="connsiteY0"/>
              </a:cxn>
              <a:cxn ang="0">
                <a:pos x="connsiteX1" y="connsiteY1"/>
              </a:cxn>
            </a:cxnLst>
            <a:rect l="l" t="t" r="r" b="b"/>
            <a:pathLst>
              <a:path w="2863516" h="3539711">
                <a:moveTo>
                  <a:pt x="0" y="3537285"/>
                </a:moveTo>
                <a:cubicBezTo>
                  <a:pt x="1662423" y="3586779"/>
                  <a:pt x="2250251" y="2894859"/>
                  <a:pt x="2863516" y="0"/>
                </a:cubicBezTo>
              </a:path>
            </a:pathLst>
          </a:custGeom>
          <a:noFill/>
          <a:ln w="152400" cap="rnd" cmpd="sng" algn="ctr">
            <a:solidFill>
              <a:schemeClr val="bg1">
                <a:lumMod val="50000"/>
              </a:schemeClr>
            </a:solidFill>
            <a:prstDash val="solid"/>
            <a:tailEnd type="triangle"/>
          </a:ln>
          <a:effectLst/>
        </p:spPr>
        <p:txBody>
          <a:bodyPr rtlCol="0" anchor="ctr"/>
          <a:lstStyle/>
          <a:p>
            <a:pPr defTabSz="456789">
              <a:defRPr/>
            </a:pPr>
            <a:endParaRPr lang="en-US" sz="1798" kern="0" dirty="0">
              <a:solidFill>
                <a:srgbClr val="FFFFFF"/>
              </a:solidFill>
              <a:ea typeface="ＭＳ Ｐゴシック" pitchFamily="34" charset="-128"/>
            </a:endParaRPr>
          </a:p>
        </p:txBody>
      </p:sp>
      <p:sp>
        <p:nvSpPr>
          <p:cNvPr id="64" name="TextBox 63"/>
          <p:cNvSpPr txBox="1"/>
          <p:nvPr/>
        </p:nvSpPr>
        <p:spPr>
          <a:xfrm rot="21540000">
            <a:off x="3344489" y="3476884"/>
            <a:ext cx="1111202" cy="307777"/>
          </a:xfrm>
          <a:prstGeom prst="rect">
            <a:avLst/>
          </a:prstGeom>
          <a:noFill/>
        </p:spPr>
        <p:txBody>
          <a:bodyPr wrap="none" rtlCol="0">
            <a:spAutoFit/>
          </a:bodyPr>
          <a:lstStyle/>
          <a:p>
            <a:pPr defTabSz="456789">
              <a:defRPr/>
            </a:pPr>
            <a:r>
              <a:rPr lang="en-US" sz="1400" dirty="0">
                <a:solidFill>
                  <a:srgbClr val="FFFFFF"/>
                </a:solidFill>
              </a:rPr>
              <a:t>Capabilities</a:t>
            </a:r>
          </a:p>
        </p:txBody>
      </p:sp>
      <p:sp>
        <p:nvSpPr>
          <p:cNvPr id="65" name="TextBox 64"/>
          <p:cNvSpPr txBox="1"/>
          <p:nvPr/>
        </p:nvSpPr>
        <p:spPr>
          <a:xfrm rot="17640000">
            <a:off x="2458915" y="2448195"/>
            <a:ext cx="1071127" cy="307777"/>
          </a:xfrm>
          <a:prstGeom prst="rect">
            <a:avLst/>
          </a:prstGeom>
          <a:noFill/>
        </p:spPr>
        <p:txBody>
          <a:bodyPr wrap="none" rtlCol="0">
            <a:spAutoFit/>
          </a:bodyPr>
          <a:lstStyle/>
          <a:p>
            <a:pPr defTabSz="456789">
              <a:defRPr/>
            </a:pPr>
            <a:r>
              <a:rPr lang="en-US" sz="1400" dirty="0">
                <a:solidFill>
                  <a:srgbClr val="FFFFFF"/>
                </a:solidFill>
              </a:rPr>
              <a:t>Complexity</a:t>
            </a:r>
          </a:p>
        </p:txBody>
      </p:sp>
      <p:sp>
        <p:nvSpPr>
          <p:cNvPr id="66" name="Freeform 65"/>
          <p:cNvSpPr/>
          <p:nvPr/>
        </p:nvSpPr>
        <p:spPr>
          <a:xfrm>
            <a:off x="533400" y="1661003"/>
            <a:ext cx="4807973" cy="2575199"/>
          </a:xfrm>
          <a:custGeom>
            <a:avLst/>
            <a:gdLst>
              <a:gd name="connsiteX0" fmla="*/ 0 w 6618514"/>
              <a:gd name="connsiteY0" fmla="*/ 0 h 3276600"/>
              <a:gd name="connsiteX1" fmla="*/ 0 w 6618514"/>
              <a:gd name="connsiteY1" fmla="*/ 3276600 h 3276600"/>
              <a:gd name="connsiteX2" fmla="*/ 6618514 w 6618514"/>
              <a:gd name="connsiteY2" fmla="*/ 3276600 h 3276600"/>
            </a:gdLst>
            <a:ahLst/>
            <a:cxnLst>
              <a:cxn ang="0">
                <a:pos x="connsiteX0" y="connsiteY0"/>
              </a:cxn>
              <a:cxn ang="0">
                <a:pos x="connsiteX1" y="connsiteY1"/>
              </a:cxn>
              <a:cxn ang="0">
                <a:pos x="connsiteX2" y="connsiteY2"/>
              </a:cxn>
            </a:cxnLst>
            <a:rect l="l" t="t" r="r" b="b"/>
            <a:pathLst>
              <a:path w="6618514" h="3276600">
                <a:moveTo>
                  <a:pt x="0" y="0"/>
                </a:moveTo>
                <a:lnTo>
                  <a:pt x="0" y="3276600"/>
                </a:lnTo>
                <a:lnTo>
                  <a:pt x="6618514" y="3276600"/>
                </a:lnTo>
              </a:path>
            </a:pathLst>
          </a:custGeom>
          <a:noFill/>
          <a:ln>
            <a:solidFill>
              <a:schemeClr val="tx2"/>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srgbClr val="FFFFFF"/>
              </a:solidFill>
            </a:endParaRPr>
          </a:p>
        </p:txBody>
      </p:sp>
    </p:spTree>
    <p:extLst>
      <p:ext uri="{BB962C8B-B14F-4D97-AF65-F5344CB8AC3E}">
        <p14:creationId xmlns:p14="http://schemas.microsoft.com/office/powerpoint/2010/main" val="159269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fade">
                                      <p:cBhvr>
                                        <p:cTn id="10" dur="500"/>
                                        <p:tgtEl>
                                          <p:spTgt spid="64"/>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50"/>
                                        </p:tgtEl>
                                        <p:attrNameLst>
                                          <p:attrName>style.visibility</p:attrName>
                                        </p:attrNameLst>
                                      </p:cBhvr>
                                      <p:to>
                                        <p:strVal val="visible"/>
                                      </p:to>
                                    </p:set>
                                    <p:animEffect transition="in" filter="wipe(left)">
                                      <p:cBhvr>
                                        <p:cTn id="14" dur="500"/>
                                        <p:tgtEl>
                                          <p:spTgt spid="50"/>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fade">
                                      <p:cBhvr>
                                        <p:cTn id="18" dur="500"/>
                                        <p:tgtEl>
                                          <p:spTgt spid="65"/>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58"/>
                                        </p:tgtEl>
                                        <p:attrNameLst>
                                          <p:attrName>style.visibility</p:attrName>
                                        </p:attrNameLst>
                                      </p:cBhvr>
                                      <p:to>
                                        <p:strVal val="visible"/>
                                      </p:to>
                                    </p:set>
                                    <p:animEffect transition="in" filter="fade">
                                      <p:cBhvr>
                                        <p:cTn id="26" dur="500"/>
                                        <p:tgtEl>
                                          <p:spTgt spid="158"/>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66"/>
                                        </p:tgtEl>
                                        <p:attrNameLst>
                                          <p:attrName>style.visibility</p:attrName>
                                        </p:attrNameLst>
                                      </p:cBhvr>
                                      <p:to>
                                        <p:strVal val="visible"/>
                                      </p:to>
                                    </p:set>
                                    <p:animEffect transition="in" filter="fade">
                                      <p:cBhvr>
                                        <p:cTn id="30" dur="500"/>
                                        <p:tgtEl>
                                          <p:spTgt spid="166"/>
                                        </p:tgtEl>
                                      </p:cBhvr>
                                    </p:animEffect>
                                  </p:childTnLst>
                                </p:cTn>
                              </p:par>
                            </p:childTnLst>
                          </p:cTn>
                        </p:par>
                        <p:par>
                          <p:cTn id="31" fill="hold">
                            <p:stCondLst>
                              <p:cond delay="3000"/>
                            </p:stCondLst>
                            <p:childTnLst>
                              <p:par>
                                <p:cTn id="32" presetID="10" presetClass="entr" presetSubtype="0" fill="hold" grpId="0" nodeType="afterEffect">
                                  <p:stCondLst>
                                    <p:cond delay="1000"/>
                                  </p:stCondLst>
                                  <p:childTnLst>
                                    <p:set>
                                      <p:cBhvr>
                                        <p:cTn id="33" dur="1" fill="hold">
                                          <p:stCondLst>
                                            <p:cond delay="0"/>
                                          </p:stCondLst>
                                        </p:cTn>
                                        <p:tgtEl>
                                          <p:spTgt spid="197"/>
                                        </p:tgtEl>
                                        <p:attrNameLst>
                                          <p:attrName>style.visibility</p:attrName>
                                        </p:attrNameLst>
                                      </p:cBhvr>
                                      <p:to>
                                        <p:strVal val="visible"/>
                                      </p:to>
                                    </p:set>
                                    <p:animEffect transition="in" filter="fade">
                                      <p:cBhvr>
                                        <p:cTn id="34" dur="500"/>
                                        <p:tgtEl>
                                          <p:spTgt spid="197"/>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198"/>
                                        </p:tgtEl>
                                        <p:attrNameLst>
                                          <p:attrName>style.visibility</p:attrName>
                                        </p:attrNameLst>
                                      </p:cBhvr>
                                      <p:to>
                                        <p:strVal val="visible"/>
                                      </p:to>
                                    </p:set>
                                    <p:animEffect transition="in" filter="fade">
                                      <p:cBhvr>
                                        <p:cTn id="38" dur="500"/>
                                        <p:tgtEl>
                                          <p:spTgt spid="198"/>
                                        </p:tgtEl>
                                      </p:cBhvr>
                                    </p:animEffect>
                                  </p:childTnLst>
                                </p:cTn>
                              </p:par>
                            </p:childTnLst>
                          </p:cTn>
                        </p:par>
                        <p:par>
                          <p:cTn id="39" fill="hold">
                            <p:stCondLst>
                              <p:cond delay="5000"/>
                            </p:stCondLst>
                            <p:childTnLst>
                              <p:par>
                                <p:cTn id="40" presetID="10" presetClass="entr" presetSubtype="0" fill="hold" grpId="0" nodeType="afterEffect">
                                  <p:stCondLst>
                                    <p:cond delay="0"/>
                                  </p:stCondLst>
                                  <p:childTnLst>
                                    <p:set>
                                      <p:cBhvr>
                                        <p:cTn id="41" dur="1" fill="hold">
                                          <p:stCondLst>
                                            <p:cond delay="0"/>
                                          </p:stCondLst>
                                        </p:cTn>
                                        <p:tgtEl>
                                          <p:spTgt spid="199"/>
                                        </p:tgtEl>
                                        <p:attrNameLst>
                                          <p:attrName>style.visibility</p:attrName>
                                        </p:attrNameLst>
                                      </p:cBhvr>
                                      <p:to>
                                        <p:strVal val="visible"/>
                                      </p:to>
                                    </p:set>
                                    <p:animEffect transition="in" filter="fade">
                                      <p:cBhvr>
                                        <p:cTn id="42"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58" grpId="0" animBg="1"/>
      <p:bldP spid="197" grpId="0"/>
      <p:bldP spid="198" grpId="0"/>
      <p:bldP spid="199" grpId="0"/>
      <p:bldP spid="49" grpId="0" animBg="1"/>
      <p:bldP spid="50" grpId="0" animBg="1"/>
      <p:bldP spid="64" grpId="0"/>
      <p:bldP spid="6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08480B2B-56C3-5A47-96B5-EB267FBE4FBB}"/>
              </a:ext>
            </a:extLst>
          </p:cNvPr>
          <p:cNvGrpSpPr/>
          <p:nvPr/>
        </p:nvGrpSpPr>
        <p:grpSpPr>
          <a:xfrm>
            <a:off x="3847522" y="1554224"/>
            <a:ext cx="1234574" cy="2214397"/>
            <a:chOff x="4545013" y="2841625"/>
            <a:chExt cx="1100137" cy="1973263"/>
          </a:xfrm>
        </p:grpSpPr>
        <p:sp>
          <p:nvSpPr>
            <p:cNvPr id="40" name="Freeform 1">
              <a:extLst>
                <a:ext uri="{FF2B5EF4-FFF2-40B4-BE49-F238E27FC236}">
                  <a16:creationId xmlns:a16="http://schemas.microsoft.com/office/drawing/2014/main" id="{39AEF89F-27CA-0C41-B645-CBBEF9ED8103}"/>
                </a:ext>
              </a:extLst>
            </p:cNvPr>
            <p:cNvSpPr>
              <a:spLocks noChangeArrowheads="1"/>
            </p:cNvSpPr>
            <p:nvPr/>
          </p:nvSpPr>
          <p:spPr bwMode="auto">
            <a:xfrm>
              <a:off x="4903788" y="2841625"/>
              <a:ext cx="571500" cy="561975"/>
            </a:xfrm>
            <a:custGeom>
              <a:avLst/>
              <a:gdLst>
                <a:gd name="T0" fmla="*/ 1588 w 1589"/>
                <a:gd name="T1" fmla="*/ 781 h 1563"/>
                <a:gd name="T2" fmla="*/ 1481 w 1589"/>
                <a:gd name="T3" fmla="*/ 1172 h 1563"/>
                <a:gd name="T4" fmla="*/ 1191 w 1589"/>
                <a:gd name="T5" fmla="*/ 1458 h 1563"/>
                <a:gd name="T6" fmla="*/ 793 w 1589"/>
                <a:gd name="T7" fmla="*/ 1562 h 1563"/>
                <a:gd name="T8" fmla="*/ 397 w 1589"/>
                <a:gd name="T9" fmla="*/ 1458 h 1563"/>
                <a:gd name="T10" fmla="*/ 106 w 1589"/>
                <a:gd name="T11" fmla="*/ 1172 h 1563"/>
                <a:gd name="T12" fmla="*/ 0 w 1589"/>
                <a:gd name="T13" fmla="*/ 781 h 1563"/>
                <a:gd name="T14" fmla="*/ 106 w 1589"/>
                <a:gd name="T15" fmla="*/ 391 h 1563"/>
                <a:gd name="T16" fmla="*/ 397 w 1589"/>
                <a:gd name="T17" fmla="*/ 105 h 1563"/>
                <a:gd name="T18" fmla="*/ 793 w 1589"/>
                <a:gd name="T19" fmla="*/ 0 h 1563"/>
                <a:gd name="T20" fmla="*/ 1191 w 1589"/>
                <a:gd name="T21" fmla="*/ 105 h 1563"/>
                <a:gd name="T22" fmla="*/ 1481 w 1589"/>
                <a:gd name="T23" fmla="*/ 391 h 1563"/>
                <a:gd name="T24" fmla="*/ 1588 w 1589"/>
                <a:gd name="T25" fmla="*/ 78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9" h="1563">
                  <a:moveTo>
                    <a:pt x="1588" y="781"/>
                  </a:moveTo>
                  <a:cubicBezTo>
                    <a:pt x="1588" y="925"/>
                    <a:pt x="1554" y="1047"/>
                    <a:pt x="1481" y="1172"/>
                  </a:cubicBezTo>
                  <a:cubicBezTo>
                    <a:pt x="1408" y="1296"/>
                    <a:pt x="1318" y="1386"/>
                    <a:pt x="1191" y="1458"/>
                  </a:cubicBezTo>
                  <a:cubicBezTo>
                    <a:pt x="1065" y="1530"/>
                    <a:pt x="940" y="1562"/>
                    <a:pt x="793" y="1562"/>
                  </a:cubicBezTo>
                  <a:cubicBezTo>
                    <a:pt x="647" y="1562"/>
                    <a:pt x="524" y="1530"/>
                    <a:pt x="397" y="1458"/>
                  </a:cubicBezTo>
                  <a:cubicBezTo>
                    <a:pt x="270" y="1386"/>
                    <a:pt x="179" y="1296"/>
                    <a:pt x="106" y="1172"/>
                  </a:cubicBezTo>
                  <a:cubicBezTo>
                    <a:pt x="33" y="1047"/>
                    <a:pt x="0" y="925"/>
                    <a:pt x="0" y="781"/>
                  </a:cubicBezTo>
                  <a:cubicBezTo>
                    <a:pt x="0" y="637"/>
                    <a:pt x="33" y="515"/>
                    <a:pt x="106" y="391"/>
                  </a:cubicBezTo>
                  <a:cubicBezTo>
                    <a:pt x="179" y="266"/>
                    <a:pt x="270" y="177"/>
                    <a:pt x="397" y="105"/>
                  </a:cubicBezTo>
                  <a:cubicBezTo>
                    <a:pt x="524" y="33"/>
                    <a:pt x="647" y="0"/>
                    <a:pt x="793" y="0"/>
                  </a:cubicBezTo>
                  <a:cubicBezTo>
                    <a:pt x="940" y="0"/>
                    <a:pt x="1065" y="33"/>
                    <a:pt x="1191" y="105"/>
                  </a:cubicBezTo>
                  <a:cubicBezTo>
                    <a:pt x="1318" y="177"/>
                    <a:pt x="1408" y="266"/>
                    <a:pt x="1481" y="391"/>
                  </a:cubicBezTo>
                  <a:cubicBezTo>
                    <a:pt x="1554" y="515"/>
                    <a:pt x="1588" y="637"/>
                    <a:pt x="1588" y="781"/>
                  </a:cubicBezTo>
                </a:path>
              </a:pathLst>
            </a:custGeom>
            <a:solidFill>
              <a:srgbClr val="FBAB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sp>
          <p:nvSpPr>
            <p:cNvPr id="41" name="Freeform 2">
              <a:extLst>
                <a:ext uri="{FF2B5EF4-FFF2-40B4-BE49-F238E27FC236}">
                  <a16:creationId xmlns:a16="http://schemas.microsoft.com/office/drawing/2014/main" id="{C4F15D90-EE57-5F4F-A216-527416C0139B}"/>
                </a:ext>
              </a:extLst>
            </p:cNvPr>
            <p:cNvSpPr>
              <a:spLocks noChangeArrowheads="1"/>
            </p:cNvSpPr>
            <p:nvPr/>
          </p:nvSpPr>
          <p:spPr bwMode="auto">
            <a:xfrm>
              <a:off x="4730750" y="3548063"/>
              <a:ext cx="914400" cy="1266825"/>
            </a:xfrm>
            <a:custGeom>
              <a:avLst/>
              <a:gdLst>
                <a:gd name="T0" fmla="*/ 0 w 2542"/>
                <a:gd name="T1" fmla="*/ 693 h 3521"/>
                <a:gd name="T2" fmla="*/ 694 w 2542"/>
                <a:gd name="T3" fmla="*/ 0 h 3521"/>
                <a:gd name="T4" fmla="*/ 1848 w 2542"/>
                <a:gd name="T5" fmla="*/ 0 h 3521"/>
                <a:gd name="T6" fmla="*/ 2541 w 2542"/>
                <a:gd name="T7" fmla="*/ 693 h 3521"/>
                <a:gd name="T8" fmla="*/ 2541 w 2542"/>
                <a:gd name="T9" fmla="*/ 2827 h 3521"/>
                <a:gd name="T10" fmla="*/ 1848 w 2542"/>
                <a:gd name="T11" fmla="*/ 3520 h 3521"/>
                <a:gd name="T12" fmla="*/ 694 w 2542"/>
                <a:gd name="T13" fmla="*/ 3520 h 3521"/>
                <a:gd name="T14" fmla="*/ 0 w 2542"/>
                <a:gd name="T15" fmla="*/ 2827 h 3521"/>
                <a:gd name="T16" fmla="*/ 0 w 2542"/>
                <a:gd name="T17" fmla="*/ 693 h 3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2" h="3521">
                  <a:moveTo>
                    <a:pt x="0" y="693"/>
                  </a:moveTo>
                  <a:cubicBezTo>
                    <a:pt x="0" y="309"/>
                    <a:pt x="310" y="0"/>
                    <a:pt x="694" y="0"/>
                  </a:cubicBezTo>
                  <a:lnTo>
                    <a:pt x="1848" y="0"/>
                  </a:lnTo>
                  <a:cubicBezTo>
                    <a:pt x="2232" y="0"/>
                    <a:pt x="2541" y="309"/>
                    <a:pt x="2541" y="693"/>
                  </a:cubicBezTo>
                  <a:lnTo>
                    <a:pt x="2541" y="2827"/>
                  </a:lnTo>
                  <a:cubicBezTo>
                    <a:pt x="2541" y="3211"/>
                    <a:pt x="2232" y="3520"/>
                    <a:pt x="1848" y="3520"/>
                  </a:cubicBezTo>
                  <a:lnTo>
                    <a:pt x="694" y="3520"/>
                  </a:lnTo>
                  <a:cubicBezTo>
                    <a:pt x="310" y="3520"/>
                    <a:pt x="0" y="3211"/>
                    <a:pt x="0" y="2827"/>
                  </a:cubicBezTo>
                  <a:lnTo>
                    <a:pt x="0" y="693"/>
                  </a:lnTo>
                </a:path>
              </a:pathLst>
            </a:custGeom>
            <a:solidFill>
              <a:srgbClr val="08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sp>
          <p:nvSpPr>
            <p:cNvPr id="42" name="Freeform 3">
              <a:extLst>
                <a:ext uri="{FF2B5EF4-FFF2-40B4-BE49-F238E27FC236}">
                  <a16:creationId xmlns:a16="http://schemas.microsoft.com/office/drawing/2014/main" id="{4A6C6A76-6A92-6F41-A6C6-41302750523D}"/>
                </a:ext>
              </a:extLst>
            </p:cNvPr>
            <p:cNvSpPr>
              <a:spLocks noChangeArrowheads="1"/>
            </p:cNvSpPr>
            <p:nvPr/>
          </p:nvSpPr>
          <p:spPr bwMode="auto">
            <a:xfrm>
              <a:off x="4902994" y="3087688"/>
              <a:ext cx="573087" cy="327025"/>
            </a:xfrm>
            <a:custGeom>
              <a:avLst/>
              <a:gdLst>
                <a:gd name="T0" fmla="*/ 790 w 1591"/>
                <a:gd name="T1" fmla="*/ 906 h 907"/>
                <a:gd name="T2" fmla="*/ 238 w 1591"/>
                <a:gd name="T3" fmla="*/ 675 h 907"/>
                <a:gd name="T4" fmla="*/ 0 w 1591"/>
                <a:gd name="T5" fmla="*/ 109 h 907"/>
                <a:gd name="T6" fmla="*/ 103 w 1591"/>
                <a:gd name="T7" fmla="*/ 0 h 907"/>
                <a:gd name="T8" fmla="*/ 105 w 1591"/>
                <a:gd name="T9" fmla="*/ 0 h 907"/>
                <a:gd name="T10" fmla="*/ 211 w 1591"/>
                <a:gd name="T11" fmla="*/ 103 h 907"/>
                <a:gd name="T12" fmla="*/ 389 w 1591"/>
                <a:gd name="T13" fmla="*/ 522 h 907"/>
                <a:gd name="T14" fmla="*/ 801 w 1591"/>
                <a:gd name="T15" fmla="*/ 691 h 907"/>
                <a:gd name="T16" fmla="*/ 1376 w 1591"/>
                <a:gd name="T17" fmla="*/ 111 h 907"/>
                <a:gd name="T18" fmla="*/ 1484 w 1591"/>
                <a:gd name="T19" fmla="*/ 8 h 907"/>
                <a:gd name="T20" fmla="*/ 1587 w 1591"/>
                <a:gd name="T21" fmla="*/ 117 h 907"/>
                <a:gd name="T22" fmla="*/ 804 w 1591"/>
                <a:gd name="T23" fmla="*/ 903 h 907"/>
                <a:gd name="T24" fmla="*/ 790 w 1591"/>
                <a:gd name="T25" fmla="*/ 906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1" h="907">
                  <a:moveTo>
                    <a:pt x="790" y="906"/>
                  </a:moveTo>
                  <a:cubicBezTo>
                    <a:pt x="581" y="906"/>
                    <a:pt x="386" y="823"/>
                    <a:pt x="238" y="675"/>
                  </a:cubicBezTo>
                  <a:cubicBezTo>
                    <a:pt x="87" y="524"/>
                    <a:pt x="2" y="323"/>
                    <a:pt x="0" y="109"/>
                  </a:cubicBezTo>
                  <a:cubicBezTo>
                    <a:pt x="0" y="51"/>
                    <a:pt x="45" y="3"/>
                    <a:pt x="103" y="0"/>
                  </a:cubicBezTo>
                  <a:cubicBezTo>
                    <a:pt x="103" y="0"/>
                    <a:pt x="103" y="0"/>
                    <a:pt x="105" y="0"/>
                  </a:cubicBezTo>
                  <a:cubicBezTo>
                    <a:pt x="164" y="0"/>
                    <a:pt x="211" y="48"/>
                    <a:pt x="211" y="103"/>
                  </a:cubicBezTo>
                  <a:cubicBezTo>
                    <a:pt x="214" y="262"/>
                    <a:pt x="278" y="413"/>
                    <a:pt x="389" y="522"/>
                  </a:cubicBezTo>
                  <a:cubicBezTo>
                    <a:pt x="500" y="633"/>
                    <a:pt x="645" y="691"/>
                    <a:pt x="801" y="691"/>
                  </a:cubicBezTo>
                  <a:cubicBezTo>
                    <a:pt x="1116" y="686"/>
                    <a:pt x="1368" y="432"/>
                    <a:pt x="1376" y="111"/>
                  </a:cubicBezTo>
                  <a:cubicBezTo>
                    <a:pt x="1378" y="53"/>
                    <a:pt x="1426" y="8"/>
                    <a:pt x="1484" y="8"/>
                  </a:cubicBezTo>
                  <a:cubicBezTo>
                    <a:pt x="1542" y="11"/>
                    <a:pt x="1590" y="58"/>
                    <a:pt x="1587" y="117"/>
                  </a:cubicBezTo>
                  <a:cubicBezTo>
                    <a:pt x="1577" y="551"/>
                    <a:pt x="1233" y="898"/>
                    <a:pt x="804" y="903"/>
                  </a:cubicBezTo>
                  <a:cubicBezTo>
                    <a:pt x="798" y="906"/>
                    <a:pt x="793" y="906"/>
                    <a:pt x="790" y="906"/>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sp>
          <p:nvSpPr>
            <p:cNvPr id="43" name="Freeform 4">
              <a:extLst>
                <a:ext uri="{FF2B5EF4-FFF2-40B4-BE49-F238E27FC236}">
                  <a16:creationId xmlns:a16="http://schemas.microsoft.com/office/drawing/2014/main" id="{9A475A44-BEA0-5641-9455-D65369E549CB}"/>
                </a:ext>
              </a:extLst>
            </p:cNvPr>
            <p:cNvSpPr>
              <a:spLocks noChangeArrowheads="1"/>
            </p:cNvSpPr>
            <p:nvPr/>
          </p:nvSpPr>
          <p:spPr bwMode="auto">
            <a:xfrm>
              <a:off x="5007768" y="3148013"/>
              <a:ext cx="363538" cy="212725"/>
            </a:xfrm>
            <a:custGeom>
              <a:avLst/>
              <a:gdLst>
                <a:gd name="T0" fmla="*/ 106 w 1009"/>
                <a:gd name="T1" fmla="*/ 591 h 592"/>
                <a:gd name="T2" fmla="*/ 106 w 1009"/>
                <a:gd name="T3" fmla="*/ 591 h 592"/>
                <a:gd name="T4" fmla="*/ 0 w 1009"/>
                <a:gd name="T5" fmla="*/ 485 h 592"/>
                <a:gd name="T6" fmla="*/ 441 w 1009"/>
                <a:gd name="T7" fmla="*/ 29 h 592"/>
                <a:gd name="T8" fmla="*/ 1000 w 1009"/>
                <a:gd name="T9" fmla="*/ 432 h 592"/>
                <a:gd name="T10" fmla="*/ 910 w 1009"/>
                <a:gd name="T11" fmla="*/ 551 h 592"/>
                <a:gd name="T12" fmla="*/ 791 w 1009"/>
                <a:gd name="T13" fmla="*/ 461 h 592"/>
                <a:gd name="T14" fmla="*/ 465 w 1009"/>
                <a:gd name="T15" fmla="*/ 241 h 592"/>
                <a:gd name="T16" fmla="*/ 212 w 1009"/>
                <a:gd name="T17" fmla="*/ 487 h 592"/>
                <a:gd name="T18" fmla="*/ 106 w 1009"/>
                <a:gd name="T19" fmla="*/ 59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9" h="592">
                  <a:moveTo>
                    <a:pt x="106" y="591"/>
                  </a:moveTo>
                  <a:lnTo>
                    <a:pt x="106" y="591"/>
                  </a:lnTo>
                  <a:cubicBezTo>
                    <a:pt x="45" y="591"/>
                    <a:pt x="0" y="543"/>
                    <a:pt x="0" y="485"/>
                  </a:cubicBezTo>
                  <a:cubicBezTo>
                    <a:pt x="3" y="252"/>
                    <a:pt x="194" y="56"/>
                    <a:pt x="441" y="29"/>
                  </a:cubicBezTo>
                  <a:cubicBezTo>
                    <a:pt x="714" y="0"/>
                    <a:pt x="966" y="180"/>
                    <a:pt x="1000" y="432"/>
                  </a:cubicBezTo>
                  <a:cubicBezTo>
                    <a:pt x="1008" y="490"/>
                    <a:pt x="968" y="543"/>
                    <a:pt x="910" y="551"/>
                  </a:cubicBezTo>
                  <a:cubicBezTo>
                    <a:pt x="852" y="559"/>
                    <a:pt x="799" y="519"/>
                    <a:pt x="791" y="461"/>
                  </a:cubicBezTo>
                  <a:cubicBezTo>
                    <a:pt x="772" y="320"/>
                    <a:pt x="624" y="222"/>
                    <a:pt x="465" y="241"/>
                  </a:cubicBezTo>
                  <a:cubicBezTo>
                    <a:pt x="322" y="257"/>
                    <a:pt x="212" y="363"/>
                    <a:pt x="212" y="487"/>
                  </a:cubicBezTo>
                  <a:cubicBezTo>
                    <a:pt x="212" y="543"/>
                    <a:pt x="164" y="591"/>
                    <a:pt x="106" y="591"/>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sp>
          <p:nvSpPr>
            <p:cNvPr id="44" name="Freeform 5">
              <a:extLst>
                <a:ext uri="{FF2B5EF4-FFF2-40B4-BE49-F238E27FC236}">
                  <a16:creationId xmlns:a16="http://schemas.microsoft.com/office/drawing/2014/main" id="{AF0947A6-4CA6-4345-978A-D6A38BB5845D}"/>
                </a:ext>
              </a:extLst>
            </p:cNvPr>
            <p:cNvSpPr>
              <a:spLocks noChangeArrowheads="1"/>
            </p:cNvSpPr>
            <p:nvPr/>
          </p:nvSpPr>
          <p:spPr bwMode="auto">
            <a:xfrm>
              <a:off x="4926728" y="3900130"/>
              <a:ext cx="292100" cy="296863"/>
            </a:xfrm>
            <a:custGeom>
              <a:avLst/>
              <a:gdLst>
                <a:gd name="T0" fmla="*/ 666 w 813"/>
                <a:gd name="T1" fmla="*/ 824 h 825"/>
                <a:gd name="T2" fmla="*/ 571 w 813"/>
                <a:gd name="T3" fmla="*/ 784 h 825"/>
                <a:gd name="T4" fmla="*/ 50 w 813"/>
                <a:gd name="T5" fmla="*/ 238 h 825"/>
                <a:gd name="T6" fmla="*/ 53 w 813"/>
                <a:gd name="T7" fmla="*/ 50 h 825"/>
                <a:gd name="T8" fmla="*/ 241 w 813"/>
                <a:gd name="T9" fmla="*/ 53 h 825"/>
                <a:gd name="T10" fmla="*/ 761 w 813"/>
                <a:gd name="T11" fmla="*/ 599 h 825"/>
                <a:gd name="T12" fmla="*/ 759 w 813"/>
                <a:gd name="T13" fmla="*/ 787 h 825"/>
                <a:gd name="T14" fmla="*/ 666 w 813"/>
                <a:gd name="T15" fmla="*/ 824 h 8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3" h="825">
                  <a:moveTo>
                    <a:pt x="666" y="824"/>
                  </a:moveTo>
                  <a:cubicBezTo>
                    <a:pt x="631" y="824"/>
                    <a:pt x="597" y="810"/>
                    <a:pt x="571" y="784"/>
                  </a:cubicBezTo>
                  <a:lnTo>
                    <a:pt x="50" y="238"/>
                  </a:lnTo>
                  <a:cubicBezTo>
                    <a:pt x="0" y="185"/>
                    <a:pt x="0" y="101"/>
                    <a:pt x="53" y="50"/>
                  </a:cubicBezTo>
                  <a:cubicBezTo>
                    <a:pt x="106" y="0"/>
                    <a:pt x="190" y="0"/>
                    <a:pt x="241" y="53"/>
                  </a:cubicBezTo>
                  <a:lnTo>
                    <a:pt x="761" y="599"/>
                  </a:lnTo>
                  <a:cubicBezTo>
                    <a:pt x="812" y="652"/>
                    <a:pt x="809" y="736"/>
                    <a:pt x="759" y="787"/>
                  </a:cubicBezTo>
                  <a:cubicBezTo>
                    <a:pt x="732" y="810"/>
                    <a:pt x="700" y="824"/>
                    <a:pt x="666" y="824"/>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sp>
          <p:nvSpPr>
            <p:cNvPr id="45" name="Freeform 6">
              <a:extLst>
                <a:ext uri="{FF2B5EF4-FFF2-40B4-BE49-F238E27FC236}">
                  <a16:creationId xmlns:a16="http://schemas.microsoft.com/office/drawing/2014/main" id="{BA0B4EFB-3E52-FB47-BB95-5126BAA6DFEB}"/>
                </a:ext>
              </a:extLst>
            </p:cNvPr>
            <p:cNvSpPr>
              <a:spLocks noChangeArrowheads="1"/>
            </p:cNvSpPr>
            <p:nvPr/>
          </p:nvSpPr>
          <p:spPr bwMode="auto">
            <a:xfrm>
              <a:off x="4545013" y="3598863"/>
              <a:ext cx="474662" cy="493712"/>
            </a:xfrm>
            <a:custGeom>
              <a:avLst/>
              <a:gdLst>
                <a:gd name="T0" fmla="*/ 1052 w 1320"/>
                <a:gd name="T1" fmla="*/ 1143 h 1373"/>
                <a:gd name="T2" fmla="*/ 786 w 1320"/>
                <a:gd name="T3" fmla="*/ 1372 h 1373"/>
                <a:gd name="T4" fmla="*/ 0 w 1320"/>
                <a:gd name="T5" fmla="*/ 457 h 1373"/>
                <a:gd name="T6" fmla="*/ 532 w 1320"/>
                <a:gd name="T7" fmla="*/ 0 h 1373"/>
                <a:gd name="T8" fmla="*/ 1319 w 1320"/>
                <a:gd name="T9" fmla="*/ 915 h 1373"/>
                <a:gd name="T10" fmla="*/ 1052 w 1320"/>
                <a:gd name="T11" fmla="*/ 1143 h 1373"/>
              </a:gdLst>
              <a:ahLst/>
              <a:cxnLst>
                <a:cxn ang="0">
                  <a:pos x="T0" y="T1"/>
                </a:cxn>
                <a:cxn ang="0">
                  <a:pos x="T2" y="T3"/>
                </a:cxn>
                <a:cxn ang="0">
                  <a:pos x="T4" y="T5"/>
                </a:cxn>
                <a:cxn ang="0">
                  <a:pos x="T6" y="T7"/>
                </a:cxn>
                <a:cxn ang="0">
                  <a:pos x="T8" y="T9"/>
                </a:cxn>
                <a:cxn ang="0">
                  <a:pos x="T10" y="T11"/>
                </a:cxn>
              </a:cxnLst>
              <a:rect l="0" t="0" r="r" b="b"/>
              <a:pathLst>
                <a:path w="1320" h="1373">
                  <a:moveTo>
                    <a:pt x="1052" y="1143"/>
                  </a:moveTo>
                  <a:lnTo>
                    <a:pt x="786" y="1372"/>
                  </a:lnTo>
                  <a:lnTo>
                    <a:pt x="0" y="457"/>
                  </a:lnTo>
                  <a:lnTo>
                    <a:pt x="532" y="0"/>
                  </a:lnTo>
                  <a:lnTo>
                    <a:pt x="1319" y="915"/>
                  </a:lnTo>
                  <a:lnTo>
                    <a:pt x="1052" y="1143"/>
                  </a:lnTo>
                </a:path>
              </a:pathLst>
            </a:custGeom>
            <a:solidFill>
              <a:srgbClr val="C0BF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atin typeface="CiscoSansTT Light" panose="020B0503020201020303" pitchFamily="34" charset="0"/>
                <a:cs typeface="CiscoSansTT Light" panose="020B0503020201020303" pitchFamily="34" charset="0"/>
              </a:endParaRPr>
            </a:p>
          </p:txBody>
        </p:sp>
      </p:grpSp>
      <p:sp>
        <p:nvSpPr>
          <p:cNvPr id="57" name="Freeform 56">
            <a:extLst>
              <a:ext uri="{FF2B5EF4-FFF2-40B4-BE49-F238E27FC236}">
                <a16:creationId xmlns:a16="http://schemas.microsoft.com/office/drawing/2014/main" id="{19A2B691-EE53-D843-B040-C2C11EC7B49F}"/>
              </a:ext>
            </a:extLst>
          </p:cNvPr>
          <p:cNvSpPr/>
          <p:nvPr/>
        </p:nvSpPr>
        <p:spPr>
          <a:xfrm>
            <a:off x="6621430" y="288759"/>
            <a:ext cx="861343" cy="861343"/>
          </a:xfrm>
          <a:custGeom>
            <a:avLst/>
            <a:gdLst>
              <a:gd name="connsiteX0" fmla="*/ 236918 w 473836"/>
              <a:gd name="connsiteY0" fmla="*/ 0 h 473836"/>
              <a:gd name="connsiteX1" fmla="*/ 473836 w 473836"/>
              <a:gd name="connsiteY1" fmla="*/ 236918 h 473836"/>
              <a:gd name="connsiteX2" fmla="*/ 236918 w 473836"/>
              <a:gd name="connsiteY2" fmla="*/ 473836 h 473836"/>
              <a:gd name="connsiteX3" fmla="*/ 225795 w 473836"/>
              <a:gd name="connsiteY3" fmla="*/ 472715 h 473836"/>
              <a:gd name="connsiteX4" fmla="*/ 226445 w 473836"/>
              <a:gd name="connsiteY4" fmla="*/ 473836 h 473836"/>
              <a:gd name="connsiteX5" fmla="*/ 0 w 473836"/>
              <a:gd name="connsiteY5" fmla="*/ 473836 h 473836"/>
              <a:gd name="connsiteX6" fmla="*/ 52278 w 473836"/>
              <a:gd name="connsiteY6" fmla="*/ 383702 h 473836"/>
              <a:gd name="connsiteX7" fmla="*/ 40462 w 473836"/>
              <a:gd name="connsiteY7" fmla="*/ 369381 h 473836"/>
              <a:gd name="connsiteX8" fmla="*/ 0 w 473836"/>
              <a:gd name="connsiteY8" fmla="*/ 236918 h 473836"/>
              <a:gd name="connsiteX9" fmla="*/ 236918 w 473836"/>
              <a:gd name="connsiteY9" fmla="*/ 0 h 47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836" h="473836">
                <a:moveTo>
                  <a:pt x="236918" y="0"/>
                </a:moveTo>
                <a:cubicBezTo>
                  <a:pt x="367764" y="0"/>
                  <a:pt x="473836" y="106072"/>
                  <a:pt x="473836" y="236918"/>
                </a:cubicBezTo>
                <a:cubicBezTo>
                  <a:pt x="473836" y="367764"/>
                  <a:pt x="367764" y="473836"/>
                  <a:pt x="236918" y="473836"/>
                </a:cubicBezTo>
                <a:lnTo>
                  <a:pt x="225795" y="472715"/>
                </a:lnTo>
                <a:lnTo>
                  <a:pt x="226445" y="473836"/>
                </a:lnTo>
                <a:lnTo>
                  <a:pt x="0" y="473836"/>
                </a:lnTo>
                <a:lnTo>
                  <a:pt x="52278" y="383702"/>
                </a:lnTo>
                <a:lnTo>
                  <a:pt x="40462" y="369381"/>
                </a:lnTo>
                <a:cubicBezTo>
                  <a:pt x="14917" y="331569"/>
                  <a:pt x="0" y="285985"/>
                  <a:pt x="0" y="236918"/>
                </a:cubicBezTo>
                <a:cubicBezTo>
                  <a:pt x="0" y="106072"/>
                  <a:pt x="106072" y="0"/>
                  <a:pt x="236918" y="0"/>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r>
              <a:rPr lang="en-US" dirty="0">
                <a:solidFill>
                  <a:schemeClr val="bg1">
                    <a:lumMod val="75000"/>
                  </a:schemeClr>
                </a:solidFill>
                <a:latin typeface="CiscoSansTT Light" panose="020B0503020201020303" pitchFamily="34" charset="0"/>
                <a:cs typeface="CiscoSansTT Light" panose="020B0503020201020303" pitchFamily="34" charset="0"/>
              </a:rPr>
              <a:t>How?</a:t>
            </a:r>
          </a:p>
        </p:txBody>
      </p:sp>
      <p:grpSp>
        <p:nvGrpSpPr>
          <p:cNvPr id="18" name="Group 21"/>
          <p:cNvGrpSpPr>
            <a:grpSpLocks noChangeAspect="1"/>
          </p:cNvGrpSpPr>
          <p:nvPr/>
        </p:nvGrpSpPr>
        <p:grpSpPr bwMode="auto">
          <a:xfrm>
            <a:off x="4280998" y="644164"/>
            <a:ext cx="561866" cy="696451"/>
            <a:chOff x="1556" y="444"/>
            <a:chExt cx="1027" cy="1273"/>
          </a:xfrm>
        </p:grpSpPr>
        <p:sp>
          <p:nvSpPr>
            <p:cNvPr id="19" name="Freeform 22"/>
            <p:cNvSpPr>
              <a:spLocks/>
            </p:cNvSpPr>
            <p:nvPr/>
          </p:nvSpPr>
          <p:spPr bwMode="auto">
            <a:xfrm>
              <a:off x="1556" y="444"/>
              <a:ext cx="1027" cy="1273"/>
            </a:xfrm>
            <a:custGeom>
              <a:avLst/>
              <a:gdLst>
                <a:gd name="T0" fmla="*/ 36 w 432"/>
                <a:gd name="T1" fmla="*/ 0 h 536"/>
                <a:gd name="T2" fmla="*/ 0 w 432"/>
                <a:gd name="T3" fmla="*/ 36 h 536"/>
                <a:gd name="T4" fmla="*/ 0 w 432"/>
                <a:gd name="T5" fmla="*/ 500 h 536"/>
                <a:gd name="T6" fmla="*/ 36 w 432"/>
                <a:gd name="T7" fmla="*/ 536 h 536"/>
                <a:gd name="T8" fmla="*/ 396 w 432"/>
                <a:gd name="T9" fmla="*/ 536 h 536"/>
                <a:gd name="T10" fmla="*/ 432 w 432"/>
                <a:gd name="T11" fmla="*/ 500 h 536"/>
                <a:gd name="T12" fmla="*/ 432 w 432"/>
                <a:gd name="T13" fmla="*/ 135 h 536"/>
                <a:gd name="T14" fmla="*/ 299 w 432"/>
                <a:gd name="T15" fmla="*/ 0 h 536"/>
                <a:gd name="T16" fmla="*/ 36 w 432"/>
                <a:gd name="T1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36">
                  <a:moveTo>
                    <a:pt x="36" y="0"/>
                  </a:moveTo>
                  <a:cubicBezTo>
                    <a:pt x="16" y="0"/>
                    <a:pt x="0" y="16"/>
                    <a:pt x="0" y="36"/>
                  </a:cubicBezTo>
                  <a:cubicBezTo>
                    <a:pt x="0" y="500"/>
                    <a:pt x="0" y="500"/>
                    <a:pt x="0" y="500"/>
                  </a:cubicBezTo>
                  <a:cubicBezTo>
                    <a:pt x="0" y="520"/>
                    <a:pt x="16" y="536"/>
                    <a:pt x="36" y="536"/>
                  </a:cubicBezTo>
                  <a:cubicBezTo>
                    <a:pt x="396" y="536"/>
                    <a:pt x="396" y="536"/>
                    <a:pt x="396" y="536"/>
                  </a:cubicBezTo>
                  <a:cubicBezTo>
                    <a:pt x="415" y="536"/>
                    <a:pt x="432" y="520"/>
                    <a:pt x="432" y="500"/>
                  </a:cubicBezTo>
                  <a:cubicBezTo>
                    <a:pt x="432" y="135"/>
                    <a:pt x="432" y="135"/>
                    <a:pt x="432" y="135"/>
                  </a:cubicBezTo>
                  <a:cubicBezTo>
                    <a:pt x="299" y="0"/>
                    <a:pt x="299" y="0"/>
                    <a:pt x="299" y="0"/>
                  </a:cubicBezTo>
                  <a:lnTo>
                    <a:pt x="36" y="0"/>
                  </a:lnTo>
                  <a:close/>
                </a:path>
              </a:pathLst>
            </a:custGeom>
            <a:solidFill>
              <a:schemeClr val="tx1">
                <a:lumMod val="10000"/>
                <a:lumOff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Light" panose="020B0503020201020303" pitchFamily="34" charset="0"/>
                <a:cs typeface="CiscoSansTT Light" panose="020B0503020201020303" pitchFamily="34" charset="0"/>
              </a:endParaRPr>
            </a:p>
          </p:txBody>
        </p:sp>
        <p:sp>
          <p:nvSpPr>
            <p:cNvPr id="24" name="Freeform 27"/>
            <p:cNvSpPr>
              <a:spLocks/>
            </p:cNvSpPr>
            <p:nvPr/>
          </p:nvSpPr>
          <p:spPr bwMode="auto">
            <a:xfrm>
              <a:off x="2267" y="444"/>
              <a:ext cx="316" cy="320"/>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Light" panose="020B0503020201020303" pitchFamily="34" charset="0"/>
                <a:cs typeface="CiscoSansTT Light" panose="020B0503020201020303" pitchFamily="34" charset="0"/>
              </a:endParaRPr>
            </a:p>
          </p:txBody>
        </p:sp>
      </p:grpSp>
      <p:grpSp>
        <p:nvGrpSpPr>
          <p:cNvPr id="11" name="Group 10">
            <a:extLst>
              <a:ext uri="{FF2B5EF4-FFF2-40B4-BE49-F238E27FC236}">
                <a16:creationId xmlns:a16="http://schemas.microsoft.com/office/drawing/2014/main" id="{0110F936-9A5C-42C6-AF2A-A385AC4E17A7}"/>
              </a:ext>
            </a:extLst>
          </p:cNvPr>
          <p:cNvGrpSpPr>
            <a:grpSpLocks noChangeAspect="1"/>
          </p:cNvGrpSpPr>
          <p:nvPr/>
        </p:nvGrpSpPr>
        <p:grpSpPr>
          <a:xfrm>
            <a:off x="4333331" y="860204"/>
            <a:ext cx="457200" cy="456262"/>
            <a:chOff x="4818585" y="3946675"/>
            <a:chExt cx="531446" cy="530352"/>
          </a:xfrm>
        </p:grpSpPr>
        <p:sp>
          <p:nvSpPr>
            <p:cNvPr id="12" name="Oval 11">
              <a:extLst>
                <a:ext uri="{FF2B5EF4-FFF2-40B4-BE49-F238E27FC236}">
                  <a16:creationId xmlns:a16="http://schemas.microsoft.com/office/drawing/2014/main" id="{5978717E-B942-4375-BD0B-39E41BDF9628}"/>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latin typeface="CiscoSansTT Light" panose="020B0503020201020303" pitchFamily="34" charset="0"/>
                <a:cs typeface="CiscoSansTT Light" panose="020B0503020201020303" pitchFamily="34" charset="0"/>
              </a:endParaRPr>
            </a:p>
          </p:txBody>
        </p:sp>
        <p:grpSp>
          <p:nvGrpSpPr>
            <p:cNvPr id="13" name="Group 12">
              <a:extLst>
                <a:ext uri="{FF2B5EF4-FFF2-40B4-BE49-F238E27FC236}">
                  <a16:creationId xmlns:a16="http://schemas.microsoft.com/office/drawing/2014/main" id="{3A00D6DB-B374-4636-9CAE-B3E2A591BDC6}"/>
                </a:ext>
              </a:extLst>
            </p:cNvPr>
            <p:cNvGrpSpPr>
              <a:grpSpLocks noChangeAspect="1"/>
            </p:cNvGrpSpPr>
            <p:nvPr/>
          </p:nvGrpSpPr>
          <p:grpSpPr>
            <a:xfrm>
              <a:off x="4956846" y="4006111"/>
              <a:ext cx="254925" cy="411480"/>
              <a:chOff x="8556512" y="2367556"/>
              <a:chExt cx="367989" cy="593982"/>
            </a:xfrm>
            <a:solidFill>
              <a:schemeClr val="bg2"/>
            </a:solidFill>
          </p:grpSpPr>
          <p:sp>
            <p:nvSpPr>
              <p:cNvPr id="14" name="Freeform 534">
                <a:extLst>
                  <a:ext uri="{FF2B5EF4-FFF2-40B4-BE49-F238E27FC236}">
                    <a16:creationId xmlns:a16="http://schemas.microsoft.com/office/drawing/2014/main" id="{A146F1B4-6BED-459F-B071-9D7602132F13}"/>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latin typeface="CiscoSansTT Light" panose="020B0503020201020303" pitchFamily="34" charset="0"/>
                  <a:cs typeface="CiscoSansTT Light" panose="020B0503020201020303" pitchFamily="34" charset="0"/>
                </a:endParaRPr>
              </a:p>
            </p:txBody>
          </p:sp>
          <p:sp>
            <p:nvSpPr>
              <p:cNvPr id="15" name="Oval 535">
                <a:extLst>
                  <a:ext uri="{FF2B5EF4-FFF2-40B4-BE49-F238E27FC236}">
                    <a16:creationId xmlns:a16="http://schemas.microsoft.com/office/drawing/2014/main" id="{53ECD22E-2F6B-4E4E-A74E-BDD6634624E9}"/>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latin typeface="CiscoSansTT Light" panose="020B0503020201020303" pitchFamily="34" charset="0"/>
                  <a:cs typeface="CiscoSansTT Light" panose="020B0503020201020303" pitchFamily="34" charset="0"/>
                </a:endParaRPr>
              </a:p>
            </p:txBody>
          </p:sp>
          <p:sp>
            <p:nvSpPr>
              <p:cNvPr id="16" name="Freeform 536">
                <a:extLst>
                  <a:ext uri="{FF2B5EF4-FFF2-40B4-BE49-F238E27FC236}">
                    <a16:creationId xmlns:a16="http://schemas.microsoft.com/office/drawing/2014/main" id="{8C2324AD-92EA-4258-942A-FBD71AF520BF}"/>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latin typeface="CiscoSansTT Light" panose="020B0503020201020303" pitchFamily="34" charset="0"/>
                  <a:cs typeface="CiscoSansTT Light" panose="020B0503020201020303" pitchFamily="34" charset="0"/>
                </a:endParaRPr>
              </a:p>
            </p:txBody>
          </p:sp>
          <p:sp>
            <p:nvSpPr>
              <p:cNvPr id="17" name="Freeform 537">
                <a:extLst>
                  <a:ext uri="{FF2B5EF4-FFF2-40B4-BE49-F238E27FC236}">
                    <a16:creationId xmlns:a16="http://schemas.microsoft.com/office/drawing/2014/main" id="{4333B129-A95E-40F0-B6DE-B764FBE0071F}"/>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latin typeface="CiscoSansTT Light" panose="020B0503020201020303" pitchFamily="34" charset="0"/>
                  <a:cs typeface="CiscoSansTT Light" panose="020B0503020201020303" pitchFamily="34" charset="0"/>
                </a:endParaRPr>
              </a:p>
            </p:txBody>
          </p:sp>
        </p:grpSp>
      </p:grpSp>
      <p:sp>
        <p:nvSpPr>
          <p:cNvPr id="51" name="Freeform 50">
            <a:extLst>
              <a:ext uri="{FF2B5EF4-FFF2-40B4-BE49-F238E27FC236}">
                <a16:creationId xmlns:a16="http://schemas.microsoft.com/office/drawing/2014/main" id="{B7F26F43-A80E-9847-BD89-CA14207ECC77}"/>
              </a:ext>
            </a:extLst>
          </p:cNvPr>
          <p:cNvSpPr>
            <a:spLocks noChangeAspect="1"/>
          </p:cNvSpPr>
          <p:nvPr/>
        </p:nvSpPr>
        <p:spPr>
          <a:xfrm>
            <a:off x="5272448" y="843745"/>
            <a:ext cx="1334169" cy="1334169"/>
          </a:xfrm>
          <a:custGeom>
            <a:avLst/>
            <a:gdLst>
              <a:gd name="connsiteX0" fmla="*/ 366972 w 733944"/>
              <a:gd name="connsiteY0" fmla="*/ 0 h 733944"/>
              <a:gd name="connsiteX1" fmla="*/ 733944 w 733944"/>
              <a:gd name="connsiteY1" fmla="*/ 366972 h 733944"/>
              <a:gd name="connsiteX2" fmla="*/ 366972 w 733944"/>
              <a:gd name="connsiteY2" fmla="*/ 733944 h 733944"/>
              <a:gd name="connsiteX3" fmla="*/ 345823 w 733944"/>
              <a:gd name="connsiteY3" fmla="*/ 731812 h 733944"/>
              <a:gd name="connsiteX4" fmla="*/ 6838 w 733944"/>
              <a:gd name="connsiteY4" fmla="*/ 731812 h 733944"/>
              <a:gd name="connsiteX5" fmla="*/ 84265 w 733944"/>
              <a:gd name="connsiteY5" fmla="*/ 598319 h 733944"/>
              <a:gd name="connsiteX6" fmla="*/ 62673 w 733944"/>
              <a:gd name="connsiteY6" fmla="*/ 572150 h 733944"/>
              <a:gd name="connsiteX7" fmla="*/ 0 w 733944"/>
              <a:gd name="connsiteY7" fmla="*/ 366972 h 733944"/>
              <a:gd name="connsiteX8" fmla="*/ 366972 w 733944"/>
              <a:gd name="connsiteY8" fmla="*/ 0 h 73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944" h="733944">
                <a:moveTo>
                  <a:pt x="366972" y="0"/>
                </a:moveTo>
                <a:cubicBezTo>
                  <a:pt x="569645" y="0"/>
                  <a:pt x="733944" y="164299"/>
                  <a:pt x="733944" y="366972"/>
                </a:cubicBezTo>
                <a:cubicBezTo>
                  <a:pt x="733944" y="569645"/>
                  <a:pt x="569645" y="733944"/>
                  <a:pt x="366972" y="733944"/>
                </a:cubicBezTo>
                <a:lnTo>
                  <a:pt x="345823" y="731812"/>
                </a:lnTo>
                <a:lnTo>
                  <a:pt x="6838" y="731812"/>
                </a:lnTo>
                <a:lnTo>
                  <a:pt x="84265" y="598319"/>
                </a:lnTo>
                <a:lnTo>
                  <a:pt x="62673" y="572150"/>
                </a:lnTo>
                <a:cubicBezTo>
                  <a:pt x="23105" y="513580"/>
                  <a:pt x="0" y="442974"/>
                  <a:pt x="0" y="366972"/>
                </a:cubicBezTo>
                <a:cubicBezTo>
                  <a:pt x="0" y="164299"/>
                  <a:pt x="164299" y="0"/>
                  <a:pt x="366972" y="0"/>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1">
            <a:noAutofit/>
          </a:bodyPr>
          <a:lstStyle/>
          <a:p>
            <a:pPr algn="ctr"/>
            <a:r>
              <a:rPr lang="en-US" dirty="0">
                <a:solidFill>
                  <a:schemeClr val="bg1">
                    <a:lumMod val="75000"/>
                  </a:schemeClr>
                </a:solidFill>
                <a:latin typeface="CiscoSansTT Light" panose="020B0503020201020303" pitchFamily="34" charset="0"/>
                <a:cs typeface="CiscoSansTT Light" panose="020B0503020201020303" pitchFamily="34" charset="0"/>
              </a:rPr>
              <a:t>Has it </a:t>
            </a:r>
            <a:br>
              <a:rPr lang="en-US" dirty="0">
                <a:solidFill>
                  <a:schemeClr val="bg1">
                    <a:lumMod val="75000"/>
                  </a:schemeClr>
                </a:solidFill>
                <a:latin typeface="CiscoSansTT Light" panose="020B0503020201020303" pitchFamily="34" charset="0"/>
                <a:cs typeface="CiscoSansTT Light" panose="020B0503020201020303" pitchFamily="34" charset="0"/>
              </a:rPr>
            </a:br>
            <a:r>
              <a:rPr lang="en-US" dirty="0">
                <a:solidFill>
                  <a:schemeClr val="bg1">
                    <a:lumMod val="75000"/>
                  </a:schemeClr>
                </a:solidFill>
                <a:latin typeface="CiscoSansTT Light" panose="020B0503020201020303" pitchFamily="34" charset="0"/>
                <a:cs typeface="CiscoSansTT Light" panose="020B0503020201020303" pitchFamily="34" charset="0"/>
              </a:rPr>
              <a:t>affected</a:t>
            </a:r>
            <a:br>
              <a:rPr lang="en-US" dirty="0">
                <a:solidFill>
                  <a:schemeClr val="bg1">
                    <a:lumMod val="75000"/>
                  </a:schemeClr>
                </a:solidFill>
                <a:latin typeface="CiscoSansTT Light" panose="020B0503020201020303" pitchFamily="34" charset="0"/>
                <a:cs typeface="CiscoSansTT Light" panose="020B0503020201020303" pitchFamily="34" charset="0"/>
              </a:rPr>
            </a:br>
            <a:r>
              <a:rPr lang="en-US" dirty="0">
                <a:solidFill>
                  <a:schemeClr val="bg1">
                    <a:lumMod val="75000"/>
                  </a:schemeClr>
                </a:solidFill>
                <a:latin typeface="CiscoSansTT Light" panose="020B0503020201020303" pitchFamily="34" charset="0"/>
                <a:cs typeface="CiscoSansTT Light" panose="020B0503020201020303" pitchFamily="34" charset="0"/>
              </a:rPr>
              <a:t>us?</a:t>
            </a:r>
          </a:p>
        </p:txBody>
      </p:sp>
      <p:sp>
        <p:nvSpPr>
          <p:cNvPr id="54" name="Freeform 53">
            <a:extLst>
              <a:ext uri="{FF2B5EF4-FFF2-40B4-BE49-F238E27FC236}">
                <a16:creationId xmlns:a16="http://schemas.microsoft.com/office/drawing/2014/main" id="{9B4A1F72-4B1C-9643-9C70-31CBFEFF2133}"/>
              </a:ext>
            </a:extLst>
          </p:cNvPr>
          <p:cNvSpPr/>
          <p:nvPr/>
        </p:nvSpPr>
        <p:spPr>
          <a:xfrm>
            <a:off x="1639471" y="288759"/>
            <a:ext cx="861343" cy="861343"/>
          </a:xfrm>
          <a:custGeom>
            <a:avLst/>
            <a:gdLst>
              <a:gd name="connsiteX0" fmla="*/ 236918 w 473836"/>
              <a:gd name="connsiteY0" fmla="*/ 0 h 473836"/>
              <a:gd name="connsiteX1" fmla="*/ 473836 w 473836"/>
              <a:gd name="connsiteY1" fmla="*/ 236918 h 473836"/>
              <a:gd name="connsiteX2" fmla="*/ 433374 w 473836"/>
              <a:gd name="connsiteY2" fmla="*/ 369381 h 473836"/>
              <a:gd name="connsiteX3" fmla="*/ 410528 w 473836"/>
              <a:gd name="connsiteY3" fmla="*/ 397071 h 473836"/>
              <a:gd name="connsiteX4" fmla="*/ 455051 w 473836"/>
              <a:gd name="connsiteY4" fmla="*/ 473836 h 473836"/>
              <a:gd name="connsiteX5" fmla="*/ 236918 w 473836"/>
              <a:gd name="connsiteY5" fmla="*/ 473836 h 473836"/>
              <a:gd name="connsiteX6" fmla="*/ 228606 w 473836"/>
              <a:gd name="connsiteY6" fmla="*/ 473836 h 473836"/>
              <a:gd name="connsiteX7" fmla="*/ 229065 w 473836"/>
              <a:gd name="connsiteY7" fmla="*/ 473044 h 473836"/>
              <a:gd name="connsiteX8" fmla="*/ 189171 w 473836"/>
              <a:gd name="connsiteY8" fmla="*/ 469023 h 473836"/>
              <a:gd name="connsiteX9" fmla="*/ 0 w 473836"/>
              <a:gd name="connsiteY9" fmla="*/ 236918 h 473836"/>
              <a:gd name="connsiteX10" fmla="*/ 236918 w 473836"/>
              <a:gd name="connsiteY10" fmla="*/ 0 h 47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836" h="473836">
                <a:moveTo>
                  <a:pt x="236918" y="0"/>
                </a:moveTo>
                <a:cubicBezTo>
                  <a:pt x="367764" y="0"/>
                  <a:pt x="473836" y="106072"/>
                  <a:pt x="473836" y="236918"/>
                </a:cubicBezTo>
                <a:cubicBezTo>
                  <a:pt x="473836" y="285985"/>
                  <a:pt x="458920" y="331569"/>
                  <a:pt x="433374" y="369381"/>
                </a:cubicBezTo>
                <a:lnTo>
                  <a:pt x="410528" y="397071"/>
                </a:lnTo>
                <a:lnTo>
                  <a:pt x="455051" y="473836"/>
                </a:lnTo>
                <a:lnTo>
                  <a:pt x="236918" y="473836"/>
                </a:lnTo>
                <a:lnTo>
                  <a:pt x="228606" y="473836"/>
                </a:lnTo>
                <a:lnTo>
                  <a:pt x="229065" y="473044"/>
                </a:lnTo>
                <a:lnTo>
                  <a:pt x="189171" y="469023"/>
                </a:lnTo>
                <a:cubicBezTo>
                  <a:pt x="81212" y="446931"/>
                  <a:pt x="0" y="351408"/>
                  <a:pt x="0" y="236918"/>
                </a:cubicBezTo>
                <a:cubicBezTo>
                  <a:pt x="0" y="106072"/>
                  <a:pt x="106072" y="0"/>
                  <a:pt x="236918" y="0"/>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r>
              <a:rPr lang="en-US" dirty="0">
                <a:solidFill>
                  <a:schemeClr val="bg1">
                    <a:lumMod val="75000"/>
                  </a:schemeClr>
                </a:solidFill>
                <a:latin typeface="CiscoSansTT Light" panose="020B0503020201020303" pitchFamily="34" charset="0"/>
                <a:cs typeface="CiscoSansTT Light" panose="020B0503020201020303" pitchFamily="34" charset="0"/>
              </a:rPr>
              <a:t>Why?</a:t>
            </a:r>
          </a:p>
        </p:txBody>
      </p:sp>
      <p:sp>
        <p:nvSpPr>
          <p:cNvPr id="56" name="Freeform 55">
            <a:extLst>
              <a:ext uri="{FF2B5EF4-FFF2-40B4-BE49-F238E27FC236}">
                <a16:creationId xmlns:a16="http://schemas.microsoft.com/office/drawing/2014/main" id="{5C1C8D20-A49B-BC42-A155-8998521694BC}"/>
              </a:ext>
            </a:extLst>
          </p:cNvPr>
          <p:cNvSpPr>
            <a:spLocks noChangeAspect="1"/>
          </p:cNvSpPr>
          <p:nvPr/>
        </p:nvSpPr>
        <p:spPr>
          <a:xfrm>
            <a:off x="2497870" y="843745"/>
            <a:ext cx="1349653" cy="1334169"/>
          </a:xfrm>
          <a:custGeom>
            <a:avLst/>
            <a:gdLst>
              <a:gd name="connsiteX0" fmla="*/ 366972 w 742462"/>
              <a:gd name="connsiteY0" fmla="*/ 0 h 733944"/>
              <a:gd name="connsiteX1" fmla="*/ 733944 w 742462"/>
              <a:gd name="connsiteY1" fmla="*/ 366972 h 733944"/>
              <a:gd name="connsiteX2" fmla="*/ 671271 w 742462"/>
              <a:gd name="connsiteY2" fmla="*/ 572150 h 733944"/>
              <a:gd name="connsiteX3" fmla="*/ 658697 w 742462"/>
              <a:gd name="connsiteY3" fmla="*/ 587389 h 733944"/>
              <a:gd name="connsiteX4" fmla="*/ 742462 w 742462"/>
              <a:gd name="connsiteY4" fmla="*/ 731812 h 733944"/>
              <a:gd name="connsiteX5" fmla="*/ 388121 w 742462"/>
              <a:gd name="connsiteY5" fmla="*/ 731812 h 733944"/>
              <a:gd name="connsiteX6" fmla="*/ 366972 w 742462"/>
              <a:gd name="connsiteY6" fmla="*/ 733944 h 733944"/>
              <a:gd name="connsiteX7" fmla="*/ 0 w 742462"/>
              <a:gd name="connsiteY7" fmla="*/ 366972 h 733944"/>
              <a:gd name="connsiteX8" fmla="*/ 366972 w 742462"/>
              <a:gd name="connsiteY8" fmla="*/ 0 h 73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2462" h="733944">
                <a:moveTo>
                  <a:pt x="366972" y="0"/>
                </a:moveTo>
                <a:cubicBezTo>
                  <a:pt x="569645" y="0"/>
                  <a:pt x="733944" y="164299"/>
                  <a:pt x="733944" y="366972"/>
                </a:cubicBezTo>
                <a:cubicBezTo>
                  <a:pt x="733944" y="442974"/>
                  <a:pt x="710840" y="513580"/>
                  <a:pt x="671271" y="572150"/>
                </a:cubicBezTo>
                <a:lnTo>
                  <a:pt x="658697" y="587389"/>
                </a:lnTo>
                <a:lnTo>
                  <a:pt x="742462" y="731812"/>
                </a:lnTo>
                <a:lnTo>
                  <a:pt x="388121" y="731812"/>
                </a:lnTo>
                <a:lnTo>
                  <a:pt x="366972" y="733944"/>
                </a:lnTo>
                <a:cubicBezTo>
                  <a:pt x="164299" y="733944"/>
                  <a:pt x="0" y="569645"/>
                  <a:pt x="0" y="366972"/>
                </a:cubicBezTo>
                <a:cubicBezTo>
                  <a:pt x="0" y="164299"/>
                  <a:pt x="164299" y="0"/>
                  <a:pt x="366972" y="0"/>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1">
            <a:noAutofit/>
          </a:bodyPr>
          <a:lstStyle/>
          <a:p>
            <a:pPr algn="ctr"/>
            <a:r>
              <a:rPr lang="en-US" dirty="0">
                <a:solidFill>
                  <a:schemeClr val="bg1">
                    <a:lumMod val="75000"/>
                  </a:schemeClr>
                </a:solidFill>
                <a:latin typeface="CiscoSansTT Light" panose="020B0503020201020303" pitchFamily="34" charset="0"/>
                <a:cs typeface="CiscoSansTT Light" panose="020B0503020201020303" pitchFamily="34" charset="0"/>
              </a:rPr>
              <a:t>Is it bad?</a:t>
            </a:r>
          </a:p>
        </p:txBody>
      </p:sp>
      <p:sp>
        <p:nvSpPr>
          <p:cNvPr id="37" name="TextBox 36">
            <a:extLst>
              <a:ext uri="{FF2B5EF4-FFF2-40B4-BE49-F238E27FC236}">
                <a16:creationId xmlns:a16="http://schemas.microsoft.com/office/drawing/2014/main" id="{D0E58F6A-E451-014A-BAEE-5D1DF89AB9A7}"/>
              </a:ext>
            </a:extLst>
          </p:cNvPr>
          <p:cNvSpPr txBox="1"/>
          <p:nvPr/>
        </p:nvSpPr>
        <p:spPr>
          <a:xfrm>
            <a:off x="3964303" y="3825629"/>
            <a:ext cx="1215397" cy="369332"/>
          </a:xfrm>
          <a:prstGeom prst="rect">
            <a:avLst/>
          </a:prstGeom>
          <a:noFill/>
        </p:spPr>
        <p:txBody>
          <a:bodyPr wrap="none" rtlCol="0">
            <a:spAutoFit/>
          </a:bodyPr>
          <a:lstStyle/>
          <a:p>
            <a:pPr algn="ctr"/>
            <a:r>
              <a:rPr lang="en-US" dirty="0">
                <a:latin typeface="CiscoSansTT Light" panose="020B0503020201020303" pitchFamily="34" charset="0"/>
                <a:cs typeface="CiscoSansTT Light" panose="020B0503020201020303" pitchFamily="34" charset="0"/>
              </a:rPr>
              <a:t>Customer</a:t>
            </a:r>
          </a:p>
        </p:txBody>
      </p:sp>
    </p:spTree>
    <p:extLst>
      <p:ext uri="{BB962C8B-B14F-4D97-AF65-F5344CB8AC3E}">
        <p14:creationId xmlns:p14="http://schemas.microsoft.com/office/powerpoint/2010/main" val="506941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 name="Picture 289">
            <a:extLst>
              <a:ext uri="{FF2B5EF4-FFF2-40B4-BE49-F238E27FC236}">
                <a16:creationId xmlns:a16="http://schemas.microsoft.com/office/drawing/2014/main" id="{AAFFFEDD-0398-CB44-ABBF-75F9693BC0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pic>
        <p:nvPicPr>
          <p:cNvPr id="291" name="Picture 290">
            <a:extLst>
              <a:ext uri="{FF2B5EF4-FFF2-40B4-BE49-F238E27FC236}">
                <a16:creationId xmlns:a16="http://schemas.microsoft.com/office/drawing/2014/main" id="{BC149FEF-826B-324A-B6BA-BB204D8EDA1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pic>
        <p:nvPicPr>
          <p:cNvPr id="292" name="Picture 291">
            <a:extLst>
              <a:ext uri="{FF2B5EF4-FFF2-40B4-BE49-F238E27FC236}">
                <a16:creationId xmlns:a16="http://schemas.microsoft.com/office/drawing/2014/main" id="{17BC0E37-8AC3-444A-81F0-1993815C5C3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pic>
        <p:nvPicPr>
          <p:cNvPr id="293" name="Picture 292">
            <a:extLst>
              <a:ext uri="{FF2B5EF4-FFF2-40B4-BE49-F238E27FC236}">
                <a16:creationId xmlns:a16="http://schemas.microsoft.com/office/drawing/2014/main" id="{68827850-38D2-C64D-A0ED-A4CE868E4D7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pic>
        <p:nvPicPr>
          <p:cNvPr id="294" name="Picture 293">
            <a:extLst>
              <a:ext uri="{FF2B5EF4-FFF2-40B4-BE49-F238E27FC236}">
                <a16:creationId xmlns:a16="http://schemas.microsoft.com/office/drawing/2014/main" id="{B376BF47-CBD5-644F-8362-654C768398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pic>
        <p:nvPicPr>
          <p:cNvPr id="295" name="Picture 294">
            <a:extLst>
              <a:ext uri="{FF2B5EF4-FFF2-40B4-BE49-F238E27FC236}">
                <a16:creationId xmlns:a16="http://schemas.microsoft.com/office/drawing/2014/main" id="{5A2FEF06-9097-BE47-AAEE-C2ADA16AEF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818236"/>
            <a:ext cx="640080" cy="640080"/>
          </a:xfrm>
          <a:prstGeom prst="rect">
            <a:avLst/>
          </a:prstGeom>
        </p:spPr>
      </p:pic>
      <p:grpSp>
        <p:nvGrpSpPr>
          <p:cNvPr id="237" name="Group 236">
            <a:extLst>
              <a:ext uri="{FF2B5EF4-FFF2-40B4-BE49-F238E27FC236}">
                <a16:creationId xmlns:a16="http://schemas.microsoft.com/office/drawing/2014/main" id="{8D3C5DA5-A5BB-CC4B-BD93-C672BA14EEDA}"/>
              </a:ext>
            </a:extLst>
          </p:cNvPr>
          <p:cNvGrpSpPr>
            <a:grpSpLocks noChangeAspect="1"/>
          </p:cNvGrpSpPr>
          <p:nvPr/>
        </p:nvGrpSpPr>
        <p:grpSpPr>
          <a:xfrm>
            <a:off x="3315073" y="1877822"/>
            <a:ext cx="458141" cy="457200"/>
            <a:chOff x="4818585" y="3946675"/>
            <a:chExt cx="531446" cy="530352"/>
          </a:xfrm>
        </p:grpSpPr>
        <p:sp>
          <p:nvSpPr>
            <p:cNvPr id="238" name="Oval 237">
              <a:extLst>
                <a:ext uri="{FF2B5EF4-FFF2-40B4-BE49-F238E27FC236}">
                  <a16:creationId xmlns:a16="http://schemas.microsoft.com/office/drawing/2014/main" id="{A880A30D-C6E1-C642-84D8-E4C1E04817A0}"/>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39" name="Group 238">
              <a:extLst>
                <a:ext uri="{FF2B5EF4-FFF2-40B4-BE49-F238E27FC236}">
                  <a16:creationId xmlns:a16="http://schemas.microsoft.com/office/drawing/2014/main" id="{6B3E54AD-63D2-6C41-9B57-570CE1F0D5ED}"/>
                </a:ext>
              </a:extLst>
            </p:cNvPr>
            <p:cNvGrpSpPr>
              <a:grpSpLocks noChangeAspect="1"/>
            </p:cNvGrpSpPr>
            <p:nvPr/>
          </p:nvGrpSpPr>
          <p:grpSpPr>
            <a:xfrm>
              <a:off x="4956846" y="4006111"/>
              <a:ext cx="254925" cy="411480"/>
              <a:chOff x="8556512" y="2367556"/>
              <a:chExt cx="367989" cy="593982"/>
            </a:xfrm>
            <a:solidFill>
              <a:schemeClr val="bg2"/>
            </a:solidFill>
          </p:grpSpPr>
          <p:sp>
            <p:nvSpPr>
              <p:cNvPr id="240" name="Oval 535">
                <a:extLst>
                  <a:ext uri="{FF2B5EF4-FFF2-40B4-BE49-F238E27FC236}">
                    <a16:creationId xmlns:a16="http://schemas.microsoft.com/office/drawing/2014/main" id="{1768E649-1A0D-B44C-9ABB-1D7EF4D9CDCD}"/>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sp>
            <p:nvSpPr>
              <p:cNvPr id="241" name="Freeform 534">
                <a:extLst>
                  <a:ext uri="{FF2B5EF4-FFF2-40B4-BE49-F238E27FC236}">
                    <a16:creationId xmlns:a16="http://schemas.microsoft.com/office/drawing/2014/main" id="{9A6D4B18-1A32-9446-BF09-38AC0F46936A}"/>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242" name="Freeform 536">
                <a:extLst>
                  <a:ext uri="{FF2B5EF4-FFF2-40B4-BE49-F238E27FC236}">
                    <a16:creationId xmlns:a16="http://schemas.microsoft.com/office/drawing/2014/main" id="{3FCCC846-3656-F34C-ACCA-306FE87332FF}"/>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243" name="Freeform 537">
                <a:extLst>
                  <a:ext uri="{FF2B5EF4-FFF2-40B4-BE49-F238E27FC236}">
                    <a16:creationId xmlns:a16="http://schemas.microsoft.com/office/drawing/2014/main" id="{691C5B8F-AE4F-EA4D-8201-67162AF5C26A}"/>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grpSp>
      </p:grpSp>
      <p:grpSp>
        <p:nvGrpSpPr>
          <p:cNvPr id="146" name="Group 145">
            <a:extLst>
              <a:ext uri="{FF2B5EF4-FFF2-40B4-BE49-F238E27FC236}">
                <a16:creationId xmlns:a16="http://schemas.microsoft.com/office/drawing/2014/main" id="{4718D37E-56CF-3248-8F93-64CD33BB329D}"/>
              </a:ext>
            </a:extLst>
          </p:cNvPr>
          <p:cNvGrpSpPr>
            <a:grpSpLocks noChangeAspect="1"/>
          </p:cNvGrpSpPr>
          <p:nvPr/>
        </p:nvGrpSpPr>
        <p:grpSpPr>
          <a:xfrm>
            <a:off x="3315073" y="1877822"/>
            <a:ext cx="458141" cy="457200"/>
            <a:chOff x="4818585" y="3946675"/>
            <a:chExt cx="531446" cy="530352"/>
          </a:xfrm>
        </p:grpSpPr>
        <p:sp>
          <p:nvSpPr>
            <p:cNvPr id="147" name="Oval 146">
              <a:extLst>
                <a:ext uri="{FF2B5EF4-FFF2-40B4-BE49-F238E27FC236}">
                  <a16:creationId xmlns:a16="http://schemas.microsoft.com/office/drawing/2014/main" id="{0789C007-24FB-104B-9890-A6626357260B}"/>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48" name="Group 147">
              <a:extLst>
                <a:ext uri="{FF2B5EF4-FFF2-40B4-BE49-F238E27FC236}">
                  <a16:creationId xmlns:a16="http://schemas.microsoft.com/office/drawing/2014/main" id="{6A86BEE0-9340-A34E-9871-65962035E3F4}"/>
                </a:ext>
              </a:extLst>
            </p:cNvPr>
            <p:cNvGrpSpPr>
              <a:grpSpLocks noChangeAspect="1"/>
            </p:cNvGrpSpPr>
            <p:nvPr/>
          </p:nvGrpSpPr>
          <p:grpSpPr>
            <a:xfrm>
              <a:off x="4956846" y="4006111"/>
              <a:ext cx="254925" cy="411480"/>
              <a:chOff x="8556512" y="2367556"/>
              <a:chExt cx="367989" cy="593982"/>
            </a:xfrm>
            <a:solidFill>
              <a:schemeClr val="bg2"/>
            </a:solidFill>
          </p:grpSpPr>
          <p:sp>
            <p:nvSpPr>
              <p:cNvPr id="149" name="Freeform 534">
                <a:extLst>
                  <a:ext uri="{FF2B5EF4-FFF2-40B4-BE49-F238E27FC236}">
                    <a16:creationId xmlns:a16="http://schemas.microsoft.com/office/drawing/2014/main" id="{0BAF0E41-8CDF-1546-A5D2-1128B4CDF7E4}"/>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50" name="Oval 535">
                <a:extLst>
                  <a:ext uri="{FF2B5EF4-FFF2-40B4-BE49-F238E27FC236}">
                    <a16:creationId xmlns:a16="http://schemas.microsoft.com/office/drawing/2014/main" id="{7A51FFAA-0828-4B44-9783-4E67E4195B16}"/>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sp>
            <p:nvSpPr>
              <p:cNvPr id="151" name="Freeform 536">
                <a:extLst>
                  <a:ext uri="{FF2B5EF4-FFF2-40B4-BE49-F238E27FC236}">
                    <a16:creationId xmlns:a16="http://schemas.microsoft.com/office/drawing/2014/main" id="{2086D32F-389A-064D-AE95-777458B095C6}"/>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52" name="Freeform 537">
                <a:extLst>
                  <a:ext uri="{FF2B5EF4-FFF2-40B4-BE49-F238E27FC236}">
                    <a16:creationId xmlns:a16="http://schemas.microsoft.com/office/drawing/2014/main" id="{17F740BB-59D1-744C-AA6B-97D13AA6452A}"/>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grpSp>
      </p:grpSp>
      <p:grpSp>
        <p:nvGrpSpPr>
          <p:cNvPr id="153" name="Group 152">
            <a:extLst>
              <a:ext uri="{FF2B5EF4-FFF2-40B4-BE49-F238E27FC236}">
                <a16:creationId xmlns:a16="http://schemas.microsoft.com/office/drawing/2014/main" id="{D4BF3566-A741-6A45-8122-EAE33B9EB848}"/>
              </a:ext>
            </a:extLst>
          </p:cNvPr>
          <p:cNvGrpSpPr>
            <a:grpSpLocks noChangeAspect="1"/>
          </p:cNvGrpSpPr>
          <p:nvPr/>
        </p:nvGrpSpPr>
        <p:grpSpPr>
          <a:xfrm>
            <a:off x="3315073" y="1877822"/>
            <a:ext cx="458141" cy="457200"/>
            <a:chOff x="4818585" y="3946675"/>
            <a:chExt cx="531446" cy="530352"/>
          </a:xfrm>
        </p:grpSpPr>
        <p:sp>
          <p:nvSpPr>
            <p:cNvPr id="154" name="Oval 153">
              <a:extLst>
                <a:ext uri="{FF2B5EF4-FFF2-40B4-BE49-F238E27FC236}">
                  <a16:creationId xmlns:a16="http://schemas.microsoft.com/office/drawing/2014/main" id="{FDB09116-96FA-184A-B9A9-75692E16908D}"/>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55" name="Group 154">
              <a:extLst>
                <a:ext uri="{FF2B5EF4-FFF2-40B4-BE49-F238E27FC236}">
                  <a16:creationId xmlns:a16="http://schemas.microsoft.com/office/drawing/2014/main" id="{FD3D6753-A5D0-6043-9A61-75E5C58DDC1E}"/>
                </a:ext>
              </a:extLst>
            </p:cNvPr>
            <p:cNvGrpSpPr>
              <a:grpSpLocks noChangeAspect="1"/>
            </p:cNvGrpSpPr>
            <p:nvPr/>
          </p:nvGrpSpPr>
          <p:grpSpPr>
            <a:xfrm>
              <a:off x="4956846" y="4006111"/>
              <a:ext cx="254925" cy="411480"/>
              <a:chOff x="8556512" y="2367556"/>
              <a:chExt cx="367989" cy="593982"/>
            </a:xfrm>
            <a:solidFill>
              <a:schemeClr val="bg2"/>
            </a:solidFill>
          </p:grpSpPr>
          <p:sp>
            <p:nvSpPr>
              <p:cNvPr id="156" name="Freeform 534">
                <a:extLst>
                  <a:ext uri="{FF2B5EF4-FFF2-40B4-BE49-F238E27FC236}">
                    <a16:creationId xmlns:a16="http://schemas.microsoft.com/office/drawing/2014/main" id="{8D3A4210-E2D5-1942-989D-1F54DC33DF8F}"/>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57" name="Oval 535">
                <a:extLst>
                  <a:ext uri="{FF2B5EF4-FFF2-40B4-BE49-F238E27FC236}">
                    <a16:creationId xmlns:a16="http://schemas.microsoft.com/office/drawing/2014/main" id="{89AEAC00-0E9F-384B-BFCC-1072DEC2BB3E}"/>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sp>
            <p:nvSpPr>
              <p:cNvPr id="158" name="Freeform 536">
                <a:extLst>
                  <a:ext uri="{FF2B5EF4-FFF2-40B4-BE49-F238E27FC236}">
                    <a16:creationId xmlns:a16="http://schemas.microsoft.com/office/drawing/2014/main" id="{AC799058-3911-7A4E-9393-33C0A03D31F7}"/>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59" name="Freeform 537">
                <a:extLst>
                  <a:ext uri="{FF2B5EF4-FFF2-40B4-BE49-F238E27FC236}">
                    <a16:creationId xmlns:a16="http://schemas.microsoft.com/office/drawing/2014/main" id="{BC63747E-0795-464F-92AE-2BDCBDF7BF6B}"/>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grpSp>
      </p:grpSp>
      <p:grpSp>
        <p:nvGrpSpPr>
          <p:cNvPr id="160" name="Group 159">
            <a:extLst>
              <a:ext uri="{FF2B5EF4-FFF2-40B4-BE49-F238E27FC236}">
                <a16:creationId xmlns:a16="http://schemas.microsoft.com/office/drawing/2014/main" id="{E0CB7130-5788-E040-AAA8-91453FC81786}"/>
              </a:ext>
            </a:extLst>
          </p:cNvPr>
          <p:cNvGrpSpPr>
            <a:grpSpLocks noChangeAspect="1"/>
          </p:cNvGrpSpPr>
          <p:nvPr/>
        </p:nvGrpSpPr>
        <p:grpSpPr>
          <a:xfrm>
            <a:off x="3315073" y="1877822"/>
            <a:ext cx="458141" cy="457200"/>
            <a:chOff x="4818585" y="3946675"/>
            <a:chExt cx="531446" cy="530352"/>
          </a:xfrm>
        </p:grpSpPr>
        <p:sp>
          <p:nvSpPr>
            <p:cNvPr id="161" name="Oval 160">
              <a:extLst>
                <a:ext uri="{FF2B5EF4-FFF2-40B4-BE49-F238E27FC236}">
                  <a16:creationId xmlns:a16="http://schemas.microsoft.com/office/drawing/2014/main" id="{B146BA1C-24A4-0E47-9CBD-9FF9D6067163}"/>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62" name="Group 161">
              <a:extLst>
                <a:ext uri="{FF2B5EF4-FFF2-40B4-BE49-F238E27FC236}">
                  <a16:creationId xmlns:a16="http://schemas.microsoft.com/office/drawing/2014/main" id="{E9526536-B342-1947-B4EF-39A221887825}"/>
                </a:ext>
              </a:extLst>
            </p:cNvPr>
            <p:cNvGrpSpPr>
              <a:grpSpLocks noChangeAspect="1"/>
            </p:cNvGrpSpPr>
            <p:nvPr/>
          </p:nvGrpSpPr>
          <p:grpSpPr>
            <a:xfrm>
              <a:off x="4956846" y="4006111"/>
              <a:ext cx="254925" cy="411480"/>
              <a:chOff x="8556512" y="2367556"/>
              <a:chExt cx="367989" cy="593982"/>
            </a:xfrm>
            <a:solidFill>
              <a:schemeClr val="bg2"/>
            </a:solidFill>
          </p:grpSpPr>
          <p:sp>
            <p:nvSpPr>
              <p:cNvPr id="163" name="Freeform 534">
                <a:extLst>
                  <a:ext uri="{FF2B5EF4-FFF2-40B4-BE49-F238E27FC236}">
                    <a16:creationId xmlns:a16="http://schemas.microsoft.com/office/drawing/2014/main" id="{CA81F01F-619F-C844-B8D3-C5F5F5B6B0F8}"/>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64" name="Oval 535">
                <a:extLst>
                  <a:ext uri="{FF2B5EF4-FFF2-40B4-BE49-F238E27FC236}">
                    <a16:creationId xmlns:a16="http://schemas.microsoft.com/office/drawing/2014/main" id="{3778A827-56C5-4340-9838-670AC1038356}"/>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sp>
            <p:nvSpPr>
              <p:cNvPr id="165" name="Freeform 536">
                <a:extLst>
                  <a:ext uri="{FF2B5EF4-FFF2-40B4-BE49-F238E27FC236}">
                    <a16:creationId xmlns:a16="http://schemas.microsoft.com/office/drawing/2014/main" id="{A6EAA79D-218D-1A4D-81AE-0A56B1B8FC00}"/>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66" name="Freeform 537">
                <a:extLst>
                  <a:ext uri="{FF2B5EF4-FFF2-40B4-BE49-F238E27FC236}">
                    <a16:creationId xmlns:a16="http://schemas.microsoft.com/office/drawing/2014/main" id="{82B18786-7387-5B4A-83B2-574D35798D51}"/>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grpSp>
      </p:grpSp>
      <p:sp>
        <p:nvSpPr>
          <p:cNvPr id="64" name="TextBox 63"/>
          <p:cNvSpPr txBox="1"/>
          <p:nvPr/>
        </p:nvSpPr>
        <p:spPr>
          <a:xfrm>
            <a:off x="499161" y="196858"/>
            <a:ext cx="1386919" cy="646331"/>
          </a:xfrm>
          <a:prstGeom prst="rect">
            <a:avLst/>
          </a:prstGeom>
          <a:noFill/>
        </p:spPr>
        <p:txBody>
          <a:bodyPr wrap="none" rtlCol="0">
            <a:spAutoFit/>
          </a:bodyPr>
          <a:lstStyle/>
          <a:p>
            <a:pPr algn="ctr"/>
            <a:r>
              <a:rPr lang="en-US" dirty="0">
                <a:latin typeface="CiscoSansTT Light" panose="020B0503020201020303" pitchFamily="34" charset="0"/>
                <a:cs typeface="CiscoSansTT Light" panose="020B0503020201020303" pitchFamily="34" charset="0"/>
              </a:rPr>
              <a:t>Threat</a:t>
            </a:r>
            <a:br>
              <a:rPr lang="en-US" dirty="0">
                <a:latin typeface="CiscoSansTT Light" panose="020B0503020201020303" pitchFamily="34" charset="0"/>
                <a:cs typeface="CiscoSansTT Light" panose="020B0503020201020303" pitchFamily="34" charset="0"/>
              </a:rPr>
            </a:br>
            <a:r>
              <a:rPr lang="en-US" dirty="0">
                <a:latin typeface="CiscoSansTT Light" panose="020B0503020201020303" pitchFamily="34" charset="0"/>
                <a:cs typeface="CiscoSansTT Light" panose="020B0503020201020303" pitchFamily="34" charset="0"/>
              </a:rPr>
              <a:t>Intelligence</a:t>
            </a:r>
          </a:p>
        </p:txBody>
      </p:sp>
      <p:grpSp>
        <p:nvGrpSpPr>
          <p:cNvPr id="139" name="Group 138">
            <a:extLst>
              <a:ext uri="{FF2B5EF4-FFF2-40B4-BE49-F238E27FC236}">
                <a16:creationId xmlns:a16="http://schemas.microsoft.com/office/drawing/2014/main" id="{8D3C5DA5-A5BB-CC4B-BD93-C672BA14EEDA}"/>
              </a:ext>
            </a:extLst>
          </p:cNvPr>
          <p:cNvGrpSpPr>
            <a:grpSpLocks noChangeAspect="1"/>
          </p:cNvGrpSpPr>
          <p:nvPr/>
        </p:nvGrpSpPr>
        <p:grpSpPr>
          <a:xfrm>
            <a:off x="3315073" y="1877822"/>
            <a:ext cx="458141" cy="457200"/>
            <a:chOff x="4818585" y="3946675"/>
            <a:chExt cx="531446" cy="530352"/>
          </a:xfrm>
        </p:grpSpPr>
        <p:sp>
          <p:nvSpPr>
            <p:cNvPr id="140" name="Oval 139">
              <a:extLst>
                <a:ext uri="{FF2B5EF4-FFF2-40B4-BE49-F238E27FC236}">
                  <a16:creationId xmlns:a16="http://schemas.microsoft.com/office/drawing/2014/main" id="{A880A30D-C6E1-C642-84D8-E4C1E04817A0}"/>
                </a:ext>
              </a:extLst>
            </p:cNvPr>
            <p:cNvSpPr>
              <a:spLocks noChangeAspect="1"/>
            </p:cNvSpPr>
            <p:nvPr/>
          </p:nvSpPr>
          <p:spPr>
            <a:xfrm>
              <a:off x="4818585" y="3946675"/>
              <a:ext cx="531446" cy="530352"/>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41" name="Group 140">
              <a:extLst>
                <a:ext uri="{FF2B5EF4-FFF2-40B4-BE49-F238E27FC236}">
                  <a16:creationId xmlns:a16="http://schemas.microsoft.com/office/drawing/2014/main" id="{6B3E54AD-63D2-6C41-9B57-570CE1F0D5ED}"/>
                </a:ext>
              </a:extLst>
            </p:cNvPr>
            <p:cNvGrpSpPr>
              <a:grpSpLocks noChangeAspect="1"/>
            </p:cNvGrpSpPr>
            <p:nvPr/>
          </p:nvGrpSpPr>
          <p:grpSpPr>
            <a:xfrm>
              <a:off x="4956846" y="4006111"/>
              <a:ext cx="254925" cy="411480"/>
              <a:chOff x="8556512" y="2367556"/>
              <a:chExt cx="367989" cy="593982"/>
            </a:xfrm>
            <a:solidFill>
              <a:schemeClr val="bg2"/>
            </a:solidFill>
          </p:grpSpPr>
          <p:sp>
            <p:nvSpPr>
              <p:cNvPr id="143" name="Oval 535">
                <a:extLst>
                  <a:ext uri="{FF2B5EF4-FFF2-40B4-BE49-F238E27FC236}">
                    <a16:creationId xmlns:a16="http://schemas.microsoft.com/office/drawing/2014/main" id="{1768E649-1A0D-B44C-9ABB-1D7EF4D9CDCD}"/>
                  </a:ext>
                </a:extLst>
              </p:cNvPr>
              <p:cNvSpPr>
                <a:spLocks noChangeAspect="1" noChangeArrowheads="1"/>
              </p:cNvSpPr>
              <p:nvPr/>
            </p:nvSpPr>
            <p:spPr bwMode="auto">
              <a:xfrm>
                <a:off x="8681508" y="2845542"/>
                <a:ext cx="115996" cy="115996"/>
              </a:xfrm>
              <a:prstGeom prst="ellipse">
                <a:avLst/>
              </a:pr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sp>
            <p:nvSpPr>
              <p:cNvPr id="142" name="Freeform 534">
                <a:extLst>
                  <a:ext uri="{FF2B5EF4-FFF2-40B4-BE49-F238E27FC236}">
                    <a16:creationId xmlns:a16="http://schemas.microsoft.com/office/drawing/2014/main" id="{9A6D4B18-1A32-9446-BF09-38AC0F46936A}"/>
                  </a:ext>
                </a:extLst>
              </p:cNvPr>
              <p:cNvSpPr>
                <a:spLocks noChangeAspect="1"/>
              </p:cNvSpPr>
              <p:nvPr/>
            </p:nvSpPr>
            <p:spPr bwMode="auto">
              <a:xfrm>
                <a:off x="8556512" y="2367556"/>
                <a:ext cx="367989" cy="243993"/>
              </a:xfrm>
              <a:custGeom>
                <a:avLst/>
                <a:gdLst>
                  <a:gd name="T0" fmla="*/ 78 w 156"/>
                  <a:gd name="T1" fmla="*/ 0 h 103"/>
                  <a:gd name="T2" fmla="*/ 0 w 156"/>
                  <a:gd name="T3" fmla="*/ 78 h 103"/>
                  <a:gd name="T4" fmla="*/ 25 w 156"/>
                  <a:gd name="T5" fmla="*/ 103 h 103"/>
                  <a:gd name="T6" fmla="*/ 51 w 156"/>
                  <a:gd name="T7" fmla="*/ 78 h 103"/>
                  <a:gd name="T8" fmla="*/ 78 w 156"/>
                  <a:gd name="T9" fmla="*/ 51 h 103"/>
                  <a:gd name="T10" fmla="*/ 105 w 156"/>
                  <a:gd name="T11" fmla="*/ 78 h 103"/>
                  <a:gd name="T12" fmla="*/ 105 w 156"/>
                  <a:gd name="T13" fmla="*/ 78 h 103"/>
                  <a:gd name="T14" fmla="*/ 130 w 156"/>
                  <a:gd name="T15" fmla="*/ 52 h 103"/>
                  <a:gd name="T16" fmla="*/ 156 w 156"/>
                  <a:gd name="T17" fmla="*/ 78 h 103"/>
                  <a:gd name="T18" fmla="*/ 78 w 156"/>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03">
                    <a:moveTo>
                      <a:pt x="78" y="0"/>
                    </a:moveTo>
                    <a:cubicBezTo>
                      <a:pt x="35" y="0"/>
                      <a:pt x="0" y="35"/>
                      <a:pt x="0" y="78"/>
                    </a:cubicBezTo>
                    <a:cubicBezTo>
                      <a:pt x="0" y="92"/>
                      <a:pt x="11" y="103"/>
                      <a:pt x="25" y="103"/>
                    </a:cubicBezTo>
                    <a:cubicBezTo>
                      <a:pt x="39" y="103"/>
                      <a:pt x="51" y="92"/>
                      <a:pt x="51" y="78"/>
                    </a:cubicBezTo>
                    <a:cubicBezTo>
                      <a:pt x="51" y="63"/>
                      <a:pt x="63" y="51"/>
                      <a:pt x="78" y="51"/>
                    </a:cubicBezTo>
                    <a:cubicBezTo>
                      <a:pt x="93" y="51"/>
                      <a:pt x="105" y="63"/>
                      <a:pt x="105" y="78"/>
                    </a:cubicBezTo>
                    <a:cubicBezTo>
                      <a:pt x="105" y="78"/>
                      <a:pt x="105" y="78"/>
                      <a:pt x="105" y="78"/>
                    </a:cubicBezTo>
                    <a:cubicBezTo>
                      <a:pt x="105" y="64"/>
                      <a:pt x="116" y="52"/>
                      <a:pt x="130" y="52"/>
                    </a:cubicBezTo>
                    <a:cubicBezTo>
                      <a:pt x="144" y="52"/>
                      <a:pt x="156" y="64"/>
                      <a:pt x="156" y="78"/>
                    </a:cubicBezTo>
                    <a:cubicBezTo>
                      <a:pt x="156" y="35"/>
                      <a:pt x="121" y="0"/>
                      <a:pt x="78"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44" name="Freeform 536">
                <a:extLst>
                  <a:ext uri="{FF2B5EF4-FFF2-40B4-BE49-F238E27FC236}">
                    <a16:creationId xmlns:a16="http://schemas.microsoft.com/office/drawing/2014/main" id="{3FCCC846-3656-F34C-ACCA-306FE87332FF}"/>
                  </a:ext>
                </a:extLst>
              </p:cNvPr>
              <p:cNvSpPr>
                <a:spLocks noChangeAspect="1"/>
              </p:cNvSpPr>
              <p:nvPr/>
            </p:nvSpPr>
            <p:spPr bwMode="auto">
              <a:xfrm>
                <a:off x="8678508" y="2551551"/>
                <a:ext cx="245992" cy="245992"/>
              </a:xfrm>
              <a:custGeom>
                <a:avLst/>
                <a:gdLst>
                  <a:gd name="T0" fmla="*/ 104 w 104"/>
                  <a:gd name="T1" fmla="*/ 0 h 104"/>
                  <a:gd name="T2" fmla="*/ 78 w 104"/>
                  <a:gd name="T3" fmla="*/ 25 h 104"/>
                  <a:gd name="T4" fmla="*/ 53 w 104"/>
                  <a:gd name="T5" fmla="*/ 0 h 104"/>
                  <a:gd name="T6" fmla="*/ 53 w 104"/>
                  <a:gd name="T7" fmla="*/ 0 h 104"/>
                  <a:gd name="T8" fmla="*/ 37 w 104"/>
                  <a:gd name="T9" fmla="*/ 24 h 104"/>
                  <a:gd name="T10" fmla="*/ 0 w 104"/>
                  <a:gd name="T11" fmla="*/ 78 h 104"/>
                  <a:gd name="T12" fmla="*/ 26 w 104"/>
                  <a:gd name="T13" fmla="*/ 104 h 104"/>
                  <a:gd name="T14" fmla="*/ 51 w 104"/>
                  <a:gd name="T15" fmla="*/ 78 h 104"/>
                  <a:gd name="T16" fmla="*/ 59 w 104"/>
                  <a:gd name="T17" fmla="*/ 70 h 104"/>
                  <a:gd name="T18" fmla="*/ 104 w 104"/>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104" y="0"/>
                    </a:moveTo>
                    <a:cubicBezTo>
                      <a:pt x="104" y="14"/>
                      <a:pt x="92" y="25"/>
                      <a:pt x="78" y="25"/>
                    </a:cubicBezTo>
                    <a:cubicBezTo>
                      <a:pt x="64" y="25"/>
                      <a:pt x="53" y="14"/>
                      <a:pt x="53" y="0"/>
                    </a:cubicBezTo>
                    <a:cubicBezTo>
                      <a:pt x="53" y="0"/>
                      <a:pt x="53" y="0"/>
                      <a:pt x="53" y="0"/>
                    </a:cubicBezTo>
                    <a:cubicBezTo>
                      <a:pt x="53" y="10"/>
                      <a:pt x="47" y="20"/>
                      <a:pt x="37" y="24"/>
                    </a:cubicBezTo>
                    <a:cubicBezTo>
                      <a:pt x="15" y="35"/>
                      <a:pt x="0" y="56"/>
                      <a:pt x="0" y="78"/>
                    </a:cubicBezTo>
                    <a:cubicBezTo>
                      <a:pt x="0" y="92"/>
                      <a:pt x="12" y="104"/>
                      <a:pt x="26" y="104"/>
                    </a:cubicBezTo>
                    <a:cubicBezTo>
                      <a:pt x="40" y="104"/>
                      <a:pt x="51" y="93"/>
                      <a:pt x="51" y="78"/>
                    </a:cubicBezTo>
                    <a:cubicBezTo>
                      <a:pt x="52" y="77"/>
                      <a:pt x="54" y="73"/>
                      <a:pt x="59" y="70"/>
                    </a:cubicBezTo>
                    <a:cubicBezTo>
                      <a:pt x="86" y="57"/>
                      <a:pt x="104" y="30"/>
                      <a:pt x="104" y="0"/>
                    </a:cubicBezTo>
                  </a:path>
                </a:pathLst>
              </a:custGeom>
              <a:grpFill/>
              <a:ln w="3175">
                <a:solidFill>
                  <a:schemeClr val="bg2"/>
                </a:solidFill>
              </a:ln>
              <a:extLst/>
            </p:spPr>
            <p:txBody>
              <a:bodyPr vert="horz" wrap="square" lIns="91440" tIns="45720" rIns="91440" bIns="45720" numCol="1" anchor="t" anchorCtr="0" compatLnSpc="1">
                <a:prstTxWarp prst="textNoShape">
                  <a:avLst/>
                </a:prstTxWarp>
              </a:bodyPr>
              <a:lstStyle/>
              <a:p>
                <a:endParaRPr lang="en-US" sz="900"/>
              </a:p>
            </p:txBody>
          </p:sp>
          <p:sp>
            <p:nvSpPr>
              <p:cNvPr id="145" name="Freeform 537">
                <a:extLst>
                  <a:ext uri="{FF2B5EF4-FFF2-40B4-BE49-F238E27FC236}">
                    <a16:creationId xmlns:a16="http://schemas.microsoft.com/office/drawing/2014/main" id="{691C5B8F-AE4F-EA4D-8201-67162AF5C26A}"/>
                  </a:ext>
                </a:extLst>
              </p:cNvPr>
              <p:cNvSpPr>
                <a:spLocks noChangeAspect="1"/>
              </p:cNvSpPr>
              <p:nvPr/>
            </p:nvSpPr>
            <p:spPr bwMode="auto">
              <a:xfrm>
                <a:off x="8804505" y="2490552"/>
                <a:ext cx="119996" cy="120996"/>
              </a:xfrm>
              <a:custGeom>
                <a:avLst/>
                <a:gdLst>
                  <a:gd name="T0" fmla="*/ 25 w 51"/>
                  <a:gd name="T1" fmla="*/ 0 h 51"/>
                  <a:gd name="T2" fmla="*/ 0 w 51"/>
                  <a:gd name="T3" fmla="*/ 26 h 51"/>
                  <a:gd name="T4" fmla="*/ 0 w 51"/>
                  <a:gd name="T5" fmla="*/ 26 h 51"/>
                  <a:gd name="T6" fmla="*/ 0 w 51"/>
                  <a:gd name="T7" fmla="*/ 26 h 51"/>
                  <a:gd name="T8" fmla="*/ 25 w 51"/>
                  <a:gd name="T9" fmla="*/ 51 h 51"/>
                  <a:gd name="T10" fmla="*/ 51 w 51"/>
                  <a:gd name="T11" fmla="*/ 26 h 51"/>
                  <a:gd name="T12" fmla="*/ 51 w 51"/>
                  <a:gd name="T13" fmla="*/ 26 h 51"/>
                  <a:gd name="T14" fmla="*/ 51 w 51"/>
                  <a:gd name="T15" fmla="*/ 26 h 51"/>
                  <a:gd name="T16" fmla="*/ 25 w 51"/>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1">
                    <a:moveTo>
                      <a:pt x="25" y="0"/>
                    </a:moveTo>
                    <a:cubicBezTo>
                      <a:pt x="11" y="0"/>
                      <a:pt x="0" y="12"/>
                      <a:pt x="0" y="26"/>
                    </a:cubicBezTo>
                    <a:cubicBezTo>
                      <a:pt x="0" y="26"/>
                      <a:pt x="0" y="26"/>
                      <a:pt x="0" y="26"/>
                    </a:cubicBezTo>
                    <a:cubicBezTo>
                      <a:pt x="0" y="26"/>
                      <a:pt x="0" y="26"/>
                      <a:pt x="0" y="26"/>
                    </a:cubicBezTo>
                    <a:cubicBezTo>
                      <a:pt x="0" y="40"/>
                      <a:pt x="11" y="51"/>
                      <a:pt x="25" y="51"/>
                    </a:cubicBezTo>
                    <a:cubicBezTo>
                      <a:pt x="39" y="51"/>
                      <a:pt x="51" y="40"/>
                      <a:pt x="51" y="26"/>
                    </a:cubicBezTo>
                    <a:cubicBezTo>
                      <a:pt x="51" y="26"/>
                      <a:pt x="51" y="26"/>
                      <a:pt x="51" y="26"/>
                    </a:cubicBezTo>
                    <a:cubicBezTo>
                      <a:pt x="51" y="26"/>
                      <a:pt x="51" y="26"/>
                      <a:pt x="51" y="26"/>
                    </a:cubicBezTo>
                    <a:cubicBezTo>
                      <a:pt x="51" y="12"/>
                      <a:pt x="39" y="0"/>
                      <a:pt x="25" y="0"/>
                    </a:cubicBezTo>
                  </a:path>
                </a:pathLst>
              </a:custGeom>
              <a:grpFill/>
              <a:ln w="3175">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en-US" sz="900"/>
              </a:p>
            </p:txBody>
          </p:sp>
        </p:grpSp>
      </p:grpSp>
      <p:grpSp>
        <p:nvGrpSpPr>
          <p:cNvPr id="11" name="Group 10">
            <a:extLst>
              <a:ext uri="{FF2B5EF4-FFF2-40B4-BE49-F238E27FC236}">
                <a16:creationId xmlns:a16="http://schemas.microsoft.com/office/drawing/2014/main" id="{8DD2B9EE-23EC-6642-A896-C79359E4BAB3}"/>
              </a:ext>
            </a:extLst>
          </p:cNvPr>
          <p:cNvGrpSpPr/>
          <p:nvPr/>
        </p:nvGrpSpPr>
        <p:grpSpPr>
          <a:xfrm>
            <a:off x="878949" y="2691918"/>
            <a:ext cx="636384" cy="636382"/>
            <a:chOff x="2238045" y="3335517"/>
            <a:chExt cx="725592" cy="725590"/>
          </a:xfrm>
        </p:grpSpPr>
        <p:sp>
          <p:nvSpPr>
            <p:cNvPr id="5" name="Oval 4">
              <a:extLst>
                <a:ext uri="{FF2B5EF4-FFF2-40B4-BE49-F238E27FC236}">
                  <a16:creationId xmlns:a16="http://schemas.microsoft.com/office/drawing/2014/main" id="{505D4320-783D-294B-B6FA-FEE141F24D56}"/>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F372435E-C746-BC49-947C-EAAAFE8D809D}"/>
                </a:ext>
              </a:extLst>
            </p:cNvPr>
            <p:cNvGrpSpPr/>
            <p:nvPr/>
          </p:nvGrpSpPr>
          <p:grpSpPr>
            <a:xfrm>
              <a:off x="2392434" y="3568589"/>
              <a:ext cx="422074" cy="241185"/>
              <a:chOff x="2284221" y="3405702"/>
              <a:chExt cx="800100" cy="457200"/>
            </a:xfrm>
          </p:grpSpPr>
          <p:sp>
            <p:nvSpPr>
              <p:cNvPr id="53" name="Freeform 21">
                <a:extLst>
                  <a:ext uri="{FF2B5EF4-FFF2-40B4-BE49-F238E27FC236}">
                    <a16:creationId xmlns:a16="http://schemas.microsoft.com/office/drawing/2014/main" id="{2C2DF2BA-75F4-A146-A7AD-0EA8FE1D4E33}"/>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54" name="Freeform 22">
                <a:extLst>
                  <a:ext uri="{FF2B5EF4-FFF2-40B4-BE49-F238E27FC236}">
                    <a16:creationId xmlns:a16="http://schemas.microsoft.com/office/drawing/2014/main" id="{65CAD4D3-AE80-C544-BFA0-034511333C76}"/>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55" name="Freeform 23">
                <a:extLst>
                  <a:ext uri="{FF2B5EF4-FFF2-40B4-BE49-F238E27FC236}">
                    <a16:creationId xmlns:a16="http://schemas.microsoft.com/office/drawing/2014/main" id="{876CB0B5-3C04-6D45-950F-07309078C992}"/>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56" name="Freeform 24">
                <a:extLst>
                  <a:ext uri="{FF2B5EF4-FFF2-40B4-BE49-F238E27FC236}">
                    <a16:creationId xmlns:a16="http://schemas.microsoft.com/office/drawing/2014/main" id="{C2F707E7-1B33-364A-9EA8-A2DB1D4CBF29}"/>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76" name="Group 75">
            <a:extLst>
              <a:ext uri="{FF2B5EF4-FFF2-40B4-BE49-F238E27FC236}">
                <a16:creationId xmlns:a16="http://schemas.microsoft.com/office/drawing/2014/main" id="{5FAA12B4-F275-AC47-9EAF-19DEF470B338}"/>
              </a:ext>
            </a:extLst>
          </p:cNvPr>
          <p:cNvGrpSpPr/>
          <p:nvPr/>
        </p:nvGrpSpPr>
        <p:grpSpPr>
          <a:xfrm>
            <a:off x="878949" y="2122469"/>
            <a:ext cx="636384" cy="636382"/>
            <a:chOff x="2238045" y="3335517"/>
            <a:chExt cx="725592" cy="725590"/>
          </a:xfrm>
        </p:grpSpPr>
        <p:sp>
          <p:nvSpPr>
            <p:cNvPr id="77" name="Oval 76">
              <a:extLst>
                <a:ext uri="{FF2B5EF4-FFF2-40B4-BE49-F238E27FC236}">
                  <a16:creationId xmlns:a16="http://schemas.microsoft.com/office/drawing/2014/main" id="{E9A356A6-9627-4445-8B33-2CA8DA9B6330}"/>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77">
              <a:extLst>
                <a:ext uri="{FF2B5EF4-FFF2-40B4-BE49-F238E27FC236}">
                  <a16:creationId xmlns:a16="http://schemas.microsoft.com/office/drawing/2014/main" id="{624E8761-1AEC-8048-874D-FB9120B05069}"/>
                </a:ext>
              </a:extLst>
            </p:cNvPr>
            <p:cNvGrpSpPr/>
            <p:nvPr/>
          </p:nvGrpSpPr>
          <p:grpSpPr>
            <a:xfrm>
              <a:off x="2392434" y="3568589"/>
              <a:ext cx="422074" cy="241185"/>
              <a:chOff x="2284221" y="3405702"/>
              <a:chExt cx="800100" cy="457200"/>
            </a:xfrm>
          </p:grpSpPr>
          <p:sp>
            <p:nvSpPr>
              <p:cNvPr id="79" name="Freeform 21">
                <a:extLst>
                  <a:ext uri="{FF2B5EF4-FFF2-40B4-BE49-F238E27FC236}">
                    <a16:creationId xmlns:a16="http://schemas.microsoft.com/office/drawing/2014/main" id="{9550D0F7-D4A8-5F4B-A827-4A5550B29A77}"/>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80" name="Freeform 22">
                <a:extLst>
                  <a:ext uri="{FF2B5EF4-FFF2-40B4-BE49-F238E27FC236}">
                    <a16:creationId xmlns:a16="http://schemas.microsoft.com/office/drawing/2014/main" id="{E3D5BCEE-829F-3045-8F48-20B154818985}"/>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85" name="Freeform 23">
                <a:extLst>
                  <a:ext uri="{FF2B5EF4-FFF2-40B4-BE49-F238E27FC236}">
                    <a16:creationId xmlns:a16="http://schemas.microsoft.com/office/drawing/2014/main" id="{D9C807C8-A853-B048-AE40-1651EE6151E1}"/>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86" name="Freeform 24">
                <a:extLst>
                  <a:ext uri="{FF2B5EF4-FFF2-40B4-BE49-F238E27FC236}">
                    <a16:creationId xmlns:a16="http://schemas.microsoft.com/office/drawing/2014/main" id="{5C429762-2A2F-ED4F-97F2-108B3A69E8CB}"/>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87" name="Group 86">
            <a:extLst>
              <a:ext uri="{FF2B5EF4-FFF2-40B4-BE49-F238E27FC236}">
                <a16:creationId xmlns:a16="http://schemas.microsoft.com/office/drawing/2014/main" id="{BBB881E7-4C7A-504E-824F-1218C095ACB7}"/>
              </a:ext>
            </a:extLst>
          </p:cNvPr>
          <p:cNvGrpSpPr/>
          <p:nvPr/>
        </p:nvGrpSpPr>
        <p:grpSpPr>
          <a:xfrm>
            <a:off x="878949" y="1553019"/>
            <a:ext cx="636384" cy="636382"/>
            <a:chOff x="2238045" y="3335517"/>
            <a:chExt cx="725592" cy="725590"/>
          </a:xfrm>
        </p:grpSpPr>
        <p:sp>
          <p:nvSpPr>
            <p:cNvPr id="88" name="Oval 87">
              <a:extLst>
                <a:ext uri="{FF2B5EF4-FFF2-40B4-BE49-F238E27FC236}">
                  <a16:creationId xmlns:a16="http://schemas.microsoft.com/office/drawing/2014/main" id="{76B47A4E-2D66-BE4E-BB75-81C3AAF96F2C}"/>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9" name="Group 88">
              <a:extLst>
                <a:ext uri="{FF2B5EF4-FFF2-40B4-BE49-F238E27FC236}">
                  <a16:creationId xmlns:a16="http://schemas.microsoft.com/office/drawing/2014/main" id="{B6348F29-918F-9342-BE69-8E2B25E43EFD}"/>
                </a:ext>
              </a:extLst>
            </p:cNvPr>
            <p:cNvGrpSpPr/>
            <p:nvPr/>
          </p:nvGrpSpPr>
          <p:grpSpPr>
            <a:xfrm>
              <a:off x="2392434" y="3568589"/>
              <a:ext cx="422074" cy="241185"/>
              <a:chOff x="2284221" y="3405702"/>
              <a:chExt cx="800100" cy="457200"/>
            </a:xfrm>
          </p:grpSpPr>
          <p:sp>
            <p:nvSpPr>
              <p:cNvPr id="90" name="Freeform 21">
                <a:extLst>
                  <a:ext uri="{FF2B5EF4-FFF2-40B4-BE49-F238E27FC236}">
                    <a16:creationId xmlns:a16="http://schemas.microsoft.com/office/drawing/2014/main" id="{2ACE9F96-1320-3549-B600-3DD9AE144AAA}"/>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91" name="Freeform 22">
                <a:extLst>
                  <a:ext uri="{FF2B5EF4-FFF2-40B4-BE49-F238E27FC236}">
                    <a16:creationId xmlns:a16="http://schemas.microsoft.com/office/drawing/2014/main" id="{8E1350EC-891C-4D4E-A825-0A65631E52EC}"/>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92" name="Freeform 23">
                <a:extLst>
                  <a:ext uri="{FF2B5EF4-FFF2-40B4-BE49-F238E27FC236}">
                    <a16:creationId xmlns:a16="http://schemas.microsoft.com/office/drawing/2014/main" id="{BFD8F9E8-15E2-CC4B-8DEB-706278897986}"/>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93" name="Freeform 24">
                <a:extLst>
                  <a:ext uri="{FF2B5EF4-FFF2-40B4-BE49-F238E27FC236}">
                    <a16:creationId xmlns:a16="http://schemas.microsoft.com/office/drawing/2014/main" id="{70A98CEA-8A4F-2949-B74E-FD318A5D5041}"/>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94" name="Group 93">
            <a:extLst>
              <a:ext uri="{FF2B5EF4-FFF2-40B4-BE49-F238E27FC236}">
                <a16:creationId xmlns:a16="http://schemas.microsoft.com/office/drawing/2014/main" id="{F486ACA9-FBB4-3E43-97F2-4AA94BB8FBB8}"/>
              </a:ext>
            </a:extLst>
          </p:cNvPr>
          <p:cNvGrpSpPr/>
          <p:nvPr/>
        </p:nvGrpSpPr>
        <p:grpSpPr>
          <a:xfrm>
            <a:off x="878949" y="3261366"/>
            <a:ext cx="636384" cy="636382"/>
            <a:chOff x="2238045" y="3335517"/>
            <a:chExt cx="725592" cy="725590"/>
          </a:xfrm>
        </p:grpSpPr>
        <p:sp>
          <p:nvSpPr>
            <p:cNvPr id="95" name="Oval 94">
              <a:extLst>
                <a:ext uri="{FF2B5EF4-FFF2-40B4-BE49-F238E27FC236}">
                  <a16:creationId xmlns:a16="http://schemas.microsoft.com/office/drawing/2014/main" id="{252B6CFA-5995-8741-A698-43F7F5443B26}"/>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6" name="Group 95">
              <a:extLst>
                <a:ext uri="{FF2B5EF4-FFF2-40B4-BE49-F238E27FC236}">
                  <a16:creationId xmlns:a16="http://schemas.microsoft.com/office/drawing/2014/main" id="{AB77490F-6025-8045-8E9E-2915E344C2C5}"/>
                </a:ext>
              </a:extLst>
            </p:cNvPr>
            <p:cNvGrpSpPr/>
            <p:nvPr/>
          </p:nvGrpSpPr>
          <p:grpSpPr>
            <a:xfrm>
              <a:off x="2392434" y="3568589"/>
              <a:ext cx="422074" cy="241185"/>
              <a:chOff x="2284221" y="3405702"/>
              <a:chExt cx="800100" cy="457200"/>
            </a:xfrm>
          </p:grpSpPr>
          <p:sp>
            <p:nvSpPr>
              <p:cNvPr id="97" name="Freeform 21">
                <a:extLst>
                  <a:ext uri="{FF2B5EF4-FFF2-40B4-BE49-F238E27FC236}">
                    <a16:creationId xmlns:a16="http://schemas.microsoft.com/office/drawing/2014/main" id="{6672690F-B21F-B042-A783-A1B67C2F3E48}"/>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98" name="Freeform 22">
                <a:extLst>
                  <a:ext uri="{FF2B5EF4-FFF2-40B4-BE49-F238E27FC236}">
                    <a16:creationId xmlns:a16="http://schemas.microsoft.com/office/drawing/2014/main" id="{164673E0-C607-5147-9CD7-A6848324AFFB}"/>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99" name="Freeform 23">
                <a:extLst>
                  <a:ext uri="{FF2B5EF4-FFF2-40B4-BE49-F238E27FC236}">
                    <a16:creationId xmlns:a16="http://schemas.microsoft.com/office/drawing/2014/main" id="{15DF2848-E57B-AF4B-BA2E-4755EB5E07AC}"/>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00" name="Freeform 24">
                <a:extLst>
                  <a:ext uri="{FF2B5EF4-FFF2-40B4-BE49-F238E27FC236}">
                    <a16:creationId xmlns:a16="http://schemas.microsoft.com/office/drawing/2014/main" id="{43475600-A2D5-6F43-AF91-525CB9400CA1}"/>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101" name="Group 100">
            <a:extLst>
              <a:ext uri="{FF2B5EF4-FFF2-40B4-BE49-F238E27FC236}">
                <a16:creationId xmlns:a16="http://schemas.microsoft.com/office/drawing/2014/main" id="{6432A604-E818-6D4A-9605-47C35DD591B0}"/>
              </a:ext>
            </a:extLst>
          </p:cNvPr>
          <p:cNvGrpSpPr/>
          <p:nvPr/>
        </p:nvGrpSpPr>
        <p:grpSpPr>
          <a:xfrm>
            <a:off x="878949" y="3830814"/>
            <a:ext cx="636384" cy="636382"/>
            <a:chOff x="2238045" y="3335517"/>
            <a:chExt cx="725592" cy="725590"/>
          </a:xfrm>
        </p:grpSpPr>
        <p:sp>
          <p:nvSpPr>
            <p:cNvPr id="102" name="Oval 101">
              <a:extLst>
                <a:ext uri="{FF2B5EF4-FFF2-40B4-BE49-F238E27FC236}">
                  <a16:creationId xmlns:a16="http://schemas.microsoft.com/office/drawing/2014/main" id="{8FA9B126-6DD9-1D4A-8FF1-25370189B48E}"/>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3" name="Group 102">
              <a:extLst>
                <a:ext uri="{FF2B5EF4-FFF2-40B4-BE49-F238E27FC236}">
                  <a16:creationId xmlns:a16="http://schemas.microsoft.com/office/drawing/2014/main" id="{DE1D0576-250D-4D48-831F-EBC63E9B445D}"/>
                </a:ext>
              </a:extLst>
            </p:cNvPr>
            <p:cNvGrpSpPr/>
            <p:nvPr/>
          </p:nvGrpSpPr>
          <p:grpSpPr>
            <a:xfrm>
              <a:off x="2392434" y="3568589"/>
              <a:ext cx="422074" cy="241185"/>
              <a:chOff x="2284221" y="3405702"/>
              <a:chExt cx="800100" cy="457200"/>
            </a:xfrm>
          </p:grpSpPr>
          <p:sp>
            <p:nvSpPr>
              <p:cNvPr id="104" name="Freeform 21">
                <a:extLst>
                  <a:ext uri="{FF2B5EF4-FFF2-40B4-BE49-F238E27FC236}">
                    <a16:creationId xmlns:a16="http://schemas.microsoft.com/office/drawing/2014/main" id="{30619E0B-E709-3440-8262-DFAB88A20CF9}"/>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105" name="Freeform 22">
                <a:extLst>
                  <a:ext uri="{FF2B5EF4-FFF2-40B4-BE49-F238E27FC236}">
                    <a16:creationId xmlns:a16="http://schemas.microsoft.com/office/drawing/2014/main" id="{C197798E-2AA1-0547-9AB4-EC84476F4249}"/>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06" name="Freeform 23">
                <a:extLst>
                  <a:ext uri="{FF2B5EF4-FFF2-40B4-BE49-F238E27FC236}">
                    <a16:creationId xmlns:a16="http://schemas.microsoft.com/office/drawing/2014/main" id="{DA711AF9-6C01-A840-9BCF-A9EE75FEABBF}"/>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07" name="Freeform 24">
                <a:extLst>
                  <a:ext uri="{FF2B5EF4-FFF2-40B4-BE49-F238E27FC236}">
                    <a16:creationId xmlns:a16="http://schemas.microsoft.com/office/drawing/2014/main" id="{5F00361E-4639-3C40-8748-027A652D5771}"/>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pic>
        <p:nvPicPr>
          <p:cNvPr id="67" name="Picture 6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463" y="1686092"/>
            <a:ext cx="868314" cy="868314"/>
          </a:xfrm>
          <a:prstGeom prst="rect">
            <a:avLst/>
          </a:prstGeom>
        </p:spPr>
      </p:pic>
      <p:grpSp>
        <p:nvGrpSpPr>
          <p:cNvPr id="81" name="Group 80">
            <a:extLst>
              <a:ext uri="{FF2B5EF4-FFF2-40B4-BE49-F238E27FC236}">
                <a16:creationId xmlns:a16="http://schemas.microsoft.com/office/drawing/2014/main" id="{B0A232B6-540D-7642-B2F3-FD17E0C85038}"/>
              </a:ext>
            </a:extLst>
          </p:cNvPr>
          <p:cNvGrpSpPr/>
          <p:nvPr/>
        </p:nvGrpSpPr>
        <p:grpSpPr>
          <a:xfrm>
            <a:off x="878949" y="983571"/>
            <a:ext cx="636384" cy="636382"/>
            <a:chOff x="2238045" y="3335517"/>
            <a:chExt cx="725592" cy="725590"/>
          </a:xfrm>
        </p:grpSpPr>
        <p:sp>
          <p:nvSpPr>
            <p:cNvPr id="82" name="Oval 81">
              <a:extLst>
                <a:ext uri="{FF2B5EF4-FFF2-40B4-BE49-F238E27FC236}">
                  <a16:creationId xmlns:a16="http://schemas.microsoft.com/office/drawing/2014/main" id="{8892997F-235D-D04B-A090-1FA556382925}"/>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3" name="Group 82">
              <a:extLst>
                <a:ext uri="{FF2B5EF4-FFF2-40B4-BE49-F238E27FC236}">
                  <a16:creationId xmlns:a16="http://schemas.microsoft.com/office/drawing/2014/main" id="{57C58465-A7F3-8549-9C6E-F4F3316C0218}"/>
                </a:ext>
              </a:extLst>
            </p:cNvPr>
            <p:cNvGrpSpPr/>
            <p:nvPr/>
          </p:nvGrpSpPr>
          <p:grpSpPr>
            <a:xfrm>
              <a:off x="2392435" y="3568593"/>
              <a:ext cx="422073" cy="241185"/>
              <a:chOff x="2284224" y="3405701"/>
              <a:chExt cx="800099" cy="457199"/>
            </a:xfrm>
          </p:grpSpPr>
          <p:sp>
            <p:nvSpPr>
              <p:cNvPr id="84" name="Freeform 21">
                <a:extLst>
                  <a:ext uri="{FF2B5EF4-FFF2-40B4-BE49-F238E27FC236}">
                    <a16:creationId xmlns:a16="http://schemas.microsoft.com/office/drawing/2014/main" id="{9361ACC7-970C-4B42-90BB-030855D53CDD}"/>
                  </a:ext>
                </a:extLst>
              </p:cNvPr>
              <p:cNvSpPr>
                <a:spLocks noChangeArrowheads="1"/>
              </p:cNvSpPr>
              <p:nvPr/>
            </p:nvSpPr>
            <p:spPr bwMode="auto">
              <a:xfrm>
                <a:off x="2284224" y="3405701"/>
                <a:ext cx="800099" cy="457199"/>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108" name="Freeform 22">
                <a:extLst>
                  <a:ext uri="{FF2B5EF4-FFF2-40B4-BE49-F238E27FC236}">
                    <a16:creationId xmlns:a16="http://schemas.microsoft.com/office/drawing/2014/main" id="{73E72DC3-9440-A847-8478-276B667CC1E0}"/>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09" name="Freeform 23">
                <a:extLst>
                  <a:ext uri="{FF2B5EF4-FFF2-40B4-BE49-F238E27FC236}">
                    <a16:creationId xmlns:a16="http://schemas.microsoft.com/office/drawing/2014/main" id="{A8173C23-6265-D844-804E-B7F1FFC5669C}"/>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10" name="Freeform 24">
                <a:extLst>
                  <a:ext uri="{FF2B5EF4-FFF2-40B4-BE49-F238E27FC236}">
                    <a16:creationId xmlns:a16="http://schemas.microsoft.com/office/drawing/2014/main" id="{B3F56FE1-3B8A-E547-95CA-F4CB6847A0AC}"/>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167" name="Group 166">
            <a:extLst>
              <a:ext uri="{FF2B5EF4-FFF2-40B4-BE49-F238E27FC236}">
                <a16:creationId xmlns:a16="http://schemas.microsoft.com/office/drawing/2014/main" id="{0298EC53-37ED-F84A-BC98-18867D33E347}"/>
              </a:ext>
            </a:extLst>
          </p:cNvPr>
          <p:cNvGrpSpPr>
            <a:grpSpLocks noChangeAspect="1"/>
          </p:cNvGrpSpPr>
          <p:nvPr/>
        </p:nvGrpSpPr>
        <p:grpSpPr>
          <a:xfrm>
            <a:off x="2827644" y="1658647"/>
            <a:ext cx="458146" cy="457200"/>
            <a:chOff x="4837533" y="3366554"/>
            <a:chExt cx="531446" cy="530352"/>
          </a:xfrm>
        </p:grpSpPr>
        <p:sp>
          <p:nvSpPr>
            <p:cNvPr id="168" name="Oval 167">
              <a:extLst>
                <a:ext uri="{FF2B5EF4-FFF2-40B4-BE49-F238E27FC236}">
                  <a16:creationId xmlns:a16="http://schemas.microsoft.com/office/drawing/2014/main" id="{C9431130-25E4-6643-B9D1-3CF0F400BD6D}"/>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69" name="Freeform 690">
              <a:extLst>
                <a:ext uri="{FF2B5EF4-FFF2-40B4-BE49-F238E27FC236}">
                  <a16:creationId xmlns:a16="http://schemas.microsoft.com/office/drawing/2014/main" id="{EB134ADB-A451-9047-BA11-31B1A2846B39}"/>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a:extLst>
              <a:ext uri="{FF2B5EF4-FFF2-40B4-BE49-F238E27FC236}">
                <a16:creationId xmlns:a16="http://schemas.microsoft.com/office/drawing/2014/main" id="{DB74CB69-9431-644A-8070-9D9C8F62500B}"/>
              </a:ext>
            </a:extLst>
          </p:cNvPr>
          <p:cNvGrpSpPr>
            <a:grpSpLocks noChangeAspect="1"/>
          </p:cNvGrpSpPr>
          <p:nvPr/>
        </p:nvGrpSpPr>
        <p:grpSpPr>
          <a:xfrm>
            <a:off x="2827644" y="1089493"/>
            <a:ext cx="458146" cy="457200"/>
            <a:chOff x="4827729" y="2705021"/>
            <a:chExt cx="531446" cy="530352"/>
          </a:xfrm>
        </p:grpSpPr>
        <p:sp>
          <p:nvSpPr>
            <p:cNvPr id="213" name="Oval 212">
              <a:extLst>
                <a:ext uri="{FF2B5EF4-FFF2-40B4-BE49-F238E27FC236}">
                  <a16:creationId xmlns:a16="http://schemas.microsoft.com/office/drawing/2014/main" id="{6495E979-42C9-534F-909F-F0E15EF4A287}"/>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14" name="Group 213">
              <a:extLst>
                <a:ext uri="{FF2B5EF4-FFF2-40B4-BE49-F238E27FC236}">
                  <a16:creationId xmlns:a16="http://schemas.microsoft.com/office/drawing/2014/main" id="{3C2F471F-5827-C341-B8BE-2F54AC9D2042}"/>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15" name="Rectangle: Rounded Corners 278">
                <a:extLst>
                  <a:ext uri="{FF2B5EF4-FFF2-40B4-BE49-F238E27FC236}">
                    <a16:creationId xmlns:a16="http://schemas.microsoft.com/office/drawing/2014/main" id="{2CB59B50-0458-8A4B-8DBA-5356B5366A0D}"/>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Rectangle: Rounded Corners 279">
                <a:extLst>
                  <a:ext uri="{FF2B5EF4-FFF2-40B4-BE49-F238E27FC236}">
                    <a16:creationId xmlns:a16="http://schemas.microsoft.com/office/drawing/2014/main" id="{172B4FD1-4EB8-CA43-9C7A-E4CE0A5621D9}"/>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70" name="Group 169">
            <a:extLst>
              <a:ext uri="{FF2B5EF4-FFF2-40B4-BE49-F238E27FC236}">
                <a16:creationId xmlns:a16="http://schemas.microsoft.com/office/drawing/2014/main" id="{C6DAA5F3-8B67-7748-A214-37DE9D626676}"/>
              </a:ext>
            </a:extLst>
          </p:cNvPr>
          <p:cNvGrpSpPr>
            <a:grpSpLocks noChangeAspect="1"/>
          </p:cNvGrpSpPr>
          <p:nvPr/>
        </p:nvGrpSpPr>
        <p:grpSpPr>
          <a:xfrm>
            <a:off x="2827644" y="2227801"/>
            <a:ext cx="458146" cy="457200"/>
            <a:chOff x="4827729" y="2705021"/>
            <a:chExt cx="531446" cy="530352"/>
          </a:xfrm>
        </p:grpSpPr>
        <p:sp>
          <p:nvSpPr>
            <p:cNvPr id="171" name="Oval 170">
              <a:extLst>
                <a:ext uri="{FF2B5EF4-FFF2-40B4-BE49-F238E27FC236}">
                  <a16:creationId xmlns:a16="http://schemas.microsoft.com/office/drawing/2014/main" id="{4B65C21F-490E-A540-9B1F-91E9B4B5EF10}"/>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72" name="Group 171">
              <a:extLst>
                <a:ext uri="{FF2B5EF4-FFF2-40B4-BE49-F238E27FC236}">
                  <a16:creationId xmlns:a16="http://schemas.microsoft.com/office/drawing/2014/main" id="{D7D4C692-4F18-1C4F-83E0-BC7FCC29BD54}"/>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173" name="Rectangle: Rounded Corners 278">
                <a:extLst>
                  <a:ext uri="{FF2B5EF4-FFF2-40B4-BE49-F238E27FC236}">
                    <a16:creationId xmlns:a16="http://schemas.microsoft.com/office/drawing/2014/main" id="{67BA28F6-F156-B241-831D-5263D143B008}"/>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Rectangle: Rounded Corners 279">
                <a:extLst>
                  <a:ext uri="{FF2B5EF4-FFF2-40B4-BE49-F238E27FC236}">
                    <a16:creationId xmlns:a16="http://schemas.microsoft.com/office/drawing/2014/main" id="{B9CE85F7-EEF1-3E40-BF11-CBB0011D5D1A}"/>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20" name="Group 219">
            <a:extLst>
              <a:ext uri="{FF2B5EF4-FFF2-40B4-BE49-F238E27FC236}">
                <a16:creationId xmlns:a16="http://schemas.microsoft.com/office/drawing/2014/main" id="{7EB65B85-A8B5-C640-B613-93FE4F1F452C}"/>
              </a:ext>
            </a:extLst>
          </p:cNvPr>
          <p:cNvGrpSpPr>
            <a:grpSpLocks noChangeAspect="1"/>
          </p:cNvGrpSpPr>
          <p:nvPr/>
        </p:nvGrpSpPr>
        <p:grpSpPr>
          <a:xfrm>
            <a:off x="2827644" y="2796955"/>
            <a:ext cx="458146" cy="457200"/>
            <a:chOff x="4827729" y="2705021"/>
            <a:chExt cx="531446" cy="530352"/>
          </a:xfrm>
        </p:grpSpPr>
        <p:sp>
          <p:nvSpPr>
            <p:cNvPr id="221" name="Oval 220">
              <a:extLst>
                <a:ext uri="{FF2B5EF4-FFF2-40B4-BE49-F238E27FC236}">
                  <a16:creationId xmlns:a16="http://schemas.microsoft.com/office/drawing/2014/main" id="{5DC35E4F-4522-DD4B-8C8D-E1242815B8EB}"/>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22" name="Group 221">
              <a:extLst>
                <a:ext uri="{FF2B5EF4-FFF2-40B4-BE49-F238E27FC236}">
                  <a16:creationId xmlns:a16="http://schemas.microsoft.com/office/drawing/2014/main" id="{E15DB726-99EA-6640-882D-DE5C83839BE8}"/>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23" name="Rectangle: Rounded Corners 278">
                <a:extLst>
                  <a:ext uri="{FF2B5EF4-FFF2-40B4-BE49-F238E27FC236}">
                    <a16:creationId xmlns:a16="http://schemas.microsoft.com/office/drawing/2014/main" id="{B296092A-2DB7-6A49-9756-B4977029D2DE}"/>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Rounded Corners 279">
                <a:extLst>
                  <a:ext uri="{FF2B5EF4-FFF2-40B4-BE49-F238E27FC236}">
                    <a16:creationId xmlns:a16="http://schemas.microsoft.com/office/drawing/2014/main" id="{A74250D6-D723-6B41-A14E-3F6651F01A49}"/>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17" name="Group 216">
            <a:extLst>
              <a:ext uri="{FF2B5EF4-FFF2-40B4-BE49-F238E27FC236}">
                <a16:creationId xmlns:a16="http://schemas.microsoft.com/office/drawing/2014/main" id="{C4F5F9D9-6711-7943-82F9-ED2A1134EF56}"/>
              </a:ext>
            </a:extLst>
          </p:cNvPr>
          <p:cNvGrpSpPr>
            <a:grpSpLocks noChangeAspect="1"/>
          </p:cNvGrpSpPr>
          <p:nvPr/>
        </p:nvGrpSpPr>
        <p:grpSpPr>
          <a:xfrm>
            <a:off x="2827644" y="3366109"/>
            <a:ext cx="458146" cy="457200"/>
            <a:chOff x="4837533" y="3366554"/>
            <a:chExt cx="531446" cy="530352"/>
          </a:xfrm>
        </p:grpSpPr>
        <p:sp>
          <p:nvSpPr>
            <p:cNvPr id="218" name="Oval 217">
              <a:extLst>
                <a:ext uri="{FF2B5EF4-FFF2-40B4-BE49-F238E27FC236}">
                  <a16:creationId xmlns:a16="http://schemas.microsoft.com/office/drawing/2014/main" id="{803FB8CB-2E01-8F4B-BB58-B1E2FC8E1559}"/>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19" name="Freeform 690">
              <a:extLst>
                <a:ext uri="{FF2B5EF4-FFF2-40B4-BE49-F238E27FC236}">
                  <a16:creationId xmlns:a16="http://schemas.microsoft.com/office/drawing/2014/main" id="{876AC6D0-AE43-0846-97C2-DB4AF2C42932}"/>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a:extLst>
              <a:ext uri="{FF2B5EF4-FFF2-40B4-BE49-F238E27FC236}">
                <a16:creationId xmlns:a16="http://schemas.microsoft.com/office/drawing/2014/main" id="{14A8DB87-659A-884A-8A3B-31C5008D863D}"/>
              </a:ext>
            </a:extLst>
          </p:cNvPr>
          <p:cNvGrpSpPr>
            <a:grpSpLocks noChangeAspect="1"/>
          </p:cNvGrpSpPr>
          <p:nvPr/>
        </p:nvGrpSpPr>
        <p:grpSpPr>
          <a:xfrm>
            <a:off x="2827644" y="3935262"/>
            <a:ext cx="458146" cy="457200"/>
            <a:chOff x="4827729" y="2705021"/>
            <a:chExt cx="531446" cy="530352"/>
          </a:xfrm>
        </p:grpSpPr>
        <p:sp>
          <p:nvSpPr>
            <p:cNvPr id="226" name="Oval 225">
              <a:extLst>
                <a:ext uri="{FF2B5EF4-FFF2-40B4-BE49-F238E27FC236}">
                  <a16:creationId xmlns:a16="http://schemas.microsoft.com/office/drawing/2014/main" id="{A6B1C805-06B5-8D4A-9F24-98701E38B252}"/>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27" name="Group 226">
              <a:extLst>
                <a:ext uri="{FF2B5EF4-FFF2-40B4-BE49-F238E27FC236}">
                  <a16:creationId xmlns:a16="http://schemas.microsoft.com/office/drawing/2014/main" id="{7431583C-DAFA-834F-86CA-A385D5A8FA34}"/>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28" name="Rectangle: Rounded Corners 278">
                <a:extLst>
                  <a:ext uri="{FF2B5EF4-FFF2-40B4-BE49-F238E27FC236}">
                    <a16:creationId xmlns:a16="http://schemas.microsoft.com/office/drawing/2014/main" id="{901A544B-14F2-414C-8FE7-2693F486F684}"/>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Rectangle: Rounded Corners 279">
                <a:extLst>
                  <a:ext uri="{FF2B5EF4-FFF2-40B4-BE49-F238E27FC236}">
                    <a16:creationId xmlns:a16="http://schemas.microsoft.com/office/drawing/2014/main" id="{0AA4319B-54C0-6A44-9F0C-5375E25D7FDA}"/>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88" name="TextBox 287">
            <a:extLst>
              <a:ext uri="{FF2B5EF4-FFF2-40B4-BE49-F238E27FC236}">
                <a16:creationId xmlns:a16="http://schemas.microsoft.com/office/drawing/2014/main" id="{7D644219-6D02-7A4F-97BD-58C872913FB0}"/>
              </a:ext>
            </a:extLst>
          </p:cNvPr>
          <p:cNvSpPr txBox="1"/>
          <p:nvPr/>
        </p:nvSpPr>
        <p:spPr>
          <a:xfrm>
            <a:off x="7357573" y="981559"/>
            <a:ext cx="1300356" cy="646331"/>
          </a:xfrm>
          <a:prstGeom prst="rect">
            <a:avLst/>
          </a:prstGeom>
          <a:noFill/>
        </p:spPr>
        <p:txBody>
          <a:bodyPr wrap="none" rtlCol="0">
            <a:spAutoFit/>
          </a:bodyPr>
          <a:lstStyle/>
          <a:p>
            <a:pPr algn="ctr"/>
            <a:r>
              <a:rPr lang="en-US" dirty="0">
                <a:latin typeface="CiscoSansTT Light" panose="020B0503020201020303" pitchFamily="34" charset="0"/>
                <a:cs typeface="CiscoSansTT Light" panose="020B0503020201020303" pitchFamily="34" charset="0"/>
              </a:rPr>
              <a:t>Internal</a:t>
            </a:r>
            <a:br>
              <a:rPr lang="en-US" dirty="0">
                <a:latin typeface="CiscoSansTT Light" panose="020B0503020201020303" pitchFamily="34" charset="0"/>
                <a:cs typeface="CiscoSansTT Light" panose="020B0503020201020303" pitchFamily="34" charset="0"/>
              </a:rPr>
            </a:br>
            <a:r>
              <a:rPr lang="en-US" dirty="0">
                <a:latin typeface="CiscoSansTT Light" panose="020B0503020201020303" pitchFamily="34" charset="0"/>
                <a:cs typeface="CiscoSansTT Light" panose="020B0503020201020303" pitchFamily="34" charset="0"/>
              </a:rPr>
              <a:t>Monitoring</a:t>
            </a:r>
          </a:p>
        </p:txBody>
      </p:sp>
      <p:pic>
        <p:nvPicPr>
          <p:cNvPr id="289" name="Picture 288">
            <a:extLst>
              <a:ext uri="{FF2B5EF4-FFF2-40B4-BE49-F238E27FC236}">
                <a16:creationId xmlns:a16="http://schemas.microsoft.com/office/drawing/2014/main" id="{79E3FF97-D937-9645-9E8C-5D54615903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68606" y="1676242"/>
            <a:ext cx="868314" cy="868314"/>
          </a:xfrm>
          <a:prstGeom prst="rect">
            <a:avLst/>
          </a:prstGeom>
        </p:spPr>
      </p:pic>
      <p:grpSp>
        <p:nvGrpSpPr>
          <p:cNvPr id="175" name="Group 174">
            <a:extLst>
              <a:ext uri="{FF2B5EF4-FFF2-40B4-BE49-F238E27FC236}">
                <a16:creationId xmlns:a16="http://schemas.microsoft.com/office/drawing/2014/main" id="{EFAF9258-F153-3943-BE35-2EDC1A113F42}"/>
              </a:ext>
            </a:extLst>
          </p:cNvPr>
          <p:cNvGrpSpPr/>
          <p:nvPr/>
        </p:nvGrpSpPr>
        <p:grpSpPr>
          <a:xfrm>
            <a:off x="3847522" y="1554224"/>
            <a:ext cx="1234574" cy="2214397"/>
            <a:chOff x="4545013" y="2841625"/>
            <a:chExt cx="1100137" cy="1973263"/>
          </a:xfrm>
        </p:grpSpPr>
        <p:sp>
          <p:nvSpPr>
            <p:cNvPr id="176" name="Freeform 1">
              <a:extLst>
                <a:ext uri="{FF2B5EF4-FFF2-40B4-BE49-F238E27FC236}">
                  <a16:creationId xmlns:a16="http://schemas.microsoft.com/office/drawing/2014/main" id="{719067DF-88D8-6D4F-8378-F883F90EA541}"/>
                </a:ext>
              </a:extLst>
            </p:cNvPr>
            <p:cNvSpPr>
              <a:spLocks noChangeArrowheads="1"/>
            </p:cNvSpPr>
            <p:nvPr/>
          </p:nvSpPr>
          <p:spPr bwMode="auto">
            <a:xfrm>
              <a:off x="4903788" y="2841625"/>
              <a:ext cx="571500" cy="561975"/>
            </a:xfrm>
            <a:custGeom>
              <a:avLst/>
              <a:gdLst>
                <a:gd name="T0" fmla="*/ 1588 w 1589"/>
                <a:gd name="T1" fmla="*/ 781 h 1563"/>
                <a:gd name="T2" fmla="*/ 1481 w 1589"/>
                <a:gd name="T3" fmla="*/ 1172 h 1563"/>
                <a:gd name="T4" fmla="*/ 1191 w 1589"/>
                <a:gd name="T5" fmla="*/ 1458 h 1563"/>
                <a:gd name="T6" fmla="*/ 793 w 1589"/>
                <a:gd name="T7" fmla="*/ 1562 h 1563"/>
                <a:gd name="T8" fmla="*/ 397 w 1589"/>
                <a:gd name="T9" fmla="*/ 1458 h 1563"/>
                <a:gd name="T10" fmla="*/ 106 w 1589"/>
                <a:gd name="T11" fmla="*/ 1172 h 1563"/>
                <a:gd name="T12" fmla="*/ 0 w 1589"/>
                <a:gd name="T13" fmla="*/ 781 h 1563"/>
                <a:gd name="T14" fmla="*/ 106 w 1589"/>
                <a:gd name="T15" fmla="*/ 391 h 1563"/>
                <a:gd name="T16" fmla="*/ 397 w 1589"/>
                <a:gd name="T17" fmla="*/ 105 h 1563"/>
                <a:gd name="T18" fmla="*/ 793 w 1589"/>
                <a:gd name="T19" fmla="*/ 0 h 1563"/>
                <a:gd name="T20" fmla="*/ 1191 w 1589"/>
                <a:gd name="T21" fmla="*/ 105 h 1563"/>
                <a:gd name="T22" fmla="*/ 1481 w 1589"/>
                <a:gd name="T23" fmla="*/ 391 h 1563"/>
                <a:gd name="T24" fmla="*/ 1588 w 1589"/>
                <a:gd name="T25" fmla="*/ 78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9" h="1563">
                  <a:moveTo>
                    <a:pt x="1588" y="781"/>
                  </a:moveTo>
                  <a:cubicBezTo>
                    <a:pt x="1588" y="925"/>
                    <a:pt x="1554" y="1047"/>
                    <a:pt x="1481" y="1172"/>
                  </a:cubicBezTo>
                  <a:cubicBezTo>
                    <a:pt x="1408" y="1296"/>
                    <a:pt x="1318" y="1386"/>
                    <a:pt x="1191" y="1458"/>
                  </a:cubicBezTo>
                  <a:cubicBezTo>
                    <a:pt x="1065" y="1530"/>
                    <a:pt x="940" y="1562"/>
                    <a:pt x="793" y="1562"/>
                  </a:cubicBezTo>
                  <a:cubicBezTo>
                    <a:pt x="647" y="1562"/>
                    <a:pt x="524" y="1530"/>
                    <a:pt x="397" y="1458"/>
                  </a:cubicBezTo>
                  <a:cubicBezTo>
                    <a:pt x="270" y="1386"/>
                    <a:pt x="179" y="1296"/>
                    <a:pt x="106" y="1172"/>
                  </a:cubicBezTo>
                  <a:cubicBezTo>
                    <a:pt x="33" y="1047"/>
                    <a:pt x="0" y="925"/>
                    <a:pt x="0" y="781"/>
                  </a:cubicBezTo>
                  <a:cubicBezTo>
                    <a:pt x="0" y="637"/>
                    <a:pt x="33" y="515"/>
                    <a:pt x="106" y="391"/>
                  </a:cubicBezTo>
                  <a:cubicBezTo>
                    <a:pt x="179" y="266"/>
                    <a:pt x="270" y="177"/>
                    <a:pt x="397" y="105"/>
                  </a:cubicBezTo>
                  <a:cubicBezTo>
                    <a:pt x="524" y="33"/>
                    <a:pt x="647" y="0"/>
                    <a:pt x="793" y="0"/>
                  </a:cubicBezTo>
                  <a:cubicBezTo>
                    <a:pt x="940" y="0"/>
                    <a:pt x="1065" y="33"/>
                    <a:pt x="1191" y="105"/>
                  </a:cubicBezTo>
                  <a:cubicBezTo>
                    <a:pt x="1318" y="177"/>
                    <a:pt x="1408" y="266"/>
                    <a:pt x="1481" y="391"/>
                  </a:cubicBezTo>
                  <a:cubicBezTo>
                    <a:pt x="1554" y="515"/>
                    <a:pt x="1588" y="637"/>
                    <a:pt x="1588" y="781"/>
                  </a:cubicBezTo>
                </a:path>
              </a:pathLst>
            </a:custGeom>
            <a:solidFill>
              <a:srgbClr val="FBAB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 name="Freeform 2">
              <a:extLst>
                <a:ext uri="{FF2B5EF4-FFF2-40B4-BE49-F238E27FC236}">
                  <a16:creationId xmlns:a16="http://schemas.microsoft.com/office/drawing/2014/main" id="{B274E667-A379-A548-A26B-C424010B14B0}"/>
                </a:ext>
              </a:extLst>
            </p:cNvPr>
            <p:cNvSpPr>
              <a:spLocks noChangeArrowheads="1"/>
            </p:cNvSpPr>
            <p:nvPr/>
          </p:nvSpPr>
          <p:spPr bwMode="auto">
            <a:xfrm>
              <a:off x="4730750" y="3548063"/>
              <a:ext cx="914400" cy="1266825"/>
            </a:xfrm>
            <a:custGeom>
              <a:avLst/>
              <a:gdLst>
                <a:gd name="T0" fmla="*/ 0 w 2542"/>
                <a:gd name="T1" fmla="*/ 693 h 3521"/>
                <a:gd name="T2" fmla="*/ 694 w 2542"/>
                <a:gd name="T3" fmla="*/ 0 h 3521"/>
                <a:gd name="T4" fmla="*/ 1848 w 2542"/>
                <a:gd name="T5" fmla="*/ 0 h 3521"/>
                <a:gd name="T6" fmla="*/ 2541 w 2542"/>
                <a:gd name="T7" fmla="*/ 693 h 3521"/>
                <a:gd name="T8" fmla="*/ 2541 w 2542"/>
                <a:gd name="T9" fmla="*/ 2827 h 3521"/>
                <a:gd name="T10" fmla="*/ 1848 w 2542"/>
                <a:gd name="T11" fmla="*/ 3520 h 3521"/>
                <a:gd name="T12" fmla="*/ 694 w 2542"/>
                <a:gd name="T13" fmla="*/ 3520 h 3521"/>
                <a:gd name="T14" fmla="*/ 0 w 2542"/>
                <a:gd name="T15" fmla="*/ 2827 h 3521"/>
                <a:gd name="T16" fmla="*/ 0 w 2542"/>
                <a:gd name="T17" fmla="*/ 693 h 3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2" h="3521">
                  <a:moveTo>
                    <a:pt x="0" y="693"/>
                  </a:moveTo>
                  <a:cubicBezTo>
                    <a:pt x="0" y="309"/>
                    <a:pt x="310" y="0"/>
                    <a:pt x="694" y="0"/>
                  </a:cubicBezTo>
                  <a:lnTo>
                    <a:pt x="1848" y="0"/>
                  </a:lnTo>
                  <a:cubicBezTo>
                    <a:pt x="2232" y="0"/>
                    <a:pt x="2541" y="309"/>
                    <a:pt x="2541" y="693"/>
                  </a:cubicBezTo>
                  <a:lnTo>
                    <a:pt x="2541" y="2827"/>
                  </a:lnTo>
                  <a:cubicBezTo>
                    <a:pt x="2541" y="3211"/>
                    <a:pt x="2232" y="3520"/>
                    <a:pt x="1848" y="3520"/>
                  </a:cubicBezTo>
                  <a:lnTo>
                    <a:pt x="694" y="3520"/>
                  </a:lnTo>
                  <a:cubicBezTo>
                    <a:pt x="310" y="3520"/>
                    <a:pt x="0" y="3211"/>
                    <a:pt x="0" y="2827"/>
                  </a:cubicBezTo>
                  <a:lnTo>
                    <a:pt x="0" y="693"/>
                  </a:lnTo>
                </a:path>
              </a:pathLst>
            </a:custGeom>
            <a:solidFill>
              <a:srgbClr val="08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 name="Freeform 3">
              <a:extLst>
                <a:ext uri="{FF2B5EF4-FFF2-40B4-BE49-F238E27FC236}">
                  <a16:creationId xmlns:a16="http://schemas.microsoft.com/office/drawing/2014/main" id="{01CD560D-1C24-0441-809E-A480BF0D1835}"/>
                </a:ext>
              </a:extLst>
            </p:cNvPr>
            <p:cNvSpPr>
              <a:spLocks noChangeArrowheads="1"/>
            </p:cNvSpPr>
            <p:nvPr/>
          </p:nvSpPr>
          <p:spPr bwMode="auto">
            <a:xfrm>
              <a:off x="4902994" y="3087688"/>
              <a:ext cx="573087" cy="327025"/>
            </a:xfrm>
            <a:custGeom>
              <a:avLst/>
              <a:gdLst>
                <a:gd name="T0" fmla="*/ 790 w 1591"/>
                <a:gd name="T1" fmla="*/ 906 h 907"/>
                <a:gd name="T2" fmla="*/ 238 w 1591"/>
                <a:gd name="T3" fmla="*/ 675 h 907"/>
                <a:gd name="T4" fmla="*/ 0 w 1591"/>
                <a:gd name="T5" fmla="*/ 109 h 907"/>
                <a:gd name="T6" fmla="*/ 103 w 1591"/>
                <a:gd name="T7" fmla="*/ 0 h 907"/>
                <a:gd name="T8" fmla="*/ 105 w 1591"/>
                <a:gd name="T9" fmla="*/ 0 h 907"/>
                <a:gd name="T10" fmla="*/ 211 w 1591"/>
                <a:gd name="T11" fmla="*/ 103 h 907"/>
                <a:gd name="T12" fmla="*/ 389 w 1591"/>
                <a:gd name="T13" fmla="*/ 522 h 907"/>
                <a:gd name="T14" fmla="*/ 801 w 1591"/>
                <a:gd name="T15" fmla="*/ 691 h 907"/>
                <a:gd name="T16" fmla="*/ 1376 w 1591"/>
                <a:gd name="T17" fmla="*/ 111 h 907"/>
                <a:gd name="T18" fmla="*/ 1484 w 1591"/>
                <a:gd name="T19" fmla="*/ 8 h 907"/>
                <a:gd name="T20" fmla="*/ 1587 w 1591"/>
                <a:gd name="T21" fmla="*/ 117 h 907"/>
                <a:gd name="T22" fmla="*/ 804 w 1591"/>
                <a:gd name="T23" fmla="*/ 903 h 907"/>
                <a:gd name="T24" fmla="*/ 790 w 1591"/>
                <a:gd name="T25" fmla="*/ 906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1" h="907">
                  <a:moveTo>
                    <a:pt x="790" y="906"/>
                  </a:moveTo>
                  <a:cubicBezTo>
                    <a:pt x="581" y="906"/>
                    <a:pt x="386" y="823"/>
                    <a:pt x="238" y="675"/>
                  </a:cubicBezTo>
                  <a:cubicBezTo>
                    <a:pt x="87" y="524"/>
                    <a:pt x="2" y="323"/>
                    <a:pt x="0" y="109"/>
                  </a:cubicBezTo>
                  <a:cubicBezTo>
                    <a:pt x="0" y="51"/>
                    <a:pt x="45" y="3"/>
                    <a:pt x="103" y="0"/>
                  </a:cubicBezTo>
                  <a:cubicBezTo>
                    <a:pt x="103" y="0"/>
                    <a:pt x="103" y="0"/>
                    <a:pt x="105" y="0"/>
                  </a:cubicBezTo>
                  <a:cubicBezTo>
                    <a:pt x="164" y="0"/>
                    <a:pt x="211" y="48"/>
                    <a:pt x="211" y="103"/>
                  </a:cubicBezTo>
                  <a:cubicBezTo>
                    <a:pt x="214" y="262"/>
                    <a:pt x="278" y="413"/>
                    <a:pt x="389" y="522"/>
                  </a:cubicBezTo>
                  <a:cubicBezTo>
                    <a:pt x="500" y="633"/>
                    <a:pt x="645" y="691"/>
                    <a:pt x="801" y="691"/>
                  </a:cubicBezTo>
                  <a:cubicBezTo>
                    <a:pt x="1116" y="686"/>
                    <a:pt x="1368" y="432"/>
                    <a:pt x="1376" y="111"/>
                  </a:cubicBezTo>
                  <a:cubicBezTo>
                    <a:pt x="1378" y="53"/>
                    <a:pt x="1426" y="8"/>
                    <a:pt x="1484" y="8"/>
                  </a:cubicBezTo>
                  <a:cubicBezTo>
                    <a:pt x="1542" y="11"/>
                    <a:pt x="1590" y="58"/>
                    <a:pt x="1587" y="117"/>
                  </a:cubicBezTo>
                  <a:cubicBezTo>
                    <a:pt x="1577" y="551"/>
                    <a:pt x="1233" y="898"/>
                    <a:pt x="804" y="903"/>
                  </a:cubicBezTo>
                  <a:cubicBezTo>
                    <a:pt x="798" y="906"/>
                    <a:pt x="793" y="906"/>
                    <a:pt x="790" y="906"/>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 name="Freeform 4">
              <a:extLst>
                <a:ext uri="{FF2B5EF4-FFF2-40B4-BE49-F238E27FC236}">
                  <a16:creationId xmlns:a16="http://schemas.microsoft.com/office/drawing/2014/main" id="{28A31480-76FF-0C40-BAF1-497E89A4F1DF}"/>
                </a:ext>
              </a:extLst>
            </p:cNvPr>
            <p:cNvSpPr>
              <a:spLocks noChangeArrowheads="1"/>
            </p:cNvSpPr>
            <p:nvPr/>
          </p:nvSpPr>
          <p:spPr bwMode="auto">
            <a:xfrm>
              <a:off x="5007768" y="3148013"/>
              <a:ext cx="363538" cy="212725"/>
            </a:xfrm>
            <a:custGeom>
              <a:avLst/>
              <a:gdLst>
                <a:gd name="T0" fmla="*/ 106 w 1009"/>
                <a:gd name="T1" fmla="*/ 591 h 592"/>
                <a:gd name="T2" fmla="*/ 106 w 1009"/>
                <a:gd name="T3" fmla="*/ 591 h 592"/>
                <a:gd name="T4" fmla="*/ 0 w 1009"/>
                <a:gd name="T5" fmla="*/ 485 h 592"/>
                <a:gd name="T6" fmla="*/ 441 w 1009"/>
                <a:gd name="T7" fmla="*/ 29 h 592"/>
                <a:gd name="T8" fmla="*/ 1000 w 1009"/>
                <a:gd name="T9" fmla="*/ 432 h 592"/>
                <a:gd name="T10" fmla="*/ 910 w 1009"/>
                <a:gd name="T11" fmla="*/ 551 h 592"/>
                <a:gd name="T12" fmla="*/ 791 w 1009"/>
                <a:gd name="T13" fmla="*/ 461 h 592"/>
                <a:gd name="T14" fmla="*/ 465 w 1009"/>
                <a:gd name="T15" fmla="*/ 241 h 592"/>
                <a:gd name="T16" fmla="*/ 212 w 1009"/>
                <a:gd name="T17" fmla="*/ 487 h 592"/>
                <a:gd name="T18" fmla="*/ 106 w 1009"/>
                <a:gd name="T19" fmla="*/ 59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9" h="592">
                  <a:moveTo>
                    <a:pt x="106" y="591"/>
                  </a:moveTo>
                  <a:lnTo>
                    <a:pt x="106" y="591"/>
                  </a:lnTo>
                  <a:cubicBezTo>
                    <a:pt x="45" y="591"/>
                    <a:pt x="0" y="543"/>
                    <a:pt x="0" y="485"/>
                  </a:cubicBezTo>
                  <a:cubicBezTo>
                    <a:pt x="3" y="252"/>
                    <a:pt x="194" y="56"/>
                    <a:pt x="441" y="29"/>
                  </a:cubicBezTo>
                  <a:cubicBezTo>
                    <a:pt x="714" y="0"/>
                    <a:pt x="966" y="180"/>
                    <a:pt x="1000" y="432"/>
                  </a:cubicBezTo>
                  <a:cubicBezTo>
                    <a:pt x="1008" y="490"/>
                    <a:pt x="968" y="543"/>
                    <a:pt x="910" y="551"/>
                  </a:cubicBezTo>
                  <a:cubicBezTo>
                    <a:pt x="852" y="559"/>
                    <a:pt x="799" y="519"/>
                    <a:pt x="791" y="461"/>
                  </a:cubicBezTo>
                  <a:cubicBezTo>
                    <a:pt x="772" y="320"/>
                    <a:pt x="624" y="222"/>
                    <a:pt x="465" y="241"/>
                  </a:cubicBezTo>
                  <a:cubicBezTo>
                    <a:pt x="322" y="257"/>
                    <a:pt x="212" y="363"/>
                    <a:pt x="212" y="487"/>
                  </a:cubicBezTo>
                  <a:cubicBezTo>
                    <a:pt x="212" y="543"/>
                    <a:pt x="164" y="591"/>
                    <a:pt x="106" y="591"/>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30" name="Freeform 5">
              <a:extLst>
                <a:ext uri="{FF2B5EF4-FFF2-40B4-BE49-F238E27FC236}">
                  <a16:creationId xmlns:a16="http://schemas.microsoft.com/office/drawing/2014/main" id="{4A3FE01A-67FC-7B49-B5D9-BBD46DB4AD03}"/>
                </a:ext>
              </a:extLst>
            </p:cNvPr>
            <p:cNvSpPr>
              <a:spLocks noChangeArrowheads="1"/>
            </p:cNvSpPr>
            <p:nvPr/>
          </p:nvSpPr>
          <p:spPr bwMode="auto">
            <a:xfrm>
              <a:off x="4926728" y="3900130"/>
              <a:ext cx="292100" cy="296863"/>
            </a:xfrm>
            <a:custGeom>
              <a:avLst/>
              <a:gdLst>
                <a:gd name="T0" fmla="*/ 666 w 813"/>
                <a:gd name="T1" fmla="*/ 824 h 825"/>
                <a:gd name="T2" fmla="*/ 571 w 813"/>
                <a:gd name="T3" fmla="*/ 784 h 825"/>
                <a:gd name="T4" fmla="*/ 50 w 813"/>
                <a:gd name="T5" fmla="*/ 238 h 825"/>
                <a:gd name="T6" fmla="*/ 53 w 813"/>
                <a:gd name="T7" fmla="*/ 50 h 825"/>
                <a:gd name="T8" fmla="*/ 241 w 813"/>
                <a:gd name="T9" fmla="*/ 53 h 825"/>
                <a:gd name="T10" fmla="*/ 761 w 813"/>
                <a:gd name="T11" fmla="*/ 599 h 825"/>
                <a:gd name="T12" fmla="*/ 759 w 813"/>
                <a:gd name="T13" fmla="*/ 787 h 825"/>
                <a:gd name="T14" fmla="*/ 666 w 813"/>
                <a:gd name="T15" fmla="*/ 824 h 8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3" h="825">
                  <a:moveTo>
                    <a:pt x="666" y="824"/>
                  </a:moveTo>
                  <a:cubicBezTo>
                    <a:pt x="631" y="824"/>
                    <a:pt x="597" y="810"/>
                    <a:pt x="571" y="784"/>
                  </a:cubicBezTo>
                  <a:lnTo>
                    <a:pt x="50" y="238"/>
                  </a:lnTo>
                  <a:cubicBezTo>
                    <a:pt x="0" y="185"/>
                    <a:pt x="0" y="101"/>
                    <a:pt x="53" y="50"/>
                  </a:cubicBezTo>
                  <a:cubicBezTo>
                    <a:pt x="106" y="0"/>
                    <a:pt x="190" y="0"/>
                    <a:pt x="241" y="53"/>
                  </a:cubicBezTo>
                  <a:lnTo>
                    <a:pt x="761" y="599"/>
                  </a:lnTo>
                  <a:cubicBezTo>
                    <a:pt x="812" y="652"/>
                    <a:pt x="809" y="736"/>
                    <a:pt x="759" y="787"/>
                  </a:cubicBezTo>
                  <a:cubicBezTo>
                    <a:pt x="732" y="810"/>
                    <a:pt x="700" y="824"/>
                    <a:pt x="666" y="824"/>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31" name="Freeform 6">
              <a:extLst>
                <a:ext uri="{FF2B5EF4-FFF2-40B4-BE49-F238E27FC236}">
                  <a16:creationId xmlns:a16="http://schemas.microsoft.com/office/drawing/2014/main" id="{3E50F298-ECE0-F342-BE6C-F8F784B65366}"/>
                </a:ext>
              </a:extLst>
            </p:cNvPr>
            <p:cNvSpPr>
              <a:spLocks noChangeArrowheads="1"/>
            </p:cNvSpPr>
            <p:nvPr/>
          </p:nvSpPr>
          <p:spPr bwMode="auto">
            <a:xfrm>
              <a:off x="4545013" y="3598863"/>
              <a:ext cx="474662" cy="493712"/>
            </a:xfrm>
            <a:custGeom>
              <a:avLst/>
              <a:gdLst>
                <a:gd name="T0" fmla="*/ 1052 w 1320"/>
                <a:gd name="T1" fmla="*/ 1143 h 1373"/>
                <a:gd name="T2" fmla="*/ 786 w 1320"/>
                <a:gd name="T3" fmla="*/ 1372 h 1373"/>
                <a:gd name="T4" fmla="*/ 0 w 1320"/>
                <a:gd name="T5" fmla="*/ 457 h 1373"/>
                <a:gd name="T6" fmla="*/ 532 w 1320"/>
                <a:gd name="T7" fmla="*/ 0 h 1373"/>
                <a:gd name="T8" fmla="*/ 1319 w 1320"/>
                <a:gd name="T9" fmla="*/ 915 h 1373"/>
                <a:gd name="T10" fmla="*/ 1052 w 1320"/>
                <a:gd name="T11" fmla="*/ 1143 h 1373"/>
              </a:gdLst>
              <a:ahLst/>
              <a:cxnLst>
                <a:cxn ang="0">
                  <a:pos x="T0" y="T1"/>
                </a:cxn>
                <a:cxn ang="0">
                  <a:pos x="T2" y="T3"/>
                </a:cxn>
                <a:cxn ang="0">
                  <a:pos x="T4" y="T5"/>
                </a:cxn>
                <a:cxn ang="0">
                  <a:pos x="T6" y="T7"/>
                </a:cxn>
                <a:cxn ang="0">
                  <a:pos x="T8" y="T9"/>
                </a:cxn>
                <a:cxn ang="0">
                  <a:pos x="T10" y="T11"/>
                </a:cxn>
              </a:cxnLst>
              <a:rect l="0" t="0" r="r" b="b"/>
              <a:pathLst>
                <a:path w="1320" h="1373">
                  <a:moveTo>
                    <a:pt x="1052" y="1143"/>
                  </a:moveTo>
                  <a:lnTo>
                    <a:pt x="786" y="1372"/>
                  </a:lnTo>
                  <a:lnTo>
                    <a:pt x="0" y="457"/>
                  </a:lnTo>
                  <a:lnTo>
                    <a:pt x="532" y="0"/>
                  </a:lnTo>
                  <a:lnTo>
                    <a:pt x="1319" y="915"/>
                  </a:lnTo>
                  <a:lnTo>
                    <a:pt x="1052" y="1143"/>
                  </a:lnTo>
                </a:path>
              </a:pathLst>
            </a:custGeom>
            <a:solidFill>
              <a:srgbClr val="C0BF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232" name="TextBox 231">
            <a:extLst>
              <a:ext uri="{FF2B5EF4-FFF2-40B4-BE49-F238E27FC236}">
                <a16:creationId xmlns:a16="http://schemas.microsoft.com/office/drawing/2014/main" id="{201EC2BB-8B94-7B4A-9992-EE62AE2C3FE4}"/>
              </a:ext>
            </a:extLst>
          </p:cNvPr>
          <p:cNvSpPr txBox="1"/>
          <p:nvPr/>
        </p:nvSpPr>
        <p:spPr>
          <a:xfrm>
            <a:off x="3976176" y="3825629"/>
            <a:ext cx="1215397" cy="369332"/>
          </a:xfrm>
          <a:prstGeom prst="rect">
            <a:avLst/>
          </a:prstGeom>
          <a:noFill/>
        </p:spPr>
        <p:txBody>
          <a:bodyPr wrap="none" rtlCol="0">
            <a:spAutoFit/>
          </a:bodyPr>
          <a:lstStyle/>
          <a:p>
            <a:r>
              <a:rPr lang="en-US" dirty="0">
                <a:latin typeface="CiscoSansTT Light" panose="020B0503020201020303" pitchFamily="34" charset="0"/>
                <a:cs typeface="CiscoSansTT Light" panose="020B0503020201020303" pitchFamily="34" charset="0"/>
              </a:rPr>
              <a:t>Customer</a:t>
            </a:r>
          </a:p>
        </p:txBody>
      </p:sp>
    </p:spTree>
    <p:extLst>
      <p:ext uri="{BB962C8B-B14F-4D97-AF65-F5344CB8AC3E}">
        <p14:creationId xmlns:p14="http://schemas.microsoft.com/office/powerpoint/2010/main" val="1273768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 name="Picture 175">
            <a:extLst>
              <a:ext uri="{FF2B5EF4-FFF2-40B4-BE49-F238E27FC236}">
                <a16:creationId xmlns:a16="http://schemas.microsoft.com/office/drawing/2014/main" id="{33D4DA5F-C022-7D4E-9BD5-7601D49DC47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2688219"/>
            <a:ext cx="640080" cy="640080"/>
          </a:xfrm>
          <a:prstGeom prst="rect">
            <a:avLst/>
          </a:prstGeom>
        </p:spPr>
      </p:pic>
      <p:pic>
        <p:nvPicPr>
          <p:cNvPr id="177" name="Picture 176">
            <a:extLst>
              <a:ext uri="{FF2B5EF4-FFF2-40B4-BE49-F238E27FC236}">
                <a16:creationId xmlns:a16="http://schemas.microsoft.com/office/drawing/2014/main" id="{D4E9D490-5544-F847-B7CC-4EAF72E0DCC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2118770"/>
            <a:ext cx="640080" cy="640080"/>
          </a:xfrm>
          <a:prstGeom prst="rect">
            <a:avLst/>
          </a:prstGeom>
        </p:spPr>
      </p:pic>
      <p:pic>
        <p:nvPicPr>
          <p:cNvPr id="178" name="Picture 177">
            <a:extLst>
              <a:ext uri="{FF2B5EF4-FFF2-40B4-BE49-F238E27FC236}">
                <a16:creationId xmlns:a16="http://schemas.microsoft.com/office/drawing/2014/main" id="{7ED3538B-8E00-1D4E-BF5B-00CEBEEC43C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1549321"/>
            <a:ext cx="640080" cy="640080"/>
          </a:xfrm>
          <a:prstGeom prst="rect">
            <a:avLst/>
          </a:prstGeom>
        </p:spPr>
      </p:pic>
      <p:pic>
        <p:nvPicPr>
          <p:cNvPr id="179" name="Picture 178">
            <a:extLst>
              <a:ext uri="{FF2B5EF4-FFF2-40B4-BE49-F238E27FC236}">
                <a16:creationId xmlns:a16="http://schemas.microsoft.com/office/drawing/2014/main" id="{4C488767-C497-0443-B4FF-568EBFFA42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979872"/>
            <a:ext cx="640080" cy="640080"/>
          </a:xfrm>
          <a:prstGeom prst="rect">
            <a:avLst/>
          </a:prstGeom>
        </p:spPr>
      </p:pic>
      <p:pic>
        <p:nvPicPr>
          <p:cNvPr id="181" name="Picture 180">
            <a:extLst>
              <a:ext uri="{FF2B5EF4-FFF2-40B4-BE49-F238E27FC236}">
                <a16:creationId xmlns:a16="http://schemas.microsoft.com/office/drawing/2014/main" id="{5D575415-08A7-0A42-B2C5-14F2A1E487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3257668"/>
            <a:ext cx="640080" cy="640080"/>
          </a:xfrm>
          <a:prstGeom prst="rect">
            <a:avLst/>
          </a:prstGeom>
        </p:spPr>
      </p:pic>
      <p:pic>
        <p:nvPicPr>
          <p:cNvPr id="230" name="Picture 229">
            <a:extLst>
              <a:ext uri="{FF2B5EF4-FFF2-40B4-BE49-F238E27FC236}">
                <a16:creationId xmlns:a16="http://schemas.microsoft.com/office/drawing/2014/main" id="{B7064CDF-9D05-4648-9CD3-3EB3AFA5A6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3914" y="3827116"/>
            <a:ext cx="640080" cy="640080"/>
          </a:xfrm>
          <a:prstGeom prst="rect">
            <a:avLst/>
          </a:prstGeom>
        </p:spPr>
      </p:pic>
      <p:sp>
        <p:nvSpPr>
          <p:cNvPr id="20" name="TextBox 19"/>
          <p:cNvSpPr txBox="1"/>
          <p:nvPr/>
        </p:nvSpPr>
        <p:spPr>
          <a:xfrm>
            <a:off x="7358764" y="208746"/>
            <a:ext cx="1300356" cy="646331"/>
          </a:xfrm>
          <a:prstGeom prst="rect">
            <a:avLst/>
          </a:prstGeom>
          <a:noFill/>
        </p:spPr>
        <p:txBody>
          <a:bodyPr wrap="none" rtlCol="0">
            <a:spAutoFit/>
          </a:bodyPr>
          <a:lstStyle/>
          <a:p>
            <a:pPr algn="ctr"/>
            <a:r>
              <a:rPr lang="en-US" dirty="0">
                <a:latin typeface="CiscoSansTT Light" panose="020B0503020201020303" pitchFamily="34" charset="0"/>
                <a:cs typeface="CiscoSansTT Light" panose="020B0503020201020303" pitchFamily="34" charset="0"/>
              </a:rPr>
              <a:t>Internal</a:t>
            </a:r>
            <a:br>
              <a:rPr lang="en-US" dirty="0">
                <a:latin typeface="CiscoSansTT Light" panose="020B0503020201020303" pitchFamily="34" charset="0"/>
                <a:cs typeface="CiscoSansTT Light" panose="020B0503020201020303" pitchFamily="34" charset="0"/>
              </a:rPr>
            </a:br>
            <a:r>
              <a:rPr lang="en-US" dirty="0">
                <a:latin typeface="CiscoSansTT Light" panose="020B0503020201020303" pitchFamily="34" charset="0"/>
                <a:cs typeface="CiscoSansTT Light" panose="020B0503020201020303" pitchFamily="34" charset="0"/>
              </a:rPr>
              <a:t>Monitoring</a:t>
            </a:r>
          </a:p>
        </p:txBody>
      </p:sp>
      <p:sp>
        <p:nvSpPr>
          <p:cNvPr id="64" name="TextBox 63"/>
          <p:cNvSpPr txBox="1"/>
          <p:nvPr/>
        </p:nvSpPr>
        <p:spPr>
          <a:xfrm>
            <a:off x="499161" y="208746"/>
            <a:ext cx="1386919" cy="646331"/>
          </a:xfrm>
          <a:prstGeom prst="rect">
            <a:avLst/>
          </a:prstGeom>
          <a:noFill/>
        </p:spPr>
        <p:txBody>
          <a:bodyPr wrap="none" rtlCol="0">
            <a:spAutoFit/>
          </a:bodyPr>
          <a:lstStyle/>
          <a:p>
            <a:pPr algn="ctr"/>
            <a:r>
              <a:rPr lang="en-US" dirty="0">
                <a:latin typeface="CiscoSansTT Light" panose="020B0503020201020303" pitchFamily="34" charset="0"/>
                <a:cs typeface="CiscoSansTT Light" panose="020B0503020201020303" pitchFamily="34" charset="0"/>
              </a:rPr>
              <a:t>Threat</a:t>
            </a:r>
            <a:br>
              <a:rPr lang="en-US" dirty="0">
                <a:latin typeface="CiscoSansTT Light" panose="020B0503020201020303" pitchFamily="34" charset="0"/>
                <a:cs typeface="CiscoSansTT Light" panose="020B0503020201020303" pitchFamily="34" charset="0"/>
              </a:rPr>
            </a:br>
            <a:r>
              <a:rPr lang="en-US" dirty="0">
                <a:latin typeface="CiscoSansTT Light" panose="020B0503020201020303" pitchFamily="34" charset="0"/>
                <a:cs typeface="CiscoSansTT Light" panose="020B0503020201020303" pitchFamily="34" charset="0"/>
              </a:rPr>
              <a:t>Intelligence</a:t>
            </a:r>
          </a:p>
        </p:txBody>
      </p:sp>
      <p:grpSp>
        <p:nvGrpSpPr>
          <p:cNvPr id="273" name="Group 272">
            <a:extLst>
              <a:ext uri="{FF2B5EF4-FFF2-40B4-BE49-F238E27FC236}">
                <a16:creationId xmlns:a16="http://schemas.microsoft.com/office/drawing/2014/main" id="{3CD3323D-E688-D14A-AD87-8A91A052457E}"/>
              </a:ext>
            </a:extLst>
          </p:cNvPr>
          <p:cNvGrpSpPr>
            <a:grpSpLocks noChangeAspect="1"/>
          </p:cNvGrpSpPr>
          <p:nvPr/>
        </p:nvGrpSpPr>
        <p:grpSpPr>
          <a:xfrm>
            <a:off x="5796137" y="1632373"/>
            <a:ext cx="458145" cy="457200"/>
            <a:chOff x="4837533" y="3366554"/>
            <a:chExt cx="531446" cy="530352"/>
          </a:xfrm>
        </p:grpSpPr>
        <p:sp>
          <p:nvSpPr>
            <p:cNvPr id="274" name="Oval 273">
              <a:extLst>
                <a:ext uri="{FF2B5EF4-FFF2-40B4-BE49-F238E27FC236}">
                  <a16:creationId xmlns:a16="http://schemas.microsoft.com/office/drawing/2014/main" id="{1C8394D6-65B2-0E4C-A828-D95F60E3ABC0}"/>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75" name="Freeform 690">
              <a:extLst>
                <a:ext uri="{FF2B5EF4-FFF2-40B4-BE49-F238E27FC236}">
                  <a16:creationId xmlns:a16="http://schemas.microsoft.com/office/drawing/2014/main" id="{085FB58C-6858-594B-9EFB-F7AEF0F774EB}"/>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76" name="Group 275">
            <a:extLst>
              <a:ext uri="{FF2B5EF4-FFF2-40B4-BE49-F238E27FC236}">
                <a16:creationId xmlns:a16="http://schemas.microsoft.com/office/drawing/2014/main" id="{45B05587-8EEA-554F-A946-9BAA1E57B693}"/>
              </a:ext>
            </a:extLst>
          </p:cNvPr>
          <p:cNvGrpSpPr>
            <a:grpSpLocks noChangeAspect="1"/>
          </p:cNvGrpSpPr>
          <p:nvPr/>
        </p:nvGrpSpPr>
        <p:grpSpPr>
          <a:xfrm>
            <a:off x="5793674" y="1052774"/>
            <a:ext cx="458145" cy="457200"/>
            <a:chOff x="4827729" y="2705021"/>
            <a:chExt cx="531446" cy="530352"/>
          </a:xfrm>
        </p:grpSpPr>
        <p:sp>
          <p:nvSpPr>
            <p:cNvPr id="277" name="Oval 276">
              <a:extLst>
                <a:ext uri="{FF2B5EF4-FFF2-40B4-BE49-F238E27FC236}">
                  <a16:creationId xmlns:a16="http://schemas.microsoft.com/office/drawing/2014/main" id="{4041ACAC-8CFA-CB46-8821-A4AE58553BD5}"/>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78" name="Group 277">
              <a:extLst>
                <a:ext uri="{FF2B5EF4-FFF2-40B4-BE49-F238E27FC236}">
                  <a16:creationId xmlns:a16="http://schemas.microsoft.com/office/drawing/2014/main" id="{DB80C961-AF7C-DD4A-BADB-61B362B7886F}"/>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79" name="Rectangle: Rounded Corners 278">
                <a:extLst>
                  <a:ext uri="{FF2B5EF4-FFF2-40B4-BE49-F238E27FC236}">
                    <a16:creationId xmlns:a16="http://schemas.microsoft.com/office/drawing/2014/main" id="{60FB59A9-8827-E54F-BA63-DCFD641CD477}"/>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ectangle: Rounded Corners 279">
                <a:extLst>
                  <a:ext uri="{FF2B5EF4-FFF2-40B4-BE49-F238E27FC236}">
                    <a16:creationId xmlns:a16="http://schemas.microsoft.com/office/drawing/2014/main" id="{9DAF0281-F652-094E-A897-C80747F8857D}"/>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81" name="Group 280">
            <a:extLst>
              <a:ext uri="{FF2B5EF4-FFF2-40B4-BE49-F238E27FC236}">
                <a16:creationId xmlns:a16="http://schemas.microsoft.com/office/drawing/2014/main" id="{EBC4950F-BDCF-134C-BFAF-CEA3D2D0264E}"/>
              </a:ext>
            </a:extLst>
          </p:cNvPr>
          <p:cNvGrpSpPr>
            <a:grpSpLocks noChangeAspect="1"/>
          </p:cNvGrpSpPr>
          <p:nvPr/>
        </p:nvGrpSpPr>
        <p:grpSpPr>
          <a:xfrm>
            <a:off x="5793023" y="2779658"/>
            <a:ext cx="458145" cy="457200"/>
            <a:chOff x="4837533" y="3366554"/>
            <a:chExt cx="531446" cy="530352"/>
          </a:xfrm>
        </p:grpSpPr>
        <p:sp>
          <p:nvSpPr>
            <p:cNvPr id="282" name="Oval 281">
              <a:extLst>
                <a:ext uri="{FF2B5EF4-FFF2-40B4-BE49-F238E27FC236}">
                  <a16:creationId xmlns:a16="http://schemas.microsoft.com/office/drawing/2014/main" id="{2934A995-7C98-594D-9102-8554975C75D2}"/>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83" name="Freeform 690">
              <a:extLst>
                <a:ext uri="{FF2B5EF4-FFF2-40B4-BE49-F238E27FC236}">
                  <a16:creationId xmlns:a16="http://schemas.microsoft.com/office/drawing/2014/main" id="{825AA4E1-30C2-8C47-8FCF-5446DE246CCC}"/>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84" name="Group 283">
            <a:extLst>
              <a:ext uri="{FF2B5EF4-FFF2-40B4-BE49-F238E27FC236}">
                <a16:creationId xmlns:a16="http://schemas.microsoft.com/office/drawing/2014/main" id="{1A4943ED-FEBF-374A-AA53-F744D0FF30D8}"/>
              </a:ext>
            </a:extLst>
          </p:cNvPr>
          <p:cNvGrpSpPr>
            <a:grpSpLocks noChangeAspect="1"/>
          </p:cNvGrpSpPr>
          <p:nvPr/>
        </p:nvGrpSpPr>
        <p:grpSpPr>
          <a:xfrm>
            <a:off x="5793674" y="2228015"/>
            <a:ext cx="458145" cy="457200"/>
            <a:chOff x="4827729" y="2705021"/>
            <a:chExt cx="531446" cy="530352"/>
          </a:xfrm>
        </p:grpSpPr>
        <p:sp>
          <p:nvSpPr>
            <p:cNvPr id="285" name="Oval 284">
              <a:extLst>
                <a:ext uri="{FF2B5EF4-FFF2-40B4-BE49-F238E27FC236}">
                  <a16:creationId xmlns:a16="http://schemas.microsoft.com/office/drawing/2014/main" id="{C2F803FA-6B64-8E42-B4EB-1F72E394FC05}"/>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86" name="Group 285">
              <a:extLst>
                <a:ext uri="{FF2B5EF4-FFF2-40B4-BE49-F238E27FC236}">
                  <a16:creationId xmlns:a16="http://schemas.microsoft.com/office/drawing/2014/main" id="{CA27DEA1-E5A4-4A41-AEDA-D20D88F1147E}"/>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87" name="Rectangle: Rounded Corners 278">
                <a:extLst>
                  <a:ext uri="{FF2B5EF4-FFF2-40B4-BE49-F238E27FC236}">
                    <a16:creationId xmlns:a16="http://schemas.microsoft.com/office/drawing/2014/main" id="{605820D9-82C1-1F4A-BE46-5B31FFD6FCE1}"/>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Rectangle: Rounded Corners 279">
                <a:extLst>
                  <a:ext uri="{FF2B5EF4-FFF2-40B4-BE49-F238E27FC236}">
                    <a16:creationId xmlns:a16="http://schemas.microsoft.com/office/drawing/2014/main" id="{0549EED3-B80B-C440-A8FC-AB9C7C1BC367}"/>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89" name="Group 288">
            <a:extLst>
              <a:ext uri="{FF2B5EF4-FFF2-40B4-BE49-F238E27FC236}">
                <a16:creationId xmlns:a16="http://schemas.microsoft.com/office/drawing/2014/main" id="{989EBD62-6011-3B4C-84E8-FD7181CC8E79}"/>
              </a:ext>
            </a:extLst>
          </p:cNvPr>
          <p:cNvGrpSpPr>
            <a:grpSpLocks noChangeAspect="1"/>
          </p:cNvGrpSpPr>
          <p:nvPr/>
        </p:nvGrpSpPr>
        <p:grpSpPr>
          <a:xfrm>
            <a:off x="5793023" y="3923686"/>
            <a:ext cx="458145" cy="457200"/>
            <a:chOff x="4837533" y="3366554"/>
            <a:chExt cx="531446" cy="530352"/>
          </a:xfrm>
        </p:grpSpPr>
        <p:sp>
          <p:nvSpPr>
            <p:cNvPr id="290" name="Oval 289">
              <a:extLst>
                <a:ext uri="{FF2B5EF4-FFF2-40B4-BE49-F238E27FC236}">
                  <a16:creationId xmlns:a16="http://schemas.microsoft.com/office/drawing/2014/main" id="{1D5770CB-94DF-2D4F-9949-DAC30DAD5EB9}"/>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91" name="Freeform 690">
              <a:extLst>
                <a:ext uri="{FF2B5EF4-FFF2-40B4-BE49-F238E27FC236}">
                  <a16:creationId xmlns:a16="http://schemas.microsoft.com/office/drawing/2014/main" id="{0191F1A7-4406-9049-A6E2-52863067065C}"/>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92" name="Group 291">
            <a:extLst>
              <a:ext uri="{FF2B5EF4-FFF2-40B4-BE49-F238E27FC236}">
                <a16:creationId xmlns:a16="http://schemas.microsoft.com/office/drawing/2014/main" id="{6871753C-9670-F84F-AD2C-22C342E7CCAD}"/>
              </a:ext>
            </a:extLst>
          </p:cNvPr>
          <p:cNvGrpSpPr>
            <a:grpSpLocks noChangeAspect="1"/>
          </p:cNvGrpSpPr>
          <p:nvPr/>
        </p:nvGrpSpPr>
        <p:grpSpPr>
          <a:xfrm>
            <a:off x="5787362" y="3343861"/>
            <a:ext cx="458145" cy="457200"/>
            <a:chOff x="4827729" y="2705021"/>
            <a:chExt cx="531446" cy="530352"/>
          </a:xfrm>
        </p:grpSpPr>
        <p:sp>
          <p:nvSpPr>
            <p:cNvPr id="293" name="Oval 292">
              <a:extLst>
                <a:ext uri="{FF2B5EF4-FFF2-40B4-BE49-F238E27FC236}">
                  <a16:creationId xmlns:a16="http://schemas.microsoft.com/office/drawing/2014/main" id="{3A6A7689-AED9-E645-9E7F-B1AB67A731D5}"/>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94" name="Group 293">
              <a:extLst>
                <a:ext uri="{FF2B5EF4-FFF2-40B4-BE49-F238E27FC236}">
                  <a16:creationId xmlns:a16="http://schemas.microsoft.com/office/drawing/2014/main" id="{6D3F4106-A508-474A-9B8F-8BF58D52AD6F}"/>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95" name="Rectangle: Rounded Corners 278">
                <a:extLst>
                  <a:ext uri="{FF2B5EF4-FFF2-40B4-BE49-F238E27FC236}">
                    <a16:creationId xmlns:a16="http://schemas.microsoft.com/office/drawing/2014/main" id="{7EFD6E40-0C6B-DE49-90A9-4C16D200F065}"/>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6" name="Rectangle: Rounded Corners 279">
                <a:extLst>
                  <a:ext uri="{FF2B5EF4-FFF2-40B4-BE49-F238E27FC236}">
                    <a16:creationId xmlns:a16="http://schemas.microsoft.com/office/drawing/2014/main" id="{FA04CB50-2DB3-8543-9770-F8258F9001E9}"/>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7" name="TextBox 296">
            <a:extLst>
              <a:ext uri="{FF2B5EF4-FFF2-40B4-BE49-F238E27FC236}">
                <a16:creationId xmlns:a16="http://schemas.microsoft.com/office/drawing/2014/main" id="{B930129D-3416-144B-96A6-7955D2ECD2F0}"/>
              </a:ext>
            </a:extLst>
          </p:cNvPr>
          <p:cNvSpPr txBox="1"/>
          <p:nvPr/>
        </p:nvSpPr>
        <p:spPr>
          <a:xfrm>
            <a:off x="3251315" y="-997311"/>
            <a:ext cx="2621230" cy="369332"/>
          </a:xfrm>
          <a:prstGeom prst="rect">
            <a:avLst/>
          </a:prstGeom>
          <a:noFill/>
        </p:spPr>
        <p:txBody>
          <a:bodyPr wrap="none" rtlCol="0">
            <a:spAutoFit/>
          </a:bodyPr>
          <a:lstStyle/>
          <a:p>
            <a:pPr algn="ctr"/>
            <a:r>
              <a:rPr lang="en-US" dirty="0"/>
              <a:t>Policy and Enforcement</a:t>
            </a:r>
          </a:p>
        </p:txBody>
      </p:sp>
      <p:pic>
        <p:nvPicPr>
          <p:cNvPr id="298" name="Picture 297">
            <a:extLst>
              <a:ext uri="{FF2B5EF4-FFF2-40B4-BE49-F238E27FC236}">
                <a16:creationId xmlns:a16="http://schemas.microsoft.com/office/drawing/2014/main" id="{813D4069-05CD-CD4E-8130-897491B409B8}"/>
              </a:ext>
            </a:extLst>
          </p:cNvPr>
          <p:cNvPicPr>
            <a:picLocks noChangeAspect="1"/>
          </p:cNvPicPr>
          <p:nvPr/>
        </p:nvPicPr>
        <p:blipFill>
          <a:blip r:embed="rId4"/>
          <a:stretch>
            <a:fillRect/>
          </a:stretch>
        </p:blipFill>
        <p:spPr>
          <a:xfrm>
            <a:off x="4266974" y="-597684"/>
            <a:ext cx="597351" cy="597684"/>
          </a:xfrm>
          <a:prstGeom prst="rect">
            <a:avLst/>
          </a:prstGeom>
        </p:spPr>
      </p:pic>
      <p:pic>
        <p:nvPicPr>
          <p:cNvPr id="299" name="Picture 298">
            <a:extLst>
              <a:ext uri="{FF2B5EF4-FFF2-40B4-BE49-F238E27FC236}">
                <a16:creationId xmlns:a16="http://schemas.microsoft.com/office/drawing/2014/main" id="{94191A72-A9E0-7D40-8D8E-0F4631C4011F}"/>
              </a:ext>
            </a:extLst>
          </p:cNvPr>
          <p:cNvPicPr>
            <a:picLocks noChangeAspect="1"/>
          </p:cNvPicPr>
          <p:nvPr/>
        </p:nvPicPr>
        <p:blipFill>
          <a:blip r:embed="rId4"/>
          <a:stretch>
            <a:fillRect/>
          </a:stretch>
        </p:blipFill>
        <p:spPr>
          <a:xfrm>
            <a:off x="4266974" y="-597684"/>
            <a:ext cx="597351" cy="597684"/>
          </a:xfrm>
          <a:prstGeom prst="rect">
            <a:avLst/>
          </a:prstGeom>
        </p:spPr>
      </p:pic>
      <p:pic>
        <p:nvPicPr>
          <p:cNvPr id="300" name="Picture 299">
            <a:extLst>
              <a:ext uri="{FF2B5EF4-FFF2-40B4-BE49-F238E27FC236}">
                <a16:creationId xmlns:a16="http://schemas.microsoft.com/office/drawing/2014/main" id="{D0ECE541-10F5-1E42-BB9C-CE8E1B6530B2}"/>
              </a:ext>
            </a:extLst>
          </p:cNvPr>
          <p:cNvPicPr>
            <a:picLocks noChangeAspect="1"/>
          </p:cNvPicPr>
          <p:nvPr/>
        </p:nvPicPr>
        <p:blipFill>
          <a:blip r:embed="rId4"/>
          <a:stretch>
            <a:fillRect/>
          </a:stretch>
        </p:blipFill>
        <p:spPr>
          <a:xfrm>
            <a:off x="4266974" y="-597684"/>
            <a:ext cx="597351" cy="597684"/>
          </a:xfrm>
          <a:prstGeom prst="rect">
            <a:avLst/>
          </a:prstGeom>
        </p:spPr>
      </p:pic>
      <p:pic>
        <p:nvPicPr>
          <p:cNvPr id="301" name="Picture 300">
            <a:extLst>
              <a:ext uri="{FF2B5EF4-FFF2-40B4-BE49-F238E27FC236}">
                <a16:creationId xmlns:a16="http://schemas.microsoft.com/office/drawing/2014/main" id="{577E08E0-0F7C-CE44-8BC4-EB566D9C1F8B}"/>
              </a:ext>
            </a:extLst>
          </p:cNvPr>
          <p:cNvPicPr>
            <a:picLocks noChangeAspect="1"/>
          </p:cNvPicPr>
          <p:nvPr/>
        </p:nvPicPr>
        <p:blipFill>
          <a:blip r:embed="rId4"/>
          <a:stretch>
            <a:fillRect/>
          </a:stretch>
        </p:blipFill>
        <p:spPr>
          <a:xfrm>
            <a:off x="4266974" y="-597684"/>
            <a:ext cx="597351" cy="597684"/>
          </a:xfrm>
          <a:prstGeom prst="rect">
            <a:avLst/>
          </a:prstGeom>
        </p:spPr>
      </p:pic>
      <p:pic>
        <p:nvPicPr>
          <p:cNvPr id="302" name="Picture 301">
            <a:extLst>
              <a:ext uri="{FF2B5EF4-FFF2-40B4-BE49-F238E27FC236}">
                <a16:creationId xmlns:a16="http://schemas.microsoft.com/office/drawing/2014/main" id="{940BE3F1-51DF-D942-AAEB-CB033C32A823}"/>
              </a:ext>
            </a:extLst>
          </p:cNvPr>
          <p:cNvPicPr>
            <a:picLocks noChangeAspect="1"/>
          </p:cNvPicPr>
          <p:nvPr/>
        </p:nvPicPr>
        <p:blipFill>
          <a:blip r:embed="rId4"/>
          <a:stretch>
            <a:fillRect/>
          </a:stretch>
        </p:blipFill>
        <p:spPr>
          <a:xfrm>
            <a:off x="4266974" y="-597684"/>
            <a:ext cx="597351" cy="597684"/>
          </a:xfrm>
          <a:prstGeom prst="rect">
            <a:avLst/>
          </a:prstGeom>
        </p:spPr>
      </p:pic>
      <p:pic>
        <p:nvPicPr>
          <p:cNvPr id="303" name="Picture 302">
            <a:extLst>
              <a:ext uri="{FF2B5EF4-FFF2-40B4-BE49-F238E27FC236}">
                <a16:creationId xmlns:a16="http://schemas.microsoft.com/office/drawing/2014/main" id="{49F42E8D-0C54-D644-9C4F-C1E0B9D6E9FB}"/>
              </a:ext>
            </a:extLst>
          </p:cNvPr>
          <p:cNvPicPr>
            <a:picLocks noChangeAspect="1"/>
          </p:cNvPicPr>
          <p:nvPr/>
        </p:nvPicPr>
        <p:blipFill>
          <a:blip r:embed="rId4"/>
          <a:stretch>
            <a:fillRect/>
          </a:stretch>
        </p:blipFill>
        <p:spPr>
          <a:xfrm>
            <a:off x="4266974" y="-597684"/>
            <a:ext cx="597351" cy="597684"/>
          </a:xfrm>
          <a:prstGeom prst="rect">
            <a:avLst/>
          </a:prstGeom>
        </p:spPr>
      </p:pic>
      <p:grpSp>
        <p:nvGrpSpPr>
          <p:cNvPr id="160" name="Group 159">
            <a:extLst>
              <a:ext uri="{FF2B5EF4-FFF2-40B4-BE49-F238E27FC236}">
                <a16:creationId xmlns:a16="http://schemas.microsoft.com/office/drawing/2014/main" id="{9DF7B92C-78EC-4D4E-B2E3-79E54C12ED9E}"/>
              </a:ext>
            </a:extLst>
          </p:cNvPr>
          <p:cNvGrpSpPr>
            <a:grpSpLocks noChangeAspect="1"/>
          </p:cNvGrpSpPr>
          <p:nvPr/>
        </p:nvGrpSpPr>
        <p:grpSpPr>
          <a:xfrm>
            <a:off x="2827644" y="1632373"/>
            <a:ext cx="458146" cy="457200"/>
            <a:chOff x="4837533" y="3366554"/>
            <a:chExt cx="531446" cy="530352"/>
          </a:xfrm>
        </p:grpSpPr>
        <p:sp>
          <p:nvSpPr>
            <p:cNvPr id="161" name="Oval 160">
              <a:extLst>
                <a:ext uri="{FF2B5EF4-FFF2-40B4-BE49-F238E27FC236}">
                  <a16:creationId xmlns:a16="http://schemas.microsoft.com/office/drawing/2014/main" id="{E1B82DC8-80E6-9E45-9E28-BC9DEC172D16}"/>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162" name="Freeform 690">
              <a:extLst>
                <a:ext uri="{FF2B5EF4-FFF2-40B4-BE49-F238E27FC236}">
                  <a16:creationId xmlns:a16="http://schemas.microsoft.com/office/drawing/2014/main" id="{599FF1A6-ADF8-9748-A8A8-17F4CCE6A12F}"/>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163" name="Group 162">
            <a:extLst>
              <a:ext uri="{FF2B5EF4-FFF2-40B4-BE49-F238E27FC236}">
                <a16:creationId xmlns:a16="http://schemas.microsoft.com/office/drawing/2014/main" id="{085BFAFA-71BA-D849-8524-C6CF9E2E4758}"/>
              </a:ext>
            </a:extLst>
          </p:cNvPr>
          <p:cNvGrpSpPr>
            <a:grpSpLocks noChangeAspect="1"/>
          </p:cNvGrpSpPr>
          <p:nvPr/>
        </p:nvGrpSpPr>
        <p:grpSpPr>
          <a:xfrm>
            <a:off x="2827644" y="1089493"/>
            <a:ext cx="458146" cy="457200"/>
            <a:chOff x="4827729" y="2705021"/>
            <a:chExt cx="531446" cy="530352"/>
          </a:xfrm>
        </p:grpSpPr>
        <p:sp>
          <p:nvSpPr>
            <p:cNvPr id="164" name="Oval 163">
              <a:extLst>
                <a:ext uri="{FF2B5EF4-FFF2-40B4-BE49-F238E27FC236}">
                  <a16:creationId xmlns:a16="http://schemas.microsoft.com/office/drawing/2014/main" id="{A6F25607-1248-784A-8C1A-C4B90FA1DA27}"/>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65" name="Group 164">
              <a:extLst>
                <a:ext uri="{FF2B5EF4-FFF2-40B4-BE49-F238E27FC236}">
                  <a16:creationId xmlns:a16="http://schemas.microsoft.com/office/drawing/2014/main" id="{2778AA1D-C1A5-6C49-970E-7446CAD0053E}"/>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166" name="Rectangle: Rounded Corners 278">
                <a:extLst>
                  <a:ext uri="{FF2B5EF4-FFF2-40B4-BE49-F238E27FC236}">
                    <a16:creationId xmlns:a16="http://schemas.microsoft.com/office/drawing/2014/main" id="{2D435BB4-A52E-834C-8462-2391021B0DB4}"/>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Rectangle: Rounded Corners 279">
                <a:extLst>
                  <a:ext uri="{FF2B5EF4-FFF2-40B4-BE49-F238E27FC236}">
                    <a16:creationId xmlns:a16="http://schemas.microsoft.com/office/drawing/2014/main" id="{2B088DC1-5A7F-F442-A8F4-06B81B2E87BF}"/>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0" name="Group 179">
            <a:extLst>
              <a:ext uri="{FF2B5EF4-FFF2-40B4-BE49-F238E27FC236}">
                <a16:creationId xmlns:a16="http://schemas.microsoft.com/office/drawing/2014/main" id="{26743237-15DE-1B44-B949-9BB1C2CBAA12}"/>
              </a:ext>
            </a:extLst>
          </p:cNvPr>
          <p:cNvGrpSpPr>
            <a:grpSpLocks noChangeAspect="1"/>
          </p:cNvGrpSpPr>
          <p:nvPr/>
        </p:nvGrpSpPr>
        <p:grpSpPr>
          <a:xfrm>
            <a:off x="2827644" y="2227084"/>
            <a:ext cx="458146" cy="457200"/>
            <a:chOff x="4827729" y="2705021"/>
            <a:chExt cx="531446" cy="530352"/>
          </a:xfrm>
        </p:grpSpPr>
        <p:sp>
          <p:nvSpPr>
            <p:cNvPr id="189" name="Oval 188">
              <a:extLst>
                <a:ext uri="{FF2B5EF4-FFF2-40B4-BE49-F238E27FC236}">
                  <a16:creationId xmlns:a16="http://schemas.microsoft.com/office/drawing/2014/main" id="{5859F478-C3CE-034D-BB38-FF3627F15044}"/>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90" name="Group 189">
              <a:extLst>
                <a:ext uri="{FF2B5EF4-FFF2-40B4-BE49-F238E27FC236}">
                  <a16:creationId xmlns:a16="http://schemas.microsoft.com/office/drawing/2014/main" id="{C7BF63E8-39A9-034C-BF41-3DC182419D91}"/>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191" name="Rectangle: Rounded Corners 278">
                <a:extLst>
                  <a:ext uri="{FF2B5EF4-FFF2-40B4-BE49-F238E27FC236}">
                    <a16:creationId xmlns:a16="http://schemas.microsoft.com/office/drawing/2014/main" id="{A1D12E23-73BE-AB45-B476-1CEAE4FAF31D}"/>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Rectangle: Rounded Corners 279">
                <a:extLst>
                  <a:ext uri="{FF2B5EF4-FFF2-40B4-BE49-F238E27FC236}">
                    <a16:creationId xmlns:a16="http://schemas.microsoft.com/office/drawing/2014/main" id="{2ABBC145-0BCB-534B-8B00-D6E9E7C17202}"/>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93" name="Group 192">
            <a:extLst>
              <a:ext uri="{FF2B5EF4-FFF2-40B4-BE49-F238E27FC236}">
                <a16:creationId xmlns:a16="http://schemas.microsoft.com/office/drawing/2014/main" id="{9DF07011-7C19-2349-B051-73A7977801D4}"/>
              </a:ext>
            </a:extLst>
          </p:cNvPr>
          <p:cNvGrpSpPr>
            <a:grpSpLocks noChangeAspect="1"/>
          </p:cNvGrpSpPr>
          <p:nvPr/>
        </p:nvGrpSpPr>
        <p:grpSpPr>
          <a:xfrm>
            <a:off x="2827644" y="2798763"/>
            <a:ext cx="458146" cy="457200"/>
            <a:chOff x="4827729" y="2705021"/>
            <a:chExt cx="531446" cy="530352"/>
          </a:xfrm>
        </p:grpSpPr>
        <p:sp>
          <p:nvSpPr>
            <p:cNvPr id="194" name="Oval 193">
              <a:extLst>
                <a:ext uri="{FF2B5EF4-FFF2-40B4-BE49-F238E27FC236}">
                  <a16:creationId xmlns:a16="http://schemas.microsoft.com/office/drawing/2014/main" id="{C40B0F70-E2CD-CA48-909B-FB7D00E3C03F}"/>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195" name="Group 194">
              <a:extLst>
                <a:ext uri="{FF2B5EF4-FFF2-40B4-BE49-F238E27FC236}">
                  <a16:creationId xmlns:a16="http://schemas.microsoft.com/office/drawing/2014/main" id="{0A2B8365-B5D7-024D-8E96-A20AE747C822}"/>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196" name="Rectangle: Rounded Corners 278">
                <a:extLst>
                  <a:ext uri="{FF2B5EF4-FFF2-40B4-BE49-F238E27FC236}">
                    <a16:creationId xmlns:a16="http://schemas.microsoft.com/office/drawing/2014/main" id="{2F2FCA50-888E-9F45-94ED-9AC9C77DCCEF}"/>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Rectangle: Rounded Corners 279">
                <a:extLst>
                  <a:ext uri="{FF2B5EF4-FFF2-40B4-BE49-F238E27FC236}">
                    <a16:creationId xmlns:a16="http://schemas.microsoft.com/office/drawing/2014/main" id="{10955BD2-A54A-A549-BB90-79BE407076D3}"/>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98" name="Group 197">
            <a:extLst>
              <a:ext uri="{FF2B5EF4-FFF2-40B4-BE49-F238E27FC236}">
                <a16:creationId xmlns:a16="http://schemas.microsoft.com/office/drawing/2014/main" id="{E98AEAD9-9DDA-2A41-A614-E8AD19911F7D}"/>
              </a:ext>
            </a:extLst>
          </p:cNvPr>
          <p:cNvGrpSpPr>
            <a:grpSpLocks noChangeAspect="1"/>
          </p:cNvGrpSpPr>
          <p:nvPr/>
        </p:nvGrpSpPr>
        <p:grpSpPr>
          <a:xfrm>
            <a:off x="2827644" y="3373614"/>
            <a:ext cx="458146" cy="457200"/>
            <a:chOff x="4837533" y="3366554"/>
            <a:chExt cx="531446" cy="530352"/>
          </a:xfrm>
        </p:grpSpPr>
        <p:sp>
          <p:nvSpPr>
            <p:cNvPr id="199" name="Oval 198">
              <a:extLst>
                <a:ext uri="{FF2B5EF4-FFF2-40B4-BE49-F238E27FC236}">
                  <a16:creationId xmlns:a16="http://schemas.microsoft.com/office/drawing/2014/main" id="{0F601A8F-2749-B844-8ED4-33EB730FD029}"/>
                </a:ext>
              </a:extLst>
            </p:cNvPr>
            <p:cNvSpPr>
              <a:spLocks noChangeAspect="1"/>
            </p:cNvSpPr>
            <p:nvPr/>
          </p:nvSpPr>
          <p:spPr>
            <a:xfrm>
              <a:off x="4837533" y="3366554"/>
              <a:ext cx="531446" cy="53035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sp>
          <p:nvSpPr>
            <p:cNvPr id="200" name="Freeform 690">
              <a:extLst>
                <a:ext uri="{FF2B5EF4-FFF2-40B4-BE49-F238E27FC236}">
                  <a16:creationId xmlns:a16="http://schemas.microsoft.com/office/drawing/2014/main" id="{FE2A9A66-2D96-EE47-83A9-15E6D7D9C411}"/>
                </a:ext>
              </a:extLst>
            </p:cNvPr>
            <p:cNvSpPr>
              <a:spLocks noChangeAspect="1"/>
            </p:cNvSpPr>
            <p:nvPr/>
          </p:nvSpPr>
          <p:spPr bwMode="auto">
            <a:xfrm>
              <a:off x="4920963" y="3457994"/>
              <a:ext cx="364587" cy="34747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a:extLst>
              <a:ext uri="{FF2B5EF4-FFF2-40B4-BE49-F238E27FC236}">
                <a16:creationId xmlns:a16="http://schemas.microsoft.com/office/drawing/2014/main" id="{02CA2C9A-DF83-6A42-8547-4CD3742661E5}"/>
              </a:ext>
            </a:extLst>
          </p:cNvPr>
          <p:cNvGrpSpPr>
            <a:grpSpLocks noChangeAspect="1"/>
          </p:cNvGrpSpPr>
          <p:nvPr/>
        </p:nvGrpSpPr>
        <p:grpSpPr>
          <a:xfrm>
            <a:off x="2827644" y="3935262"/>
            <a:ext cx="458146" cy="457200"/>
            <a:chOff x="4827729" y="2705021"/>
            <a:chExt cx="531446" cy="530352"/>
          </a:xfrm>
        </p:grpSpPr>
        <p:sp>
          <p:nvSpPr>
            <p:cNvPr id="202" name="Oval 201">
              <a:extLst>
                <a:ext uri="{FF2B5EF4-FFF2-40B4-BE49-F238E27FC236}">
                  <a16:creationId xmlns:a16="http://schemas.microsoft.com/office/drawing/2014/main" id="{E0356486-8302-CD42-92D7-8AD6E4D9FEF1}"/>
                </a:ext>
              </a:extLst>
            </p:cNvPr>
            <p:cNvSpPr>
              <a:spLocks noChangeAspect="1"/>
            </p:cNvSpPr>
            <p:nvPr/>
          </p:nvSpPr>
          <p:spPr>
            <a:xfrm>
              <a:off x="4827729" y="2705021"/>
              <a:ext cx="531446" cy="530352"/>
            </a:xfrm>
            <a:prstGeom prst="ellipse">
              <a:avLst/>
            </a:prstGeom>
            <a:solidFill>
              <a:schemeClr val="accent6">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p>
          </p:txBody>
        </p:sp>
        <p:grpSp>
          <p:nvGrpSpPr>
            <p:cNvPr id="203" name="Group 202">
              <a:extLst>
                <a:ext uri="{FF2B5EF4-FFF2-40B4-BE49-F238E27FC236}">
                  <a16:creationId xmlns:a16="http://schemas.microsoft.com/office/drawing/2014/main" id="{98029294-B112-304C-9920-4B7231EDE712}"/>
                </a:ext>
              </a:extLst>
            </p:cNvPr>
            <p:cNvGrpSpPr>
              <a:grpSpLocks noChangeAspect="1"/>
            </p:cNvGrpSpPr>
            <p:nvPr/>
          </p:nvGrpSpPr>
          <p:grpSpPr>
            <a:xfrm rot="18900000">
              <a:off x="4883140" y="2759885"/>
              <a:ext cx="420624" cy="420624"/>
              <a:chOff x="5472636" y="4494209"/>
              <a:chExt cx="543136" cy="543136"/>
            </a:xfrm>
            <a:solidFill>
              <a:schemeClr val="bg2"/>
            </a:solidFill>
          </p:grpSpPr>
          <p:sp>
            <p:nvSpPr>
              <p:cNvPr id="204" name="Rectangle: Rounded Corners 278">
                <a:extLst>
                  <a:ext uri="{FF2B5EF4-FFF2-40B4-BE49-F238E27FC236}">
                    <a16:creationId xmlns:a16="http://schemas.microsoft.com/office/drawing/2014/main" id="{76C54D58-D169-FB45-B8E8-49551BE8F3E4}"/>
                  </a:ext>
                </a:extLst>
              </p:cNvPr>
              <p:cNvSpPr/>
              <p:nvPr/>
            </p:nvSpPr>
            <p:spPr>
              <a:xfrm>
                <a:off x="5673360" y="4494209"/>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Rectangle: Rounded Corners 279">
                <a:extLst>
                  <a:ext uri="{FF2B5EF4-FFF2-40B4-BE49-F238E27FC236}">
                    <a16:creationId xmlns:a16="http://schemas.microsoft.com/office/drawing/2014/main" id="{A813ABC2-449A-A944-B249-B0B9E8EB8695}"/>
                  </a:ext>
                </a:extLst>
              </p:cNvPr>
              <p:cNvSpPr/>
              <p:nvPr/>
            </p:nvSpPr>
            <p:spPr>
              <a:xfrm rot="5400000">
                <a:off x="5673360" y="4494208"/>
                <a:ext cx="141688" cy="543136"/>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50" name="Group 149">
            <a:extLst>
              <a:ext uri="{FF2B5EF4-FFF2-40B4-BE49-F238E27FC236}">
                <a16:creationId xmlns:a16="http://schemas.microsoft.com/office/drawing/2014/main" id="{E2D1325F-BFCC-F84B-B19B-EF2749A443CF}"/>
              </a:ext>
            </a:extLst>
          </p:cNvPr>
          <p:cNvGrpSpPr/>
          <p:nvPr/>
        </p:nvGrpSpPr>
        <p:grpSpPr>
          <a:xfrm>
            <a:off x="3847522" y="1554224"/>
            <a:ext cx="1234574" cy="2214397"/>
            <a:chOff x="4545013" y="2841625"/>
            <a:chExt cx="1100137" cy="1973263"/>
          </a:xfrm>
        </p:grpSpPr>
        <p:sp>
          <p:nvSpPr>
            <p:cNvPr id="151" name="Freeform 1">
              <a:extLst>
                <a:ext uri="{FF2B5EF4-FFF2-40B4-BE49-F238E27FC236}">
                  <a16:creationId xmlns:a16="http://schemas.microsoft.com/office/drawing/2014/main" id="{74DA2337-F2D6-5E46-BEE7-F3AC8927B914}"/>
                </a:ext>
              </a:extLst>
            </p:cNvPr>
            <p:cNvSpPr>
              <a:spLocks noChangeArrowheads="1"/>
            </p:cNvSpPr>
            <p:nvPr/>
          </p:nvSpPr>
          <p:spPr bwMode="auto">
            <a:xfrm>
              <a:off x="4903788" y="2841625"/>
              <a:ext cx="571500" cy="561975"/>
            </a:xfrm>
            <a:custGeom>
              <a:avLst/>
              <a:gdLst>
                <a:gd name="T0" fmla="*/ 1588 w 1589"/>
                <a:gd name="T1" fmla="*/ 781 h 1563"/>
                <a:gd name="T2" fmla="*/ 1481 w 1589"/>
                <a:gd name="T3" fmla="*/ 1172 h 1563"/>
                <a:gd name="T4" fmla="*/ 1191 w 1589"/>
                <a:gd name="T5" fmla="*/ 1458 h 1563"/>
                <a:gd name="T6" fmla="*/ 793 w 1589"/>
                <a:gd name="T7" fmla="*/ 1562 h 1563"/>
                <a:gd name="T8" fmla="*/ 397 w 1589"/>
                <a:gd name="T9" fmla="*/ 1458 h 1563"/>
                <a:gd name="T10" fmla="*/ 106 w 1589"/>
                <a:gd name="T11" fmla="*/ 1172 h 1563"/>
                <a:gd name="T12" fmla="*/ 0 w 1589"/>
                <a:gd name="T13" fmla="*/ 781 h 1563"/>
                <a:gd name="T14" fmla="*/ 106 w 1589"/>
                <a:gd name="T15" fmla="*/ 391 h 1563"/>
                <a:gd name="T16" fmla="*/ 397 w 1589"/>
                <a:gd name="T17" fmla="*/ 105 h 1563"/>
                <a:gd name="T18" fmla="*/ 793 w 1589"/>
                <a:gd name="T19" fmla="*/ 0 h 1563"/>
                <a:gd name="T20" fmla="*/ 1191 w 1589"/>
                <a:gd name="T21" fmla="*/ 105 h 1563"/>
                <a:gd name="T22" fmla="*/ 1481 w 1589"/>
                <a:gd name="T23" fmla="*/ 391 h 1563"/>
                <a:gd name="T24" fmla="*/ 1588 w 1589"/>
                <a:gd name="T25" fmla="*/ 78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9" h="1563">
                  <a:moveTo>
                    <a:pt x="1588" y="781"/>
                  </a:moveTo>
                  <a:cubicBezTo>
                    <a:pt x="1588" y="925"/>
                    <a:pt x="1554" y="1047"/>
                    <a:pt x="1481" y="1172"/>
                  </a:cubicBezTo>
                  <a:cubicBezTo>
                    <a:pt x="1408" y="1296"/>
                    <a:pt x="1318" y="1386"/>
                    <a:pt x="1191" y="1458"/>
                  </a:cubicBezTo>
                  <a:cubicBezTo>
                    <a:pt x="1065" y="1530"/>
                    <a:pt x="940" y="1562"/>
                    <a:pt x="793" y="1562"/>
                  </a:cubicBezTo>
                  <a:cubicBezTo>
                    <a:pt x="647" y="1562"/>
                    <a:pt x="524" y="1530"/>
                    <a:pt x="397" y="1458"/>
                  </a:cubicBezTo>
                  <a:cubicBezTo>
                    <a:pt x="270" y="1386"/>
                    <a:pt x="179" y="1296"/>
                    <a:pt x="106" y="1172"/>
                  </a:cubicBezTo>
                  <a:cubicBezTo>
                    <a:pt x="33" y="1047"/>
                    <a:pt x="0" y="925"/>
                    <a:pt x="0" y="781"/>
                  </a:cubicBezTo>
                  <a:cubicBezTo>
                    <a:pt x="0" y="637"/>
                    <a:pt x="33" y="515"/>
                    <a:pt x="106" y="391"/>
                  </a:cubicBezTo>
                  <a:cubicBezTo>
                    <a:pt x="179" y="266"/>
                    <a:pt x="270" y="177"/>
                    <a:pt x="397" y="105"/>
                  </a:cubicBezTo>
                  <a:cubicBezTo>
                    <a:pt x="524" y="33"/>
                    <a:pt x="647" y="0"/>
                    <a:pt x="793" y="0"/>
                  </a:cubicBezTo>
                  <a:cubicBezTo>
                    <a:pt x="940" y="0"/>
                    <a:pt x="1065" y="33"/>
                    <a:pt x="1191" y="105"/>
                  </a:cubicBezTo>
                  <a:cubicBezTo>
                    <a:pt x="1318" y="177"/>
                    <a:pt x="1408" y="266"/>
                    <a:pt x="1481" y="391"/>
                  </a:cubicBezTo>
                  <a:cubicBezTo>
                    <a:pt x="1554" y="515"/>
                    <a:pt x="1588" y="637"/>
                    <a:pt x="1588" y="781"/>
                  </a:cubicBezTo>
                </a:path>
              </a:pathLst>
            </a:custGeom>
            <a:solidFill>
              <a:srgbClr val="FBAB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 name="Freeform 2">
              <a:extLst>
                <a:ext uri="{FF2B5EF4-FFF2-40B4-BE49-F238E27FC236}">
                  <a16:creationId xmlns:a16="http://schemas.microsoft.com/office/drawing/2014/main" id="{E4D5B82C-9F70-304F-A170-3884D11967D8}"/>
                </a:ext>
              </a:extLst>
            </p:cNvPr>
            <p:cNvSpPr>
              <a:spLocks noChangeArrowheads="1"/>
            </p:cNvSpPr>
            <p:nvPr/>
          </p:nvSpPr>
          <p:spPr bwMode="auto">
            <a:xfrm>
              <a:off x="4730750" y="3548063"/>
              <a:ext cx="914400" cy="1266825"/>
            </a:xfrm>
            <a:custGeom>
              <a:avLst/>
              <a:gdLst>
                <a:gd name="T0" fmla="*/ 0 w 2542"/>
                <a:gd name="T1" fmla="*/ 693 h 3521"/>
                <a:gd name="T2" fmla="*/ 694 w 2542"/>
                <a:gd name="T3" fmla="*/ 0 h 3521"/>
                <a:gd name="T4" fmla="*/ 1848 w 2542"/>
                <a:gd name="T5" fmla="*/ 0 h 3521"/>
                <a:gd name="T6" fmla="*/ 2541 w 2542"/>
                <a:gd name="T7" fmla="*/ 693 h 3521"/>
                <a:gd name="T8" fmla="*/ 2541 w 2542"/>
                <a:gd name="T9" fmla="*/ 2827 h 3521"/>
                <a:gd name="T10" fmla="*/ 1848 w 2542"/>
                <a:gd name="T11" fmla="*/ 3520 h 3521"/>
                <a:gd name="T12" fmla="*/ 694 w 2542"/>
                <a:gd name="T13" fmla="*/ 3520 h 3521"/>
                <a:gd name="T14" fmla="*/ 0 w 2542"/>
                <a:gd name="T15" fmla="*/ 2827 h 3521"/>
                <a:gd name="T16" fmla="*/ 0 w 2542"/>
                <a:gd name="T17" fmla="*/ 693 h 3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2" h="3521">
                  <a:moveTo>
                    <a:pt x="0" y="693"/>
                  </a:moveTo>
                  <a:cubicBezTo>
                    <a:pt x="0" y="309"/>
                    <a:pt x="310" y="0"/>
                    <a:pt x="694" y="0"/>
                  </a:cubicBezTo>
                  <a:lnTo>
                    <a:pt x="1848" y="0"/>
                  </a:lnTo>
                  <a:cubicBezTo>
                    <a:pt x="2232" y="0"/>
                    <a:pt x="2541" y="309"/>
                    <a:pt x="2541" y="693"/>
                  </a:cubicBezTo>
                  <a:lnTo>
                    <a:pt x="2541" y="2827"/>
                  </a:lnTo>
                  <a:cubicBezTo>
                    <a:pt x="2541" y="3211"/>
                    <a:pt x="2232" y="3520"/>
                    <a:pt x="1848" y="3520"/>
                  </a:cubicBezTo>
                  <a:lnTo>
                    <a:pt x="694" y="3520"/>
                  </a:lnTo>
                  <a:cubicBezTo>
                    <a:pt x="310" y="3520"/>
                    <a:pt x="0" y="3211"/>
                    <a:pt x="0" y="2827"/>
                  </a:cubicBezTo>
                  <a:lnTo>
                    <a:pt x="0" y="693"/>
                  </a:lnTo>
                </a:path>
              </a:pathLst>
            </a:custGeom>
            <a:solidFill>
              <a:srgbClr val="08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 name="Freeform 3">
              <a:extLst>
                <a:ext uri="{FF2B5EF4-FFF2-40B4-BE49-F238E27FC236}">
                  <a16:creationId xmlns:a16="http://schemas.microsoft.com/office/drawing/2014/main" id="{4E51BEFB-A7C2-2544-8E0D-6D165EAE8FDC}"/>
                </a:ext>
              </a:extLst>
            </p:cNvPr>
            <p:cNvSpPr>
              <a:spLocks noChangeArrowheads="1"/>
            </p:cNvSpPr>
            <p:nvPr/>
          </p:nvSpPr>
          <p:spPr bwMode="auto">
            <a:xfrm>
              <a:off x="4902994" y="3087688"/>
              <a:ext cx="573087" cy="327025"/>
            </a:xfrm>
            <a:custGeom>
              <a:avLst/>
              <a:gdLst>
                <a:gd name="T0" fmla="*/ 790 w 1591"/>
                <a:gd name="T1" fmla="*/ 906 h 907"/>
                <a:gd name="T2" fmla="*/ 238 w 1591"/>
                <a:gd name="T3" fmla="*/ 675 h 907"/>
                <a:gd name="T4" fmla="*/ 0 w 1591"/>
                <a:gd name="T5" fmla="*/ 109 h 907"/>
                <a:gd name="T6" fmla="*/ 103 w 1591"/>
                <a:gd name="T7" fmla="*/ 0 h 907"/>
                <a:gd name="T8" fmla="*/ 105 w 1591"/>
                <a:gd name="T9" fmla="*/ 0 h 907"/>
                <a:gd name="T10" fmla="*/ 211 w 1591"/>
                <a:gd name="T11" fmla="*/ 103 h 907"/>
                <a:gd name="T12" fmla="*/ 389 w 1591"/>
                <a:gd name="T13" fmla="*/ 522 h 907"/>
                <a:gd name="T14" fmla="*/ 801 w 1591"/>
                <a:gd name="T15" fmla="*/ 691 h 907"/>
                <a:gd name="T16" fmla="*/ 1376 w 1591"/>
                <a:gd name="T17" fmla="*/ 111 h 907"/>
                <a:gd name="T18" fmla="*/ 1484 w 1591"/>
                <a:gd name="T19" fmla="*/ 8 h 907"/>
                <a:gd name="T20" fmla="*/ 1587 w 1591"/>
                <a:gd name="T21" fmla="*/ 117 h 907"/>
                <a:gd name="T22" fmla="*/ 804 w 1591"/>
                <a:gd name="T23" fmla="*/ 903 h 907"/>
                <a:gd name="T24" fmla="*/ 790 w 1591"/>
                <a:gd name="T25" fmla="*/ 906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1" h="907">
                  <a:moveTo>
                    <a:pt x="790" y="906"/>
                  </a:moveTo>
                  <a:cubicBezTo>
                    <a:pt x="581" y="906"/>
                    <a:pt x="386" y="823"/>
                    <a:pt x="238" y="675"/>
                  </a:cubicBezTo>
                  <a:cubicBezTo>
                    <a:pt x="87" y="524"/>
                    <a:pt x="2" y="323"/>
                    <a:pt x="0" y="109"/>
                  </a:cubicBezTo>
                  <a:cubicBezTo>
                    <a:pt x="0" y="51"/>
                    <a:pt x="45" y="3"/>
                    <a:pt x="103" y="0"/>
                  </a:cubicBezTo>
                  <a:cubicBezTo>
                    <a:pt x="103" y="0"/>
                    <a:pt x="103" y="0"/>
                    <a:pt x="105" y="0"/>
                  </a:cubicBezTo>
                  <a:cubicBezTo>
                    <a:pt x="164" y="0"/>
                    <a:pt x="211" y="48"/>
                    <a:pt x="211" y="103"/>
                  </a:cubicBezTo>
                  <a:cubicBezTo>
                    <a:pt x="214" y="262"/>
                    <a:pt x="278" y="413"/>
                    <a:pt x="389" y="522"/>
                  </a:cubicBezTo>
                  <a:cubicBezTo>
                    <a:pt x="500" y="633"/>
                    <a:pt x="645" y="691"/>
                    <a:pt x="801" y="691"/>
                  </a:cubicBezTo>
                  <a:cubicBezTo>
                    <a:pt x="1116" y="686"/>
                    <a:pt x="1368" y="432"/>
                    <a:pt x="1376" y="111"/>
                  </a:cubicBezTo>
                  <a:cubicBezTo>
                    <a:pt x="1378" y="53"/>
                    <a:pt x="1426" y="8"/>
                    <a:pt x="1484" y="8"/>
                  </a:cubicBezTo>
                  <a:cubicBezTo>
                    <a:pt x="1542" y="11"/>
                    <a:pt x="1590" y="58"/>
                    <a:pt x="1587" y="117"/>
                  </a:cubicBezTo>
                  <a:cubicBezTo>
                    <a:pt x="1577" y="551"/>
                    <a:pt x="1233" y="898"/>
                    <a:pt x="804" y="903"/>
                  </a:cubicBezTo>
                  <a:cubicBezTo>
                    <a:pt x="798" y="906"/>
                    <a:pt x="793" y="906"/>
                    <a:pt x="790" y="906"/>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 name="Freeform 4">
              <a:extLst>
                <a:ext uri="{FF2B5EF4-FFF2-40B4-BE49-F238E27FC236}">
                  <a16:creationId xmlns:a16="http://schemas.microsoft.com/office/drawing/2014/main" id="{1E68163B-07EE-8945-BBA7-7F9E8D2A5A00}"/>
                </a:ext>
              </a:extLst>
            </p:cNvPr>
            <p:cNvSpPr>
              <a:spLocks noChangeArrowheads="1"/>
            </p:cNvSpPr>
            <p:nvPr/>
          </p:nvSpPr>
          <p:spPr bwMode="auto">
            <a:xfrm>
              <a:off x="5007768" y="3148013"/>
              <a:ext cx="363538" cy="212725"/>
            </a:xfrm>
            <a:custGeom>
              <a:avLst/>
              <a:gdLst>
                <a:gd name="T0" fmla="*/ 106 w 1009"/>
                <a:gd name="T1" fmla="*/ 591 h 592"/>
                <a:gd name="T2" fmla="*/ 106 w 1009"/>
                <a:gd name="T3" fmla="*/ 591 h 592"/>
                <a:gd name="T4" fmla="*/ 0 w 1009"/>
                <a:gd name="T5" fmla="*/ 485 h 592"/>
                <a:gd name="T6" fmla="*/ 441 w 1009"/>
                <a:gd name="T7" fmla="*/ 29 h 592"/>
                <a:gd name="T8" fmla="*/ 1000 w 1009"/>
                <a:gd name="T9" fmla="*/ 432 h 592"/>
                <a:gd name="T10" fmla="*/ 910 w 1009"/>
                <a:gd name="T11" fmla="*/ 551 h 592"/>
                <a:gd name="T12" fmla="*/ 791 w 1009"/>
                <a:gd name="T13" fmla="*/ 461 h 592"/>
                <a:gd name="T14" fmla="*/ 465 w 1009"/>
                <a:gd name="T15" fmla="*/ 241 h 592"/>
                <a:gd name="T16" fmla="*/ 212 w 1009"/>
                <a:gd name="T17" fmla="*/ 487 h 592"/>
                <a:gd name="T18" fmla="*/ 106 w 1009"/>
                <a:gd name="T19" fmla="*/ 59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9" h="592">
                  <a:moveTo>
                    <a:pt x="106" y="591"/>
                  </a:moveTo>
                  <a:lnTo>
                    <a:pt x="106" y="591"/>
                  </a:lnTo>
                  <a:cubicBezTo>
                    <a:pt x="45" y="591"/>
                    <a:pt x="0" y="543"/>
                    <a:pt x="0" y="485"/>
                  </a:cubicBezTo>
                  <a:cubicBezTo>
                    <a:pt x="3" y="252"/>
                    <a:pt x="194" y="56"/>
                    <a:pt x="441" y="29"/>
                  </a:cubicBezTo>
                  <a:cubicBezTo>
                    <a:pt x="714" y="0"/>
                    <a:pt x="966" y="180"/>
                    <a:pt x="1000" y="432"/>
                  </a:cubicBezTo>
                  <a:cubicBezTo>
                    <a:pt x="1008" y="490"/>
                    <a:pt x="968" y="543"/>
                    <a:pt x="910" y="551"/>
                  </a:cubicBezTo>
                  <a:cubicBezTo>
                    <a:pt x="852" y="559"/>
                    <a:pt x="799" y="519"/>
                    <a:pt x="791" y="461"/>
                  </a:cubicBezTo>
                  <a:cubicBezTo>
                    <a:pt x="772" y="320"/>
                    <a:pt x="624" y="222"/>
                    <a:pt x="465" y="241"/>
                  </a:cubicBezTo>
                  <a:cubicBezTo>
                    <a:pt x="322" y="257"/>
                    <a:pt x="212" y="363"/>
                    <a:pt x="212" y="487"/>
                  </a:cubicBezTo>
                  <a:cubicBezTo>
                    <a:pt x="212" y="543"/>
                    <a:pt x="164" y="591"/>
                    <a:pt x="106" y="591"/>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 name="Freeform 5">
              <a:extLst>
                <a:ext uri="{FF2B5EF4-FFF2-40B4-BE49-F238E27FC236}">
                  <a16:creationId xmlns:a16="http://schemas.microsoft.com/office/drawing/2014/main" id="{749A8E0E-469D-1D46-8E90-FB748F502ACC}"/>
                </a:ext>
              </a:extLst>
            </p:cNvPr>
            <p:cNvSpPr>
              <a:spLocks noChangeArrowheads="1"/>
            </p:cNvSpPr>
            <p:nvPr/>
          </p:nvSpPr>
          <p:spPr bwMode="auto">
            <a:xfrm>
              <a:off x="4931133" y="3900130"/>
              <a:ext cx="292100" cy="296863"/>
            </a:xfrm>
            <a:custGeom>
              <a:avLst/>
              <a:gdLst>
                <a:gd name="T0" fmla="*/ 666 w 813"/>
                <a:gd name="T1" fmla="*/ 824 h 825"/>
                <a:gd name="T2" fmla="*/ 571 w 813"/>
                <a:gd name="T3" fmla="*/ 784 h 825"/>
                <a:gd name="T4" fmla="*/ 50 w 813"/>
                <a:gd name="T5" fmla="*/ 238 h 825"/>
                <a:gd name="T6" fmla="*/ 53 w 813"/>
                <a:gd name="T7" fmla="*/ 50 h 825"/>
                <a:gd name="T8" fmla="*/ 241 w 813"/>
                <a:gd name="T9" fmla="*/ 53 h 825"/>
                <a:gd name="T10" fmla="*/ 761 w 813"/>
                <a:gd name="T11" fmla="*/ 599 h 825"/>
                <a:gd name="T12" fmla="*/ 759 w 813"/>
                <a:gd name="T13" fmla="*/ 787 h 825"/>
                <a:gd name="T14" fmla="*/ 666 w 813"/>
                <a:gd name="T15" fmla="*/ 824 h 8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3" h="825">
                  <a:moveTo>
                    <a:pt x="666" y="824"/>
                  </a:moveTo>
                  <a:cubicBezTo>
                    <a:pt x="631" y="824"/>
                    <a:pt x="597" y="810"/>
                    <a:pt x="571" y="784"/>
                  </a:cubicBezTo>
                  <a:lnTo>
                    <a:pt x="50" y="238"/>
                  </a:lnTo>
                  <a:cubicBezTo>
                    <a:pt x="0" y="185"/>
                    <a:pt x="0" y="101"/>
                    <a:pt x="53" y="50"/>
                  </a:cubicBezTo>
                  <a:cubicBezTo>
                    <a:pt x="106" y="0"/>
                    <a:pt x="190" y="0"/>
                    <a:pt x="241" y="53"/>
                  </a:cubicBezTo>
                  <a:lnTo>
                    <a:pt x="761" y="599"/>
                  </a:lnTo>
                  <a:cubicBezTo>
                    <a:pt x="812" y="652"/>
                    <a:pt x="809" y="736"/>
                    <a:pt x="759" y="787"/>
                  </a:cubicBezTo>
                  <a:cubicBezTo>
                    <a:pt x="732" y="810"/>
                    <a:pt x="700" y="824"/>
                    <a:pt x="666" y="824"/>
                  </a:cubicBez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 name="Freeform 6">
              <a:extLst>
                <a:ext uri="{FF2B5EF4-FFF2-40B4-BE49-F238E27FC236}">
                  <a16:creationId xmlns:a16="http://schemas.microsoft.com/office/drawing/2014/main" id="{A694C0FD-9B99-D144-8BD2-3644D9B0B983}"/>
                </a:ext>
              </a:extLst>
            </p:cNvPr>
            <p:cNvSpPr>
              <a:spLocks noChangeArrowheads="1"/>
            </p:cNvSpPr>
            <p:nvPr/>
          </p:nvSpPr>
          <p:spPr bwMode="auto">
            <a:xfrm>
              <a:off x="4545013" y="3598863"/>
              <a:ext cx="474662" cy="493712"/>
            </a:xfrm>
            <a:custGeom>
              <a:avLst/>
              <a:gdLst>
                <a:gd name="T0" fmla="*/ 1052 w 1320"/>
                <a:gd name="T1" fmla="*/ 1143 h 1373"/>
                <a:gd name="T2" fmla="*/ 786 w 1320"/>
                <a:gd name="T3" fmla="*/ 1372 h 1373"/>
                <a:gd name="T4" fmla="*/ 0 w 1320"/>
                <a:gd name="T5" fmla="*/ 457 h 1373"/>
                <a:gd name="T6" fmla="*/ 532 w 1320"/>
                <a:gd name="T7" fmla="*/ 0 h 1373"/>
                <a:gd name="T8" fmla="*/ 1319 w 1320"/>
                <a:gd name="T9" fmla="*/ 915 h 1373"/>
                <a:gd name="T10" fmla="*/ 1052 w 1320"/>
                <a:gd name="T11" fmla="*/ 1143 h 1373"/>
              </a:gdLst>
              <a:ahLst/>
              <a:cxnLst>
                <a:cxn ang="0">
                  <a:pos x="T0" y="T1"/>
                </a:cxn>
                <a:cxn ang="0">
                  <a:pos x="T2" y="T3"/>
                </a:cxn>
                <a:cxn ang="0">
                  <a:pos x="T4" y="T5"/>
                </a:cxn>
                <a:cxn ang="0">
                  <a:pos x="T6" y="T7"/>
                </a:cxn>
                <a:cxn ang="0">
                  <a:pos x="T8" y="T9"/>
                </a:cxn>
                <a:cxn ang="0">
                  <a:pos x="T10" y="T11"/>
                </a:cxn>
              </a:cxnLst>
              <a:rect l="0" t="0" r="r" b="b"/>
              <a:pathLst>
                <a:path w="1320" h="1373">
                  <a:moveTo>
                    <a:pt x="1052" y="1143"/>
                  </a:moveTo>
                  <a:lnTo>
                    <a:pt x="786" y="1372"/>
                  </a:lnTo>
                  <a:lnTo>
                    <a:pt x="0" y="457"/>
                  </a:lnTo>
                  <a:lnTo>
                    <a:pt x="532" y="0"/>
                  </a:lnTo>
                  <a:lnTo>
                    <a:pt x="1319" y="915"/>
                  </a:lnTo>
                  <a:lnTo>
                    <a:pt x="1052" y="1143"/>
                  </a:lnTo>
                </a:path>
              </a:pathLst>
            </a:custGeom>
            <a:solidFill>
              <a:srgbClr val="C0BF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157" name="TextBox 156">
            <a:extLst>
              <a:ext uri="{FF2B5EF4-FFF2-40B4-BE49-F238E27FC236}">
                <a16:creationId xmlns:a16="http://schemas.microsoft.com/office/drawing/2014/main" id="{B4634DAC-8388-1E41-B2A9-1691D819FC9C}"/>
              </a:ext>
            </a:extLst>
          </p:cNvPr>
          <p:cNvSpPr txBox="1"/>
          <p:nvPr/>
        </p:nvSpPr>
        <p:spPr>
          <a:xfrm>
            <a:off x="3976176" y="3825629"/>
            <a:ext cx="1215397" cy="369332"/>
          </a:xfrm>
          <a:prstGeom prst="rect">
            <a:avLst/>
          </a:prstGeom>
          <a:noFill/>
        </p:spPr>
        <p:txBody>
          <a:bodyPr wrap="none" rtlCol="0">
            <a:spAutoFit/>
          </a:bodyPr>
          <a:lstStyle/>
          <a:p>
            <a:r>
              <a:rPr lang="en-US" dirty="0">
                <a:latin typeface="CiscoSansTT Light" panose="020B0503020201020303" pitchFamily="34" charset="0"/>
                <a:cs typeface="CiscoSansTT Light" panose="020B0503020201020303" pitchFamily="34" charset="0"/>
              </a:rPr>
              <a:t>Customer</a:t>
            </a:r>
          </a:p>
        </p:txBody>
      </p:sp>
      <p:grpSp>
        <p:nvGrpSpPr>
          <p:cNvPr id="158" name="Group 157">
            <a:extLst>
              <a:ext uri="{FF2B5EF4-FFF2-40B4-BE49-F238E27FC236}">
                <a16:creationId xmlns:a16="http://schemas.microsoft.com/office/drawing/2014/main" id="{A0F42025-A62D-42EB-AB9C-FEE276E81DF8}"/>
              </a:ext>
            </a:extLst>
          </p:cNvPr>
          <p:cNvGrpSpPr/>
          <p:nvPr/>
        </p:nvGrpSpPr>
        <p:grpSpPr>
          <a:xfrm>
            <a:off x="878949" y="2691918"/>
            <a:ext cx="636384" cy="636382"/>
            <a:chOff x="2238045" y="3335517"/>
            <a:chExt cx="725592" cy="725590"/>
          </a:xfrm>
        </p:grpSpPr>
        <p:sp>
          <p:nvSpPr>
            <p:cNvPr id="159" name="Oval 158">
              <a:extLst>
                <a:ext uri="{FF2B5EF4-FFF2-40B4-BE49-F238E27FC236}">
                  <a16:creationId xmlns:a16="http://schemas.microsoft.com/office/drawing/2014/main" id="{C21E3E03-33F0-49B2-B1AB-7AF1AE1F8579}"/>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7" name="Group 166">
              <a:extLst>
                <a:ext uri="{FF2B5EF4-FFF2-40B4-BE49-F238E27FC236}">
                  <a16:creationId xmlns:a16="http://schemas.microsoft.com/office/drawing/2014/main" id="{F172D4C6-C760-4F43-BDA8-B4CAABE1BDA9}"/>
                </a:ext>
              </a:extLst>
            </p:cNvPr>
            <p:cNvGrpSpPr/>
            <p:nvPr/>
          </p:nvGrpSpPr>
          <p:grpSpPr>
            <a:xfrm>
              <a:off x="2392434" y="3568589"/>
              <a:ext cx="422074" cy="241185"/>
              <a:chOff x="2284221" y="3405702"/>
              <a:chExt cx="800100" cy="457200"/>
            </a:xfrm>
          </p:grpSpPr>
          <p:sp>
            <p:nvSpPr>
              <p:cNvPr id="168" name="Freeform 21">
                <a:extLst>
                  <a:ext uri="{FF2B5EF4-FFF2-40B4-BE49-F238E27FC236}">
                    <a16:creationId xmlns:a16="http://schemas.microsoft.com/office/drawing/2014/main" id="{1A71014C-358E-4EEA-A28D-91072A660FEC}"/>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169" name="Freeform 22">
                <a:extLst>
                  <a:ext uri="{FF2B5EF4-FFF2-40B4-BE49-F238E27FC236}">
                    <a16:creationId xmlns:a16="http://schemas.microsoft.com/office/drawing/2014/main" id="{6C806969-56E3-493B-9ADC-2E54E9656CF8}"/>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70" name="Freeform 23">
                <a:extLst>
                  <a:ext uri="{FF2B5EF4-FFF2-40B4-BE49-F238E27FC236}">
                    <a16:creationId xmlns:a16="http://schemas.microsoft.com/office/drawing/2014/main" id="{FE730C8F-31CB-40B4-9DC5-4B268C71BF4E}"/>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171" name="Freeform 24">
                <a:extLst>
                  <a:ext uri="{FF2B5EF4-FFF2-40B4-BE49-F238E27FC236}">
                    <a16:creationId xmlns:a16="http://schemas.microsoft.com/office/drawing/2014/main" id="{FC928CC0-9546-4693-9A48-8C943A950F10}"/>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172" name="Group 171">
            <a:extLst>
              <a:ext uri="{FF2B5EF4-FFF2-40B4-BE49-F238E27FC236}">
                <a16:creationId xmlns:a16="http://schemas.microsoft.com/office/drawing/2014/main" id="{3C61BC3D-B107-4C26-982F-A748552D026A}"/>
              </a:ext>
            </a:extLst>
          </p:cNvPr>
          <p:cNvGrpSpPr/>
          <p:nvPr/>
        </p:nvGrpSpPr>
        <p:grpSpPr>
          <a:xfrm>
            <a:off x="878949" y="2122469"/>
            <a:ext cx="636384" cy="636382"/>
            <a:chOff x="2238045" y="3335517"/>
            <a:chExt cx="725592" cy="725590"/>
          </a:xfrm>
        </p:grpSpPr>
        <p:sp>
          <p:nvSpPr>
            <p:cNvPr id="173" name="Oval 172">
              <a:extLst>
                <a:ext uri="{FF2B5EF4-FFF2-40B4-BE49-F238E27FC236}">
                  <a16:creationId xmlns:a16="http://schemas.microsoft.com/office/drawing/2014/main" id="{3AF74043-101A-4274-A845-E392403CF98D}"/>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4" name="Group 173">
              <a:extLst>
                <a:ext uri="{FF2B5EF4-FFF2-40B4-BE49-F238E27FC236}">
                  <a16:creationId xmlns:a16="http://schemas.microsoft.com/office/drawing/2014/main" id="{5675C4DE-8B72-46AE-B386-EA6F36DBB716}"/>
                </a:ext>
              </a:extLst>
            </p:cNvPr>
            <p:cNvGrpSpPr/>
            <p:nvPr/>
          </p:nvGrpSpPr>
          <p:grpSpPr>
            <a:xfrm>
              <a:off x="2392434" y="3568589"/>
              <a:ext cx="422074" cy="241185"/>
              <a:chOff x="2284221" y="3405702"/>
              <a:chExt cx="800100" cy="457200"/>
            </a:xfrm>
          </p:grpSpPr>
          <p:sp>
            <p:nvSpPr>
              <p:cNvPr id="206" name="Freeform 21">
                <a:extLst>
                  <a:ext uri="{FF2B5EF4-FFF2-40B4-BE49-F238E27FC236}">
                    <a16:creationId xmlns:a16="http://schemas.microsoft.com/office/drawing/2014/main" id="{3FCB7D5A-8D6C-4820-B64D-7C39B177E810}"/>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207" name="Freeform 22">
                <a:extLst>
                  <a:ext uri="{FF2B5EF4-FFF2-40B4-BE49-F238E27FC236}">
                    <a16:creationId xmlns:a16="http://schemas.microsoft.com/office/drawing/2014/main" id="{E76A199E-300B-44BF-834B-7E2B25565D43}"/>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08" name="Freeform 23">
                <a:extLst>
                  <a:ext uri="{FF2B5EF4-FFF2-40B4-BE49-F238E27FC236}">
                    <a16:creationId xmlns:a16="http://schemas.microsoft.com/office/drawing/2014/main" id="{D42BFB28-3EB0-42B6-9A21-F7A593B4BD73}"/>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09" name="Freeform 24">
                <a:extLst>
                  <a:ext uri="{FF2B5EF4-FFF2-40B4-BE49-F238E27FC236}">
                    <a16:creationId xmlns:a16="http://schemas.microsoft.com/office/drawing/2014/main" id="{0C08862B-7073-4617-B914-1B5544B04167}"/>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210" name="Group 209">
            <a:extLst>
              <a:ext uri="{FF2B5EF4-FFF2-40B4-BE49-F238E27FC236}">
                <a16:creationId xmlns:a16="http://schemas.microsoft.com/office/drawing/2014/main" id="{B5718EEA-BAAB-449F-8E94-9EC70AB4441F}"/>
              </a:ext>
            </a:extLst>
          </p:cNvPr>
          <p:cNvGrpSpPr/>
          <p:nvPr/>
        </p:nvGrpSpPr>
        <p:grpSpPr>
          <a:xfrm>
            <a:off x="878949" y="1553019"/>
            <a:ext cx="636384" cy="636382"/>
            <a:chOff x="2238045" y="3335517"/>
            <a:chExt cx="725592" cy="725590"/>
          </a:xfrm>
        </p:grpSpPr>
        <p:sp>
          <p:nvSpPr>
            <p:cNvPr id="211" name="Oval 210">
              <a:extLst>
                <a:ext uri="{FF2B5EF4-FFF2-40B4-BE49-F238E27FC236}">
                  <a16:creationId xmlns:a16="http://schemas.microsoft.com/office/drawing/2014/main" id="{E0803E8F-B5E5-44D9-B733-3CC9DC5BAA30}"/>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2" name="Group 211">
              <a:extLst>
                <a:ext uri="{FF2B5EF4-FFF2-40B4-BE49-F238E27FC236}">
                  <a16:creationId xmlns:a16="http://schemas.microsoft.com/office/drawing/2014/main" id="{EBCF8963-9EEC-4D73-9C52-608F7AAEEB8A}"/>
                </a:ext>
              </a:extLst>
            </p:cNvPr>
            <p:cNvGrpSpPr/>
            <p:nvPr/>
          </p:nvGrpSpPr>
          <p:grpSpPr>
            <a:xfrm>
              <a:off x="2392434" y="3568589"/>
              <a:ext cx="422074" cy="241185"/>
              <a:chOff x="2284221" y="3405702"/>
              <a:chExt cx="800100" cy="457200"/>
            </a:xfrm>
          </p:grpSpPr>
          <p:sp>
            <p:nvSpPr>
              <p:cNvPr id="213" name="Freeform 21">
                <a:extLst>
                  <a:ext uri="{FF2B5EF4-FFF2-40B4-BE49-F238E27FC236}">
                    <a16:creationId xmlns:a16="http://schemas.microsoft.com/office/drawing/2014/main" id="{C6E055B8-CC1B-4D6F-A461-1057F1FB24C0}"/>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214" name="Freeform 22">
                <a:extLst>
                  <a:ext uri="{FF2B5EF4-FFF2-40B4-BE49-F238E27FC236}">
                    <a16:creationId xmlns:a16="http://schemas.microsoft.com/office/drawing/2014/main" id="{3E2180A2-DC15-406A-82BA-F011E95B2753}"/>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15" name="Freeform 23">
                <a:extLst>
                  <a:ext uri="{FF2B5EF4-FFF2-40B4-BE49-F238E27FC236}">
                    <a16:creationId xmlns:a16="http://schemas.microsoft.com/office/drawing/2014/main" id="{B7A345D2-B28F-47DE-B097-0B45E0A7CBBE}"/>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16" name="Freeform 24">
                <a:extLst>
                  <a:ext uri="{FF2B5EF4-FFF2-40B4-BE49-F238E27FC236}">
                    <a16:creationId xmlns:a16="http://schemas.microsoft.com/office/drawing/2014/main" id="{C2E1BF77-9BFB-4889-8F7E-F2F7A5F90113}"/>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217" name="Group 216">
            <a:extLst>
              <a:ext uri="{FF2B5EF4-FFF2-40B4-BE49-F238E27FC236}">
                <a16:creationId xmlns:a16="http://schemas.microsoft.com/office/drawing/2014/main" id="{9AA401AF-709D-41B7-B5C9-E615E9F375F8}"/>
              </a:ext>
            </a:extLst>
          </p:cNvPr>
          <p:cNvGrpSpPr/>
          <p:nvPr/>
        </p:nvGrpSpPr>
        <p:grpSpPr>
          <a:xfrm>
            <a:off x="878949" y="3261366"/>
            <a:ext cx="636384" cy="636382"/>
            <a:chOff x="2238045" y="3335517"/>
            <a:chExt cx="725592" cy="725590"/>
          </a:xfrm>
        </p:grpSpPr>
        <p:sp>
          <p:nvSpPr>
            <p:cNvPr id="218" name="Oval 217">
              <a:extLst>
                <a:ext uri="{FF2B5EF4-FFF2-40B4-BE49-F238E27FC236}">
                  <a16:creationId xmlns:a16="http://schemas.microsoft.com/office/drawing/2014/main" id="{66369D0F-2476-4C32-84AF-5EFB19CFFF2E}"/>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9" name="Group 218">
              <a:extLst>
                <a:ext uri="{FF2B5EF4-FFF2-40B4-BE49-F238E27FC236}">
                  <a16:creationId xmlns:a16="http://schemas.microsoft.com/office/drawing/2014/main" id="{E573F96D-0EF5-436E-90A6-588D16D2ADA4}"/>
                </a:ext>
              </a:extLst>
            </p:cNvPr>
            <p:cNvGrpSpPr/>
            <p:nvPr/>
          </p:nvGrpSpPr>
          <p:grpSpPr>
            <a:xfrm>
              <a:off x="2392434" y="3568589"/>
              <a:ext cx="422074" cy="241185"/>
              <a:chOff x="2284221" y="3405702"/>
              <a:chExt cx="800100" cy="457200"/>
            </a:xfrm>
          </p:grpSpPr>
          <p:sp>
            <p:nvSpPr>
              <p:cNvPr id="220" name="Freeform 21">
                <a:extLst>
                  <a:ext uri="{FF2B5EF4-FFF2-40B4-BE49-F238E27FC236}">
                    <a16:creationId xmlns:a16="http://schemas.microsoft.com/office/drawing/2014/main" id="{978B1238-8799-4763-817B-48C2CA239202}"/>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221" name="Freeform 22">
                <a:extLst>
                  <a:ext uri="{FF2B5EF4-FFF2-40B4-BE49-F238E27FC236}">
                    <a16:creationId xmlns:a16="http://schemas.microsoft.com/office/drawing/2014/main" id="{859BA09D-DC25-4EFA-810E-17DC0D3C69C8}"/>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22" name="Freeform 23">
                <a:extLst>
                  <a:ext uri="{FF2B5EF4-FFF2-40B4-BE49-F238E27FC236}">
                    <a16:creationId xmlns:a16="http://schemas.microsoft.com/office/drawing/2014/main" id="{4694119F-A02A-4D2A-BC31-B0723555D278}"/>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23" name="Freeform 24">
                <a:extLst>
                  <a:ext uri="{FF2B5EF4-FFF2-40B4-BE49-F238E27FC236}">
                    <a16:creationId xmlns:a16="http://schemas.microsoft.com/office/drawing/2014/main" id="{FB8E87BC-EF52-43D2-8802-4026ABBFFCED}"/>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224" name="Group 223">
            <a:extLst>
              <a:ext uri="{FF2B5EF4-FFF2-40B4-BE49-F238E27FC236}">
                <a16:creationId xmlns:a16="http://schemas.microsoft.com/office/drawing/2014/main" id="{9F78A856-02BE-4E51-A322-A2369C1FFD6E}"/>
              </a:ext>
            </a:extLst>
          </p:cNvPr>
          <p:cNvGrpSpPr/>
          <p:nvPr/>
        </p:nvGrpSpPr>
        <p:grpSpPr>
          <a:xfrm>
            <a:off x="878949" y="3830814"/>
            <a:ext cx="636384" cy="636382"/>
            <a:chOff x="2238045" y="3335517"/>
            <a:chExt cx="725592" cy="725590"/>
          </a:xfrm>
        </p:grpSpPr>
        <p:sp>
          <p:nvSpPr>
            <p:cNvPr id="225" name="Oval 224">
              <a:extLst>
                <a:ext uri="{FF2B5EF4-FFF2-40B4-BE49-F238E27FC236}">
                  <a16:creationId xmlns:a16="http://schemas.microsoft.com/office/drawing/2014/main" id="{E90F1C16-EB3A-4186-9CAB-52C153CB1DF8}"/>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6" name="Group 225">
              <a:extLst>
                <a:ext uri="{FF2B5EF4-FFF2-40B4-BE49-F238E27FC236}">
                  <a16:creationId xmlns:a16="http://schemas.microsoft.com/office/drawing/2014/main" id="{583439AB-B491-4825-8946-A1C053196E4F}"/>
                </a:ext>
              </a:extLst>
            </p:cNvPr>
            <p:cNvGrpSpPr/>
            <p:nvPr/>
          </p:nvGrpSpPr>
          <p:grpSpPr>
            <a:xfrm>
              <a:off x="2392434" y="3568589"/>
              <a:ext cx="422074" cy="241185"/>
              <a:chOff x="2284221" y="3405702"/>
              <a:chExt cx="800100" cy="457200"/>
            </a:xfrm>
          </p:grpSpPr>
          <p:sp>
            <p:nvSpPr>
              <p:cNvPr id="227" name="Freeform 21">
                <a:extLst>
                  <a:ext uri="{FF2B5EF4-FFF2-40B4-BE49-F238E27FC236}">
                    <a16:creationId xmlns:a16="http://schemas.microsoft.com/office/drawing/2014/main" id="{96F589D2-A38F-473C-AE74-D3037DED5F7F}"/>
                  </a:ext>
                </a:extLst>
              </p:cNvPr>
              <p:cNvSpPr>
                <a:spLocks noChangeArrowheads="1"/>
              </p:cNvSpPr>
              <p:nvPr/>
            </p:nvSpPr>
            <p:spPr bwMode="auto">
              <a:xfrm>
                <a:off x="2284221" y="3405702"/>
                <a:ext cx="800100" cy="457200"/>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228" name="Freeform 22">
                <a:extLst>
                  <a:ext uri="{FF2B5EF4-FFF2-40B4-BE49-F238E27FC236}">
                    <a16:creationId xmlns:a16="http://schemas.microsoft.com/office/drawing/2014/main" id="{820CD44C-99C3-45CD-8022-476FAE9D769F}"/>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29" name="Freeform 23">
                <a:extLst>
                  <a:ext uri="{FF2B5EF4-FFF2-40B4-BE49-F238E27FC236}">
                    <a16:creationId xmlns:a16="http://schemas.microsoft.com/office/drawing/2014/main" id="{CE57F0EF-A65D-4A24-BAF4-ED199648F05D}"/>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231" name="Freeform 24">
                <a:extLst>
                  <a:ext uri="{FF2B5EF4-FFF2-40B4-BE49-F238E27FC236}">
                    <a16:creationId xmlns:a16="http://schemas.microsoft.com/office/drawing/2014/main" id="{1AE23E18-775C-4D2F-B02F-0665D0AEFA24}"/>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grpSp>
        <p:nvGrpSpPr>
          <p:cNvPr id="334" name="Group 333">
            <a:extLst>
              <a:ext uri="{FF2B5EF4-FFF2-40B4-BE49-F238E27FC236}">
                <a16:creationId xmlns:a16="http://schemas.microsoft.com/office/drawing/2014/main" id="{09E28D98-D3AF-44C7-A9E0-6982D1FEDCB3}"/>
              </a:ext>
            </a:extLst>
          </p:cNvPr>
          <p:cNvGrpSpPr/>
          <p:nvPr/>
        </p:nvGrpSpPr>
        <p:grpSpPr>
          <a:xfrm>
            <a:off x="878949" y="983571"/>
            <a:ext cx="636384" cy="636382"/>
            <a:chOff x="2238045" y="3335517"/>
            <a:chExt cx="725592" cy="725590"/>
          </a:xfrm>
        </p:grpSpPr>
        <p:sp>
          <p:nvSpPr>
            <p:cNvPr id="335" name="Oval 334">
              <a:extLst>
                <a:ext uri="{FF2B5EF4-FFF2-40B4-BE49-F238E27FC236}">
                  <a16:creationId xmlns:a16="http://schemas.microsoft.com/office/drawing/2014/main" id="{C72EC928-6711-48E5-907B-1D4540F55D7A}"/>
                </a:ext>
              </a:extLst>
            </p:cNvPr>
            <p:cNvSpPr/>
            <p:nvPr/>
          </p:nvSpPr>
          <p:spPr>
            <a:xfrm>
              <a:off x="2238045" y="3335517"/>
              <a:ext cx="725592" cy="72559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6" name="Group 335">
              <a:extLst>
                <a:ext uri="{FF2B5EF4-FFF2-40B4-BE49-F238E27FC236}">
                  <a16:creationId xmlns:a16="http://schemas.microsoft.com/office/drawing/2014/main" id="{32BC0FA6-FF0A-41EE-822E-0444F63FF243}"/>
                </a:ext>
              </a:extLst>
            </p:cNvPr>
            <p:cNvGrpSpPr/>
            <p:nvPr/>
          </p:nvGrpSpPr>
          <p:grpSpPr>
            <a:xfrm>
              <a:off x="2392435" y="3568593"/>
              <a:ext cx="422073" cy="241185"/>
              <a:chOff x="2284224" y="3405701"/>
              <a:chExt cx="800099" cy="457199"/>
            </a:xfrm>
          </p:grpSpPr>
          <p:sp>
            <p:nvSpPr>
              <p:cNvPr id="337" name="Freeform 21">
                <a:extLst>
                  <a:ext uri="{FF2B5EF4-FFF2-40B4-BE49-F238E27FC236}">
                    <a16:creationId xmlns:a16="http://schemas.microsoft.com/office/drawing/2014/main" id="{6B14AAA4-97D9-4882-B65E-0DBD335277B4}"/>
                  </a:ext>
                </a:extLst>
              </p:cNvPr>
              <p:cNvSpPr>
                <a:spLocks noChangeArrowheads="1"/>
              </p:cNvSpPr>
              <p:nvPr/>
            </p:nvSpPr>
            <p:spPr bwMode="auto">
              <a:xfrm>
                <a:off x="2284224" y="3405701"/>
                <a:ext cx="800099" cy="457199"/>
              </a:xfrm>
              <a:custGeom>
                <a:avLst/>
                <a:gdLst>
                  <a:gd name="T0" fmla="*/ 1202 w 1203"/>
                  <a:gd name="T1" fmla="*/ 341 h 681"/>
                  <a:gd name="T2" fmla="*/ 601 w 1203"/>
                  <a:gd name="T3" fmla="*/ 680 h 681"/>
                  <a:gd name="T4" fmla="*/ 0 w 1203"/>
                  <a:gd name="T5" fmla="*/ 341 h 681"/>
                  <a:gd name="T6" fmla="*/ 601 w 1203"/>
                  <a:gd name="T7" fmla="*/ 2 h 681"/>
                  <a:gd name="T8" fmla="*/ 1202 w 1203"/>
                  <a:gd name="T9" fmla="*/ 341 h 681"/>
                </a:gdLst>
                <a:ahLst/>
                <a:cxnLst>
                  <a:cxn ang="0">
                    <a:pos x="T0" y="T1"/>
                  </a:cxn>
                  <a:cxn ang="0">
                    <a:pos x="T2" y="T3"/>
                  </a:cxn>
                  <a:cxn ang="0">
                    <a:pos x="T4" y="T5"/>
                  </a:cxn>
                  <a:cxn ang="0">
                    <a:pos x="T6" y="T7"/>
                  </a:cxn>
                  <a:cxn ang="0">
                    <a:pos x="T8" y="T9"/>
                  </a:cxn>
                </a:cxnLst>
                <a:rect l="0" t="0" r="r" b="b"/>
                <a:pathLst>
                  <a:path w="1203" h="681">
                    <a:moveTo>
                      <a:pt x="1202" y="341"/>
                    </a:moveTo>
                    <a:cubicBezTo>
                      <a:pt x="1202" y="341"/>
                      <a:pt x="932" y="680"/>
                      <a:pt x="601" y="680"/>
                    </a:cubicBezTo>
                    <a:cubicBezTo>
                      <a:pt x="270" y="680"/>
                      <a:pt x="0" y="341"/>
                      <a:pt x="0" y="341"/>
                    </a:cubicBezTo>
                    <a:cubicBezTo>
                      <a:pt x="0" y="341"/>
                      <a:pt x="270" y="2"/>
                      <a:pt x="601" y="2"/>
                    </a:cubicBezTo>
                    <a:cubicBezTo>
                      <a:pt x="932" y="0"/>
                      <a:pt x="1202" y="341"/>
                      <a:pt x="1202" y="341"/>
                    </a:cubicBezTo>
                  </a:path>
                </a:pathLst>
              </a:custGeom>
              <a:solidFill>
                <a:schemeClr val="bg1"/>
              </a:solidFill>
              <a:ln w="25400" cap="rnd">
                <a:solidFill>
                  <a:schemeClr val="bg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dirty="0">
                  <a:solidFill>
                    <a:srgbClr val="333333"/>
                  </a:solidFill>
                  <a:ea typeface="ＭＳ Ｐゴシック" pitchFamily="34" charset="-128"/>
                  <a:cs typeface="Apple LiGothic Medium"/>
                </a:endParaRPr>
              </a:p>
            </p:txBody>
          </p:sp>
          <p:sp>
            <p:nvSpPr>
              <p:cNvPr id="338" name="Freeform 22">
                <a:extLst>
                  <a:ext uri="{FF2B5EF4-FFF2-40B4-BE49-F238E27FC236}">
                    <a16:creationId xmlns:a16="http://schemas.microsoft.com/office/drawing/2014/main" id="{5EF090BC-E8CB-4904-A320-5F0869B99926}"/>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solidFill>
                <a:srgbClr val="FFFFFF"/>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339" name="Freeform 23">
                <a:extLst>
                  <a:ext uri="{FF2B5EF4-FFF2-40B4-BE49-F238E27FC236}">
                    <a16:creationId xmlns:a16="http://schemas.microsoft.com/office/drawing/2014/main" id="{E609D790-66B3-493A-834E-17EE0A5E7E94}"/>
                  </a:ext>
                </a:extLst>
              </p:cNvPr>
              <p:cNvSpPr>
                <a:spLocks noChangeArrowheads="1"/>
              </p:cNvSpPr>
              <p:nvPr/>
            </p:nvSpPr>
            <p:spPr bwMode="auto">
              <a:xfrm>
                <a:off x="2533337" y="3482891"/>
                <a:ext cx="298938" cy="302820"/>
              </a:xfrm>
              <a:custGeom>
                <a:avLst/>
                <a:gdLst>
                  <a:gd name="T0" fmla="*/ 450 w 451"/>
                  <a:gd name="T1" fmla="*/ 225 h 451"/>
                  <a:gd name="T2" fmla="*/ 420 w 451"/>
                  <a:gd name="T3" fmla="*/ 338 h 451"/>
                  <a:gd name="T4" fmla="*/ 338 w 451"/>
                  <a:gd name="T5" fmla="*/ 420 h 451"/>
                  <a:gd name="T6" fmla="*/ 225 w 451"/>
                  <a:gd name="T7" fmla="*/ 450 h 451"/>
                  <a:gd name="T8" fmla="*/ 112 w 451"/>
                  <a:gd name="T9" fmla="*/ 420 h 451"/>
                  <a:gd name="T10" fmla="*/ 30 w 451"/>
                  <a:gd name="T11" fmla="*/ 338 h 451"/>
                  <a:gd name="T12" fmla="*/ 0 w 451"/>
                  <a:gd name="T13" fmla="*/ 225 h 451"/>
                  <a:gd name="T14" fmla="*/ 30 w 451"/>
                  <a:gd name="T15" fmla="*/ 113 h 451"/>
                  <a:gd name="T16" fmla="*/ 112 w 451"/>
                  <a:gd name="T17" fmla="*/ 30 h 451"/>
                  <a:gd name="T18" fmla="*/ 225 w 451"/>
                  <a:gd name="T19" fmla="*/ 0 h 451"/>
                  <a:gd name="T20" fmla="*/ 338 w 451"/>
                  <a:gd name="T21" fmla="*/ 30 h 451"/>
                  <a:gd name="T22" fmla="*/ 420 w 451"/>
                  <a:gd name="T23" fmla="*/ 113 h 451"/>
                  <a:gd name="T24" fmla="*/ 450 w 451"/>
                  <a:gd name="T25" fmla="*/ 22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 h="451">
                    <a:moveTo>
                      <a:pt x="450" y="225"/>
                    </a:moveTo>
                    <a:cubicBezTo>
                      <a:pt x="450" y="267"/>
                      <a:pt x="441" y="302"/>
                      <a:pt x="420" y="338"/>
                    </a:cubicBezTo>
                    <a:cubicBezTo>
                      <a:pt x="399" y="374"/>
                      <a:pt x="373" y="399"/>
                      <a:pt x="338" y="420"/>
                    </a:cubicBezTo>
                    <a:cubicBezTo>
                      <a:pt x="302" y="441"/>
                      <a:pt x="266" y="450"/>
                      <a:pt x="225" y="450"/>
                    </a:cubicBezTo>
                    <a:cubicBezTo>
                      <a:pt x="184" y="450"/>
                      <a:pt x="147" y="441"/>
                      <a:pt x="112" y="420"/>
                    </a:cubicBezTo>
                    <a:cubicBezTo>
                      <a:pt x="76" y="399"/>
                      <a:pt x="51" y="374"/>
                      <a:pt x="30" y="338"/>
                    </a:cubicBezTo>
                    <a:cubicBezTo>
                      <a:pt x="9" y="302"/>
                      <a:pt x="0" y="266"/>
                      <a:pt x="0" y="225"/>
                    </a:cubicBezTo>
                    <a:cubicBezTo>
                      <a:pt x="0" y="183"/>
                      <a:pt x="9" y="149"/>
                      <a:pt x="30" y="113"/>
                    </a:cubicBezTo>
                    <a:cubicBezTo>
                      <a:pt x="51" y="77"/>
                      <a:pt x="76" y="51"/>
                      <a:pt x="112" y="30"/>
                    </a:cubicBezTo>
                    <a:cubicBezTo>
                      <a:pt x="147" y="9"/>
                      <a:pt x="184" y="0"/>
                      <a:pt x="225" y="0"/>
                    </a:cubicBezTo>
                    <a:cubicBezTo>
                      <a:pt x="266" y="0"/>
                      <a:pt x="302" y="9"/>
                      <a:pt x="338" y="30"/>
                    </a:cubicBezTo>
                    <a:cubicBezTo>
                      <a:pt x="373" y="51"/>
                      <a:pt x="399" y="77"/>
                      <a:pt x="420" y="113"/>
                    </a:cubicBezTo>
                    <a:cubicBezTo>
                      <a:pt x="441" y="149"/>
                      <a:pt x="450" y="184"/>
                      <a:pt x="450" y="225"/>
                    </a:cubicBezTo>
                  </a:path>
                </a:pathLst>
              </a:custGeom>
              <a:noFill/>
              <a:ln w="25400" cap="rnd">
                <a:solidFill>
                  <a:srgbClr val="FFFFFF"/>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sp>
            <p:nvSpPr>
              <p:cNvPr id="340" name="Freeform 24">
                <a:extLst>
                  <a:ext uri="{FF2B5EF4-FFF2-40B4-BE49-F238E27FC236}">
                    <a16:creationId xmlns:a16="http://schemas.microsoft.com/office/drawing/2014/main" id="{F65904D6-00BC-4DD6-B8F3-FEA4BCA8DBB3}"/>
                  </a:ext>
                </a:extLst>
              </p:cNvPr>
              <p:cNvSpPr>
                <a:spLocks noChangeArrowheads="1"/>
              </p:cNvSpPr>
              <p:nvPr/>
            </p:nvSpPr>
            <p:spPr bwMode="auto">
              <a:xfrm>
                <a:off x="2591952" y="3542268"/>
                <a:ext cx="178777" cy="181098"/>
              </a:xfrm>
              <a:custGeom>
                <a:avLst/>
                <a:gdLst>
                  <a:gd name="T0" fmla="*/ 204 w 271"/>
                  <a:gd name="T1" fmla="*/ 135 h 271"/>
                  <a:gd name="T2" fmla="*/ 135 w 271"/>
                  <a:gd name="T3" fmla="*/ 66 h 271"/>
                  <a:gd name="T4" fmla="*/ 175 w 271"/>
                  <a:gd name="T5" fmla="*/ 6 h 271"/>
                  <a:gd name="T6" fmla="*/ 135 w 271"/>
                  <a:gd name="T7" fmla="*/ 0 h 271"/>
                  <a:gd name="T8" fmla="*/ 0 w 271"/>
                  <a:gd name="T9" fmla="*/ 135 h 271"/>
                  <a:gd name="T10" fmla="*/ 135 w 271"/>
                  <a:gd name="T11" fmla="*/ 270 h 271"/>
                  <a:gd name="T12" fmla="*/ 270 w 271"/>
                  <a:gd name="T13" fmla="*/ 135 h 271"/>
                  <a:gd name="T14" fmla="*/ 265 w 271"/>
                  <a:gd name="T15" fmla="*/ 96 h 271"/>
                  <a:gd name="T16" fmla="*/ 204 w 271"/>
                  <a:gd name="T17" fmla="*/ 135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71">
                    <a:moveTo>
                      <a:pt x="204" y="135"/>
                    </a:moveTo>
                    <a:cubicBezTo>
                      <a:pt x="167" y="135"/>
                      <a:pt x="135" y="106"/>
                      <a:pt x="135" y="66"/>
                    </a:cubicBezTo>
                    <a:cubicBezTo>
                      <a:pt x="135" y="40"/>
                      <a:pt x="151" y="16"/>
                      <a:pt x="175" y="6"/>
                    </a:cubicBezTo>
                    <a:cubicBezTo>
                      <a:pt x="162" y="3"/>
                      <a:pt x="149" y="0"/>
                      <a:pt x="135" y="0"/>
                    </a:cubicBezTo>
                    <a:cubicBezTo>
                      <a:pt x="61" y="0"/>
                      <a:pt x="0" y="61"/>
                      <a:pt x="0" y="135"/>
                    </a:cubicBezTo>
                    <a:cubicBezTo>
                      <a:pt x="0" y="209"/>
                      <a:pt x="60" y="270"/>
                      <a:pt x="135" y="270"/>
                    </a:cubicBezTo>
                    <a:cubicBezTo>
                      <a:pt x="209" y="270"/>
                      <a:pt x="270" y="209"/>
                      <a:pt x="270" y="135"/>
                    </a:cubicBezTo>
                    <a:cubicBezTo>
                      <a:pt x="270" y="122"/>
                      <a:pt x="268" y="109"/>
                      <a:pt x="265" y="96"/>
                    </a:cubicBezTo>
                    <a:cubicBezTo>
                      <a:pt x="257" y="119"/>
                      <a:pt x="233" y="135"/>
                      <a:pt x="204" y="135"/>
                    </a:cubicBezTo>
                  </a:path>
                </a:pathLst>
              </a:custGeom>
              <a:solidFill>
                <a:schemeClr val="bg1"/>
              </a:solidFill>
              <a:ln>
                <a:noFill/>
              </a:ln>
              <a:effectLst/>
              <a:extLst>
                <a:ext uri="{91240B29-F687-4f45-9708-019B960494DF}">
                  <a14:hiddenLine xmlns:a14="http://schemas.microsoft.com/office/drawing/2010/main" xmlns="" w="9525" cap="rnd">
                    <a:solidFill>
                      <a:srgbClr val="049FD9"/>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78">
                  <a:defRPr/>
                </a:pPr>
                <a:endParaRPr lang="en-US" kern="0">
                  <a:solidFill>
                    <a:srgbClr val="333333"/>
                  </a:solidFill>
                  <a:ea typeface="ＭＳ Ｐゴシック" pitchFamily="34" charset="-128"/>
                  <a:cs typeface="Apple LiGothic Medium"/>
                </a:endParaRPr>
              </a:p>
            </p:txBody>
          </p:sp>
        </p:grpSp>
      </p:grpSp>
    </p:spTree>
    <p:extLst>
      <p:ext uri="{BB962C8B-B14F-4D97-AF65-F5344CB8AC3E}">
        <p14:creationId xmlns:p14="http://schemas.microsoft.com/office/powerpoint/2010/main" val="3099642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ounded Rectangle 235">
            <a:extLst>
              <a:ext uri="{FF2B5EF4-FFF2-40B4-BE49-F238E27FC236}">
                <a16:creationId xmlns:a16="http://schemas.microsoft.com/office/drawing/2014/main" id="{B1D4655D-24E6-4478-B5CE-D720717DD5A7}"/>
              </a:ext>
            </a:extLst>
          </p:cNvPr>
          <p:cNvSpPr/>
          <p:nvPr/>
        </p:nvSpPr>
        <p:spPr>
          <a:xfrm>
            <a:off x="767144" y="1432607"/>
            <a:ext cx="7379384" cy="1671649"/>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pic>
        <p:nvPicPr>
          <p:cNvPr id="6" name="Picture 5">
            <a:extLst>
              <a:ext uri="{FF2B5EF4-FFF2-40B4-BE49-F238E27FC236}">
                <a16:creationId xmlns:a16="http://schemas.microsoft.com/office/drawing/2014/main" id="{7D89357D-3B9B-43B5-9D16-D9DE194D11B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69806" y="1466668"/>
            <a:ext cx="1615380" cy="1615380"/>
          </a:xfrm>
          <a:prstGeom prst="rect">
            <a:avLst/>
          </a:prstGeom>
        </p:spPr>
      </p:pic>
      <p:sp>
        <p:nvSpPr>
          <p:cNvPr id="7" name="TextBox 6">
            <a:extLst>
              <a:ext uri="{FF2B5EF4-FFF2-40B4-BE49-F238E27FC236}">
                <a16:creationId xmlns:a16="http://schemas.microsoft.com/office/drawing/2014/main" id="{43B13B29-8462-4398-8A37-F3876ED040DA}"/>
              </a:ext>
            </a:extLst>
          </p:cNvPr>
          <p:cNvSpPr txBox="1"/>
          <p:nvPr/>
        </p:nvSpPr>
        <p:spPr>
          <a:xfrm>
            <a:off x="621884" y="3105379"/>
            <a:ext cx="2111223" cy="1000274"/>
          </a:xfrm>
          <a:prstGeom prst="rect">
            <a:avLst/>
          </a:prstGeom>
          <a:noFill/>
        </p:spPr>
        <p:txBody>
          <a:bodyPr wrap="square" rtlCol="0">
            <a:spAutoFit/>
          </a:bodyPr>
          <a:lstStyle/>
          <a:p>
            <a:pPr algn="ctr" defTabSz="685783">
              <a:lnSpc>
                <a:spcPct val="90000"/>
              </a:lnSpc>
              <a:spcBef>
                <a:spcPts val="600"/>
              </a:spcBef>
            </a:pPr>
            <a:r>
              <a:rPr lang="en-US" sz="1600" dirty="0">
                <a:latin typeface="CiscoSans ExtraLight" charset="0"/>
                <a:ea typeface="CiscoSans ExtraLight" charset="0"/>
                <a:cs typeface="CiscoSans ExtraLight" charset="0"/>
              </a:rPr>
              <a:t>Visibility</a:t>
            </a:r>
            <a:r>
              <a:rPr lang="en-US" sz="1400" dirty="0">
                <a:solidFill>
                  <a:schemeClr val="bg1"/>
                </a:solidFill>
                <a:latin typeface="CiscoSans ExtraLight" charset="0"/>
                <a:ea typeface="CiscoSans ExtraLight" charset="0"/>
                <a:cs typeface="CiscoSans ExtraLight" charset="0"/>
              </a:rPr>
              <a:t/>
            </a:r>
            <a:br>
              <a:rPr lang="en-US" sz="1400" dirty="0">
                <a:solidFill>
                  <a:schemeClr val="bg1"/>
                </a:solidFill>
                <a:latin typeface="CiscoSans ExtraLight" charset="0"/>
                <a:ea typeface="CiscoSans ExtraLight" charset="0"/>
                <a:cs typeface="CiscoSans ExtraLight" charset="0"/>
              </a:rPr>
            </a:br>
            <a:r>
              <a:rPr lang="en-US" sz="1100" dirty="0">
                <a:solidFill>
                  <a:schemeClr val="accent1"/>
                </a:solidFill>
                <a:latin typeface="CiscoSans ExtraLight" charset="0"/>
                <a:ea typeface="CiscoSans ExtraLight" charset="0"/>
                <a:cs typeface="CiscoSans ExtraLight" charset="0"/>
              </a:rPr>
              <a:t>“</a:t>
            </a:r>
            <a:r>
              <a:rPr lang="en-US" sz="1200" dirty="0">
                <a:solidFill>
                  <a:schemeClr val="accent1"/>
                </a:solidFill>
                <a:latin typeface="CiscoSans ExtraLight" charset="0"/>
                <a:ea typeface="CiscoSans ExtraLight" charset="0"/>
                <a:cs typeface="CiscoSans ExtraLight" charset="0"/>
              </a:rPr>
              <a:t>See Everything”</a:t>
            </a:r>
          </a:p>
          <a:p>
            <a:pPr algn="ctr" defTabSz="685783">
              <a:lnSpc>
                <a:spcPct val="90000"/>
              </a:lnSpc>
              <a:spcBef>
                <a:spcPts val="600"/>
              </a:spcBef>
            </a:pPr>
            <a:r>
              <a:rPr lang="en-US" sz="1050" dirty="0">
                <a:latin typeface="CiscoSans ExtraLight" charset="0"/>
                <a:ea typeface="CiscoSans ExtraLight" charset="0"/>
                <a:cs typeface="CiscoSans ExtraLight" charset="0"/>
              </a:rPr>
              <a:t>Complete visibility of users, devices, networks, applications, workloads and processes</a:t>
            </a:r>
          </a:p>
        </p:txBody>
      </p:sp>
      <p:sp>
        <p:nvSpPr>
          <p:cNvPr id="8" name="TextBox 7">
            <a:extLst>
              <a:ext uri="{FF2B5EF4-FFF2-40B4-BE49-F238E27FC236}">
                <a16:creationId xmlns:a16="http://schemas.microsoft.com/office/drawing/2014/main" id="{D8E8B9C6-1A14-4A3A-98B8-BB508C76E363}"/>
              </a:ext>
            </a:extLst>
          </p:cNvPr>
          <p:cNvSpPr txBox="1"/>
          <p:nvPr/>
        </p:nvSpPr>
        <p:spPr>
          <a:xfrm>
            <a:off x="6009676" y="3124210"/>
            <a:ext cx="2459440" cy="993349"/>
          </a:xfrm>
          <a:prstGeom prst="rect">
            <a:avLst/>
          </a:prstGeom>
          <a:noFill/>
        </p:spPr>
        <p:txBody>
          <a:bodyPr wrap="square" rtlCol="0" anchor="ctr">
            <a:spAutoFit/>
          </a:bodyPr>
          <a:lstStyle/>
          <a:p>
            <a:pPr lvl="0" algn="ctr" defTabSz="685783">
              <a:lnSpc>
                <a:spcPct val="90000"/>
              </a:lnSpc>
              <a:spcBef>
                <a:spcPts val="600"/>
              </a:spcBef>
            </a:pPr>
            <a:r>
              <a:rPr lang="en-US" sz="1600" dirty="0">
                <a:latin typeface="CiscoSans ExtraLight" charset="0"/>
                <a:ea typeface="CiscoSans ExtraLight" charset="0"/>
                <a:cs typeface="CiscoSans ExtraLight" charset="0"/>
              </a:rPr>
              <a:t>Threat Protection</a:t>
            </a:r>
            <a:br>
              <a:rPr lang="en-US" sz="1600" dirty="0">
                <a:latin typeface="CiscoSans ExtraLight" charset="0"/>
                <a:ea typeface="CiscoSans ExtraLight" charset="0"/>
                <a:cs typeface="CiscoSans ExtraLight" charset="0"/>
              </a:rPr>
            </a:br>
            <a:r>
              <a:rPr lang="en-US" sz="1200" dirty="0">
                <a:solidFill>
                  <a:srgbClr val="00BCEB"/>
                </a:solidFill>
                <a:latin typeface="CiscoSans ExtraLight" charset="0"/>
                <a:ea typeface="CiscoSans ExtraLight" charset="0"/>
                <a:cs typeface="CiscoSans ExtraLight" charset="0"/>
              </a:rPr>
              <a:t>“Stop the Breach”</a:t>
            </a:r>
          </a:p>
          <a:p>
            <a:pPr algn="ctr" defTabSz="685783">
              <a:lnSpc>
                <a:spcPct val="90000"/>
              </a:lnSpc>
              <a:spcBef>
                <a:spcPts val="600"/>
              </a:spcBef>
            </a:pPr>
            <a:r>
              <a:rPr lang="en-US" sz="1050" dirty="0">
                <a:latin typeface="CiscoSans ExtraLight" charset="0"/>
                <a:ea typeface="CiscoSans ExtraLight" charset="0"/>
                <a:cs typeface="CiscoSans ExtraLight" charset="0"/>
              </a:rPr>
              <a:t>Quickly detect, block, and respond to attacks before hackers can steal data </a:t>
            </a:r>
            <a:br>
              <a:rPr lang="en-US" sz="1050" dirty="0">
                <a:latin typeface="CiscoSans ExtraLight" charset="0"/>
                <a:ea typeface="CiscoSans ExtraLight" charset="0"/>
                <a:cs typeface="CiscoSans ExtraLight" charset="0"/>
              </a:rPr>
            </a:br>
            <a:r>
              <a:rPr lang="en-US" sz="1050" dirty="0">
                <a:latin typeface="CiscoSans ExtraLight" charset="0"/>
                <a:ea typeface="CiscoSans ExtraLight" charset="0"/>
                <a:cs typeface="CiscoSans ExtraLight" charset="0"/>
              </a:rPr>
              <a:t>or disrupt operations</a:t>
            </a:r>
          </a:p>
        </p:txBody>
      </p:sp>
      <p:pic>
        <p:nvPicPr>
          <p:cNvPr id="10" name="Picture 9">
            <a:extLst>
              <a:ext uri="{FF2B5EF4-FFF2-40B4-BE49-F238E27FC236}">
                <a16:creationId xmlns:a16="http://schemas.microsoft.com/office/drawing/2014/main" id="{E45F92E5-04E4-4E8F-B9E3-21A1594BF25F}"/>
              </a:ext>
            </a:extLst>
          </p:cNvPr>
          <p:cNvPicPr>
            <a:picLocks noChangeAspect="1"/>
          </p:cNvPicPr>
          <p:nvPr/>
        </p:nvPicPr>
        <p:blipFill>
          <a:blip r:embed="rId4"/>
          <a:stretch>
            <a:fillRect/>
          </a:stretch>
        </p:blipFill>
        <p:spPr>
          <a:xfrm>
            <a:off x="6432156" y="1466668"/>
            <a:ext cx="1614480" cy="1615380"/>
          </a:xfrm>
          <a:prstGeom prst="rect">
            <a:avLst/>
          </a:prstGeom>
        </p:spPr>
      </p:pic>
      <p:pic>
        <p:nvPicPr>
          <p:cNvPr id="11" name="Picture 10">
            <a:extLst>
              <a:ext uri="{FF2B5EF4-FFF2-40B4-BE49-F238E27FC236}">
                <a16:creationId xmlns:a16="http://schemas.microsoft.com/office/drawing/2014/main" id="{1790F013-F5D9-48DF-831C-63D32B0CF3F3}"/>
              </a:ext>
            </a:extLst>
          </p:cNvPr>
          <p:cNvPicPr>
            <a:picLocks noChangeAspect="1"/>
          </p:cNvPicPr>
          <p:nvPr/>
        </p:nvPicPr>
        <p:blipFill>
          <a:blip r:embed="rId5"/>
          <a:stretch>
            <a:fillRect/>
          </a:stretch>
        </p:blipFill>
        <p:spPr>
          <a:xfrm>
            <a:off x="3582383" y="1466667"/>
            <a:ext cx="1575178" cy="1607015"/>
          </a:xfrm>
          <a:prstGeom prst="rect">
            <a:avLst/>
          </a:prstGeom>
        </p:spPr>
      </p:pic>
      <p:grpSp>
        <p:nvGrpSpPr>
          <p:cNvPr id="34" name="Group 33">
            <a:extLst>
              <a:ext uri="{FF2B5EF4-FFF2-40B4-BE49-F238E27FC236}">
                <a16:creationId xmlns:a16="http://schemas.microsoft.com/office/drawing/2014/main" id="{E10C3E20-2428-4DDA-B102-79B9468504D4}"/>
              </a:ext>
            </a:extLst>
          </p:cNvPr>
          <p:cNvGrpSpPr/>
          <p:nvPr/>
        </p:nvGrpSpPr>
        <p:grpSpPr>
          <a:xfrm rot="16200000">
            <a:off x="2796591" y="-1602669"/>
            <a:ext cx="3526668" cy="8759801"/>
            <a:chOff x="3820874" y="1232959"/>
            <a:chExt cx="1602379" cy="3383106"/>
          </a:xfrm>
        </p:grpSpPr>
        <p:sp>
          <p:nvSpPr>
            <p:cNvPr id="39" name="Freeform 232">
              <a:extLst>
                <a:ext uri="{FF2B5EF4-FFF2-40B4-BE49-F238E27FC236}">
                  <a16:creationId xmlns:a16="http://schemas.microsoft.com/office/drawing/2014/main" id="{DA209751-998B-423D-9F27-AF55DDD3C9D8}"/>
                </a:ext>
              </a:extLst>
            </p:cNvPr>
            <p:cNvSpPr/>
            <p:nvPr/>
          </p:nvSpPr>
          <p:spPr>
            <a:xfrm rot="10800000">
              <a:off x="5236063" y="3089747"/>
              <a:ext cx="187190" cy="11336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35" name="Rounded Rectangle 12">
              <a:extLst>
                <a:ext uri="{FF2B5EF4-FFF2-40B4-BE49-F238E27FC236}">
                  <a16:creationId xmlns:a16="http://schemas.microsoft.com/office/drawing/2014/main" id="{80BF4894-AF5C-4E32-8E26-3C19D3ECAC43}"/>
                </a:ext>
              </a:extLst>
            </p:cNvPr>
            <p:cNvSpPr/>
            <p:nvPr/>
          </p:nvSpPr>
          <p:spPr>
            <a:xfrm>
              <a:off x="3911644" y="1232959"/>
              <a:ext cx="1416059" cy="3383106"/>
            </a:xfrm>
            <a:prstGeom prst="roundRect">
              <a:avLst>
                <a:gd name="adj" fmla="val 50000"/>
              </a:avLst>
            </a:prstGeom>
            <a:no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37" name="Freeform 229">
              <a:extLst>
                <a:ext uri="{FF2B5EF4-FFF2-40B4-BE49-F238E27FC236}">
                  <a16:creationId xmlns:a16="http://schemas.microsoft.com/office/drawing/2014/main" id="{8673096B-436C-4457-9744-DE4FB508A6C7}"/>
                </a:ext>
              </a:extLst>
            </p:cNvPr>
            <p:cNvSpPr/>
            <p:nvPr/>
          </p:nvSpPr>
          <p:spPr>
            <a:xfrm>
              <a:off x="3820874" y="2678626"/>
              <a:ext cx="180059" cy="10904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ln w="76200">
                  <a:solidFill>
                    <a:schemeClr val="tx1"/>
                  </a:solidFill>
                </a:ln>
                <a:solidFill>
                  <a:srgbClr val="005073"/>
                </a:solidFill>
                <a:latin typeface="CiscoSans ExtraLight" charset="0"/>
                <a:ea typeface="CiscoSans ExtraLight" charset="0"/>
                <a:cs typeface="CiscoSans ExtraLight" charset="0"/>
              </a:endParaRPr>
            </a:p>
          </p:txBody>
        </p:sp>
      </p:grpSp>
      <p:sp>
        <p:nvSpPr>
          <p:cNvPr id="41" name="Rectangle 40">
            <a:extLst>
              <a:ext uri="{FF2B5EF4-FFF2-40B4-BE49-F238E27FC236}">
                <a16:creationId xmlns:a16="http://schemas.microsoft.com/office/drawing/2014/main" id="{B5DA78E6-3D2E-44F5-BE07-31496757E98E}"/>
              </a:ext>
            </a:extLst>
          </p:cNvPr>
          <p:cNvSpPr/>
          <p:nvPr/>
        </p:nvSpPr>
        <p:spPr>
          <a:xfrm rot="5400000">
            <a:off x="5622572" y="2906116"/>
            <a:ext cx="45719" cy="2863873"/>
          </a:xfrm>
          <a:prstGeom prst="rect">
            <a:avLst/>
          </a:prstGeom>
          <a:gradFill>
            <a:gsLst>
              <a:gs pos="3000">
                <a:schemeClr val="bg2">
                  <a:alpha val="0"/>
                </a:schemeClr>
              </a:gs>
              <a:gs pos="75000">
                <a:schemeClr val="bg2"/>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9" name="TextBox 8">
            <a:extLst>
              <a:ext uri="{FF2B5EF4-FFF2-40B4-BE49-F238E27FC236}">
                <a16:creationId xmlns:a16="http://schemas.microsoft.com/office/drawing/2014/main" id="{39F5747A-48D7-4B85-8339-EFFD12BDB172}"/>
              </a:ext>
            </a:extLst>
          </p:cNvPr>
          <p:cNvSpPr txBox="1"/>
          <p:nvPr/>
        </p:nvSpPr>
        <p:spPr>
          <a:xfrm>
            <a:off x="3139314" y="3112304"/>
            <a:ext cx="2461316" cy="993349"/>
          </a:xfrm>
          <a:prstGeom prst="rect">
            <a:avLst/>
          </a:prstGeom>
          <a:noFill/>
        </p:spPr>
        <p:txBody>
          <a:bodyPr wrap="square" rtlCol="0" anchor="ctr">
            <a:spAutoFit/>
          </a:bodyPr>
          <a:lstStyle/>
          <a:p>
            <a:pPr algn="ctr" defTabSz="685783">
              <a:lnSpc>
                <a:spcPct val="90000"/>
              </a:lnSpc>
              <a:spcBef>
                <a:spcPts val="600"/>
              </a:spcBef>
            </a:pPr>
            <a:r>
              <a:rPr lang="en-US" sz="1600" dirty="0">
                <a:latin typeface="CiscoSans ExtraLight" charset="0"/>
                <a:ea typeface="CiscoSans ExtraLight" charset="0"/>
                <a:cs typeface="CiscoSans ExtraLight" charset="0"/>
              </a:rPr>
              <a:t>Segmentation</a:t>
            </a:r>
            <a:r>
              <a:rPr lang="en-US" sz="1600" dirty="0">
                <a:solidFill>
                  <a:schemeClr val="bg1"/>
                </a:solidFill>
                <a:latin typeface="CiscoSans ExtraLight" charset="0"/>
                <a:ea typeface="CiscoSans ExtraLight" charset="0"/>
                <a:cs typeface="CiscoSans ExtraLight" charset="0"/>
              </a:rPr>
              <a:t/>
            </a:r>
            <a:br>
              <a:rPr lang="en-US" sz="1600" dirty="0">
                <a:solidFill>
                  <a:schemeClr val="bg1"/>
                </a:solidFill>
                <a:latin typeface="CiscoSans ExtraLight" charset="0"/>
                <a:ea typeface="CiscoSans ExtraLight" charset="0"/>
                <a:cs typeface="CiscoSans ExtraLight" charset="0"/>
              </a:rPr>
            </a:br>
            <a:r>
              <a:rPr lang="en-US" sz="1200" dirty="0">
                <a:solidFill>
                  <a:schemeClr val="accent1"/>
                </a:solidFill>
                <a:latin typeface="CiscoSans ExtraLight" charset="0"/>
                <a:ea typeface="CiscoSans ExtraLight" charset="0"/>
                <a:cs typeface="CiscoSans ExtraLight" charset="0"/>
              </a:rPr>
              <a:t>“Reduce the Attack Surface”</a:t>
            </a:r>
          </a:p>
          <a:p>
            <a:pPr algn="ctr" defTabSz="685783">
              <a:lnSpc>
                <a:spcPct val="90000"/>
              </a:lnSpc>
              <a:spcBef>
                <a:spcPts val="600"/>
              </a:spcBef>
            </a:pPr>
            <a:r>
              <a:rPr lang="en-US" sz="1050" dirty="0">
                <a:latin typeface="CiscoSans ExtraLight" charset="0"/>
                <a:ea typeface="CiscoSans ExtraLight" charset="0"/>
                <a:cs typeface="CiscoSans ExtraLight" charset="0"/>
              </a:rPr>
              <a:t>Prevent attackers from moving laterally east-west with application whitelisting and micro-segmentation</a:t>
            </a:r>
          </a:p>
        </p:txBody>
      </p:sp>
      <p:sp>
        <p:nvSpPr>
          <p:cNvPr id="43" name="Rectangle 42">
            <a:extLst>
              <a:ext uri="{FF2B5EF4-FFF2-40B4-BE49-F238E27FC236}">
                <a16:creationId xmlns:a16="http://schemas.microsoft.com/office/drawing/2014/main" id="{B5DA78E6-3D2E-44F5-BE07-31496757E98E}"/>
              </a:ext>
            </a:extLst>
          </p:cNvPr>
          <p:cNvSpPr/>
          <p:nvPr/>
        </p:nvSpPr>
        <p:spPr>
          <a:xfrm rot="16200000">
            <a:off x="3664634" y="-59746"/>
            <a:ext cx="66404" cy="2579860"/>
          </a:xfrm>
          <a:prstGeom prst="rect">
            <a:avLst/>
          </a:prstGeom>
          <a:gradFill>
            <a:gsLst>
              <a:gs pos="3000">
                <a:schemeClr val="bg2">
                  <a:alpha val="0"/>
                </a:schemeClr>
              </a:gs>
              <a:gs pos="75000">
                <a:schemeClr val="bg2"/>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19" name="Title 2">
            <a:extLst>
              <a:ext uri="{FF2B5EF4-FFF2-40B4-BE49-F238E27FC236}">
                <a16:creationId xmlns:a16="http://schemas.microsoft.com/office/drawing/2014/main" id="{3354240F-159D-4C70-B800-2F0A4E7E656F}"/>
              </a:ext>
            </a:extLst>
          </p:cNvPr>
          <p:cNvSpPr txBox="1">
            <a:spLocks noGrp="1"/>
          </p:cNvSpPr>
          <p:nvPr>
            <p:ph type="title"/>
          </p:nvPr>
        </p:nvSpPr>
        <p:spPr bwMode="auto">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dirty="0">
                <a:ea typeface="CiscoSans ExtraLight" charset="0"/>
                <a:cs typeface="CiscoSans ExtraLight" charset="0"/>
              </a:rPr>
              <a:t>Cisco Data Center Security</a:t>
            </a:r>
          </a:p>
        </p:txBody>
      </p:sp>
      <p:sp>
        <p:nvSpPr>
          <p:cNvPr id="20" name="Rectangle 19">
            <a:extLst>
              <a:ext uri="{FF2B5EF4-FFF2-40B4-BE49-F238E27FC236}">
                <a16:creationId xmlns:a16="http://schemas.microsoft.com/office/drawing/2014/main" id="{B5DA78E6-3D2E-44F5-BE07-31496757E98E}"/>
              </a:ext>
            </a:extLst>
          </p:cNvPr>
          <p:cNvSpPr/>
          <p:nvPr/>
        </p:nvSpPr>
        <p:spPr>
          <a:xfrm rot="16200000">
            <a:off x="4535444" y="3985361"/>
            <a:ext cx="122491" cy="782154"/>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21" name="Rectangle 20">
            <a:extLst>
              <a:ext uri="{FF2B5EF4-FFF2-40B4-BE49-F238E27FC236}">
                <a16:creationId xmlns:a16="http://schemas.microsoft.com/office/drawing/2014/main" id="{B5DA78E6-3D2E-44F5-BE07-31496757E98E}"/>
              </a:ext>
            </a:extLst>
          </p:cNvPr>
          <p:cNvSpPr/>
          <p:nvPr/>
        </p:nvSpPr>
        <p:spPr>
          <a:xfrm rot="16200000" flipH="1">
            <a:off x="4666223" y="3946345"/>
            <a:ext cx="45719" cy="936958"/>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19055599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CC6C7570-3927-4018-AB11-79AD2F46F968}"/>
              </a:ext>
            </a:extLst>
          </p:cNvPr>
          <p:cNvGrpSpPr/>
          <p:nvPr/>
        </p:nvGrpSpPr>
        <p:grpSpPr>
          <a:xfrm>
            <a:off x="3022576" y="1489353"/>
            <a:ext cx="3089542" cy="3156472"/>
            <a:chOff x="4030102" y="1985802"/>
            <a:chExt cx="4119389" cy="4208628"/>
          </a:xfrm>
          <a:solidFill>
            <a:schemeClr val="accent5"/>
          </a:solidFill>
          <a:effectLst/>
        </p:grpSpPr>
        <p:cxnSp>
          <p:nvCxnSpPr>
            <p:cNvPr id="19" name="Straight Connector 18">
              <a:extLst>
                <a:ext uri="{FF2B5EF4-FFF2-40B4-BE49-F238E27FC236}">
                  <a16:creationId xmlns:a16="http://schemas.microsoft.com/office/drawing/2014/main" id="{555FEC7E-B34D-4E2D-A2A9-908A9C4585E9}"/>
                </a:ext>
              </a:extLst>
            </p:cNvPr>
            <p:cNvCxnSpPr>
              <a:cxnSpLocks/>
              <a:stCxn id="537" idx="4"/>
              <a:endCxn id="520" idx="4"/>
            </p:cNvCxnSpPr>
            <p:nvPr/>
          </p:nvCxnSpPr>
          <p:spPr>
            <a:xfrm flipH="1">
              <a:off x="6433214" y="3608060"/>
              <a:ext cx="1475648" cy="2267655"/>
            </a:xfrm>
            <a:prstGeom prst="line">
              <a:avLst/>
            </a:prstGeom>
            <a:grpFill/>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F6AD05-7A23-4C74-9BB6-DFF7007A481F}"/>
                </a:ext>
              </a:extLst>
            </p:cNvPr>
            <p:cNvCxnSpPr>
              <a:stCxn id="538" idx="4"/>
              <a:endCxn id="564" idx="3"/>
            </p:cNvCxnSpPr>
            <p:nvPr/>
          </p:nvCxnSpPr>
          <p:spPr>
            <a:xfrm flipH="1">
              <a:off x="6869852" y="3652680"/>
              <a:ext cx="1246175" cy="1260517"/>
            </a:xfrm>
            <a:prstGeom prst="line">
              <a:avLst/>
            </a:prstGeom>
            <a:grpFill/>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83D1E5D-FDAE-4D99-974A-EBE486A50750}"/>
                </a:ext>
              </a:extLst>
            </p:cNvPr>
            <p:cNvCxnSpPr>
              <a:stCxn id="538" idx="4"/>
              <a:endCxn id="552" idx="37"/>
            </p:cNvCxnSpPr>
            <p:nvPr/>
          </p:nvCxnSpPr>
          <p:spPr>
            <a:xfrm flipH="1">
              <a:off x="8106466" y="3652680"/>
              <a:ext cx="9561" cy="965706"/>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F192A1CC-B663-4B57-913A-5A03DF529951}"/>
                </a:ext>
              </a:extLst>
            </p:cNvPr>
            <p:cNvGrpSpPr/>
            <p:nvPr/>
          </p:nvGrpSpPr>
          <p:grpSpPr>
            <a:xfrm>
              <a:off x="4030102" y="1985802"/>
              <a:ext cx="4119389" cy="4208628"/>
              <a:chOff x="6731001" y="5445126"/>
              <a:chExt cx="4103687" cy="4192588"/>
            </a:xfrm>
            <a:grpFill/>
            <a:effectLst/>
          </p:grpSpPr>
          <p:sp>
            <p:nvSpPr>
              <p:cNvPr id="466" name="Oval 5">
                <a:extLst>
                  <a:ext uri="{FF2B5EF4-FFF2-40B4-BE49-F238E27FC236}">
                    <a16:creationId xmlns:a16="http://schemas.microsoft.com/office/drawing/2014/main" id="{5D272DCC-17A5-4AAF-97D6-411EB791F835}"/>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67" name="Oval 6">
                <a:extLst>
                  <a:ext uri="{FF2B5EF4-FFF2-40B4-BE49-F238E27FC236}">
                    <a16:creationId xmlns:a16="http://schemas.microsoft.com/office/drawing/2014/main" id="{D0621751-BC2D-4258-841C-82FD6F55B790}"/>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69" name="Oval 8">
                <a:extLst>
                  <a:ext uri="{FF2B5EF4-FFF2-40B4-BE49-F238E27FC236}">
                    <a16:creationId xmlns:a16="http://schemas.microsoft.com/office/drawing/2014/main" id="{2DAD8E4C-93F9-4053-975E-109F757AAA57}"/>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0" name="Oval 9">
                <a:extLst>
                  <a:ext uri="{FF2B5EF4-FFF2-40B4-BE49-F238E27FC236}">
                    <a16:creationId xmlns:a16="http://schemas.microsoft.com/office/drawing/2014/main" id="{594448E1-9A9F-4584-8923-DAFBD418B38A}"/>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1" name="Oval 10">
                <a:extLst>
                  <a:ext uri="{FF2B5EF4-FFF2-40B4-BE49-F238E27FC236}">
                    <a16:creationId xmlns:a16="http://schemas.microsoft.com/office/drawing/2014/main" id="{5B75E4A1-AF23-4F5A-851E-BEAC648D0AD8}"/>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2" name="Oval 11">
                <a:extLst>
                  <a:ext uri="{FF2B5EF4-FFF2-40B4-BE49-F238E27FC236}">
                    <a16:creationId xmlns:a16="http://schemas.microsoft.com/office/drawing/2014/main" id="{88756FF9-AA4C-41B3-8723-2ADD17FCEF81}"/>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3" name="Oval 12">
                <a:extLst>
                  <a:ext uri="{FF2B5EF4-FFF2-40B4-BE49-F238E27FC236}">
                    <a16:creationId xmlns:a16="http://schemas.microsoft.com/office/drawing/2014/main" id="{0FD73074-B666-48B5-8737-EE1CC7E1A7F3}"/>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4" name="Oval 13">
                <a:extLst>
                  <a:ext uri="{FF2B5EF4-FFF2-40B4-BE49-F238E27FC236}">
                    <a16:creationId xmlns:a16="http://schemas.microsoft.com/office/drawing/2014/main" id="{5510384D-14CC-4B36-BD17-6412655618F7}"/>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5" name="Oval 14">
                <a:extLst>
                  <a:ext uri="{FF2B5EF4-FFF2-40B4-BE49-F238E27FC236}">
                    <a16:creationId xmlns:a16="http://schemas.microsoft.com/office/drawing/2014/main" id="{5FA11F24-AD82-4F34-86F5-603BFF2A3601}"/>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6" name="Oval 15">
                <a:extLst>
                  <a:ext uri="{FF2B5EF4-FFF2-40B4-BE49-F238E27FC236}">
                    <a16:creationId xmlns:a16="http://schemas.microsoft.com/office/drawing/2014/main" id="{21518BB1-4400-4671-B5C4-96B6533E3301}"/>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7" name="Oval 16">
                <a:extLst>
                  <a:ext uri="{FF2B5EF4-FFF2-40B4-BE49-F238E27FC236}">
                    <a16:creationId xmlns:a16="http://schemas.microsoft.com/office/drawing/2014/main" id="{3E7F8E4B-C76B-436E-AE74-A1B1DC8D4D5A}"/>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8" name="Oval 17">
                <a:extLst>
                  <a:ext uri="{FF2B5EF4-FFF2-40B4-BE49-F238E27FC236}">
                    <a16:creationId xmlns:a16="http://schemas.microsoft.com/office/drawing/2014/main" id="{A003D329-DEE1-42E9-9C96-9F64B623C5DB}"/>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9" name="Oval 18">
                <a:extLst>
                  <a:ext uri="{FF2B5EF4-FFF2-40B4-BE49-F238E27FC236}">
                    <a16:creationId xmlns:a16="http://schemas.microsoft.com/office/drawing/2014/main" id="{04E5B273-18A8-41B7-948A-5CFBEB6AC408}"/>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0" name="Oval 19">
                <a:extLst>
                  <a:ext uri="{FF2B5EF4-FFF2-40B4-BE49-F238E27FC236}">
                    <a16:creationId xmlns:a16="http://schemas.microsoft.com/office/drawing/2014/main" id="{54D379E7-DFC2-4E61-BBBB-D2FDA020FDA0}"/>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1" name="Oval 20">
                <a:extLst>
                  <a:ext uri="{FF2B5EF4-FFF2-40B4-BE49-F238E27FC236}">
                    <a16:creationId xmlns:a16="http://schemas.microsoft.com/office/drawing/2014/main" id="{9CBF5A5E-4263-48AB-AE9F-A6598E40B7CC}"/>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2" name="Oval 21">
                <a:extLst>
                  <a:ext uri="{FF2B5EF4-FFF2-40B4-BE49-F238E27FC236}">
                    <a16:creationId xmlns:a16="http://schemas.microsoft.com/office/drawing/2014/main" id="{8C7A31A2-38F9-4409-BDB5-DB449B6060FD}"/>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3" name="Oval 22">
                <a:extLst>
                  <a:ext uri="{FF2B5EF4-FFF2-40B4-BE49-F238E27FC236}">
                    <a16:creationId xmlns:a16="http://schemas.microsoft.com/office/drawing/2014/main" id="{E0CD3C4A-0789-4EEB-9F11-D2F1F2704609}"/>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4" name="Oval 23">
                <a:extLst>
                  <a:ext uri="{FF2B5EF4-FFF2-40B4-BE49-F238E27FC236}">
                    <a16:creationId xmlns:a16="http://schemas.microsoft.com/office/drawing/2014/main" id="{DBF43BCF-041B-4F7E-B54E-711820982A2B}"/>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5" name="Oval 24">
                <a:extLst>
                  <a:ext uri="{FF2B5EF4-FFF2-40B4-BE49-F238E27FC236}">
                    <a16:creationId xmlns:a16="http://schemas.microsoft.com/office/drawing/2014/main" id="{F4570C35-7EE9-4E59-AFB3-93FA2729753E}"/>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6" name="Oval 25">
                <a:extLst>
                  <a:ext uri="{FF2B5EF4-FFF2-40B4-BE49-F238E27FC236}">
                    <a16:creationId xmlns:a16="http://schemas.microsoft.com/office/drawing/2014/main" id="{359240D2-329E-486E-BDA0-94EFBB68DD33}"/>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7" name="Oval 26">
                <a:extLst>
                  <a:ext uri="{FF2B5EF4-FFF2-40B4-BE49-F238E27FC236}">
                    <a16:creationId xmlns:a16="http://schemas.microsoft.com/office/drawing/2014/main" id="{953C3241-8C61-4C1F-BCFD-9FE26564709A}"/>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8" name="Oval 27">
                <a:extLst>
                  <a:ext uri="{FF2B5EF4-FFF2-40B4-BE49-F238E27FC236}">
                    <a16:creationId xmlns:a16="http://schemas.microsoft.com/office/drawing/2014/main" id="{6A039534-8503-436A-9977-BA3E8E327784}"/>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9" name="Oval 28">
                <a:extLst>
                  <a:ext uri="{FF2B5EF4-FFF2-40B4-BE49-F238E27FC236}">
                    <a16:creationId xmlns:a16="http://schemas.microsoft.com/office/drawing/2014/main" id="{39502461-3352-4E72-8489-A9FF8AD9C570}"/>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0" name="Oval 29">
                <a:extLst>
                  <a:ext uri="{FF2B5EF4-FFF2-40B4-BE49-F238E27FC236}">
                    <a16:creationId xmlns:a16="http://schemas.microsoft.com/office/drawing/2014/main" id="{FDB63FAD-978A-4DC7-9BA6-0CEB5CB4E405}"/>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1" name="Oval 30">
                <a:extLst>
                  <a:ext uri="{FF2B5EF4-FFF2-40B4-BE49-F238E27FC236}">
                    <a16:creationId xmlns:a16="http://schemas.microsoft.com/office/drawing/2014/main" id="{C2A59383-5D5E-4871-824E-7B0CB2016BA6}"/>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2" name="Oval 31">
                <a:extLst>
                  <a:ext uri="{FF2B5EF4-FFF2-40B4-BE49-F238E27FC236}">
                    <a16:creationId xmlns:a16="http://schemas.microsoft.com/office/drawing/2014/main" id="{35EBC328-5016-418B-AAD5-79D769629216}"/>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3" name="Oval 32">
                <a:extLst>
                  <a:ext uri="{FF2B5EF4-FFF2-40B4-BE49-F238E27FC236}">
                    <a16:creationId xmlns:a16="http://schemas.microsoft.com/office/drawing/2014/main" id="{C431B862-EC4B-4FBE-B61A-5160E87357F2}"/>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4" name="Oval 33">
                <a:extLst>
                  <a:ext uri="{FF2B5EF4-FFF2-40B4-BE49-F238E27FC236}">
                    <a16:creationId xmlns:a16="http://schemas.microsoft.com/office/drawing/2014/main" id="{235F88B5-7F65-424F-B919-A40F25053FC5}"/>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5" name="Oval 34">
                <a:extLst>
                  <a:ext uri="{FF2B5EF4-FFF2-40B4-BE49-F238E27FC236}">
                    <a16:creationId xmlns:a16="http://schemas.microsoft.com/office/drawing/2014/main" id="{4D8B20AF-2848-4772-A3E8-EFEB99B31D6A}"/>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6" name="Oval 35">
                <a:extLst>
                  <a:ext uri="{FF2B5EF4-FFF2-40B4-BE49-F238E27FC236}">
                    <a16:creationId xmlns:a16="http://schemas.microsoft.com/office/drawing/2014/main" id="{A4EE230D-F728-4365-9C23-2C8585DA8714}"/>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7" name="Oval 36">
                <a:extLst>
                  <a:ext uri="{FF2B5EF4-FFF2-40B4-BE49-F238E27FC236}">
                    <a16:creationId xmlns:a16="http://schemas.microsoft.com/office/drawing/2014/main" id="{C09303AD-38C4-4917-874B-554C97A7DE62}"/>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8" name="Oval 37">
                <a:extLst>
                  <a:ext uri="{FF2B5EF4-FFF2-40B4-BE49-F238E27FC236}">
                    <a16:creationId xmlns:a16="http://schemas.microsoft.com/office/drawing/2014/main" id="{E72DF307-9284-43A8-BD9E-7C698A66C34E}"/>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9" name="Oval 38">
                <a:extLst>
                  <a:ext uri="{FF2B5EF4-FFF2-40B4-BE49-F238E27FC236}">
                    <a16:creationId xmlns:a16="http://schemas.microsoft.com/office/drawing/2014/main" id="{4C9D6ADC-7179-4680-81D0-37D317562F0A}"/>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0" name="Oval 39">
                <a:extLst>
                  <a:ext uri="{FF2B5EF4-FFF2-40B4-BE49-F238E27FC236}">
                    <a16:creationId xmlns:a16="http://schemas.microsoft.com/office/drawing/2014/main" id="{914B98D7-649C-4346-8F17-B96CA8977A52}"/>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1" name="Oval 40">
                <a:extLst>
                  <a:ext uri="{FF2B5EF4-FFF2-40B4-BE49-F238E27FC236}">
                    <a16:creationId xmlns:a16="http://schemas.microsoft.com/office/drawing/2014/main" id="{4AE07B27-E393-45CB-BC0A-FEC236685382}"/>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2" name="Oval 41">
                <a:extLst>
                  <a:ext uri="{FF2B5EF4-FFF2-40B4-BE49-F238E27FC236}">
                    <a16:creationId xmlns:a16="http://schemas.microsoft.com/office/drawing/2014/main" id="{1B07E80E-1B7C-4C2A-B721-3BA76A42378F}"/>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3" name="Oval 42">
                <a:extLst>
                  <a:ext uri="{FF2B5EF4-FFF2-40B4-BE49-F238E27FC236}">
                    <a16:creationId xmlns:a16="http://schemas.microsoft.com/office/drawing/2014/main" id="{EA1DA7EC-026D-45C9-B1BD-07BB491441AA}"/>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4" name="Oval 43">
                <a:extLst>
                  <a:ext uri="{FF2B5EF4-FFF2-40B4-BE49-F238E27FC236}">
                    <a16:creationId xmlns:a16="http://schemas.microsoft.com/office/drawing/2014/main" id="{BA7247A0-83AD-4834-B5F7-BE8EE25C12CD}"/>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5" name="Oval 44">
                <a:extLst>
                  <a:ext uri="{FF2B5EF4-FFF2-40B4-BE49-F238E27FC236}">
                    <a16:creationId xmlns:a16="http://schemas.microsoft.com/office/drawing/2014/main" id="{3EE09CC3-8508-449E-99A0-053B9FB8C938}"/>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6" name="Oval 45">
                <a:extLst>
                  <a:ext uri="{FF2B5EF4-FFF2-40B4-BE49-F238E27FC236}">
                    <a16:creationId xmlns:a16="http://schemas.microsoft.com/office/drawing/2014/main" id="{A80FA340-923D-4C87-85E5-BF4DF0E9AF97}"/>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7" name="Oval 46">
                <a:extLst>
                  <a:ext uri="{FF2B5EF4-FFF2-40B4-BE49-F238E27FC236}">
                    <a16:creationId xmlns:a16="http://schemas.microsoft.com/office/drawing/2014/main" id="{85408A7A-5DFA-4D6D-A5E7-08A574FA0316}"/>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8" name="Oval 47">
                <a:extLst>
                  <a:ext uri="{FF2B5EF4-FFF2-40B4-BE49-F238E27FC236}">
                    <a16:creationId xmlns:a16="http://schemas.microsoft.com/office/drawing/2014/main" id="{31965878-FD8C-4B33-B8B6-18E7F29DFBB2}"/>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9" name="Oval 48">
                <a:extLst>
                  <a:ext uri="{FF2B5EF4-FFF2-40B4-BE49-F238E27FC236}">
                    <a16:creationId xmlns:a16="http://schemas.microsoft.com/office/drawing/2014/main" id="{2E097F84-46EB-4EDE-A15B-D2FF59C5802C}"/>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0" name="Oval 49">
                <a:extLst>
                  <a:ext uri="{FF2B5EF4-FFF2-40B4-BE49-F238E27FC236}">
                    <a16:creationId xmlns:a16="http://schemas.microsoft.com/office/drawing/2014/main" id="{F1DC69C4-A9EE-4711-933A-5416AEC40A0A}"/>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1" name="Oval 50">
                <a:extLst>
                  <a:ext uri="{FF2B5EF4-FFF2-40B4-BE49-F238E27FC236}">
                    <a16:creationId xmlns:a16="http://schemas.microsoft.com/office/drawing/2014/main" id="{DF13D5C3-CF8D-4EC7-B426-D61AFDF5E978}"/>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2" name="Oval 51">
                <a:extLst>
                  <a:ext uri="{FF2B5EF4-FFF2-40B4-BE49-F238E27FC236}">
                    <a16:creationId xmlns:a16="http://schemas.microsoft.com/office/drawing/2014/main" id="{303EB4BD-0E1E-4F01-AFCC-112D2D989B8E}"/>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3" name="Oval 52">
                <a:extLst>
                  <a:ext uri="{FF2B5EF4-FFF2-40B4-BE49-F238E27FC236}">
                    <a16:creationId xmlns:a16="http://schemas.microsoft.com/office/drawing/2014/main" id="{0BC1E1B2-16DD-4375-AD66-F830357A9960}"/>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4" name="Oval 53">
                <a:extLst>
                  <a:ext uri="{FF2B5EF4-FFF2-40B4-BE49-F238E27FC236}">
                    <a16:creationId xmlns:a16="http://schemas.microsoft.com/office/drawing/2014/main" id="{B360D95A-44D6-463E-B8B3-7B7E3D6DD190}"/>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6" name="Oval 55">
                <a:extLst>
                  <a:ext uri="{FF2B5EF4-FFF2-40B4-BE49-F238E27FC236}">
                    <a16:creationId xmlns:a16="http://schemas.microsoft.com/office/drawing/2014/main" id="{9087A32E-E1E1-41AE-97DA-3EF22C9979AB}"/>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7" name="Oval 56">
                <a:extLst>
                  <a:ext uri="{FF2B5EF4-FFF2-40B4-BE49-F238E27FC236}">
                    <a16:creationId xmlns:a16="http://schemas.microsoft.com/office/drawing/2014/main" id="{89A300A8-F07F-48F0-99A4-953667FB3436}"/>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8" name="Oval 57">
                <a:extLst>
                  <a:ext uri="{FF2B5EF4-FFF2-40B4-BE49-F238E27FC236}">
                    <a16:creationId xmlns:a16="http://schemas.microsoft.com/office/drawing/2014/main" id="{5242AA52-6EF7-480A-94A1-C2F0B1D7C37C}"/>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9" name="Oval 58">
                <a:extLst>
                  <a:ext uri="{FF2B5EF4-FFF2-40B4-BE49-F238E27FC236}">
                    <a16:creationId xmlns:a16="http://schemas.microsoft.com/office/drawing/2014/main" id="{2788469C-FCE4-40FD-A835-8282CC449CA5}"/>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0" name="Oval 59">
                <a:extLst>
                  <a:ext uri="{FF2B5EF4-FFF2-40B4-BE49-F238E27FC236}">
                    <a16:creationId xmlns:a16="http://schemas.microsoft.com/office/drawing/2014/main" id="{79F9F64E-438F-46B7-AF91-69C88C9F9704}"/>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1" name="Oval 60">
                <a:extLst>
                  <a:ext uri="{FF2B5EF4-FFF2-40B4-BE49-F238E27FC236}">
                    <a16:creationId xmlns:a16="http://schemas.microsoft.com/office/drawing/2014/main" id="{1F0DAB25-FD02-4B85-B5C7-14B3B52C3940}"/>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2" name="Oval 61">
                <a:extLst>
                  <a:ext uri="{FF2B5EF4-FFF2-40B4-BE49-F238E27FC236}">
                    <a16:creationId xmlns:a16="http://schemas.microsoft.com/office/drawing/2014/main" id="{40E3C94D-A16F-4AD5-9DE1-AE85374C5543}"/>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3" name="Oval 62">
                <a:extLst>
                  <a:ext uri="{FF2B5EF4-FFF2-40B4-BE49-F238E27FC236}">
                    <a16:creationId xmlns:a16="http://schemas.microsoft.com/office/drawing/2014/main" id="{B192C00C-9DB6-4078-A9C9-D99667B740FE}"/>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4" name="Oval 63">
                <a:extLst>
                  <a:ext uri="{FF2B5EF4-FFF2-40B4-BE49-F238E27FC236}">
                    <a16:creationId xmlns:a16="http://schemas.microsoft.com/office/drawing/2014/main" id="{37B4C5E7-5D12-4EA1-8DB6-982519392E44}"/>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5" name="Oval 64">
                <a:extLst>
                  <a:ext uri="{FF2B5EF4-FFF2-40B4-BE49-F238E27FC236}">
                    <a16:creationId xmlns:a16="http://schemas.microsoft.com/office/drawing/2014/main" id="{A5CE4D6E-271C-4C6E-8083-B3D8967E8443}"/>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6" name="Oval 65">
                <a:extLst>
                  <a:ext uri="{FF2B5EF4-FFF2-40B4-BE49-F238E27FC236}">
                    <a16:creationId xmlns:a16="http://schemas.microsoft.com/office/drawing/2014/main" id="{6FF88092-1A2C-4B90-A165-8EE4E9D4E40C}"/>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7" name="Oval 66">
                <a:extLst>
                  <a:ext uri="{FF2B5EF4-FFF2-40B4-BE49-F238E27FC236}">
                    <a16:creationId xmlns:a16="http://schemas.microsoft.com/office/drawing/2014/main" id="{092031F6-7CE9-4221-B3AF-53F49F2C35B6}"/>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8" name="Oval 67">
                <a:extLst>
                  <a:ext uri="{FF2B5EF4-FFF2-40B4-BE49-F238E27FC236}">
                    <a16:creationId xmlns:a16="http://schemas.microsoft.com/office/drawing/2014/main" id="{974AE98B-59A9-491F-B343-3766B43FDB61}"/>
                  </a:ext>
                </a:extLst>
              </p:cNvPr>
              <p:cNvSpPr>
                <a:spLocks noChangeArrowheads="1"/>
              </p:cNvSpPr>
              <p:nvPr/>
            </p:nvSpPr>
            <p:spPr bwMode="auto">
              <a:xfrm>
                <a:off x="7640638" y="9196388"/>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9" name="Oval 68">
                <a:extLst>
                  <a:ext uri="{FF2B5EF4-FFF2-40B4-BE49-F238E27FC236}">
                    <a16:creationId xmlns:a16="http://schemas.microsoft.com/office/drawing/2014/main" id="{14D7D6B1-74C2-41D8-B221-95D64B036F15}"/>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0" name="Oval 69">
                <a:extLst>
                  <a:ext uri="{FF2B5EF4-FFF2-40B4-BE49-F238E27FC236}">
                    <a16:creationId xmlns:a16="http://schemas.microsoft.com/office/drawing/2014/main" id="{B55351FA-0E4E-4B63-BABF-030323E2B251}"/>
                  </a:ext>
                </a:extLst>
              </p:cNvPr>
              <p:cNvSpPr>
                <a:spLocks noChangeArrowheads="1"/>
              </p:cNvSpPr>
              <p:nvPr/>
            </p:nvSpPr>
            <p:spPr bwMode="auto">
              <a:xfrm>
                <a:off x="9675813" y="9236076"/>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1" name="Oval 70">
                <a:extLst>
                  <a:ext uri="{FF2B5EF4-FFF2-40B4-BE49-F238E27FC236}">
                    <a16:creationId xmlns:a16="http://schemas.microsoft.com/office/drawing/2014/main" id="{62F658B2-AFAF-47BE-83A6-E96DFF472788}"/>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2" name="Oval 71">
                <a:extLst>
                  <a:ext uri="{FF2B5EF4-FFF2-40B4-BE49-F238E27FC236}">
                    <a16:creationId xmlns:a16="http://schemas.microsoft.com/office/drawing/2014/main" id="{BFD69D22-1DC2-4986-BB41-4798DFE69B4E}"/>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3" name="Oval 72">
                <a:extLst>
                  <a:ext uri="{FF2B5EF4-FFF2-40B4-BE49-F238E27FC236}">
                    <a16:creationId xmlns:a16="http://schemas.microsoft.com/office/drawing/2014/main" id="{44DE59D4-4E72-45F4-9656-36E0E21E75E4}"/>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4" name="Oval 73">
                <a:extLst>
                  <a:ext uri="{FF2B5EF4-FFF2-40B4-BE49-F238E27FC236}">
                    <a16:creationId xmlns:a16="http://schemas.microsoft.com/office/drawing/2014/main" id="{358253DD-4E7A-475D-84D9-C05D54564F64}"/>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5" name="Oval 74">
                <a:extLst>
                  <a:ext uri="{FF2B5EF4-FFF2-40B4-BE49-F238E27FC236}">
                    <a16:creationId xmlns:a16="http://schemas.microsoft.com/office/drawing/2014/main" id="{280BEE1A-BE4D-4C73-BDAB-323D894F51DB}"/>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6" name="Oval 75">
                <a:extLst>
                  <a:ext uri="{FF2B5EF4-FFF2-40B4-BE49-F238E27FC236}">
                    <a16:creationId xmlns:a16="http://schemas.microsoft.com/office/drawing/2014/main" id="{5FD15661-DEB4-4488-8D60-C7DEABBB589D}"/>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7" name="Oval 76">
                <a:extLst>
                  <a:ext uri="{FF2B5EF4-FFF2-40B4-BE49-F238E27FC236}">
                    <a16:creationId xmlns:a16="http://schemas.microsoft.com/office/drawing/2014/main" id="{20E5814E-A0BB-4AEA-8B2D-54E71CA21C30}"/>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8" name="Oval 77">
                <a:extLst>
                  <a:ext uri="{FF2B5EF4-FFF2-40B4-BE49-F238E27FC236}">
                    <a16:creationId xmlns:a16="http://schemas.microsoft.com/office/drawing/2014/main" id="{DE21FF4E-1802-4CB7-A25F-3DE0A9749685}"/>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9" name="Oval 78">
                <a:extLst>
                  <a:ext uri="{FF2B5EF4-FFF2-40B4-BE49-F238E27FC236}">
                    <a16:creationId xmlns:a16="http://schemas.microsoft.com/office/drawing/2014/main" id="{5E30119F-AE49-475F-A46E-F3F27BC5AF4B}"/>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0" name="Oval 79">
                <a:extLst>
                  <a:ext uri="{FF2B5EF4-FFF2-40B4-BE49-F238E27FC236}">
                    <a16:creationId xmlns:a16="http://schemas.microsoft.com/office/drawing/2014/main" id="{0EB34CF5-2B0E-419B-8D49-C4216BFDB305}"/>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1" name="Oval 80">
                <a:extLst>
                  <a:ext uri="{FF2B5EF4-FFF2-40B4-BE49-F238E27FC236}">
                    <a16:creationId xmlns:a16="http://schemas.microsoft.com/office/drawing/2014/main" id="{F3B9F17F-D4D0-4495-8C6E-FAF1348964AF}"/>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2" name="Oval 81">
                <a:extLst>
                  <a:ext uri="{FF2B5EF4-FFF2-40B4-BE49-F238E27FC236}">
                    <a16:creationId xmlns:a16="http://schemas.microsoft.com/office/drawing/2014/main" id="{486FD4DD-88C6-4B6B-8A81-75691EB7C1DB}"/>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4" name="Freeform 83">
                <a:extLst>
                  <a:ext uri="{FF2B5EF4-FFF2-40B4-BE49-F238E27FC236}">
                    <a16:creationId xmlns:a16="http://schemas.microsoft.com/office/drawing/2014/main" id="{547A8FC1-01F1-4470-87AC-87034D1706FD}"/>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5" name="Freeform 84">
                <a:extLst>
                  <a:ext uri="{FF2B5EF4-FFF2-40B4-BE49-F238E27FC236}">
                    <a16:creationId xmlns:a16="http://schemas.microsoft.com/office/drawing/2014/main" id="{8BFAC980-D8B1-4274-B41D-A9BD43E90214}"/>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6" name="Freeform 85">
                <a:extLst>
                  <a:ext uri="{FF2B5EF4-FFF2-40B4-BE49-F238E27FC236}">
                    <a16:creationId xmlns:a16="http://schemas.microsoft.com/office/drawing/2014/main" id="{2352B2BC-7997-4515-95B2-5C0A1CA3CE34}"/>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8" name="Freeform 87">
                <a:extLst>
                  <a:ext uri="{FF2B5EF4-FFF2-40B4-BE49-F238E27FC236}">
                    <a16:creationId xmlns:a16="http://schemas.microsoft.com/office/drawing/2014/main" id="{FCB3A8D8-9C4F-4BBA-B2A7-F43918140771}"/>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0" name="Freeform 89">
                <a:extLst>
                  <a:ext uri="{FF2B5EF4-FFF2-40B4-BE49-F238E27FC236}">
                    <a16:creationId xmlns:a16="http://schemas.microsoft.com/office/drawing/2014/main" id="{8E97F523-4B1F-4244-94A7-8C284EF40F0C}"/>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1" name="Freeform 90">
                <a:extLst>
                  <a:ext uri="{FF2B5EF4-FFF2-40B4-BE49-F238E27FC236}">
                    <a16:creationId xmlns:a16="http://schemas.microsoft.com/office/drawing/2014/main" id="{5080C7CA-A257-4587-8773-5BB87B462B46}"/>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2" name="Freeform 91">
                <a:extLst>
                  <a:ext uri="{FF2B5EF4-FFF2-40B4-BE49-F238E27FC236}">
                    <a16:creationId xmlns:a16="http://schemas.microsoft.com/office/drawing/2014/main" id="{88E73EEC-1E7A-4CCD-84C1-5DC6B1A6A5CB}"/>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3" name="Freeform 92">
                <a:extLst>
                  <a:ext uri="{FF2B5EF4-FFF2-40B4-BE49-F238E27FC236}">
                    <a16:creationId xmlns:a16="http://schemas.microsoft.com/office/drawing/2014/main" id="{7038979E-489E-4844-835C-7C1F5DA55953}"/>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4" name="Freeform 93">
                <a:extLst>
                  <a:ext uri="{FF2B5EF4-FFF2-40B4-BE49-F238E27FC236}">
                    <a16:creationId xmlns:a16="http://schemas.microsoft.com/office/drawing/2014/main" id="{BA96785A-4880-447F-B1B5-17757E3CFD94}"/>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5" name="Freeform 94">
                <a:extLst>
                  <a:ext uri="{FF2B5EF4-FFF2-40B4-BE49-F238E27FC236}">
                    <a16:creationId xmlns:a16="http://schemas.microsoft.com/office/drawing/2014/main" id="{9F38083B-BF55-4652-9F2C-1DEEDCA67743}"/>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6" name="Freeform 95">
                <a:extLst>
                  <a:ext uri="{FF2B5EF4-FFF2-40B4-BE49-F238E27FC236}">
                    <a16:creationId xmlns:a16="http://schemas.microsoft.com/office/drawing/2014/main" id="{11537DEB-6D85-4E24-AB1E-599D3716F563}"/>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ffectLst>
                <a:glow>
                  <a:schemeClr val="accent5"/>
                </a:glo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7" name="Freeform 96">
                <a:extLst>
                  <a:ext uri="{FF2B5EF4-FFF2-40B4-BE49-F238E27FC236}">
                    <a16:creationId xmlns:a16="http://schemas.microsoft.com/office/drawing/2014/main" id="{F25BA9DB-D43D-490E-B5CB-AE3854179F3D}"/>
                  </a:ext>
                </a:extLst>
              </p:cNvPr>
              <p:cNvSpPr>
                <a:spLocks/>
              </p:cNvSpPr>
              <p:nvPr/>
            </p:nvSpPr>
            <p:spPr bwMode="auto">
              <a:xfrm>
                <a:off x="7354888" y="8778876"/>
                <a:ext cx="1806575" cy="812799"/>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8" name="Freeform 97">
                <a:extLst>
                  <a:ext uri="{FF2B5EF4-FFF2-40B4-BE49-F238E27FC236}">
                    <a16:creationId xmlns:a16="http://schemas.microsoft.com/office/drawing/2014/main" id="{A259F8ED-A01D-497B-BC4F-7D0BE5CA666F}"/>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9" name="Freeform 98">
                <a:extLst>
                  <a:ext uri="{FF2B5EF4-FFF2-40B4-BE49-F238E27FC236}">
                    <a16:creationId xmlns:a16="http://schemas.microsoft.com/office/drawing/2014/main" id="{C9CD4CA0-D1FC-4FA1-BC48-5EA4E8CAE69F}"/>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0" name="Freeform 99">
                <a:extLst>
                  <a:ext uri="{FF2B5EF4-FFF2-40B4-BE49-F238E27FC236}">
                    <a16:creationId xmlns:a16="http://schemas.microsoft.com/office/drawing/2014/main" id="{18238A1F-91D5-47CB-985B-6210B5BFB45A}"/>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1" name="Oval 100">
                <a:extLst>
                  <a:ext uri="{FF2B5EF4-FFF2-40B4-BE49-F238E27FC236}">
                    <a16:creationId xmlns:a16="http://schemas.microsoft.com/office/drawing/2014/main" id="{0C4E6589-80BC-4A05-AE0F-0BAA9BA4D631}"/>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2" name="Oval 101">
                <a:extLst>
                  <a:ext uri="{FF2B5EF4-FFF2-40B4-BE49-F238E27FC236}">
                    <a16:creationId xmlns:a16="http://schemas.microsoft.com/office/drawing/2014/main" id="{A0125B11-BEAA-4FA0-9947-58A36928997D}"/>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3" name="Oval 102">
                <a:extLst>
                  <a:ext uri="{FF2B5EF4-FFF2-40B4-BE49-F238E27FC236}">
                    <a16:creationId xmlns:a16="http://schemas.microsoft.com/office/drawing/2014/main" id="{9FBE33F2-E608-4AC3-8003-53A4DBFDB1A1}"/>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4" name="Freeform 103">
                <a:extLst>
                  <a:ext uri="{FF2B5EF4-FFF2-40B4-BE49-F238E27FC236}">
                    <a16:creationId xmlns:a16="http://schemas.microsoft.com/office/drawing/2014/main" id="{ED96515C-F09C-4500-AFDE-226A4905309E}"/>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5" name="Freeform 104">
                <a:extLst>
                  <a:ext uri="{FF2B5EF4-FFF2-40B4-BE49-F238E27FC236}">
                    <a16:creationId xmlns:a16="http://schemas.microsoft.com/office/drawing/2014/main" id="{7A3BF3D5-B8E3-4608-AEBC-E26B1F133782}"/>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6" name="Freeform 105">
                <a:extLst>
                  <a:ext uri="{FF2B5EF4-FFF2-40B4-BE49-F238E27FC236}">
                    <a16:creationId xmlns:a16="http://schemas.microsoft.com/office/drawing/2014/main" id="{3856157D-6D35-438E-B3E2-5CEE9C8439A5}"/>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7" name="Freeform 106">
                <a:extLst>
                  <a:ext uri="{FF2B5EF4-FFF2-40B4-BE49-F238E27FC236}">
                    <a16:creationId xmlns:a16="http://schemas.microsoft.com/office/drawing/2014/main" id="{AF157791-E835-4C16-A7BC-E833583565D1}"/>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8" name="Freeform 107">
                <a:extLst>
                  <a:ext uri="{FF2B5EF4-FFF2-40B4-BE49-F238E27FC236}">
                    <a16:creationId xmlns:a16="http://schemas.microsoft.com/office/drawing/2014/main" id="{CB27B52A-6B68-4F99-81E5-43BA8691F9BC}"/>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9" name="Freeform 108">
                <a:extLst>
                  <a:ext uri="{FF2B5EF4-FFF2-40B4-BE49-F238E27FC236}">
                    <a16:creationId xmlns:a16="http://schemas.microsoft.com/office/drawing/2014/main" id="{4BFF998A-34D0-49ED-83CD-8B820DAC1536}"/>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cxnSp>
          <p:nvCxnSpPr>
            <p:cNvPr id="10" name="Straight Connector 9">
              <a:extLst>
                <a:ext uri="{FF2B5EF4-FFF2-40B4-BE49-F238E27FC236}">
                  <a16:creationId xmlns:a16="http://schemas.microsoft.com/office/drawing/2014/main" id="{867D7678-BB08-48B4-857F-3E3A15E73029}"/>
                </a:ext>
              </a:extLst>
            </p:cNvPr>
            <p:cNvCxnSpPr>
              <a:stCxn id="560" idx="3"/>
              <a:endCxn id="545" idx="2"/>
            </p:cNvCxnSpPr>
            <p:nvPr/>
          </p:nvCxnSpPr>
          <p:spPr>
            <a:xfrm flipH="1">
              <a:off x="7470709" y="3576191"/>
              <a:ext cx="434967" cy="1261684"/>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8F56D397-0354-4D10-A99A-6B2E6DEE485A}"/>
                </a:ext>
              </a:extLst>
            </p:cNvPr>
            <p:cNvSpPr/>
            <p:nvPr/>
          </p:nvSpPr>
          <p:spPr>
            <a:xfrm>
              <a:off x="8060651" y="4577752"/>
              <a:ext cx="71351" cy="71351"/>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22" name="Straight Connector 21">
              <a:extLst>
                <a:ext uri="{FF2B5EF4-FFF2-40B4-BE49-F238E27FC236}">
                  <a16:creationId xmlns:a16="http://schemas.microsoft.com/office/drawing/2014/main" id="{E7B73991-6BF1-4792-B543-E4322F3D76F7}"/>
                </a:ext>
              </a:extLst>
            </p:cNvPr>
            <p:cNvCxnSpPr>
              <a:stCxn id="553" idx="58"/>
              <a:endCxn id="552" idx="42"/>
            </p:cNvCxnSpPr>
            <p:nvPr/>
          </p:nvCxnSpPr>
          <p:spPr>
            <a:xfrm>
              <a:off x="7459478" y="3557066"/>
              <a:ext cx="441420" cy="1206337"/>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C7B468C5-92D4-4908-B95C-0DDD7D44A523}"/>
              </a:ext>
            </a:extLst>
          </p:cNvPr>
          <p:cNvGrpSpPr/>
          <p:nvPr/>
        </p:nvGrpSpPr>
        <p:grpSpPr>
          <a:xfrm>
            <a:off x="3022576" y="1489353"/>
            <a:ext cx="3089542" cy="3156472"/>
            <a:chOff x="4030102" y="1985802"/>
            <a:chExt cx="4119389" cy="4208628"/>
          </a:xfrm>
          <a:solidFill>
            <a:schemeClr val="accent5"/>
          </a:solidFill>
          <a:effectLst>
            <a:glow rad="76200">
              <a:schemeClr val="accent5">
                <a:alpha val="51000"/>
              </a:schemeClr>
            </a:glow>
          </a:effectLst>
        </p:grpSpPr>
        <p:cxnSp>
          <p:nvCxnSpPr>
            <p:cNvPr id="447" name="Straight Connector 446">
              <a:extLst>
                <a:ext uri="{FF2B5EF4-FFF2-40B4-BE49-F238E27FC236}">
                  <a16:creationId xmlns:a16="http://schemas.microsoft.com/office/drawing/2014/main" id="{68FA9F42-2704-4292-98F1-0B07B3D291D9}"/>
                </a:ext>
              </a:extLst>
            </p:cNvPr>
            <p:cNvCxnSpPr>
              <a:cxnSpLocks/>
              <a:stCxn id="746" idx="4"/>
              <a:endCxn id="729" idx="4"/>
            </p:cNvCxnSpPr>
            <p:nvPr/>
          </p:nvCxnSpPr>
          <p:spPr>
            <a:xfrm flipH="1">
              <a:off x="6433214" y="3608060"/>
              <a:ext cx="1475648" cy="2267655"/>
            </a:xfrm>
            <a:prstGeom prst="line">
              <a:avLst/>
            </a:prstGeom>
            <a:grpFill/>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198ACAEF-F559-4861-9CE0-DA4FC315138B}"/>
                </a:ext>
              </a:extLst>
            </p:cNvPr>
            <p:cNvCxnSpPr>
              <a:stCxn id="747" idx="4"/>
              <a:endCxn id="770" idx="3"/>
            </p:cNvCxnSpPr>
            <p:nvPr/>
          </p:nvCxnSpPr>
          <p:spPr>
            <a:xfrm flipH="1">
              <a:off x="6869852" y="3652680"/>
              <a:ext cx="1246175" cy="1260517"/>
            </a:xfrm>
            <a:prstGeom prst="line">
              <a:avLst/>
            </a:prstGeom>
            <a:grpFill/>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8D26AD94-CDAE-4D88-83D5-2A1D29CD93C4}"/>
                </a:ext>
              </a:extLst>
            </p:cNvPr>
            <p:cNvCxnSpPr>
              <a:stCxn id="747" idx="4"/>
              <a:endCxn id="758" idx="37"/>
            </p:cNvCxnSpPr>
            <p:nvPr/>
          </p:nvCxnSpPr>
          <p:spPr>
            <a:xfrm flipH="1">
              <a:off x="8106466" y="3652680"/>
              <a:ext cx="9561" cy="965706"/>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450" name="Group 449">
              <a:extLst>
                <a:ext uri="{FF2B5EF4-FFF2-40B4-BE49-F238E27FC236}">
                  <a16:creationId xmlns:a16="http://schemas.microsoft.com/office/drawing/2014/main" id="{EB7F945C-619F-4D2F-9436-0F96D2D859AA}"/>
                </a:ext>
              </a:extLst>
            </p:cNvPr>
            <p:cNvGrpSpPr/>
            <p:nvPr/>
          </p:nvGrpSpPr>
          <p:grpSpPr>
            <a:xfrm>
              <a:off x="4030102" y="1985802"/>
              <a:ext cx="4119389" cy="4208628"/>
              <a:chOff x="6731001" y="5445126"/>
              <a:chExt cx="4103687" cy="4192588"/>
            </a:xfrm>
            <a:grpFill/>
            <a:effectLst/>
          </p:grpSpPr>
          <p:sp>
            <p:nvSpPr>
              <p:cNvPr id="468" name="Oval 5">
                <a:extLst>
                  <a:ext uri="{FF2B5EF4-FFF2-40B4-BE49-F238E27FC236}">
                    <a16:creationId xmlns:a16="http://schemas.microsoft.com/office/drawing/2014/main" id="{21C320AE-C48B-4DC8-A4CD-8752046D13A7}"/>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3" name="Oval 6">
                <a:extLst>
                  <a:ext uri="{FF2B5EF4-FFF2-40B4-BE49-F238E27FC236}">
                    <a16:creationId xmlns:a16="http://schemas.microsoft.com/office/drawing/2014/main" id="{86FD7084-5F4C-4764-8F6B-8562A958995E}"/>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7" name="Oval 8">
                <a:extLst>
                  <a:ext uri="{FF2B5EF4-FFF2-40B4-BE49-F238E27FC236}">
                    <a16:creationId xmlns:a16="http://schemas.microsoft.com/office/drawing/2014/main" id="{7FE1E72D-F7F7-4209-A2F3-436A81E2ABA9}"/>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9" name="Oval 9">
                <a:extLst>
                  <a:ext uri="{FF2B5EF4-FFF2-40B4-BE49-F238E27FC236}">
                    <a16:creationId xmlns:a16="http://schemas.microsoft.com/office/drawing/2014/main" id="{68313787-E3C5-4F1E-A421-8DF8D713BE0F}"/>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0" name="Oval 10">
                <a:extLst>
                  <a:ext uri="{FF2B5EF4-FFF2-40B4-BE49-F238E27FC236}">
                    <a16:creationId xmlns:a16="http://schemas.microsoft.com/office/drawing/2014/main" id="{D18AB153-3288-4752-B740-B9785325F53E}"/>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1" name="Oval 11">
                <a:extLst>
                  <a:ext uri="{FF2B5EF4-FFF2-40B4-BE49-F238E27FC236}">
                    <a16:creationId xmlns:a16="http://schemas.microsoft.com/office/drawing/2014/main" id="{856EDAA3-B179-4BBD-BD0E-57910521763F}"/>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2" name="Oval 12">
                <a:extLst>
                  <a:ext uri="{FF2B5EF4-FFF2-40B4-BE49-F238E27FC236}">
                    <a16:creationId xmlns:a16="http://schemas.microsoft.com/office/drawing/2014/main" id="{D59E1D25-7B83-40D1-B4E6-3A37B322F572}"/>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3" name="Oval 13">
                <a:extLst>
                  <a:ext uri="{FF2B5EF4-FFF2-40B4-BE49-F238E27FC236}">
                    <a16:creationId xmlns:a16="http://schemas.microsoft.com/office/drawing/2014/main" id="{2A3E6BD3-6915-4B51-92B6-56608541EA66}"/>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4" name="Oval 14">
                <a:extLst>
                  <a:ext uri="{FF2B5EF4-FFF2-40B4-BE49-F238E27FC236}">
                    <a16:creationId xmlns:a16="http://schemas.microsoft.com/office/drawing/2014/main" id="{25E3FAE1-27FC-457C-AAC9-484ABABCB994}"/>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5" name="Oval 15">
                <a:extLst>
                  <a:ext uri="{FF2B5EF4-FFF2-40B4-BE49-F238E27FC236}">
                    <a16:creationId xmlns:a16="http://schemas.microsoft.com/office/drawing/2014/main" id="{766B8525-BA14-4C09-A228-1D4605BF7529}"/>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6" name="Oval 16">
                <a:extLst>
                  <a:ext uri="{FF2B5EF4-FFF2-40B4-BE49-F238E27FC236}">
                    <a16:creationId xmlns:a16="http://schemas.microsoft.com/office/drawing/2014/main" id="{0A89BAF3-6CB2-48E0-B8DD-B564DABCBD9C}"/>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7" name="Oval 17">
                <a:extLst>
                  <a:ext uri="{FF2B5EF4-FFF2-40B4-BE49-F238E27FC236}">
                    <a16:creationId xmlns:a16="http://schemas.microsoft.com/office/drawing/2014/main" id="{849C66DD-F908-46E0-8E7D-F0AB3530C998}"/>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8" name="Oval 18">
                <a:extLst>
                  <a:ext uri="{FF2B5EF4-FFF2-40B4-BE49-F238E27FC236}">
                    <a16:creationId xmlns:a16="http://schemas.microsoft.com/office/drawing/2014/main" id="{AD12A5C9-C38F-4736-83DE-F05419D04BCC}"/>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79" name="Oval 19">
                <a:extLst>
                  <a:ext uri="{FF2B5EF4-FFF2-40B4-BE49-F238E27FC236}">
                    <a16:creationId xmlns:a16="http://schemas.microsoft.com/office/drawing/2014/main" id="{722BE281-6218-4A14-866E-1337E9140636}"/>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0" name="Oval 20">
                <a:extLst>
                  <a:ext uri="{FF2B5EF4-FFF2-40B4-BE49-F238E27FC236}">
                    <a16:creationId xmlns:a16="http://schemas.microsoft.com/office/drawing/2014/main" id="{D13AC3B0-3CE3-4229-BB26-B1A2B4801E98}"/>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1" name="Oval 21">
                <a:extLst>
                  <a:ext uri="{FF2B5EF4-FFF2-40B4-BE49-F238E27FC236}">
                    <a16:creationId xmlns:a16="http://schemas.microsoft.com/office/drawing/2014/main" id="{D9E669CB-38E8-486A-AC76-F2AB038A77AC}"/>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2" name="Oval 22">
                <a:extLst>
                  <a:ext uri="{FF2B5EF4-FFF2-40B4-BE49-F238E27FC236}">
                    <a16:creationId xmlns:a16="http://schemas.microsoft.com/office/drawing/2014/main" id="{82E01D95-E452-4D4F-8FBC-AC6ABD2F9FF3}"/>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3" name="Oval 23">
                <a:extLst>
                  <a:ext uri="{FF2B5EF4-FFF2-40B4-BE49-F238E27FC236}">
                    <a16:creationId xmlns:a16="http://schemas.microsoft.com/office/drawing/2014/main" id="{D876DEA1-C783-4829-BB71-CE0F506DF271}"/>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4" name="Oval 24">
                <a:extLst>
                  <a:ext uri="{FF2B5EF4-FFF2-40B4-BE49-F238E27FC236}">
                    <a16:creationId xmlns:a16="http://schemas.microsoft.com/office/drawing/2014/main" id="{17B82659-ADA2-4C8D-B319-8C0A59745EBB}"/>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5" name="Oval 25">
                <a:extLst>
                  <a:ext uri="{FF2B5EF4-FFF2-40B4-BE49-F238E27FC236}">
                    <a16:creationId xmlns:a16="http://schemas.microsoft.com/office/drawing/2014/main" id="{29DA1716-2F18-4ABB-B657-5FD7163F01F2}"/>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6" name="Oval 26">
                <a:extLst>
                  <a:ext uri="{FF2B5EF4-FFF2-40B4-BE49-F238E27FC236}">
                    <a16:creationId xmlns:a16="http://schemas.microsoft.com/office/drawing/2014/main" id="{95A4BF8F-F9FD-41C2-A8B0-0DD97C225D0E}"/>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7" name="Oval 27">
                <a:extLst>
                  <a:ext uri="{FF2B5EF4-FFF2-40B4-BE49-F238E27FC236}">
                    <a16:creationId xmlns:a16="http://schemas.microsoft.com/office/drawing/2014/main" id="{BC39CA2F-7348-464D-90F7-4388C59324A7}"/>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8" name="Oval 28">
                <a:extLst>
                  <a:ext uri="{FF2B5EF4-FFF2-40B4-BE49-F238E27FC236}">
                    <a16:creationId xmlns:a16="http://schemas.microsoft.com/office/drawing/2014/main" id="{9D2D231F-D764-4CE1-A7E4-6FA00DB4C7C3}"/>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89" name="Oval 29">
                <a:extLst>
                  <a:ext uri="{FF2B5EF4-FFF2-40B4-BE49-F238E27FC236}">
                    <a16:creationId xmlns:a16="http://schemas.microsoft.com/office/drawing/2014/main" id="{29322AE8-C9F5-4720-8B79-F04F0E81B257}"/>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0" name="Oval 30">
                <a:extLst>
                  <a:ext uri="{FF2B5EF4-FFF2-40B4-BE49-F238E27FC236}">
                    <a16:creationId xmlns:a16="http://schemas.microsoft.com/office/drawing/2014/main" id="{F8FC5D47-6113-45F0-908F-A6A005D18FC2}"/>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3" name="Oval 31">
                <a:extLst>
                  <a:ext uri="{FF2B5EF4-FFF2-40B4-BE49-F238E27FC236}">
                    <a16:creationId xmlns:a16="http://schemas.microsoft.com/office/drawing/2014/main" id="{836FEE9B-26F5-443B-B736-B2339F335BC6}"/>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9" name="Oval 32">
                <a:extLst>
                  <a:ext uri="{FF2B5EF4-FFF2-40B4-BE49-F238E27FC236}">
                    <a16:creationId xmlns:a16="http://schemas.microsoft.com/office/drawing/2014/main" id="{EE34FA8D-CC02-469F-AFCB-14A65DCC6356}"/>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00" name="Oval 33">
                <a:extLst>
                  <a:ext uri="{FF2B5EF4-FFF2-40B4-BE49-F238E27FC236}">
                    <a16:creationId xmlns:a16="http://schemas.microsoft.com/office/drawing/2014/main" id="{CC925222-90C2-430E-8F98-01F5E4CFFC4E}"/>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01" name="Oval 34">
                <a:extLst>
                  <a:ext uri="{FF2B5EF4-FFF2-40B4-BE49-F238E27FC236}">
                    <a16:creationId xmlns:a16="http://schemas.microsoft.com/office/drawing/2014/main" id="{F47BD79B-ADBE-43B7-BE52-4F8A9204AFFD}"/>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06" name="Oval 35">
                <a:extLst>
                  <a:ext uri="{FF2B5EF4-FFF2-40B4-BE49-F238E27FC236}">
                    <a16:creationId xmlns:a16="http://schemas.microsoft.com/office/drawing/2014/main" id="{BCBC0776-27E8-43F4-A5C0-0EE91F81A96C}"/>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07" name="Oval 36">
                <a:extLst>
                  <a:ext uri="{FF2B5EF4-FFF2-40B4-BE49-F238E27FC236}">
                    <a16:creationId xmlns:a16="http://schemas.microsoft.com/office/drawing/2014/main" id="{36FBD765-69CA-4FE4-A957-ECD7070B16F0}"/>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08" name="Oval 37">
                <a:extLst>
                  <a:ext uri="{FF2B5EF4-FFF2-40B4-BE49-F238E27FC236}">
                    <a16:creationId xmlns:a16="http://schemas.microsoft.com/office/drawing/2014/main" id="{8B5A9B04-96B1-4E77-B0A8-9B15A48DFA99}"/>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09" name="Oval 38">
                <a:extLst>
                  <a:ext uri="{FF2B5EF4-FFF2-40B4-BE49-F238E27FC236}">
                    <a16:creationId xmlns:a16="http://schemas.microsoft.com/office/drawing/2014/main" id="{52F9C0E7-9D7A-48F9-9EE8-81422035AB29}"/>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0" name="Oval 39">
                <a:extLst>
                  <a:ext uri="{FF2B5EF4-FFF2-40B4-BE49-F238E27FC236}">
                    <a16:creationId xmlns:a16="http://schemas.microsoft.com/office/drawing/2014/main" id="{CB64D019-A1F6-4D64-B7A2-70DBD478F103}"/>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1" name="Oval 40">
                <a:extLst>
                  <a:ext uri="{FF2B5EF4-FFF2-40B4-BE49-F238E27FC236}">
                    <a16:creationId xmlns:a16="http://schemas.microsoft.com/office/drawing/2014/main" id="{F5609B13-BFB9-4382-966F-20E9008F6F9D}"/>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2" name="Oval 41">
                <a:extLst>
                  <a:ext uri="{FF2B5EF4-FFF2-40B4-BE49-F238E27FC236}">
                    <a16:creationId xmlns:a16="http://schemas.microsoft.com/office/drawing/2014/main" id="{9F6217E8-DDEE-4307-B597-ECDDF67CF6BD}"/>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3" name="Oval 42">
                <a:extLst>
                  <a:ext uri="{FF2B5EF4-FFF2-40B4-BE49-F238E27FC236}">
                    <a16:creationId xmlns:a16="http://schemas.microsoft.com/office/drawing/2014/main" id="{46C2165F-399D-4C35-BF6D-FA8539977B7A}"/>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4" name="Oval 43">
                <a:extLst>
                  <a:ext uri="{FF2B5EF4-FFF2-40B4-BE49-F238E27FC236}">
                    <a16:creationId xmlns:a16="http://schemas.microsoft.com/office/drawing/2014/main" id="{0DF69444-1D52-47B2-BB75-BADE1392BCF2}"/>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5" name="Oval 44">
                <a:extLst>
                  <a:ext uri="{FF2B5EF4-FFF2-40B4-BE49-F238E27FC236}">
                    <a16:creationId xmlns:a16="http://schemas.microsoft.com/office/drawing/2014/main" id="{50D3857B-C75D-4D8D-8650-3F8D680B891C}"/>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6" name="Oval 45">
                <a:extLst>
                  <a:ext uri="{FF2B5EF4-FFF2-40B4-BE49-F238E27FC236}">
                    <a16:creationId xmlns:a16="http://schemas.microsoft.com/office/drawing/2014/main" id="{592A1F3A-D688-422A-B8C4-D9EFA72451F9}"/>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7" name="Oval 46">
                <a:extLst>
                  <a:ext uri="{FF2B5EF4-FFF2-40B4-BE49-F238E27FC236}">
                    <a16:creationId xmlns:a16="http://schemas.microsoft.com/office/drawing/2014/main" id="{307E21EE-600E-4403-9D27-0EBE107237C9}"/>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8" name="Oval 47">
                <a:extLst>
                  <a:ext uri="{FF2B5EF4-FFF2-40B4-BE49-F238E27FC236}">
                    <a16:creationId xmlns:a16="http://schemas.microsoft.com/office/drawing/2014/main" id="{BD59AE54-A545-47A8-AFF6-069D8EA0BF76}"/>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19" name="Oval 48">
                <a:extLst>
                  <a:ext uri="{FF2B5EF4-FFF2-40B4-BE49-F238E27FC236}">
                    <a16:creationId xmlns:a16="http://schemas.microsoft.com/office/drawing/2014/main" id="{DBF27BCC-CE14-4AA4-A99E-D2DB72DFE77A}"/>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0" name="Oval 49">
                <a:extLst>
                  <a:ext uri="{FF2B5EF4-FFF2-40B4-BE49-F238E27FC236}">
                    <a16:creationId xmlns:a16="http://schemas.microsoft.com/office/drawing/2014/main" id="{02CF7D45-36F5-4903-94F0-B9DC1E9DAE8B}"/>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1" name="Oval 50">
                <a:extLst>
                  <a:ext uri="{FF2B5EF4-FFF2-40B4-BE49-F238E27FC236}">
                    <a16:creationId xmlns:a16="http://schemas.microsoft.com/office/drawing/2014/main" id="{626D2AF2-925A-4992-90B4-810C7905F30F}"/>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2" name="Oval 51">
                <a:extLst>
                  <a:ext uri="{FF2B5EF4-FFF2-40B4-BE49-F238E27FC236}">
                    <a16:creationId xmlns:a16="http://schemas.microsoft.com/office/drawing/2014/main" id="{8028591E-5891-4BEB-921B-B8935ED8222C}"/>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3" name="Oval 52">
                <a:extLst>
                  <a:ext uri="{FF2B5EF4-FFF2-40B4-BE49-F238E27FC236}">
                    <a16:creationId xmlns:a16="http://schemas.microsoft.com/office/drawing/2014/main" id="{842CB0E3-818A-45B2-8530-6D8B9F160393}"/>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4" name="Oval 53">
                <a:extLst>
                  <a:ext uri="{FF2B5EF4-FFF2-40B4-BE49-F238E27FC236}">
                    <a16:creationId xmlns:a16="http://schemas.microsoft.com/office/drawing/2014/main" id="{6F732AE2-7879-4549-9708-AF1686C32256}"/>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5" name="Oval 55">
                <a:extLst>
                  <a:ext uri="{FF2B5EF4-FFF2-40B4-BE49-F238E27FC236}">
                    <a16:creationId xmlns:a16="http://schemas.microsoft.com/office/drawing/2014/main" id="{DF547E60-A5D7-4E26-B09E-B30C7D9B1E48}"/>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6" name="Oval 56">
                <a:extLst>
                  <a:ext uri="{FF2B5EF4-FFF2-40B4-BE49-F238E27FC236}">
                    <a16:creationId xmlns:a16="http://schemas.microsoft.com/office/drawing/2014/main" id="{EE0922C9-47B0-4BDF-A753-8C849A54FE8F}"/>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7" name="Oval 57">
                <a:extLst>
                  <a:ext uri="{FF2B5EF4-FFF2-40B4-BE49-F238E27FC236}">
                    <a16:creationId xmlns:a16="http://schemas.microsoft.com/office/drawing/2014/main" id="{7F6EF785-6D50-4C34-9B09-8402F5A271EC}"/>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8" name="Oval 58">
                <a:extLst>
                  <a:ext uri="{FF2B5EF4-FFF2-40B4-BE49-F238E27FC236}">
                    <a16:creationId xmlns:a16="http://schemas.microsoft.com/office/drawing/2014/main" id="{A9E5A34B-72D2-49B8-8E30-392E6FD91F09}"/>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29" name="Oval 59">
                <a:extLst>
                  <a:ext uri="{FF2B5EF4-FFF2-40B4-BE49-F238E27FC236}">
                    <a16:creationId xmlns:a16="http://schemas.microsoft.com/office/drawing/2014/main" id="{4EFAD7E9-88AE-4C6F-9C31-96BAAD07244D}"/>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0" name="Oval 60">
                <a:extLst>
                  <a:ext uri="{FF2B5EF4-FFF2-40B4-BE49-F238E27FC236}">
                    <a16:creationId xmlns:a16="http://schemas.microsoft.com/office/drawing/2014/main" id="{7BBFB125-0656-492C-95C7-9D258D2E03F1}"/>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1" name="Oval 61">
                <a:extLst>
                  <a:ext uri="{FF2B5EF4-FFF2-40B4-BE49-F238E27FC236}">
                    <a16:creationId xmlns:a16="http://schemas.microsoft.com/office/drawing/2014/main" id="{D5777285-D86F-4035-B9CE-B4A73F8CC59A}"/>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2" name="Oval 62">
                <a:extLst>
                  <a:ext uri="{FF2B5EF4-FFF2-40B4-BE49-F238E27FC236}">
                    <a16:creationId xmlns:a16="http://schemas.microsoft.com/office/drawing/2014/main" id="{104E0323-9D44-4994-AB97-8914F3CD2589}"/>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3" name="Oval 63">
                <a:extLst>
                  <a:ext uri="{FF2B5EF4-FFF2-40B4-BE49-F238E27FC236}">
                    <a16:creationId xmlns:a16="http://schemas.microsoft.com/office/drawing/2014/main" id="{F0CADD69-BC5A-4965-8641-48606824F9E7}"/>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4" name="Oval 64">
                <a:extLst>
                  <a:ext uri="{FF2B5EF4-FFF2-40B4-BE49-F238E27FC236}">
                    <a16:creationId xmlns:a16="http://schemas.microsoft.com/office/drawing/2014/main" id="{AADC6AC7-3A1B-4E2C-B70F-FF4F688CC079}"/>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5" name="Oval 65">
                <a:extLst>
                  <a:ext uri="{FF2B5EF4-FFF2-40B4-BE49-F238E27FC236}">
                    <a16:creationId xmlns:a16="http://schemas.microsoft.com/office/drawing/2014/main" id="{EFADE8F3-D8CD-48F6-84C3-711A8DAC05D8}"/>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6" name="Oval 66">
                <a:extLst>
                  <a:ext uri="{FF2B5EF4-FFF2-40B4-BE49-F238E27FC236}">
                    <a16:creationId xmlns:a16="http://schemas.microsoft.com/office/drawing/2014/main" id="{32FD03EF-5CB5-436C-B991-C1EEF9A890F7}"/>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7" name="Oval 67">
                <a:extLst>
                  <a:ext uri="{FF2B5EF4-FFF2-40B4-BE49-F238E27FC236}">
                    <a16:creationId xmlns:a16="http://schemas.microsoft.com/office/drawing/2014/main" id="{23D325A8-04A9-4E31-BD88-9EC78E53F7BE}"/>
                  </a:ext>
                </a:extLst>
              </p:cNvPr>
              <p:cNvSpPr>
                <a:spLocks noChangeArrowheads="1"/>
              </p:cNvSpPr>
              <p:nvPr/>
            </p:nvSpPr>
            <p:spPr bwMode="auto">
              <a:xfrm>
                <a:off x="7640638" y="9196388"/>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8" name="Oval 68">
                <a:extLst>
                  <a:ext uri="{FF2B5EF4-FFF2-40B4-BE49-F238E27FC236}">
                    <a16:creationId xmlns:a16="http://schemas.microsoft.com/office/drawing/2014/main" id="{4CE1EEE8-0008-4B83-868E-8BAC018C5644}"/>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39" name="Oval 69">
                <a:extLst>
                  <a:ext uri="{FF2B5EF4-FFF2-40B4-BE49-F238E27FC236}">
                    <a16:creationId xmlns:a16="http://schemas.microsoft.com/office/drawing/2014/main" id="{5D5A5EFB-FD5B-4573-812A-295B0282657D}"/>
                  </a:ext>
                </a:extLst>
              </p:cNvPr>
              <p:cNvSpPr>
                <a:spLocks noChangeArrowheads="1"/>
              </p:cNvSpPr>
              <p:nvPr/>
            </p:nvSpPr>
            <p:spPr bwMode="auto">
              <a:xfrm>
                <a:off x="9675813" y="9236076"/>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0" name="Oval 70">
                <a:extLst>
                  <a:ext uri="{FF2B5EF4-FFF2-40B4-BE49-F238E27FC236}">
                    <a16:creationId xmlns:a16="http://schemas.microsoft.com/office/drawing/2014/main" id="{7CF5CD2D-C8F5-4C56-96A5-EE7D1A59407C}"/>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1" name="Oval 71">
                <a:extLst>
                  <a:ext uri="{FF2B5EF4-FFF2-40B4-BE49-F238E27FC236}">
                    <a16:creationId xmlns:a16="http://schemas.microsoft.com/office/drawing/2014/main" id="{D69C74CC-3046-47B9-B3CF-37193810A32D}"/>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2" name="Oval 72">
                <a:extLst>
                  <a:ext uri="{FF2B5EF4-FFF2-40B4-BE49-F238E27FC236}">
                    <a16:creationId xmlns:a16="http://schemas.microsoft.com/office/drawing/2014/main" id="{94CA922D-1C00-4FDD-994A-FFA6FB206100}"/>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3" name="Oval 73">
                <a:extLst>
                  <a:ext uri="{FF2B5EF4-FFF2-40B4-BE49-F238E27FC236}">
                    <a16:creationId xmlns:a16="http://schemas.microsoft.com/office/drawing/2014/main" id="{A25B240B-2B6A-49D9-B825-FE6778EB855E}"/>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4" name="Oval 74">
                <a:extLst>
                  <a:ext uri="{FF2B5EF4-FFF2-40B4-BE49-F238E27FC236}">
                    <a16:creationId xmlns:a16="http://schemas.microsoft.com/office/drawing/2014/main" id="{7218BC54-A252-471C-AEB4-C6DDBD11D1AE}"/>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5" name="Oval 75">
                <a:extLst>
                  <a:ext uri="{FF2B5EF4-FFF2-40B4-BE49-F238E27FC236}">
                    <a16:creationId xmlns:a16="http://schemas.microsoft.com/office/drawing/2014/main" id="{26608DBE-F52D-488E-B727-467B4AB029D6}"/>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6" name="Oval 76">
                <a:extLst>
                  <a:ext uri="{FF2B5EF4-FFF2-40B4-BE49-F238E27FC236}">
                    <a16:creationId xmlns:a16="http://schemas.microsoft.com/office/drawing/2014/main" id="{A4B13D35-FB43-44D5-9922-54AA1C576188}"/>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7" name="Oval 77">
                <a:extLst>
                  <a:ext uri="{FF2B5EF4-FFF2-40B4-BE49-F238E27FC236}">
                    <a16:creationId xmlns:a16="http://schemas.microsoft.com/office/drawing/2014/main" id="{555CA361-28A1-41F7-89C0-E4AB1A633833}"/>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8" name="Oval 78">
                <a:extLst>
                  <a:ext uri="{FF2B5EF4-FFF2-40B4-BE49-F238E27FC236}">
                    <a16:creationId xmlns:a16="http://schemas.microsoft.com/office/drawing/2014/main" id="{7A52F77E-4310-420E-883F-0E15FD790DB0}"/>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49" name="Oval 79">
                <a:extLst>
                  <a:ext uri="{FF2B5EF4-FFF2-40B4-BE49-F238E27FC236}">
                    <a16:creationId xmlns:a16="http://schemas.microsoft.com/office/drawing/2014/main" id="{C8866ECB-B45A-4A89-A4E3-1E95AF2B833A}"/>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0" name="Oval 80">
                <a:extLst>
                  <a:ext uri="{FF2B5EF4-FFF2-40B4-BE49-F238E27FC236}">
                    <a16:creationId xmlns:a16="http://schemas.microsoft.com/office/drawing/2014/main" id="{220DC11E-D3D5-446B-8B58-BB993FA8EC73}"/>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1" name="Oval 81">
                <a:extLst>
                  <a:ext uri="{FF2B5EF4-FFF2-40B4-BE49-F238E27FC236}">
                    <a16:creationId xmlns:a16="http://schemas.microsoft.com/office/drawing/2014/main" id="{7C3F060D-FBAC-47EA-948F-AA171C07E5F7}"/>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2" name="Freeform 83">
                <a:extLst>
                  <a:ext uri="{FF2B5EF4-FFF2-40B4-BE49-F238E27FC236}">
                    <a16:creationId xmlns:a16="http://schemas.microsoft.com/office/drawing/2014/main" id="{E9E90A1D-B1DE-483B-939B-D57FF70C2FD3}"/>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3" name="Freeform 84">
                <a:extLst>
                  <a:ext uri="{FF2B5EF4-FFF2-40B4-BE49-F238E27FC236}">
                    <a16:creationId xmlns:a16="http://schemas.microsoft.com/office/drawing/2014/main" id="{D383B5C9-B3D2-4E30-AE8A-5D39DCCB8703}"/>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4" name="Freeform 85">
                <a:extLst>
                  <a:ext uri="{FF2B5EF4-FFF2-40B4-BE49-F238E27FC236}">
                    <a16:creationId xmlns:a16="http://schemas.microsoft.com/office/drawing/2014/main" id="{7B5A49B0-0597-4E0C-BA68-9854518DD289}"/>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5" name="Freeform 87">
                <a:extLst>
                  <a:ext uri="{FF2B5EF4-FFF2-40B4-BE49-F238E27FC236}">
                    <a16:creationId xmlns:a16="http://schemas.microsoft.com/office/drawing/2014/main" id="{725D5F8C-3A5D-4189-B46B-C6A4AB3250D4}"/>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6" name="Freeform 89">
                <a:extLst>
                  <a:ext uri="{FF2B5EF4-FFF2-40B4-BE49-F238E27FC236}">
                    <a16:creationId xmlns:a16="http://schemas.microsoft.com/office/drawing/2014/main" id="{22039E10-5187-4660-8BE8-859C4593AF8A}"/>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7" name="Freeform 90">
                <a:extLst>
                  <a:ext uri="{FF2B5EF4-FFF2-40B4-BE49-F238E27FC236}">
                    <a16:creationId xmlns:a16="http://schemas.microsoft.com/office/drawing/2014/main" id="{7FB2715D-AA6D-4757-80A2-91BCDB38B980}"/>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8" name="Freeform 91">
                <a:extLst>
                  <a:ext uri="{FF2B5EF4-FFF2-40B4-BE49-F238E27FC236}">
                    <a16:creationId xmlns:a16="http://schemas.microsoft.com/office/drawing/2014/main" id="{74C2FF26-39FD-4ACB-9910-1D28FC116EC8}"/>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59" name="Freeform 92">
                <a:extLst>
                  <a:ext uri="{FF2B5EF4-FFF2-40B4-BE49-F238E27FC236}">
                    <a16:creationId xmlns:a16="http://schemas.microsoft.com/office/drawing/2014/main" id="{CB867269-F647-41AB-ABAC-5C0475356A47}"/>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0" name="Freeform 93">
                <a:extLst>
                  <a:ext uri="{FF2B5EF4-FFF2-40B4-BE49-F238E27FC236}">
                    <a16:creationId xmlns:a16="http://schemas.microsoft.com/office/drawing/2014/main" id="{748F0777-618F-457B-8D48-48C62EFF8AFB}"/>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1" name="Freeform 94">
                <a:extLst>
                  <a:ext uri="{FF2B5EF4-FFF2-40B4-BE49-F238E27FC236}">
                    <a16:creationId xmlns:a16="http://schemas.microsoft.com/office/drawing/2014/main" id="{9B62F129-81F0-4407-820B-1C3CF264E723}"/>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2" name="Freeform 95">
                <a:extLst>
                  <a:ext uri="{FF2B5EF4-FFF2-40B4-BE49-F238E27FC236}">
                    <a16:creationId xmlns:a16="http://schemas.microsoft.com/office/drawing/2014/main" id="{A3870786-9413-46AF-8EB9-EB0A0033D6A3}"/>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ffectLst>
                <a:glow>
                  <a:schemeClr val="accent5"/>
                </a:glo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3" name="Freeform 96">
                <a:extLst>
                  <a:ext uri="{FF2B5EF4-FFF2-40B4-BE49-F238E27FC236}">
                    <a16:creationId xmlns:a16="http://schemas.microsoft.com/office/drawing/2014/main" id="{3AEE36A1-5E06-4D3A-A2AA-FBB4DA41D2DA}"/>
                  </a:ext>
                </a:extLst>
              </p:cNvPr>
              <p:cNvSpPr>
                <a:spLocks/>
              </p:cNvSpPr>
              <p:nvPr/>
            </p:nvSpPr>
            <p:spPr bwMode="auto">
              <a:xfrm>
                <a:off x="7354888" y="8778876"/>
                <a:ext cx="1806575" cy="812799"/>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4" name="Freeform 97">
                <a:extLst>
                  <a:ext uri="{FF2B5EF4-FFF2-40B4-BE49-F238E27FC236}">
                    <a16:creationId xmlns:a16="http://schemas.microsoft.com/office/drawing/2014/main" id="{22D7A5FF-2D00-46F6-95F2-348BE100AD2B}"/>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5" name="Freeform 98">
                <a:extLst>
                  <a:ext uri="{FF2B5EF4-FFF2-40B4-BE49-F238E27FC236}">
                    <a16:creationId xmlns:a16="http://schemas.microsoft.com/office/drawing/2014/main" id="{E3F6F7DC-E58D-4394-908F-978C402C59EE}"/>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6" name="Freeform 99">
                <a:extLst>
                  <a:ext uri="{FF2B5EF4-FFF2-40B4-BE49-F238E27FC236}">
                    <a16:creationId xmlns:a16="http://schemas.microsoft.com/office/drawing/2014/main" id="{71BB69E4-D622-4256-954B-71FCADE5995D}"/>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7" name="Oval 100">
                <a:extLst>
                  <a:ext uri="{FF2B5EF4-FFF2-40B4-BE49-F238E27FC236}">
                    <a16:creationId xmlns:a16="http://schemas.microsoft.com/office/drawing/2014/main" id="{7076FC67-5006-4246-8827-838B0D68D65B}"/>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8" name="Oval 101">
                <a:extLst>
                  <a:ext uri="{FF2B5EF4-FFF2-40B4-BE49-F238E27FC236}">
                    <a16:creationId xmlns:a16="http://schemas.microsoft.com/office/drawing/2014/main" id="{7C53066A-9F41-4BDB-9FEC-25AF1411D965}"/>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69" name="Oval 102">
                <a:extLst>
                  <a:ext uri="{FF2B5EF4-FFF2-40B4-BE49-F238E27FC236}">
                    <a16:creationId xmlns:a16="http://schemas.microsoft.com/office/drawing/2014/main" id="{D60344E6-2B67-4B0A-9F5D-3AEA1D02668C}"/>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0" name="Freeform 103">
                <a:extLst>
                  <a:ext uri="{FF2B5EF4-FFF2-40B4-BE49-F238E27FC236}">
                    <a16:creationId xmlns:a16="http://schemas.microsoft.com/office/drawing/2014/main" id="{17C790A3-D1CE-4F14-B489-407ED3F6ECB5}"/>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1" name="Freeform 104">
                <a:extLst>
                  <a:ext uri="{FF2B5EF4-FFF2-40B4-BE49-F238E27FC236}">
                    <a16:creationId xmlns:a16="http://schemas.microsoft.com/office/drawing/2014/main" id="{2855DC23-2440-445C-936C-8B0F0AAF6B1A}"/>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2" name="Freeform 105">
                <a:extLst>
                  <a:ext uri="{FF2B5EF4-FFF2-40B4-BE49-F238E27FC236}">
                    <a16:creationId xmlns:a16="http://schemas.microsoft.com/office/drawing/2014/main" id="{A8068D6C-DDDA-4C1D-A8CF-3C568A4DADC4}"/>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3" name="Freeform 106">
                <a:extLst>
                  <a:ext uri="{FF2B5EF4-FFF2-40B4-BE49-F238E27FC236}">
                    <a16:creationId xmlns:a16="http://schemas.microsoft.com/office/drawing/2014/main" id="{D2DA95BA-20A2-49C1-922C-653600538EDC}"/>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4" name="Freeform 107">
                <a:extLst>
                  <a:ext uri="{FF2B5EF4-FFF2-40B4-BE49-F238E27FC236}">
                    <a16:creationId xmlns:a16="http://schemas.microsoft.com/office/drawing/2014/main" id="{62090FD9-CDF8-430F-A6FE-36415AFD2931}"/>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775" name="Freeform 108">
                <a:extLst>
                  <a:ext uri="{FF2B5EF4-FFF2-40B4-BE49-F238E27FC236}">
                    <a16:creationId xmlns:a16="http://schemas.microsoft.com/office/drawing/2014/main" id="{BB8363E0-2DB2-46E0-B70F-5D980C648BD6}"/>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cxnSp>
          <p:nvCxnSpPr>
            <p:cNvPr id="451" name="Straight Connector 450">
              <a:extLst>
                <a:ext uri="{FF2B5EF4-FFF2-40B4-BE49-F238E27FC236}">
                  <a16:creationId xmlns:a16="http://schemas.microsoft.com/office/drawing/2014/main" id="{CFED8D2B-DC8B-4AED-8D54-97E2A16040D3}"/>
                </a:ext>
              </a:extLst>
            </p:cNvPr>
            <p:cNvCxnSpPr>
              <a:stCxn id="766" idx="3"/>
              <a:endCxn id="753" idx="2"/>
            </p:cNvCxnSpPr>
            <p:nvPr/>
          </p:nvCxnSpPr>
          <p:spPr>
            <a:xfrm flipH="1">
              <a:off x="7470709" y="3576191"/>
              <a:ext cx="434967" cy="1261684"/>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sp>
          <p:nvSpPr>
            <p:cNvPr id="452" name="Oval 451">
              <a:extLst>
                <a:ext uri="{FF2B5EF4-FFF2-40B4-BE49-F238E27FC236}">
                  <a16:creationId xmlns:a16="http://schemas.microsoft.com/office/drawing/2014/main" id="{3FAE5F51-9357-4F41-8F0A-8BC65FF67DEE}"/>
                </a:ext>
              </a:extLst>
            </p:cNvPr>
            <p:cNvSpPr/>
            <p:nvPr/>
          </p:nvSpPr>
          <p:spPr>
            <a:xfrm>
              <a:off x="8060651" y="4577752"/>
              <a:ext cx="71351" cy="71351"/>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453" name="Straight Connector 452">
              <a:extLst>
                <a:ext uri="{FF2B5EF4-FFF2-40B4-BE49-F238E27FC236}">
                  <a16:creationId xmlns:a16="http://schemas.microsoft.com/office/drawing/2014/main" id="{2B676DB8-24FC-4211-B1C8-664C2742B54E}"/>
                </a:ext>
              </a:extLst>
            </p:cNvPr>
            <p:cNvCxnSpPr>
              <a:stCxn id="759" idx="58"/>
              <a:endCxn id="758" idx="42"/>
            </p:cNvCxnSpPr>
            <p:nvPr/>
          </p:nvCxnSpPr>
          <p:spPr>
            <a:xfrm>
              <a:off x="7459478" y="3557066"/>
              <a:ext cx="441420" cy="1206337"/>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2" name="Rectangle 1">
            <a:extLst>
              <a:ext uri="{FF2B5EF4-FFF2-40B4-BE49-F238E27FC236}">
                <a16:creationId xmlns:a16="http://schemas.microsoft.com/office/drawing/2014/main" id="{A08B004B-F002-4C4F-9034-D25ABD74D43D}"/>
              </a:ext>
            </a:extLst>
          </p:cNvPr>
          <p:cNvSpPr/>
          <p:nvPr/>
        </p:nvSpPr>
        <p:spPr>
          <a:xfrm>
            <a:off x="2682239" y="1243811"/>
            <a:ext cx="3745324" cy="3480589"/>
          </a:xfrm>
          <a:prstGeom prst="rect">
            <a:avLst/>
          </a:prstGeom>
          <a:solidFill>
            <a:schemeClr val="bg2">
              <a:lumMod val="75000"/>
              <a:alpha val="3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45" name="TextBox 344">
            <a:extLst>
              <a:ext uri="{FF2B5EF4-FFF2-40B4-BE49-F238E27FC236}">
                <a16:creationId xmlns:a16="http://schemas.microsoft.com/office/drawing/2014/main" id="{C5DF5BF7-C1BA-4B5F-A752-C5D142A1432F}"/>
              </a:ext>
            </a:extLst>
          </p:cNvPr>
          <p:cNvSpPr txBox="1"/>
          <p:nvPr/>
        </p:nvSpPr>
        <p:spPr>
          <a:xfrm>
            <a:off x="446083" y="3135760"/>
            <a:ext cx="2042318" cy="1369606"/>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chemeClr val="tx1"/>
                </a:solidFill>
                <a:effectLst/>
                <a:uLnTx/>
                <a:uFillTx/>
                <a:latin typeface="CiscoSansTT ExtraLight"/>
                <a:ea typeface="ＭＳ Ｐゴシック" charset="0"/>
              </a:rPr>
              <a:t>Fortify the </a:t>
            </a:r>
            <a:r>
              <a:rPr lang="en-US" sz="1600" b="0" dirty="0">
                <a:solidFill>
                  <a:schemeClr val="tx1"/>
                </a:solidFill>
                <a:latin typeface="CiscoSansTT ExtraLight"/>
              </a:rPr>
              <a:t>Security Posture</a:t>
            </a:r>
            <a:r>
              <a:rPr kumimoji="0" lang="en-US" sz="1600" b="0" i="0" u="none" strike="noStrike" kern="1200" cap="none" spc="0" normalizeH="0" baseline="0" noProof="0" dirty="0">
                <a:ln>
                  <a:noFill/>
                </a:ln>
                <a:solidFill>
                  <a:schemeClr val="tx1"/>
                </a:solidFill>
                <a:effectLst/>
                <a:uLnTx/>
                <a:uFillTx/>
                <a:latin typeface="CiscoSansTT ExtraLight"/>
                <a:ea typeface="ＭＳ Ｐゴシック" charset="0"/>
              </a:rPr>
              <a:t> </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CiscoSansTT ExtraLight"/>
                <a:ea typeface="ＭＳ Ｐゴシック" charset="0"/>
              </a:rPr>
              <a:t>Strategically place next-gen </a:t>
            </a:r>
            <a:r>
              <a:rPr lang="en-US" sz="1000" b="0" dirty="0">
                <a:solidFill>
                  <a:schemeClr val="tx1"/>
                </a:solidFill>
                <a:latin typeface="CiscoSansTT ExtraLight"/>
              </a:rPr>
              <a:t>security gateways</a:t>
            </a:r>
            <a:r>
              <a:rPr kumimoji="0" lang="en-US" sz="1000" b="0" i="0" u="none" strike="noStrike" kern="1200" cap="none" spc="0" normalizeH="0" baseline="0" noProof="0" dirty="0">
                <a:ln>
                  <a:noFill/>
                </a:ln>
                <a:solidFill>
                  <a:schemeClr val="tx1"/>
                </a:solidFill>
                <a:effectLst/>
                <a:uLnTx/>
                <a:uFillTx/>
                <a:latin typeface="CiscoSansTT ExtraLight"/>
                <a:ea typeface="ＭＳ Ｐゴシック" charset="0"/>
              </a:rPr>
              <a:t> for more effective protection</a:t>
            </a:r>
          </a:p>
        </p:txBody>
      </p:sp>
      <p:grpSp>
        <p:nvGrpSpPr>
          <p:cNvPr id="37" name="Group 26">
            <a:extLst>
              <a:ext uri="{FF2B5EF4-FFF2-40B4-BE49-F238E27FC236}">
                <a16:creationId xmlns:a16="http://schemas.microsoft.com/office/drawing/2014/main" id="{1F14CE90-DACB-473C-B211-1B43ED14351E}"/>
              </a:ext>
            </a:extLst>
          </p:cNvPr>
          <p:cNvGrpSpPr>
            <a:grpSpLocks noChangeAspect="1"/>
          </p:cNvGrpSpPr>
          <p:nvPr/>
        </p:nvGrpSpPr>
        <p:grpSpPr bwMode="auto">
          <a:xfrm>
            <a:off x="3168647" y="1960561"/>
            <a:ext cx="495300" cy="498475"/>
            <a:chOff x="1996" y="1235"/>
            <a:chExt cx="312" cy="314"/>
          </a:xfrm>
          <a:effectLst>
            <a:glow rad="50800">
              <a:schemeClr val="accent5"/>
            </a:glow>
          </a:effectLst>
        </p:grpSpPr>
        <p:sp>
          <p:nvSpPr>
            <p:cNvPr id="39" name="Freeform 27">
              <a:extLst>
                <a:ext uri="{FF2B5EF4-FFF2-40B4-BE49-F238E27FC236}">
                  <a16:creationId xmlns:a16="http://schemas.microsoft.com/office/drawing/2014/main" id="{AEB5E740-BB7B-4E1D-B691-72DCEC22C1C5}"/>
                </a:ext>
              </a:extLst>
            </p:cNvPr>
            <p:cNvSpPr>
              <a:spLocks/>
            </p:cNvSpPr>
            <p:nvPr/>
          </p:nvSpPr>
          <p:spPr bwMode="auto">
            <a:xfrm>
              <a:off x="1996" y="1235"/>
              <a:ext cx="312" cy="314"/>
            </a:xfrm>
            <a:custGeom>
              <a:avLst/>
              <a:gdLst>
                <a:gd name="T0" fmla="*/ 0 w 2839"/>
                <a:gd name="T1" fmla="*/ 1412 h 2825"/>
                <a:gd name="T2" fmla="*/ 0 w 2839"/>
                <a:gd name="T3" fmla="*/ 1412 h 2825"/>
                <a:gd name="T4" fmla="*/ 1419 w 2839"/>
                <a:gd name="T5" fmla="*/ 0 h 2825"/>
                <a:gd name="T6" fmla="*/ 2839 w 2839"/>
                <a:gd name="T7" fmla="*/ 1412 h 2825"/>
                <a:gd name="T8" fmla="*/ 1419 w 2839"/>
                <a:gd name="T9" fmla="*/ 2825 h 2825"/>
                <a:gd name="T10" fmla="*/ 0 w 2839"/>
                <a:gd name="T11" fmla="*/ 1412 h 2825"/>
                <a:gd name="T12" fmla="*/ 0 w 2839"/>
                <a:gd name="T13" fmla="*/ 1412 h 2825"/>
              </a:gdLst>
              <a:ahLst/>
              <a:cxnLst>
                <a:cxn ang="0">
                  <a:pos x="T0" y="T1"/>
                </a:cxn>
                <a:cxn ang="0">
                  <a:pos x="T2" y="T3"/>
                </a:cxn>
                <a:cxn ang="0">
                  <a:pos x="T4" y="T5"/>
                </a:cxn>
                <a:cxn ang="0">
                  <a:pos x="T6" y="T7"/>
                </a:cxn>
                <a:cxn ang="0">
                  <a:pos x="T8" y="T9"/>
                </a:cxn>
                <a:cxn ang="0">
                  <a:pos x="T10" y="T11"/>
                </a:cxn>
                <a:cxn ang="0">
                  <a:pos x="T12" y="T13"/>
                </a:cxn>
              </a:cxnLst>
              <a:rect l="0" t="0" r="r" b="b"/>
              <a:pathLst>
                <a:path w="2839" h="2825">
                  <a:moveTo>
                    <a:pt x="0" y="1412"/>
                  </a:moveTo>
                  <a:lnTo>
                    <a:pt x="0" y="1412"/>
                  </a:lnTo>
                  <a:cubicBezTo>
                    <a:pt x="0" y="631"/>
                    <a:pt x="635" y="0"/>
                    <a:pt x="1419" y="0"/>
                  </a:cubicBezTo>
                  <a:cubicBezTo>
                    <a:pt x="2204" y="0"/>
                    <a:pt x="2839" y="631"/>
                    <a:pt x="2839" y="1412"/>
                  </a:cubicBezTo>
                  <a:cubicBezTo>
                    <a:pt x="2839" y="2192"/>
                    <a:pt x="2204" y="2825"/>
                    <a:pt x="1419" y="2825"/>
                  </a:cubicBezTo>
                  <a:cubicBezTo>
                    <a:pt x="635" y="2825"/>
                    <a:pt x="0" y="2192"/>
                    <a:pt x="0" y="1412"/>
                  </a:cubicBezTo>
                  <a:lnTo>
                    <a:pt x="0" y="1412"/>
                  </a:lnTo>
                  <a:close/>
                </a:path>
              </a:pathLst>
            </a:custGeom>
            <a:solidFill>
              <a:schemeClr val="bg2"/>
            </a:solidFill>
            <a:ln w="1270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0" name="Freeform 28">
              <a:extLst>
                <a:ext uri="{FF2B5EF4-FFF2-40B4-BE49-F238E27FC236}">
                  <a16:creationId xmlns:a16="http://schemas.microsoft.com/office/drawing/2014/main" id="{6DCD61C9-A828-4D1E-91F4-50334E619E32}"/>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 name="Freeform 29">
              <a:extLst>
                <a:ext uri="{FF2B5EF4-FFF2-40B4-BE49-F238E27FC236}">
                  <a16:creationId xmlns:a16="http://schemas.microsoft.com/office/drawing/2014/main" id="{1A5EC84A-0566-4D49-A4BB-257B4D533218}"/>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 name="Freeform 30">
              <a:extLst>
                <a:ext uri="{FF2B5EF4-FFF2-40B4-BE49-F238E27FC236}">
                  <a16:creationId xmlns:a16="http://schemas.microsoft.com/office/drawing/2014/main" id="{06D9E275-F0C7-4643-BFBF-35B9F75CE554}"/>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 name="Freeform 31">
              <a:extLst>
                <a:ext uri="{FF2B5EF4-FFF2-40B4-BE49-F238E27FC236}">
                  <a16:creationId xmlns:a16="http://schemas.microsoft.com/office/drawing/2014/main" id="{C8991B68-9319-403D-803E-777A7CEA628F}"/>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 name="Freeform 32">
              <a:extLst>
                <a:ext uri="{FF2B5EF4-FFF2-40B4-BE49-F238E27FC236}">
                  <a16:creationId xmlns:a16="http://schemas.microsoft.com/office/drawing/2014/main" id="{7A88F698-2291-44C2-942A-341A21D650B7}"/>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5" name="Freeform 33">
              <a:extLst>
                <a:ext uri="{FF2B5EF4-FFF2-40B4-BE49-F238E27FC236}">
                  <a16:creationId xmlns:a16="http://schemas.microsoft.com/office/drawing/2014/main" id="{C923CF85-85B4-4771-827F-52ECE3FCFA66}"/>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6" name="Freeform 34">
              <a:extLst>
                <a:ext uri="{FF2B5EF4-FFF2-40B4-BE49-F238E27FC236}">
                  <a16:creationId xmlns:a16="http://schemas.microsoft.com/office/drawing/2014/main" id="{FEBA28FF-1F3E-4EDF-A7F9-05F525618482}"/>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7" name="Freeform 35">
              <a:extLst>
                <a:ext uri="{FF2B5EF4-FFF2-40B4-BE49-F238E27FC236}">
                  <a16:creationId xmlns:a16="http://schemas.microsoft.com/office/drawing/2014/main" id="{9131B63B-3B36-40FF-A36F-78EDB087192E}"/>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8" name="Freeform 36">
              <a:extLst>
                <a:ext uri="{FF2B5EF4-FFF2-40B4-BE49-F238E27FC236}">
                  <a16:creationId xmlns:a16="http://schemas.microsoft.com/office/drawing/2014/main" id="{23F40F33-EBD7-47F1-B1F4-68C3C7C72BDA}"/>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9" name="Freeform 37">
              <a:extLst>
                <a:ext uri="{FF2B5EF4-FFF2-40B4-BE49-F238E27FC236}">
                  <a16:creationId xmlns:a16="http://schemas.microsoft.com/office/drawing/2014/main" id="{089812F4-8D11-4EB7-8539-AC9F2D4270A6}"/>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0" name="Freeform 38">
              <a:extLst>
                <a:ext uri="{FF2B5EF4-FFF2-40B4-BE49-F238E27FC236}">
                  <a16:creationId xmlns:a16="http://schemas.microsoft.com/office/drawing/2014/main" id="{97DC8280-C3CF-4BBC-B2B5-7088578F1CFE}"/>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1" name="Freeform 39">
              <a:extLst>
                <a:ext uri="{FF2B5EF4-FFF2-40B4-BE49-F238E27FC236}">
                  <a16:creationId xmlns:a16="http://schemas.microsoft.com/office/drawing/2014/main" id="{F373682B-BB65-4053-A5F6-8B3B3BEBBF84}"/>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2" name="Freeform 40">
              <a:extLst>
                <a:ext uri="{FF2B5EF4-FFF2-40B4-BE49-F238E27FC236}">
                  <a16:creationId xmlns:a16="http://schemas.microsoft.com/office/drawing/2014/main" id="{C9F48C52-D78A-463C-A90B-8E34B8FF6185}"/>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3" name="Freeform 41">
              <a:extLst>
                <a:ext uri="{FF2B5EF4-FFF2-40B4-BE49-F238E27FC236}">
                  <a16:creationId xmlns:a16="http://schemas.microsoft.com/office/drawing/2014/main" id="{49D453BB-1D58-42E0-A98F-7A75F0B269E8}"/>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4" name="Freeform 42">
              <a:extLst>
                <a:ext uri="{FF2B5EF4-FFF2-40B4-BE49-F238E27FC236}">
                  <a16:creationId xmlns:a16="http://schemas.microsoft.com/office/drawing/2014/main" id="{F583B6F7-CE0E-4916-B30E-C84412479F84}"/>
                </a:ext>
              </a:extLst>
            </p:cNvPr>
            <p:cNvSpPr>
              <a:spLocks/>
            </p:cNvSpPr>
            <p:nvPr/>
          </p:nvSpPr>
          <p:spPr bwMode="auto">
            <a:xfrm>
              <a:off x="2058" y="1308"/>
              <a:ext cx="205" cy="101"/>
            </a:xfrm>
            <a:custGeom>
              <a:avLst/>
              <a:gdLst>
                <a:gd name="T0" fmla="*/ 194 w 1866"/>
                <a:gd name="T1" fmla="*/ 0 h 911"/>
                <a:gd name="T2" fmla="*/ 194 w 1866"/>
                <a:gd name="T3" fmla="*/ 0 h 911"/>
                <a:gd name="T4" fmla="*/ 213 w 1866"/>
                <a:gd name="T5" fmla="*/ 2 h 911"/>
                <a:gd name="T6" fmla="*/ 1851 w 1866"/>
                <a:gd name="T7" fmla="*/ 344 h 911"/>
                <a:gd name="T8" fmla="*/ 1862 w 1866"/>
                <a:gd name="T9" fmla="*/ 350 h 911"/>
                <a:gd name="T10" fmla="*/ 1866 w 1866"/>
                <a:gd name="T11" fmla="*/ 356 h 911"/>
                <a:gd name="T12" fmla="*/ 1862 w 1866"/>
                <a:gd name="T13" fmla="*/ 366 h 911"/>
                <a:gd name="T14" fmla="*/ 1502 w 1866"/>
                <a:gd name="T15" fmla="*/ 896 h 911"/>
                <a:gd name="T16" fmla="*/ 1490 w 1866"/>
                <a:gd name="T17" fmla="*/ 907 h 911"/>
                <a:gd name="T18" fmla="*/ 1470 w 1866"/>
                <a:gd name="T19" fmla="*/ 911 h 911"/>
                <a:gd name="T20" fmla="*/ 1451 w 1866"/>
                <a:gd name="T21" fmla="*/ 909 h 911"/>
                <a:gd name="T22" fmla="*/ 83 w 1866"/>
                <a:gd name="T23" fmla="*/ 623 h 911"/>
                <a:gd name="T24" fmla="*/ 11 w 1866"/>
                <a:gd name="T25" fmla="*/ 514 h 911"/>
                <a:gd name="T26" fmla="*/ 103 w 1866"/>
                <a:gd name="T27" fmla="*/ 73 h 911"/>
                <a:gd name="T28" fmla="*/ 194 w 1866"/>
                <a:gd name="T29" fmla="*/ 0 h 911"/>
                <a:gd name="T30" fmla="*/ 194 w 1866"/>
                <a:gd name="T31" fmla="*/ 0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6" h="911">
                  <a:moveTo>
                    <a:pt x="194" y="0"/>
                  </a:moveTo>
                  <a:lnTo>
                    <a:pt x="194" y="0"/>
                  </a:lnTo>
                  <a:cubicBezTo>
                    <a:pt x="200" y="0"/>
                    <a:pt x="207" y="1"/>
                    <a:pt x="213" y="2"/>
                  </a:cubicBezTo>
                  <a:lnTo>
                    <a:pt x="1851" y="344"/>
                  </a:lnTo>
                  <a:lnTo>
                    <a:pt x="1862" y="350"/>
                  </a:lnTo>
                  <a:lnTo>
                    <a:pt x="1866" y="356"/>
                  </a:lnTo>
                  <a:lnTo>
                    <a:pt x="1862" y="366"/>
                  </a:lnTo>
                  <a:lnTo>
                    <a:pt x="1502" y="896"/>
                  </a:lnTo>
                  <a:lnTo>
                    <a:pt x="1490" y="907"/>
                  </a:lnTo>
                  <a:lnTo>
                    <a:pt x="1470" y="911"/>
                  </a:lnTo>
                  <a:lnTo>
                    <a:pt x="1451" y="909"/>
                  </a:lnTo>
                  <a:lnTo>
                    <a:pt x="83" y="623"/>
                  </a:lnTo>
                  <a:cubicBezTo>
                    <a:pt x="32" y="613"/>
                    <a:pt x="0" y="564"/>
                    <a:pt x="11" y="514"/>
                  </a:cubicBezTo>
                  <a:lnTo>
                    <a:pt x="103" y="73"/>
                  </a:lnTo>
                  <a:cubicBezTo>
                    <a:pt x="113" y="30"/>
                    <a:pt x="151" y="0"/>
                    <a:pt x="194" y="0"/>
                  </a:cubicBezTo>
                  <a:lnTo>
                    <a:pt x="194"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 name="Freeform 43">
              <a:extLst>
                <a:ext uri="{FF2B5EF4-FFF2-40B4-BE49-F238E27FC236}">
                  <a16:creationId xmlns:a16="http://schemas.microsoft.com/office/drawing/2014/main" id="{058826E1-4ECD-474F-971E-7B7B347109AA}"/>
                </a:ext>
              </a:extLst>
            </p:cNvPr>
            <p:cNvSpPr>
              <a:spLocks/>
            </p:cNvSpPr>
            <p:nvPr/>
          </p:nvSpPr>
          <p:spPr bwMode="auto">
            <a:xfrm>
              <a:off x="2076" y="1317"/>
              <a:ext cx="158" cy="44"/>
            </a:xfrm>
            <a:custGeom>
              <a:avLst/>
              <a:gdLst>
                <a:gd name="T0" fmla="*/ 9 w 1436"/>
                <a:gd name="T1" fmla="*/ 34 h 392"/>
                <a:gd name="T2" fmla="*/ 9 w 1436"/>
                <a:gd name="T3" fmla="*/ 34 h 392"/>
                <a:gd name="T4" fmla="*/ 55 w 1436"/>
                <a:gd name="T5" fmla="*/ 4 h 392"/>
                <a:gd name="T6" fmla="*/ 1402 w 1436"/>
                <a:gd name="T7" fmla="*/ 289 h 392"/>
                <a:gd name="T8" fmla="*/ 1431 w 1436"/>
                <a:gd name="T9" fmla="*/ 334 h 392"/>
                <a:gd name="T10" fmla="*/ 1426 w 1436"/>
                <a:gd name="T11" fmla="*/ 358 h 392"/>
                <a:gd name="T12" fmla="*/ 1381 w 1436"/>
                <a:gd name="T13" fmla="*/ 388 h 392"/>
                <a:gd name="T14" fmla="*/ 34 w 1436"/>
                <a:gd name="T15" fmla="*/ 103 h 392"/>
                <a:gd name="T16" fmla="*/ 4 w 1436"/>
                <a:gd name="T17" fmla="*/ 57 h 392"/>
                <a:gd name="T18" fmla="*/ 9 w 1436"/>
                <a:gd name="T19" fmla="*/ 3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6" h="392">
                  <a:moveTo>
                    <a:pt x="9" y="34"/>
                  </a:moveTo>
                  <a:lnTo>
                    <a:pt x="9" y="34"/>
                  </a:lnTo>
                  <a:cubicBezTo>
                    <a:pt x="13" y="13"/>
                    <a:pt x="34" y="0"/>
                    <a:pt x="55" y="4"/>
                  </a:cubicBezTo>
                  <a:lnTo>
                    <a:pt x="1402" y="289"/>
                  </a:lnTo>
                  <a:cubicBezTo>
                    <a:pt x="1423" y="293"/>
                    <a:pt x="1436" y="314"/>
                    <a:pt x="1431" y="334"/>
                  </a:cubicBezTo>
                  <a:lnTo>
                    <a:pt x="1426" y="358"/>
                  </a:lnTo>
                  <a:cubicBezTo>
                    <a:pt x="1422" y="379"/>
                    <a:pt x="1402" y="392"/>
                    <a:pt x="1381" y="388"/>
                  </a:cubicBezTo>
                  <a:lnTo>
                    <a:pt x="34" y="103"/>
                  </a:lnTo>
                  <a:cubicBezTo>
                    <a:pt x="13" y="98"/>
                    <a:pt x="0" y="78"/>
                    <a:pt x="4" y="57"/>
                  </a:cubicBezTo>
                  <a:lnTo>
                    <a:pt x="9" y="34"/>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9045E5B1-B521-425A-9774-2E7575791A5B}"/>
              </a:ext>
            </a:extLst>
          </p:cNvPr>
          <p:cNvGrpSpPr/>
          <p:nvPr/>
        </p:nvGrpSpPr>
        <p:grpSpPr>
          <a:xfrm>
            <a:off x="3165471" y="3650154"/>
            <a:ext cx="498476" cy="498475"/>
            <a:chOff x="3165471" y="3650154"/>
            <a:chExt cx="498476" cy="498475"/>
          </a:xfrm>
        </p:grpSpPr>
        <p:sp>
          <p:nvSpPr>
            <p:cNvPr id="410" name="Freeform 27">
              <a:extLst>
                <a:ext uri="{FF2B5EF4-FFF2-40B4-BE49-F238E27FC236}">
                  <a16:creationId xmlns:a16="http://schemas.microsoft.com/office/drawing/2014/main" id="{330DE23A-2C26-4AFC-8961-3CD77E4ACC93}"/>
                </a:ext>
              </a:extLst>
            </p:cNvPr>
            <p:cNvSpPr>
              <a:spLocks/>
            </p:cNvSpPr>
            <p:nvPr/>
          </p:nvSpPr>
          <p:spPr bwMode="auto">
            <a:xfrm>
              <a:off x="3165471" y="3650154"/>
              <a:ext cx="498476"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tx2"/>
              </a:solidFill>
              <a:prstDash val="solid"/>
              <a:round/>
              <a:headEnd/>
              <a:tailEnd/>
            </a:ln>
            <a:effectLst>
              <a:glow rad="50800">
                <a:schemeClr val="accent5"/>
              </a:glow>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411" name="Group 410">
              <a:extLst>
                <a:ext uri="{FF2B5EF4-FFF2-40B4-BE49-F238E27FC236}">
                  <a16:creationId xmlns:a16="http://schemas.microsoft.com/office/drawing/2014/main" id="{0F1A7D5E-E38D-4F1E-8BFC-D1FF15D09B0C}"/>
                </a:ext>
              </a:extLst>
            </p:cNvPr>
            <p:cNvGrpSpPr/>
            <p:nvPr/>
          </p:nvGrpSpPr>
          <p:grpSpPr>
            <a:xfrm>
              <a:off x="3218050" y="3770760"/>
              <a:ext cx="393276" cy="257262"/>
              <a:chOff x="2916019" y="4368931"/>
              <a:chExt cx="393276" cy="257262"/>
            </a:xfrm>
          </p:grpSpPr>
          <p:grpSp>
            <p:nvGrpSpPr>
              <p:cNvPr id="412" name="Group 411">
                <a:extLst>
                  <a:ext uri="{FF2B5EF4-FFF2-40B4-BE49-F238E27FC236}">
                    <a16:creationId xmlns:a16="http://schemas.microsoft.com/office/drawing/2014/main" id="{91A2F12F-6803-4124-89EF-AF702843B53E}"/>
                  </a:ext>
                </a:extLst>
              </p:cNvPr>
              <p:cNvGrpSpPr/>
              <p:nvPr/>
            </p:nvGrpSpPr>
            <p:grpSpPr>
              <a:xfrm>
                <a:off x="3105507" y="4368931"/>
                <a:ext cx="203788" cy="257262"/>
                <a:chOff x="3031986" y="4288013"/>
                <a:chExt cx="320676" cy="404813"/>
              </a:xfrm>
            </p:grpSpPr>
            <p:sp>
              <p:nvSpPr>
                <p:cNvPr id="427" name="Freeform 28">
                  <a:extLst>
                    <a:ext uri="{FF2B5EF4-FFF2-40B4-BE49-F238E27FC236}">
                      <a16:creationId xmlns:a16="http://schemas.microsoft.com/office/drawing/2014/main" id="{76121802-DBDC-439A-8756-583BE5624FFE}"/>
                    </a:ext>
                  </a:extLst>
                </p:cNvPr>
                <p:cNvSpPr>
                  <a:spLocks/>
                </p:cNvSpPr>
                <p:nvPr/>
              </p:nvSpPr>
              <p:spPr bwMode="auto">
                <a:xfrm>
                  <a:off x="3305036" y="4375325"/>
                  <a:ext cx="46038" cy="120650"/>
                </a:xfrm>
                <a:custGeom>
                  <a:avLst/>
                  <a:gdLst>
                    <a:gd name="T0" fmla="*/ 5 w 268"/>
                    <a:gd name="T1" fmla="*/ 144 h 693"/>
                    <a:gd name="T2" fmla="*/ 5 w 268"/>
                    <a:gd name="T3" fmla="*/ 144 h 693"/>
                    <a:gd name="T4" fmla="*/ 268 w 268"/>
                    <a:gd name="T5" fmla="*/ 0 h 693"/>
                    <a:gd name="T6" fmla="*/ 268 w 268"/>
                    <a:gd name="T7" fmla="*/ 32 h 693"/>
                    <a:gd name="T8" fmla="*/ 176 w 268"/>
                    <a:gd name="T9" fmla="*/ 188 h 693"/>
                    <a:gd name="T10" fmla="*/ 256 w 268"/>
                    <a:gd name="T11" fmla="*/ 211 h 693"/>
                    <a:gd name="T12" fmla="*/ 199 w 268"/>
                    <a:gd name="T13" fmla="*/ 295 h 693"/>
                    <a:gd name="T14" fmla="*/ 179 w 268"/>
                    <a:gd name="T15" fmla="*/ 373 h 693"/>
                    <a:gd name="T16" fmla="*/ 259 w 268"/>
                    <a:gd name="T17" fmla="*/ 373 h 693"/>
                    <a:gd name="T18" fmla="*/ 205 w 268"/>
                    <a:gd name="T19" fmla="*/ 468 h 693"/>
                    <a:gd name="T20" fmla="*/ 205 w 268"/>
                    <a:gd name="T21" fmla="*/ 523 h 693"/>
                    <a:gd name="T22" fmla="*/ 259 w 268"/>
                    <a:gd name="T23" fmla="*/ 523 h 693"/>
                    <a:gd name="T24" fmla="*/ 140 w 268"/>
                    <a:gd name="T25" fmla="*/ 693 h 693"/>
                    <a:gd name="T26" fmla="*/ 29 w 268"/>
                    <a:gd name="T27" fmla="*/ 529 h 693"/>
                    <a:gd name="T28" fmla="*/ 2 w 268"/>
                    <a:gd name="T29" fmla="*/ 442 h 693"/>
                    <a:gd name="T30" fmla="*/ 5 w 268"/>
                    <a:gd name="T31" fmla="*/ 144 h 693"/>
                    <a:gd name="T32" fmla="*/ 5 w 268"/>
                    <a:gd name="T33" fmla="*/ 1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693">
                      <a:moveTo>
                        <a:pt x="5" y="144"/>
                      </a:moveTo>
                      <a:lnTo>
                        <a:pt x="5" y="144"/>
                      </a:lnTo>
                      <a:lnTo>
                        <a:pt x="268" y="0"/>
                      </a:lnTo>
                      <a:lnTo>
                        <a:pt x="268" y="32"/>
                      </a:lnTo>
                      <a:lnTo>
                        <a:pt x="176" y="188"/>
                      </a:lnTo>
                      <a:lnTo>
                        <a:pt x="256" y="211"/>
                      </a:lnTo>
                      <a:lnTo>
                        <a:pt x="199" y="295"/>
                      </a:lnTo>
                      <a:lnTo>
                        <a:pt x="179" y="373"/>
                      </a:lnTo>
                      <a:lnTo>
                        <a:pt x="259" y="373"/>
                      </a:lnTo>
                      <a:lnTo>
                        <a:pt x="205" y="468"/>
                      </a:lnTo>
                      <a:lnTo>
                        <a:pt x="205" y="523"/>
                      </a:lnTo>
                      <a:lnTo>
                        <a:pt x="259" y="523"/>
                      </a:lnTo>
                      <a:lnTo>
                        <a:pt x="140" y="693"/>
                      </a:lnTo>
                      <a:lnTo>
                        <a:pt x="29" y="529"/>
                      </a:lnTo>
                      <a:lnTo>
                        <a:pt x="2" y="442"/>
                      </a:lnTo>
                      <a:cubicBezTo>
                        <a:pt x="1" y="344"/>
                        <a:pt x="0" y="245"/>
                        <a:pt x="5" y="144"/>
                      </a:cubicBezTo>
                      <a:lnTo>
                        <a:pt x="5" y="144"/>
                      </a:lnTo>
                      <a:close/>
                    </a:path>
                  </a:pathLst>
                </a:custGeom>
                <a:solidFill>
                  <a:srgbClr val="CB850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8" name="Freeform 29">
                  <a:extLst>
                    <a:ext uri="{FF2B5EF4-FFF2-40B4-BE49-F238E27FC236}">
                      <a16:creationId xmlns:a16="http://schemas.microsoft.com/office/drawing/2014/main" id="{FE3441D0-8F48-4DDC-97FD-AF6CA9D58A9C}"/>
                    </a:ext>
                  </a:extLst>
                </p:cNvPr>
                <p:cNvSpPr>
                  <a:spLocks/>
                </p:cNvSpPr>
                <p:nvPr/>
              </p:nvSpPr>
              <p:spPr bwMode="auto">
                <a:xfrm>
                  <a:off x="3212961" y="4467400"/>
                  <a:ext cx="112713" cy="87313"/>
                </a:xfrm>
                <a:custGeom>
                  <a:avLst/>
                  <a:gdLst>
                    <a:gd name="T0" fmla="*/ 613 w 657"/>
                    <a:gd name="T1" fmla="*/ 68 h 499"/>
                    <a:gd name="T2" fmla="*/ 613 w 657"/>
                    <a:gd name="T3" fmla="*/ 68 h 499"/>
                    <a:gd name="T4" fmla="*/ 407 w 657"/>
                    <a:gd name="T5" fmla="*/ 373 h 499"/>
                    <a:gd name="T6" fmla="*/ 44 w 657"/>
                    <a:gd name="T7" fmla="*/ 431 h 499"/>
                    <a:gd name="T8" fmla="*/ 250 w 657"/>
                    <a:gd name="T9" fmla="*/ 126 h 499"/>
                    <a:gd name="T10" fmla="*/ 613 w 657"/>
                    <a:gd name="T11" fmla="*/ 68 h 499"/>
                    <a:gd name="T12" fmla="*/ 613 w 657"/>
                    <a:gd name="T13" fmla="*/ 68 h 499"/>
                  </a:gdLst>
                  <a:ahLst/>
                  <a:cxnLst>
                    <a:cxn ang="0">
                      <a:pos x="T0" y="T1"/>
                    </a:cxn>
                    <a:cxn ang="0">
                      <a:pos x="T2" y="T3"/>
                    </a:cxn>
                    <a:cxn ang="0">
                      <a:pos x="T4" y="T5"/>
                    </a:cxn>
                    <a:cxn ang="0">
                      <a:pos x="T6" y="T7"/>
                    </a:cxn>
                    <a:cxn ang="0">
                      <a:pos x="T8" y="T9"/>
                    </a:cxn>
                    <a:cxn ang="0">
                      <a:pos x="T10" y="T11"/>
                    </a:cxn>
                    <a:cxn ang="0">
                      <a:pos x="T12" y="T13"/>
                    </a:cxn>
                  </a:cxnLst>
                  <a:rect l="0" t="0" r="r" b="b"/>
                  <a:pathLst>
                    <a:path w="657" h="499">
                      <a:moveTo>
                        <a:pt x="613" y="68"/>
                      </a:moveTo>
                      <a:lnTo>
                        <a:pt x="613" y="68"/>
                      </a:lnTo>
                      <a:cubicBezTo>
                        <a:pt x="657" y="136"/>
                        <a:pt x="564" y="272"/>
                        <a:pt x="407" y="373"/>
                      </a:cubicBezTo>
                      <a:cubicBezTo>
                        <a:pt x="250" y="473"/>
                        <a:pt x="87" y="499"/>
                        <a:pt x="44" y="431"/>
                      </a:cubicBezTo>
                      <a:cubicBezTo>
                        <a:pt x="0" y="363"/>
                        <a:pt x="93" y="227"/>
                        <a:pt x="250" y="126"/>
                      </a:cubicBezTo>
                      <a:cubicBezTo>
                        <a:pt x="407" y="26"/>
                        <a:pt x="570" y="0"/>
                        <a:pt x="613" y="68"/>
                      </a:cubicBezTo>
                      <a:lnTo>
                        <a:pt x="613" y="6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9" name="Freeform 30">
                  <a:extLst>
                    <a:ext uri="{FF2B5EF4-FFF2-40B4-BE49-F238E27FC236}">
                      <a16:creationId xmlns:a16="http://schemas.microsoft.com/office/drawing/2014/main" id="{8D07DF75-9FE9-4188-86EA-3BD6079BD389}"/>
                    </a:ext>
                  </a:extLst>
                </p:cNvPr>
                <p:cNvSpPr>
                  <a:spLocks/>
                </p:cNvSpPr>
                <p:nvPr/>
              </p:nvSpPr>
              <p:spPr bwMode="auto">
                <a:xfrm>
                  <a:off x="3206611" y="4288013"/>
                  <a:ext cx="128588" cy="230188"/>
                </a:xfrm>
                <a:custGeom>
                  <a:avLst/>
                  <a:gdLst>
                    <a:gd name="T0" fmla="*/ 652 w 747"/>
                    <a:gd name="T1" fmla="*/ 0 h 1334"/>
                    <a:gd name="T2" fmla="*/ 652 w 747"/>
                    <a:gd name="T3" fmla="*/ 0 h 1334"/>
                    <a:gd name="T4" fmla="*/ 95 w 747"/>
                    <a:gd name="T5" fmla="*/ 0 h 1334"/>
                    <a:gd name="T6" fmla="*/ 0 w 747"/>
                    <a:gd name="T7" fmla="*/ 95 h 1334"/>
                    <a:gd name="T8" fmla="*/ 0 w 747"/>
                    <a:gd name="T9" fmla="*/ 1238 h 1334"/>
                    <a:gd name="T10" fmla="*/ 95 w 747"/>
                    <a:gd name="T11" fmla="*/ 1334 h 1334"/>
                    <a:gd name="T12" fmla="*/ 652 w 747"/>
                    <a:gd name="T13" fmla="*/ 1334 h 1334"/>
                    <a:gd name="T14" fmla="*/ 747 w 747"/>
                    <a:gd name="T15" fmla="*/ 1238 h 1334"/>
                    <a:gd name="T16" fmla="*/ 747 w 747"/>
                    <a:gd name="T17" fmla="*/ 95 h 1334"/>
                    <a:gd name="T18" fmla="*/ 652 w 747"/>
                    <a:gd name="T19" fmla="*/ 0 h 1334"/>
                    <a:gd name="T20" fmla="*/ 652 w 747"/>
                    <a:gd name="T21"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 h="1334">
                      <a:moveTo>
                        <a:pt x="652" y="0"/>
                      </a:moveTo>
                      <a:lnTo>
                        <a:pt x="652" y="0"/>
                      </a:lnTo>
                      <a:cubicBezTo>
                        <a:pt x="95" y="0"/>
                        <a:pt x="95" y="0"/>
                        <a:pt x="95" y="0"/>
                      </a:cubicBezTo>
                      <a:cubicBezTo>
                        <a:pt x="42" y="0"/>
                        <a:pt x="0" y="42"/>
                        <a:pt x="0" y="95"/>
                      </a:cubicBezTo>
                      <a:cubicBezTo>
                        <a:pt x="0" y="1238"/>
                        <a:pt x="0" y="1238"/>
                        <a:pt x="0" y="1238"/>
                      </a:cubicBezTo>
                      <a:cubicBezTo>
                        <a:pt x="0" y="1291"/>
                        <a:pt x="42" y="1334"/>
                        <a:pt x="95" y="1334"/>
                      </a:cubicBezTo>
                      <a:cubicBezTo>
                        <a:pt x="652" y="1334"/>
                        <a:pt x="652" y="1334"/>
                        <a:pt x="652" y="1334"/>
                      </a:cubicBezTo>
                      <a:cubicBezTo>
                        <a:pt x="705" y="1334"/>
                        <a:pt x="747" y="1291"/>
                        <a:pt x="747" y="1238"/>
                      </a:cubicBezTo>
                      <a:cubicBezTo>
                        <a:pt x="747" y="95"/>
                        <a:pt x="747" y="95"/>
                        <a:pt x="747" y="95"/>
                      </a:cubicBezTo>
                      <a:cubicBezTo>
                        <a:pt x="747" y="42"/>
                        <a:pt x="705" y="0"/>
                        <a:pt x="652" y="0"/>
                      </a:cubicBezTo>
                      <a:lnTo>
                        <a:pt x="652" y="0"/>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0" name="Freeform 31">
                  <a:extLst>
                    <a:ext uri="{FF2B5EF4-FFF2-40B4-BE49-F238E27FC236}">
                      <a16:creationId xmlns:a16="http://schemas.microsoft.com/office/drawing/2014/main" id="{6FCDFB38-5272-425F-BD9C-0A5A6832BC06}"/>
                    </a:ext>
                  </a:extLst>
                </p:cNvPr>
                <p:cNvSpPr>
                  <a:spLocks/>
                </p:cNvSpPr>
                <p:nvPr/>
              </p:nvSpPr>
              <p:spPr bwMode="auto">
                <a:xfrm>
                  <a:off x="3263761" y="4492800"/>
                  <a:ext cx="15875" cy="15875"/>
                </a:xfrm>
                <a:custGeom>
                  <a:avLst/>
                  <a:gdLst>
                    <a:gd name="T0" fmla="*/ 0 w 94"/>
                    <a:gd name="T1" fmla="*/ 47 h 93"/>
                    <a:gd name="T2" fmla="*/ 0 w 94"/>
                    <a:gd name="T3" fmla="*/ 47 h 93"/>
                    <a:gd name="T4" fmla="*/ 47 w 94"/>
                    <a:gd name="T5" fmla="*/ 0 h 93"/>
                    <a:gd name="T6" fmla="*/ 94 w 94"/>
                    <a:gd name="T7" fmla="*/ 47 h 93"/>
                    <a:gd name="T8" fmla="*/ 47 w 94"/>
                    <a:gd name="T9" fmla="*/ 93 h 93"/>
                    <a:gd name="T10" fmla="*/ 0 w 94"/>
                    <a:gd name="T11" fmla="*/ 47 h 93"/>
                    <a:gd name="T12" fmla="*/ 0 w 94"/>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0" y="47"/>
                      </a:moveTo>
                      <a:lnTo>
                        <a:pt x="0" y="47"/>
                      </a:lnTo>
                      <a:cubicBezTo>
                        <a:pt x="0" y="21"/>
                        <a:pt x="21" y="0"/>
                        <a:pt x="47" y="0"/>
                      </a:cubicBezTo>
                      <a:cubicBezTo>
                        <a:pt x="73" y="0"/>
                        <a:pt x="94" y="21"/>
                        <a:pt x="94" y="47"/>
                      </a:cubicBezTo>
                      <a:cubicBezTo>
                        <a:pt x="94" y="72"/>
                        <a:pt x="73" y="93"/>
                        <a:pt x="47" y="93"/>
                      </a:cubicBezTo>
                      <a:cubicBezTo>
                        <a:pt x="21" y="93"/>
                        <a:pt x="0" y="72"/>
                        <a:pt x="0" y="47"/>
                      </a:cubicBezTo>
                      <a:lnTo>
                        <a:pt x="0" y="47"/>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1" name="Freeform 32">
                  <a:extLst>
                    <a:ext uri="{FF2B5EF4-FFF2-40B4-BE49-F238E27FC236}">
                      <a16:creationId xmlns:a16="http://schemas.microsoft.com/office/drawing/2014/main" id="{B164BB53-CA68-4708-B9EB-676EE7784624}"/>
                    </a:ext>
                  </a:extLst>
                </p:cNvPr>
                <p:cNvSpPr>
                  <a:spLocks/>
                </p:cNvSpPr>
                <p:nvPr/>
              </p:nvSpPr>
              <p:spPr bwMode="auto">
                <a:xfrm>
                  <a:off x="3219311" y="4319763"/>
                  <a:ext cx="104775" cy="158750"/>
                </a:xfrm>
                <a:custGeom>
                  <a:avLst/>
                  <a:gdLst>
                    <a:gd name="T0" fmla="*/ 0 w 600"/>
                    <a:gd name="T1" fmla="*/ 920 h 920"/>
                    <a:gd name="T2" fmla="*/ 0 w 600"/>
                    <a:gd name="T3" fmla="*/ 920 h 920"/>
                    <a:gd name="T4" fmla="*/ 600 w 600"/>
                    <a:gd name="T5" fmla="*/ 920 h 920"/>
                    <a:gd name="T6" fmla="*/ 600 w 600"/>
                    <a:gd name="T7" fmla="*/ 0 h 920"/>
                    <a:gd name="T8" fmla="*/ 0 w 600"/>
                    <a:gd name="T9" fmla="*/ 0 h 920"/>
                    <a:gd name="T10" fmla="*/ 0 w 600"/>
                    <a:gd name="T11" fmla="*/ 920 h 920"/>
                  </a:gdLst>
                  <a:ahLst/>
                  <a:cxnLst>
                    <a:cxn ang="0">
                      <a:pos x="T0" y="T1"/>
                    </a:cxn>
                    <a:cxn ang="0">
                      <a:pos x="T2" y="T3"/>
                    </a:cxn>
                    <a:cxn ang="0">
                      <a:pos x="T4" y="T5"/>
                    </a:cxn>
                    <a:cxn ang="0">
                      <a:pos x="T6" y="T7"/>
                    </a:cxn>
                    <a:cxn ang="0">
                      <a:pos x="T8" y="T9"/>
                    </a:cxn>
                    <a:cxn ang="0">
                      <a:pos x="T10" y="T11"/>
                    </a:cxn>
                  </a:cxnLst>
                  <a:rect l="0" t="0" r="r" b="b"/>
                  <a:pathLst>
                    <a:path w="600" h="920">
                      <a:moveTo>
                        <a:pt x="0" y="920"/>
                      </a:moveTo>
                      <a:lnTo>
                        <a:pt x="0" y="920"/>
                      </a:lnTo>
                      <a:lnTo>
                        <a:pt x="600" y="920"/>
                      </a:lnTo>
                      <a:lnTo>
                        <a:pt x="600" y="0"/>
                      </a:lnTo>
                      <a:lnTo>
                        <a:pt x="0" y="0"/>
                      </a:lnTo>
                      <a:lnTo>
                        <a:pt x="0" y="920"/>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2" name="Freeform 33">
                  <a:extLst>
                    <a:ext uri="{FF2B5EF4-FFF2-40B4-BE49-F238E27FC236}">
                      <a16:creationId xmlns:a16="http://schemas.microsoft.com/office/drawing/2014/main" id="{D14F0087-8238-4C74-B230-1287FFF249B6}"/>
                    </a:ext>
                  </a:extLst>
                </p:cNvPr>
                <p:cNvSpPr>
                  <a:spLocks/>
                </p:cNvSpPr>
                <p:nvPr/>
              </p:nvSpPr>
              <p:spPr bwMode="auto">
                <a:xfrm>
                  <a:off x="3206611" y="4394375"/>
                  <a:ext cx="53975" cy="46038"/>
                </a:xfrm>
                <a:custGeom>
                  <a:avLst/>
                  <a:gdLst>
                    <a:gd name="T0" fmla="*/ 288 w 315"/>
                    <a:gd name="T1" fmla="*/ 228 h 264"/>
                    <a:gd name="T2" fmla="*/ 288 w 315"/>
                    <a:gd name="T3" fmla="*/ 228 h 264"/>
                    <a:gd name="T4" fmla="*/ 109 w 315"/>
                    <a:gd name="T5" fmla="*/ 199 h 264"/>
                    <a:gd name="T6" fmla="*/ 27 w 315"/>
                    <a:gd name="T7" fmla="*/ 37 h 264"/>
                    <a:gd name="T8" fmla="*/ 206 w 315"/>
                    <a:gd name="T9" fmla="*/ 66 h 264"/>
                    <a:gd name="T10" fmla="*/ 288 w 315"/>
                    <a:gd name="T11" fmla="*/ 228 h 264"/>
                    <a:gd name="T12" fmla="*/ 288 w 315"/>
                    <a:gd name="T13" fmla="*/ 228 h 264"/>
                  </a:gdLst>
                  <a:ahLst/>
                  <a:cxnLst>
                    <a:cxn ang="0">
                      <a:pos x="T0" y="T1"/>
                    </a:cxn>
                    <a:cxn ang="0">
                      <a:pos x="T2" y="T3"/>
                    </a:cxn>
                    <a:cxn ang="0">
                      <a:pos x="T4" y="T5"/>
                    </a:cxn>
                    <a:cxn ang="0">
                      <a:pos x="T6" y="T7"/>
                    </a:cxn>
                    <a:cxn ang="0">
                      <a:pos x="T8" y="T9"/>
                    </a:cxn>
                    <a:cxn ang="0">
                      <a:pos x="T10" y="T11"/>
                    </a:cxn>
                    <a:cxn ang="0">
                      <a:pos x="T12" y="T13"/>
                    </a:cxn>
                  </a:cxnLst>
                  <a:rect l="0" t="0" r="r" b="b"/>
                  <a:pathLst>
                    <a:path w="315" h="264">
                      <a:moveTo>
                        <a:pt x="288" y="228"/>
                      </a:moveTo>
                      <a:lnTo>
                        <a:pt x="288" y="228"/>
                      </a:lnTo>
                      <a:cubicBezTo>
                        <a:pt x="261" y="264"/>
                        <a:pt x="181" y="251"/>
                        <a:pt x="109" y="199"/>
                      </a:cubicBezTo>
                      <a:cubicBezTo>
                        <a:pt x="37" y="146"/>
                        <a:pt x="0" y="74"/>
                        <a:pt x="27" y="37"/>
                      </a:cubicBezTo>
                      <a:cubicBezTo>
                        <a:pt x="53" y="0"/>
                        <a:pt x="134" y="13"/>
                        <a:pt x="206" y="66"/>
                      </a:cubicBezTo>
                      <a:cubicBezTo>
                        <a:pt x="278" y="118"/>
                        <a:pt x="315" y="191"/>
                        <a:pt x="288" y="228"/>
                      </a:cubicBezTo>
                      <a:lnTo>
                        <a:pt x="288" y="22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3" name="Freeform 34">
                  <a:extLst>
                    <a:ext uri="{FF2B5EF4-FFF2-40B4-BE49-F238E27FC236}">
                      <a16:creationId xmlns:a16="http://schemas.microsoft.com/office/drawing/2014/main" id="{2C58CB22-2F68-4B6D-9907-DEEA45E201BE}"/>
                    </a:ext>
                  </a:extLst>
                </p:cNvPr>
                <p:cNvSpPr>
                  <a:spLocks/>
                </p:cNvSpPr>
                <p:nvPr/>
              </p:nvSpPr>
              <p:spPr bwMode="auto">
                <a:xfrm>
                  <a:off x="3165336" y="4392788"/>
                  <a:ext cx="68263" cy="77788"/>
                </a:xfrm>
                <a:custGeom>
                  <a:avLst/>
                  <a:gdLst>
                    <a:gd name="T0" fmla="*/ 353 w 397"/>
                    <a:gd name="T1" fmla="*/ 37 h 448"/>
                    <a:gd name="T2" fmla="*/ 353 w 397"/>
                    <a:gd name="T3" fmla="*/ 37 h 448"/>
                    <a:gd name="T4" fmla="*/ 279 w 397"/>
                    <a:gd name="T5" fmla="*/ 291 h 448"/>
                    <a:gd name="T6" fmla="*/ 45 w 397"/>
                    <a:gd name="T7" fmla="*/ 411 h 448"/>
                    <a:gd name="T8" fmla="*/ 118 w 397"/>
                    <a:gd name="T9" fmla="*/ 158 h 448"/>
                    <a:gd name="T10" fmla="*/ 353 w 397"/>
                    <a:gd name="T11" fmla="*/ 37 h 448"/>
                    <a:gd name="T12" fmla="*/ 353 w 397"/>
                    <a:gd name="T13" fmla="*/ 37 h 448"/>
                  </a:gdLst>
                  <a:ahLst/>
                  <a:cxnLst>
                    <a:cxn ang="0">
                      <a:pos x="T0" y="T1"/>
                    </a:cxn>
                    <a:cxn ang="0">
                      <a:pos x="T2" y="T3"/>
                    </a:cxn>
                    <a:cxn ang="0">
                      <a:pos x="T4" y="T5"/>
                    </a:cxn>
                    <a:cxn ang="0">
                      <a:pos x="T6" y="T7"/>
                    </a:cxn>
                    <a:cxn ang="0">
                      <a:pos x="T8" y="T9"/>
                    </a:cxn>
                    <a:cxn ang="0">
                      <a:pos x="T10" y="T11"/>
                    </a:cxn>
                    <a:cxn ang="0">
                      <a:pos x="T12" y="T13"/>
                    </a:cxn>
                  </a:cxnLst>
                  <a:rect l="0" t="0" r="r" b="b"/>
                  <a:pathLst>
                    <a:path w="397" h="448">
                      <a:moveTo>
                        <a:pt x="353" y="37"/>
                      </a:moveTo>
                      <a:lnTo>
                        <a:pt x="353" y="37"/>
                      </a:lnTo>
                      <a:cubicBezTo>
                        <a:pt x="397" y="74"/>
                        <a:pt x="364" y="187"/>
                        <a:pt x="279" y="291"/>
                      </a:cubicBezTo>
                      <a:cubicBezTo>
                        <a:pt x="194" y="394"/>
                        <a:pt x="89" y="448"/>
                        <a:pt x="45" y="411"/>
                      </a:cubicBezTo>
                      <a:cubicBezTo>
                        <a:pt x="0" y="375"/>
                        <a:pt x="33" y="261"/>
                        <a:pt x="118" y="158"/>
                      </a:cubicBezTo>
                      <a:cubicBezTo>
                        <a:pt x="203" y="55"/>
                        <a:pt x="308" y="0"/>
                        <a:pt x="353" y="37"/>
                      </a:cubicBezTo>
                      <a:lnTo>
                        <a:pt x="353" y="3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4" name="Freeform 35">
                  <a:extLst>
                    <a:ext uri="{FF2B5EF4-FFF2-40B4-BE49-F238E27FC236}">
                      <a16:creationId xmlns:a16="http://schemas.microsoft.com/office/drawing/2014/main" id="{697129A8-8921-467E-B540-DB6C84F1ED0F}"/>
                    </a:ext>
                  </a:extLst>
                </p:cNvPr>
                <p:cNvSpPr>
                  <a:spLocks/>
                </p:cNvSpPr>
                <p:nvPr/>
              </p:nvSpPr>
              <p:spPr bwMode="auto">
                <a:xfrm>
                  <a:off x="3163749" y="4434063"/>
                  <a:ext cx="61913" cy="68263"/>
                </a:xfrm>
                <a:custGeom>
                  <a:avLst/>
                  <a:gdLst>
                    <a:gd name="T0" fmla="*/ 262 w 352"/>
                    <a:gd name="T1" fmla="*/ 357 h 396"/>
                    <a:gd name="T2" fmla="*/ 262 w 352"/>
                    <a:gd name="T3" fmla="*/ 357 h 396"/>
                    <a:gd name="T4" fmla="*/ 48 w 352"/>
                    <a:gd name="T5" fmla="*/ 268 h 396"/>
                    <a:gd name="T6" fmla="*/ 90 w 352"/>
                    <a:gd name="T7" fmla="*/ 39 h 396"/>
                    <a:gd name="T8" fmla="*/ 305 w 352"/>
                    <a:gd name="T9" fmla="*/ 128 h 396"/>
                    <a:gd name="T10" fmla="*/ 262 w 352"/>
                    <a:gd name="T11" fmla="*/ 357 h 396"/>
                    <a:gd name="T12" fmla="*/ 262 w 352"/>
                    <a:gd name="T13" fmla="*/ 357 h 396"/>
                  </a:gdLst>
                  <a:ahLst/>
                  <a:cxnLst>
                    <a:cxn ang="0">
                      <a:pos x="T0" y="T1"/>
                    </a:cxn>
                    <a:cxn ang="0">
                      <a:pos x="T2" y="T3"/>
                    </a:cxn>
                    <a:cxn ang="0">
                      <a:pos x="T4" y="T5"/>
                    </a:cxn>
                    <a:cxn ang="0">
                      <a:pos x="T6" y="T7"/>
                    </a:cxn>
                    <a:cxn ang="0">
                      <a:pos x="T8" y="T9"/>
                    </a:cxn>
                    <a:cxn ang="0">
                      <a:pos x="T10" y="T11"/>
                    </a:cxn>
                    <a:cxn ang="0">
                      <a:pos x="T12" y="T13"/>
                    </a:cxn>
                  </a:cxnLst>
                  <a:rect l="0" t="0" r="r" b="b"/>
                  <a:pathLst>
                    <a:path w="352" h="396">
                      <a:moveTo>
                        <a:pt x="262" y="357"/>
                      </a:moveTo>
                      <a:lnTo>
                        <a:pt x="262" y="357"/>
                      </a:lnTo>
                      <a:cubicBezTo>
                        <a:pt x="191" y="396"/>
                        <a:pt x="95" y="355"/>
                        <a:pt x="48" y="268"/>
                      </a:cubicBezTo>
                      <a:cubicBezTo>
                        <a:pt x="0" y="180"/>
                        <a:pt x="19" y="77"/>
                        <a:pt x="90" y="39"/>
                      </a:cubicBezTo>
                      <a:cubicBezTo>
                        <a:pt x="161" y="0"/>
                        <a:pt x="257" y="40"/>
                        <a:pt x="305" y="128"/>
                      </a:cubicBezTo>
                      <a:cubicBezTo>
                        <a:pt x="352" y="216"/>
                        <a:pt x="333" y="319"/>
                        <a:pt x="262" y="357"/>
                      </a:cubicBezTo>
                      <a:lnTo>
                        <a:pt x="262" y="35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5" name="Freeform 36">
                  <a:extLst>
                    <a:ext uri="{FF2B5EF4-FFF2-40B4-BE49-F238E27FC236}">
                      <a16:creationId xmlns:a16="http://schemas.microsoft.com/office/drawing/2014/main" id="{F34827F3-013F-4E72-87B2-43135F815A86}"/>
                    </a:ext>
                  </a:extLst>
                </p:cNvPr>
                <p:cNvSpPr>
                  <a:spLocks/>
                </p:cNvSpPr>
                <p:nvPr/>
              </p:nvSpPr>
              <p:spPr bwMode="auto">
                <a:xfrm>
                  <a:off x="3146286" y="4465813"/>
                  <a:ext cx="112713" cy="119063"/>
                </a:xfrm>
                <a:custGeom>
                  <a:avLst/>
                  <a:gdLst>
                    <a:gd name="T0" fmla="*/ 654 w 654"/>
                    <a:gd name="T1" fmla="*/ 448 h 693"/>
                    <a:gd name="T2" fmla="*/ 654 w 654"/>
                    <a:gd name="T3" fmla="*/ 448 h 693"/>
                    <a:gd name="T4" fmla="*/ 512 w 654"/>
                    <a:gd name="T5" fmla="*/ 514 h 693"/>
                    <a:gd name="T6" fmla="*/ 428 w 654"/>
                    <a:gd name="T7" fmla="*/ 595 h 693"/>
                    <a:gd name="T8" fmla="*/ 318 w 654"/>
                    <a:gd name="T9" fmla="*/ 693 h 693"/>
                    <a:gd name="T10" fmla="*/ 133 w 654"/>
                    <a:gd name="T11" fmla="*/ 508 h 693"/>
                    <a:gd name="T12" fmla="*/ 0 w 654"/>
                    <a:gd name="T13" fmla="*/ 370 h 693"/>
                    <a:gd name="T14" fmla="*/ 84 w 654"/>
                    <a:gd name="T15" fmla="*/ 292 h 693"/>
                    <a:gd name="T16" fmla="*/ 125 w 654"/>
                    <a:gd name="T17" fmla="*/ 153 h 693"/>
                    <a:gd name="T18" fmla="*/ 133 w 654"/>
                    <a:gd name="T19" fmla="*/ 0 h 693"/>
                    <a:gd name="T20" fmla="*/ 258 w 654"/>
                    <a:gd name="T21" fmla="*/ 72 h 693"/>
                    <a:gd name="T22" fmla="*/ 353 w 654"/>
                    <a:gd name="T23" fmla="*/ 110 h 693"/>
                    <a:gd name="T24" fmla="*/ 622 w 654"/>
                    <a:gd name="T25" fmla="*/ 352 h 693"/>
                    <a:gd name="T26" fmla="*/ 654 w 654"/>
                    <a:gd name="T27" fmla="*/ 448 h 693"/>
                    <a:gd name="T28" fmla="*/ 654 w 654"/>
                    <a:gd name="T29" fmla="*/ 4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4" h="693">
                      <a:moveTo>
                        <a:pt x="654" y="448"/>
                      </a:moveTo>
                      <a:lnTo>
                        <a:pt x="654" y="448"/>
                      </a:lnTo>
                      <a:lnTo>
                        <a:pt x="512" y="514"/>
                      </a:lnTo>
                      <a:lnTo>
                        <a:pt x="428" y="595"/>
                      </a:lnTo>
                      <a:lnTo>
                        <a:pt x="318" y="693"/>
                      </a:lnTo>
                      <a:lnTo>
                        <a:pt x="133" y="508"/>
                      </a:lnTo>
                      <a:lnTo>
                        <a:pt x="0" y="370"/>
                      </a:lnTo>
                      <a:lnTo>
                        <a:pt x="84" y="292"/>
                      </a:lnTo>
                      <a:lnTo>
                        <a:pt x="125" y="153"/>
                      </a:lnTo>
                      <a:lnTo>
                        <a:pt x="133" y="0"/>
                      </a:lnTo>
                      <a:lnTo>
                        <a:pt x="258" y="72"/>
                      </a:lnTo>
                      <a:lnTo>
                        <a:pt x="353" y="110"/>
                      </a:lnTo>
                      <a:lnTo>
                        <a:pt x="622" y="352"/>
                      </a:lnTo>
                      <a:lnTo>
                        <a:pt x="654" y="448"/>
                      </a:lnTo>
                      <a:lnTo>
                        <a:pt x="654" y="44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6" name="Freeform 37">
                  <a:extLst>
                    <a:ext uri="{FF2B5EF4-FFF2-40B4-BE49-F238E27FC236}">
                      <a16:creationId xmlns:a16="http://schemas.microsoft.com/office/drawing/2014/main" id="{067C4FF0-1AFD-44AE-99E5-AA9DC03FC417}"/>
                    </a:ext>
                  </a:extLst>
                </p:cNvPr>
                <p:cNvSpPr>
                  <a:spLocks/>
                </p:cNvSpPr>
                <p:nvPr/>
              </p:nvSpPr>
              <p:spPr bwMode="auto">
                <a:xfrm>
                  <a:off x="3316149" y="4364213"/>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7" name="Freeform 38">
                  <a:extLst>
                    <a:ext uri="{FF2B5EF4-FFF2-40B4-BE49-F238E27FC236}">
                      <a16:creationId xmlns:a16="http://schemas.microsoft.com/office/drawing/2014/main" id="{6DF8ED20-B93B-478D-9A90-869FA0561467}"/>
                    </a:ext>
                  </a:extLst>
                </p:cNvPr>
                <p:cNvSpPr>
                  <a:spLocks/>
                </p:cNvSpPr>
                <p:nvPr/>
              </p:nvSpPr>
              <p:spPr bwMode="auto">
                <a:xfrm>
                  <a:off x="3316149" y="4391200"/>
                  <a:ext cx="36513" cy="30163"/>
                </a:xfrm>
                <a:custGeom>
                  <a:avLst/>
                  <a:gdLst>
                    <a:gd name="T0" fmla="*/ 14 w 212"/>
                    <a:gd name="T1" fmla="*/ 122 h 175"/>
                    <a:gd name="T2" fmla="*/ 14 w 212"/>
                    <a:gd name="T3" fmla="*/ 122 h 175"/>
                    <a:gd name="T4" fmla="*/ 80 w 212"/>
                    <a:gd name="T5" fmla="*/ 19 h 175"/>
                    <a:gd name="T6" fmla="*/ 197 w 212"/>
                    <a:gd name="T7" fmla="*/ 54 h 175"/>
                    <a:gd name="T8" fmla="*/ 131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29" y="38"/>
                        <a:pt x="80" y="19"/>
                      </a:cubicBezTo>
                      <a:cubicBezTo>
                        <a:pt x="131" y="0"/>
                        <a:pt x="183" y="16"/>
                        <a:pt x="197" y="54"/>
                      </a:cubicBezTo>
                      <a:cubicBezTo>
                        <a:pt x="212" y="92"/>
                        <a:pt x="182" y="138"/>
                        <a:pt x="131" y="156"/>
                      </a:cubicBezTo>
                      <a:cubicBezTo>
                        <a:pt x="80"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8" name="Freeform 39">
                  <a:extLst>
                    <a:ext uri="{FF2B5EF4-FFF2-40B4-BE49-F238E27FC236}">
                      <a16:creationId xmlns:a16="http://schemas.microsoft.com/office/drawing/2014/main" id="{FC6B591D-0846-4985-8759-331BC639D478}"/>
                    </a:ext>
                  </a:extLst>
                </p:cNvPr>
                <p:cNvSpPr>
                  <a:spLocks/>
                </p:cNvSpPr>
                <p:nvPr/>
              </p:nvSpPr>
              <p:spPr bwMode="auto">
                <a:xfrm>
                  <a:off x="3316149" y="4419775"/>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39" name="Freeform 40">
                  <a:extLst>
                    <a:ext uri="{FF2B5EF4-FFF2-40B4-BE49-F238E27FC236}">
                      <a16:creationId xmlns:a16="http://schemas.microsoft.com/office/drawing/2014/main" id="{D27611E0-FFCB-49A9-9A03-712D228E7400}"/>
                    </a:ext>
                  </a:extLst>
                </p:cNvPr>
                <p:cNvSpPr>
                  <a:spLocks/>
                </p:cNvSpPr>
                <p:nvPr/>
              </p:nvSpPr>
              <p:spPr bwMode="auto">
                <a:xfrm>
                  <a:off x="3316149" y="4448350"/>
                  <a:ext cx="36513" cy="30163"/>
                </a:xfrm>
                <a:custGeom>
                  <a:avLst/>
                  <a:gdLst>
                    <a:gd name="T0" fmla="*/ 14 w 212"/>
                    <a:gd name="T1" fmla="*/ 122 h 175"/>
                    <a:gd name="T2" fmla="*/ 14 w 212"/>
                    <a:gd name="T3" fmla="*/ 122 h 175"/>
                    <a:gd name="T4" fmla="*/ 81 w 212"/>
                    <a:gd name="T5" fmla="*/ 19 h 175"/>
                    <a:gd name="T6" fmla="*/ 198 w 212"/>
                    <a:gd name="T7" fmla="*/ 54 h 175"/>
                    <a:gd name="T8" fmla="*/ 132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30" y="38"/>
                        <a:pt x="81" y="19"/>
                      </a:cubicBezTo>
                      <a:cubicBezTo>
                        <a:pt x="132" y="0"/>
                        <a:pt x="184" y="16"/>
                        <a:pt x="198" y="54"/>
                      </a:cubicBezTo>
                      <a:cubicBezTo>
                        <a:pt x="212" y="92"/>
                        <a:pt x="182" y="138"/>
                        <a:pt x="132" y="156"/>
                      </a:cubicBezTo>
                      <a:cubicBezTo>
                        <a:pt x="81"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0" name="Freeform 41">
                  <a:extLst>
                    <a:ext uri="{FF2B5EF4-FFF2-40B4-BE49-F238E27FC236}">
                      <a16:creationId xmlns:a16="http://schemas.microsoft.com/office/drawing/2014/main" id="{F69DDF41-A729-4A3B-A2BA-C96664F557AA}"/>
                    </a:ext>
                  </a:extLst>
                </p:cNvPr>
                <p:cNvSpPr>
                  <a:spLocks/>
                </p:cNvSpPr>
                <p:nvPr/>
              </p:nvSpPr>
              <p:spPr bwMode="auto">
                <a:xfrm>
                  <a:off x="3143111" y="4526138"/>
                  <a:ext cx="60325" cy="60325"/>
                </a:xfrm>
                <a:custGeom>
                  <a:avLst/>
                  <a:gdLst>
                    <a:gd name="T0" fmla="*/ 0 w 352"/>
                    <a:gd name="T1" fmla="*/ 29 h 348"/>
                    <a:gd name="T2" fmla="*/ 0 w 352"/>
                    <a:gd name="T3" fmla="*/ 29 h 348"/>
                    <a:gd name="T4" fmla="*/ 30 w 352"/>
                    <a:gd name="T5" fmla="*/ 0 h 348"/>
                    <a:gd name="T6" fmla="*/ 352 w 352"/>
                    <a:gd name="T7" fmla="*/ 319 h 348"/>
                    <a:gd name="T8" fmla="*/ 322 w 352"/>
                    <a:gd name="T9" fmla="*/ 348 h 348"/>
                    <a:gd name="T10" fmla="*/ 0 w 352"/>
                    <a:gd name="T11" fmla="*/ 29 h 348"/>
                  </a:gdLst>
                  <a:ahLst/>
                  <a:cxnLst>
                    <a:cxn ang="0">
                      <a:pos x="T0" y="T1"/>
                    </a:cxn>
                    <a:cxn ang="0">
                      <a:pos x="T2" y="T3"/>
                    </a:cxn>
                    <a:cxn ang="0">
                      <a:pos x="T4" y="T5"/>
                    </a:cxn>
                    <a:cxn ang="0">
                      <a:pos x="T6" y="T7"/>
                    </a:cxn>
                    <a:cxn ang="0">
                      <a:pos x="T8" y="T9"/>
                    </a:cxn>
                    <a:cxn ang="0">
                      <a:pos x="T10" y="T11"/>
                    </a:cxn>
                  </a:cxnLst>
                  <a:rect l="0" t="0" r="r" b="b"/>
                  <a:pathLst>
                    <a:path w="352" h="348">
                      <a:moveTo>
                        <a:pt x="0" y="29"/>
                      </a:moveTo>
                      <a:lnTo>
                        <a:pt x="0" y="29"/>
                      </a:lnTo>
                      <a:lnTo>
                        <a:pt x="30" y="0"/>
                      </a:lnTo>
                      <a:lnTo>
                        <a:pt x="352" y="319"/>
                      </a:lnTo>
                      <a:lnTo>
                        <a:pt x="322" y="348"/>
                      </a:lnTo>
                      <a:lnTo>
                        <a:pt x="0" y="29"/>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1" name="Freeform 42">
                  <a:extLst>
                    <a:ext uri="{FF2B5EF4-FFF2-40B4-BE49-F238E27FC236}">
                      <a16:creationId xmlns:a16="http://schemas.microsoft.com/office/drawing/2014/main" id="{E78483CB-D39B-49DF-B793-A363F510069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solidFill>
                  <a:srgbClr val="0089D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2" name="Freeform 43">
                  <a:extLst>
                    <a:ext uri="{FF2B5EF4-FFF2-40B4-BE49-F238E27FC236}">
                      <a16:creationId xmlns:a16="http://schemas.microsoft.com/office/drawing/2014/main" id="{D6C3F2FA-50C6-4053-84E7-25CA0941C5E2}"/>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3" name="Freeform 44">
                  <a:extLst>
                    <a:ext uri="{FF2B5EF4-FFF2-40B4-BE49-F238E27FC236}">
                      <a16:creationId xmlns:a16="http://schemas.microsoft.com/office/drawing/2014/main" id="{4021EE1B-EA7D-459F-8322-9CB3CCDFC299}"/>
                    </a:ext>
                  </a:extLst>
                </p:cNvPr>
                <p:cNvSpPr>
                  <a:spLocks/>
                </p:cNvSpPr>
                <p:nvPr/>
              </p:nvSpPr>
              <p:spPr bwMode="auto">
                <a:xfrm>
                  <a:off x="3070086" y="4567413"/>
                  <a:ext cx="131763" cy="125413"/>
                </a:xfrm>
                <a:custGeom>
                  <a:avLst/>
                  <a:gdLst>
                    <a:gd name="T0" fmla="*/ 494 w 764"/>
                    <a:gd name="T1" fmla="*/ 0 h 724"/>
                    <a:gd name="T2" fmla="*/ 494 w 764"/>
                    <a:gd name="T3" fmla="*/ 0 h 724"/>
                    <a:gd name="T4" fmla="*/ 764 w 764"/>
                    <a:gd name="T5" fmla="*/ 267 h 724"/>
                    <a:gd name="T6" fmla="*/ 310 w 764"/>
                    <a:gd name="T7" fmla="*/ 724 h 724"/>
                    <a:gd name="T8" fmla="*/ 306 w 764"/>
                    <a:gd name="T9" fmla="*/ 723 h 724"/>
                    <a:gd name="T10" fmla="*/ 73 w 764"/>
                    <a:gd name="T11" fmla="*/ 565 h 724"/>
                    <a:gd name="T12" fmla="*/ 0 w 764"/>
                    <a:gd name="T13" fmla="*/ 498 h 724"/>
                    <a:gd name="T14" fmla="*/ 494 w 764"/>
                    <a:gd name="T15" fmla="*/ 0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724">
                      <a:moveTo>
                        <a:pt x="494" y="0"/>
                      </a:moveTo>
                      <a:lnTo>
                        <a:pt x="494" y="0"/>
                      </a:lnTo>
                      <a:lnTo>
                        <a:pt x="764" y="267"/>
                      </a:lnTo>
                      <a:lnTo>
                        <a:pt x="310" y="724"/>
                      </a:lnTo>
                      <a:lnTo>
                        <a:pt x="306" y="723"/>
                      </a:lnTo>
                      <a:cubicBezTo>
                        <a:pt x="224" y="677"/>
                        <a:pt x="146" y="625"/>
                        <a:pt x="73" y="565"/>
                      </a:cubicBezTo>
                      <a:lnTo>
                        <a:pt x="0" y="498"/>
                      </a:lnTo>
                      <a:lnTo>
                        <a:pt x="494" y="0"/>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4" name="Freeform 45">
                  <a:extLst>
                    <a:ext uri="{FF2B5EF4-FFF2-40B4-BE49-F238E27FC236}">
                      <a16:creationId xmlns:a16="http://schemas.microsoft.com/office/drawing/2014/main" id="{06294466-B1A3-47B1-A1C9-309C584F43C4}"/>
                    </a:ext>
                  </a:extLst>
                </p:cNvPr>
                <p:cNvSpPr>
                  <a:spLocks/>
                </p:cNvSpPr>
                <p:nvPr/>
              </p:nvSpPr>
              <p:spPr bwMode="auto">
                <a:xfrm>
                  <a:off x="3031986" y="4524550"/>
                  <a:ext cx="123825" cy="130175"/>
                </a:xfrm>
                <a:custGeom>
                  <a:avLst/>
                  <a:gdLst>
                    <a:gd name="T0" fmla="*/ 462 w 716"/>
                    <a:gd name="T1" fmla="*/ 0 h 747"/>
                    <a:gd name="T2" fmla="*/ 462 w 716"/>
                    <a:gd name="T3" fmla="*/ 0 h 747"/>
                    <a:gd name="T4" fmla="*/ 716 w 716"/>
                    <a:gd name="T5" fmla="*/ 252 h 747"/>
                    <a:gd name="T6" fmla="*/ 225 w 716"/>
                    <a:gd name="T7" fmla="*/ 747 h 747"/>
                    <a:gd name="T8" fmla="*/ 209 w 716"/>
                    <a:gd name="T9" fmla="*/ 732 h 747"/>
                    <a:gd name="T10" fmla="*/ 31 w 716"/>
                    <a:gd name="T11" fmla="*/ 516 h 747"/>
                    <a:gd name="T12" fmla="*/ 0 w 716"/>
                    <a:gd name="T13" fmla="*/ 466 h 747"/>
                    <a:gd name="T14" fmla="*/ 462 w 716"/>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47">
                      <a:moveTo>
                        <a:pt x="462" y="0"/>
                      </a:moveTo>
                      <a:lnTo>
                        <a:pt x="462" y="0"/>
                      </a:lnTo>
                      <a:lnTo>
                        <a:pt x="716" y="252"/>
                      </a:lnTo>
                      <a:lnTo>
                        <a:pt x="225" y="747"/>
                      </a:lnTo>
                      <a:lnTo>
                        <a:pt x="209" y="732"/>
                      </a:lnTo>
                      <a:cubicBezTo>
                        <a:pt x="143" y="666"/>
                        <a:pt x="83" y="593"/>
                        <a:pt x="31" y="516"/>
                      </a:cubicBezTo>
                      <a:lnTo>
                        <a:pt x="0" y="466"/>
                      </a:lnTo>
                      <a:lnTo>
                        <a:pt x="462"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413" name="Group 412">
                <a:extLst>
                  <a:ext uri="{FF2B5EF4-FFF2-40B4-BE49-F238E27FC236}">
                    <a16:creationId xmlns:a16="http://schemas.microsoft.com/office/drawing/2014/main" id="{5D39FD2C-D2C5-4124-B173-5F1F4FE2B064}"/>
                  </a:ext>
                </a:extLst>
              </p:cNvPr>
              <p:cNvGrpSpPr/>
              <p:nvPr/>
            </p:nvGrpSpPr>
            <p:grpSpPr>
              <a:xfrm>
                <a:off x="2916019" y="4378364"/>
                <a:ext cx="156464" cy="238422"/>
                <a:chOff x="3476407" y="4717840"/>
                <a:chExt cx="311151" cy="474134"/>
              </a:xfrm>
            </p:grpSpPr>
            <p:sp>
              <p:nvSpPr>
                <p:cNvPr id="414" name="Freeform 23">
                  <a:extLst>
                    <a:ext uri="{FF2B5EF4-FFF2-40B4-BE49-F238E27FC236}">
                      <a16:creationId xmlns:a16="http://schemas.microsoft.com/office/drawing/2014/main" id="{042F51A8-6568-48D2-9377-836646D4AEA5}"/>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5" name="Freeform 24">
                  <a:extLst>
                    <a:ext uri="{FF2B5EF4-FFF2-40B4-BE49-F238E27FC236}">
                      <a16:creationId xmlns:a16="http://schemas.microsoft.com/office/drawing/2014/main" id="{BC3EFF95-241A-4525-8AD0-0839F8EE0023}"/>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6" name="Freeform 25">
                  <a:extLst>
                    <a:ext uri="{FF2B5EF4-FFF2-40B4-BE49-F238E27FC236}">
                      <a16:creationId xmlns:a16="http://schemas.microsoft.com/office/drawing/2014/main" id="{EE43C81E-B1A2-4962-B0A4-0F13C69027B0}"/>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7" name="Freeform 26">
                  <a:extLst>
                    <a:ext uri="{FF2B5EF4-FFF2-40B4-BE49-F238E27FC236}">
                      <a16:creationId xmlns:a16="http://schemas.microsoft.com/office/drawing/2014/main" id="{CC16FCD6-7B1D-49E9-81BF-90E938E3A924}"/>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8" name="Freeform 27">
                  <a:extLst>
                    <a:ext uri="{FF2B5EF4-FFF2-40B4-BE49-F238E27FC236}">
                      <a16:creationId xmlns:a16="http://schemas.microsoft.com/office/drawing/2014/main" id="{98964D88-FB1B-4819-91A2-1143CEBDD471}"/>
                    </a:ext>
                  </a:extLst>
                </p:cNvPr>
                <p:cNvSpPr>
                  <a:spLocks/>
                </p:cNvSpPr>
                <p:nvPr/>
              </p:nvSpPr>
              <p:spPr bwMode="auto">
                <a:xfrm>
                  <a:off x="3512391" y="4997240"/>
                  <a:ext cx="241300" cy="162984"/>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9" name="Freeform 28">
                  <a:extLst>
                    <a:ext uri="{FF2B5EF4-FFF2-40B4-BE49-F238E27FC236}">
                      <a16:creationId xmlns:a16="http://schemas.microsoft.com/office/drawing/2014/main" id="{3226EB39-901B-4F49-9E90-B4CA21532E85}"/>
                    </a:ext>
                  </a:extLst>
                </p:cNvPr>
                <p:cNvSpPr>
                  <a:spLocks/>
                </p:cNvSpPr>
                <p:nvPr/>
              </p:nvSpPr>
              <p:spPr bwMode="auto">
                <a:xfrm>
                  <a:off x="3607640" y="5056507"/>
                  <a:ext cx="44451" cy="44451"/>
                </a:xfrm>
                <a:custGeom>
                  <a:avLst/>
                  <a:gdLst>
                    <a:gd name="T0" fmla="*/ 0 w 186"/>
                    <a:gd name="T1" fmla="*/ 94 h 188"/>
                    <a:gd name="T2" fmla="*/ 0 w 186"/>
                    <a:gd name="T3" fmla="*/ 94 h 188"/>
                    <a:gd name="T4" fmla="*/ 93 w 186"/>
                    <a:gd name="T5" fmla="*/ 0 h 188"/>
                    <a:gd name="T6" fmla="*/ 186 w 186"/>
                    <a:gd name="T7" fmla="*/ 94 h 188"/>
                    <a:gd name="T8" fmla="*/ 93 w 186"/>
                    <a:gd name="T9" fmla="*/ 188 h 188"/>
                    <a:gd name="T10" fmla="*/ 0 w 186"/>
                    <a:gd name="T11" fmla="*/ 94 h 188"/>
                    <a:gd name="T12" fmla="*/ 0 w 186"/>
                    <a:gd name="T13" fmla="*/ 94 h 188"/>
                  </a:gdLst>
                  <a:ahLst/>
                  <a:cxnLst>
                    <a:cxn ang="0">
                      <a:pos x="T0" y="T1"/>
                    </a:cxn>
                    <a:cxn ang="0">
                      <a:pos x="T2" y="T3"/>
                    </a:cxn>
                    <a:cxn ang="0">
                      <a:pos x="T4" y="T5"/>
                    </a:cxn>
                    <a:cxn ang="0">
                      <a:pos x="T6" y="T7"/>
                    </a:cxn>
                    <a:cxn ang="0">
                      <a:pos x="T8" y="T9"/>
                    </a:cxn>
                    <a:cxn ang="0">
                      <a:pos x="T10" y="T11"/>
                    </a:cxn>
                    <a:cxn ang="0">
                      <a:pos x="T12" y="T13"/>
                    </a:cxn>
                  </a:cxnLst>
                  <a:rect l="0" t="0" r="r" b="b"/>
                  <a:pathLst>
                    <a:path w="186" h="188">
                      <a:moveTo>
                        <a:pt x="0" y="94"/>
                      </a:moveTo>
                      <a:lnTo>
                        <a:pt x="0" y="94"/>
                      </a:lnTo>
                      <a:cubicBezTo>
                        <a:pt x="0" y="42"/>
                        <a:pt x="42" y="0"/>
                        <a:pt x="93" y="0"/>
                      </a:cubicBezTo>
                      <a:cubicBezTo>
                        <a:pt x="145" y="0"/>
                        <a:pt x="186" y="42"/>
                        <a:pt x="186" y="94"/>
                      </a:cubicBezTo>
                      <a:cubicBezTo>
                        <a:pt x="186" y="146"/>
                        <a:pt x="145" y="188"/>
                        <a:pt x="93" y="188"/>
                      </a:cubicBezTo>
                      <a:cubicBezTo>
                        <a:pt x="42" y="188"/>
                        <a:pt x="0" y="146"/>
                        <a:pt x="0" y="94"/>
                      </a:cubicBezTo>
                      <a:lnTo>
                        <a:pt x="0" y="94"/>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0" name="Freeform 29">
                  <a:extLst>
                    <a:ext uri="{FF2B5EF4-FFF2-40B4-BE49-F238E27FC236}">
                      <a16:creationId xmlns:a16="http://schemas.microsoft.com/office/drawing/2014/main" id="{F6BC94F0-BAC3-48B4-AAF0-7CAF0A1496D6}"/>
                    </a:ext>
                  </a:extLst>
                </p:cNvPr>
                <p:cNvSpPr>
                  <a:spLocks/>
                </p:cNvSpPr>
                <p:nvPr/>
              </p:nvSpPr>
              <p:spPr bwMode="auto">
                <a:xfrm>
                  <a:off x="3512391" y="5170807"/>
                  <a:ext cx="241300" cy="21167"/>
                </a:xfrm>
                <a:custGeom>
                  <a:avLst/>
                  <a:gdLst>
                    <a:gd name="T0" fmla="*/ 0 w 1048"/>
                    <a:gd name="T1" fmla="*/ 47 h 94"/>
                    <a:gd name="T2" fmla="*/ 0 w 1048"/>
                    <a:gd name="T3" fmla="*/ 47 h 94"/>
                    <a:gd name="T4" fmla="*/ 47 w 1048"/>
                    <a:gd name="T5" fmla="*/ 0 h 94"/>
                    <a:gd name="T6" fmla="*/ 1001 w 1048"/>
                    <a:gd name="T7" fmla="*/ 0 h 94"/>
                    <a:gd name="T8" fmla="*/ 1048 w 1048"/>
                    <a:gd name="T9" fmla="*/ 47 h 94"/>
                    <a:gd name="T10" fmla="*/ 1048 w 1048"/>
                    <a:gd name="T11" fmla="*/ 47 h 94"/>
                    <a:gd name="T12" fmla="*/ 1001 w 1048"/>
                    <a:gd name="T13" fmla="*/ 94 h 94"/>
                    <a:gd name="T14" fmla="*/ 47 w 1048"/>
                    <a:gd name="T15" fmla="*/ 94 h 94"/>
                    <a:gd name="T16" fmla="*/ 0 w 1048"/>
                    <a:gd name="T17" fmla="*/ 47 h 94"/>
                    <a:gd name="T18" fmla="*/ 0 w 1048"/>
                    <a:gd name="T19"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94">
                      <a:moveTo>
                        <a:pt x="0" y="47"/>
                      </a:moveTo>
                      <a:lnTo>
                        <a:pt x="0" y="47"/>
                      </a:lnTo>
                      <a:cubicBezTo>
                        <a:pt x="0" y="21"/>
                        <a:pt x="21" y="0"/>
                        <a:pt x="47" y="0"/>
                      </a:cubicBezTo>
                      <a:lnTo>
                        <a:pt x="1001" y="0"/>
                      </a:lnTo>
                      <a:cubicBezTo>
                        <a:pt x="1027" y="0"/>
                        <a:pt x="1048" y="21"/>
                        <a:pt x="1048" y="47"/>
                      </a:cubicBezTo>
                      <a:lnTo>
                        <a:pt x="1048" y="47"/>
                      </a:lnTo>
                      <a:cubicBezTo>
                        <a:pt x="1048" y="73"/>
                        <a:pt x="1027" y="94"/>
                        <a:pt x="1001" y="94"/>
                      </a:cubicBezTo>
                      <a:lnTo>
                        <a:pt x="47" y="94"/>
                      </a:lnTo>
                      <a:cubicBezTo>
                        <a:pt x="21" y="94"/>
                        <a:pt x="0" y="73"/>
                        <a:pt x="0" y="47"/>
                      </a:cubicBezTo>
                      <a:lnTo>
                        <a:pt x="0" y="47"/>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1" name="Freeform 30">
                  <a:extLst>
                    <a:ext uri="{FF2B5EF4-FFF2-40B4-BE49-F238E27FC236}">
                      <a16:creationId xmlns:a16="http://schemas.microsoft.com/office/drawing/2014/main" id="{B469B638-4E15-49D0-BD5A-28C1864BFC44}"/>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2" name="Freeform 31">
                  <a:extLst>
                    <a:ext uri="{FF2B5EF4-FFF2-40B4-BE49-F238E27FC236}">
                      <a16:creationId xmlns:a16="http://schemas.microsoft.com/office/drawing/2014/main" id="{E18FAA45-59D0-4351-81D2-E6C823CADF4C}"/>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3" name="Freeform 32">
                  <a:extLst>
                    <a:ext uri="{FF2B5EF4-FFF2-40B4-BE49-F238E27FC236}">
                      <a16:creationId xmlns:a16="http://schemas.microsoft.com/office/drawing/2014/main" id="{E0B94CBF-54BA-4C19-8C7F-3DA133C77532}"/>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4" name="Freeform 33">
                  <a:extLst>
                    <a:ext uri="{FF2B5EF4-FFF2-40B4-BE49-F238E27FC236}">
                      <a16:creationId xmlns:a16="http://schemas.microsoft.com/office/drawing/2014/main" id="{1AA47DA1-2E3D-428F-8146-69680B17F75C}"/>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5" name="Freeform 34">
                  <a:extLst>
                    <a:ext uri="{FF2B5EF4-FFF2-40B4-BE49-F238E27FC236}">
                      <a16:creationId xmlns:a16="http://schemas.microsoft.com/office/drawing/2014/main" id="{C64F622C-A9BA-4704-9748-3577B46FE875}"/>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6" name="Freeform 35">
                  <a:extLst>
                    <a:ext uri="{FF2B5EF4-FFF2-40B4-BE49-F238E27FC236}">
                      <a16:creationId xmlns:a16="http://schemas.microsoft.com/office/drawing/2014/main" id="{D5D29BE7-89C4-43F8-8B2A-48FC359E3103}"/>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grpSp>
      <p:sp>
        <p:nvSpPr>
          <p:cNvPr id="406" name="Title 1">
            <a:extLst>
              <a:ext uri="{FF2B5EF4-FFF2-40B4-BE49-F238E27FC236}">
                <a16:creationId xmlns:a16="http://schemas.microsoft.com/office/drawing/2014/main" id="{67D4AA05-DDEA-4845-9AB7-946979C9F2B4}"/>
              </a:ext>
            </a:extLst>
          </p:cNvPr>
          <p:cNvSpPr>
            <a:spLocks noGrp="1"/>
          </p:cNvSpPr>
          <p:nvPr>
            <p:ph type="title"/>
          </p:nvPr>
        </p:nvSpPr>
        <p:spPr/>
        <p:txBody>
          <a:bodyPr/>
          <a:lstStyle/>
          <a:p>
            <a:r>
              <a:rPr lang="en-US" dirty="0">
                <a:solidFill>
                  <a:schemeClr val="tx1"/>
                </a:solidFill>
              </a:rPr>
              <a:t>The Solution: Network + Security</a:t>
            </a:r>
            <a:endParaRPr lang="en-US" sz="1800" dirty="0">
              <a:solidFill>
                <a:schemeClr val="tx1"/>
              </a:solidFill>
              <a:latin typeface="+mn-lt"/>
            </a:endParaRPr>
          </a:p>
        </p:txBody>
      </p:sp>
      <p:sp>
        <p:nvSpPr>
          <p:cNvPr id="7" name="Text Placeholder 6">
            <a:extLst>
              <a:ext uri="{FF2B5EF4-FFF2-40B4-BE49-F238E27FC236}">
                <a16:creationId xmlns:a16="http://schemas.microsoft.com/office/drawing/2014/main" id="{802E2E9B-B2E7-4FD7-AF84-590E99B7CABA}"/>
              </a:ext>
            </a:extLst>
          </p:cNvPr>
          <p:cNvSpPr>
            <a:spLocks noGrp="1"/>
          </p:cNvSpPr>
          <p:nvPr>
            <p:ph type="body" sz="quarter" idx="10"/>
          </p:nvPr>
        </p:nvSpPr>
        <p:spPr/>
        <p:txBody>
          <a:bodyPr/>
          <a:lstStyle/>
          <a:p>
            <a:r>
              <a:rPr lang="en-US" dirty="0">
                <a:solidFill>
                  <a:schemeClr val="tx1"/>
                </a:solidFill>
              </a:rPr>
              <a:t>Enlist the Rest of your Network for Security</a:t>
            </a:r>
          </a:p>
        </p:txBody>
      </p:sp>
      <p:sp>
        <p:nvSpPr>
          <p:cNvPr id="344" name="Freeform: Shape 343">
            <a:extLst>
              <a:ext uri="{FF2B5EF4-FFF2-40B4-BE49-F238E27FC236}">
                <a16:creationId xmlns:a16="http://schemas.microsoft.com/office/drawing/2014/main" id="{9C0E4493-6AD1-46DA-B6F1-EFA0B5DEA3DB}"/>
              </a:ext>
            </a:extLst>
          </p:cNvPr>
          <p:cNvSpPr/>
          <p:nvPr/>
        </p:nvSpPr>
        <p:spPr>
          <a:xfrm flipH="1" flipV="1">
            <a:off x="527280" y="3442773"/>
            <a:ext cx="3749040"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1">
                <a:lumMod val="75000"/>
              </a:schemeClr>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40" name="TextBox 339">
            <a:extLst>
              <a:ext uri="{FF2B5EF4-FFF2-40B4-BE49-F238E27FC236}">
                <a16:creationId xmlns:a16="http://schemas.microsoft.com/office/drawing/2014/main" id="{E2224423-D665-4D5D-8328-2551519D684A}"/>
              </a:ext>
            </a:extLst>
          </p:cNvPr>
          <p:cNvSpPr txBox="1"/>
          <p:nvPr/>
        </p:nvSpPr>
        <p:spPr>
          <a:xfrm>
            <a:off x="5857545" y="924222"/>
            <a:ext cx="2629210" cy="846386"/>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chemeClr val="tx1"/>
                </a:solidFill>
                <a:effectLst/>
                <a:uLnTx/>
                <a:uFillTx/>
                <a:latin typeface="CiscoSansTT ExtraLight"/>
                <a:ea typeface="ＭＳ Ｐゴシック" charset="0"/>
              </a:rPr>
              <a:t>Detect threats everywhere</a:t>
            </a:r>
          </a:p>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CiscoSansTT ExtraLight"/>
                <a:ea typeface="ＭＳ Ｐゴシック" charset="0"/>
              </a:rPr>
              <a:t>See and analyze all traffic across the extended network  </a:t>
            </a:r>
          </a:p>
        </p:txBody>
      </p:sp>
      <p:sp>
        <p:nvSpPr>
          <p:cNvPr id="342" name="Freeform: Shape 341">
            <a:extLst>
              <a:ext uri="{FF2B5EF4-FFF2-40B4-BE49-F238E27FC236}">
                <a16:creationId xmlns:a16="http://schemas.microsoft.com/office/drawing/2014/main" id="{3C5C99BE-E376-4CFE-99D7-332F5481E828}"/>
              </a:ext>
            </a:extLst>
          </p:cNvPr>
          <p:cNvSpPr/>
          <p:nvPr/>
        </p:nvSpPr>
        <p:spPr>
          <a:xfrm>
            <a:off x="5315739" y="1362582"/>
            <a:ext cx="3081378"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1">
                <a:lumMod val="75000"/>
              </a:schemeClr>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41" name="TextBox 340">
            <a:extLst>
              <a:ext uri="{FF2B5EF4-FFF2-40B4-BE49-F238E27FC236}">
                <a16:creationId xmlns:a16="http://schemas.microsoft.com/office/drawing/2014/main" id="{61E6CBF5-765C-468B-973D-9D6579C87B3B}"/>
              </a:ext>
            </a:extLst>
          </p:cNvPr>
          <p:cNvSpPr txBox="1"/>
          <p:nvPr/>
        </p:nvSpPr>
        <p:spPr>
          <a:xfrm>
            <a:off x="5961525" y="3764977"/>
            <a:ext cx="2852087" cy="846386"/>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chemeClr val="tx1"/>
                </a:solidFill>
                <a:effectLst/>
                <a:uLnTx/>
                <a:uFillTx/>
                <a:latin typeface="CiscoSansTT ExtraLight"/>
                <a:ea typeface="ＭＳ Ｐゴシック" charset="0"/>
              </a:rPr>
              <a:t>Contain and isolate threats</a:t>
            </a:r>
          </a:p>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CiscoSansTT ExtraLight"/>
                <a:ea typeface="ＭＳ Ｐゴシック" charset="0"/>
              </a:rPr>
              <a:t>Dynamically enforce software-defined segmentation based on business roles</a:t>
            </a:r>
          </a:p>
        </p:txBody>
      </p:sp>
      <p:sp>
        <p:nvSpPr>
          <p:cNvPr id="343" name="Freeform: Shape 342">
            <a:extLst>
              <a:ext uri="{FF2B5EF4-FFF2-40B4-BE49-F238E27FC236}">
                <a16:creationId xmlns:a16="http://schemas.microsoft.com/office/drawing/2014/main" id="{586EBFA4-4A18-430F-9C6F-1671F417BC36}"/>
              </a:ext>
            </a:extLst>
          </p:cNvPr>
          <p:cNvSpPr/>
          <p:nvPr/>
        </p:nvSpPr>
        <p:spPr>
          <a:xfrm flipV="1">
            <a:off x="6099005" y="4073787"/>
            <a:ext cx="2651760"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1">
                <a:lumMod val="75000"/>
              </a:schemeClr>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15" name="AutoShape 20">
            <a:extLst>
              <a:ext uri="{FF2B5EF4-FFF2-40B4-BE49-F238E27FC236}">
                <a16:creationId xmlns:a16="http://schemas.microsoft.com/office/drawing/2014/main" id="{38438489-CF12-47E0-99D8-8776C2CBE2E7}"/>
              </a:ext>
            </a:extLst>
          </p:cNvPr>
          <p:cNvSpPr>
            <a:spLocks noChangeAspect="1" noChangeArrowheads="1" noTextEdit="1"/>
          </p:cNvSpPr>
          <p:nvPr/>
        </p:nvSpPr>
        <p:spPr bwMode="auto">
          <a:xfrm>
            <a:off x="5550192"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14" name="Group 13">
            <a:extLst>
              <a:ext uri="{FF2B5EF4-FFF2-40B4-BE49-F238E27FC236}">
                <a16:creationId xmlns:a16="http://schemas.microsoft.com/office/drawing/2014/main" id="{60935F39-98D2-4F88-988F-E12E6E83FC72}"/>
              </a:ext>
            </a:extLst>
          </p:cNvPr>
          <p:cNvGrpSpPr/>
          <p:nvPr/>
        </p:nvGrpSpPr>
        <p:grpSpPr>
          <a:xfrm>
            <a:off x="4825495" y="1485128"/>
            <a:ext cx="513384" cy="514860"/>
            <a:chOff x="4754157" y="1490090"/>
            <a:chExt cx="792461" cy="794740"/>
          </a:xfrm>
          <a:effectLst/>
        </p:grpSpPr>
        <p:sp>
          <p:nvSpPr>
            <p:cNvPr id="1112" name="Oval 47">
              <a:extLst>
                <a:ext uri="{FF2B5EF4-FFF2-40B4-BE49-F238E27FC236}">
                  <a16:creationId xmlns:a16="http://schemas.microsoft.com/office/drawing/2014/main" id="{B7057D2F-DF95-4F26-A801-47A159096704}"/>
                </a:ext>
              </a:extLst>
            </p:cNvPr>
            <p:cNvSpPr>
              <a:spLocks noChangeArrowheads="1"/>
            </p:cNvSpPr>
            <p:nvPr/>
          </p:nvSpPr>
          <p:spPr bwMode="auto">
            <a:xfrm flipH="1">
              <a:off x="4767812" y="1502705"/>
              <a:ext cx="764714" cy="766910"/>
            </a:xfrm>
            <a:prstGeom prst="ellipse">
              <a:avLst/>
            </a:prstGeom>
            <a:solidFill>
              <a:srgbClr val="FFFFFF"/>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pic>
          <p:nvPicPr>
            <p:cNvPr id="1114" name="Picture 1113">
              <a:extLst>
                <a:ext uri="{FF2B5EF4-FFF2-40B4-BE49-F238E27FC236}">
                  <a16:creationId xmlns:a16="http://schemas.microsoft.com/office/drawing/2014/main" id="{D929EC07-75E2-4B6D-B21E-6CE86B75A751}"/>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882411" y="1796680"/>
              <a:ext cx="71315" cy="118859"/>
            </a:xfrm>
            <a:prstGeom prst="rect">
              <a:avLst/>
            </a:prstGeom>
          </p:spPr>
        </p:pic>
        <p:pic>
          <p:nvPicPr>
            <p:cNvPr id="1115" name="Picture 1114">
              <a:extLst>
                <a:ext uri="{FF2B5EF4-FFF2-40B4-BE49-F238E27FC236}">
                  <a16:creationId xmlns:a16="http://schemas.microsoft.com/office/drawing/2014/main" id="{83D56F24-11C8-43C6-89B4-932EAE87F708}"/>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964229" y="1796680"/>
              <a:ext cx="97464" cy="118859"/>
            </a:xfrm>
            <a:prstGeom prst="rect">
              <a:avLst/>
            </a:prstGeom>
          </p:spPr>
        </p:pic>
        <p:pic>
          <p:nvPicPr>
            <p:cNvPr id="1116" name="Picture 1115">
              <a:extLst>
                <a:ext uri="{FF2B5EF4-FFF2-40B4-BE49-F238E27FC236}">
                  <a16:creationId xmlns:a16="http://schemas.microsoft.com/office/drawing/2014/main" id="{F5602E2E-92AF-4878-B7E2-D7366012A052}"/>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04514" y="1796680"/>
              <a:ext cx="71315" cy="118859"/>
            </a:xfrm>
            <a:prstGeom prst="rect">
              <a:avLst/>
            </a:prstGeom>
          </p:spPr>
        </p:pic>
        <p:pic>
          <p:nvPicPr>
            <p:cNvPr id="1117" name="Picture 1116">
              <a:extLst>
                <a:ext uri="{FF2B5EF4-FFF2-40B4-BE49-F238E27FC236}">
                  <a16:creationId xmlns:a16="http://schemas.microsoft.com/office/drawing/2014/main" id="{E6E43537-8DBE-43A1-A31D-207B9047AE95}"/>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86332" y="1796680"/>
              <a:ext cx="97464" cy="118859"/>
            </a:xfrm>
            <a:prstGeom prst="rect">
              <a:avLst/>
            </a:prstGeom>
          </p:spPr>
        </p:pic>
        <p:pic>
          <p:nvPicPr>
            <p:cNvPr id="1118" name="Picture 1117">
              <a:extLst>
                <a:ext uri="{FF2B5EF4-FFF2-40B4-BE49-F238E27FC236}">
                  <a16:creationId xmlns:a16="http://schemas.microsoft.com/office/drawing/2014/main" id="{F01E3C22-1291-4DE3-9D36-3D6296D80802}"/>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394298" y="1796680"/>
              <a:ext cx="97464" cy="118859"/>
            </a:xfrm>
            <a:prstGeom prst="rect">
              <a:avLst/>
            </a:prstGeom>
          </p:spPr>
        </p:pic>
        <p:grpSp>
          <p:nvGrpSpPr>
            <p:cNvPr id="1119" name="Group 1118">
              <a:extLst>
                <a:ext uri="{FF2B5EF4-FFF2-40B4-BE49-F238E27FC236}">
                  <a16:creationId xmlns:a16="http://schemas.microsoft.com/office/drawing/2014/main" id="{7EBB0C08-B146-4BAC-AAB4-471EDE4D265A}"/>
                </a:ext>
              </a:extLst>
            </p:cNvPr>
            <p:cNvGrpSpPr/>
            <p:nvPr/>
          </p:nvGrpSpPr>
          <p:grpSpPr>
            <a:xfrm>
              <a:off x="4809689" y="1939517"/>
              <a:ext cx="715459" cy="118859"/>
              <a:chOff x="3744652" y="1647804"/>
              <a:chExt cx="715459" cy="118859"/>
            </a:xfrm>
          </p:grpSpPr>
          <p:pic>
            <p:nvPicPr>
              <p:cNvPr id="1138" name="Picture 1137">
                <a:extLst>
                  <a:ext uri="{FF2B5EF4-FFF2-40B4-BE49-F238E27FC236}">
                    <a16:creationId xmlns:a16="http://schemas.microsoft.com/office/drawing/2014/main" id="{A2D27F64-F771-4BF3-88E2-456CE8EC88DF}"/>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75882" y="1647804"/>
                <a:ext cx="71316" cy="118859"/>
              </a:xfrm>
              <a:prstGeom prst="rect">
                <a:avLst/>
              </a:prstGeom>
            </p:spPr>
          </p:pic>
          <p:pic>
            <p:nvPicPr>
              <p:cNvPr id="1139" name="Picture 1138">
                <a:extLst>
                  <a:ext uri="{FF2B5EF4-FFF2-40B4-BE49-F238E27FC236}">
                    <a16:creationId xmlns:a16="http://schemas.microsoft.com/office/drawing/2014/main" id="{F1A26199-4363-4C21-AA76-C613D489F71E}"/>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744652" y="1647804"/>
                <a:ext cx="97464" cy="118859"/>
              </a:xfrm>
              <a:prstGeom prst="rect">
                <a:avLst/>
              </a:prstGeom>
            </p:spPr>
          </p:pic>
          <p:pic>
            <p:nvPicPr>
              <p:cNvPr id="1140" name="Picture 1139">
                <a:extLst>
                  <a:ext uri="{FF2B5EF4-FFF2-40B4-BE49-F238E27FC236}">
                    <a16:creationId xmlns:a16="http://schemas.microsoft.com/office/drawing/2014/main" id="{88441415-B834-4F43-925B-3B9C0CD4A695}"/>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44325" y="1647804"/>
                <a:ext cx="71315" cy="118859"/>
              </a:xfrm>
              <a:prstGeom prst="rect">
                <a:avLst/>
              </a:prstGeom>
            </p:spPr>
          </p:pic>
          <p:pic>
            <p:nvPicPr>
              <p:cNvPr id="1141" name="Picture 1140">
                <a:extLst>
                  <a:ext uri="{FF2B5EF4-FFF2-40B4-BE49-F238E27FC236}">
                    <a16:creationId xmlns:a16="http://schemas.microsoft.com/office/drawing/2014/main" id="{3426B7DF-0857-4BDE-A33E-E87A2CEDA0F1}"/>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1087" y="1647804"/>
                <a:ext cx="97465" cy="118859"/>
              </a:xfrm>
              <a:prstGeom prst="rect">
                <a:avLst/>
              </a:prstGeom>
            </p:spPr>
          </p:pic>
          <p:pic>
            <p:nvPicPr>
              <p:cNvPr id="1142" name="Picture 1141">
                <a:extLst>
                  <a:ext uri="{FF2B5EF4-FFF2-40B4-BE49-F238E27FC236}">
                    <a16:creationId xmlns:a16="http://schemas.microsoft.com/office/drawing/2014/main" id="{7A917D20-E95F-46A5-8B8C-F7226EEC8D26}"/>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57563" y="1647804"/>
                <a:ext cx="71315" cy="118859"/>
              </a:xfrm>
              <a:prstGeom prst="rect">
                <a:avLst/>
              </a:prstGeom>
            </p:spPr>
          </p:pic>
          <p:pic>
            <p:nvPicPr>
              <p:cNvPr id="1143" name="Picture 1142">
                <a:extLst>
                  <a:ext uri="{FF2B5EF4-FFF2-40B4-BE49-F238E27FC236}">
                    <a16:creationId xmlns:a16="http://schemas.microsoft.com/office/drawing/2014/main" id="{0D8BD12F-B050-4436-B7B6-294436E4D70F}"/>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62647" y="1647804"/>
                <a:ext cx="97464" cy="118859"/>
              </a:xfrm>
              <a:prstGeom prst="rect">
                <a:avLst/>
              </a:prstGeom>
            </p:spPr>
          </p:pic>
        </p:grpSp>
        <p:grpSp>
          <p:nvGrpSpPr>
            <p:cNvPr id="1120" name="Group 1119">
              <a:extLst>
                <a:ext uri="{FF2B5EF4-FFF2-40B4-BE49-F238E27FC236}">
                  <a16:creationId xmlns:a16="http://schemas.microsoft.com/office/drawing/2014/main" id="{081F3E3E-F773-4722-BC0E-DA5EC3B715AC}"/>
                </a:ext>
              </a:extLst>
            </p:cNvPr>
            <p:cNvGrpSpPr/>
            <p:nvPr/>
          </p:nvGrpSpPr>
          <p:grpSpPr>
            <a:xfrm>
              <a:off x="4907319" y="2082354"/>
              <a:ext cx="500748" cy="118859"/>
              <a:chOff x="3832730" y="1647804"/>
              <a:chExt cx="500748" cy="118859"/>
            </a:xfrm>
          </p:grpSpPr>
          <p:pic>
            <p:nvPicPr>
              <p:cNvPr id="1133" name="Picture 1132">
                <a:extLst>
                  <a:ext uri="{FF2B5EF4-FFF2-40B4-BE49-F238E27FC236}">
                    <a16:creationId xmlns:a16="http://schemas.microsoft.com/office/drawing/2014/main" id="{A3E5EDFE-69BC-4203-9FEE-9BED5F37E2CE}"/>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62162" y="1647804"/>
                <a:ext cx="71316" cy="118859"/>
              </a:xfrm>
              <a:prstGeom prst="rect">
                <a:avLst/>
              </a:prstGeom>
            </p:spPr>
          </p:pic>
          <p:pic>
            <p:nvPicPr>
              <p:cNvPr id="1134" name="Picture 1133">
                <a:extLst>
                  <a:ext uri="{FF2B5EF4-FFF2-40B4-BE49-F238E27FC236}">
                    <a16:creationId xmlns:a16="http://schemas.microsoft.com/office/drawing/2014/main" id="{3451AB94-5B2F-4A4F-91EF-5D2B84533376}"/>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49249" y="1647804"/>
                <a:ext cx="97465" cy="118859"/>
              </a:xfrm>
              <a:prstGeom prst="rect">
                <a:avLst/>
              </a:prstGeom>
            </p:spPr>
          </p:pic>
          <p:pic>
            <p:nvPicPr>
              <p:cNvPr id="1135" name="Picture 1134">
                <a:extLst>
                  <a:ext uri="{FF2B5EF4-FFF2-40B4-BE49-F238E27FC236}">
                    <a16:creationId xmlns:a16="http://schemas.microsoft.com/office/drawing/2014/main" id="{500C7677-87B0-4422-8FEE-D83899CC8FB5}"/>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32730" y="1647804"/>
                <a:ext cx="71315" cy="118859"/>
              </a:xfrm>
              <a:prstGeom prst="rect">
                <a:avLst/>
              </a:prstGeom>
            </p:spPr>
          </p:pic>
          <p:pic>
            <p:nvPicPr>
              <p:cNvPr id="1136" name="Picture 1135">
                <a:extLst>
                  <a:ext uri="{FF2B5EF4-FFF2-40B4-BE49-F238E27FC236}">
                    <a16:creationId xmlns:a16="http://schemas.microsoft.com/office/drawing/2014/main" id="{45631BCD-F393-4DEF-84C2-4752A912B5F0}"/>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17454" y="1647804"/>
                <a:ext cx="97464" cy="118859"/>
              </a:xfrm>
              <a:prstGeom prst="rect">
                <a:avLst/>
              </a:prstGeom>
            </p:spPr>
          </p:pic>
          <p:pic>
            <p:nvPicPr>
              <p:cNvPr id="1137" name="Picture 1136">
                <a:extLst>
                  <a:ext uri="{FF2B5EF4-FFF2-40B4-BE49-F238E27FC236}">
                    <a16:creationId xmlns:a16="http://schemas.microsoft.com/office/drawing/2014/main" id="{7E0A1445-8F8E-480F-82F4-EA05920B227B}"/>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3351" y="1647804"/>
                <a:ext cx="97465" cy="118859"/>
              </a:xfrm>
              <a:prstGeom prst="rect">
                <a:avLst/>
              </a:prstGeom>
            </p:spPr>
          </p:pic>
        </p:grpSp>
        <p:pic>
          <p:nvPicPr>
            <p:cNvPr id="1124" name="Picture 1123">
              <a:extLst>
                <a:ext uri="{FF2B5EF4-FFF2-40B4-BE49-F238E27FC236}">
                  <a16:creationId xmlns:a16="http://schemas.microsoft.com/office/drawing/2014/main" id="{CF9DF003-92D5-4B78-80B6-5AA3C296FA66}"/>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06890" y="1515059"/>
              <a:ext cx="97464" cy="118859"/>
            </a:xfrm>
            <a:prstGeom prst="rect">
              <a:avLst/>
            </a:prstGeom>
          </p:spPr>
        </p:pic>
        <p:pic>
          <p:nvPicPr>
            <p:cNvPr id="1125" name="Picture 1124">
              <a:extLst>
                <a:ext uri="{FF2B5EF4-FFF2-40B4-BE49-F238E27FC236}">
                  <a16:creationId xmlns:a16="http://schemas.microsoft.com/office/drawing/2014/main" id="{BD2B0207-3213-4DCC-8120-1CE1C9C86BC8}"/>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04641" y="1515059"/>
              <a:ext cx="97465" cy="118859"/>
            </a:xfrm>
            <a:prstGeom prst="rect">
              <a:avLst/>
            </a:prstGeom>
          </p:spPr>
        </p:pic>
        <p:pic>
          <p:nvPicPr>
            <p:cNvPr id="1126" name="Picture 1125">
              <a:extLst>
                <a:ext uri="{FF2B5EF4-FFF2-40B4-BE49-F238E27FC236}">
                  <a16:creationId xmlns:a16="http://schemas.microsoft.com/office/drawing/2014/main" id="{8E358E8B-D3BE-4097-AA1F-BC6742D7820A}"/>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119801" y="1515059"/>
              <a:ext cx="71315" cy="118859"/>
            </a:xfrm>
            <a:prstGeom prst="rect">
              <a:avLst/>
            </a:prstGeom>
          </p:spPr>
        </p:pic>
        <p:pic>
          <p:nvPicPr>
            <p:cNvPr id="1226" name="Picture 1225">
              <a:extLst>
                <a:ext uri="{FF2B5EF4-FFF2-40B4-BE49-F238E27FC236}">
                  <a16:creationId xmlns:a16="http://schemas.microsoft.com/office/drawing/2014/main" id="{98735668-6B94-46F9-AFF8-A2B10EFCFF43}"/>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796754" y="1796680"/>
              <a:ext cx="71315" cy="118859"/>
            </a:xfrm>
            <a:prstGeom prst="rect">
              <a:avLst/>
            </a:prstGeom>
          </p:spPr>
        </p:pic>
        <p:sp>
          <p:nvSpPr>
            <p:cNvPr id="1108" name="Freeform 7">
              <a:extLst>
                <a:ext uri="{FF2B5EF4-FFF2-40B4-BE49-F238E27FC236}">
                  <a16:creationId xmlns:a16="http://schemas.microsoft.com/office/drawing/2014/main" id="{234D3F95-CF36-465D-8C7C-4FB2F26569C7}"/>
                </a:ext>
              </a:extLst>
            </p:cNvPr>
            <p:cNvSpPr>
              <a:spLocks noEditPoints="1"/>
            </p:cNvSpPr>
            <p:nvPr/>
          </p:nvSpPr>
          <p:spPr bwMode="auto">
            <a:xfrm>
              <a:off x="5075202" y="1798221"/>
              <a:ext cx="116840" cy="126130"/>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109" name="Group 1108">
              <a:extLst>
                <a:ext uri="{FF2B5EF4-FFF2-40B4-BE49-F238E27FC236}">
                  <a16:creationId xmlns:a16="http://schemas.microsoft.com/office/drawing/2014/main" id="{05E346F3-1FC7-4899-A34A-F3F4E8D104AC}"/>
                </a:ext>
              </a:extLst>
            </p:cNvPr>
            <p:cNvGrpSpPr/>
            <p:nvPr/>
          </p:nvGrpSpPr>
          <p:grpSpPr>
            <a:xfrm>
              <a:off x="5214395" y="1927873"/>
              <a:ext cx="105708" cy="133072"/>
              <a:chOff x="2476226" y="-1323925"/>
              <a:chExt cx="1051959" cy="1324272"/>
            </a:xfrm>
          </p:grpSpPr>
          <p:sp>
            <p:nvSpPr>
              <p:cNvPr id="1110" name="Freeform 5">
                <a:extLst>
                  <a:ext uri="{FF2B5EF4-FFF2-40B4-BE49-F238E27FC236}">
                    <a16:creationId xmlns:a16="http://schemas.microsoft.com/office/drawing/2014/main" id="{DCD87FAC-84C6-4BB4-A83B-5D33C57975F0}"/>
                  </a:ext>
                </a:extLst>
              </p:cNvPr>
              <p:cNvSpPr>
                <a:spLocks/>
              </p:cNvSpPr>
              <p:nvPr/>
            </p:nvSpPr>
            <p:spPr bwMode="auto">
              <a:xfrm>
                <a:off x="2476226" y="-1323925"/>
                <a:ext cx="1051959" cy="1324272"/>
              </a:xfrm>
              <a:custGeom>
                <a:avLst/>
                <a:gdLst>
                  <a:gd name="T0" fmla="*/ 432 w 433"/>
                  <a:gd name="T1" fmla="*/ 34 h 547"/>
                  <a:gd name="T2" fmla="*/ 418 w 433"/>
                  <a:gd name="T3" fmla="*/ 17 h 547"/>
                  <a:gd name="T4" fmla="*/ 372 w 433"/>
                  <a:gd name="T5" fmla="*/ 76 h 547"/>
                  <a:gd name="T6" fmla="*/ 63 w 433"/>
                  <a:gd name="T7" fmla="*/ 77 h 547"/>
                  <a:gd name="T8" fmla="*/ 21 w 433"/>
                  <a:gd name="T9" fmla="*/ 32 h 547"/>
                  <a:gd name="T10" fmla="*/ 6 w 433"/>
                  <a:gd name="T11" fmla="*/ 16 h 547"/>
                  <a:gd name="T12" fmla="*/ 16 w 433"/>
                  <a:gd name="T13" fmla="*/ 111 h 547"/>
                  <a:gd name="T14" fmla="*/ 9 w 433"/>
                  <a:gd name="T15" fmla="*/ 218 h 547"/>
                  <a:gd name="T16" fmla="*/ 13 w 433"/>
                  <a:gd name="T17" fmla="*/ 313 h 547"/>
                  <a:gd name="T18" fmla="*/ 12 w 433"/>
                  <a:gd name="T19" fmla="*/ 351 h 547"/>
                  <a:gd name="T20" fmla="*/ 15 w 433"/>
                  <a:gd name="T21" fmla="*/ 379 h 547"/>
                  <a:gd name="T22" fmla="*/ 18 w 433"/>
                  <a:gd name="T23" fmla="*/ 418 h 547"/>
                  <a:gd name="T24" fmla="*/ 45 w 433"/>
                  <a:gd name="T25" fmla="*/ 418 h 547"/>
                  <a:gd name="T26" fmla="*/ 37 w 433"/>
                  <a:gd name="T27" fmla="*/ 404 h 547"/>
                  <a:gd name="T28" fmla="*/ 34 w 433"/>
                  <a:gd name="T29" fmla="*/ 378 h 547"/>
                  <a:gd name="T30" fmla="*/ 37 w 433"/>
                  <a:gd name="T31" fmla="*/ 352 h 547"/>
                  <a:gd name="T32" fmla="*/ 43 w 433"/>
                  <a:gd name="T33" fmla="*/ 331 h 547"/>
                  <a:gd name="T34" fmla="*/ 131 w 433"/>
                  <a:gd name="T35" fmla="*/ 449 h 547"/>
                  <a:gd name="T36" fmla="*/ 149 w 433"/>
                  <a:gd name="T37" fmla="*/ 516 h 547"/>
                  <a:gd name="T38" fmla="*/ 84 w 433"/>
                  <a:gd name="T39" fmla="*/ 508 h 547"/>
                  <a:gd name="T40" fmla="*/ 56 w 433"/>
                  <a:gd name="T41" fmla="*/ 540 h 547"/>
                  <a:gd name="T42" fmla="*/ 84 w 433"/>
                  <a:gd name="T43" fmla="*/ 547 h 547"/>
                  <a:gd name="T44" fmla="*/ 153 w 433"/>
                  <a:gd name="T45" fmla="*/ 546 h 547"/>
                  <a:gd name="T46" fmla="*/ 169 w 433"/>
                  <a:gd name="T47" fmla="*/ 541 h 547"/>
                  <a:gd name="T48" fmla="*/ 163 w 433"/>
                  <a:gd name="T49" fmla="*/ 447 h 547"/>
                  <a:gd name="T50" fmla="*/ 217 w 433"/>
                  <a:gd name="T51" fmla="*/ 426 h 547"/>
                  <a:gd name="T52" fmla="*/ 268 w 433"/>
                  <a:gd name="T53" fmla="*/ 448 h 547"/>
                  <a:gd name="T54" fmla="*/ 265 w 433"/>
                  <a:gd name="T55" fmla="*/ 541 h 547"/>
                  <a:gd name="T56" fmla="*/ 280 w 433"/>
                  <a:gd name="T57" fmla="*/ 546 h 547"/>
                  <a:gd name="T58" fmla="*/ 349 w 433"/>
                  <a:gd name="T59" fmla="*/ 547 h 547"/>
                  <a:gd name="T60" fmla="*/ 377 w 433"/>
                  <a:gd name="T61" fmla="*/ 540 h 547"/>
                  <a:gd name="T62" fmla="*/ 349 w 433"/>
                  <a:gd name="T63" fmla="*/ 508 h 547"/>
                  <a:gd name="T64" fmla="*/ 283 w 433"/>
                  <a:gd name="T65" fmla="*/ 516 h 547"/>
                  <a:gd name="T66" fmla="*/ 300 w 433"/>
                  <a:gd name="T67" fmla="*/ 448 h 547"/>
                  <a:gd name="T68" fmla="*/ 391 w 433"/>
                  <a:gd name="T69" fmla="*/ 331 h 547"/>
                  <a:gd name="T70" fmla="*/ 396 w 433"/>
                  <a:gd name="T71" fmla="*/ 352 h 547"/>
                  <a:gd name="T72" fmla="*/ 400 w 433"/>
                  <a:gd name="T73" fmla="*/ 378 h 547"/>
                  <a:gd name="T74" fmla="*/ 397 w 433"/>
                  <a:gd name="T75" fmla="*/ 404 h 547"/>
                  <a:gd name="T76" fmla="*/ 388 w 433"/>
                  <a:gd name="T77" fmla="*/ 418 h 547"/>
                  <a:gd name="T78" fmla="*/ 416 w 433"/>
                  <a:gd name="T79" fmla="*/ 418 h 547"/>
                  <a:gd name="T80" fmla="*/ 418 w 433"/>
                  <a:gd name="T81" fmla="*/ 379 h 547"/>
                  <a:gd name="T82" fmla="*/ 422 w 433"/>
                  <a:gd name="T83" fmla="*/ 351 h 547"/>
                  <a:gd name="T84" fmla="*/ 421 w 433"/>
                  <a:gd name="T85" fmla="*/ 313 h 547"/>
                  <a:gd name="T86" fmla="*/ 425 w 433"/>
                  <a:gd name="T87" fmla="*/ 218 h 547"/>
                  <a:gd name="T88" fmla="*/ 417 w 433"/>
                  <a:gd name="T89" fmla="*/ 1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547">
                    <a:moveTo>
                      <a:pt x="417" y="111"/>
                    </a:moveTo>
                    <a:cubicBezTo>
                      <a:pt x="423" y="99"/>
                      <a:pt x="427" y="86"/>
                      <a:pt x="430" y="73"/>
                    </a:cubicBezTo>
                    <a:cubicBezTo>
                      <a:pt x="432" y="60"/>
                      <a:pt x="433" y="47"/>
                      <a:pt x="432" y="34"/>
                    </a:cubicBezTo>
                    <a:cubicBezTo>
                      <a:pt x="431" y="28"/>
                      <a:pt x="429" y="22"/>
                      <a:pt x="427" y="16"/>
                    </a:cubicBezTo>
                    <a:cubicBezTo>
                      <a:pt x="425" y="10"/>
                      <a:pt x="422" y="5"/>
                      <a:pt x="419" y="0"/>
                    </a:cubicBezTo>
                    <a:cubicBezTo>
                      <a:pt x="419" y="6"/>
                      <a:pt x="419" y="12"/>
                      <a:pt x="418" y="17"/>
                    </a:cubicBezTo>
                    <a:cubicBezTo>
                      <a:pt x="417" y="22"/>
                      <a:pt x="415" y="27"/>
                      <a:pt x="413" y="32"/>
                    </a:cubicBezTo>
                    <a:cubicBezTo>
                      <a:pt x="408" y="41"/>
                      <a:pt x="402" y="50"/>
                      <a:pt x="395" y="57"/>
                    </a:cubicBezTo>
                    <a:cubicBezTo>
                      <a:pt x="388" y="64"/>
                      <a:pt x="381" y="70"/>
                      <a:pt x="372" y="76"/>
                    </a:cubicBezTo>
                    <a:cubicBezTo>
                      <a:pt x="372" y="76"/>
                      <a:pt x="371" y="77"/>
                      <a:pt x="370" y="77"/>
                    </a:cubicBezTo>
                    <a:cubicBezTo>
                      <a:pt x="332" y="36"/>
                      <a:pt x="277" y="10"/>
                      <a:pt x="217" y="10"/>
                    </a:cubicBezTo>
                    <a:cubicBezTo>
                      <a:pt x="156" y="10"/>
                      <a:pt x="101" y="36"/>
                      <a:pt x="63" y="77"/>
                    </a:cubicBezTo>
                    <a:cubicBezTo>
                      <a:pt x="63" y="77"/>
                      <a:pt x="62" y="76"/>
                      <a:pt x="61" y="76"/>
                    </a:cubicBezTo>
                    <a:cubicBezTo>
                      <a:pt x="53" y="70"/>
                      <a:pt x="45" y="64"/>
                      <a:pt x="38" y="57"/>
                    </a:cubicBezTo>
                    <a:cubicBezTo>
                      <a:pt x="31" y="50"/>
                      <a:pt x="25" y="41"/>
                      <a:pt x="21" y="32"/>
                    </a:cubicBezTo>
                    <a:cubicBezTo>
                      <a:pt x="19" y="27"/>
                      <a:pt x="17" y="22"/>
                      <a:pt x="16" y="17"/>
                    </a:cubicBezTo>
                    <a:cubicBezTo>
                      <a:pt x="15" y="12"/>
                      <a:pt x="14" y="6"/>
                      <a:pt x="15" y="0"/>
                    </a:cubicBezTo>
                    <a:cubicBezTo>
                      <a:pt x="11" y="5"/>
                      <a:pt x="9" y="10"/>
                      <a:pt x="6" y="16"/>
                    </a:cubicBezTo>
                    <a:cubicBezTo>
                      <a:pt x="4" y="22"/>
                      <a:pt x="3" y="28"/>
                      <a:pt x="2" y="34"/>
                    </a:cubicBezTo>
                    <a:cubicBezTo>
                      <a:pt x="0" y="47"/>
                      <a:pt x="1" y="60"/>
                      <a:pt x="4" y="73"/>
                    </a:cubicBezTo>
                    <a:cubicBezTo>
                      <a:pt x="7" y="86"/>
                      <a:pt x="11" y="99"/>
                      <a:pt x="16" y="111"/>
                    </a:cubicBezTo>
                    <a:cubicBezTo>
                      <a:pt x="19" y="117"/>
                      <a:pt x="22" y="123"/>
                      <a:pt x="25" y="128"/>
                    </a:cubicBezTo>
                    <a:cubicBezTo>
                      <a:pt x="26" y="130"/>
                      <a:pt x="26" y="131"/>
                      <a:pt x="27" y="132"/>
                    </a:cubicBezTo>
                    <a:cubicBezTo>
                      <a:pt x="15" y="158"/>
                      <a:pt x="9" y="187"/>
                      <a:pt x="9" y="218"/>
                    </a:cubicBezTo>
                    <a:cubicBezTo>
                      <a:pt x="9" y="244"/>
                      <a:pt x="14" y="269"/>
                      <a:pt x="22" y="292"/>
                    </a:cubicBezTo>
                    <a:cubicBezTo>
                      <a:pt x="22" y="293"/>
                      <a:pt x="21" y="294"/>
                      <a:pt x="21" y="295"/>
                    </a:cubicBezTo>
                    <a:cubicBezTo>
                      <a:pt x="17" y="301"/>
                      <a:pt x="14" y="306"/>
                      <a:pt x="13" y="313"/>
                    </a:cubicBezTo>
                    <a:cubicBezTo>
                      <a:pt x="11" y="319"/>
                      <a:pt x="10" y="325"/>
                      <a:pt x="10" y="331"/>
                    </a:cubicBezTo>
                    <a:cubicBezTo>
                      <a:pt x="11" y="341"/>
                      <a:pt x="11" y="341"/>
                      <a:pt x="11" y="341"/>
                    </a:cubicBezTo>
                    <a:cubicBezTo>
                      <a:pt x="11" y="344"/>
                      <a:pt x="11" y="347"/>
                      <a:pt x="12" y="351"/>
                    </a:cubicBezTo>
                    <a:cubicBezTo>
                      <a:pt x="12" y="354"/>
                      <a:pt x="12" y="357"/>
                      <a:pt x="12" y="360"/>
                    </a:cubicBezTo>
                    <a:cubicBezTo>
                      <a:pt x="13" y="363"/>
                      <a:pt x="13" y="367"/>
                      <a:pt x="13" y="370"/>
                    </a:cubicBezTo>
                    <a:cubicBezTo>
                      <a:pt x="14" y="373"/>
                      <a:pt x="14" y="376"/>
                      <a:pt x="15" y="379"/>
                    </a:cubicBezTo>
                    <a:cubicBezTo>
                      <a:pt x="17" y="389"/>
                      <a:pt x="17" y="389"/>
                      <a:pt x="17" y="389"/>
                    </a:cubicBezTo>
                    <a:cubicBezTo>
                      <a:pt x="19" y="393"/>
                      <a:pt x="20" y="398"/>
                      <a:pt x="22" y="402"/>
                    </a:cubicBezTo>
                    <a:cubicBezTo>
                      <a:pt x="19" y="406"/>
                      <a:pt x="18" y="413"/>
                      <a:pt x="18" y="418"/>
                    </a:cubicBezTo>
                    <a:cubicBezTo>
                      <a:pt x="18" y="426"/>
                      <a:pt x="24" y="431"/>
                      <a:pt x="31" y="431"/>
                    </a:cubicBezTo>
                    <a:cubicBezTo>
                      <a:pt x="39" y="431"/>
                      <a:pt x="45" y="426"/>
                      <a:pt x="45" y="418"/>
                    </a:cubicBezTo>
                    <a:cubicBezTo>
                      <a:pt x="45" y="418"/>
                      <a:pt x="45" y="418"/>
                      <a:pt x="45" y="418"/>
                    </a:cubicBezTo>
                    <a:cubicBezTo>
                      <a:pt x="48" y="416"/>
                      <a:pt x="49" y="412"/>
                      <a:pt x="47" y="408"/>
                    </a:cubicBezTo>
                    <a:cubicBezTo>
                      <a:pt x="45" y="404"/>
                      <a:pt x="40" y="402"/>
                      <a:pt x="37" y="404"/>
                    </a:cubicBezTo>
                    <a:cubicBezTo>
                      <a:pt x="37" y="404"/>
                      <a:pt x="37" y="404"/>
                      <a:pt x="37" y="404"/>
                    </a:cubicBezTo>
                    <a:cubicBezTo>
                      <a:pt x="35" y="403"/>
                      <a:pt x="34" y="402"/>
                      <a:pt x="33" y="402"/>
                    </a:cubicBezTo>
                    <a:cubicBezTo>
                      <a:pt x="33" y="397"/>
                      <a:pt x="33" y="392"/>
                      <a:pt x="33" y="387"/>
                    </a:cubicBezTo>
                    <a:cubicBezTo>
                      <a:pt x="34" y="378"/>
                      <a:pt x="34" y="378"/>
                      <a:pt x="34" y="378"/>
                    </a:cubicBezTo>
                    <a:cubicBezTo>
                      <a:pt x="34" y="375"/>
                      <a:pt x="34" y="372"/>
                      <a:pt x="35" y="369"/>
                    </a:cubicBezTo>
                    <a:cubicBezTo>
                      <a:pt x="35" y="366"/>
                      <a:pt x="35" y="364"/>
                      <a:pt x="36" y="361"/>
                    </a:cubicBezTo>
                    <a:cubicBezTo>
                      <a:pt x="36" y="358"/>
                      <a:pt x="37" y="355"/>
                      <a:pt x="37" y="352"/>
                    </a:cubicBezTo>
                    <a:cubicBezTo>
                      <a:pt x="38" y="349"/>
                      <a:pt x="38" y="346"/>
                      <a:pt x="39" y="343"/>
                    </a:cubicBezTo>
                    <a:cubicBezTo>
                      <a:pt x="42" y="335"/>
                      <a:pt x="42" y="335"/>
                      <a:pt x="42" y="335"/>
                    </a:cubicBezTo>
                    <a:cubicBezTo>
                      <a:pt x="42" y="334"/>
                      <a:pt x="42" y="332"/>
                      <a:pt x="43" y="331"/>
                    </a:cubicBezTo>
                    <a:cubicBezTo>
                      <a:pt x="63" y="363"/>
                      <a:pt x="92" y="388"/>
                      <a:pt x="126" y="405"/>
                    </a:cubicBezTo>
                    <a:cubicBezTo>
                      <a:pt x="125" y="411"/>
                      <a:pt x="125" y="418"/>
                      <a:pt x="127" y="424"/>
                    </a:cubicBezTo>
                    <a:cubicBezTo>
                      <a:pt x="128" y="433"/>
                      <a:pt x="130" y="441"/>
                      <a:pt x="131" y="449"/>
                    </a:cubicBezTo>
                    <a:cubicBezTo>
                      <a:pt x="133" y="457"/>
                      <a:pt x="134" y="466"/>
                      <a:pt x="136" y="474"/>
                    </a:cubicBezTo>
                    <a:cubicBezTo>
                      <a:pt x="138" y="482"/>
                      <a:pt x="140" y="490"/>
                      <a:pt x="143" y="498"/>
                    </a:cubicBezTo>
                    <a:cubicBezTo>
                      <a:pt x="145" y="504"/>
                      <a:pt x="147" y="510"/>
                      <a:pt x="149" y="516"/>
                    </a:cubicBezTo>
                    <a:cubicBezTo>
                      <a:pt x="146" y="513"/>
                      <a:pt x="143" y="510"/>
                      <a:pt x="139" y="508"/>
                    </a:cubicBezTo>
                    <a:cubicBezTo>
                      <a:pt x="130" y="502"/>
                      <a:pt x="121" y="499"/>
                      <a:pt x="112" y="499"/>
                    </a:cubicBezTo>
                    <a:cubicBezTo>
                      <a:pt x="102" y="499"/>
                      <a:pt x="93" y="502"/>
                      <a:pt x="84" y="508"/>
                    </a:cubicBezTo>
                    <a:cubicBezTo>
                      <a:pt x="79" y="511"/>
                      <a:pt x="75" y="515"/>
                      <a:pt x="70" y="520"/>
                    </a:cubicBezTo>
                    <a:cubicBezTo>
                      <a:pt x="68" y="523"/>
                      <a:pt x="65" y="525"/>
                      <a:pt x="63" y="529"/>
                    </a:cubicBezTo>
                    <a:cubicBezTo>
                      <a:pt x="61" y="532"/>
                      <a:pt x="59" y="536"/>
                      <a:pt x="56" y="540"/>
                    </a:cubicBezTo>
                    <a:cubicBezTo>
                      <a:pt x="56" y="545"/>
                      <a:pt x="56" y="545"/>
                      <a:pt x="56" y="545"/>
                    </a:cubicBezTo>
                    <a:cubicBezTo>
                      <a:pt x="61" y="545"/>
                      <a:pt x="65" y="546"/>
                      <a:pt x="70" y="546"/>
                    </a:cubicBezTo>
                    <a:cubicBezTo>
                      <a:pt x="84" y="547"/>
                      <a:pt x="84" y="547"/>
                      <a:pt x="84" y="547"/>
                    </a:cubicBezTo>
                    <a:cubicBezTo>
                      <a:pt x="93" y="547"/>
                      <a:pt x="102" y="547"/>
                      <a:pt x="112" y="547"/>
                    </a:cubicBezTo>
                    <a:cubicBezTo>
                      <a:pt x="121" y="547"/>
                      <a:pt x="130" y="547"/>
                      <a:pt x="139" y="547"/>
                    </a:cubicBezTo>
                    <a:cubicBezTo>
                      <a:pt x="153" y="546"/>
                      <a:pt x="153" y="546"/>
                      <a:pt x="153" y="546"/>
                    </a:cubicBezTo>
                    <a:cubicBezTo>
                      <a:pt x="158" y="546"/>
                      <a:pt x="163" y="545"/>
                      <a:pt x="167" y="545"/>
                    </a:cubicBezTo>
                    <a:cubicBezTo>
                      <a:pt x="167" y="542"/>
                      <a:pt x="167" y="542"/>
                      <a:pt x="167" y="542"/>
                    </a:cubicBezTo>
                    <a:cubicBezTo>
                      <a:pt x="169" y="541"/>
                      <a:pt x="169" y="541"/>
                      <a:pt x="169" y="541"/>
                    </a:cubicBezTo>
                    <a:cubicBezTo>
                      <a:pt x="164" y="526"/>
                      <a:pt x="163" y="510"/>
                      <a:pt x="162" y="495"/>
                    </a:cubicBezTo>
                    <a:cubicBezTo>
                      <a:pt x="162" y="487"/>
                      <a:pt x="162" y="479"/>
                      <a:pt x="162" y="471"/>
                    </a:cubicBezTo>
                    <a:cubicBezTo>
                      <a:pt x="163" y="463"/>
                      <a:pt x="163" y="455"/>
                      <a:pt x="163" y="447"/>
                    </a:cubicBezTo>
                    <a:cubicBezTo>
                      <a:pt x="164" y="439"/>
                      <a:pt x="165" y="431"/>
                      <a:pt x="166" y="424"/>
                    </a:cubicBezTo>
                    <a:cubicBezTo>
                      <a:pt x="166" y="422"/>
                      <a:pt x="167" y="421"/>
                      <a:pt x="167" y="420"/>
                    </a:cubicBezTo>
                    <a:cubicBezTo>
                      <a:pt x="183" y="424"/>
                      <a:pt x="199" y="426"/>
                      <a:pt x="217" y="426"/>
                    </a:cubicBezTo>
                    <a:cubicBezTo>
                      <a:pt x="233" y="426"/>
                      <a:pt x="248" y="424"/>
                      <a:pt x="263" y="420"/>
                    </a:cubicBezTo>
                    <a:cubicBezTo>
                      <a:pt x="263" y="422"/>
                      <a:pt x="263" y="423"/>
                      <a:pt x="264" y="424"/>
                    </a:cubicBezTo>
                    <a:cubicBezTo>
                      <a:pt x="265" y="432"/>
                      <a:pt x="267" y="440"/>
                      <a:pt x="268" y="448"/>
                    </a:cubicBezTo>
                    <a:cubicBezTo>
                      <a:pt x="268" y="455"/>
                      <a:pt x="269" y="463"/>
                      <a:pt x="269" y="471"/>
                    </a:cubicBezTo>
                    <a:cubicBezTo>
                      <a:pt x="270" y="479"/>
                      <a:pt x="270" y="487"/>
                      <a:pt x="270" y="495"/>
                    </a:cubicBezTo>
                    <a:cubicBezTo>
                      <a:pt x="270" y="510"/>
                      <a:pt x="269" y="526"/>
                      <a:pt x="265" y="541"/>
                    </a:cubicBezTo>
                    <a:cubicBezTo>
                      <a:pt x="266" y="542"/>
                      <a:pt x="266" y="542"/>
                      <a:pt x="266" y="542"/>
                    </a:cubicBezTo>
                    <a:cubicBezTo>
                      <a:pt x="266" y="545"/>
                      <a:pt x="266" y="545"/>
                      <a:pt x="266" y="545"/>
                    </a:cubicBezTo>
                    <a:cubicBezTo>
                      <a:pt x="271" y="545"/>
                      <a:pt x="275" y="546"/>
                      <a:pt x="280" y="546"/>
                    </a:cubicBezTo>
                    <a:cubicBezTo>
                      <a:pt x="294" y="547"/>
                      <a:pt x="294" y="547"/>
                      <a:pt x="294" y="547"/>
                    </a:cubicBezTo>
                    <a:cubicBezTo>
                      <a:pt x="303" y="547"/>
                      <a:pt x="312" y="547"/>
                      <a:pt x="322" y="547"/>
                    </a:cubicBezTo>
                    <a:cubicBezTo>
                      <a:pt x="331" y="547"/>
                      <a:pt x="340" y="547"/>
                      <a:pt x="349" y="547"/>
                    </a:cubicBezTo>
                    <a:cubicBezTo>
                      <a:pt x="363" y="546"/>
                      <a:pt x="363" y="546"/>
                      <a:pt x="363" y="546"/>
                    </a:cubicBezTo>
                    <a:cubicBezTo>
                      <a:pt x="368" y="546"/>
                      <a:pt x="373" y="545"/>
                      <a:pt x="377" y="545"/>
                    </a:cubicBezTo>
                    <a:cubicBezTo>
                      <a:pt x="377" y="540"/>
                      <a:pt x="377" y="540"/>
                      <a:pt x="377" y="540"/>
                    </a:cubicBezTo>
                    <a:cubicBezTo>
                      <a:pt x="375" y="536"/>
                      <a:pt x="373" y="532"/>
                      <a:pt x="370" y="529"/>
                    </a:cubicBezTo>
                    <a:cubicBezTo>
                      <a:pt x="368" y="525"/>
                      <a:pt x="366" y="523"/>
                      <a:pt x="363" y="520"/>
                    </a:cubicBezTo>
                    <a:cubicBezTo>
                      <a:pt x="359" y="515"/>
                      <a:pt x="354" y="511"/>
                      <a:pt x="349" y="508"/>
                    </a:cubicBezTo>
                    <a:cubicBezTo>
                      <a:pt x="340" y="502"/>
                      <a:pt x="331" y="499"/>
                      <a:pt x="322" y="499"/>
                    </a:cubicBezTo>
                    <a:cubicBezTo>
                      <a:pt x="312" y="499"/>
                      <a:pt x="303" y="502"/>
                      <a:pt x="294" y="508"/>
                    </a:cubicBezTo>
                    <a:cubicBezTo>
                      <a:pt x="290" y="510"/>
                      <a:pt x="287" y="513"/>
                      <a:pt x="283" y="516"/>
                    </a:cubicBezTo>
                    <a:cubicBezTo>
                      <a:pt x="286" y="510"/>
                      <a:pt x="288" y="504"/>
                      <a:pt x="290" y="498"/>
                    </a:cubicBezTo>
                    <a:cubicBezTo>
                      <a:pt x="292" y="489"/>
                      <a:pt x="294" y="481"/>
                      <a:pt x="296" y="473"/>
                    </a:cubicBezTo>
                    <a:cubicBezTo>
                      <a:pt x="297" y="465"/>
                      <a:pt x="298" y="456"/>
                      <a:pt x="300" y="448"/>
                    </a:cubicBezTo>
                    <a:cubicBezTo>
                      <a:pt x="300" y="440"/>
                      <a:pt x="302" y="432"/>
                      <a:pt x="303" y="423"/>
                    </a:cubicBezTo>
                    <a:cubicBezTo>
                      <a:pt x="304" y="418"/>
                      <a:pt x="304" y="412"/>
                      <a:pt x="304" y="407"/>
                    </a:cubicBezTo>
                    <a:cubicBezTo>
                      <a:pt x="339" y="390"/>
                      <a:pt x="370" y="364"/>
                      <a:pt x="391" y="331"/>
                    </a:cubicBezTo>
                    <a:cubicBezTo>
                      <a:pt x="391" y="332"/>
                      <a:pt x="392" y="334"/>
                      <a:pt x="392" y="335"/>
                    </a:cubicBezTo>
                    <a:cubicBezTo>
                      <a:pt x="394" y="343"/>
                      <a:pt x="394" y="343"/>
                      <a:pt x="394" y="343"/>
                    </a:cubicBezTo>
                    <a:cubicBezTo>
                      <a:pt x="395" y="346"/>
                      <a:pt x="396" y="349"/>
                      <a:pt x="396" y="352"/>
                    </a:cubicBezTo>
                    <a:cubicBezTo>
                      <a:pt x="397" y="355"/>
                      <a:pt x="397" y="358"/>
                      <a:pt x="398" y="361"/>
                    </a:cubicBezTo>
                    <a:cubicBezTo>
                      <a:pt x="398" y="364"/>
                      <a:pt x="399" y="366"/>
                      <a:pt x="399" y="369"/>
                    </a:cubicBezTo>
                    <a:cubicBezTo>
                      <a:pt x="399" y="372"/>
                      <a:pt x="400" y="375"/>
                      <a:pt x="400" y="378"/>
                    </a:cubicBezTo>
                    <a:cubicBezTo>
                      <a:pt x="400" y="387"/>
                      <a:pt x="400" y="387"/>
                      <a:pt x="400" y="387"/>
                    </a:cubicBezTo>
                    <a:cubicBezTo>
                      <a:pt x="401" y="392"/>
                      <a:pt x="401" y="397"/>
                      <a:pt x="400" y="402"/>
                    </a:cubicBezTo>
                    <a:cubicBezTo>
                      <a:pt x="399" y="402"/>
                      <a:pt x="398" y="403"/>
                      <a:pt x="397" y="404"/>
                    </a:cubicBezTo>
                    <a:cubicBezTo>
                      <a:pt x="397" y="404"/>
                      <a:pt x="397" y="404"/>
                      <a:pt x="396" y="404"/>
                    </a:cubicBezTo>
                    <a:cubicBezTo>
                      <a:pt x="393" y="402"/>
                      <a:pt x="389" y="404"/>
                      <a:pt x="387" y="408"/>
                    </a:cubicBezTo>
                    <a:cubicBezTo>
                      <a:pt x="385" y="412"/>
                      <a:pt x="386" y="416"/>
                      <a:pt x="388" y="418"/>
                    </a:cubicBezTo>
                    <a:cubicBezTo>
                      <a:pt x="388" y="418"/>
                      <a:pt x="388" y="418"/>
                      <a:pt x="388" y="418"/>
                    </a:cubicBezTo>
                    <a:cubicBezTo>
                      <a:pt x="388" y="426"/>
                      <a:pt x="395" y="431"/>
                      <a:pt x="402" y="431"/>
                    </a:cubicBezTo>
                    <a:cubicBezTo>
                      <a:pt x="410" y="431"/>
                      <a:pt x="416" y="426"/>
                      <a:pt x="416" y="418"/>
                    </a:cubicBezTo>
                    <a:cubicBezTo>
                      <a:pt x="416" y="413"/>
                      <a:pt x="415" y="406"/>
                      <a:pt x="412" y="402"/>
                    </a:cubicBezTo>
                    <a:cubicBezTo>
                      <a:pt x="413" y="398"/>
                      <a:pt x="415" y="393"/>
                      <a:pt x="416" y="389"/>
                    </a:cubicBezTo>
                    <a:cubicBezTo>
                      <a:pt x="418" y="379"/>
                      <a:pt x="418" y="379"/>
                      <a:pt x="418" y="379"/>
                    </a:cubicBezTo>
                    <a:cubicBezTo>
                      <a:pt x="419" y="376"/>
                      <a:pt x="420" y="373"/>
                      <a:pt x="420" y="370"/>
                    </a:cubicBezTo>
                    <a:cubicBezTo>
                      <a:pt x="421" y="367"/>
                      <a:pt x="421" y="363"/>
                      <a:pt x="421" y="360"/>
                    </a:cubicBezTo>
                    <a:cubicBezTo>
                      <a:pt x="421" y="357"/>
                      <a:pt x="422" y="354"/>
                      <a:pt x="422" y="351"/>
                    </a:cubicBezTo>
                    <a:cubicBezTo>
                      <a:pt x="422" y="347"/>
                      <a:pt x="422" y="344"/>
                      <a:pt x="423" y="341"/>
                    </a:cubicBezTo>
                    <a:cubicBezTo>
                      <a:pt x="423" y="331"/>
                      <a:pt x="423" y="331"/>
                      <a:pt x="423" y="331"/>
                    </a:cubicBezTo>
                    <a:cubicBezTo>
                      <a:pt x="424" y="325"/>
                      <a:pt x="423" y="319"/>
                      <a:pt x="421" y="313"/>
                    </a:cubicBezTo>
                    <a:cubicBezTo>
                      <a:pt x="419" y="306"/>
                      <a:pt x="416" y="301"/>
                      <a:pt x="413" y="295"/>
                    </a:cubicBezTo>
                    <a:cubicBezTo>
                      <a:pt x="412" y="294"/>
                      <a:pt x="412" y="293"/>
                      <a:pt x="411" y="292"/>
                    </a:cubicBezTo>
                    <a:cubicBezTo>
                      <a:pt x="420" y="269"/>
                      <a:pt x="425" y="244"/>
                      <a:pt x="425" y="218"/>
                    </a:cubicBezTo>
                    <a:cubicBezTo>
                      <a:pt x="425" y="187"/>
                      <a:pt x="418" y="158"/>
                      <a:pt x="406" y="132"/>
                    </a:cubicBezTo>
                    <a:cubicBezTo>
                      <a:pt x="407" y="131"/>
                      <a:pt x="408" y="130"/>
                      <a:pt x="409" y="128"/>
                    </a:cubicBezTo>
                    <a:cubicBezTo>
                      <a:pt x="412" y="123"/>
                      <a:pt x="415" y="117"/>
                      <a:pt x="417" y="1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1111" name="Freeform 334">
                <a:extLst>
                  <a:ext uri="{FF2B5EF4-FFF2-40B4-BE49-F238E27FC236}">
                    <a16:creationId xmlns:a16="http://schemas.microsoft.com/office/drawing/2014/main" id="{32557A3B-73B5-41A5-95D3-7490D199AD0C}"/>
                  </a:ext>
                </a:extLst>
              </p:cNvPr>
              <p:cNvSpPr>
                <a:spLocks noEditPoints="1"/>
              </p:cNvSpPr>
              <p:nvPr/>
            </p:nvSpPr>
            <p:spPr bwMode="auto">
              <a:xfrm>
                <a:off x="2774713" y="-1084292"/>
                <a:ext cx="454985" cy="608776"/>
              </a:xfrm>
              <a:custGeom>
                <a:avLst/>
                <a:gdLst>
                  <a:gd name="T0" fmla="*/ 88 w 88"/>
                  <a:gd name="T1" fmla="*/ 31 h 108"/>
                  <a:gd name="T2" fmla="*/ 68 w 88"/>
                  <a:gd name="T3" fmla="*/ 23 h 108"/>
                  <a:gd name="T4" fmla="*/ 61 w 88"/>
                  <a:gd name="T5" fmla="*/ 1 h 108"/>
                  <a:gd name="T6" fmla="*/ 59 w 88"/>
                  <a:gd name="T7" fmla="*/ 0 h 108"/>
                  <a:gd name="T8" fmla="*/ 29 w 88"/>
                  <a:gd name="T9" fmla="*/ 0 h 108"/>
                  <a:gd name="T10" fmla="*/ 26 w 88"/>
                  <a:gd name="T11" fmla="*/ 2 h 108"/>
                  <a:gd name="T12" fmla="*/ 20 w 88"/>
                  <a:gd name="T13" fmla="*/ 23 h 108"/>
                  <a:gd name="T14" fmla="*/ 0 w 88"/>
                  <a:gd name="T15" fmla="*/ 31 h 108"/>
                  <a:gd name="T16" fmla="*/ 17 w 88"/>
                  <a:gd name="T17" fmla="*/ 36 h 108"/>
                  <a:gd name="T18" fmla="*/ 16 w 88"/>
                  <a:gd name="T19" fmla="*/ 45 h 108"/>
                  <a:gd name="T20" fmla="*/ 17 w 88"/>
                  <a:gd name="T21" fmla="*/ 54 h 108"/>
                  <a:gd name="T22" fmla="*/ 16 w 88"/>
                  <a:gd name="T23" fmla="*/ 54 h 108"/>
                  <a:gd name="T24" fmla="*/ 12 w 88"/>
                  <a:gd name="T25" fmla="*/ 58 h 108"/>
                  <a:gd name="T26" fmla="*/ 12 w 88"/>
                  <a:gd name="T27" fmla="*/ 63 h 108"/>
                  <a:gd name="T28" fmla="*/ 5 w 88"/>
                  <a:gd name="T29" fmla="*/ 72 h 108"/>
                  <a:gd name="T30" fmla="*/ 5 w 88"/>
                  <a:gd name="T31" fmla="*/ 100 h 108"/>
                  <a:gd name="T32" fmla="*/ 13 w 88"/>
                  <a:gd name="T33" fmla="*/ 108 h 108"/>
                  <a:gd name="T34" fmla="*/ 43 w 88"/>
                  <a:gd name="T35" fmla="*/ 108 h 108"/>
                  <a:gd name="T36" fmla="*/ 43 w 88"/>
                  <a:gd name="T37" fmla="*/ 71 h 108"/>
                  <a:gd name="T38" fmla="*/ 46 w 88"/>
                  <a:gd name="T39" fmla="*/ 71 h 108"/>
                  <a:gd name="T40" fmla="*/ 46 w 88"/>
                  <a:gd name="T41" fmla="*/ 108 h 108"/>
                  <a:gd name="T42" fmla="*/ 76 w 88"/>
                  <a:gd name="T43" fmla="*/ 107 h 108"/>
                  <a:gd name="T44" fmla="*/ 84 w 88"/>
                  <a:gd name="T45" fmla="*/ 99 h 108"/>
                  <a:gd name="T46" fmla="*/ 83 w 88"/>
                  <a:gd name="T47" fmla="*/ 71 h 108"/>
                  <a:gd name="T48" fmla="*/ 77 w 88"/>
                  <a:gd name="T49" fmla="*/ 63 h 108"/>
                  <a:gd name="T50" fmla="*/ 77 w 88"/>
                  <a:gd name="T51" fmla="*/ 58 h 108"/>
                  <a:gd name="T52" fmla="*/ 72 w 88"/>
                  <a:gd name="T53" fmla="*/ 53 h 108"/>
                  <a:gd name="T54" fmla="*/ 71 w 88"/>
                  <a:gd name="T55" fmla="*/ 53 h 108"/>
                  <a:gd name="T56" fmla="*/ 73 w 88"/>
                  <a:gd name="T57" fmla="*/ 45 h 108"/>
                  <a:gd name="T58" fmla="*/ 71 w 88"/>
                  <a:gd name="T59" fmla="*/ 36 h 108"/>
                  <a:gd name="T60" fmla="*/ 88 w 88"/>
                  <a:gd name="T61" fmla="*/ 31 h 108"/>
                  <a:gd name="T62" fmla="*/ 63 w 88"/>
                  <a:gd name="T63" fmla="*/ 53 h 108"/>
                  <a:gd name="T64" fmla="*/ 60 w 88"/>
                  <a:gd name="T65" fmla="*/ 53 h 108"/>
                  <a:gd name="T66" fmla="*/ 55 w 88"/>
                  <a:gd name="T67" fmla="*/ 58 h 108"/>
                  <a:gd name="T68" fmla="*/ 56 w 88"/>
                  <a:gd name="T69" fmla="*/ 67 h 108"/>
                  <a:gd name="T70" fmla="*/ 33 w 88"/>
                  <a:gd name="T71" fmla="*/ 67 h 108"/>
                  <a:gd name="T72" fmla="*/ 33 w 88"/>
                  <a:gd name="T73" fmla="*/ 58 h 108"/>
                  <a:gd name="T74" fmla="*/ 28 w 88"/>
                  <a:gd name="T75" fmla="*/ 54 h 108"/>
                  <a:gd name="T76" fmla="*/ 25 w 88"/>
                  <a:gd name="T77" fmla="*/ 54 h 108"/>
                  <a:gd name="T78" fmla="*/ 23 w 88"/>
                  <a:gd name="T79" fmla="*/ 49 h 108"/>
                  <a:gd name="T80" fmla="*/ 23 w 88"/>
                  <a:gd name="T81" fmla="*/ 41 h 108"/>
                  <a:gd name="T82" fmla="*/ 24 w 88"/>
                  <a:gd name="T83" fmla="*/ 37 h 108"/>
                  <a:gd name="T84" fmla="*/ 43 w 88"/>
                  <a:gd name="T85" fmla="*/ 38 h 108"/>
                  <a:gd name="T86" fmla="*/ 44 w 88"/>
                  <a:gd name="T87" fmla="*/ 38 h 108"/>
                  <a:gd name="T88" fmla="*/ 44 w 88"/>
                  <a:gd name="T89" fmla="*/ 38 h 108"/>
                  <a:gd name="T90" fmla="*/ 45 w 88"/>
                  <a:gd name="T91" fmla="*/ 38 h 108"/>
                  <a:gd name="T92" fmla="*/ 64 w 88"/>
                  <a:gd name="T93" fmla="*/ 37 h 108"/>
                  <a:gd name="T94" fmla="*/ 65 w 88"/>
                  <a:gd name="T95" fmla="*/ 40 h 108"/>
                  <a:gd name="T96" fmla="*/ 65 w 88"/>
                  <a:gd name="T97" fmla="*/ 49 h 108"/>
                  <a:gd name="T98" fmla="*/ 63 w 88"/>
                  <a:gd name="T99"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108">
                    <a:moveTo>
                      <a:pt x="88" y="31"/>
                    </a:moveTo>
                    <a:cubicBezTo>
                      <a:pt x="88" y="28"/>
                      <a:pt x="80" y="24"/>
                      <a:pt x="68" y="23"/>
                    </a:cubicBezTo>
                    <a:cubicBezTo>
                      <a:pt x="68" y="23"/>
                      <a:pt x="68" y="23"/>
                      <a:pt x="61" y="1"/>
                    </a:cubicBezTo>
                    <a:cubicBezTo>
                      <a:pt x="61" y="0"/>
                      <a:pt x="60" y="0"/>
                      <a:pt x="59" y="0"/>
                    </a:cubicBezTo>
                    <a:cubicBezTo>
                      <a:pt x="49" y="0"/>
                      <a:pt x="39" y="0"/>
                      <a:pt x="29" y="0"/>
                    </a:cubicBezTo>
                    <a:cubicBezTo>
                      <a:pt x="27" y="0"/>
                      <a:pt x="27" y="1"/>
                      <a:pt x="26" y="2"/>
                    </a:cubicBezTo>
                    <a:cubicBezTo>
                      <a:pt x="26" y="2"/>
                      <a:pt x="26" y="2"/>
                      <a:pt x="20" y="23"/>
                    </a:cubicBezTo>
                    <a:cubicBezTo>
                      <a:pt x="8" y="25"/>
                      <a:pt x="0" y="28"/>
                      <a:pt x="0" y="31"/>
                    </a:cubicBezTo>
                    <a:cubicBezTo>
                      <a:pt x="0" y="33"/>
                      <a:pt x="7" y="35"/>
                      <a:pt x="17" y="36"/>
                    </a:cubicBezTo>
                    <a:cubicBezTo>
                      <a:pt x="16" y="39"/>
                      <a:pt x="16" y="42"/>
                      <a:pt x="16" y="45"/>
                    </a:cubicBezTo>
                    <a:cubicBezTo>
                      <a:pt x="16" y="48"/>
                      <a:pt x="16" y="51"/>
                      <a:pt x="17" y="54"/>
                    </a:cubicBezTo>
                    <a:cubicBezTo>
                      <a:pt x="17" y="54"/>
                      <a:pt x="17" y="54"/>
                      <a:pt x="16" y="54"/>
                    </a:cubicBezTo>
                    <a:cubicBezTo>
                      <a:pt x="14" y="54"/>
                      <a:pt x="12" y="56"/>
                      <a:pt x="12" y="58"/>
                    </a:cubicBezTo>
                    <a:cubicBezTo>
                      <a:pt x="12" y="58"/>
                      <a:pt x="12" y="58"/>
                      <a:pt x="12" y="63"/>
                    </a:cubicBezTo>
                    <a:cubicBezTo>
                      <a:pt x="8" y="64"/>
                      <a:pt x="5" y="67"/>
                      <a:pt x="5" y="72"/>
                    </a:cubicBezTo>
                    <a:cubicBezTo>
                      <a:pt x="5" y="72"/>
                      <a:pt x="5" y="72"/>
                      <a:pt x="5" y="100"/>
                    </a:cubicBezTo>
                    <a:cubicBezTo>
                      <a:pt x="5" y="104"/>
                      <a:pt x="9" y="108"/>
                      <a:pt x="13" y="108"/>
                    </a:cubicBezTo>
                    <a:cubicBezTo>
                      <a:pt x="13" y="108"/>
                      <a:pt x="13" y="108"/>
                      <a:pt x="43" y="108"/>
                    </a:cubicBezTo>
                    <a:cubicBezTo>
                      <a:pt x="43" y="108"/>
                      <a:pt x="43" y="108"/>
                      <a:pt x="43" y="71"/>
                    </a:cubicBezTo>
                    <a:cubicBezTo>
                      <a:pt x="44" y="71"/>
                      <a:pt x="45" y="71"/>
                      <a:pt x="46" y="71"/>
                    </a:cubicBezTo>
                    <a:cubicBezTo>
                      <a:pt x="46" y="71"/>
                      <a:pt x="46" y="71"/>
                      <a:pt x="46" y="108"/>
                    </a:cubicBezTo>
                    <a:cubicBezTo>
                      <a:pt x="46" y="108"/>
                      <a:pt x="46" y="108"/>
                      <a:pt x="76" y="107"/>
                    </a:cubicBezTo>
                    <a:cubicBezTo>
                      <a:pt x="80" y="107"/>
                      <a:pt x="84" y="104"/>
                      <a:pt x="84" y="99"/>
                    </a:cubicBezTo>
                    <a:cubicBezTo>
                      <a:pt x="84" y="99"/>
                      <a:pt x="84" y="99"/>
                      <a:pt x="83" y="71"/>
                    </a:cubicBezTo>
                    <a:cubicBezTo>
                      <a:pt x="83" y="67"/>
                      <a:pt x="81" y="63"/>
                      <a:pt x="77" y="63"/>
                    </a:cubicBezTo>
                    <a:cubicBezTo>
                      <a:pt x="77" y="63"/>
                      <a:pt x="77" y="63"/>
                      <a:pt x="77" y="58"/>
                    </a:cubicBezTo>
                    <a:cubicBezTo>
                      <a:pt x="77" y="55"/>
                      <a:pt x="75" y="53"/>
                      <a:pt x="72" y="53"/>
                    </a:cubicBezTo>
                    <a:cubicBezTo>
                      <a:pt x="72" y="53"/>
                      <a:pt x="72" y="53"/>
                      <a:pt x="71" y="53"/>
                    </a:cubicBezTo>
                    <a:cubicBezTo>
                      <a:pt x="72" y="51"/>
                      <a:pt x="73" y="48"/>
                      <a:pt x="73" y="45"/>
                    </a:cubicBezTo>
                    <a:cubicBezTo>
                      <a:pt x="73" y="42"/>
                      <a:pt x="72" y="39"/>
                      <a:pt x="71" y="36"/>
                    </a:cubicBezTo>
                    <a:cubicBezTo>
                      <a:pt x="82" y="34"/>
                      <a:pt x="88" y="32"/>
                      <a:pt x="88" y="31"/>
                    </a:cubicBezTo>
                    <a:close/>
                    <a:moveTo>
                      <a:pt x="63" y="53"/>
                    </a:moveTo>
                    <a:cubicBezTo>
                      <a:pt x="63" y="53"/>
                      <a:pt x="63" y="53"/>
                      <a:pt x="60" y="53"/>
                    </a:cubicBezTo>
                    <a:cubicBezTo>
                      <a:pt x="57" y="53"/>
                      <a:pt x="55" y="56"/>
                      <a:pt x="55" y="58"/>
                    </a:cubicBezTo>
                    <a:cubicBezTo>
                      <a:pt x="55" y="58"/>
                      <a:pt x="55" y="58"/>
                      <a:pt x="56" y="67"/>
                    </a:cubicBezTo>
                    <a:cubicBezTo>
                      <a:pt x="49" y="71"/>
                      <a:pt x="40" y="71"/>
                      <a:pt x="33" y="67"/>
                    </a:cubicBezTo>
                    <a:cubicBezTo>
                      <a:pt x="33" y="67"/>
                      <a:pt x="33" y="67"/>
                      <a:pt x="33" y="58"/>
                    </a:cubicBezTo>
                    <a:cubicBezTo>
                      <a:pt x="33" y="56"/>
                      <a:pt x="31" y="54"/>
                      <a:pt x="28" y="54"/>
                    </a:cubicBezTo>
                    <a:cubicBezTo>
                      <a:pt x="28" y="54"/>
                      <a:pt x="28" y="54"/>
                      <a:pt x="25" y="54"/>
                    </a:cubicBezTo>
                    <a:cubicBezTo>
                      <a:pt x="24" y="53"/>
                      <a:pt x="23" y="51"/>
                      <a:pt x="23" y="49"/>
                    </a:cubicBezTo>
                    <a:cubicBezTo>
                      <a:pt x="23" y="49"/>
                      <a:pt x="23" y="49"/>
                      <a:pt x="23" y="41"/>
                    </a:cubicBezTo>
                    <a:cubicBezTo>
                      <a:pt x="23" y="39"/>
                      <a:pt x="23" y="38"/>
                      <a:pt x="24" y="37"/>
                    </a:cubicBezTo>
                    <a:cubicBezTo>
                      <a:pt x="30" y="38"/>
                      <a:pt x="36" y="38"/>
                      <a:pt x="43" y="38"/>
                    </a:cubicBezTo>
                    <a:cubicBezTo>
                      <a:pt x="43" y="38"/>
                      <a:pt x="43" y="38"/>
                      <a:pt x="44" y="38"/>
                    </a:cubicBezTo>
                    <a:cubicBezTo>
                      <a:pt x="44" y="38"/>
                      <a:pt x="44" y="38"/>
                      <a:pt x="44" y="38"/>
                    </a:cubicBezTo>
                    <a:cubicBezTo>
                      <a:pt x="44" y="38"/>
                      <a:pt x="44" y="38"/>
                      <a:pt x="45" y="38"/>
                    </a:cubicBezTo>
                    <a:cubicBezTo>
                      <a:pt x="52" y="38"/>
                      <a:pt x="59" y="37"/>
                      <a:pt x="64" y="37"/>
                    </a:cubicBezTo>
                    <a:cubicBezTo>
                      <a:pt x="65" y="38"/>
                      <a:pt x="65" y="39"/>
                      <a:pt x="65" y="40"/>
                    </a:cubicBezTo>
                    <a:cubicBezTo>
                      <a:pt x="65" y="40"/>
                      <a:pt x="65" y="40"/>
                      <a:pt x="65" y="49"/>
                    </a:cubicBezTo>
                    <a:cubicBezTo>
                      <a:pt x="65" y="51"/>
                      <a:pt x="65" y="53"/>
                      <a:pt x="63" y="53"/>
                    </a:cubicBezTo>
                    <a:close/>
                  </a:path>
                </a:pathLst>
              </a:custGeom>
              <a:solidFill>
                <a:schemeClr val="bg2"/>
              </a:solidFill>
              <a:ln>
                <a:noFill/>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27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CiscoSansTT ExtraLight"/>
                  <a:ea typeface="+mn-ea"/>
                  <a:cs typeface="+mn-cs"/>
                </a:endParaRPr>
              </a:p>
            </p:txBody>
          </p:sp>
        </p:grpSp>
        <p:grpSp>
          <p:nvGrpSpPr>
            <p:cNvPr id="1149" name="Group 1148">
              <a:extLst>
                <a:ext uri="{FF2B5EF4-FFF2-40B4-BE49-F238E27FC236}">
                  <a16:creationId xmlns:a16="http://schemas.microsoft.com/office/drawing/2014/main" id="{998C39D3-CC7C-4016-8E30-92C2E75C341B}"/>
                </a:ext>
              </a:extLst>
            </p:cNvPr>
            <p:cNvGrpSpPr/>
            <p:nvPr/>
          </p:nvGrpSpPr>
          <p:grpSpPr>
            <a:xfrm>
              <a:off x="4890069" y="1639681"/>
              <a:ext cx="530778" cy="151952"/>
              <a:chOff x="5252498" y="3840723"/>
              <a:chExt cx="438659" cy="125580"/>
            </a:xfrm>
            <a:solidFill>
              <a:schemeClr val="tx2"/>
            </a:solidFill>
          </p:grpSpPr>
          <p:grpSp>
            <p:nvGrpSpPr>
              <p:cNvPr id="1209" name="Group 1208">
                <a:extLst>
                  <a:ext uri="{FF2B5EF4-FFF2-40B4-BE49-F238E27FC236}">
                    <a16:creationId xmlns:a16="http://schemas.microsoft.com/office/drawing/2014/main" id="{4E4AE4CD-FEF7-4ED7-83A8-7529C96417E5}"/>
                  </a:ext>
                </a:extLst>
              </p:cNvPr>
              <p:cNvGrpSpPr/>
              <p:nvPr/>
            </p:nvGrpSpPr>
            <p:grpSpPr>
              <a:xfrm flipH="1">
                <a:off x="5252498" y="3840723"/>
                <a:ext cx="23234" cy="125580"/>
                <a:chOff x="5969746" y="3650326"/>
                <a:chExt cx="73794" cy="398864"/>
              </a:xfrm>
              <a:grpFill/>
            </p:grpSpPr>
            <p:sp>
              <p:nvSpPr>
                <p:cNvPr id="1222" name="Rectangle: Rounded Corners 1221">
                  <a:extLst>
                    <a:ext uri="{FF2B5EF4-FFF2-40B4-BE49-F238E27FC236}">
                      <a16:creationId xmlns:a16="http://schemas.microsoft.com/office/drawing/2014/main" id="{A87F5820-1F1A-404E-9881-665C79F99C5F}"/>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3" name="Rectangle: Rounded Corners 1222">
                  <a:extLst>
                    <a:ext uri="{FF2B5EF4-FFF2-40B4-BE49-F238E27FC236}">
                      <a16:creationId xmlns:a16="http://schemas.microsoft.com/office/drawing/2014/main" id="{7584277C-163C-43E5-9D14-A3C6ED117E3B}"/>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0" name="Group 1209">
                <a:extLst>
                  <a:ext uri="{FF2B5EF4-FFF2-40B4-BE49-F238E27FC236}">
                    <a16:creationId xmlns:a16="http://schemas.microsoft.com/office/drawing/2014/main" id="{DF03BBDB-D5B4-4725-A200-78A5BE42D5B4}"/>
                  </a:ext>
                </a:extLst>
              </p:cNvPr>
              <p:cNvGrpSpPr/>
              <p:nvPr/>
            </p:nvGrpSpPr>
            <p:grpSpPr>
              <a:xfrm flipH="1">
                <a:off x="5356354" y="3840723"/>
                <a:ext cx="23234" cy="125580"/>
                <a:chOff x="5969746" y="3650326"/>
                <a:chExt cx="73794" cy="398864"/>
              </a:xfrm>
              <a:grpFill/>
            </p:grpSpPr>
            <p:sp>
              <p:nvSpPr>
                <p:cNvPr id="1220" name="Rectangle: Rounded Corners 1219">
                  <a:extLst>
                    <a:ext uri="{FF2B5EF4-FFF2-40B4-BE49-F238E27FC236}">
                      <a16:creationId xmlns:a16="http://schemas.microsoft.com/office/drawing/2014/main" id="{90D4B0F1-888B-4380-9B4F-96F8D00BC253}"/>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1" name="Rectangle: Rounded Corners 1220">
                  <a:extLst>
                    <a:ext uri="{FF2B5EF4-FFF2-40B4-BE49-F238E27FC236}">
                      <a16:creationId xmlns:a16="http://schemas.microsoft.com/office/drawing/2014/main" id="{778A5B80-F9F0-4B77-A8DD-3C645D49525A}"/>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1" name="Group 1210">
                <a:extLst>
                  <a:ext uri="{FF2B5EF4-FFF2-40B4-BE49-F238E27FC236}">
                    <a16:creationId xmlns:a16="http://schemas.microsoft.com/office/drawing/2014/main" id="{652241E6-A495-4DB7-A805-1F27B166CEF4}"/>
                  </a:ext>
                </a:extLst>
              </p:cNvPr>
              <p:cNvGrpSpPr/>
              <p:nvPr/>
            </p:nvGrpSpPr>
            <p:grpSpPr>
              <a:xfrm flipH="1">
                <a:off x="5460210" y="3840723"/>
                <a:ext cx="23234" cy="125580"/>
                <a:chOff x="5969746" y="3650326"/>
                <a:chExt cx="73794" cy="398864"/>
              </a:xfrm>
              <a:grpFill/>
            </p:grpSpPr>
            <p:sp>
              <p:nvSpPr>
                <p:cNvPr id="1218" name="Rectangle: Rounded Corners 1217">
                  <a:extLst>
                    <a:ext uri="{FF2B5EF4-FFF2-40B4-BE49-F238E27FC236}">
                      <a16:creationId xmlns:a16="http://schemas.microsoft.com/office/drawing/2014/main" id="{65313AE6-3063-4E36-861E-988E016DCB3D}"/>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9" name="Rectangle: Rounded Corners 1218">
                  <a:extLst>
                    <a:ext uri="{FF2B5EF4-FFF2-40B4-BE49-F238E27FC236}">
                      <a16:creationId xmlns:a16="http://schemas.microsoft.com/office/drawing/2014/main" id="{219B37FA-1CF5-45FE-9A30-14544821E27B}"/>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2" name="Group 1211">
                <a:extLst>
                  <a:ext uri="{FF2B5EF4-FFF2-40B4-BE49-F238E27FC236}">
                    <a16:creationId xmlns:a16="http://schemas.microsoft.com/office/drawing/2014/main" id="{4CCD00A0-A89B-4603-BAC1-323788650E5C}"/>
                  </a:ext>
                </a:extLst>
              </p:cNvPr>
              <p:cNvGrpSpPr/>
              <p:nvPr/>
            </p:nvGrpSpPr>
            <p:grpSpPr>
              <a:xfrm flipH="1">
                <a:off x="5564066" y="3840723"/>
                <a:ext cx="23234" cy="125580"/>
                <a:chOff x="5969746" y="3650326"/>
                <a:chExt cx="73794" cy="398864"/>
              </a:xfrm>
              <a:grpFill/>
            </p:grpSpPr>
            <p:sp>
              <p:nvSpPr>
                <p:cNvPr id="1216" name="Rectangle: Rounded Corners 1215">
                  <a:extLst>
                    <a:ext uri="{FF2B5EF4-FFF2-40B4-BE49-F238E27FC236}">
                      <a16:creationId xmlns:a16="http://schemas.microsoft.com/office/drawing/2014/main" id="{83BDA2C3-54CA-47E5-BBD6-08276CB12824}"/>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7" name="Rectangle: Rounded Corners 1216">
                  <a:extLst>
                    <a:ext uri="{FF2B5EF4-FFF2-40B4-BE49-F238E27FC236}">
                      <a16:creationId xmlns:a16="http://schemas.microsoft.com/office/drawing/2014/main" id="{4EA66904-CC6C-40C8-8C94-61F59577B900}"/>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3" name="Group 1212">
                <a:extLst>
                  <a:ext uri="{FF2B5EF4-FFF2-40B4-BE49-F238E27FC236}">
                    <a16:creationId xmlns:a16="http://schemas.microsoft.com/office/drawing/2014/main" id="{FCC3ADB0-038C-49E3-8EC8-C24367C9E033}"/>
                  </a:ext>
                </a:extLst>
              </p:cNvPr>
              <p:cNvGrpSpPr/>
              <p:nvPr/>
            </p:nvGrpSpPr>
            <p:grpSpPr>
              <a:xfrm flipH="1">
                <a:off x="5667923" y="3840723"/>
                <a:ext cx="23234" cy="125580"/>
                <a:chOff x="5969746" y="3650326"/>
                <a:chExt cx="73794" cy="398864"/>
              </a:xfrm>
              <a:grpFill/>
            </p:grpSpPr>
            <p:sp>
              <p:nvSpPr>
                <p:cNvPr id="1214" name="Rectangle: Rounded Corners 1213">
                  <a:extLst>
                    <a:ext uri="{FF2B5EF4-FFF2-40B4-BE49-F238E27FC236}">
                      <a16:creationId xmlns:a16="http://schemas.microsoft.com/office/drawing/2014/main" id="{127DA118-56E6-4CF3-9F61-80499E93590F}"/>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5" name="Rectangle: Rounded Corners 1214">
                  <a:extLst>
                    <a:ext uri="{FF2B5EF4-FFF2-40B4-BE49-F238E27FC236}">
                      <a16:creationId xmlns:a16="http://schemas.microsoft.com/office/drawing/2014/main" id="{729A5C82-56B0-4AFD-AD56-DAA85781EEE5}"/>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sp>
          <p:nvSpPr>
            <p:cNvPr id="1123"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4754157" y="1490090"/>
              <a:ext cx="792461" cy="79474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 name="Group 2">
            <a:extLst>
              <a:ext uri="{FF2B5EF4-FFF2-40B4-BE49-F238E27FC236}">
                <a16:creationId xmlns:a16="http://schemas.microsoft.com/office/drawing/2014/main" id="{56F39592-36B0-43DF-B510-4E940F0CCB28}"/>
              </a:ext>
            </a:extLst>
          </p:cNvPr>
          <p:cNvGrpSpPr/>
          <p:nvPr/>
        </p:nvGrpSpPr>
        <p:grpSpPr>
          <a:xfrm>
            <a:off x="3693807" y="2438855"/>
            <a:ext cx="1743064" cy="1026168"/>
            <a:chOff x="3693807" y="2438855"/>
            <a:chExt cx="1743064" cy="1026168"/>
          </a:xfrm>
        </p:grpSpPr>
        <p:sp>
          <p:nvSpPr>
            <p:cNvPr id="515" name="Rectangle: Rounded Corners 514">
              <a:extLst>
                <a:ext uri="{FF2B5EF4-FFF2-40B4-BE49-F238E27FC236}">
                  <a16:creationId xmlns:a16="http://schemas.microsoft.com/office/drawing/2014/main" id="{E605AAB1-1C1E-4F95-A3AB-A5911DF947D9}"/>
                </a:ext>
              </a:extLst>
            </p:cNvPr>
            <p:cNvSpPr/>
            <p:nvPr/>
          </p:nvSpPr>
          <p:spPr>
            <a:xfrm>
              <a:off x="3693807" y="2600960"/>
              <a:ext cx="1740008" cy="864063"/>
            </a:xfrm>
            <a:prstGeom prst="roundRect">
              <a:avLst>
                <a:gd name="adj" fmla="val 9707"/>
              </a:avLst>
            </a:prstGeom>
            <a:solidFill>
              <a:schemeClr val="bg1">
                <a:lumMod val="40000"/>
                <a:lumOff val="60000"/>
                <a:alpha val="66000"/>
              </a:schemeClr>
            </a:solidFill>
            <a:ln w="12700">
              <a:solidFill>
                <a:schemeClr val="accent5"/>
              </a:solidFill>
              <a:prstDash val="dash"/>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1" name="Freeform: Shape 590">
              <a:extLst>
                <a:ext uri="{FF2B5EF4-FFF2-40B4-BE49-F238E27FC236}">
                  <a16:creationId xmlns:a16="http://schemas.microsoft.com/office/drawing/2014/main" id="{A4A7FF5B-7515-4881-8ADF-1408656954DE}"/>
                </a:ext>
              </a:extLst>
            </p:cNvPr>
            <p:cNvSpPr/>
            <p:nvPr/>
          </p:nvSpPr>
          <p:spPr>
            <a:xfrm flipV="1">
              <a:off x="3694177" y="3161299"/>
              <a:ext cx="1742694" cy="5815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4" name="Freeform: Shape 593">
              <a:extLst>
                <a:ext uri="{FF2B5EF4-FFF2-40B4-BE49-F238E27FC236}">
                  <a16:creationId xmlns:a16="http://schemas.microsoft.com/office/drawing/2014/main" id="{643E8F18-D00C-45DD-A21F-7EF1AE6F9522}"/>
                </a:ext>
              </a:extLst>
            </p:cNvPr>
            <p:cNvSpPr/>
            <p:nvPr/>
          </p:nvSpPr>
          <p:spPr>
            <a:xfrm>
              <a:off x="4105196"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5" name="Freeform: Shape 594">
              <a:extLst>
                <a:ext uri="{FF2B5EF4-FFF2-40B4-BE49-F238E27FC236}">
                  <a16:creationId xmlns:a16="http://schemas.microsoft.com/office/drawing/2014/main" id="{A88EE0A6-3944-4982-98CE-ECB4BAE141D1}"/>
                </a:ext>
              </a:extLst>
            </p:cNvPr>
            <p:cNvSpPr/>
            <p:nvPr/>
          </p:nvSpPr>
          <p:spPr>
            <a:xfrm>
              <a:off x="5020638"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596" name="Group 595">
              <a:extLst>
                <a:ext uri="{FF2B5EF4-FFF2-40B4-BE49-F238E27FC236}">
                  <a16:creationId xmlns:a16="http://schemas.microsoft.com/office/drawing/2014/main" id="{AC9BFB4A-EF03-4AA4-82CB-E77BFE8FC6DB}"/>
                </a:ext>
              </a:extLst>
            </p:cNvPr>
            <p:cNvGrpSpPr/>
            <p:nvPr/>
          </p:nvGrpSpPr>
          <p:grpSpPr>
            <a:xfrm>
              <a:off x="4170327" y="2812418"/>
              <a:ext cx="795960" cy="0"/>
              <a:chOff x="4170327" y="2812418"/>
              <a:chExt cx="795960" cy="0"/>
            </a:xfrm>
          </p:grpSpPr>
          <p:sp>
            <p:nvSpPr>
              <p:cNvPr id="597" name="Freeform: Shape 596">
                <a:extLst>
                  <a:ext uri="{FF2B5EF4-FFF2-40B4-BE49-F238E27FC236}">
                    <a16:creationId xmlns:a16="http://schemas.microsoft.com/office/drawing/2014/main" id="{F196DD29-ED95-406E-A83B-DD1753A0E1FB}"/>
                  </a:ext>
                </a:extLst>
              </p:cNvPr>
              <p:cNvSpPr/>
              <p:nvPr/>
            </p:nvSpPr>
            <p:spPr>
              <a:xfrm>
                <a:off x="4170327"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98" name="Freeform: Shape 597">
                <a:extLst>
                  <a:ext uri="{FF2B5EF4-FFF2-40B4-BE49-F238E27FC236}">
                    <a16:creationId xmlns:a16="http://schemas.microsoft.com/office/drawing/2014/main" id="{0BBDC902-E6A5-496A-908A-041CB832D5D3}"/>
                  </a:ext>
                </a:extLst>
              </p:cNvPr>
              <p:cNvSpPr/>
              <p:nvPr/>
            </p:nvSpPr>
            <p:spPr>
              <a:xfrm>
                <a:off x="4827705"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602" name="Group 601">
              <a:extLst>
                <a:ext uri="{FF2B5EF4-FFF2-40B4-BE49-F238E27FC236}">
                  <a16:creationId xmlns:a16="http://schemas.microsoft.com/office/drawing/2014/main" id="{2B39C16C-4B69-418E-AF75-E18D7546A5EE}"/>
                </a:ext>
              </a:extLst>
            </p:cNvPr>
            <p:cNvGrpSpPr/>
            <p:nvPr/>
          </p:nvGrpSpPr>
          <p:grpSpPr>
            <a:xfrm>
              <a:off x="3775587" y="3114040"/>
              <a:ext cx="214912" cy="214912"/>
              <a:chOff x="3647234" y="2505303"/>
              <a:chExt cx="594360" cy="594360"/>
            </a:xfrm>
          </p:grpSpPr>
          <p:sp>
            <p:nvSpPr>
              <p:cNvPr id="603" name="Oval 602">
                <a:extLst>
                  <a:ext uri="{FF2B5EF4-FFF2-40B4-BE49-F238E27FC236}">
                    <a16:creationId xmlns:a16="http://schemas.microsoft.com/office/drawing/2014/main" id="{7C6FAC44-E605-4E2A-A7A3-D372010D9564}"/>
                  </a:ext>
                </a:extLst>
              </p:cNvPr>
              <p:cNvSpPr/>
              <p:nvPr/>
            </p:nvSpPr>
            <p:spPr>
              <a:xfrm>
                <a:off x="3647234" y="2505303"/>
                <a:ext cx="594360" cy="594360"/>
              </a:xfrm>
              <a:prstGeom prst="ellipse">
                <a:avLst/>
              </a:prstGeom>
              <a:solidFill>
                <a:schemeClr val="bg2">
                  <a:lumMod val="85000"/>
                </a:schemeClr>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04" name="Group 603">
                <a:extLst>
                  <a:ext uri="{FF2B5EF4-FFF2-40B4-BE49-F238E27FC236}">
                    <a16:creationId xmlns:a16="http://schemas.microsoft.com/office/drawing/2014/main" id="{60336EEF-36B6-4AA6-8F94-94A8DB5F5A38}"/>
                  </a:ext>
                </a:extLst>
              </p:cNvPr>
              <p:cNvGrpSpPr/>
              <p:nvPr/>
            </p:nvGrpSpPr>
            <p:grpSpPr>
              <a:xfrm>
                <a:off x="3761204" y="2618917"/>
                <a:ext cx="366840" cy="366812"/>
                <a:chOff x="4034467" y="1826565"/>
                <a:chExt cx="248145" cy="248145"/>
              </a:xfrm>
              <a:solidFill>
                <a:schemeClr val="accent2"/>
              </a:solidFill>
            </p:grpSpPr>
            <p:grpSp>
              <p:nvGrpSpPr>
                <p:cNvPr id="605" name="Group 604">
                  <a:extLst>
                    <a:ext uri="{FF2B5EF4-FFF2-40B4-BE49-F238E27FC236}">
                      <a16:creationId xmlns:a16="http://schemas.microsoft.com/office/drawing/2014/main" id="{DCA99DB4-A113-4282-A9A5-03DBE23C98F1}"/>
                    </a:ext>
                  </a:extLst>
                </p:cNvPr>
                <p:cNvGrpSpPr/>
                <p:nvPr/>
              </p:nvGrpSpPr>
              <p:grpSpPr>
                <a:xfrm>
                  <a:off x="4127062" y="1826565"/>
                  <a:ext cx="62740" cy="248145"/>
                  <a:chOff x="4120827" y="1826565"/>
                  <a:chExt cx="62740" cy="248145"/>
                </a:xfrm>
                <a:grpFill/>
              </p:grpSpPr>
              <p:sp>
                <p:nvSpPr>
                  <p:cNvPr id="609" name="Freeform 39">
                    <a:extLst>
                      <a:ext uri="{FF2B5EF4-FFF2-40B4-BE49-F238E27FC236}">
                        <a16:creationId xmlns:a16="http://schemas.microsoft.com/office/drawing/2014/main" id="{659546A4-6C98-4903-8A09-7EAE60900B7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610" name="Freeform 40">
                    <a:extLst>
                      <a:ext uri="{FF2B5EF4-FFF2-40B4-BE49-F238E27FC236}">
                        <a16:creationId xmlns:a16="http://schemas.microsoft.com/office/drawing/2014/main" id="{AA724440-24C5-4B3B-B2DA-55920F737809}"/>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606" name="Group 605">
                  <a:extLst>
                    <a:ext uri="{FF2B5EF4-FFF2-40B4-BE49-F238E27FC236}">
                      <a16:creationId xmlns:a16="http://schemas.microsoft.com/office/drawing/2014/main" id="{75B5182D-EB6E-47D4-BD14-5497946E872B}"/>
                    </a:ext>
                  </a:extLst>
                </p:cNvPr>
                <p:cNvGrpSpPr/>
                <p:nvPr/>
              </p:nvGrpSpPr>
              <p:grpSpPr>
                <a:xfrm rot="5400000">
                  <a:off x="4127170" y="1826673"/>
                  <a:ext cx="62740" cy="248145"/>
                  <a:chOff x="4120827" y="1826565"/>
                  <a:chExt cx="62740" cy="248145"/>
                </a:xfrm>
                <a:grpFill/>
              </p:grpSpPr>
              <p:sp>
                <p:nvSpPr>
                  <p:cNvPr id="607" name="Freeform 37">
                    <a:extLst>
                      <a:ext uri="{FF2B5EF4-FFF2-40B4-BE49-F238E27FC236}">
                        <a16:creationId xmlns:a16="http://schemas.microsoft.com/office/drawing/2014/main" id="{11D9F8CD-1D78-47A7-A9CD-A32C4D1F7C47}"/>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608" name="Freeform 38">
                    <a:extLst>
                      <a:ext uri="{FF2B5EF4-FFF2-40B4-BE49-F238E27FC236}">
                        <a16:creationId xmlns:a16="http://schemas.microsoft.com/office/drawing/2014/main" id="{A70A8DB6-EB1F-4840-920B-F198127EBEA8}"/>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611" name="Group 610">
              <a:extLst>
                <a:ext uri="{FF2B5EF4-FFF2-40B4-BE49-F238E27FC236}">
                  <a16:creationId xmlns:a16="http://schemas.microsoft.com/office/drawing/2014/main" id="{DC1516A6-3753-4FA7-B7A2-1C67E922E1D9}"/>
                </a:ext>
              </a:extLst>
            </p:cNvPr>
            <p:cNvGrpSpPr/>
            <p:nvPr/>
          </p:nvGrpSpPr>
          <p:grpSpPr>
            <a:xfrm>
              <a:off x="5133683" y="3114040"/>
              <a:ext cx="214912" cy="214912"/>
              <a:chOff x="3647234" y="2505303"/>
              <a:chExt cx="594360" cy="594360"/>
            </a:xfrm>
          </p:grpSpPr>
          <p:sp>
            <p:nvSpPr>
              <p:cNvPr id="612" name="Oval 611">
                <a:extLst>
                  <a:ext uri="{FF2B5EF4-FFF2-40B4-BE49-F238E27FC236}">
                    <a16:creationId xmlns:a16="http://schemas.microsoft.com/office/drawing/2014/main" id="{0BE1C0AA-CEA2-4731-9327-B34A7427DD99}"/>
                  </a:ext>
                </a:extLst>
              </p:cNvPr>
              <p:cNvSpPr/>
              <p:nvPr/>
            </p:nvSpPr>
            <p:spPr>
              <a:xfrm>
                <a:off x="3647234" y="2505303"/>
                <a:ext cx="594360" cy="594360"/>
              </a:xfrm>
              <a:prstGeom prst="ellipse">
                <a:avLst/>
              </a:prstGeom>
              <a:solidFill>
                <a:schemeClr val="bg2">
                  <a:lumMod val="85000"/>
                </a:schemeClr>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13" name="Group 612">
                <a:extLst>
                  <a:ext uri="{FF2B5EF4-FFF2-40B4-BE49-F238E27FC236}">
                    <a16:creationId xmlns:a16="http://schemas.microsoft.com/office/drawing/2014/main" id="{86E6FA17-4262-4FE2-A8FE-C4554EDFCBE8}"/>
                  </a:ext>
                </a:extLst>
              </p:cNvPr>
              <p:cNvGrpSpPr/>
              <p:nvPr/>
            </p:nvGrpSpPr>
            <p:grpSpPr>
              <a:xfrm>
                <a:off x="3761204" y="2618917"/>
                <a:ext cx="366840" cy="366812"/>
                <a:chOff x="4034467" y="1826565"/>
                <a:chExt cx="248145" cy="248145"/>
              </a:xfrm>
              <a:solidFill>
                <a:schemeClr val="accent2"/>
              </a:solidFill>
            </p:grpSpPr>
            <p:grpSp>
              <p:nvGrpSpPr>
                <p:cNvPr id="614" name="Group 613">
                  <a:extLst>
                    <a:ext uri="{FF2B5EF4-FFF2-40B4-BE49-F238E27FC236}">
                      <a16:creationId xmlns:a16="http://schemas.microsoft.com/office/drawing/2014/main" id="{3C5A00C4-0B06-42C6-84C3-111EAFB9AFAC}"/>
                    </a:ext>
                  </a:extLst>
                </p:cNvPr>
                <p:cNvGrpSpPr/>
                <p:nvPr/>
              </p:nvGrpSpPr>
              <p:grpSpPr>
                <a:xfrm>
                  <a:off x="4127062" y="1826565"/>
                  <a:ext cx="62740" cy="248145"/>
                  <a:chOff x="4120827" y="1826565"/>
                  <a:chExt cx="62740" cy="248145"/>
                </a:xfrm>
                <a:grpFill/>
              </p:grpSpPr>
              <p:sp>
                <p:nvSpPr>
                  <p:cNvPr id="618" name="Freeform 39">
                    <a:extLst>
                      <a:ext uri="{FF2B5EF4-FFF2-40B4-BE49-F238E27FC236}">
                        <a16:creationId xmlns:a16="http://schemas.microsoft.com/office/drawing/2014/main" id="{5BD9D3DE-0850-4F76-A4EA-9081D722B2E7}"/>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619" name="Freeform 40">
                    <a:extLst>
                      <a:ext uri="{FF2B5EF4-FFF2-40B4-BE49-F238E27FC236}">
                        <a16:creationId xmlns:a16="http://schemas.microsoft.com/office/drawing/2014/main" id="{74EE3973-98F4-401D-8D8E-05E17AA7DF2F}"/>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615" name="Group 614">
                  <a:extLst>
                    <a:ext uri="{FF2B5EF4-FFF2-40B4-BE49-F238E27FC236}">
                      <a16:creationId xmlns:a16="http://schemas.microsoft.com/office/drawing/2014/main" id="{FDAEF920-2A19-4F82-A171-F3338BB84914}"/>
                    </a:ext>
                  </a:extLst>
                </p:cNvPr>
                <p:cNvGrpSpPr/>
                <p:nvPr/>
              </p:nvGrpSpPr>
              <p:grpSpPr>
                <a:xfrm rot="5400000">
                  <a:off x="4127170" y="1826673"/>
                  <a:ext cx="62740" cy="248145"/>
                  <a:chOff x="4120827" y="1826565"/>
                  <a:chExt cx="62740" cy="248145"/>
                </a:xfrm>
                <a:grpFill/>
              </p:grpSpPr>
              <p:sp>
                <p:nvSpPr>
                  <p:cNvPr id="616" name="Freeform 37">
                    <a:extLst>
                      <a:ext uri="{FF2B5EF4-FFF2-40B4-BE49-F238E27FC236}">
                        <a16:creationId xmlns:a16="http://schemas.microsoft.com/office/drawing/2014/main" id="{47AA3F6D-B303-4A7E-8CA1-01A98E3533F8}"/>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617" name="Freeform 38">
                    <a:extLst>
                      <a:ext uri="{FF2B5EF4-FFF2-40B4-BE49-F238E27FC236}">
                        <a16:creationId xmlns:a16="http://schemas.microsoft.com/office/drawing/2014/main" id="{0232215E-F9DC-4430-AF0A-82192C5CE7D1}"/>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620" name="Group 619">
              <a:extLst>
                <a:ext uri="{FF2B5EF4-FFF2-40B4-BE49-F238E27FC236}">
                  <a16:creationId xmlns:a16="http://schemas.microsoft.com/office/drawing/2014/main" id="{34DF326F-6205-4956-8167-69F7182E34DF}"/>
                </a:ext>
              </a:extLst>
            </p:cNvPr>
            <p:cNvGrpSpPr/>
            <p:nvPr/>
          </p:nvGrpSpPr>
          <p:grpSpPr>
            <a:xfrm>
              <a:off x="3999967" y="2706064"/>
              <a:ext cx="214912" cy="214912"/>
              <a:chOff x="4682991" y="1019790"/>
              <a:chExt cx="548640" cy="548640"/>
            </a:xfrm>
            <a:effectLst/>
          </p:grpSpPr>
          <p:sp>
            <p:nvSpPr>
              <p:cNvPr id="621" name="Oval 263">
                <a:extLst>
                  <a:ext uri="{FF2B5EF4-FFF2-40B4-BE49-F238E27FC236}">
                    <a16:creationId xmlns:a16="http://schemas.microsoft.com/office/drawing/2014/main" id="{AFCD856B-6351-4D10-8131-F162712F464C}"/>
                  </a:ext>
                </a:extLst>
              </p:cNvPr>
              <p:cNvSpPr>
                <a:spLocks/>
              </p:cNvSpPr>
              <p:nvPr/>
            </p:nvSpPr>
            <p:spPr bwMode="auto">
              <a:xfrm>
                <a:off x="4682991" y="1019790"/>
                <a:ext cx="548640" cy="548640"/>
              </a:xfrm>
              <a:prstGeom prst="ellipse">
                <a:avLst/>
              </a:prstGeom>
              <a:solidFill>
                <a:schemeClr val="bg2">
                  <a:lumMod val="75000"/>
                </a:schemeClr>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22" name="Group 621">
                <a:extLst>
                  <a:ext uri="{FF2B5EF4-FFF2-40B4-BE49-F238E27FC236}">
                    <a16:creationId xmlns:a16="http://schemas.microsoft.com/office/drawing/2014/main" id="{414D612E-F9AD-42F5-AE43-2C99F42336BA}"/>
                  </a:ext>
                </a:extLst>
              </p:cNvPr>
              <p:cNvGrpSpPr/>
              <p:nvPr/>
            </p:nvGrpSpPr>
            <p:grpSpPr>
              <a:xfrm>
                <a:off x="4789549" y="1151957"/>
                <a:ext cx="335524" cy="284307"/>
                <a:chOff x="4780856" y="1109136"/>
                <a:chExt cx="335524" cy="284307"/>
              </a:xfrm>
            </p:grpSpPr>
            <p:sp>
              <p:nvSpPr>
                <p:cNvPr id="623" name="Freeform 297">
                  <a:extLst>
                    <a:ext uri="{FF2B5EF4-FFF2-40B4-BE49-F238E27FC236}">
                      <a16:creationId xmlns:a16="http://schemas.microsoft.com/office/drawing/2014/main" id="{75297B94-5B52-4780-B57D-FC2B7D75BBB7}"/>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24" name="Freeform 298">
                  <a:extLst>
                    <a:ext uri="{FF2B5EF4-FFF2-40B4-BE49-F238E27FC236}">
                      <a16:creationId xmlns:a16="http://schemas.microsoft.com/office/drawing/2014/main" id="{FA22C1F2-0167-493F-ACF9-054B5C5F006C}"/>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25" name="Freeform 299">
                  <a:extLst>
                    <a:ext uri="{FF2B5EF4-FFF2-40B4-BE49-F238E27FC236}">
                      <a16:creationId xmlns:a16="http://schemas.microsoft.com/office/drawing/2014/main" id="{326BD300-0B4A-44FB-BF0C-B414AFF9A257}"/>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26" name="Freeform 300">
                  <a:extLst>
                    <a:ext uri="{FF2B5EF4-FFF2-40B4-BE49-F238E27FC236}">
                      <a16:creationId xmlns:a16="http://schemas.microsoft.com/office/drawing/2014/main" id="{F9ECB456-DB2C-46E2-8895-081670D0152B}"/>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627" name="Group 626">
              <a:extLst>
                <a:ext uri="{FF2B5EF4-FFF2-40B4-BE49-F238E27FC236}">
                  <a16:creationId xmlns:a16="http://schemas.microsoft.com/office/drawing/2014/main" id="{D5C03566-2A9D-492F-A39A-DEAF5E459DB2}"/>
                </a:ext>
              </a:extLst>
            </p:cNvPr>
            <p:cNvGrpSpPr/>
            <p:nvPr/>
          </p:nvGrpSpPr>
          <p:grpSpPr>
            <a:xfrm>
              <a:off x="4915408" y="2706063"/>
              <a:ext cx="214912" cy="214912"/>
              <a:chOff x="4682991" y="1019790"/>
              <a:chExt cx="548640" cy="548640"/>
            </a:xfrm>
          </p:grpSpPr>
          <p:sp>
            <p:nvSpPr>
              <p:cNvPr id="628" name="Oval 263">
                <a:extLst>
                  <a:ext uri="{FF2B5EF4-FFF2-40B4-BE49-F238E27FC236}">
                    <a16:creationId xmlns:a16="http://schemas.microsoft.com/office/drawing/2014/main" id="{93E571D8-BB03-4FE8-AF32-F0FAF9EA2EB9}"/>
                  </a:ext>
                </a:extLst>
              </p:cNvPr>
              <p:cNvSpPr>
                <a:spLocks/>
              </p:cNvSpPr>
              <p:nvPr/>
            </p:nvSpPr>
            <p:spPr bwMode="auto">
              <a:xfrm>
                <a:off x="4682991" y="1019790"/>
                <a:ext cx="548640" cy="548640"/>
              </a:xfrm>
              <a:prstGeom prst="ellipse">
                <a:avLst/>
              </a:prstGeom>
              <a:solidFill>
                <a:schemeClr val="bg2">
                  <a:lumMod val="75000"/>
                </a:schemeClr>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29" name="Group 628">
                <a:extLst>
                  <a:ext uri="{FF2B5EF4-FFF2-40B4-BE49-F238E27FC236}">
                    <a16:creationId xmlns:a16="http://schemas.microsoft.com/office/drawing/2014/main" id="{6C48AC94-0D7E-462A-A0E6-8BCCCCE561E1}"/>
                  </a:ext>
                </a:extLst>
              </p:cNvPr>
              <p:cNvGrpSpPr/>
              <p:nvPr/>
            </p:nvGrpSpPr>
            <p:grpSpPr>
              <a:xfrm>
                <a:off x="4789549" y="1151957"/>
                <a:ext cx="335524" cy="284307"/>
                <a:chOff x="4780856" y="1109136"/>
                <a:chExt cx="335524" cy="284307"/>
              </a:xfrm>
            </p:grpSpPr>
            <p:sp>
              <p:nvSpPr>
                <p:cNvPr id="630" name="Freeform 297">
                  <a:extLst>
                    <a:ext uri="{FF2B5EF4-FFF2-40B4-BE49-F238E27FC236}">
                      <a16:creationId xmlns:a16="http://schemas.microsoft.com/office/drawing/2014/main" id="{54E1A58D-81A0-49B3-B9D0-3D9742FDF5E7}"/>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31" name="Freeform 298">
                  <a:extLst>
                    <a:ext uri="{FF2B5EF4-FFF2-40B4-BE49-F238E27FC236}">
                      <a16:creationId xmlns:a16="http://schemas.microsoft.com/office/drawing/2014/main" id="{0AE76305-A702-461D-9075-DB9BF81A3B2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32" name="Freeform 299">
                  <a:extLst>
                    <a:ext uri="{FF2B5EF4-FFF2-40B4-BE49-F238E27FC236}">
                      <a16:creationId xmlns:a16="http://schemas.microsoft.com/office/drawing/2014/main" id="{5637B556-E564-493D-92D1-760A4C59FE73}"/>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633" name="Freeform 300">
                  <a:extLst>
                    <a:ext uri="{FF2B5EF4-FFF2-40B4-BE49-F238E27FC236}">
                      <a16:creationId xmlns:a16="http://schemas.microsoft.com/office/drawing/2014/main" id="{F3AA5C1C-2FDA-4429-9914-7124D52A0B30}"/>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634" name="Group 633">
              <a:extLst>
                <a:ext uri="{FF2B5EF4-FFF2-40B4-BE49-F238E27FC236}">
                  <a16:creationId xmlns:a16="http://schemas.microsoft.com/office/drawing/2014/main" id="{3EA51A72-664D-4363-804D-53A979F47BEB}"/>
                </a:ext>
              </a:extLst>
            </p:cNvPr>
            <p:cNvGrpSpPr/>
            <p:nvPr/>
          </p:nvGrpSpPr>
          <p:grpSpPr>
            <a:xfrm>
              <a:off x="4630916" y="2706470"/>
              <a:ext cx="214912" cy="214912"/>
              <a:chOff x="4267363" y="2915258"/>
              <a:chExt cx="548640" cy="548640"/>
            </a:xfrm>
          </p:grpSpPr>
          <p:sp>
            <p:nvSpPr>
              <p:cNvPr id="635" name="Oval 263">
                <a:extLst>
                  <a:ext uri="{FF2B5EF4-FFF2-40B4-BE49-F238E27FC236}">
                    <a16:creationId xmlns:a16="http://schemas.microsoft.com/office/drawing/2014/main" id="{A97676F1-8926-43AF-B570-6796703DED88}"/>
                  </a:ext>
                </a:extLst>
              </p:cNvPr>
              <p:cNvSpPr>
                <a:spLocks/>
              </p:cNvSpPr>
              <p:nvPr/>
            </p:nvSpPr>
            <p:spPr bwMode="auto">
              <a:xfrm>
                <a:off x="4267363" y="2915258"/>
                <a:ext cx="548640" cy="548640"/>
              </a:xfrm>
              <a:prstGeom prst="ellipse">
                <a:avLst/>
              </a:pr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36" name="object 424">
                <a:extLst>
                  <a:ext uri="{FF2B5EF4-FFF2-40B4-BE49-F238E27FC236}">
                    <a16:creationId xmlns:a16="http://schemas.microsoft.com/office/drawing/2014/main" id="{3F63F079-DB34-468E-8A44-1EAE09EB4BD0}"/>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37" name="Group 636">
                <a:extLst>
                  <a:ext uri="{FF2B5EF4-FFF2-40B4-BE49-F238E27FC236}">
                    <a16:creationId xmlns:a16="http://schemas.microsoft.com/office/drawing/2014/main" id="{ACA96A91-BE5A-43E1-955F-8ABEC622B5C2}"/>
                  </a:ext>
                </a:extLst>
              </p:cNvPr>
              <p:cNvGrpSpPr/>
              <p:nvPr/>
            </p:nvGrpSpPr>
            <p:grpSpPr>
              <a:xfrm>
                <a:off x="4422922" y="3030100"/>
                <a:ext cx="238375" cy="192830"/>
                <a:chOff x="5121843" y="3876582"/>
                <a:chExt cx="437148" cy="353618"/>
              </a:xfrm>
            </p:grpSpPr>
            <p:sp>
              <p:nvSpPr>
                <p:cNvPr id="638" name="Freeform 176">
                  <a:extLst>
                    <a:ext uri="{FF2B5EF4-FFF2-40B4-BE49-F238E27FC236}">
                      <a16:creationId xmlns:a16="http://schemas.microsoft.com/office/drawing/2014/main" id="{48E87155-5A41-4542-8569-D0A3952794F0}"/>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76767"/>
                    </a:solidFill>
                    <a:effectLst/>
                    <a:uLnTx/>
                    <a:uFillTx/>
                    <a:latin typeface="Arial"/>
                    <a:ea typeface="ＭＳ Ｐゴシック" charset="0"/>
                    <a:cs typeface="+mn-cs"/>
                  </a:endParaRPr>
                </a:p>
              </p:txBody>
            </p:sp>
            <p:sp>
              <p:nvSpPr>
                <p:cNvPr id="639" name="Freeform 177">
                  <a:extLst>
                    <a:ext uri="{FF2B5EF4-FFF2-40B4-BE49-F238E27FC236}">
                      <a16:creationId xmlns:a16="http://schemas.microsoft.com/office/drawing/2014/main" id="{9D4612EC-4C9A-4505-86B9-7CFAE37D2366}"/>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76767"/>
                    </a:solidFill>
                    <a:effectLst/>
                    <a:uLnTx/>
                    <a:uFillTx/>
                    <a:latin typeface="Arial"/>
                    <a:ea typeface="ＭＳ Ｐゴシック" charset="0"/>
                    <a:cs typeface="+mn-cs"/>
                  </a:endParaRPr>
                </a:p>
              </p:txBody>
            </p:sp>
            <p:sp>
              <p:nvSpPr>
                <p:cNvPr id="640" name="Freeform 178">
                  <a:extLst>
                    <a:ext uri="{FF2B5EF4-FFF2-40B4-BE49-F238E27FC236}">
                      <a16:creationId xmlns:a16="http://schemas.microsoft.com/office/drawing/2014/main" id="{E27E7698-4834-4663-B9E9-166829C3BD32}"/>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76767"/>
                    </a:solidFill>
                    <a:effectLst/>
                    <a:uLnTx/>
                    <a:uFillTx/>
                    <a:latin typeface="Arial"/>
                    <a:ea typeface="ＭＳ Ｐゴシック" charset="0"/>
                    <a:cs typeface="+mn-cs"/>
                  </a:endParaRPr>
                </a:p>
              </p:txBody>
            </p:sp>
            <p:sp>
              <p:nvSpPr>
                <p:cNvPr id="641" name="Freeform 179">
                  <a:extLst>
                    <a:ext uri="{FF2B5EF4-FFF2-40B4-BE49-F238E27FC236}">
                      <a16:creationId xmlns:a16="http://schemas.microsoft.com/office/drawing/2014/main" id="{B7F221FF-7181-446E-AEAE-1A046D38737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676767"/>
                    </a:solidFill>
                    <a:effectLst/>
                    <a:uLnTx/>
                    <a:uFillTx/>
                    <a:latin typeface="Arial"/>
                    <a:ea typeface="ＭＳ Ｐゴシック" charset="0"/>
                    <a:cs typeface="+mn-cs"/>
                  </a:endParaRPr>
                </a:p>
              </p:txBody>
            </p:sp>
          </p:grpSp>
        </p:grpSp>
        <p:grpSp>
          <p:nvGrpSpPr>
            <p:cNvPr id="642" name="Group 641">
              <a:extLst>
                <a:ext uri="{FF2B5EF4-FFF2-40B4-BE49-F238E27FC236}">
                  <a16:creationId xmlns:a16="http://schemas.microsoft.com/office/drawing/2014/main" id="{A859374F-9D88-49AB-B8BB-FBA4871ED304}"/>
                </a:ext>
              </a:extLst>
            </p:cNvPr>
            <p:cNvGrpSpPr/>
            <p:nvPr/>
          </p:nvGrpSpPr>
          <p:grpSpPr>
            <a:xfrm>
              <a:off x="4285671" y="2706470"/>
              <a:ext cx="214666" cy="214912"/>
              <a:chOff x="4814888" y="2215702"/>
              <a:chExt cx="548006" cy="548640"/>
            </a:xfrm>
          </p:grpSpPr>
          <p:sp>
            <p:nvSpPr>
              <p:cNvPr id="643" name="Freeform 5">
                <a:extLst>
                  <a:ext uri="{FF2B5EF4-FFF2-40B4-BE49-F238E27FC236}">
                    <a16:creationId xmlns:a16="http://schemas.microsoft.com/office/drawing/2014/main" id="{AD632F87-64DA-4048-BEB0-99274239D954}"/>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4" name="Freeform 6">
                <a:extLst>
                  <a:ext uri="{FF2B5EF4-FFF2-40B4-BE49-F238E27FC236}">
                    <a16:creationId xmlns:a16="http://schemas.microsoft.com/office/drawing/2014/main" id="{FA7FDA81-BB73-435C-BB1F-FA60917BE192}"/>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5" name="Freeform 7">
                <a:extLst>
                  <a:ext uri="{FF2B5EF4-FFF2-40B4-BE49-F238E27FC236}">
                    <a16:creationId xmlns:a16="http://schemas.microsoft.com/office/drawing/2014/main" id="{00FEEB97-5A81-4D5C-9794-0AF22FD72190}"/>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6" name="Freeform 8">
                <a:extLst>
                  <a:ext uri="{FF2B5EF4-FFF2-40B4-BE49-F238E27FC236}">
                    <a16:creationId xmlns:a16="http://schemas.microsoft.com/office/drawing/2014/main" id="{93F0A190-CA0F-430D-8FF4-48E9CC39EE56}"/>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7" name="Freeform 9">
                <a:extLst>
                  <a:ext uri="{FF2B5EF4-FFF2-40B4-BE49-F238E27FC236}">
                    <a16:creationId xmlns:a16="http://schemas.microsoft.com/office/drawing/2014/main" id="{D9C446D4-6E1C-44EE-B16D-9A72613DACA1}"/>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8" name="Freeform 13">
                <a:extLst>
                  <a:ext uri="{FF2B5EF4-FFF2-40B4-BE49-F238E27FC236}">
                    <a16:creationId xmlns:a16="http://schemas.microsoft.com/office/drawing/2014/main" id="{F06C8B51-0E68-4668-A37B-934626EEE7D7}"/>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49" name="Freeform 14">
                <a:extLst>
                  <a:ext uri="{FF2B5EF4-FFF2-40B4-BE49-F238E27FC236}">
                    <a16:creationId xmlns:a16="http://schemas.microsoft.com/office/drawing/2014/main" id="{8F6AFC31-B82C-4DF2-924C-1D7ABDCFA34D}"/>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0" name="Freeform 15">
                <a:extLst>
                  <a:ext uri="{FF2B5EF4-FFF2-40B4-BE49-F238E27FC236}">
                    <a16:creationId xmlns:a16="http://schemas.microsoft.com/office/drawing/2014/main" id="{D0496666-B557-4BC5-9091-E2C91318B0E9}"/>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1" name="Freeform 16">
                <a:extLst>
                  <a:ext uri="{FF2B5EF4-FFF2-40B4-BE49-F238E27FC236}">
                    <a16:creationId xmlns:a16="http://schemas.microsoft.com/office/drawing/2014/main" id="{4F4086FC-8E17-4394-AFAD-437894F61E80}"/>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2" name="Freeform 17">
                <a:extLst>
                  <a:ext uri="{FF2B5EF4-FFF2-40B4-BE49-F238E27FC236}">
                    <a16:creationId xmlns:a16="http://schemas.microsoft.com/office/drawing/2014/main" id="{91F15C83-E7A2-40CB-9FF6-866EB6F6ED76}"/>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3" name="Freeform 18">
                <a:extLst>
                  <a:ext uri="{FF2B5EF4-FFF2-40B4-BE49-F238E27FC236}">
                    <a16:creationId xmlns:a16="http://schemas.microsoft.com/office/drawing/2014/main" id="{866B349C-EDF1-4900-8AD8-02E8B634D290}"/>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4" name="Freeform 10">
                <a:extLst>
                  <a:ext uri="{FF2B5EF4-FFF2-40B4-BE49-F238E27FC236}">
                    <a16:creationId xmlns:a16="http://schemas.microsoft.com/office/drawing/2014/main" id="{3DDD3B0C-A39A-48F9-8C09-754271707F5B}"/>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55" name="Rectangle: Rounded Corners 654">
                <a:extLst>
                  <a:ext uri="{FF2B5EF4-FFF2-40B4-BE49-F238E27FC236}">
                    <a16:creationId xmlns:a16="http://schemas.microsoft.com/office/drawing/2014/main" id="{5D4701AD-D2FF-4F1C-A9EA-45C76B05BBB6}"/>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56" name="Rectangle: Rounded Corners 655">
                <a:extLst>
                  <a:ext uri="{FF2B5EF4-FFF2-40B4-BE49-F238E27FC236}">
                    <a16:creationId xmlns:a16="http://schemas.microsoft.com/office/drawing/2014/main" id="{B5EECA5C-502F-4252-9A3C-DAA5932C6BCA}"/>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57" name="Rectangle: Rounded Corners 656">
                <a:extLst>
                  <a:ext uri="{FF2B5EF4-FFF2-40B4-BE49-F238E27FC236}">
                    <a16:creationId xmlns:a16="http://schemas.microsoft.com/office/drawing/2014/main" id="{306C6CC9-76B3-4857-993A-3B46833CB7F8}"/>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660" name="Group 157">
              <a:extLst>
                <a:ext uri="{FF2B5EF4-FFF2-40B4-BE49-F238E27FC236}">
                  <a16:creationId xmlns:a16="http://schemas.microsoft.com/office/drawing/2014/main" id="{028703B7-2C08-4A37-AFF8-A246A259F5CA}"/>
                </a:ext>
              </a:extLst>
            </p:cNvPr>
            <p:cNvGrpSpPr>
              <a:grpSpLocks noChangeAspect="1"/>
            </p:cNvGrpSpPr>
            <p:nvPr/>
          </p:nvGrpSpPr>
          <p:grpSpPr>
            <a:xfrm>
              <a:off x="4616925" y="3301592"/>
              <a:ext cx="108086" cy="80140"/>
              <a:chOff x="13636625" y="1373188"/>
              <a:chExt cx="1330325" cy="825500"/>
            </a:xfrm>
            <a:solidFill>
              <a:schemeClr val="bg2"/>
            </a:solidFill>
          </p:grpSpPr>
          <p:sp>
            <p:nvSpPr>
              <p:cNvPr id="661" name="Rectangle 17">
                <a:extLst>
                  <a:ext uri="{FF2B5EF4-FFF2-40B4-BE49-F238E27FC236}">
                    <a16:creationId xmlns:a16="http://schemas.microsoft.com/office/drawing/2014/main" id="{863A04AA-55B0-4864-A34A-845EEE34482B}"/>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2" name="Rectangle 18">
                <a:extLst>
                  <a:ext uri="{FF2B5EF4-FFF2-40B4-BE49-F238E27FC236}">
                    <a16:creationId xmlns:a16="http://schemas.microsoft.com/office/drawing/2014/main" id="{50FFE2F5-3DFB-44F9-B671-B6BE94F2E5C3}"/>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3" name="Rectangle 19">
                <a:extLst>
                  <a:ext uri="{FF2B5EF4-FFF2-40B4-BE49-F238E27FC236}">
                    <a16:creationId xmlns:a16="http://schemas.microsoft.com/office/drawing/2014/main" id="{346C157F-61C4-4B25-9905-122B65C0B139}"/>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4" name="Rectangle 20">
                <a:extLst>
                  <a:ext uri="{FF2B5EF4-FFF2-40B4-BE49-F238E27FC236}">
                    <a16:creationId xmlns:a16="http://schemas.microsoft.com/office/drawing/2014/main" id="{638C14C7-4886-4541-8E35-651174B4F07B}"/>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5" name="Rectangle 21">
                <a:extLst>
                  <a:ext uri="{FF2B5EF4-FFF2-40B4-BE49-F238E27FC236}">
                    <a16:creationId xmlns:a16="http://schemas.microsoft.com/office/drawing/2014/main" id="{D3F536EA-0A8D-4A42-BA87-49C4FD5B4053}"/>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6" name="Rectangle 22">
                <a:extLst>
                  <a:ext uri="{FF2B5EF4-FFF2-40B4-BE49-F238E27FC236}">
                    <a16:creationId xmlns:a16="http://schemas.microsoft.com/office/drawing/2014/main" id="{A0E75D45-D858-4712-8CF4-4952110EB32E}"/>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7" name="Rectangle 23">
                <a:extLst>
                  <a:ext uri="{FF2B5EF4-FFF2-40B4-BE49-F238E27FC236}">
                    <a16:creationId xmlns:a16="http://schemas.microsoft.com/office/drawing/2014/main" id="{66C1BF81-1572-4487-9CE6-49289A0F879B}"/>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8" name="Rectangle 24">
                <a:extLst>
                  <a:ext uri="{FF2B5EF4-FFF2-40B4-BE49-F238E27FC236}">
                    <a16:creationId xmlns:a16="http://schemas.microsoft.com/office/drawing/2014/main" id="{A86FA10E-C19F-4016-A848-4AF2E0290457}"/>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69" name="Rectangle 25">
                <a:extLst>
                  <a:ext uri="{FF2B5EF4-FFF2-40B4-BE49-F238E27FC236}">
                    <a16:creationId xmlns:a16="http://schemas.microsoft.com/office/drawing/2014/main" id="{C291E267-4908-449D-A392-E6317C248B64}"/>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0" name="Rectangle 26">
                <a:extLst>
                  <a:ext uri="{FF2B5EF4-FFF2-40B4-BE49-F238E27FC236}">
                    <a16:creationId xmlns:a16="http://schemas.microsoft.com/office/drawing/2014/main" id="{B59B0601-87E2-4A18-9DE8-E9121D0F7F4E}"/>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1" name="Rectangle 27">
                <a:extLst>
                  <a:ext uri="{FF2B5EF4-FFF2-40B4-BE49-F238E27FC236}">
                    <a16:creationId xmlns:a16="http://schemas.microsoft.com/office/drawing/2014/main" id="{13F5CC35-6D6E-40F5-A77E-D34664A652A5}"/>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2" name="Rectangle 28">
                <a:extLst>
                  <a:ext uri="{FF2B5EF4-FFF2-40B4-BE49-F238E27FC236}">
                    <a16:creationId xmlns:a16="http://schemas.microsoft.com/office/drawing/2014/main" id="{9501CC4D-5C8F-4318-A1A9-07D835F170CE}"/>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3" name="Rectangle 29">
                <a:extLst>
                  <a:ext uri="{FF2B5EF4-FFF2-40B4-BE49-F238E27FC236}">
                    <a16:creationId xmlns:a16="http://schemas.microsoft.com/office/drawing/2014/main" id="{7A89F41D-2E8E-4D1F-9AD0-CB36F253D254}"/>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4" name="Rectangle 30">
                <a:extLst>
                  <a:ext uri="{FF2B5EF4-FFF2-40B4-BE49-F238E27FC236}">
                    <a16:creationId xmlns:a16="http://schemas.microsoft.com/office/drawing/2014/main" id="{6135EB10-E857-4817-BCAF-5551388D248C}"/>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5" name="Rectangle 31">
                <a:extLst>
                  <a:ext uri="{FF2B5EF4-FFF2-40B4-BE49-F238E27FC236}">
                    <a16:creationId xmlns:a16="http://schemas.microsoft.com/office/drawing/2014/main" id="{715522D3-5456-4459-A84E-A48CDC789067}"/>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6" name="Rectangle 32">
                <a:extLst>
                  <a:ext uri="{FF2B5EF4-FFF2-40B4-BE49-F238E27FC236}">
                    <a16:creationId xmlns:a16="http://schemas.microsoft.com/office/drawing/2014/main" id="{F4BF0464-8222-42EB-A9C9-8E5C425B9F72}"/>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7" name="Rectangle 33">
                <a:extLst>
                  <a:ext uri="{FF2B5EF4-FFF2-40B4-BE49-F238E27FC236}">
                    <a16:creationId xmlns:a16="http://schemas.microsoft.com/office/drawing/2014/main" id="{C41D6267-6D2E-4D38-A7CE-6887724F17CB}"/>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8" name="Rectangle 34">
                <a:extLst>
                  <a:ext uri="{FF2B5EF4-FFF2-40B4-BE49-F238E27FC236}">
                    <a16:creationId xmlns:a16="http://schemas.microsoft.com/office/drawing/2014/main" id="{1817F99A-87EF-4401-860E-E30E9C38309F}"/>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79" name="Rectangle 35">
                <a:extLst>
                  <a:ext uri="{FF2B5EF4-FFF2-40B4-BE49-F238E27FC236}">
                    <a16:creationId xmlns:a16="http://schemas.microsoft.com/office/drawing/2014/main" id="{35F8753D-D0F6-45E0-8A7E-4B00E9D586A8}"/>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0" name="Rectangle 36">
                <a:extLst>
                  <a:ext uri="{FF2B5EF4-FFF2-40B4-BE49-F238E27FC236}">
                    <a16:creationId xmlns:a16="http://schemas.microsoft.com/office/drawing/2014/main" id="{B9559E09-E023-4C30-84E4-BA1D09C1DC48}"/>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1" name="Rectangle 37">
                <a:extLst>
                  <a:ext uri="{FF2B5EF4-FFF2-40B4-BE49-F238E27FC236}">
                    <a16:creationId xmlns:a16="http://schemas.microsoft.com/office/drawing/2014/main" id="{5FC01E82-D250-448A-95CF-A91CDDFE75AF}"/>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nvGrpSpPr>
            <p:cNvPr id="682" name="Group 681">
              <a:extLst>
                <a:ext uri="{FF2B5EF4-FFF2-40B4-BE49-F238E27FC236}">
                  <a16:creationId xmlns:a16="http://schemas.microsoft.com/office/drawing/2014/main" id="{C1054D83-5874-4742-98B8-5AD28BBB9208}"/>
                </a:ext>
              </a:extLst>
            </p:cNvPr>
            <p:cNvGrpSpPr/>
            <p:nvPr/>
          </p:nvGrpSpPr>
          <p:grpSpPr>
            <a:xfrm>
              <a:off x="4445415" y="2438855"/>
              <a:ext cx="236793" cy="236793"/>
              <a:chOff x="1817606" y="2379531"/>
              <a:chExt cx="594360" cy="594360"/>
            </a:xfrm>
            <a:effectLst/>
          </p:grpSpPr>
          <p:sp>
            <p:nvSpPr>
              <p:cNvPr id="683" name="Freeform 5">
                <a:extLst>
                  <a:ext uri="{FF2B5EF4-FFF2-40B4-BE49-F238E27FC236}">
                    <a16:creationId xmlns:a16="http://schemas.microsoft.com/office/drawing/2014/main" id="{F999633F-E060-4EBE-8B3B-ED5AD08632AA}"/>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684" name="Group 157">
                <a:extLst>
                  <a:ext uri="{FF2B5EF4-FFF2-40B4-BE49-F238E27FC236}">
                    <a16:creationId xmlns:a16="http://schemas.microsoft.com/office/drawing/2014/main" id="{10BE5793-DE5A-4326-8F73-D21CF79D9131}"/>
                  </a:ext>
                </a:extLst>
              </p:cNvPr>
              <p:cNvGrpSpPr>
                <a:grpSpLocks noChangeAspect="1"/>
              </p:cNvGrpSpPr>
              <p:nvPr/>
            </p:nvGrpSpPr>
            <p:grpSpPr>
              <a:xfrm>
                <a:off x="1927922" y="2538227"/>
                <a:ext cx="373558" cy="276973"/>
                <a:chOff x="13636625" y="1373188"/>
                <a:chExt cx="1330325" cy="825500"/>
              </a:xfrm>
              <a:solidFill>
                <a:schemeClr val="bg2"/>
              </a:solidFill>
            </p:grpSpPr>
            <p:sp>
              <p:nvSpPr>
                <p:cNvPr id="685" name="Rectangle 17">
                  <a:extLst>
                    <a:ext uri="{FF2B5EF4-FFF2-40B4-BE49-F238E27FC236}">
                      <a16:creationId xmlns:a16="http://schemas.microsoft.com/office/drawing/2014/main" id="{DE368112-9600-45DF-A8F3-A838831AB0C6}"/>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6" name="Rectangle 18">
                  <a:extLst>
                    <a:ext uri="{FF2B5EF4-FFF2-40B4-BE49-F238E27FC236}">
                      <a16:creationId xmlns:a16="http://schemas.microsoft.com/office/drawing/2014/main" id="{EAB30393-A8CC-496B-B8B8-510051A816E1}"/>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7" name="Rectangle 19">
                  <a:extLst>
                    <a:ext uri="{FF2B5EF4-FFF2-40B4-BE49-F238E27FC236}">
                      <a16:creationId xmlns:a16="http://schemas.microsoft.com/office/drawing/2014/main" id="{9E6666C6-952B-4D68-8EEB-065D5D1F6EBF}"/>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8" name="Rectangle 20">
                  <a:extLst>
                    <a:ext uri="{FF2B5EF4-FFF2-40B4-BE49-F238E27FC236}">
                      <a16:creationId xmlns:a16="http://schemas.microsoft.com/office/drawing/2014/main" id="{39E46DFA-7AB4-47C7-8D1E-2F2759742A57}"/>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89" name="Rectangle 21">
                  <a:extLst>
                    <a:ext uri="{FF2B5EF4-FFF2-40B4-BE49-F238E27FC236}">
                      <a16:creationId xmlns:a16="http://schemas.microsoft.com/office/drawing/2014/main" id="{700B6D5A-A0B0-47E8-B596-95827156499D}"/>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0" name="Rectangle 22">
                  <a:extLst>
                    <a:ext uri="{FF2B5EF4-FFF2-40B4-BE49-F238E27FC236}">
                      <a16:creationId xmlns:a16="http://schemas.microsoft.com/office/drawing/2014/main" id="{00F8021F-5868-440B-B94D-FDB61282297D}"/>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1" name="Rectangle 23">
                  <a:extLst>
                    <a:ext uri="{FF2B5EF4-FFF2-40B4-BE49-F238E27FC236}">
                      <a16:creationId xmlns:a16="http://schemas.microsoft.com/office/drawing/2014/main" id="{558A60E7-1834-4501-9818-87E5B9FBB594}"/>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2" name="Rectangle 24">
                  <a:extLst>
                    <a:ext uri="{FF2B5EF4-FFF2-40B4-BE49-F238E27FC236}">
                      <a16:creationId xmlns:a16="http://schemas.microsoft.com/office/drawing/2014/main" id="{0F187F23-97DE-4709-B207-CADD7E112781}"/>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3" name="Rectangle 25">
                  <a:extLst>
                    <a:ext uri="{FF2B5EF4-FFF2-40B4-BE49-F238E27FC236}">
                      <a16:creationId xmlns:a16="http://schemas.microsoft.com/office/drawing/2014/main" id="{40C0CFE7-002F-49CE-BF0D-3BBEC1E305E2}"/>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4" name="Rectangle 26">
                  <a:extLst>
                    <a:ext uri="{FF2B5EF4-FFF2-40B4-BE49-F238E27FC236}">
                      <a16:creationId xmlns:a16="http://schemas.microsoft.com/office/drawing/2014/main" id="{290BD437-711C-427E-ACE5-C4BA9CBADACD}"/>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5" name="Rectangle 27">
                  <a:extLst>
                    <a:ext uri="{FF2B5EF4-FFF2-40B4-BE49-F238E27FC236}">
                      <a16:creationId xmlns:a16="http://schemas.microsoft.com/office/drawing/2014/main" id="{39E6B272-0DF6-406E-A326-8ECDF336038B}"/>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6" name="Rectangle 28">
                  <a:extLst>
                    <a:ext uri="{FF2B5EF4-FFF2-40B4-BE49-F238E27FC236}">
                      <a16:creationId xmlns:a16="http://schemas.microsoft.com/office/drawing/2014/main" id="{E26B0DBF-CC0F-403E-831E-7E935C5BCCC5}"/>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7" name="Rectangle 29">
                  <a:extLst>
                    <a:ext uri="{FF2B5EF4-FFF2-40B4-BE49-F238E27FC236}">
                      <a16:creationId xmlns:a16="http://schemas.microsoft.com/office/drawing/2014/main" id="{55D7AAD0-7D87-4DC3-A6F8-BC358ADDAE7A}"/>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8" name="Rectangle 30">
                  <a:extLst>
                    <a:ext uri="{FF2B5EF4-FFF2-40B4-BE49-F238E27FC236}">
                      <a16:creationId xmlns:a16="http://schemas.microsoft.com/office/drawing/2014/main" id="{C00EF041-F313-4962-A0A3-0DE22B8874E5}"/>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699" name="Rectangle 31">
                  <a:extLst>
                    <a:ext uri="{FF2B5EF4-FFF2-40B4-BE49-F238E27FC236}">
                      <a16:creationId xmlns:a16="http://schemas.microsoft.com/office/drawing/2014/main" id="{94ACF1D3-8075-42FC-8811-62CF977B15CB}"/>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0" name="Rectangle 32">
                  <a:extLst>
                    <a:ext uri="{FF2B5EF4-FFF2-40B4-BE49-F238E27FC236}">
                      <a16:creationId xmlns:a16="http://schemas.microsoft.com/office/drawing/2014/main" id="{69A08826-5A6B-4933-BAD7-269610AE83AA}"/>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1" name="Rectangle 33">
                  <a:extLst>
                    <a:ext uri="{FF2B5EF4-FFF2-40B4-BE49-F238E27FC236}">
                      <a16:creationId xmlns:a16="http://schemas.microsoft.com/office/drawing/2014/main" id="{6EB7A1D8-76D5-4FEB-B69F-57C497B1A65F}"/>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2" name="Rectangle 34">
                  <a:extLst>
                    <a:ext uri="{FF2B5EF4-FFF2-40B4-BE49-F238E27FC236}">
                      <a16:creationId xmlns:a16="http://schemas.microsoft.com/office/drawing/2014/main" id="{86E109C6-7D2D-4533-8E9B-D09CB7C0FB1B}"/>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3" name="Rectangle 35">
                  <a:extLst>
                    <a:ext uri="{FF2B5EF4-FFF2-40B4-BE49-F238E27FC236}">
                      <a16:creationId xmlns:a16="http://schemas.microsoft.com/office/drawing/2014/main" id="{4239E66A-8FA4-40B7-98D5-D836ECB81335}"/>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4" name="Rectangle 36">
                  <a:extLst>
                    <a:ext uri="{FF2B5EF4-FFF2-40B4-BE49-F238E27FC236}">
                      <a16:creationId xmlns:a16="http://schemas.microsoft.com/office/drawing/2014/main" id="{CE1D9056-112A-43BB-BA98-1B5F4D4A56B5}"/>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705" name="Rectangle 37">
                  <a:extLst>
                    <a:ext uri="{FF2B5EF4-FFF2-40B4-BE49-F238E27FC236}">
                      <a16:creationId xmlns:a16="http://schemas.microsoft.com/office/drawing/2014/main" id="{CDB3795E-875B-4487-9A57-87E37019CC4D}"/>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grpSp>
      <p:grpSp>
        <p:nvGrpSpPr>
          <p:cNvPr id="6" name="Group 5">
            <a:extLst>
              <a:ext uri="{FF2B5EF4-FFF2-40B4-BE49-F238E27FC236}">
                <a16:creationId xmlns:a16="http://schemas.microsoft.com/office/drawing/2014/main" id="{DBC4496B-C492-4F8A-9F25-10D959EC6CC8}"/>
              </a:ext>
            </a:extLst>
          </p:cNvPr>
          <p:cNvGrpSpPr/>
          <p:nvPr/>
        </p:nvGrpSpPr>
        <p:grpSpPr>
          <a:xfrm>
            <a:off x="5549254" y="1751271"/>
            <a:ext cx="498764" cy="710415"/>
            <a:chOff x="5549254" y="1751271"/>
            <a:chExt cx="498764" cy="710415"/>
          </a:xfrm>
        </p:grpSpPr>
        <p:grpSp>
          <p:nvGrpSpPr>
            <p:cNvPr id="251" name="Group 250">
              <a:extLst>
                <a:ext uri="{FF2B5EF4-FFF2-40B4-BE49-F238E27FC236}">
                  <a16:creationId xmlns:a16="http://schemas.microsoft.com/office/drawing/2014/main" id="{C3609016-4423-41F6-994E-88316F58CBAB}"/>
                </a:ext>
              </a:extLst>
            </p:cNvPr>
            <p:cNvGrpSpPr/>
            <p:nvPr/>
          </p:nvGrpSpPr>
          <p:grpSpPr>
            <a:xfrm>
              <a:off x="5549254" y="1962922"/>
              <a:ext cx="498764" cy="498764"/>
              <a:chOff x="4202412" y="2133067"/>
              <a:chExt cx="498764" cy="498764"/>
            </a:xfrm>
            <a:effectLst>
              <a:glow rad="50800">
                <a:schemeClr val="accent5"/>
              </a:glow>
            </a:effectLst>
          </p:grpSpPr>
          <p:sp>
            <p:nvSpPr>
              <p:cNvPr id="252" name="Oval 251">
                <a:extLst>
                  <a:ext uri="{FF2B5EF4-FFF2-40B4-BE49-F238E27FC236}">
                    <a16:creationId xmlns:a16="http://schemas.microsoft.com/office/drawing/2014/main" id="{33F5FA56-1085-421D-9276-E71E0F9D9320}"/>
                  </a:ext>
                </a:extLst>
              </p:cNvPr>
              <p:cNvSpPr/>
              <p:nvPr/>
            </p:nvSpPr>
            <p:spPr>
              <a:xfrm>
                <a:off x="4202412" y="2133067"/>
                <a:ext cx="498764" cy="498764"/>
              </a:xfrm>
              <a:prstGeom prst="ellipse">
                <a:avLst/>
              </a:prstGeom>
              <a:solidFill>
                <a:schemeClr val="bg2"/>
              </a:solidFill>
              <a:ln w="127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53" name="Group 252">
                <a:extLst>
                  <a:ext uri="{FF2B5EF4-FFF2-40B4-BE49-F238E27FC236}">
                    <a16:creationId xmlns:a16="http://schemas.microsoft.com/office/drawing/2014/main" id="{04CAF5AE-F699-4751-8759-5A5D3B0E0DA1}"/>
                  </a:ext>
                </a:extLst>
              </p:cNvPr>
              <p:cNvGrpSpPr/>
              <p:nvPr/>
            </p:nvGrpSpPr>
            <p:grpSpPr>
              <a:xfrm>
                <a:off x="4238607" y="2260303"/>
                <a:ext cx="426375" cy="208862"/>
                <a:chOff x="4003849" y="2762704"/>
                <a:chExt cx="601852" cy="294821"/>
              </a:xfrm>
              <a:solidFill>
                <a:srgbClr val="00BCEB"/>
              </a:solidFill>
            </p:grpSpPr>
            <p:sp>
              <p:nvSpPr>
                <p:cNvPr id="280" name="Freeform 225">
                  <a:extLst>
                    <a:ext uri="{FF2B5EF4-FFF2-40B4-BE49-F238E27FC236}">
                      <a16:creationId xmlns:a16="http://schemas.microsoft.com/office/drawing/2014/main" id="{2D109A0E-306D-4416-853F-F4DF6F5C162E}"/>
                    </a:ext>
                  </a:extLst>
                </p:cNvPr>
                <p:cNvSpPr>
                  <a:spLocks/>
                </p:cNvSpPr>
                <p:nvPr/>
              </p:nvSpPr>
              <p:spPr bwMode="auto">
                <a:xfrm>
                  <a:off x="4003849" y="2929013"/>
                  <a:ext cx="601852" cy="128512"/>
                </a:xfrm>
                <a:custGeom>
                  <a:avLst/>
                  <a:gdLst>
                    <a:gd name="T0" fmla="*/ 389 w 436"/>
                    <a:gd name="T1" fmla="*/ 93 h 93"/>
                    <a:gd name="T2" fmla="*/ 47 w 436"/>
                    <a:gd name="T3" fmla="*/ 93 h 93"/>
                    <a:gd name="T4" fmla="*/ 0 w 436"/>
                    <a:gd name="T5" fmla="*/ 46 h 93"/>
                    <a:gd name="T6" fmla="*/ 0 w 436"/>
                    <a:gd name="T7" fmla="*/ 46 h 93"/>
                    <a:gd name="T8" fmla="*/ 47 w 436"/>
                    <a:gd name="T9" fmla="*/ 0 h 93"/>
                    <a:gd name="T10" fmla="*/ 389 w 436"/>
                    <a:gd name="T11" fmla="*/ 0 h 93"/>
                    <a:gd name="T12" fmla="*/ 436 w 436"/>
                    <a:gd name="T13" fmla="*/ 46 h 93"/>
                    <a:gd name="T14" fmla="*/ 436 w 436"/>
                    <a:gd name="T15" fmla="*/ 46 h 93"/>
                    <a:gd name="T16" fmla="*/ 389 w 436"/>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93">
                      <a:moveTo>
                        <a:pt x="389" y="93"/>
                      </a:moveTo>
                      <a:cubicBezTo>
                        <a:pt x="47" y="93"/>
                        <a:pt x="47" y="93"/>
                        <a:pt x="47" y="93"/>
                      </a:cubicBezTo>
                      <a:cubicBezTo>
                        <a:pt x="21" y="93"/>
                        <a:pt x="0" y="72"/>
                        <a:pt x="0" y="46"/>
                      </a:cubicBezTo>
                      <a:cubicBezTo>
                        <a:pt x="0" y="46"/>
                        <a:pt x="0" y="46"/>
                        <a:pt x="0" y="46"/>
                      </a:cubicBezTo>
                      <a:cubicBezTo>
                        <a:pt x="0" y="21"/>
                        <a:pt x="21" y="0"/>
                        <a:pt x="47" y="0"/>
                      </a:cubicBezTo>
                      <a:cubicBezTo>
                        <a:pt x="389" y="0"/>
                        <a:pt x="389" y="0"/>
                        <a:pt x="389" y="0"/>
                      </a:cubicBezTo>
                      <a:cubicBezTo>
                        <a:pt x="415" y="0"/>
                        <a:pt x="436" y="21"/>
                        <a:pt x="436" y="46"/>
                      </a:cubicBezTo>
                      <a:cubicBezTo>
                        <a:pt x="436" y="46"/>
                        <a:pt x="436" y="46"/>
                        <a:pt x="436" y="46"/>
                      </a:cubicBezTo>
                      <a:cubicBezTo>
                        <a:pt x="436" y="72"/>
                        <a:pt x="415" y="93"/>
                        <a:pt x="389"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81" name="Freeform 226">
                  <a:extLst>
                    <a:ext uri="{FF2B5EF4-FFF2-40B4-BE49-F238E27FC236}">
                      <a16:creationId xmlns:a16="http://schemas.microsoft.com/office/drawing/2014/main" id="{348FAAAB-67D3-435C-958C-37381571ED46}"/>
                    </a:ext>
                  </a:extLst>
                </p:cNvPr>
                <p:cNvSpPr>
                  <a:spLocks/>
                </p:cNvSpPr>
                <p:nvPr/>
              </p:nvSpPr>
              <p:spPr bwMode="auto">
                <a:xfrm>
                  <a:off x="4136431" y="2845858"/>
                  <a:ext cx="426239" cy="128512"/>
                </a:xfrm>
                <a:custGeom>
                  <a:avLst/>
                  <a:gdLst>
                    <a:gd name="T0" fmla="*/ 262 w 309"/>
                    <a:gd name="T1" fmla="*/ 93 h 93"/>
                    <a:gd name="T2" fmla="*/ 46 w 309"/>
                    <a:gd name="T3" fmla="*/ 93 h 93"/>
                    <a:gd name="T4" fmla="*/ 0 w 309"/>
                    <a:gd name="T5" fmla="*/ 47 h 93"/>
                    <a:gd name="T6" fmla="*/ 0 w 309"/>
                    <a:gd name="T7" fmla="*/ 47 h 93"/>
                    <a:gd name="T8" fmla="*/ 46 w 309"/>
                    <a:gd name="T9" fmla="*/ 0 h 93"/>
                    <a:gd name="T10" fmla="*/ 262 w 309"/>
                    <a:gd name="T11" fmla="*/ 0 h 93"/>
                    <a:gd name="T12" fmla="*/ 309 w 309"/>
                    <a:gd name="T13" fmla="*/ 47 h 93"/>
                    <a:gd name="T14" fmla="*/ 309 w 309"/>
                    <a:gd name="T15" fmla="*/ 47 h 93"/>
                    <a:gd name="T16" fmla="*/ 262 w 30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3">
                      <a:moveTo>
                        <a:pt x="262" y="93"/>
                      </a:moveTo>
                      <a:cubicBezTo>
                        <a:pt x="46" y="93"/>
                        <a:pt x="46" y="93"/>
                        <a:pt x="46" y="93"/>
                      </a:cubicBezTo>
                      <a:cubicBezTo>
                        <a:pt x="21" y="93"/>
                        <a:pt x="0" y="72"/>
                        <a:pt x="0" y="47"/>
                      </a:cubicBezTo>
                      <a:cubicBezTo>
                        <a:pt x="0" y="47"/>
                        <a:pt x="0" y="47"/>
                        <a:pt x="0" y="47"/>
                      </a:cubicBezTo>
                      <a:cubicBezTo>
                        <a:pt x="0" y="21"/>
                        <a:pt x="21" y="0"/>
                        <a:pt x="46" y="0"/>
                      </a:cubicBezTo>
                      <a:cubicBezTo>
                        <a:pt x="262" y="0"/>
                        <a:pt x="262" y="0"/>
                        <a:pt x="262" y="0"/>
                      </a:cubicBezTo>
                      <a:cubicBezTo>
                        <a:pt x="288" y="0"/>
                        <a:pt x="309" y="21"/>
                        <a:pt x="309" y="47"/>
                      </a:cubicBezTo>
                      <a:cubicBezTo>
                        <a:pt x="309" y="47"/>
                        <a:pt x="309" y="47"/>
                        <a:pt x="309" y="47"/>
                      </a:cubicBezTo>
                      <a:cubicBezTo>
                        <a:pt x="309" y="72"/>
                        <a:pt x="288" y="93"/>
                        <a:pt x="262"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82" name="Freeform 227">
                  <a:extLst>
                    <a:ext uri="{FF2B5EF4-FFF2-40B4-BE49-F238E27FC236}">
                      <a16:creationId xmlns:a16="http://schemas.microsoft.com/office/drawing/2014/main" id="{5A5EE528-09D3-4FC1-9949-3921527100A8}"/>
                    </a:ext>
                  </a:extLst>
                </p:cNvPr>
                <p:cNvSpPr>
                  <a:spLocks/>
                </p:cNvSpPr>
                <p:nvPr/>
              </p:nvSpPr>
              <p:spPr bwMode="auto">
                <a:xfrm>
                  <a:off x="4304485" y="2762704"/>
                  <a:ext cx="202944" cy="130256"/>
                </a:xfrm>
                <a:custGeom>
                  <a:avLst/>
                  <a:gdLst>
                    <a:gd name="T0" fmla="*/ 100 w 147"/>
                    <a:gd name="T1" fmla="*/ 94 h 94"/>
                    <a:gd name="T2" fmla="*/ 47 w 147"/>
                    <a:gd name="T3" fmla="*/ 94 h 94"/>
                    <a:gd name="T4" fmla="*/ 0 w 147"/>
                    <a:gd name="T5" fmla="*/ 47 h 94"/>
                    <a:gd name="T6" fmla="*/ 0 w 147"/>
                    <a:gd name="T7" fmla="*/ 47 h 94"/>
                    <a:gd name="T8" fmla="*/ 47 w 147"/>
                    <a:gd name="T9" fmla="*/ 0 h 94"/>
                    <a:gd name="T10" fmla="*/ 100 w 147"/>
                    <a:gd name="T11" fmla="*/ 0 h 94"/>
                    <a:gd name="T12" fmla="*/ 147 w 147"/>
                    <a:gd name="T13" fmla="*/ 47 h 94"/>
                    <a:gd name="T14" fmla="*/ 147 w 147"/>
                    <a:gd name="T15" fmla="*/ 47 h 94"/>
                    <a:gd name="T16" fmla="*/ 100 w 147"/>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4">
                      <a:moveTo>
                        <a:pt x="100" y="94"/>
                      </a:moveTo>
                      <a:cubicBezTo>
                        <a:pt x="47" y="94"/>
                        <a:pt x="47" y="94"/>
                        <a:pt x="47" y="94"/>
                      </a:cubicBezTo>
                      <a:cubicBezTo>
                        <a:pt x="21" y="94"/>
                        <a:pt x="0" y="73"/>
                        <a:pt x="0" y="47"/>
                      </a:cubicBezTo>
                      <a:cubicBezTo>
                        <a:pt x="0" y="47"/>
                        <a:pt x="0" y="47"/>
                        <a:pt x="0" y="47"/>
                      </a:cubicBezTo>
                      <a:cubicBezTo>
                        <a:pt x="0" y="21"/>
                        <a:pt x="21" y="0"/>
                        <a:pt x="47" y="0"/>
                      </a:cubicBezTo>
                      <a:cubicBezTo>
                        <a:pt x="100" y="0"/>
                        <a:pt x="100" y="0"/>
                        <a:pt x="100" y="0"/>
                      </a:cubicBezTo>
                      <a:cubicBezTo>
                        <a:pt x="126" y="0"/>
                        <a:pt x="147" y="21"/>
                        <a:pt x="147" y="47"/>
                      </a:cubicBezTo>
                      <a:cubicBezTo>
                        <a:pt x="147" y="47"/>
                        <a:pt x="147" y="47"/>
                        <a:pt x="147" y="47"/>
                      </a:cubicBezTo>
                      <a:cubicBezTo>
                        <a:pt x="147" y="73"/>
                        <a:pt x="126" y="94"/>
                        <a:pt x="10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254" name="Group 253">
                <a:extLst>
                  <a:ext uri="{FF2B5EF4-FFF2-40B4-BE49-F238E27FC236}">
                    <a16:creationId xmlns:a16="http://schemas.microsoft.com/office/drawing/2014/main" id="{AF276202-2CBF-4736-A292-9A54EAD35D3B}"/>
                  </a:ext>
                </a:extLst>
              </p:cNvPr>
              <p:cNvGrpSpPr/>
              <p:nvPr/>
            </p:nvGrpSpPr>
            <p:grpSpPr>
              <a:xfrm>
                <a:off x="4355466" y="2317249"/>
                <a:ext cx="252999" cy="139573"/>
                <a:chOff x="4548966" y="2245520"/>
                <a:chExt cx="278299" cy="153530"/>
              </a:xfrm>
              <a:solidFill>
                <a:srgbClr val="9CE5F7"/>
              </a:solidFill>
            </p:grpSpPr>
            <p:sp>
              <p:nvSpPr>
                <p:cNvPr id="276" name="Freeform 195">
                  <a:extLst>
                    <a:ext uri="{FF2B5EF4-FFF2-40B4-BE49-F238E27FC236}">
                      <a16:creationId xmlns:a16="http://schemas.microsoft.com/office/drawing/2014/main" id="{67BEEE90-6317-497D-BE0D-7AF49939091F}"/>
                    </a:ext>
                  </a:extLst>
                </p:cNvPr>
                <p:cNvSpPr>
                  <a:spLocks/>
                </p:cNvSpPr>
                <p:nvPr/>
              </p:nvSpPr>
              <p:spPr bwMode="auto">
                <a:xfrm>
                  <a:off x="4620444" y="2268359"/>
                  <a:ext cx="63865" cy="114619"/>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7" name="Freeform 201">
                  <a:extLst>
                    <a:ext uri="{FF2B5EF4-FFF2-40B4-BE49-F238E27FC236}">
                      <a16:creationId xmlns:a16="http://schemas.microsoft.com/office/drawing/2014/main" id="{E87B2AB9-F223-4200-B50A-073F37F30145}"/>
                    </a:ext>
                  </a:extLst>
                </p:cNvPr>
                <p:cNvSpPr>
                  <a:spLocks/>
                </p:cNvSpPr>
                <p:nvPr/>
              </p:nvSpPr>
              <p:spPr bwMode="auto">
                <a:xfrm>
                  <a:off x="4692345" y="2245520"/>
                  <a:ext cx="63442" cy="153530"/>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8" name="Freeform 207">
                  <a:extLst>
                    <a:ext uri="{FF2B5EF4-FFF2-40B4-BE49-F238E27FC236}">
                      <a16:creationId xmlns:a16="http://schemas.microsoft.com/office/drawing/2014/main" id="{4150D79A-A13A-42A1-B0B2-E2293CAEEDB3}"/>
                    </a:ext>
                  </a:extLst>
                </p:cNvPr>
                <p:cNvSpPr>
                  <a:spLocks/>
                </p:cNvSpPr>
                <p:nvPr/>
              </p:nvSpPr>
              <p:spPr bwMode="auto">
                <a:xfrm>
                  <a:off x="4764669" y="2268359"/>
                  <a:ext cx="62596"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9" name="Freeform 213">
                  <a:extLst>
                    <a:ext uri="{FF2B5EF4-FFF2-40B4-BE49-F238E27FC236}">
                      <a16:creationId xmlns:a16="http://schemas.microsoft.com/office/drawing/2014/main" id="{8DD59248-B1E0-42F8-976F-D9CDD7305C7F}"/>
                    </a:ext>
                  </a:extLst>
                </p:cNvPr>
                <p:cNvSpPr>
                  <a:spLocks/>
                </p:cNvSpPr>
                <p:nvPr/>
              </p:nvSpPr>
              <p:spPr bwMode="auto">
                <a:xfrm>
                  <a:off x="4548966" y="2268359"/>
                  <a:ext cx="63019"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255" name="Group 254">
                <a:extLst>
                  <a:ext uri="{FF2B5EF4-FFF2-40B4-BE49-F238E27FC236}">
                    <a16:creationId xmlns:a16="http://schemas.microsoft.com/office/drawing/2014/main" id="{462718CA-6538-4CFB-91E3-864C2462BE19}"/>
                  </a:ext>
                </a:extLst>
              </p:cNvPr>
              <p:cNvGrpSpPr/>
              <p:nvPr/>
            </p:nvGrpSpPr>
            <p:grpSpPr>
              <a:xfrm>
                <a:off x="4369692" y="2334167"/>
                <a:ext cx="224546" cy="88435"/>
                <a:chOff x="4136471" y="2091022"/>
                <a:chExt cx="247001" cy="97278"/>
              </a:xfrm>
            </p:grpSpPr>
            <p:sp>
              <p:nvSpPr>
                <p:cNvPr id="256" name="Line 196">
                  <a:extLst>
                    <a:ext uri="{FF2B5EF4-FFF2-40B4-BE49-F238E27FC236}">
                      <a16:creationId xmlns:a16="http://schemas.microsoft.com/office/drawing/2014/main" id="{48E91757-313A-4087-914C-1F2E7BC17815}"/>
                    </a:ext>
                  </a:extLst>
                </p:cNvPr>
                <p:cNvSpPr>
                  <a:spLocks noChangeShapeType="1"/>
                </p:cNvSpPr>
                <p:nvPr/>
              </p:nvSpPr>
              <p:spPr bwMode="auto">
                <a:xfrm>
                  <a:off x="4208372" y="2113861"/>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57" name="Line 197">
                  <a:extLst>
                    <a:ext uri="{FF2B5EF4-FFF2-40B4-BE49-F238E27FC236}">
                      <a16:creationId xmlns:a16="http://schemas.microsoft.com/office/drawing/2014/main" id="{F2B349E8-807C-4475-8076-5BE3A8912BA0}"/>
                    </a:ext>
                  </a:extLst>
                </p:cNvPr>
                <p:cNvSpPr>
                  <a:spLocks noChangeShapeType="1"/>
                </p:cNvSpPr>
                <p:nvPr/>
              </p:nvSpPr>
              <p:spPr bwMode="auto">
                <a:xfrm>
                  <a:off x="4208372" y="2132048"/>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58" name="Line 198">
                  <a:extLst>
                    <a:ext uri="{FF2B5EF4-FFF2-40B4-BE49-F238E27FC236}">
                      <a16:creationId xmlns:a16="http://schemas.microsoft.com/office/drawing/2014/main" id="{094020B4-CA67-4820-9550-6A53C4413F3E}"/>
                    </a:ext>
                  </a:extLst>
                </p:cNvPr>
                <p:cNvSpPr>
                  <a:spLocks noChangeShapeType="1"/>
                </p:cNvSpPr>
                <p:nvPr/>
              </p:nvSpPr>
              <p:spPr bwMode="auto">
                <a:xfrm>
                  <a:off x="4208372" y="215108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59" name="Line 199">
                  <a:extLst>
                    <a:ext uri="{FF2B5EF4-FFF2-40B4-BE49-F238E27FC236}">
                      <a16:creationId xmlns:a16="http://schemas.microsoft.com/office/drawing/2014/main" id="{0627EE21-71B1-46CB-9F49-3C3A3403047F}"/>
                    </a:ext>
                  </a:extLst>
                </p:cNvPr>
                <p:cNvSpPr>
                  <a:spLocks noChangeShapeType="1"/>
                </p:cNvSpPr>
                <p:nvPr/>
              </p:nvSpPr>
              <p:spPr bwMode="auto">
                <a:xfrm>
                  <a:off x="4208372" y="216969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0" name="Line 200">
                  <a:extLst>
                    <a:ext uri="{FF2B5EF4-FFF2-40B4-BE49-F238E27FC236}">
                      <a16:creationId xmlns:a16="http://schemas.microsoft.com/office/drawing/2014/main" id="{6F3BF441-EE0F-41E0-B914-6A26F08335EE}"/>
                    </a:ext>
                  </a:extLst>
                </p:cNvPr>
                <p:cNvSpPr>
                  <a:spLocks noChangeShapeType="1"/>
                </p:cNvSpPr>
                <p:nvPr/>
              </p:nvSpPr>
              <p:spPr bwMode="auto">
                <a:xfrm>
                  <a:off x="4208372" y="218830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1" name="Line 202">
                  <a:extLst>
                    <a:ext uri="{FF2B5EF4-FFF2-40B4-BE49-F238E27FC236}">
                      <a16:creationId xmlns:a16="http://schemas.microsoft.com/office/drawing/2014/main" id="{D320106C-386F-4BE8-B365-DD6152D1A6D4}"/>
                    </a:ext>
                  </a:extLst>
                </p:cNvPr>
                <p:cNvSpPr>
                  <a:spLocks noChangeShapeType="1"/>
                </p:cNvSpPr>
                <p:nvPr/>
              </p:nvSpPr>
              <p:spPr bwMode="auto">
                <a:xfrm>
                  <a:off x="4279850" y="2091022"/>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2" name="Line 203">
                  <a:extLst>
                    <a:ext uri="{FF2B5EF4-FFF2-40B4-BE49-F238E27FC236}">
                      <a16:creationId xmlns:a16="http://schemas.microsoft.com/office/drawing/2014/main" id="{D91FDDC8-3433-4932-94E3-820D5EDADF8A}"/>
                    </a:ext>
                  </a:extLst>
                </p:cNvPr>
                <p:cNvSpPr>
                  <a:spLocks noChangeShapeType="1"/>
                </p:cNvSpPr>
                <p:nvPr/>
              </p:nvSpPr>
              <p:spPr bwMode="auto">
                <a:xfrm>
                  <a:off x="4279850" y="211005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3" name="Line 204">
                  <a:extLst>
                    <a:ext uri="{FF2B5EF4-FFF2-40B4-BE49-F238E27FC236}">
                      <a16:creationId xmlns:a16="http://schemas.microsoft.com/office/drawing/2014/main" id="{265A5B36-5509-461B-A260-09490C8E3A6F}"/>
                    </a:ext>
                  </a:extLst>
                </p:cNvPr>
                <p:cNvSpPr>
                  <a:spLocks noChangeShapeType="1"/>
                </p:cNvSpPr>
                <p:nvPr/>
              </p:nvSpPr>
              <p:spPr bwMode="auto">
                <a:xfrm>
                  <a:off x="4279850" y="212866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4" name="Line 205">
                  <a:extLst>
                    <a:ext uri="{FF2B5EF4-FFF2-40B4-BE49-F238E27FC236}">
                      <a16:creationId xmlns:a16="http://schemas.microsoft.com/office/drawing/2014/main" id="{9B6640B5-A2DB-4CDB-952F-66BDD6842E1A}"/>
                    </a:ext>
                  </a:extLst>
                </p:cNvPr>
                <p:cNvSpPr>
                  <a:spLocks noChangeShapeType="1"/>
                </p:cNvSpPr>
                <p:nvPr/>
              </p:nvSpPr>
              <p:spPr bwMode="auto">
                <a:xfrm>
                  <a:off x="4279850" y="214727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5" name="Line 206">
                  <a:extLst>
                    <a:ext uri="{FF2B5EF4-FFF2-40B4-BE49-F238E27FC236}">
                      <a16:creationId xmlns:a16="http://schemas.microsoft.com/office/drawing/2014/main" id="{09CDBF47-5427-42C4-8C1B-3CC96B0489A4}"/>
                    </a:ext>
                  </a:extLst>
                </p:cNvPr>
                <p:cNvSpPr>
                  <a:spLocks noChangeShapeType="1"/>
                </p:cNvSpPr>
                <p:nvPr/>
              </p:nvSpPr>
              <p:spPr bwMode="auto">
                <a:xfrm>
                  <a:off x="4279850" y="2166306"/>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6" name="Line 208">
                  <a:extLst>
                    <a:ext uri="{FF2B5EF4-FFF2-40B4-BE49-F238E27FC236}">
                      <a16:creationId xmlns:a16="http://schemas.microsoft.com/office/drawing/2014/main" id="{683404CB-03EB-49BC-8E94-97761831E09C}"/>
                    </a:ext>
                  </a:extLst>
                </p:cNvPr>
                <p:cNvSpPr>
                  <a:spLocks noChangeShapeType="1"/>
                </p:cNvSpPr>
                <p:nvPr/>
              </p:nvSpPr>
              <p:spPr bwMode="auto">
                <a:xfrm>
                  <a:off x="4352174"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7" name="Line 209">
                  <a:extLst>
                    <a:ext uri="{FF2B5EF4-FFF2-40B4-BE49-F238E27FC236}">
                      <a16:creationId xmlns:a16="http://schemas.microsoft.com/office/drawing/2014/main" id="{7AF1DA31-CA2A-4B67-9175-23FE04E9C7D8}"/>
                    </a:ext>
                  </a:extLst>
                </p:cNvPr>
                <p:cNvSpPr>
                  <a:spLocks noChangeShapeType="1"/>
                </p:cNvSpPr>
                <p:nvPr/>
              </p:nvSpPr>
              <p:spPr bwMode="auto">
                <a:xfrm>
                  <a:off x="4352174"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8" name="Line 210">
                  <a:extLst>
                    <a:ext uri="{FF2B5EF4-FFF2-40B4-BE49-F238E27FC236}">
                      <a16:creationId xmlns:a16="http://schemas.microsoft.com/office/drawing/2014/main" id="{EF40CC7C-949E-43CE-897B-00B7556D5EDA}"/>
                    </a:ext>
                  </a:extLst>
                </p:cNvPr>
                <p:cNvSpPr>
                  <a:spLocks noChangeShapeType="1"/>
                </p:cNvSpPr>
                <p:nvPr/>
              </p:nvSpPr>
              <p:spPr bwMode="auto">
                <a:xfrm>
                  <a:off x="4352174"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69" name="Line 211">
                  <a:extLst>
                    <a:ext uri="{FF2B5EF4-FFF2-40B4-BE49-F238E27FC236}">
                      <a16:creationId xmlns:a16="http://schemas.microsoft.com/office/drawing/2014/main" id="{13F1978B-EAC1-4A54-9C59-BB9E2BC8ED7C}"/>
                    </a:ext>
                  </a:extLst>
                </p:cNvPr>
                <p:cNvSpPr>
                  <a:spLocks noChangeShapeType="1"/>
                </p:cNvSpPr>
                <p:nvPr/>
              </p:nvSpPr>
              <p:spPr bwMode="auto">
                <a:xfrm>
                  <a:off x="4352174"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0" name="Line 212">
                  <a:extLst>
                    <a:ext uri="{FF2B5EF4-FFF2-40B4-BE49-F238E27FC236}">
                      <a16:creationId xmlns:a16="http://schemas.microsoft.com/office/drawing/2014/main" id="{4C86C9D2-729A-41CF-9A9F-B3F2A894D8C9}"/>
                    </a:ext>
                  </a:extLst>
                </p:cNvPr>
                <p:cNvSpPr>
                  <a:spLocks noChangeShapeType="1"/>
                </p:cNvSpPr>
                <p:nvPr/>
              </p:nvSpPr>
              <p:spPr bwMode="auto">
                <a:xfrm>
                  <a:off x="4352174"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1" name="Line 214">
                  <a:extLst>
                    <a:ext uri="{FF2B5EF4-FFF2-40B4-BE49-F238E27FC236}">
                      <a16:creationId xmlns:a16="http://schemas.microsoft.com/office/drawing/2014/main" id="{E664B68A-0B68-4094-BA7E-C83727649014}"/>
                    </a:ext>
                  </a:extLst>
                </p:cNvPr>
                <p:cNvSpPr>
                  <a:spLocks noChangeShapeType="1"/>
                </p:cNvSpPr>
                <p:nvPr/>
              </p:nvSpPr>
              <p:spPr bwMode="auto">
                <a:xfrm>
                  <a:off x="4136471"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2" name="Line 215">
                  <a:extLst>
                    <a:ext uri="{FF2B5EF4-FFF2-40B4-BE49-F238E27FC236}">
                      <a16:creationId xmlns:a16="http://schemas.microsoft.com/office/drawing/2014/main" id="{0617E785-7CC5-4386-92DF-5C8E9205714F}"/>
                    </a:ext>
                  </a:extLst>
                </p:cNvPr>
                <p:cNvSpPr>
                  <a:spLocks noChangeShapeType="1"/>
                </p:cNvSpPr>
                <p:nvPr/>
              </p:nvSpPr>
              <p:spPr bwMode="auto">
                <a:xfrm>
                  <a:off x="4136471"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3" name="Line 216">
                  <a:extLst>
                    <a:ext uri="{FF2B5EF4-FFF2-40B4-BE49-F238E27FC236}">
                      <a16:creationId xmlns:a16="http://schemas.microsoft.com/office/drawing/2014/main" id="{870F7652-28AF-4225-B4A5-859134F1BCAC}"/>
                    </a:ext>
                  </a:extLst>
                </p:cNvPr>
                <p:cNvSpPr>
                  <a:spLocks noChangeShapeType="1"/>
                </p:cNvSpPr>
                <p:nvPr/>
              </p:nvSpPr>
              <p:spPr bwMode="auto">
                <a:xfrm>
                  <a:off x="4136471"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4" name="Line 217">
                  <a:extLst>
                    <a:ext uri="{FF2B5EF4-FFF2-40B4-BE49-F238E27FC236}">
                      <a16:creationId xmlns:a16="http://schemas.microsoft.com/office/drawing/2014/main" id="{56CF6BF7-220B-40FB-BA8F-7CAAEF41AA94}"/>
                    </a:ext>
                  </a:extLst>
                </p:cNvPr>
                <p:cNvSpPr>
                  <a:spLocks noChangeShapeType="1"/>
                </p:cNvSpPr>
                <p:nvPr/>
              </p:nvSpPr>
              <p:spPr bwMode="auto">
                <a:xfrm>
                  <a:off x="4136471"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75" name="Line 218">
                  <a:extLst>
                    <a:ext uri="{FF2B5EF4-FFF2-40B4-BE49-F238E27FC236}">
                      <a16:creationId xmlns:a16="http://schemas.microsoft.com/office/drawing/2014/main" id="{94BC1554-2A46-4D10-BA9C-2E2DD1D1F3A5}"/>
                    </a:ext>
                  </a:extLst>
                </p:cNvPr>
                <p:cNvSpPr>
                  <a:spLocks noChangeShapeType="1"/>
                </p:cNvSpPr>
                <p:nvPr/>
              </p:nvSpPr>
              <p:spPr bwMode="auto">
                <a:xfrm>
                  <a:off x="4136471"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grpSp>
          <p:nvGrpSpPr>
            <p:cNvPr id="379" name="Group 378">
              <a:extLst>
                <a:ext uri="{FF2B5EF4-FFF2-40B4-BE49-F238E27FC236}">
                  <a16:creationId xmlns:a16="http://schemas.microsoft.com/office/drawing/2014/main" id="{9E0CCDBE-F514-4C1B-8E06-EB81C34D5336}"/>
                </a:ext>
              </a:extLst>
            </p:cNvPr>
            <p:cNvGrpSpPr/>
            <p:nvPr/>
          </p:nvGrpSpPr>
          <p:grpSpPr>
            <a:xfrm>
              <a:off x="5659939" y="1751271"/>
              <a:ext cx="277395" cy="277395"/>
              <a:chOff x="1817606" y="2379531"/>
              <a:chExt cx="594360" cy="594360"/>
            </a:xfrm>
            <a:effectLst/>
          </p:grpSpPr>
          <p:sp>
            <p:nvSpPr>
              <p:cNvPr id="380" name="Freeform 5">
                <a:extLst>
                  <a:ext uri="{FF2B5EF4-FFF2-40B4-BE49-F238E27FC236}">
                    <a16:creationId xmlns:a16="http://schemas.microsoft.com/office/drawing/2014/main" id="{6B731C2C-8E10-4F76-ADC4-353490158BE0}"/>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381" name="Group 157">
                <a:extLst>
                  <a:ext uri="{FF2B5EF4-FFF2-40B4-BE49-F238E27FC236}">
                    <a16:creationId xmlns:a16="http://schemas.microsoft.com/office/drawing/2014/main" id="{DED6B4D1-CAE2-478B-8AB2-869493A76C9C}"/>
                  </a:ext>
                </a:extLst>
              </p:cNvPr>
              <p:cNvGrpSpPr>
                <a:grpSpLocks noChangeAspect="1"/>
              </p:cNvGrpSpPr>
              <p:nvPr/>
            </p:nvGrpSpPr>
            <p:grpSpPr>
              <a:xfrm>
                <a:off x="1928007" y="2538225"/>
                <a:ext cx="373559" cy="276972"/>
                <a:chOff x="13636625" y="1373188"/>
                <a:chExt cx="1330325" cy="825500"/>
              </a:xfrm>
              <a:solidFill>
                <a:schemeClr val="bg2"/>
              </a:solidFill>
            </p:grpSpPr>
            <p:sp>
              <p:nvSpPr>
                <p:cNvPr id="382" name="Rectangle 17">
                  <a:extLst>
                    <a:ext uri="{FF2B5EF4-FFF2-40B4-BE49-F238E27FC236}">
                      <a16:creationId xmlns:a16="http://schemas.microsoft.com/office/drawing/2014/main" id="{2A0A9005-BEE9-4DDB-8360-4ADE4D2C1FF4}"/>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3" name="Rectangle 18">
                  <a:extLst>
                    <a:ext uri="{FF2B5EF4-FFF2-40B4-BE49-F238E27FC236}">
                      <a16:creationId xmlns:a16="http://schemas.microsoft.com/office/drawing/2014/main" id="{CC8465E3-A2F5-4495-A182-8014004C2A61}"/>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4" name="Rectangle 19">
                  <a:extLst>
                    <a:ext uri="{FF2B5EF4-FFF2-40B4-BE49-F238E27FC236}">
                      <a16:creationId xmlns:a16="http://schemas.microsoft.com/office/drawing/2014/main" id="{5951610B-E411-4C8D-A99B-264A1D8146C2}"/>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5" name="Rectangle 20">
                  <a:extLst>
                    <a:ext uri="{FF2B5EF4-FFF2-40B4-BE49-F238E27FC236}">
                      <a16:creationId xmlns:a16="http://schemas.microsoft.com/office/drawing/2014/main" id="{E396A914-F985-4DB0-9F1B-07B393D4CBCB}"/>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6" name="Rectangle 21">
                  <a:extLst>
                    <a:ext uri="{FF2B5EF4-FFF2-40B4-BE49-F238E27FC236}">
                      <a16:creationId xmlns:a16="http://schemas.microsoft.com/office/drawing/2014/main" id="{BA4DECFD-5F9E-4F26-9234-33844737144A}"/>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7" name="Rectangle 22">
                  <a:extLst>
                    <a:ext uri="{FF2B5EF4-FFF2-40B4-BE49-F238E27FC236}">
                      <a16:creationId xmlns:a16="http://schemas.microsoft.com/office/drawing/2014/main" id="{DC1E9FE8-1197-413A-9323-C03B90055778}"/>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8" name="Rectangle 23">
                  <a:extLst>
                    <a:ext uri="{FF2B5EF4-FFF2-40B4-BE49-F238E27FC236}">
                      <a16:creationId xmlns:a16="http://schemas.microsoft.com/office/drawing/2014/main" id="{8C0DFA2E-98AD-4350-92F9-9B757733E2CF}"/>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89" name="Rectangle 24">
                  <a:extLst>
                    <a:ext uri="{FF2B5EF4-FFF2-40B4-BE49-F238E27FC236}">
                      <a16:creationId xmlns:a16="http://schemas.microsoft.com/office/drawing/2014/main" id="{54F7262D-EB60-45BD-AC7B-402678E7D9F6}"/>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0" name="Rectangle 25">
                  <a:extLst>
                    <a:ext uri="{FF2B5EF4-FFF2-40B4-BE49-F238E27FC236}">
                      <a16:creationId xmlns:a16="http://schemas.microsoft.com/office/drawing/2014/main" id="{3471B0F8-C88B-4C58-BDFB-9828088F243A}"/>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1" name="Rectangle 26">
                  <a:extLst>
                    <a:ext uri="{FF2B5EF4-FFF2-40B4-BE49-F238E27FC236}">
                      <a16:creationId xmlns:a16="http://schemas.microsoft.com/office/drawing/2014/main" id="{3551C53C-540E-4586-BC1B-FB4D1B4C038D}"/>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2" name="Rectangle 27">
                  <a:extLst>
                    <a:ext uri="{FF2B5EF4-FFF2-40B4-BE49-F238E27FC236}">
                      <a16:creationId xmlns:a16="http://schemas.microsoft.com/office/drawing/2014/main" id="{DCD60508-514A-426B-A044-6E3894D31E2D}"/>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3" name="Rectangle 28">
                  <a:extLst>
                    <a:ext uri="{FF2B5EF4-FFF2-40B4-BE49-F238E27FC236}">
                      <a16:creationId xmlns:a16="http://schemas.microsoft.com/office/drawing/2014/main" id="{EFEE119F-0D28-4CD1-BC24-1EC08C047FA7}"/>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4" name="Rectangle 29">
                  <a:extLst>
                    <a:ext uri="{FF2B5EF4-FFF2-40B4-BE49-F238E27FC236}">
                      <a16:creationId xmlns:a16="http://schemas.microsoft.com/office/drawing/2014/main" id="{F95C5EBF-570D-4772-A44F-FB410E9FE801}"/>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5" name="Rectangle 30">
                  <a:extLst>
                    <a:ext uri="{FF2B5EF4-FFF2-40B4-BE49-F238E27FC236}">
                      <a16:creationId xmlns:a16="http://schemas.microsoft.com/office/drawing/2014/main" id="{94B80758-453A-45AE-9A3C-1171772A8F37}"/>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6" name="Rectangle 31">
                  <a:extLst>
                    <a:ext uri="{FF2B5EF4-FFF2-40B4-BE49-F238E27FC236}">
                      <a16:creationId xmlns:a16="http://schemas.microsoft.com/office/drawing/2014/main" id="{40D63C7B-0470-48D7-A92B-1DB324F450CC}"/>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7" name="Rectangle 32">
                  <a:extLst>
                    <a:ext uri="{FF2B5EF4-FFF2-40B4-BE49-F238E27FC236}">
                      <a16:creationId xmlns:a16="http://schemas.microsoft.com/office/drawing/2014/main" id="{E5195982-3D66-42A2-8E7B-727730EF6DBF}"/>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8" name="Rectangle 33">
                  <a:extLst>
                    <a:ext uri="{FF2B5EF4-FFF2-40B4-BE49-F238E27FC236}">
                      <a16:creationId xmlns:a16="http://schemas.microsoft.com/office/drawing/2014/main" id="{36698D73-78E4-41FB-9E69-201F22E633D1}"/>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399" name="Rectangle 34">
                  <a:extLst>
                    <a:ext uri="{FF2B5EF4-FFF2-40B4-BE49-F238E27FC236}">
                      <a16:creationId xmlns:a16="http://schemas.microsoft.com/office/drawing/2014/main" id="{7241563B-30E8-4FFF-9F76-40BC8FF00AE2}"/>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400" name="Rectangle 35">
                  <a:extLst>
                    <a:ext uri="{FF2B5EF4-FFF2-40B4-BE49-F238E27FC236}">
                      <a16:creationId xmlns:a16="http://schemas.microsoft.com/office/drawing/2014/main" id="{6CFB6268-F7A3-48B6-8C24-7A0AF0BE2203}"/>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401" name="Rectangle 36">
                  <a:extLst>
                    <a:ext uri="{FF2B5EF4-FFF2-40B4-BE49-F238E27FC236}">
                      <a16:creationId xmlns:a16="http://schemas.microsoft.com/office/drawing/2014/main" id="{B60B40B9-C5C5-44D3-B687-4D2D4B586B1B}"/>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402" name="Rectangle 37">
                  <a:extLst>
                    <a:ext uri="{FF2B5EF4-FFF2-40B4-BE49-F238E27FC236}">
                      <a16:creationId xmlns:a16="http://schemas.microsoft.com/office/drawing/2014/main" id="{3721DE8D-6E9B-423A-803C-4640B90ACDFC}"/>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cxnSp>
        <p:nvCxnSpPr>
          <p:cNvPr id="1057" name="Straight Connector 1056">
            <a:extLst>
              <a:ext uri="{FF2B5EF4-FFF2-40B4-BE49-F238E27FC236}">
                <a16:creationId xmlns:a16="http://schemas.microsoft.com/office/drawing/2014/main" id="{AB39D1CC-FA97-418C-BC87-425753F5398E}"/>
              </a:ext>
            </a:extLst>
          </p:cNvPr>
          <p:cNvCxnSpPr>
            <a:cxnSpLocks/>
          </p:cNvCxnSpPr>
          <p:nvPr/>
        </p:nvCxnSpPr>
        <p:spPr>
          <a:xfrm>
            <a:off x="5596128" y="3761232"/>
            <a:ext cx="408432" cy="27432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54" name="Freeform 7">
            <a:extLst>
              <a:ext uri="{FF2B5EF4-FFF2-40B4-BE49-F238E27FC236}">
                <a16:creationId xmlns:a16="http://schemas.microsoft.com/office/drawing/2014/main" id="{ACCEBAEE-9A75-4EA4-A127-D9AA824D7A9B}"/>
              </a:ext>
            </a:extLst>
          </p:cNvPr>
          <p:cNvSpPr>
            <a:spLocks noEditPoints="1"/>
          </p:cNvSpPr>
          <p:nvPr/>
        </p:nvSpPr>
        <p:spPr bwMode="auto">
          <a:xfrm>
            <a:off x="3294837" y="28463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5" name="Freeform 7">
            <a:extLst>
              <a:ext uri="{FF2B5EF4-FFF2-40B4-BE49-F238E27FC236}">
                <a16:creationId xmlns:a16="http://schemas.microsoft.com/office/drawing/2014/main" id="{95DCA772-19D7-406C-AE1F-FD91FE092AC1}"/>
              </a:ext>
            </a:extLst>
          </p:cNvPr>
          <p:cNvSpPr>
            <a:spLocks noEditPoints="1"/>
          </p:cNvSpPr>
          <p:nvPr/>
        </p:nvSpPr>
        <p:spPr bwMode="auto">
          <a:xfrm>
            <a:off x="4390233" y="4171082"/>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6" name="Freeform 7">
            <a:extLst>
              <a:ext uri="{FF2B5EF4-FFF2-40B4-BE49-F238E27FC236}">
                <a16:creationId xmlns:a16="http://schemas.microsoft.com/office/drawing/2014/main" id="{7944285D-0166-4057-85AD-7F4BBD379405}"/>
              </a:ext>
            </a:extLst>
          </p:cNvPr>
          <p:cNvSpPr>
            <a:spLocks noEditPoints="1"/>
          </p:cNvSpPr>
          <p:nvPr/>
        </p:nvSpPr>
        <p:spPr bwMode="auto">
          <a:xfrm>
            <a:off x="5742759" y="300845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7" name="Freeform 7">
            <a:extLst>
              <a:ext uri="{FF2B5EF4-FFF2-40B4-BE49-F238E27FC236}">
                <a16:creationId xmlns:a16="http://schemas.microsoft.com/office/drawing/2014/main" id="{737E27E8-A9A2-4916-98FE-6EED8C599B3E}"/>
              </a:ext>
            </a:extLst>
          </p:cNvPr>
          <p:cNvSpPr>
            <a:spLocks noEditPoints="1"/>
          </p:cNvSpPr>
          <p:nvPr/>
        </p:nvSpPr>
        <p:spPr bwMode="auto">
          <a:xfrm>
            <a:off x="6087837" y="323700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8" name="Freeform 7">
            <a:extLst>
              <a:ext uri="{FF2B5EF4-FFF2-40B4-BE49-F238E27FC236}">
                <a16:creationId xmlns:a16="http://schemas.microsoft.com/office/drawing/2014/main" id="{90AAF898-FD3E-4FAC-89C4-A58A33E37161}"/>
              </a:ext>
            </a:extLst>
          </p:cNvPr>
          <p:cNvSpPr>
            <a:spLocks noEditPoints="1"/>
          </p:cNvSpPr>
          <p:nvPr/>
        </p:nvSpPr>
        <p:spPr bwMode="auto">
          <a:xfrm>
            <a:off x="4970454" y="200001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9" name="Freeform 7">
            <a:extLst>
              <a:ext uri="{FF2B5EF4-FFF2-40B4-BE49-F238E27FC236}">
                <a16:creationId xmlns:a16="http://schemas.microsoft.com/office/drawing/2014/main" id="{A58BB371-876F-4462-AF69-ED5BB1AAC4BA}"/>
              </a:ext>
            </a:extLst>
          </p:cNvPr>
          <p:cNvSpPr>
            <a:spLocks noEditPoints="1"/>
          </p:cNvSpPr>
          <p:nvPr/>
        </p:nvSpPr>
        <p:spPr bwMode="auto">
          <a:xfrm>
            <a:off x="5332608" y="4149493"/>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0" name="Freeform 7">
            <a:extLst>
              <a:ext uri="{FF2B5EF4-FFF2-40B4-BE49-F238E27FC236}">
                <a16:creationId xmlns:a16="http://schemas.microsoft.com/office/drawing/2014/main" id="{03410EC1-6725-4FA8-A760-08360B3D9CBA}"/>
              </a:ext>
            </a:extLst>
          </p:cNvPr>
          <p:cNvSpPr>
            <a:spLocks noEditPoints="1"/>
          </p:cNvSpPr>
          <p:nvPr/>
        </p:nvSpPr>
        <p:spPr bwMode="auto">
          <a:xfrm>
            <a:off x="3765241" y="1638311"/>
            <a:ext cx="143109" cy="154488"/>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1" name="Freeform 7">
            <a:extLst>
              <a:ext uri="{FF2B5EF4-FFF2-40B4-BE49-F238E27FC236}">
                <a16:creationId xmlns:a16="http://schemas.microsoft.com/office/drawing/2014/main" id="{DCA320DD-0DE0-47B8-B3AF-C9068A4A904E}"/>
              </a:ext>
            </a:extLst>
          </p:cNvPr>
          <p:cNvSpPr>
            <a:spLocks noEditPoints="1"/>
          </p:cNvSpPr>
          <p:nvPr/>
        </p:nvSpPr>
        <p:spPr bwMode="auto">
          <a:xfrm>
            <a:off x="4827810" y="376706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2" name="Freeform 7">
            <a:extLst>
              <a:ext uri="{FF2B5EF4-FFF2-40B4-BE49-F238E27FC236}">
                <a16:creationId xmlns:a16="http://schemas.microsoft.com/office/drawing/2014/main" id="{065FF0AD-2F75-41D9-AC89-286411245514}"/>
              </a:ext>
            </a:extLst>
          </p:cNvPr>
          <p:cNvSpPr>
            <a:spLocks noEditPoints="1"/>
          </p:cNvSpPr>
          <p:nvPr/>
        </p:nvSpPr>
        <p:spPr bwMode="auto">
          <a:xfrm>
            <a:off x="4066282" y="2078238"/>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3" name="Freeform 7">
            <a:extLst>
              <a:ext uri="{FF2B5EF4-FFF2-40B4-BE49-F238E27FC236}">
                <a16:creationId xmlns:a16="http://schemas.microsoft.com/office/drawing/2014/main" id="{1553F54C-7728-4ED3-A9F4-9575E62DB1C2}"/>
              </a:ext>
            </a:extLst>
          </p:cNvPr>
          <p:cNvSpPr>
            <a:spLocks noEditPoints="1"/>
          </p:cNvSpPr>
          <p:nvPr/>
        </p:nvSpPr>
        <p:spPr bwMode="auto">
          <a:xfrm>
            <a:off x="4053357" y="3746481"/>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4" name="Group 3">
            <a:extLst>
              <a:ext uri="{FF2B5EF4-FFF2-40B4-BE49-F238E27FC236}">
                <a16:creationId xmlns:a16="http://schemas.microsoft.com/office/drawing/2014/main" id="{6A231140-2C1D-469F-8079-96E80BB74245}"/>
              </a:ext>
            </a:extLst>
          </p:cNvPr>
          <p:cNvGrpSpPr/>
          <p:nvPr/>
        </p:nvGrpSpPr>
        <p:grpSpPr>
          <a:xfrm>
            <a:off x="5550192" y="3648176"/>
            <a:ext cx="496888" cy="498475"/>
            <a:chOff x="5550192" y="3648176"/>
            <a:chExt cx="496888" cy="498475"/>
          </a:xfrm>
        </p:grpSpPr>
        <p:sp>
          <p:nvSpPr>
            <p:cNvPr id="316" name="Freeform 22">
              <a:extLst>
                <a:ext uri="{FF2B5EF4-FFF2-40B4-BE49-F238E27FC236}">
                  <a16:creationId xmlns:a16="http://schemas.microsoft.com/office/drawing/2014/main" id="{2C9C9178-4E24-47DB-8B9C-4A38C5585D4D}"/>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tx2"/>
              </a:solid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407" name="Group 406">
              <a:extLst>
                <a:ext uri="{FF2B5EF4-FFF2-40B4-BE49-F238E27FC236}">
                  <a16:creationId xmlns:a16="http://schemas.microsoft.com/office/drawing/2014/main" id="{CB81CBFB-A690-4555-BD91-D3E58393EF29}"/>
                </a:ext>
              </a:extLst>
            </p:cNvPr>
            <p:cNvGrpSpPr/>
            <p:nvPr/>
          </p:nvGrpSpPr>
          <p:grpSpPr>
            <a:xfrm>
              <a:off x="5596389" y="3688839"/>
              <a:ext cx="414921" cy="376728"/>
              <a:chOff x="6728463" y="2926930"/>
              <a:chExt cx="849392" cy="771210"/>
            </a:xfrm>
          </p:grpSpPr>
          <p:sp>
            <p:nvSpPr>
              <p:cNvPr id="408" name="Freeform: Shape 407">
                <a:extLst>
                  <a:ext uri="{FF2B5EF4-FFF2-40B4-BE49-F238E27FC236}">
                    <a16:creationId xmlns:a16="http://schemas.microsoft.com/office/drawing/2014/main" id="{936831D0-7F68-46A7-9CAF-B124C1F86529}"/>
                  </a:ext>
                </a:extLst>
              </p:cNvPr>
              <p:cNvSpPr/>
              <p:nvPr/>
            </p:nvSpPr>
            <p:spPr>
              <a:xfrm>
                <a:off x="6728463" y="2926930"/>
                <a:ext cx="849392" cy="77121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09" name="Freeform: Shape 408">
                <a:extLst>
                  <a:ext uri="{FF2B5EF4-FFF2-40B4-BE49-F238E27FC236}">
                    <a16:creationId xmlns:a16="http://schemas.microsoft.com/office/drawing/2014/main" id="{25ACEF62-E8F8-4CA6-B09E-9A1F78AECAE2}"/>
                  </a:ext>
                </a:extLst>
              </p:cNvPr>
              <p:cNvSpPr/>
              <p:nvPr/>
            </p:nvSpPr>
            <p:spPr>
              <a:xfrm>
                <a:off x="7005948" y="3206405"/>
                <a:ext cx="266072" cy="259070"/>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cxnSp>
        <p:nvCxnSpPr>
          <p:cNvPr id="464" name="Straight Connector 463">
            <a:extLst>
              <a:ext uri="{FF2B5EF4-FFF2-40B4-BE49-F238E27FC236}">
                <a16:creationId xmlns:a16="http://schemas.microsoft.com/office/drawing/2014/main" id="{B990081F-AA3C-4F5F-8D4D-9A438E260B11}"/>
              </a:ext>
            </a:extLst>
          </p:cNvPr>
          <p:cNvCxnSpPr/>
          <p:nvPr/>
        </p:nvCxnSpPr>
        <p:spPr>
          <a:xfrm>
            <a:off x="5620881" y="3722707"/>
            <a:ext cx="355389" cy="349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777" name="Rectangle: Rounded Corners 776">
            <a:extLst>
              <a:ext uri="{FF2B5EF4-FFF2-40B4-BE49-F238E27FC236}">
                <a16:creationId xmlns:a16="http://schemas.microsoft.com/office/drawing/2014/main" id="{DCBE8BCF-FB1D-40B1-B411-9B8A410D8E4E}"/>
              </a:ext>
            </a:extLst>
          </p:cNvPr>
          <p:cNvSpPr/>
          <p:nvPr/>
        </p:nvSpPr>
        <p:spPr>
          <a:xfrm>
            <a:off x="525216" y="1430331"/>
            <a:ext cx="1266612" cy="876526"/>
          </a:xfrm>
          <a:prstGeom prst="roundRect">
            <a:avLst>
              <a:gd name="adj" fmla="val 9996"/>
            </a:avLst>
          </a:prstGeom>
          <a:solidFill>
            <a:schemeClr val="bg1">
              <a:lumMod val="40000"/>
              <a:lumOff val="60000"/>
            </a:schemeClr>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91440" rIns="0" rtlCol="0" anchor="t"/>
          <a:lstStyle/>
          <a:p>
            <a:pPr marL="0" marR="0" lvl="0" indent="0" algn="l" defTabSz="457200" rtl="0" eaLnBrk="1" fontAlgn="base" latinLnBrk="0" hangingPunct="1">
              <a:lnSpc>
                <a:spcPct val="100000"/>
              </a:lnSpc>
              <a:spcBef>
                <a:spcPct val="0"/>
              </a:spcBef>
              <a:spcAft>
                <a:spcPts val="300"/>
              </a:spcAft>
              <a:buClrTx/>
              <a:buSzTx/>
              <a:buFontTx/>
              <a:buNone/>
              <a:tabLst/>
              <a:defRPr/>
            </a:pPr>
            <a: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t>Typical Network:</a:t>
            </a:r>
            <a:b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br>
            <a: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t>&lt;10 firewalls</a:t>
            </a:r>
            <a:b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br>
            <a: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t>&lt;100 routers</a:t>
            </a:r>
            <a:b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br>
            <a:r>
              <a:rPr kumimoji="0" lang="en-US" sz="1100" b="0" i="0" u="none" strike="noStrike" kern="1200" cap="none" spc="0" normalizeH="0" baseline="0" noProof="0" dirty="0">
                <a:ln>
                  <a:noFill/>
                </a:ln>
                <a:solidFill>
                  <a:srgbClr val="303030"/>
                </a:solidFill>
                <a:effectLst/>
                <a:uLnTx/>
                <a:uFillTx/>
                <a:latin typeface="CiscoSansTT ExtraLight"/>
                <a:ea typeface="+mn-ea"/>
                <a:cs typeface="+mn-cs"/>
              </a:rPr>
              <a:t>&lt;1000 switches</a:t>
            </a:r>
          </a:p>
        </p:txBody>
      </p:sp>
      <p:sp>
        <p:nvSpPr>
          <p:cNvPr id="778" name="Oval 777">
            <a:extLst>
              <a:ext uri="{FF2B5EF4-FFF2-40B4-BE49-F238E27FC236}">
                <a16:creationId xmlns:a16="http://schemas.microsoft.com/office/drawing/2014/main" id="{D726E2F7-1058-4826-B848-564A31D247A5}"/>
              </a:ext>
            </a:extLst>
          </p:cNvPr>
          <p:cNvSpPr/>
          <p:nvPr/>
        </p:nvSpPr>
        <p:spPr>
          <a:xfrm>
            <a:off x="4375486" y="3032609"/>
            <a:ext cx="377190" cy="377190"/>
          </a:xfrm>
          <a:prstGeom prst="ellipse">
            <a:avLst/>
          </a:prstGeom>
          <a:solidFill>
            <a:srgbClr val="E9E9E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79" name="Group 778">
            <a:extLst>
              <a:ext uri="{FF2B5EF4-FFF2-40B4-BE49-F238E27FC236}">
                <a16:creationId xmlns:a16="http://schemas.microsoft.com/office/drawing/2014/main" id="{0228D59A-2CD4-4002-A4F0-C7213CB6EC3B}"/>
              </a:ext>
            </a:extLst>
          </p:cNvPr>
          <p:cNvGrpSpPr/>
          <p:nvPr/>
        </p:nvGrpSpPr>
        <p:grpSpPr>
          <a:xfrm>
            <a:off x="4427535" y="3137145"/>
            <a:ext cx="273094" cy="168119"/>
            <a:chOff x="5817001" y="3920701"/>
            <a:chExt cx="440591" cy="246575"/>
          </a:xfrm>
        </p:grpSpPr>
        <p:grpSp>
          <p:nvGrpSpPr>
            <p:cNvPr id="780" name="Group 779">
              <a:extLst>
                <a:ext uri="{FF2B5EF4-FFF2-40B4-BE49-F238E27FC236}">
                  <a16:creationId xmlns:a16="http://schemas.microsoft.com/office/drawing/2014/main" id="{26AB8D60-917E-45B3-940C-BD78D6F9B9E3}"/>
                </a:ext>
              </a:extLst>
            </p:cNvPr>
            <p:cNvGrpSpPr/>
            <p:nvPr/>
          </p:nvGrpSpPr>
          <p:grpSpPr>
            <a:xfrm>
              <a:off x="5969805" y="3922225"/>
              <a:ext cx="134975" cy="245051"/>
              <a:chOff x="5877440" y="3881921"/>
              <a:chExt cx="197617" cy="326163"/>
            </a:xfrm>
          </p:grpSpPr>
          <p:sp>
            <p:nvSpPr>
              <p:cNvPr id="799" name="Rectangle: Rounded Corners 348">
                <a:extLst>
                  <a:ext uri="{FF2B5EF4-FFF2-40B4-BE49-F238E27FC236}">
                    <a16:creationId xmlns:a16="http://schemas.microsoft.com/office/drawing/2014/main" id="{A5FA57E9-A0D1-4FD4-AFA2-5E8E4786C054}"/>
                  </a:ext>
                </a:extLst>
              </p:cNvPr>
              <p:cNvSpPr/>
              <p:nvPr/>
            </p:nvSpPr>
            <p:spPr>
              <a:xfrm>
                <a:off x="5877440" y="3881921"/>
                <a:ext cx="197617" cy="326163"/>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800" name="Group 799">
                <a:extLst>
                  <a:ext uri="{FF2B5EF4-FFF2-40B4-BE49-F238E27FC236}">
                    <a16:creationId xmlns:a16="http://schemas.microsoft.com/office/drawing/2014/main" id="{FB2895C3-3D09-46BF-9C17-ED27BF05EB7D}"/>
                  </a:ext>
                </a:extLst>
              </p:cNvPr>
              <p:cNvGrpSpPr/>
              <p:nvPr/>
            </p:nvGrpSpPr>
            <p:grpSpPr>
              <a:xfrm>
                <a:off x="5910254" y="3929332"/>
                <a:ext cx="131988" cy="231337"/>
                <a:chOff x="4013514" y="2094229"/>
                <a:chExt cx="166735" cy="303376"/>
              </a:xfrm>
            </p:grpSpPr>
            <p:sp>
              <p:nvSpPr>
                <p:cNvPr id="801" name="Rectangle: Rounded Corners 350">
                  <a:extLst>
                    <a:ext uri="{FF2B5EF4-FFF2-40B4-BE49-F238E27FC236}">
                      <a16:creationId xmlns:a16="http://schemas.microsoft.com/office/drawing/2014/main" id="{547A0542-A013-40CA-8B9B-D7246F564A5A}"/>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802" name="Rectangle: Rounded Corners 351">
                  <a:extLst>
                    <a:ext uri="{FF2B5EF4-FFF2-40B4-BE49-F238E27FC236}">
                      <a16:creationId xmlns:a16="http://schemas.microsoft.com/office/drawing/2014/main" id="{79A0A6A1-5E37-4461-811B-B31CC7BA1C95}"/>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803" name="Rectangle: Rounded Corners 352">
                  <a:extLst>
                    <a:ext uri="{FF2B5EF4-FFF2-40B4-BE49-F238E27FC236}">
                      <a16:creationId xmlns:a16="http://schemas.microsoft.com/office/drawing/2014/main" id="{467CB491-7317-4692-8771-009BD11FE41E}"/>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804" name="Rectangle: Rounded Corners 353">
                  <a:extLst>
                    <a:ext uri="{FF2B5EF4-FFF2-40B4-BE49-F238E27FC236}">
                      <a16:creationId xmlns:a16="http://schemas.microsoft.com/office/drawing/2014/main" id="{E4FB96CE-F847-4207-809C-4412DCF9E4FB}"/>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805" name="Rectangle: Rounded Corners 354">
                  <a:extLst>
                    <a:ext uri="{FF2B5EF4-FFF2-40B4-BE49-F238E27FC236}">
                      <a16:creationId xmlns:a16="http://schemas.microsoft.com/office/drawing/2014/main" id="{2B6FA2E8-9B3D-4AAF-9FBD-AF9E077EB9C1}"/>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806" name="Rectangle: Rounded Corners 355">
                  <a:extLst>
                    <a:ext uri="{FF2B5EF4-FFF2-40B4-BE49-F238E27FC236}">
                      <a16:creationId xmlns:a16="http://schemas.microsoft.com/office/drawing/2014/main" id="{CCD88A26-4A7C-4483-B9DD-25B75B26993B}"/>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grpSp>
          <p:nvGrpSpPr>
            <p:cNvPr id="781" name="Group 780">
              <a:extLst>
                <a:ext uri="{FF2B5EF4-FFF2-40B4-BE49-F238E27FC236}">
                  <a16:creationId xmlns:a16="http://schemas.microsoft.com/office/drawing/2014/main" id="{6F7F2E6F-F8FA-4D00-AE4F-B7E34B20CA88}"/>
                </a:ext>
              </a:extLst>
            </p:cNvPr>
            <p:cNvGrpSpPr/>
            <p:nvPr/>
          </p:nvGrpSpPr>
          <p:grpSpPr>
            <a:xfrm>
              <a:off x="5817001" y="3921199"/>
              <a:ext cx="134975" cy="245051"/>
              <a:chOff x="5591498" y="3880556"/>
              <a:chExt cx="197617" cy="326163"/>
            </a:xfrm>
          </p:grpSpPr>
          <p:sp>
            <p:nvSpPr>
              <p:cNvPr id="791" name="Rectangle: Rounded Corners 344">
                <a:extLst>
                  <a:ext uri="{FF2B5EF4-FFF2-40B4-BE49-F238E27FC236}">
                    <a16:creationId xmlns:a16="http://schemas.microsoft.com/office/drawing/2014/main" id="{33F0873C-9B58-4249-8F3C-9178B19F0A0B}"/>
                  </a:ext>
                </a:extLst>
              </p:cNvPr>
              <p:cNvSpPr/>
              <p:nvPr/>
            </p:nvSpPr>
            <p:spPr>
              <a:xfrm>
                <a:off x="5591498" y="3880556"/>
                <a:ext cx="197617" cy="326163"/>
              </a:xfrm>
              <a:prstGeom prst="roundRect">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792" name="Group 791">
                <a:extLst>
                  <a:ext uri="{FF2B5EF4-FFF2-40B4-BE49-F238E27FC236}">
                    <a16:creationId xmlns:a16="http://schemas.microsoft.com/office/drawing/2014/main" id="{D077A8D8-9F7C-4979-A9CF-D5613AF941CB}"/>
                  </a:ext>
                </a:extLst>
              </p:cNvPr>
              <p:cNvGrpSpPr/>
              <p:nvPr/>
            </p:nvGrpSpPr>
            <p:grpSpPr>
              <a:xfrm>
                <a:off x="5622502" y="3929332"/>
                <a:ext cx="131989" cy="231337"/>
                <a:chOff x="4013514" y="2094273"/>
                <a:chExt cx="166735" cy="303332"/>
              </a:xfrm>
            </p:grpSpPr>
            <p:sp>
              <p:nvSpPr>
                <p:cNvPr id="793" name="Rectangle: Rounded Corners 522">
                  <a:extLst>
                    <a:ext uri="{FF2B5EF4-FFF2-40B4-BE49-F238E27FC236}">
                      <a16:creationId xmlns:a16="http://schemas.microsoft.com/office/drawing/2014/main" id="{9881922C-3236-450A-9035-D464577DF22A}"/>
                    </a:ext>
                  </a:extLst>
                </p:cNvPr>
                <p:cNvSpPr/>
                <p:nvPr/>
              </p:nvSpPr>
              <p:spPr>
                <a:xfrm>
                  <a:off x="4013514" y="2094273"/>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4" name="Rectangle: Rounded Corners 523">
                  <a:extLst>
                    <a:ext uri="{FF2B5EF4-FFF2-40B4-BE49-F238E27FC236}">
                      <a16:creationId xmlns:a16="http://schemas.microsoft.com/office/drawing/2014/main" id="{9ED33914-2A13-4296-A0CA-9BD5420562A4}"/>
                    </a:ext>
                  </a:extLst>
                </p:cNvPr>
                <p:cNvSpPr/>
                <p:nvPr/>
              </p:nvSpPr>
              <p:spPr>
                <a:xfrm>
                  <a:off x="4013514" y="2151425"/>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5" name="Rectangle: Rounded Corners 525">
                  <a:extLst>
                    <a:ext uri="{FF2B5EF4-FFF2-40B4-BE49-F238E27FC236}">
                      <a16:creationId xmlns:a16="http://schemas.microsoft.com/office/drawing/2014/main" id="{579F752D-2772-4BAE-9B79-E97ED728B669}"/>
                    </a:ext>
                  </a:extLst>
                </p:cNvPr>
                <p:cNvSpPr/>
                <p:nvPr/>
              </p:nvSpPr>
              <p:spPr>
                <a:xfrm>
                  <a:off x="4013514" y="2208573"/>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6" name="Rectangle: Rounded Corners 527">
                  <a:extLst>
                    <a:ext uri="{FF2B5EF4-FFF2-40B4-BE49-F238E27FC236}">
                      <a16:creationId xmlns:a16="http://schemas.microsoft.com/office/drawing/2014/main" id="{82DA5854-003C-4624-8246-5B094140A18E}"/>
                    </a:ext>
                  </a:extLst>
                </p:cNvPr>
                <p:cNvSpPr/>
                <p:nvPr/>
              </p:nvSpPr>
              <p:spPr>
                <a:xfrm>
                  <a:off x="4013514" y="2265716"/>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7" name="Rectangle: Rounded Corners 529">
                  <a:extLst>
                    <a:ext uri="{FF2B5EF4-FFF2-40B4-BE49-F238E27FC236}">
                      <a16:creationId xmlns:a16="http://schemas.microsoft.com/office/drawing/2014/main" id="{23A5D0DD-E3D6-4689-8479-5250C98C845B}"/>
                    </a:ext>
                  </a:extLst>
                </p:cNvPr>
                <p:cNvSpPr/>
                <p:nvPr/>
              </p:nvSpPr>
              <p:spPr>
                <a:xfrm>
                  <a:off x="4013514" y="2322852"/>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8" name="Rectangle: Rounded Corners 555">
                  <a:extLst>
                    <a:ext uri="{FF2B5EF4-FFF2-40B4-BE49-F238E27FC236}">
                      <a16:creationId xmlns:a16="http://schemas.microsoft.com/office/drawing/2014/main" id="{EEE26326-4EAA-440B-8973-47866A5AEC59}"/>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grpSp>
          <p:nvGrpSpPr>
            <p:cNvPr id="782" name="Group 781">
              <a:extLst>
                <a:ext uri="{FF2B5EF4-FFF2-40B4-BE49-F238E27FC236}">
                  <a16:creationId xmlns:a16="http://schemas.microsoft.com/office/drawing/2014/main" id="{61620CFC-C7BA-4700-8108-CBCC9CAA22F3}"/>
                </a:ext>
              </a:extLst>
            </p:cNvPr>
            <p:cNvGrpSpPr/>
            <p:nvPr/>
          </p:nvGrpSpPr>
          <p:grpSpPr>
            <a:xfrm>
              <a:off x="6122617" y="3920701"/>
              <a:ext cx="134975" cy="241017"/>
              <a:chOff x="6162217" y="3879893"/>
              <a:chExt cx="197617" cy="320793"/>
            </a:xfrm>
          </p:grpSpPr>
          <p:sp>
            <p:nvSpPr>
              <p:cNvPr id="783" name="Rectangle: Rounded Corners 346">
                <a:extLst>
                  <a:ext uri="{FF2B5EF4-FFF2-40B4-BE49-F238E27FC236}">
                    <a16:creationId xmlns:a16="http://schemas.microsoft.com/office/drawing/2014/main" id="{E622874D-8A50-4E5F-BA8D-2DDD71634F98}"/>
                  </a:ext>
                </a:extLst>
              </p:cNvPr>
              <p:cNvSpPr/>
              <p:nvPr/>
            </p:nvSpPr>
            <p:spPr>
              <a:xfrm>
                <a:off x="6162217" y="3879893"/>
                <a:ext cx="197617" cy="320793"/>
              </a:xfrm>
              <a:prstGeom prst="round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784" name="Group 783">
                <a:extLst>
                  <a:ext uri="{FF2B5EF4-FFF2-40B4-BE49-F238E27FC236}">
                    <a16:creationId xmlns:a16="http://schemas.microsoft.com/office/drawing/2014/main" id="{B28309E7-B176-4243-8EA6-1232603758F4}"/>
                  </a:ext>
                </a:extLst>
              </p:cNvPr>
              <p:cNvGrpSpPr/>
              <p:nvPr/>
            </p:nvGrpSpPr>
            <p:grpSpPr>
              <a:xfrm>
                <a:off x="6195031" y="3929332"/>
                <a:ext cx="131988" cy="231337"/>
                <a:chOff x="4013514" y="2094229"/>
                <a:chExt cx="166735" cy="303376"/>
              </a:xfrm>
            </p:grpSpPr>
            <p:sp>
              <p:nvSpPr>
                <p:cNvPr id="785" name="Rectangle: Rounded Corners 590">
                  <a:extLst>
                    <a:ext uri="{FF2B5EF4-FFF2-40B4-BE49-F238E27FC236}">
                      <a16:creationId xmlns:a16="http://schemas.microsoft.com/office/drawing/2014/main" id="{3328C41E-6CB7-4881-AF9B-8FC76902180D}"/>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86" name="Rectangle: Rounded Corners 591">
                  <a:extLst>
                    <a:ext uri="{FF2B5EF4-FFF2-40B4-BE49-F238E27FC236}">
                      <a16:creationId xmlns:a16="http://schemas.microsoft.com/office/drawing/2014/main" id="{BEB377DE-6B41-4B36-808D-E8356C63AEB8}"/>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87" name="Rectangle: Rounded Corners 593">
                  <a:extLst>
                    <a:ext uri="{FF2B5EF4-FFF2-40B4-BE49-F238E27FC236}">
                      <a16:creationId xmlns:a16="http://schemas.microsoft.com/office/drawing/2014/main" id="{9A746FCE-E0AA-4E65-8A07-15D212DE13C4}"/>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88" name="Rectangle: Rounded Corners 594">
                  <a:extLst>
                    <a:ext uri="{FF2B5EF4-FFF2-40B4-BE49-F238E27FC236}">
                      <a16:creationId xmlns:a16="http://schemas.microsoft.com/office/drawing/2014/main" id="{BF6E1C52-51C8-4F62-ABED-48894D602977}"/>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89" name="Rectangle: Rounded Corners 595">
                  <a:extLst>
                    <a:ext uri="{FF2B5EF4-FFF2-40B4-BE49-F238E27FC236}">
                      <a16:creationId xmlns:a16="http://schemas.microsoft.com/office/drawing/2014/main" id="{3FC44546-0A06-491E-B85E-39F36B555FA5}"/>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790" name="Rectangle: Rounded Corners 596">
                  <a:extLst>
                    <a:ext uri="{FF2B5EF4-FFF2-40B4-BE49-F238E27FC236}">
                      <a16:creationId xmlns:a16="http://schemas.microsoft.com/office/drawing/2014/main" id="{92424C39-201B-4C7D-A79E-5970FFA9B6B8}"/>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grpSp>
      <p:grpSp>
        <p:nvGrpSpPr>
          <p:cNvPr id="807" name="Group 806">
            <a:extLst>
              <a:ext uri="{FF2B5EF4-FFF2-40B4-BE49-F238E27FC236}">
                <a16:creationId xmlns:a16="http://schemas.microsoft.com/office/drawing/2014/main" id="{898584ED-563D-4F58-AF0F-97068DA6DEE6}"/>
              </a:ext>
            </a:extLst>
          </p:cNvPr>
          <p:cNvGrpSpPr/>
          <p:nvPr/>
        </p:nvGrpSpPr>
        <p:grpSpPr>
          <a:xfrm>
            <a:off x="4585005" y="3255673"/>
            <a:ext cx="171973" cy="171973"/>
            <a:chOff x="1817606" y="2379531"/>
            <a:chExt cx="594360" cy="594360"/>
          </a:xfrm>
          <a:effectLst/>
        </p:grpSpPr>
        <p:sp>
          <p:nvSpPr>
            <p:cNvPr id="808" name="Freeform 5">
              <a:extLst>
                <a:ext uri="{FF2B5EF4-FFF2-40B4-BE49-F238E27FC236}">
                  <a16:creationId xmlns:a16="http://schemas.microsoft.com/office/drawing/2014/main" id="{D098B7EE-B5DB-4C33-BACF-1EB65C559FF9}"/>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809" name="Group 157">
              <a:extLst>
                <a:ext uri="{FF2B5EF4-FFF2-40B4-BE49-F238E27FC236}">
                  <a16:creationId xmlns:a16="http://schemas.microsoft.com/office/drawing/2014/main" id="{EF0D5422-AB42-410C-93C9-AC3E8C6228CA}"/>
                </a:ext>
              </a:extLst>
            </p:cNvPr>
            <p:cNvGrpSpPr>
              <a:grpSpLocks noChangeAspect="1"/>
            </p:cNvGrpSpPr>
            <p:nvPr/>
          </p:nvGrpSpPr>
          <p:grpSpPr>
            <a:xfrm>
              <a:off x="1927996" y="2538227"/>
              <a:ext cx="373558" cy="276973"/>
              <a:chOff x="13636625" y="1373188"/>
              <a:chExt cx="1330325" cy="825500"/>
            </a:xfrm>
            <a:solidFill>
              <a:schemeClr val="bg2"/>
            </a:solidFill>
          </p:grpSpPr>
          <p:sp>
            <p:nvSpPr>
              <p:cNvPr id="810" name="Rectangle 17">
                <a:extLst>
                  <a:ext uri="{FF2B5EF4-FFF2-40B4-BE49-F238E27FC236}">
                    <a16:creationId xmlns:a16="http://schemas.microsoft.com/office/drawing/2014/main" id="{AD7173F5-EBBF-44E4-BBFD-C4692A156B4A}"/>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1" name="Rectangle 18">
                <a:extLst>
                  <a:ext uri="{FF2B5EF4-FFF2-40B4-BE49-F238E27FC236}">
                    <a16:creationId xmlns:a16="http://schemas.microsoft.com/office/drawing/2014/main" id="{E609ADF9-E877-45B7-A7A1-2F1EC4BF2A18}"/>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2" name="Rectangle 19">
                <a:extLst>
                  <a:ext uri="{FF2B5EF4-FFF2-40B4-BE49-F238E27FC236}">
                    <a16:creationId xmlns:a16="http://schemas.microsoft.com/office/drawing/2014/main" id="{B090A277-B69A-41D7-A67D-200A080574AA}"/>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3" name="Rectangle 20">
                <a:extLst>
                  <a:ext uri="{FF2B5EF4-FFF2-40B4-BE49-F238E27FC236}">
                    <a16:creationId xmlns:a16="http://schemas.microsoft.com/office/drawing/2014/main" id="{F17D3A2A-E8D0-4907-94EC-5DE6DBD0B3F1}"/>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4" name="Rectangle 21">
                <a:extLst>
                  <a:ext uri="{FF2B5EF4-FFF2-40B4-BE49-F238E27FC236}">
                    <a16:creationId xmlns:a16="http://schemas.microsoft.com/office/drawing/2014/main" id="{AF62CC20-E42C-4059-8258-5A23A8AF4A78}"/>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5" name="Rectangle 22">
                <a:extLst>
                  <a:ext uri="{FF2B5EF4-FFF2-40B4-BE49-F238E27FC236}">
                    <a16:creationId xmlns:a16="http://schemas.microsoft.com/office/drawing/2014/main" id="{334ECE66-232E-4865-9DE8-C40D757ADB43}"/>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6" name="Rectangle 23">
                <a:extLst>
                  <a:ext uri="{FF2B5EF4-FFF2-40B4-BE49-F238E27FC236}">
                    <a16:creationId xmlns:a16="http://schemas.microsoft.com/office/drawing/2014/main" id="{BCDB8AB8-007F-4CE6-A359-961347CA0401}"/>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7" name="Rectangle 24">
                <a:extLst>
                  <a:ext uri="{FF2B5EF4-FFF2-40B4-BE49-F238E27FC236}">
                    <a16:creationId xmlns:a16="http://schemas.microsoft.com/office/drawing/2014/main" id="{FF0B7E04-79C8-4151-9410-E7E51B5B9384}"/>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8" name="Rectangle 25">
                <a:extLst>
                  <a:ext uri="{FF2B5EF4-FFF2-40B4-BE49-F238E27FC236}">
                    <a16:creationId xmlns:a16="http://schemas.microsoft.com/office/drawing/2014/main" id="{4770BA17-4963-4586-B53F-51EA0885C8E0}"/>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19" name="Rectangle 26">
                <a:extLst>
                  <a:ext uri="{FF2B5EF4-FFF2-40B4-BE49-F238E27FC236}">
                    <a16:creationId xmlns:a16="http://schemas.microsoft.com/office/drawing/2014/main" id="{C1C6FB80-EE88-472E-BB0A-352E86623B80}"/>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0" name="Rectangle 27">
                <a:extLst>
                  <a:ext uri="{FF2B5EF4-FFF2-40B4-BE49-F238E27FC236}">
                    <a16:creationId xmlns:a16="http://schemas.microsoft.com/office/drawing/2014/main" id="{C3338BAB-CD03-44D8-9D0E-25E1727142A7}"/>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1" name="Rectangle 28">
                <a:extLst>
                  <a:ext uri="{FF2B5EF4-FFF2-40B4-BE49-F238E27FC236}">
                    <a16:creationId xmlns:a16="http://schemas.microsoft.com/office/drawing/2014/main" id="{40DC5B96-3AC1-4C86-86FE-9277EE7247BE}"/>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2" name="Rectangle 29">
                <a:extLst>
                  <a:ext uri="{FF2B5EF4-FFF2-40B4-BE49-F238E27FC236}">
                    <a16:creationId xmlns:a16="http://schemas.microsoft.com/office/drawing/2014/main" id="{B9D4FAD4-3CD6-4176-BD2F-2FF469D1D5C0}"/>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3" name="Rectangle 30">
                <a:extLst>
                  <a:ext uri="{FF2B5EF4-FFF2-40B4-BE49-F238E27FC236}">
                    <a16:creationId xmlns:a16="http://schemas.microsoft.com/office/drawing/2014/main" id="{F8684737-A0EB-4826-BCB8-17E99A68C451}"/>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4" name="Rectangle 31">
                <a:extLst>
                  <a:ext uri="{FF2B5EF4-FFF2-40B4-BE49-F238E27FC236}">
                    <a16:creationId xmlns:a16="http://schemas.microsoft.com/office/drawing/2014/main" id="{51598218-B8F0-4F75-82B3-1ED1734C4B58}"/>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5" name="Rectangle 32">
                <a:extLst>
                  <a:ext uri="{FF2B5EF4-FFF2-40B4-BE49-F238E27FC236}">
                    <a16:creationId xmlns:a16="http://schemas.microsoft.com/office/drawing/2014/main" id="{D6C3C615-71BF-4AA3-9B01-47D0903D6248}"/>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6" name="Rectangle 33">
                <a:extLst>
                  <a:ext uri="{FF2B5EF4-FFF2-40B4-BE49-F238E27FC236}">
                    <a16:creationId xmlns:a16="http://schemas.microsoft.com/office/drawing/2014/main" id="{B0839AA2-FBA3-4025-9488-FE224EDF8ED7}"/>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7" name="Rectangle 34">
                <a:extLst>
                  <a:ext uri="{FF2B5EF4-FFF2-40B4-BE49-F238E27FC236}">
                    <a16:creationId xmlns:a16="http://schemas.microsoft.com/office/drawing/2014/main" id="{05A1278E-66B1-4C89-86A5-C00E34229F19}"/>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8" name="Rectangle 35">
                <a:extLst>
                  <a:ext uri="{FF2B5EF4-FFF2-40B4-BE49-F238E27FC236}">
                    <a16:creationId xmlns:a16="http://schemas.microsoft.com/office/drawing/2014/main" id="{DC334FE6-F2A2-4495-B638-0332D0B44F6B}"/>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29" name="Rectangle 36">
                <a:extLst>
                  <a:ext uri="{FF2B5EF4-FFF2-40B4-BE49-F238E27FC236}">
                    <a16:creationId xmlns:a16="http://schemas.microsoft.com/office/drawing/2014/main" id="{80ED7C5C-C48D-45AD-AB1E-7FCE1689B36F}"/>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830" name="Rectangle 37">
                <a:extLst>
                  <a:ext uri="{FF2B5EF4-FFF2-40B4-BE49-F238E27FC236}">
                    <a16:creationId xmlns:a16="http://schemas.microsoft.com/office/drawing/2014/main" id="{D57075D3-2284-481F-86E3-4D5A96E4559A}"/>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spTree>
    <p:extLst>
      <p:ext uri="{BB962C8B-B14F-4D97-AF65-F5344CB8AC3E}">
        <p14:creationId xmlns:p14="http://schemas.microsoft.com/office/powerpoint/2010/main" val="662257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446"/>
                                        </p:tgtEl>
                                        <p:attrNameLst>
                                          <p:attrName>style.visibility</p:attrName>
                                        </p:attrNameLst>
                                      </p:cBhvr>
                                      <p:to>
                                        <p:strVal val="visible"/>
                                      </p:to>
                                    </p:set>
                                    <p:animEffect transition="in" filter="fade">
                                      <p:cBhvr>
                                        <p:cTn id="7" dur="750"/>
                                        <p:tgtEl>
                                          <p:spTgt spid="446"/>
                                        </p:tgtEl>
                                      </p:cBhvr>
                                    </p:animEffect>
                                  </p:childTnLst>
                                </p:cTn>
                              </p:par>
                            </p:childTnLst>
                          </p:cTn>
                        </p:par>
                        <p:par>
                          <p:cTn id="8" fill="hold">
                            <p:stCondLst>
                              <p:cond delay="1250"/>
                            </p:stCondLst>
                            <p:childTnLst>
                              <p:par>
                                <p:cTn id="9" presetID="10" presetClass="exit" presetSubtype="0" fill="hold" nodeType="afterEffect">
                                  <p:stCondLst>
                                    <p:cond delay="0"/>
                                  </p:stCondLst>
                                  <p:childTnLst>
                                    <p:animEffect transition="out" filter="fade">
                                      <p:cBhvr>
                                        <p:cTn id="10" dur="750"/>
                                        <p:tgtEl>
                                          <p:spTgt spid="446"/>
                                        </p:tgtEl>
                                      </p:cBhvr>
                                    </p:animEffect>
                                    <p:set>
                                      <p:cBhvr>
                                        <p:cTn id="11" dur="1" fill="hold">
                                          <p:stCondLst>
                                            <p:cond delay="749"/>
                                          </p:stCondLst>
                                        </p:cTn>
                                        <p:tgtEl>
                                          <p:spTgt spid="446"/>
                                        </p:tgtEl>
                                        <p:attrNameLst>
                                          <p:attrName>style.visibility</p:attrName>
                                        </p:attrNameLst>
                                      </p:cBhvr>
                                      <p:to>
                                        <p:strVal val="hidden"/>
                                      </p:to>
                                    </p:se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777"/>
                                        </p:tgtEl>
                                        <p:attrNameLst>
                                          <p:attrName>style.visibility</p:attrName>
                                        </p:attrNameLst>
                                      </p:cBhvr>
                                      <p:to>
                                        <p:strVal val="visible"/>
                                      </p:to>
                                    </p:set>
                                    <p:animEffect transition="in" filter="fade">
                                      <p:cBhvr>
                                        <p:cTn id="15" dur="500"/>
                                        <p:tgtEl>
                                          <p:spTgt spid="77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777"/>
                                        </p:tgtEl>
                                      </p:cBhvr>
                                    </p:animEffect>
                                    <p:set>
                                      <p:cBhvr>
                                        <p:cTn id="20" dur="1" fill="hold">
                                          <p:stCondLst>
                                            <p:cond delay="499"/>
                                          </p:stCondLst>
                                        </p:cTn>
                                        <p:tgtEl>
                                          <p:spTgt spid="777"/>
                                        </p:tgtEl>
                                        <p:attrNameLst>
                                          <p:attrName>style.visibility</p:attrName>
                                        </p:attrNameLst>
                                      </p:cBhvr>
                                      <p:to>
                                        <p:strVal val="hidden"/>
                                      </p:to>
                                    </p:set>
                                  </p:childTnLst>
                                </p:cTn>
                              </p:par>
                            </p:childTnLst>
                          </p:cTn>
                        </p:par>
                        <p:par>
                          <p:cTn id="21" fill="hold">
                            <p:stCondLst>
                              <p:cond delay="500"/>
                            </p:stCondLst>
                            <p:childTnLst>
                              <p:par>
                                <p:cTn id="22" presetID="10" presetClass="entr" presetSubtype="0" fill="hold" nodeType="afterEffect">
                                  <p:stCondLst>
                                    <p:cond delay="50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345"/>
                                        </p:tgtEl>
                                        <p:attrNameLst>
                                          <p:attrName>style.visibility</p:attrName>
                                        </p:attrNameLst>
                                      </p:cBhvr>
                                      <p:to>
                                        <p:strVal val="visible"/>
                                      </p:to>
                                    </p:set>
                                    <p:animEffect transition="in" filter="fade">
                                      <p:cBhvr>
                                        <p:cTn id="27" dur="500"/>
                                        <p:tgtEl>
                                          <p:spTgt spid="345"/>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344"/>
                                        </p:tgtEl>
                                        <p:attrNameLst>
                                          <p:attrName>style.visibility</p:attrName>
                                        </p:attrNameLst>
                                      </p:cBhvr>
                                      <p:to>
                                        <p:strVal val="visible"/>
                                      </p:to>
                                    </p:set>
                                    <p:animEffect transition="in" filter="fade">
                                      <p:cBhvr>
                                        <p:cTn id="30" dur="500"/>
                                        <p:tgtEl>
                                          <p:spTgt spid="344"/>
                                        </p:tgtEl>
                                      </p:cBhvr>
                                    </p:animEffect>
                                  </p:childTnLst>
                                </p:cTn>
                              </p:par>
                              <p:par>
                                <p:cTn id="31" presetID="10" presetClass="entr" presetSubtype="0" fill="hold" grpId="0" nodeType="withEffect">
                                  <p:stCondLst>
                                    <p:cond delay="500"/>
                                  </p:stCondLst>
                                  <p:childTnLst>
                                    <p:set>
                                      <p:cBhvr>
                                        <p:cTn id="32" dur="1" fill="hold">
                                          <p:stCondLst>
                                            <p:cond delay="0"/>
                                          </p:stCondLst>
                                        </p:cTn>
                                        <p:tgtEl>
                                          <p:spTgt spid="342"/>
                                        </p:tgtEl>
                                        <p:attrNameLst>
                                          <p:attrName>style.visibility</p:attrName>
                                        </p:attrNameLst>
                                      </p:cBhvr>
                                      <p:to>
                                        <p:strVal val="visible"/>
                                      </p:to>
                                    </p:set>
                                    <p:animEffect transition="in" filter="fade">
                                      <p:cBhvr>
                                        <p:cTn id="33" dur="500"/>
                                        <p:tgtEl>
                                          <p:spTgt spid="342"/>
                                        </p:tgtEl>
                                      </p:cBhvr>
                                    </p:animEffect>
                                  </p:childTnLst>
                                </p:cTn>
                              </p:par>
                              <p:par>
                                <p:cTn id="34" presetID="10" presetClass="entr" presetSubtype="0" fill="hold" grpId="0" nodeType="withEffect">
                                  <p:stCondLst>
                                    <p:cond delay="500"/>
                                  </p:stCondLst>
                                  <p:childTnLst>
                                    <p:set>
                                      <p:cBhvr>
                                        <p:cTn id="35" dur="1" fill="hold">
                                          <p:stCondLst>
                                            <p:cond delay="0"/>
                                          </p:stCondLst>
                                        </p:cTn>
                                        <p:tgtEl>
                                          <p:spTgt spid="340"/>
                                        </p:tgtEl>
                                        <p:attrNameLst>
                                          <p:attrName>style.visibility</p:attrName>
                                        </p:attrNameLst>
                                      </p:cBhvr>
                                      <p:to>
                                        <p:strVal val="visible"/>
                                      </p:to>
                                    </p:set>
                                    <p:animEffect transition="in" filter="fade">
                                      <p:cBhvr>
                                        <p:cTn id="36" dur="500"/>
                                        <p:tgtEl>
                                          <p:spTgt spid="340"/>
                                        </p:tgtEl>
                                      </p:cBhvr>
                                    </p:animEffect>
                                  </p:childTnLst>
                                </p:cTn>
                              </p:par>
                              <p:par>
                                <p:cTn id="37" presetID="10" presetClass="entr" presetSubtype="0" fill="hold" grpId="0" nodeType="withEffect">
                                  <p:stCondLst>
                                    <p:cond delay="500"/>
                                  </p:stCondLst>
                                  <p:childTnLst>
                                    <p:set>
                                      <p:cBhvr>
                                        <p:cTn id="38" dur="1" fill="hold">
                                          <p:stCondLst>
                                            <p:cond delay="0"/>
                                          </p:stCondLst>
                                        </p:cTn>
                                        <p:tgtEl>
                                          <p:spTgt spid="341"/>
                                        </p:tgtEl>
                                        <p:attrNameLst>
                                          <p:attrName>style.visibility</p:attrName>
                                        </p:attrNameLst>
                                      </p:cBhvr>
                                      <p:to>
                                        <p:strVal val="visible"/>
                                      </p:to>
                                    </p:set>
                                    <p:animEffect transition="in" filter="fade">
                                      <p:cBhvr>
                                        <p:cTn id="39" dur="500"/>
                                        <p:tgtEl>
                                          <p:spTgt spid="341"/>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343"/>
                                        </p:tgtEl>
                                        <p:attrNameLst>
                                          <p:attrName>style.visibility</p:attrName>
                                        </p:attrNameLst>
                                      </p:cBhvr>
                                      <p:to>
                                        <p:strVal val="visible"/>
                                      </p:to>
                                    </p:set>
                                    <p:animEffect transition="in" filter="fade">
                                      <p:cBhvr>
                                        <p:cTn id="42" dur="500"/>
                                        <p:tgtEl>
                                          <p:spTgt spid="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 grpId="0"/>
      <p:bldP spid="344" grpId="0" animBg="1"/>
      <p:bldP spid="340" grpId="0"/>
      <p:bldP spid="342" grpId="0" animBg="1"/>
      <p:bldP spid="341" grpId="0"/>
      <p:bldP spid="343" grpId="0" animBg="1"/>
      <p:bldP spid="777" grpId="0" animBg="1"/>
      <p:bldP spid="777"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Placeholder 31"/>
          <p:cNvPicPr>
            <a:picLocks noChangeAspect="1"/>
          </p:cNvPicPr>
          <p:nvPr/>
        </p:nvPicPr>
        <p:blipFill rotWithShape="1">
          <a:blip r:embed="rId3" cstate="print">
            <a:extLst>
              <a:ext uri="{28A0092B-C50C-407E-A947-70E740481C1C}">
                <a14:useLocalDpi xmlns:a14="http://schemas.microsoft.com/office/drawing/2010/main" val="0"/>
              </a:ext>
            </a:extLst>
          </a:blip>
          <a:srcRect l="42794" t="23532" r="11958"/>
          <a:stretch/>
        </p:blipFill>
        <p:spPr>
          <a:xfrm>
            <a:off x="4565650" y="0"/>
            <a:ext cx="4578350" cy="5143500"/>
          </a:xfrm>
          <a:prstGeom prst="rect">
            <a:avLst/>
          </a:prstGeom>
        </p:spPr>
      </p:pic>
      <p:sp>
        <p:nvSpPr>
          <p:cNvPr id="5" name="Text Placeholder 4"/>
          <p:cNvSpPr>
            <a:spLocks noGrp="1"/>
          </p:cNvSpPr>
          <p:nvPr>
            <p:ph type="body" sz="quarter" idx="10"/>
          </p:nvPr>
        </p:nvSpPr>
        <p:spPr/>
        <p:txBody>
          <a:bodyPr/>
          <a:lstStyle/>
          <a:p>
            <a:pPr marL="57150" indent="0">
              <a:buNone/>
            </a:pPr>
            <a:r>
              <a:rPr lang="en-US" dirty="0"/>
              <a:t>Effective security doesn’t…</a:t>
            </a:r>
          </a:p>
          <a:p>
            <a:pPr>
              <a:buClr>
                <a:schemeClr val="bg1"/>
              </a:buClr>
              <a:buSzPct val="80000"/>
              <a:buFont typeface="Arial" charset="0"/>
              <a:buChar char="•"/>
            </a:pPr>
            <a:r>
              <a:rPr lang="en-US" dirty="0"/>
              <a:t>Impede performance</a:t>
            </a:r>
          </a:p>
          <a:p>
            <a:pPr>
              <a:buClr>
                <a:schemeClr val="bg1"/>
              </a:buClr>
              <a:buSzPct val="80000"/>
              <a:buFont typeface="Arial" charset="0"/>
              <a:buChar char="•"/>
            </a:pPr>
            <a:r>
              <a:rPr lang="en-US" dirty="0"/>
              <a:t>Add complexity</a:t>
            </a:r>
          </a:p>
          <a:p>
            <a:pPr>
              <a:buClr>
                <a:schemeClr val="bg1"/>
              </a:buClr>
              <a:buSzPct val="80000"/>
              <a:buFont typeface="Arial" charset="0"/>
              <a:buChar char="•"/>
            </a:pPr>
            <a:r>
              <a:rPr lang="en-US" dirty="0"/>
              <a:t>Create blind spots</a:t>
            </a:r>
          </a:p>
        </p:txBody>
      </p:sp>
      <p:sp>
        <p:nvSpPr>
          <p:cNvPr id="2" name="Title 1"/>
          <p:cNvSpPr>
            <a:spLocks noGrp="1"/>
          </p:cNvSpPr>
          <p:nvPr>
            <p:ph type="title"/>
          </p:nvPr>
        </p:nvSpPr>
        <p:spPr>
          <a:xfrm>
            <a:off x="437766" y="562771"/>
            <a:ext cx="3686559" cy="731837"/>
          </a:xfrm>
        </p:spPr>
        <p:txBody>
          <a:bodyPr/>
          <a:lstStyle/>
          <a:p>
            <a:r>
              <a:rPr lang="en-US"/>
              <a:t>Without straining the network</a:t>
            </a:r>
            <a:endParaRPr lang="en-US" dirty="0"/>
          </a:p>
        </p:txBody>
      </p:sp>
    </p:spTree>
    <p:extLst>
      <p:ext uri="{BB962C8B-B14F-4D97-AF65-F5344CB8AC3E}">
        <p14:creationId xmlns:p14="http://schemas.microsoft.com/office/powerpoint/2010/main" val="833204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33399" y="2671128"/>
            <a:ext cx="3886200" cy="1617863"/>
          </a:xfrm>
        </p:spPr>
        <p:txBody>
          <a:bodyPr/>
          <a:lstStyle/>
          <a:p>
            <a:pPr marL="57150" indent="0">
              <a:buNone/>
            </a:pPr>
            <a:r>
              <a:rPr lang="en-US" b="1" dirty="0"/>
              <a:t>A powerful information source </a:t>
            </a:r>
            <a:r>
              <a:rPr lang="en-US" dirty="0"/>
              <a:t>for every network conversation</a:t>
            </a:r>
          </a:p>
        </p:txBody>
      </p:sp>
      <p:sp>
        <p:nvSpPr>
          <p:cNvPr id="5" name="Text Placeholder 4"/>
          <p:cNvSpPr>
            <a:spLocks noGrp="1"/>
          </p:cNvSpPr>
          <p:nvPr>
            <p:ph type="body" sz="quarter" idx="11"/>
          </p:nvPr>
        </p:nvSpPr>
        <p:spPr>
          <a:xfrm>
            <a:off x="4755866" y="2671128"/>
            <a:ext cx="3886200" cy="1617863"/>
          </a:xfrm>
        </p:spPr>
        <p:txBody>
          <a:bodyPr/>
          <a:lstStyle/>
          <a:p>
            <a:pPr marL="57150" indent="0">
              <a:buNone/>
            </a:pPr>
            <a:r>
              <a:rPr lang="en-US" b="1" dirty="0"/>
              <a:t>A critical tool </a:t>
            </a:r>
            <a:r>
              <a:rPr lang="en-US" dirty="0"/>
              <a:t>to identify a security breach</a:t>
            </a:r>
            <a:endParaRPr lang="en-US" b="1" dirty="0"/>
          </a:p>
        </p:txBody>
      </p:sp>
      <p:sp>
        <p:nvSpPr>
          <p:cNvPr id="3" name="Title 2"/>
          <p:cNvSpPr>
            <a:spLocks noGrp="1"/>
          </p:cNvSpPr>
          <p:nvPr>
            <p:ph type="title"/>
          </p:nvPr>
        </p:nvSpPr>
        <p:spPr/>
        <p:txBody>
          <a:bodyPr/>
          <a:lstStyle/>
          <a:p>
            <a:r>
              <a:rPr lang="en-US" dirty="0"/>
              <a:t>Cisco network telemetry for security awareness</a:t>
            </a:r>
          </a:p>
        </p:txBody>
      </p:sp>
      <p:grpSp>
        <p:nvGrpSpPr>
          <p:cNvPr id="6" name="Group 5">
            <a:extLst>
              <a:ext uri="{FF2B5EF4-FFF2-40B4-BE49-F238E27FC236}">
                <a16:creationId xmlns:a16="http://schemas.microsoft.com/office/drawing/2014/main" id="{A9A9C74A-D979-4631-B29C-065D4C65CA6B}"/>
              </a:ext>
            </a:extLst>
          </p:cNvPr>
          <p:cNvGrpSpPr/>
          <p:nvPr/>
        </p:nvGrpSpPr>
        <p:grpSpPr>
          <a:xfrm>
            <a:off x="1529171" y="1187890"/>
            <a:ext cx="1894656" cy="1002938"/>
            <a:chOff x="4904739" y="3405382"/>
            <a:chExt cx="1202176" cy="636373"/>
          </a:xfrm>
        </p:grpSpPr>
        <p:sp>
          <p:nvSpPr>
            <p:cNvPr id="7" name="Rectangle: Rounded Corners 21">
              <a:extLst>
                <a:ext uri="{FF2B5EF4-FFF2-40B4-BE49-F238E27FC236}">
                  <a16:creationId xmlns:a16="http://schemas.microsoft.com/office/drawing/2014/main" id="{225C6ADE-453F-4764-93DE-F0618A4084E3}"/>
                </a:ext>
              </a:extLst>
            </p:cNvPr>
            <p:cNvSpPr/>
            <p:nvPr/>
          </p:nvSpPr>
          <p:spPr>
            <a:xfrm>
              <a:off x="4904739" y="3405382"/>
              <a:ext cx="1202176" cy="636373"/>
            </a:xfrm>
            <a:prstGeom prst="roundRect">
              <a:avLst>
                <a:gd name="adj" fmla="val 50000"/>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1100" b="1" dirty="0">
                <a:solidFill>
                  <a:schemeClr val="bg1"/>
                </a:solidFill>
                <a:latin typeface="+mn-lt"/>
              </a:endParaRPr>
            </a:p>
          </p:txBody>
        </p:sp>
        <p:grpSp>
          <p:nvGrpSpPr>
            <p:cNvPr id="8" name="Group 21">
              <a:extLst>
                <a:ext uri="{FF2B5EF4-FFF2-40B4-BE49-F238E27FC236}">
                  <a16:creationId xmlns:a16="http://schemas.microsoft.com/office/drawing/2014/main" id="{C4611AF0-87D9-418F-8DF0-4F8438EE642A}"/>
                </a:ext>
              </a:extLst>
            </p:cNvPr>
            <p:cNvGrpSpPr>
              <a:grpSpLocks noChangeAspect="1"/>
            </p:cNvGrpSpPr>
            <p:nvPr/>
          </p:nvGrpSpPr>
          <p:grpSpPr bwMode="auto">
            <a:xfrm>
              <a:off x="5304274" y="3473738"/>
              <a:ext cx="403106" cy="499662"/>
              <a:chOff x="1556" y="444"/>
              <a:chExt cx="1027" cy="1273"/>
            </a:xfrm>
          </p:grpSpPr>
          <p:sp>
            <p:nvSpPr>
              <p:cNvPr id="9" name="Freeform 22">
                <a:extLst>
                  <a:ext uri="{FF2B5EF4-FFF2-40B4-BE49-F238E27FC236}">
                    <a16:creationId xmlns:a16="http://schemas.microsoft.com/office/drawing/2014/main" id="{46EE06DA-2A77-4F00-A80F-6326B62F34BA}"/>
                  </a:ext>
                </a:extLst>
              </p:cNvPr>
              <p:cNvSpPr>
                <a:spLocks/>
              </p:cNvSpPr>
              <p:nvPr/>
            </p:nvSpPr>
            <p:spPr bwMode="auto">
              <a:xfrm>
                <a:off x="1556" y="444"/>
                <a:ext cx="1027" cy="1273"/>
              </a:xfrm>
              <a:custGeom>
                <a:avLst/>
                <a:gdLst>
                  <a:gd name="T0" fmla="*/ 36 w 432"/>
                  <a:gd name="T1" fmla="*/ 0 h 536"/>
                  <a:gd name="T2" fmla="*/ 0 w 432"/>
                  <a:gd name="T3" fmla="*/ 36 h 536"/>
                  <a:gd name="T4" fmla="*/ 0 w 432"/>
                  <a:gd name="T5" fmla="*/ 500 h 536"/>
                  <a:gd name="T6" fmla="*/ 36 w 432"/>
                  <a:gd name="T7" fmla="*/ 536 h 536"/>
                  <a:gd name="T8" fmla="*/ 396 w 432"/>
                  <a:gd name="T9" fmla="*/ 536 h 536"/>
                  <a:gd name="T10" fmla="*/ 432 w 432"/>
                  <a:gd name="T11" fmla="*/ 500 h 536"/>
                  <a:gd name="T12" fmla="*/ 432 w 432"/>
                  <a:gd name="T13" fmla="*/ 135 h 536"/>
                  <a:gd name="T14" fmla="*/ 299 w 432"/>
                  <a:gd name="T15" fmla="*/ 0 h 536"/>
                  <a:gd name="T16" fmla="*/ 36 w 432"/>
                  <a:gd name="T1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36">
                    <a:moveTo>
                      <a:pt x="36" y="0"/>
                    </a:moveTo>
                    <a:cubicBezTo>
                      <a:pt x="16" y="0"/>
                      <a:pt x="0" y="16"/>
                      <a:pt x="0" y="36"/>
                    </a:cubicBezTo>
                    <a:cubicBezTo>
                      <a:pt x="0" y="500"/>
                      <a:pt x="0" y="500"/>
                      <a:pt x="0" y="500"/>
                    </a:cubicBezTo>
                    <a:cubicBezTo>
                      <a:pt x="0" y="520"/>
                      <a:pt x="16" y="536"/>
                      <a:pt x="36" y="536"/>
                    </a:cubicBezTo>
                    <a:cubicBezTo>
                      <a:pt x="396" y="536"/>
                      <a:pt x="396" y="536"/>
                      <a:pt x="396" y="536"/>
                    </a:cubicBezTo>
                    <a:cubicBezTo>
                      <a:pt x="415" y="536"/>
                      <a:pt x="432" y="520"/>
                      <a:pt x="432" y="500"/>
                    </a:cubicBezTo>
                    <a:cubicBezTo>
                      <a:pt x="432" y="135"/>
                      <a:pt x="432" y="135"/>
                      <a:pt x="432" y="135"/>
                    </a:cubicBezTo>
                    <a:cubicBezTo>
                      <a:pt x="299" y="0"/>
                      <a:pt x="299" y="0"/>
                      <a:pt x="299" y="0"/>
                    </a:cubicBezTo>
                    <a:lnTo>
                      <a:pt x="36" y="0"/>
                    </a:lnTo>
                    <a:close/>
                  </a:path>
                </a:pathLst>
              </a:custGeom>
              <a:solidFill>
                <a:schemeClr val="tx1">
                  <a:lumMod val="10000"/>
                  <a:lumOff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sp>
            <p:nvSpPr>
              <p:cNvPr id="10" name="Freeform 23">
                <a:extLst>
                  <a:ext uri="{FF2B5EF4-FFF2-40B4-BE49-F238E27FC236}">
                    <a16:creationId xmlns:a16="http://schemas.microsoft.com/office/drawing/2014/main" id="{20323FB4-AA32-47DA-914D-0ABB4453CD36}"/>
                  </a:ext>
                </a:extLst>
              </p:cNvPr>
              <p:cNvSpPr>
                <a:spLocks/>
              </p:cNvSpPr>
              <p:nvPr/>
            </p:nvSpPr>
            <p:spPr bwMode="auto">
              <a:xfrm>
                <a:off x="1699" y="684"/>
                <a:ext cx="456" cy="95"/>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sp>
            <p:nvSpPr>
              <p:cNvPr id="11" name="Freeform 24">
                <a:extLst>
                  <a:ext uri="{FF2B5EF4-FFF2-40B4-BE49-F238E27FC236}">
                    <a16:creationId xmlns:a16="http://schemas.microsoft.com/office/drawing/2014/main" id="{C06EC556-3E6D-4E94-80B8-35109B0B2335}"/>
                  </a:ext>
                </a:extLst>
              </p:cNvPr>
              <p:cNvSpPr>
                <a:spLocks/>
              </p:cNvSpPr>
              <p:nvPr/>
            </p:nvSpPr>
            <p:spPr bwMode="auto">
              <a:xfrm>
                <a:off x="1699" y="917"/>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sp>
            <p:nvSpPr>
              <p:cNvPr id="12" name="Freeform 25">
                <a:extLst>
                  <a:ext uri="{FF2B5EF4-FFF2-40B4-BE49-F238E27FC236}">
                    <a16:creationId xmlns:a16="http://schemas.microsoft.com/office/drawing/2014/main" id="{98163988-3379-448D-83A4-4585BE82ABD0}"/>
                  </a:ext>
                </a:extLst>
              </p:cNvPr>
              <p:cNvSpPr>
                <a:spLocks/>
              </p:cNvSpPr>
              <p:nvPr/>
            </p:nvSpPr>
            <p:spPr bwMode="auto">
              <a:xfrm>
                <a:off x="1699" y="1152"/>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sp>
            <p:nvSpPr>
              <p:cNvPr id="13" name="Freeform 26">
                <a:extLst>
                  <a:ext uri="{FF2B5EF4-FFF2-40B4-BE49-F238E27FC236}">
                    <a16:creationId xmlns:a16="http://schemas.microsoft.com/office/drawing/2014/main" id="{3821057E-B00A-41E5-AA30-FEE70B25139F}"/>
                  </a:ext>
                </a:extLst>
              </p:cNvPr>
              <p:cNvSpPr>
                <a:spLocks/>
              </p:cNvSpPr>
              <p:nvPr/>
            </p:nvSpPr>
            <p:spPr bwMode="auto">
              <a:xfrm>
                <a:off x="1699" y="1387"/>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sp>
            <p:nvSpPr>
              <p:cNvPr id="14" name="Freeform 27">
                <a:extLst>
                  <a:ext uri="{FF2B5EF4-FFF2-40B4-BE49-F238E27FC236}">
                    <a16:creationId xmlns:a16="http://schemas.microsoft.com/office/drawing/2014/main" id="{70397034-3F8A-476F-8CA1-342627BCF4EF}"/>
                  </a:ext>
                </a:extLst>
              </p:cNvPr>
              <p:cNvSpPr>
                <a:spLocks/>
              </p:cNvSpPr>
              <p:nvPr/>
            </p:nvSpPr>
            <p:spPr bwMode="auto">
              <a:xfrm>
                <a:off x="2267" y="444"/>
                <a:ext cx="316" cy="320"/>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dirty="0"/>
              </a:p>
            </p:txBody>
          </p:sp>
        </p:grpSp>
      </p:grpSp>
      <p:grpSp>
        <p:nvGrpSpPr>
          <p:cNvPr id="16" name="Group 15"/>
          <p:cNvGrpSpPr/>
          <p:nvPr/>
        </p:nvGrpSpPr>
        <p:grpSpPr>
          <a:xfrm>
            <a:off x="5615590" y="1193392"/>
            <a:ext cx="1894656" cy="1002938"/>
            <a:chOff x="5144179" y="1894106"/>
            <a:chExt cx="1202176" cy="636373"/>
          </a:xfrm>
        </p:grpSpPr>
        <p:sp>
          <p:nvSpPr>
            <p:cNvPr id="17" name="Rectangle: Rounded Corners 22">
              <a:extLst>
                <a:ext uri="{FF2B5EF4-FFF2-40B4-BE49-F238E27FC236}">
                  <a16:creationId xmlns:a16="http://schemas.microsoft.com/office/drawing/2014/main" id="{DC415212-1C9F-4A43-8A3E-921D4041709E}"/>
                </a:ext>
              </a:extLst>
            </p:cNvPr>
            <p:cNvSpPr/>
            <p:nvPr/>
          </p:nvSpPr>
          <p:spPr>
            <a:xfrm>
              <a:off x="5144179" y="1894106"/>
              <a:ext cx="1202176" cy="636373"/>
            </a:xfrm>
            <a:prstGeom prst="roundRect">
              <a:avLst>
                <a:gd name="adj" fmla="val 50000"/>
              </a:avLst>
            </a:prstGeom>
            <a:solidFill>
              <a:srgbClr val="08BCEB"/>
            </a:solidFill>
            <a:ln>
              <a:noFill/>
            </a:ln>
          </p:spPr>
          <p:txBody>
            <a:bodyPr vert="horz" wrap="square" lIns="0" tIns="0" rIns="0" bIns="0" numCol="1" anchor="ctr" anchorCtr="0" compatLnSpc="1">
              <a:prstTxWarp prst="textNoShape">
                <a:avLst/>
              </a:prstTxWarp>
            </a:bodyPr>
            <a:lstStyle/>
            <a:p>
              <a:pPr algn="ctr"/>
              <a:endParaRPr lang="en-US" sz="1400" b="1" dirty="0">
                <a:solidFill>
                  <a:srgbClr val="FF0000"/>
                </a:solidFill>
                <a:latin typeface="+mn-lt"/>
              </a:endParaRPr>
            </a:p>
          </p:txBody>
        </p:sp>
        <p:grpSp>
          <p:nvGrpSpPr>
            <p:cNvPr id="18" name="Group 17">
              <a:extLst>
                <a:ext uri="{FF2B5EF4-FFF2-40B4-BE49-F238E27FC236}">
                  <a16:creationId xmlns:a16="http://schemas.microsoft.com/office/drawing/2014/main" id="{7A2DE6D3-ED56-407A-A603-5316533194D3}"/>
                </a:ext>
              </a:extLst>
            </p:cNvPr>
            <p:cNvGrpSpPr/>
            <p:nvPr/>
          </p:nvGrpSpPr>
          <p:grpSpPr>
            <a:xfrm>
              <a:off x="5369994" y="2047872"/>
              <a:ext cx="750546" cy="310902"/>
              <a:chOff x="5086734" y="1946910"/>
              <a:chExt cx="750546" cy="310902"/>
            </a:xfrm>
          </p:grpSpPr>
          <p:sp>
            <p:nvSpPr>
              <p:cNvPr id="19" name="Oval 18">
                <a:extLst>
                  <a:ext uri="{FF2B5EF4-FFF2-40B4-BE49-F238E27FC236}">
                    <a16:creationId xmlns:a16="http://schemas.microsoft.com/office/drawing/2014/main" id="{CFB777C5-10A7-4A96-BB4C-E9454A70C4D1}"/>
                  </a:ext>
                </a:extLst>
              </p:cNvPr>
              <p:cNvSpPr>
                <a:spLocks noChangeArrowheads="1"/>
              </p:cNvSpPr>
              <p:nvPr/>
            </p:nvSpPr>
            <p:spPr bwMode="auto">
              <a:xfrm>
                <a:off x="5364765" y="1946910"/>
                <a:ext cx="194485" cy="190377"/>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0" name="Oval 19">
                <a:extLst>
                  <a:ext uri="{FF2B5EF4-FFF2-40B4-BE49-F238E27FC236}">
                    <a16:creationId xmlns:a16="http://schemas.microsoft.com/office/drawing/2014/main" id="{C370E9C6-8EDB-4600-84BD-6E4723003956}"/>
                  </a:ext>
                </a:extLst>
              </p:cNvPr>
              <p:cNvSpPr>
                <a:spLocks noChangeArrowheads="1"/>
              </p:cNvSpPr>
              <p:nvPr/>
            </p:nvSpPr>
            <p:spPr bwMode="auto">
              <a:xfrm>
                <a:off x="5086734" y="2014020"/>
                <a:ext cx="194485" cy="19448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1" name="Oval 20">
                <a:extLst>
                  <a:ext uri="{FF2B5EF4-FFF2-40B4-BE49-F238E27FC236}">
                    <a16:creationId xmlns:a16="http://schemas.microsoft.com/office/drawing/2014/main" id="{3ABE856C-E521-424A-85AF-DE6A62A31082}"/>
                  </a:ext>
                </a:extLst>
              </p:cNvPr>
              <p:cNvSpPr>
                <a:spLocks noChangeArrowheads="1"/>
              </p:cNvSpPr>
              <p:nvPr/>
            </p:nvSpPr>
            <p:spPr bwMode="auto">
              <a:xfrm>
                <a:off x="5122345" y="1959237"/>
                <a:ext cx="301313" cy="29857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2" name="Oval 21">
                <a:extLst>
                  <a:ext uri="{FF2B5EF4-FFF2-40B4-BE49-F238E27FC236}">
                    <a16:creationId xmlns:a16="http://schemas.microsoft.com/office/drawing/2014/main" id="{E4354A09-1B45-44FD-BC2A-86B36BE62D03}"/>
                  </a:ext>
                </a:extLst>
              </p:cNvPr>
              <p:cNvSpPr>
                <a:spLocks noChangeArrowheads="1"/>
              </p:cNvSpPr>
              <p:nvPr/>
            </p:nvSpPr>
            <p:spPr bwMode="auto">
              <a:xfrm>
                <a:off x="5644165" y="2014020"/>
                <a:ext cx="193115" cy="19448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3" name="Oval 22">
                <a:extLst>
                  <a:ext uri="{FF2B5EF4-FFF2-40B4-BE49-F238E27FC236}">
                    <a16:creationId xmlns:a16="http://schemas.microsoft.com/office/drawing/2014/main" id="{0DE8C175-EB34-4CD7-A8EA-1CD9182994E1}"/>
                  </a:ext>
                </a:extLst>
              </p:cNvPr>
              <p:cNvSpPr>
                <a:spLocks noChangeArrowheads="1"/>
              </p:cNvSpPr>
              <p:nvPr/>
            </p:nvSpPr>
            <p:spPr bwMode="auto">
              <a:xfrm>
                <a:off x="5501725" y="1959237"/>
                <a:ext cx="299944" cy="29857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4" name="Oval 23">
                <a:extLst>
                  <a:ext uri="{FF2B5EF4-FFF2-40B4-BE49-F238E27FC236}">
                    <a16:creationId xmlns:a16="http://schemas.microsoft.com/office/drawing/2014/main" id="{84B57626-462D-4F68-9A6B-2C8421BAC874}"/>
                  </a:ext>
                </a:extLst>
              </p:cNvPr>
              <p:cNvSpPr>
                <a:spLocks noChangeArrowheads="1"/>
              </p:cNvSpPr>
              <p:nvPr/>
            </p:nvSpPr>
            <p:spPr bwMode="auto">
              <a:xfrm>
                <a:off x="5170281" y="2004434"/>
                <a:ext cx="204071" cy="206811"/>
              </a:xfrm>
              <a:prstGeom prst="ellipse">
                <a:avLst/>
              </a:pr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25" name="Oval 24">
                <a:extLst>
                  <a:ext uri="{FF2B5EF4-FFF2-40B4-BE49-F238E27FC236}">
                    <a16:creationId xmlns:a16="http://schemas.microsoft.com/office/drawing/2014/main" id="{A0F5352C-9064-4B9A-8425-CA2CE92763F7}"/>
                  </a:ext>
                </a:extLst>
              </p:cNvPr>
              <p:cNvSpPr>
                <a:spLocks noChangeArrowheads="1"/>
              </p:cNvSpPr>
              <p:nvPr/>
            </p:nvSpPr>
            <p:spPr bwMode="auto">
              <a:xfrm>
                <a:off x="5549662" y="2004434"/>
                <a:ext cx="204071" cy="206811"/>
              </a:xfrm>
              <a:prstGeom prst="ellipse">
                <a:avLst/>
              </a:pr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grpSp>
      </p:grpSp>
      <p:grpSp>
        <p:nvGrpSpPr>
          <p:cNvPr id="27" name="Group 26"/>
          <p:cNvGrpSpPr/>
          <p:nvPr/>
        </p:nvGrpSpPr>
        <p:grpSpPr>
          <a:xfrm>
            <a:off x="5753736" y="1193392"/>
            <a:ext cx="1894656" cy="1002938"/>
            <a:chOff x="5144179" y="1894106"/>
            <a:chExt cx="1202176" cy="636373"/>
          </a:xfrm>
        </p:grpSpPr>
        <p:sp>
          <p:nvSpPr>
            <p:cNvPr id="28" name="Rectangle: Rounded Corners 22">
              <a:extLst>
                <a:ext uri="{FF2B5EF4-FFF2-40B4-BE49-F238E27FC236}">
                  <a16:creationId xmlns:a16="http://schemas.microsoft.com/office/drawing/2014/main" id="{DC415212-1C9F-4A43-8A3E-921D4041709E}"/>
                </a:ext>
              </a:extLst>
            </p:cNvPr>
            <p:cNvSpPr/>
            <p:nvPr/>
          </p:nvSpPr>
          <p:spPr>
            <a:xfrm>
              <a:off x="5144179" y="1894106"/>
              <a:ext cx="1202176" cy="636373"/>
            </a:xfrm>
            <a:prstGeom prst="roundRect">
              <a:avLst>
                <a:gd name="adj" fmla="val 50000"/>
              </a:avLst>
            </a:prstGeom>
            <a:solidFill>
              <a:srgbClr val="08BCEB"/>
            </a:solidFill>
            <a:ln>
              <a:noFill/>
            </a:ln>
          </p:spPr>
          <p:txBody>
            <a:bodyPr vert="horz" wrap="square" lIns="0" tIns="0" rIns="0" bIns="0" numCol="1" anchor="ctr" anchorCtr="0" compatLnSpc="1">
              <a:prstTxWarp prst="textNoShape">
                <a:avLst/>
              </a:prstTxWarp>
            </a:bodyPr>
            <a:lstStyle/>
            <a:p>
              <a:pPr algn="ctr"/>
              <a:endParaRPr lang="en-US" sz="1400" b="1" dirty="0">
                <a:solidFill>
                  <a:srgbClr val="FF0000"/>
                </a:solidFill>
                <a:latin typeface="+mn-lt"/>
              </a:endParaRPr>
            </a:p>
          </p:txBody>
        </p:sp>
        <p:grpSp>
          <p:nvGrpSpPr>
            <p:cNvPr id="29" name="Group 28">
              <a:extLst>
                <a:ext uri="{FF2B5EF4-FFF2-40B4-BE49-F238E27FC236}">
                  <a16:creationId xmlns:a16="http://schemas.microsoft.com/office/drawing/2014/main" id="{7A2DE6D3-ED56-407A-A603-5316533194D3}"/>
                </a:ext>
              </a:extLst>
            </p:cNvPr>
            <p:cNvGrpSpPr/>
            <p:nvPr/>
          </p:nvGrpSpPr>
          <p:grpSpPr>
            <a:xfrm>
              <a:off x="5369994" y="2047872"/>
              <a:ext cx="750546" cy="310902"/>
              <a:chOff x="5086734" y="1946910"/>
              <a:chExt cx="750546" cy="310902"/>
            </a:xfrm>
          </p:grpSpPr>
          <p:sp>
            <p:nvSpPr>
              <p:cNvPr id="30" name="Oval 29">
                <a:extLst>
                  <a:ext uri="{FF2B5EF4-FFF2-40B4-BE49-F238E27FC236}">
                    <a16:creationId xmlns:a16="http://schemas.microsoft.com/office/drawing/2014/main" id="{CFB777C5-10A7-4A96-BB4C-E9454A70C4D1}"/>
                  </a:ext>
                </a:extLst>
              </p:cNvPr>
              <p:cNvSpPr>
                <a:spLocks noChangeArrowheads="1"/>
              </p:cNvSpPr>
              <p:nvPr/>
            </p:nvSpPr>
            <p:spPr bwMode="auto">
              <a:xfrm>
                <a:off x="5364765" y="1946910"/>
                <a:ext cx="194485" cy="190377"/>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1" name="Oval 30">
                <a:extLst>
                  <a:ext uri="{FF2B5EF4-FFF2-40B4-BE49-F238E27FC236}">
                    <a16:creationId xmlns:a16="http://schemas.microsoft.com/office/drawing/2014/main" id="{C370E9C6-8EDB-4600-84BD-6E4723003956}"/>
                  </a:ext>
                </a:extLst>
              </p:cNvPr>
              <p:cNvSpPr>
                <a:spLocks noChangeArrowheads="1"/>
              </p:cNvSpPr>
              <p:nvPr/>
            </p:nvSpPr>
            <p:spPr bwMode="auto">
              <a:xfrm>
                <a:off x="5086734" y="2014020"/>
                <a:ext cx="194485" cy="19448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2" name="Oval 31">
                <a:extLst>
                  <a:ext uri="{FF2B5EF4-FFF2-40B4-BE49-F238E27FC236}">
                    <a16:creationId xmlns:a16="http://schemas.microsoft.com/office/drawing/2014/main" id="{3ABE856C-E521-424A-85AF-DE6A62A31082}"/>
                  </a:ext>
                </a:extLst>
              </p:cNvPr>
              <p:cNvSpPr>
                <a:spLocks noChangeArrowheads="1"/>
              </p:cNvSpPr>
              <p:nvPr/>
            </p:nvSpPr>
            <p:spPr bwMode="auto">
              <a:xfrm>
                <a:off x="5122345" y="1959237"/>
                <a:ext cx="301313" cy="29857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3" name="Oval 32">
                <a:extLst>
                  <a:ext uri="{FF2B5EF4-FFF2-40B4-BE49-F238E27FC236}">
                    <a16:creationId xmlns:a16="http://schemas.microsoft.com/office/drawing/2014/main" id="{E4354A09-1B45-44FD-BC2A-86B36BE62D03}"/>
                  </a:ext>
                </a:extLst>
              </p:cNvPr>
              <p:cNvSpPr>
                <a:spLocks noChangeArrowheads="1"/>
              </p:cNvSpPr>
              <p:nvPr/>
            </p:nvSpPr>
            <p:spPr bwMode="auto">
              <a:xfrm>
                <a:off x="5644165" y="2014020"/>
                <a:ext cx="193115" cy="19448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4" name="Oval 33">
                <a:extLst>
                  <a:ext uri="{FF2B5EF4-FFF2-40B4-BE49-F238E27FC236}">
                    <a16:creationId xmlns:a16="http://schemas.microsoft.com/office/drawing/2014/main" id="{0DE8C175-EB34-4CD7-A8EA-1CD9182994E1}"/>
                  </a:ext>
                </a:extLst>
              </p:cNvPr>
              <p:cNvSpPr>
                <a:spLocks noChangeArrowheads="1"/>
              </p:cNvSpPr>
              <p:nvPr/>
            </p:nvSpPr>
            <p:spPr bwMode="auto">
              <a:xfrm>
                <a:off x="5501725" y="1959237"/>
                <a:ext cx="299944" cy="298575"/>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5" name="Oval 34">
                <a:extLst>
                  <a:ext uri="{FF2B5EF4-FFF2-40B4-BE49-F238E27FC236}">
                    <a16:creationId xmlns:a16="http://schemas.microsoft.com/office/drawing/2014/main" id="{84B57626-462D-4F68-9A6B-2C8421BAC874}"/>
                  </a:ext>
                </a:extLst>
              </p:cNvPr>
              <p:cNvSpPr>
                <a:spLocks noChangeArrowheads="1"/>
              </p:cNvSpPr>
              <p:nvPr/>
            </p:nvSpPr>
            <p:spPr bwMode="auto">
              <a:xfrm>
                <a:off x="5170281" y="2004434"/>
                <a:ext cx="204071" cy="206811"/>
              </a:xfrm>
              <a:prstGeom prst="ellipse">
                <a:avLst/>
              </a:pr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sp>
            <p:nvSpPr>
              <p:cNvPr id="36" name="Oval 35">
                <a:extLst>
                  <a:ext uri="{FF2B5EF4-FFF2-40B4-BE49-F238E27FC236}">
                    <a16:creationId xmlns:a16="http://schemas.microsoft.com/office/drawing/2014/main" id="{A0F5352C-9064-4B9A-8425-CA2CE92763F7}"/>
                  </a:ext>
                </a:extLst>
              </p:cNvPr>
              <p:cNvSpPr>
                <a:spLocks noChangeArrowheads="1"/>
              </p:cNvSpPr>
              <p:nvPr/>
            </p:nvSpPr>
            <p:spPr bwMode="auto">
              <a:xfrm>
                <a:off x="5549662" y="2004434"/>
                <a:ext cx="204071" cy="206811"/>
              </a:xfrm>
              <a:prstGeom prst="ellipse">
                <a:avLst/>
              </a:prstGeom>
              <a:solidFill>
                <a:schemeClr val="tx1">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p>
            </p:txBody>
          </p:sp>
        </p:grpSp>
      </p:grpSp>
      <p:sp>
        <p:nvSpPr>
          <p:cNvPr id="37" name="Rectangle 5">
            <a:extLst>
              <a:ext uri="{FF2B5EF4-FFF2-40B4-BE49-F238E27FC236}">
                <a16:creationId xmlns:a16="http://schemas.microsoft.com/office/drawing/2014/main" id="{D0D4BB60-F0BB-46B9-83C9-E27A361A693D}"/>
              </a:ext>
            </a:extLst>
          </p:cNvPr>
          <p:cNvSpPr>
            <a:spLocks noChangeArrowheads="1"/>
          </p:cNvSpPr>
          <p:nvPr/>
        </p:nvSpPr>
        <p:spPr bwMode="auto">
          <a:xfrm>
            <a:off x="0" y="3768030"/>
            <a:ext cx="9144000" cy="934590"/>
          </a:xfrm>
          <a:prstGeom prst="rect">
            <a:avLst/>
          </a:prstGeom>
          <a:solidFill>
            <a:schemeClr val="accent1"/>
          </a:solidFill>
          <a:ln w="6350" algn="ctr">
            <a:solidFill>
              <a:schemeClr val="accent1"/>
            </a:solidFill>
            <a:miter lim="800000"/>
            <a:headEnd/>
            <a:tailEnd/>
          </a:ln>
          <a:effectLst/>
        </p:spPr>
        <p:txBody>
          <a:bodyPr lIns="205767" tIns="274357" rIns="68589" bIns="34295" anchor="ctr">
            <a:noAutofit/>
          </a:bodyPr>
          <a:lstStyle/>
          <a:p>
            <a:pPr algn="ctr">
              <a:spcBef>
                <a:spcPct val="50000"/>
              </a:spcBef>
              <a:buSzPct val="80000"/>
            </a:pPr>
            <a:endParaRPr lang="en-US" sz="2800" b="1" dirty="0">
              <a:solidFill>
                <a:schemeClr val="bg2"/>
              </a:solidFill>
              <a:latin typeface="+mn-lt"/>
              <a:cs typeface="Arial" charset="0"/>
            </a:endParaRPr>
          </a:p>
        </p:txBody>
      </p:sp>
      <p:sp>
        <p:nvSpPr>
          <p:cNvPr id="38" name="TextBox 37"/>
          <p:cNvSpPr txBox="1"/>
          <p:nvPr/>
        </p:nvSpPr>
        <p:spPr>
          <a:xfrm>
            <a:off x="184682" y="3982686"/>
            <a:ext cx="8864725" cy="523220"/>
          </a:xfrm>
          <a:prstGeom prst="rect">
            <a:avLst/>
          </a:prstGeom>
          <a:noFill/>
        </p:spPr>
        <p:txBody>
          <a:bodyPr wrap="square" rtlCol="0">
            <a:spAutoFit/>
          </a:bodyPr>
          <a:lstStyle/>
          <a:p>
            <a:pPr algn="ctr"/>
            <a:r>
              <a:rPr lang="en-US" sz="2800" b="1" dirty="0">
                <a:solidFill>
                  <a:schemeClr val="bg2"/>
                </a:solidFill>
                <a:cs typeface="Arial" charset="0"/>
              </a:rPr>
              <a:t>Network Flows Highlight Malicious Behavior</a:t>
            </a:r>
          </a:p>
        </p:txBody>
      </p:sp>
    </p:spTree>
    <p:extLst>
      <p:ext uri="{BB962C8B-B14F-4D97-AF65-F5344CB8AC3E}">
        <p14:creationId xmlns:p14="http://schemas.microsoft.com/office/powerpoint/2010/main" val="87727416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p:cNvGrpSpPr/>
          <p:nvPr/>
        </p:nvGrpSpPr>
        <p:grpSpPr>
          <a:xfrm>
            <a:off x="811530" y="2464254"/>
            <a:ext cx="7492365" cy="141513"/>
            <a:chOff x="1150043" y="3962399"/>
            <a:chExt cx="9848370" cy="333829"/>
          </a:xfrm>
        </p:grpSpPr>
        <p:cxnSp>
          <p:nvCxnSpPr>
            <p:cNvPr id="52" name="Straight Connector 51"/>
            <p:cNvCxnSpPr/>
            <p:nvPr/>
          </p:nvCxnSpPr>
          <p:spPr>
            <a:xfrm>
              <a:off x="1150043"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806601"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463159"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3119717"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3776275"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432833"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5089391"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5745949"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02507"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7059065"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7715623"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8372181"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9028739"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9685297"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10341855"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10998413" y="3962399"/>
              <a:ext cx="0" cy="333829"/>
            </a:xfrm>
            <a:prstGeom prst="line">
              <a:avLst/>
            </a:prstGeom>
            <a:ln w="25400">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grpSp>
      <p:cxnSp>
        <p:nvCxnSpPr>
          <p:cNvPr id="117" name="Straight Connector 116"/>
          <p:cNvCxnSpPr>
            <a:cxnSpLocks/>
          </p:cNvCxnSpPr>
          <p:nvPr>
            <p:custDataLst>
              <p:tags r:id="rId1"/>
            </p:custDataLst>
          </p:nvPr>
        </p:nvCxnSpPr>
        <p:spPr>
          <a:xfrm>
            <a:off x="0" y="2535010"/>
            <a:ext cx="9144000" cy="0"/>
          </a:xfrm>
          <a:prstGeom prst="line">
            <a:avLst/>
          </a:prstGeom>
          <a:ln w="44450">
            <a:solidFill>
              <a:schemeClr val="tx1">
                <a:lumMod val="20000"/>
                <a:lumOff val="8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511196" y="2764066"/>
            <a:ext cx="649455" cy="276999"/>
          </a:xfrm>
          <a:prstGeom prst="rect">
            <a:avLst/>
          </a:prstGeom>
        </p:spPr>
        <p:txBody>
          <a:bodyPr wrap="square">
            <a:spAutoFit/>
          </a:bodyPr>
          <a:lstStyle/>
          <a:p>
            <a:pPr algn="ctr">
              <a:lnSpc>
                <a:spcPct val="80000"/>
              </a:lnSpc>
              <a:defRPr/>
            </a:pPr>
            <a:r>
              <a:rPr lang="en-US" sz="1500" spc="-53" dirty="0">
                <a:solidFill>
                  <a:schemeClr val="bg1"/>
                </a:solidFill>
              </a:rPr>
              <a:t>Time</a:t>
            </a:r>
            <a:endParaRPr lang="en-US" sz="1200" spc="-53" dirty="0">
              <a:ln w="6350">
                <a:noFill/>
              </a:ln>
              <a:solidFill>
                <a:schemeClr val="bg1"/>
              </a:solidFill>
            </a:endParaRPr>
          </a:p>
        </p:txBody>
      </p:sp>
      <p:grpSp>
        <p:nvGrpSpPr>
          <p:cNvPr id="8" name="Group 7"/>
          <p:cNvGrpSpPr/>
          <p:nvPr>
            <p:custDataLst>
              <p:tags r:id="rId2"/>
            </p:custDataLst>
          </p:nvPr>
        </p:nvGrpSpPr>
        <p:grpSpPr>
          <a:xfrm>
            <a:off x="4974632" y="363311"/>
            <a:ext cx="4600068" cy="4289424"/>
            <a:chOff x="6632843" y="1233714"/>
            <a:chExt cx="6133424" cy="5719232"/>
          </a:xfrm>
        </p:grpSpPr>
        <p:grpSp>
          <p:nvGrpSpPr>
            <p:cNvPr id="224" name="Group 223"/>
            <p:cNvGrpSpPr/>
            <p:nvPr>
              <p:custDataLst>
                <p:tags r:id="rId7"/>
              </p:custDataLst>
            </p:nvPr>
          </p:nvGrpSpPr>
          <p:grpSpPr>
            <a:xfrm>
              <a:off x="6632843" y="1233714"/>
              <a:ext cx="6133424" cy="5719232"/>
              <a:chOff x="6928982" y="1785257"/>
              <a:chExt cx="4981580" cy="4645172"/>
            </a:xfrm>
          </p:grpSpPr>
          <p:grpSp>
            <p:nvGrpSpPr>
              <p:cNvPr id="225" name="Group 224"/>
              <p:cNvGrpSpPr/>
              <p:nvPr>
                <p:custDataLst>
                  <p:tags r:id="rId8"/>
                </p:custDataLst>
              </p:nvPr>
            </p:nvGrpSpPr>
            <p:grpSpPr>
              <a:xfrm>
                <a:off x="6928982" y="1785257"/>
                <a:ext cx="4981580" cy="4645172"/>
                <a:chOff x="7418464" y="1930400"/>
                <a:chExt cx="4670272" cy="4354886"/>
              </a:xfrm>
            </p:grpSpPr>
            <p:pic>
              <p:nvPicPr>
                <p:cNvPr id="229" name="Picture 228"/>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7418464" y="1930400"/>
                  <a:ext cx="4670272" cy="4354886"/>
                </a:xfrm>
                <a:prstGeom prst="rect">
                  <a:avLst/>
                </a:prstGeom>
              </p:spPr>
            </p:pic>
            <p:sp>
              <p:nvSpPr>
                <p:cNvPr id="230" name="Oval 229"/>
                <p:cNvSpPr/>
                <p:nvPr/>
              </p:nvSpPr>
              <p:spPr>
                <a:xfrm>
                  <a:off x="9260115" y="3614358"/>
                  <a:ext cx="986970" cy="986970"/>
                </a:xfrm>
                <a:prstGeom prst="ellipse">
                  <a:avLst/>
                </a:prstGeom>
                <a:solidFill>
                  <a:schemeClr val="accent2">
                    <a:lumMod val="75000"/>
                  </a:schemeClr>
                </a:solidFill>
                <a:ln>
                  <a:gradFill flip="none" rotWithShape="1">
                    <a:gsLst>
                      <a:gs pos="0">
                        <a:schemeClr val="bg1"/>
                      </a:gs>
                      <a:gs pos="53000">
                        <a:schemeClr val="accent5"/>
                      </a:gs>
                      <a:gs pos="100000">
                        <a:schemeClr val="accent1">
                          <a:lumMod val="50000"/>
                        </a:schemeClr>
                      </a:gs>
                    </a:gsLst>
                    <a:lin ang="8100000" scaled="1"/>
                    <a:tileRect/>
                  </a:gradFill>
                </a:ln>
                <a:effectLst>
                  <a:outerShdw blurRad="254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800" dirty="0">
                    <a:solidFill>
                      <a:schemeClr val="bg1"/>
                    </a:solidFill>
                  </a:endParaRPr>
                </a:p>
              </p:txBody>
            </p:sp>
          </p:grpSp>
          <p:grpSp>
            <p:nvGrpSpPr>
              <p:cNvPr id="226" name="Group 225"/>
              <p:cNvGrpSpPr/>
              <p:nvPr/>
            </p:nvGrpSpPr>
            <p:grpSpPr>
              <a:xfrm>
                <a:off x="9215212" y="3807973"/>
                <a:ext cx="451302" cy="578518"/>
                <a:chOff x="9153526" y="3678098"/>
                <a:chExt cx="574674" cy="736667"/>
              </a:xfrm>
            </p:grpSpPr>
            <p:sp>
              <p:nvSpPr>
                <p:cNvPr id="227" name="Freeform 15"/>
                <p:cNvSpPr>
                  <a:spLocks/>
                </p:cNvSpPr>
                <p:nvPr/>
              </p:nvSpPr>
              <p:spPr bwMode="auto">
                <a:xfrm>
                  <a:off x="9353636" y="3948942"/>
                  <a:ext cx="176654" cy="176653"/>
                </a:xfrm>
                <a:custGeom>
                  <a:avLst/>
                  <a:gdLst>
                    <a:gd name="T0" fmla="*/ 55 w 482"/>
                    <a:gd name="T1" fmla="*/ 0 h 482"/>
                    <a:gd name="T2" fmla="*/ 0 w 482"/>
                    <a:gd name="T3" fmla="*/ 55 h 482"/>
                    <a:gd name="T4" fmla="*/ 186 w 482"/>
                    <a:gd name="T5" fmla="*/ 240 h 482"/>
                    <a:gd name="T6" fmla="*/ 0 w 482"/>
                    <a:gd name="T7" fmla="*/ 425 h 482"/>
                    <a:gd name="T8" fmla="*/ 55 w 482"/>
                    <a:gd name="T9" fmla="*/ 482 h 482"/>
                    <a:gd name="T10" fmla="*/ 240 w 482"/>
                    <a:gd name="T11" fmla="*/ 294 h 482"/>
                    <a:gd name="T12" fmla="*/ 427 w 482"/>
                    <a:gd name="T13" fmla="*/ 482 h 482"/>
                    <a:gd name="T14" fmla="*/ 482 w 482"/>
                    <a:gd name="T15" fmla="*/ 425 h 482"/>
                    <a:gd name="T16" fmla="*/ 296 w 482"/>
                    <a:gd name="T17" fmla="*/ 240 h 482"/>
                    <a:gd name="T18" fmla="*/ 482 w 482"/>
                    <a:gd name="T19" fmla="*/ 55 h 482"/>
                    <a:gd name="T20" fmla="*/ 427 w 482"/>
                    <a:gd name="T21" fmla="*/ 0 h 482"/>
                    <a:gd name="T22" fmla="*/ 240 w 482"/>
                    <a:gd name="T23" fmla="*/ 185 h 482"/>
                    <a:gd name="T24" fmla="*/ 55 w 482"/>
                    <a:gd name="T2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482">
                      <a:moveTo>
                        <a:pt x="55" y="0"/>
                      </a:moveTo>
                      <a:lnTo>
                        <a:pt x="0" y="55"/>
                      </a:lnTo>
                      <a:lnTo>
                        <a:pt x="186" y="240"/>
                      </a:lnTo>
                      <a:lnTo>
                        <a:pt x="0" y="425"/>
                      </a:lnTo>
                      <a:lnTo>
                        <a:pt x="55" y="482"/>
                      </a:lnTo>
                      <a:lnTo>
                        <a:pt x="240" y="294"/>
                      </a:lnTo>
                      <a:lnTo>
                        <a:pt x="427" y="482"/>
                      </a:lnTo>
                      <a:lnTo>
                        <a:pt x="482" y="425"/>
                      </a:lnTo>
                      <a:lnTo>
                        <a:pt x="296" y="240"/>
                      </a:lnTo>
                      <a:lnTo>
                        <a:pt x="482" y="55"/>
                      </a:lnTo>
                      <a:lnTo>
                        <a:pt x="427" y="0"/>
                      </a:lnTo>
                      <a:lnTo>
                        <a:pt x="240" y="185"/>
                      </a:lnTo>
                      <a:lnTo>
                        <a:pt x="55" y="0"/>
                      </a:lnTo>
                      <a:close/>
                    </a:path>
                  </a:pathLst>
                </a:cu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342900">
                    <a:defRPr/>
                  </a:pPr>
                  <a:endParaRPr lang="en-US" kern="0" dirty="0">
                    <a:solidFill>
                      <a:schemeClr val="bg1"/>
                    </a:solidFill>
                  </a:endParaRPr>
                </a:p>
              </p:txBody>
            </p:sp>
            <p:sp>
              <p:nvSpPr>
                <p:cNvPr id="228" name="Freeform 16"/>
                <p:cNvSpPr>
                  <a:spLocks noEditPoints="1"/>
                </p:cNvSpPr>
                <p:nvPr/>
              </p:nvSpPr>
              <p:spPr bwMode="auto">
                <a:xfrm>
                  <a:off x="9153526" y="3678098"/>
                  <a:ext cx="574674" cy="736667"/>
                </a:xfrm>
                <a:custGeom>
                  <a:avLst/>
                  <a:gdLst>
                    <a:gd name="T0" fmla="*/ 392 w 778"/>
                    <a:gd name="T1" fmla="*/ 998 h 998"/>
                    <a:gd name="T2" fmla="*/ 371 w 778"/>
                    <a:gd name="T3" fmla="*/ 983 h 998"/>
                    <a:gd name="T4" fmla="*/ 210 w 778"/>
                    <a:gd name="T5" fmla="*/ 807 h 998"/>
                    <a:gd name="T6" fmla="*/ 5 w 778"/>
                    <a:gd name="T7" fmla="*/ 265 h 998"/>
                    <a:gd name="T8" fmla="*/ 0 w 778"/>
                    <a:gd name="T9" fmla="*/ 226 h 998"/>
                    <a:gd name="T10" fmla="*/ 39 w 778"/>
                    <a:gd name="T11" fmla="*/ 229 h 998"/>
                    <a:gd name="T12" fmla="*/ 154 w 778"/>
                    <a:gd name="T13" fmla="*/ 211 h 998"/>
                    <a:gd name="T14" fmla="*/ 367 w 778"/>
                    <a:gd name="T15" fmla="*/ 39 h 998"/>
                    <a:gd name="T16" fmla="*/ 392 w 778"/>
                    <a:gd name="T17" fmla="*/ 0 h 998"/>
                    <a:gd name="T18" fmla="*/ 419 w 778"/>
                    <a:gd name="T19" fmla="*/ 37 h 998"/>
                    <a:gd name="T20" fmla="*/ 746 w 778"/>
                    <a:gd name="T21" fmla="*/ 229 h 998"/>
                    <a:gd name="T22" fmla="*/ 778 w 778"/>
                    <a:gd name="T23" fmla="*/ 231 h 998"/>
                    <a:gd name="T24" fmla="*/ 776 w 778"/>
                    <a:gd name="T25" fmla="*/ 262 h 998"/>
                    <a:gd name="T26" fmla="*/ 725 w 778"/>
                    <a:gd name="T27" fmla="*/ 513 h 998"/>
                    <a:gd name="T28" fmla="*/ 411 w 778"/>
                    <a:gd name="T29" fmla="*/ 981 h 998"/>
                    <a:gd name="T30" fmla="*/ 392 w 778"/>
                    <a:gd name="T31" fmla="*/ 998 h 998"/>
                    <a:gd name="T32" fmla="*/ 73 w 778"/>
                    <a:gd name="T33" fmla="*/ 292 h 998"/>
                    <a:gd name="T34" fmla="*/ 261 w 778"/>
                    <a:gd name="T35" fmla="*/ 768 h 998"/>
                    <a:gd name="T36" fmla="*/ 390 w 778"/>
                    <a:gd name="T37" fmla="*/ 915 h 998"/>
                    <a:gd name="T38" fmla="*/ 710 w 778"/>
                    <a:gd name="T39" fmla="*/ 290 h 998"/>
                    <a:gd name="T40" fmla="*/ 396 w 778"/>
                    <a:gd name="T41" fmla="*/ 108 h 998"/>
                    <a:gd name="T42" fmla="*/ 73 w 778"/>
                    <a:gd name="T43" fmla="*/ 292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8" h="998">
                      <a:moveTo>
                        <a:pt x="392" y="998"/>
                      </a:moveTo>
                      <a:cubicBezTo>
                        <a:pt x="371" y="983"/>
                        <a:pt x="371" y="983"/>
                        <a:pt x="371" y="983"/>
                      </a:cubicBezTo>
                      <a:cubicBezTo>
                        <a:pt x="368" y="980"/>
                        <a:pt x="293" y="924"/>
                        <a:pt x="210" y="807"/>
                      </a:cubicBezTo>
                      <a:cubicBezTo>
                        <a:pt x="135" y="700"/>
                        <a:pt x="37" y="519"/>
                        <a:pt x="5" y="265"/>
                      </a:cubicBezTo>
                      <a:cubicBezTo>
                        <a:pt x="0" y="226"/>
                        <a:pt x="0" y="226"/>
                        <a:pt x="0" y="226"/>
                      </a:cubicBezTo>
                      <a:cubicBezTo>
                        <a:pt x="39" y="229"/>
                        <a:pt x="39" y="229"/>
                        <a:pt x="39" y="229"/>
                      </a:cubicBezTo>
                      <a:cubicBezTo>
                        <a:pt x="40" y="229"/>
                        <a:pt x="90" y="232"/>
                        <a:pt x="154" y="211"/>
                      </a:cubicBezTo>
                      <a:cubicBezTo>
                        <a:pt x="240" y="182"/>
                        <a:pt x="312" y="124"/>
                        <a:pt x="367" y="39"/>
                      </a:cubicBezTo>
                      <a:cubicBezTo>
                        <a:pt x="392" y="0"/>
                        <a:pt x="392" y="0"/>
                        <a:pt x="392" y="0"/>
                      </a:cubicBezTo>
                      <a:cubicBezTo>
                        <a:pt x="419" y="37"/>
                        <a:pt x="419" y="37"/>
                        <a:pt x="419" y="37"/>
                      </a:cubicBezTo>
                      <a:cubicBezTo>
                        <a:pt x="421" y="39"/>
                        <a:pt x="559" y="219"/>
                        <a:pt x="746" y="229"/>
                      </a:cubicBezTo>
                      <a:cubicBezTo>
                        <a:pt x="778" y="231"/>
                        <a:pt x="778" y="231"/>
                        <a:pt x="778" y="231"/>
                      </a:cubicBezTo>
                      <a:cubicBezTo>
                        <a:pt x="776" y="262"/>
                        <a:pt x="776" y="262"/>
                        <a:pt x="776" y="262"/>
                      </a:cubicBezTo>
                      <a:cubicBezTo>
                        <a:pt x="776" y="267"/>
                        <a:pt x="772" y="372"/>
                        <a:pt x="725" y="513"/>
                      </a:cubicBezTo>
                      <a:cubicBezTo>
                        <a:pt x="681" y="644"/>
                        <a:pt x="591" y="831"/>
                        <a:pt x="411" y="981"/>
                      </a:cubicBezTo>
                      <a:lnTo>
                        <a:pt x="392" y="998"/>
                      </a:lnTo>
                      <a:close/>
                      <a:moveTo>
                        <a:pt x="73" y="292"/>
                      </a:moveTo>
                      <a:cubicBezTo>
                        <a:pt x="108" y="513"/>
                        <a:pt x="194" y="672"/>
                        <a:pt x="261" y="768"/>
                      </a:cubicBezTo>
                      <a:cubicBezTo>
                        <a:pt x="314" y="843"/>
                        <a:pt x="364" y="892"/>
                        <a:pt x="390" y="915"/>
                      </a:cubicBezTo>
                      <a:cubicBezTo>
                        <a:pt x="645" y="689"/>
                        <a:pt x="699" y="385"/>
                        <a:pt x="710" y="290"/>
                      </a:cubicBezTo>
                      <a:cubicBezTo>
                        <a:pt x="560" y="268"/>
                        <a:pt x="446" y="163"/>
                        <a:pt x="396" y="108"/>
                      </a:cubicBezTo>
                      <a:cubicBezTo>
                        <a:pt x="283" y="258"/>
                        <a:pt x="141" y="287"/>
                        <a:pt x="73" y="292"/>
                      </a:cubicBezTo>
                      <a:close/>
                    </a:path>
                  </a:pathLst>
                </a:cu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342900">
                    <a:defRPr/>
                  </a:pPr>
                  <a:endParaRPr lang="en-US" kern="0" dirty="0">
                    <a:solidFill>
                      <a:schemeClr val="bg1"/>
                    </a:solidFill>
                  </a:endParaRPr>
                </a:p>
              </p:txBody>
            </p:sp>
          </p:grpSp>
        </p:grpSp>
        <p:sp>
          <p:nvSpPr>
            <p:cNvPr id="231" name="Rectangle 230"/>
            <p:cNvSpPr/>
            <p:nvPr/>
          </p:nvSpPr>
          <p:spPr>
            <a:xfrm>
              <a:off x="8621580" y="4930790"/>
              <a:ext cx="2155951" cy="385747"/>
            </a:xfrm>
            <a:prstGeom prst="rect">
              <a:avLst/>
            </a:prstGeom>
          </p:spPr>
          <p:txBody>
            <a:bodyPr wrap="square" anchor="ctr">
              <a:spAutoFit/>
            </a:bodyPr>
            <a:lstStyle/>
            <a:p>
              <a:pPr algn="ctr">
                <a:lnSpc>
                  <a:spcPct val="80000"/>
                </a:lnSpc>
                <a:defRPr/>
              </a:pPr>
              <a:r>
                <a:rPr lang="en-US" sz="1600" dirty="0"/>
                <a:t>Response</a:t>
              </a:r>
              <a:endParaRPr lang="en-US" sz="1600" dirty="0">
                <a:ln w="6350">
                  <a:noFill/>
                </a:ln>
              </a:endParaRPr>
            </a:p>
          </p:txBody>
        </p:sp>
      </p:grpSp>
      <p:grpSp>
        <p:nvGrpSpPr>
          <p:cNvPr id="7" name="Group 6"/>
          <p:cNvGrpSpPr/>
          <p:nvPr>
            <p:custDataLst>
              <p:tags r:id="rId3"/>
            </p:custDataLst>
          </p:nvPr>
        </p:nvGrpSpPr>
        <p:grpSpPr>
          <a:xfrm>
            <a:off x="2254547" y="347066"/>
            <a:ext cx="4634907" cy="4321911"/>
            <a:chOff x="3006062" y="1212055"/>
            <a:chExt cx="6179876" cy="5762548"/>
          </a:xfrm>
        </p:grpSpPr>
        <p:grpSp>
          <p:nvGrpSpPr>
            <p:cNvPr id="217" name="Group 216"/>
            <p:cNvGrpSpPr/>
            <p:nvPr>
              <p:custDataLst>
                <p:tags r:id="rId6"/>
              </p:custDataLst>
            </p:nvPr>
          </p:nvGrpSpPr>
          <p:grpSpPr>
            <a:xfrm>
              <a:off x="3006062" y="1212055"/>
              <a:ext cx="6179876" cy="5762548"/>
              <a:chOff x="3818921" y="1930400"/>
              <a:chExt cx="4670272" cy="4354886"/>
            </a:xfrm>
          </p:grpSpPr>
          <p:grpSp>
            <p:nvGrpSpPr>
              <p:cNvPr id="218" name="Group 217"/>
              <p:cNvGrpSpPr/>
              <p:nvPr/>
            </p:nvGrpSpPr>
            <p:grpSpPr>
              <a:xfrm>
                <a:off x="3818921" y="1930400"/>
                <a:ext cx="4670272" cy="4354886"/>
                <a:chOff x="7418464" y="1930400"/>
                <a:chExt cx="4670272" cy="4354886"/>
              </a:xfrm>
            </p:grpSpPr>
            <p:pic>
              <p:nvPicPr>
                <p:cNvPr id="222" name="Picture 221"/>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7418464" y="1930400"/>
                  <a:ext cx="4670272" cy="4354886"/>
                </a:xfrm>
                <a:prstGeom prst="rect">
                  <a:avLst/>
                </a:prstGeom>
              </p:spPr>
            </p:pic>
            <p:sp>
              <p:nvSpPr>
                <p:cNvPr id="223" name="Oval 222"/>
                <p:cNvSpPr/>
                <p:nvPr/>
              </p:nvSpPr>
              <p:spPr>
                <a:xfrm>
                  <a:off x="9260115" y="3614358"/>
                  <a:ext cx="986970" cy="986970"/>
                </a:xfrm>
                <a:prstGeom prst="ellipse">
                  <a:avLst/>
                </a:prstGeom>
                <a:solidFill>
                  <a:schemeClr val="accent5"/>
                </a:solidFill>
                <a:ln>
                  <a:gradFill flip="none" rotWithShape="1">
                    <a:gsLst>
                      <a:gs pos="0">
                        <a:schemeClr val="bg1"/>
                      </a:gs>
                      <a:gs pos="53000">
                        <a:schemeClr val="accent5"/>
                      </a:gs>
                      <a:gs pos="100000">
                        <a:schemeClr val="accent1">
                          <a:lumMod val="50000"/>
                        </a:schemeClr>
                      </a:gs>
                    </a:gsLst>
                    <a:lin ang="8100000" scaled="1"/>
                    <a:tileRect/>
                  </a:gradFill>
                </a:ln>
                <a:effectLst>
                  <a:outerShdw blurRad="254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800" dirty="0">
                    <a:solidFill>
                      <a:schemeClr val="bg1"/>
                    </a:solidFill>
                  </a:endParaRPr>
                </a:p>
              </p:txBody>
            </p:sp>
          </p:grpSp>
          <p:grpSp>
            <p:nvGrpSpPr>
              <p:cNvPr id="219" name="Group 218"/>
              <p:cNvGrpSpPr/>
              <p:nvPr/>
            </p:nvGrpSpPr>
            <p:grpSpPr>
              <a:xfrm>
                <a:off x="5900963" y="3860798"/>
                <a:ext cx="537012" cy="447191"/>
                <a:chOff x="5900963" y="3846284"/>
                <a:chExt cx="537012" cy="447191"/>
              </a:xfrm>
            </p:grpSpPr>
            <p:sp>
              <p:nvSpPr>
                <p:cNvPr id="220" name="Freeform 5"/>
                <p:cNvSpPr>
                  <a:spLocks noEditPoints="1"/>
                </p:cNvSpPr>
                <p:nvPr/>
              </p:nvSpPr>
              <p:spPr bwMode="auto">
                <a:xfrm>
                  <a:off x="6150597" y="3983403"/>
                  <a:ext cx="37983" cy="221923"/>
                </a:xfrm>
                <a:custGeom>
                  <a:avLst/>
                  <a:gdLst>
                    <a:gd name="T0" fmla="*/ 0 w 79"/>
                    <a:gd name="T1" fmla="*/ 419 h 461"/>
                    <a:gd name="T2" fmla="*/ 39 w 79"/>
                    <a:gd name="T3" fmla="*/ 377 h 461"/>
                    <a:gd name="T4" fmla="*/ 79 w 79"/>
                    <a:gd name="T5" fmla="*/ 419 h 461"/>
                    <a:gd name="T6" fmla="*/ 39 w 79"/>
                    <a:gd name="T7" fmla="*/ 461 h 461"/>
                    <a:gd name="T8" fmla="*/ 0 w 79"/>
                    <a:gd name="T9" fmla="*/ 419 h 461"/>
                    <a:gd name="T10" fmla="*/ 16 w 79"/>
                    <a:gd name="T11" fmla="*/ 323 h 461"/>
                    <a:gd name="T12" fmla="*/ 7 w 79"/>
                    <a:gd name="T13" fmla="*/ 0 h 461"/>
                    <a:gd name="T14" fmla="*/ 72 w 79"/>
                    <a:gd name="T15" fmla="*/ 0 h 461"/>
                    <a:gd name="T16" fmla="*/ 62 w 79"/>
                    <a:gd name="T17" fmla="*/ 323 h 461"/>
                    <a:gd name="T18" fmla="*/ 16 w 79"/>
                    <a:gd name="T19" fmla="*/ 32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61">
                      <a:moveTo>
                        <a:pt x="0" y="419"/>
                      </a:moveTo>
                      <a:cubicBezTo>
                        <a:pt x="0" y="395"/>
                        <a:pt x="16" y="377"/>
                        <a:pt x="39" y="377"/>
                      </a:cubicBezTo>
                      <a:cubicBezTo>
                        <a:pt x="64" y="377"/>
                        <a:pt x="79" y="395"/>
                        <a:pt x="79" y="419"/>
                      </a:cubicBezTo>
                      <a:cubicBezTo>
                        <a:pt x="79" y="443"/>
                        <a:pt x="64" y="461"/>
                        <a:pt x="39" y="461"/>
                      </a:cubicBezTo>
                      <a:cubicBezTo>
                        <a:pt x="16" y="461"/>
                        <a:pt x="0" y="443"/>
                        <a:pt x="0" y="419"/>
                      </a:cubicBezTo>
                      <a:close/>
                      <a:moveTo>
                        <a:pt x="16" y="323"/>
                      </a:moveTo>
                      <a:cubicBezTo>
                        <a:pt x="7" y="0"/>
                        <a:pt x="7" y="0"/>
                        <a:pt x="7" y="0"/>
                      </a:cubicBezTo>
                      <a:cubicBezTo>
                        <a:pt x="72" y="0"/>
                        <a:pt x="72" y="0"/>
                        <a:pt x="72" y="0"/>
                      </a:cubicBezTo>
                      <a:cubicBezTo>
                        <a:pt x="62" y="323"/>
                        <a:pt x="62" y="323"/>
                        <a:pt x="62" y="323"/>
                      </a:cubicBezTo>
                      <a:lnTo>
                        <a:pt x="16" y="323"/>
                      </a:lnTo>
                      <a:close/>
                    </a:path>
                  </a:pathLst>
                </a:cu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342900">
                    <a:defRPr/>
                  </a:pPr>
                  <a:endParaRPr lang="en-US" kern="0" dirty="0">
                    <a:solidFill>
                      <a:schemeClr val="bg1"/>
                    </a:solidFill>
                  </a:endParaRPr>
                </a:p>
              </p:txBody>
            </p:sp>
            <p:sp>
              <p:nvSpPr>
                <p:cNvPr id="221" name="Freeform 6"/>
                <p:cNvSpPr>
                  <a:spLocks noEditPoints="1"/>
                </p:cNvSpPr>
                <p:nvPr/>
              </p:nvSpPr>
              <p:spPr bwMode="auto">
                <a:xfrm>
                  <a:off x="5900963" y="3846284"/>
                  <a:ext cx="537012" cy="447191"/>
                </a:xfrm>
                <a:custGeom>
                  <a:avLst/>
                  <a:gdLst>
                    <a:gd name="T0" fmla="*/ 960 w 1117"/>
                    <a:gd name="T1" fmla="*/ 929 h 929"/>
                    <a:gd name="T2" fmla="*/ 157 w 1117"/>
                    <a:gd name="T3" fmla="*/ 929 h 929"/>
                    <a:gd name="T4" fmla="*/ 27 w 1117"/>
                    <a:gd name="T5" fmla="*/ 852 h 929"/>
                    <a:gd name="T6" fmla="*/ 31 w 1117"/>
                    <a:gd name="T7" fmla="*/ 702 h 929"/>
                    <a:gd name="T8" fmla="*/ 427 w 1117"/>
                    <a:gd name="T9" fmla="*/ 70 h 929"/>
                    <a:gd name="T10" fmla="*/ 552 w 1117"/>
                    <a:gd name="T11" fmla="*/ 0 h 929"/>
                    <a:gd name="T12" fmla="*/ 677 w 1117"/>
                    <a:gd name="T13" fmla="*/ 68 h 929"/>
                    <a:gd name="T14" fmla="*/ 1085 w 1117"/>
                    <a:gd name="T15" fmla="*/ 700 h 929"/>
                    <a:gd name="T16" fmla="*/ 1090 w 1117"/>
                    <a:gd name="T17" fmla="*/ 852 h 929"/>
                    <a:gd name="T18" fmla="*/ 960 w 1117"/>
                    <a:gd name="T19" fmla="*/ 929 h 929"/>
                    <a:gd name="T20" fmla="*/ 553 w 1117"/>
                    <a:gd name="T21" fmla="*/ 72 h 929"/>
                    <a:gd name="T22" fmla="*/ 552 w 1117"/>
                    <a:gd name="T23" fmla="*/ 72 h 929"/>
                    <a:gd name="T24" fmla="*/ 488 w 1117"/>
                    <a:gd name="T25" fmla="*/ 108 h 929"/>
                    <a:gd name="T26" fmla="*/ 92 w 1117"/>
                    <a:gd name="T27" fmla="*/ 740 h 929"/>
                    <a:gd name="T28" fmla="*/ 90 w 1117"/>
                    <a:gd name="T29" fmla="*/ 818 h 929"/>
                    <a:gd name="T30" fmla="*/ 157 w 1117"/>
                    <a:gd name="T31" fmla="*/ 857 h 929"/>
                    <a:gd name="T32" fmla="*/ 960 w 1117"/>
                    <a:gd name="T33" fmla="*/ 857 h 929"/>
                    <a:gd name="T34" fmla="*/ 1027 w 1117"/>
                    <a:gd name="T35" fmla="*/ 817 h 929"/>
                    <a:gd name="T36" fmla="*/ 1024 w 1117"/>
                    <a:gd name="T37" fmla="*/ 739 h 929"/>
                    <a:gd name="T38" fmla="*/ 617 w 1117"/>
                    <a:gd name="T39" fmla="*/ 107 h 929"/>
                    <a:gd name="T40" fmla="*/ 553 w 1117"/>
                    <a:gd name="T41" fmla="*/ 72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7" h="929">
                      <a:moveTo>
                        <a:pt x="960" y="929"/>
                      </a:moveTo>
                      <a:cubicBezTo>
                        <a:pt x="157" y="929"/>
                        <a:pt x="157" y="929"/>
                        <a:pt x="157" y="929"/>
                      </a:cubicBezTo>
                      <a:cubicBezTo>
                        <a:pt x="102" y="929"/>
                        <a:pt x="53" y="900"/>
                        <a:pt x="27" y="852"/>
                      </a:cubicBezTo>
                      <a:cubicBezTo>
                        <a:pt x="0" y="804"/>
                        <a:pt x="2" y="748"/>
                        <a:pt x="31" y="702"/>
                      </a:cubicBezTo>
                      <a:cubicBezTo>
                        <a:pt x="427" y="70"/>
                        <a:pt x="427" y="70"/>
                        <a:pt x="427" y="70"/>
                      </a:cubicBezTo>
                      <a:cubicBezTo>
                        <a:pt x="454" y="26"/>
                        <a:pt x="501" y="0"/>
                        <a:pt x="552" y="0"/>
                      </a:cubicBezTo>
                      <a:cubicBezTo>
                        <a:pt x="603" y="0"/>
                        <a:pt x="650" y="25"/>
                        <a:pt x="677" y="68"/>
                      </a:cubicBezTo>
                      <a:cubicBezTo>
                        <a:pt x="1085" y="700"/>
                        <a:pt x="1085" y="700"/>
                        <a:pt x="1085" y="700"/>
                      </a:cubicBezTo>
                      <a:cubicBezTo>
                        <a:pt x="1115" y="746"/>
                        <a:pt x="1117" y="803"/>
                        <a:pt x="1090" y="852"/>
                      </a:cubicBezTo>
                      <a:cubicBezTo>
                        <a:pt x="1064" y="900"/>
                        <a:pt x="1015" y="929"/>
                        <a:pt x="960" y="929"/>
                      </a:cubicBezTo>
                      <a:close/>
                      <a:moveTo>
                        <a:pt x="553" y="72"/>
                      </a:moveTo>
                      <a:cubicBezTo>
                        <a:pt x="552" y="72"/>
                        <a:pt x="552" y="72"/>
                        <a:pt x="552" y="72"/>
                      </a:cubicBezTo>
                      <a:cubicBezTo>
                        <a:pt x="525" y="72"/>
                        <a:pt x="502" y="85"/>
                        <a:pt x="488" y="108"/>
                      </a:cubicBezTo>
                      <a:cubicBezTo>
                        <a:pt x="92" y="740"/>
                        <a:pt x="92" y="740"/>
                        <a:pt x="92" y="740"/>
                      </a:cubicBezTo>
                      <a:cubicBezTo>
                        <a:pt x="77" y="764"/>
                        <a:pt x="76" y="793"/>
                        <a:pt x="90" y="818"/>
                      </a:cubicBezTo>
                      <a:cubicBezTo>
                        <a:pt x="103" y="842"/>
                        <a:pt x="128" y="857"/>
                        <a:pt x="157" y="857"/>
                      </a:cubicBezTo>
                      <a:cubicBezTo>
                        <a:pt x="960" y="857"/>
                        <a:pt x="960" y="857"/>
                        <a:pt x="960" y="857"/>
                      </a:cubicBezTo>
                      <a:cubicBezTo>
                        <a:pt x="988" y="857"/>
                        <a:pt x="1014" y="842"/>
                        <a:pt x="1027" y="817"/>
                      </a:cubicBezTo>
                      <a:cubicBezTo>
                        <a:pt x="1041" y="792"/>
                        <a:pt x="1040" y="763"/>
                        <a:pt x="1024" y="739"/>
                      </a:cubicBezTo>
                      <a:cubicBezTo>
                        <a:pt x="617" y="107"/>
                        <a:pt x="617" y="107"/>
                        <a:pt x="617" y="107"/>
                      </a:cubicBezTo>
                      <a:cubicBezTo>
                        <a:pt x="602" y="85"/>
                        <a:pt x="579" y="72"/>
                        <a:pt x="553" y="72"/>
                      </a:cubicBezTo>
                      <a:close/>
                    </a:path>
                  </a:pathLst>
                </a:custGeom>
                <a:solidFill>
                  <a:schemeClr val="bg1"/>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342900">
                    <a:defRPr/>
                  </a:pPr>
                  <a:endParaRPr lang="en-US" kern="0" dirty="0">
                    <a:solidFill>
                      <a:schemeClr val="bg1"/>
                    </a:solidFill>
                  </a:endParaRPr>
                </a:p>
              </p:txBody>
            </p:sp>
          </p:grpSp>
        </p:grpSp>
        <p:sp>
          <p:nvSpPr>
            <p:cNvPr id="232" name="Rectangle 231"/>
            <p:cNvSpPr/>
            <p:nvPr/>
          </p:nvSpPr>
          <p:spPr>
            <a:xfrm>
              <a:off x="5206713" y="4930790"/>
              <a:ext cx="1778577" cy="385747"/>
            </a:xfrm>
            <a:prstGeom prst="rect">
              <a:avLst/>
            </a:prstGeom>
          </p:spPr>
          <p:txBody>
            <a:bodyPr wrap="square" anchor="ctr">
              <a:spAutoFit/>
            </a:bodyPr>
            <a:lstStyle/>
            <a:p>
              <a:pPr algn="ctr">
                <a:lnSpc>
                  <a:spcPct val="80000"/>
                </a:lnSpc>
                <a:defRPr/>
              </a:pPr>
              <a:r>
                <a:rPr lang="en-US" sz="1600" dirty="0"/>
                <a:t>Detection</a:t>
              </a:r>
              <a:endParaRPr lang="en-US" sz="1600" dirty="0">
                <a:ln w="6350">
                  <a:noFill/>
                </a:ln>
              </a:endParaRPr>
            </a:p>
          </p:txBody>
        </p:sp>
      </p:grpSp>
      <p:grpSp>
        <p:nvGrpSpPr>
          <p:cNvPr id="4" name="Group 3"/>
          <p:cNvGrpSpPr/>
          <p:nvPr/>
        </p:nvGrpSpPr>
        <p:grpSpPr>
          <a:xfrm>
            <a:off x="-394124" y="437908"/>
            <a:ext cx="4678466" cy="4362525"/>
            <a:chOff x="-2344195" y="2212034"/>
            <a:chExt cx="4179962" cy="3897686"/>
          </a:xfrm>
        </p:grpSpPr>
        <p:grpSp>
          <p:nvGrpSpPr>
            <p:cNvPr id="200" name="Group 199"/>
            <p:cNvGrpSpPr/>
            <p:nvPr>
              <p:custDataLst>
                <p:tags r:id="rId4"/>
              </p:custDataLst>
            </p:nvPr>
          </p:nvGrpSpPr>
          <p:grpSpPr>
            <a:xfrm>
              <a:off x="-2344195" y="2212034"/>
              <a:ext cx="4179962" cy="3897686"/>
              <a:chOff x="7409336" y="1994296"/>
              <a:chExt cx="4670272" cy="4354886"/>
            </a:xfrm>
          </p:grpSpPr>
          <p:pic>
            <p:nvPicPr>
              <p:cNvPr id="202" name="Picture 201"/>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7409336" y="1994296"/>
                <a:ext cx="4670272" cy="4354886"/>
              </a:xfrm>
              <a:prstGeom prst="rect">
                <a:avLst/>
              </a:prstGeom>
            </p:spPr>
          </p:pic>
          <p:sp>
            <p:nvSpPr>
              <p:cNvPr id="203" name="Oval 202"/>
              <p:cNvSpPr/>
              <p:nvPr/>
            </p:nvSpPr>
            <p:spPr>
              <a:xfrm>
                <a:off x="9260115" y="3679560"/>
                <a:ext cx="986970" cy="986970"/>
              </a:xfrm>
              <a:prstGeom prst="ellipse">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gradFill flip="none" rotWithShape="1">
                  <a:gsLst>
                    <a:gs pos="0">
                      <a:schemeClr val="bg1"/>
                    </a:gs>
                    <a:gs pos="53000">
                      <a:srgbClr val="ED4537"/>
                    </a:gs>
                    <a:gs pos="100000">
                      <a:schemeClr val="accent4">
                        <a:lumMod val="50000"/>
                      </a:schemeClr>
                    </a:gs>
                  </a:gsLst>
                  <a:lin ang="8100000" scaled="1"/>
                  <a:tileRect/>
                </a:gradFill>
              </a:ln>
              <a:effectLst>
                <a:outerShdw blurRad="50800" dist="38100" dir="5340000" sx="1000" sy="1000" algn="tr" rotWithShape="0">
                  <a:schemeClr val="accent6"/>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defRPr/>
                </a:pPr>
                <a:endParaRPr lang="en-US" sz="1800" dirty="0">
                  <a:solidFill>
                    <a:schemeClr val="bg1"/>
                  </a:solidFill>
                </a:endParaRPr>
              </a:p>
            </p:txBody>
          </p:sp>
        </p:grpSp>
        <p:sp>
          <p:nvSpPr>
            <p:cNvPr id="201" name="Freeform 31"/>
            <p:cNvSpPr>
              <a:spLocks noEditPoints="1"/>
            </p:cNvSpPr>
            <p:nvPr>
              <p:custDataLst>
                <p:tags r:id="rId5"/>
              </p:custDataLst>
            </p:nvPr>
          </p:nvSpPr>
          <p:spPr bwMode="auto">
            <a:xfrm>
              <a:off x="-510258" y="3946237"/>
              <a:ext cx="508224" cy="443450"/>
            </a:xfrm>
            <a:custGeom>
              <a:avLst/>
              <a:gdLst>
                <a:gd name="T0" fmla="*/ 167 w 609"/>
                <a:gd name="T1" fmla="*/ 260 h 531"/>
                <a:gd name="T2" fmla="*/ 222 w 609"/>
                <a:gd name="T3" fmla="*/ 275 h 531"/>
                <a:gd name="T4" fmla="*/ 227 w 609"/>
                <a:gd name="T5" fmla="*/ 277 h 531"/>
                <a:gd name="T6" fmla="*/ 260 w 609"/>
                <a:gd name="T7" fmla="*/ 306 h 531"/>
                <a:gd name="T8" fmla="*/ 268 w 609"/>
                <a:gd name="T9" fmla="*/ 300 h 531"/>
                <a:gd name="T10" fmla="*/ 266 w 609"/>
                <a:gd name="T11" fmla="*/ 287 h 531"/>
                <a:gd name="T12" fmla="*/ 298 w 609"/>
                <a:gd name="T13" fmla="*/ 247 h 531"/>
                <a:gd name="T14" fmla="*/ 298 w 609"/>
                <a:gd name="T15" fmla="*/ 238 h 531"/>
                <a:gd name="T16" fmla="*/ 290 w 609"/>
                <a:gd name="T17" fmla="*/ 14 h 531"/>
                <a:gd name="T18" fmla="*/ 290 w 609"/>
                <a:gd name="T19" fmla="*/ 0 h 531"/>
                <a:gd name="T20" fmla="*/ 163 w 609"/>
                <a:gd name="T21" fmla="*/ 207 h 531"/>
                <a:gd name="T22" fmla="*/ 46 w 609"/>
                <a:gd name="T23" fmla="*/ 424 h 531"/>
                <a:gd name="T24" fmla="*/ 63 w 609"/>
                <a:gd name="T25" fmla="*/ 415 h 531"/>
                <a:gd name="T26" fmla="*/ 167 w 609"/>
                <a:gd name="T27" fmla="*/ 260 h 531"/>
                <a:gd name="T28" fmla="*/ 226 w 609"/>
                <a:gd name="T29" fmla="*/ 178 h 531"/>
                <a:gd name="T30" fmla="*/ 382 w 609"/>
                <a:gd name="T31" fmla="*/ 177 h 531"/>
                <a:gd name="T32" fmla="*/ 395 w 609"/>
                <a:gd name="T33" fmla="*/ 153 h 531"/>
                <a:gd name="T34" fmla="*/ 216 w 609"/>
                <a:gd name="T35" fmla="*/ 153 h 531"/>
                <a:gd name="T36" fmla="*/ 226 w 609"/>
                <a:gd name="T37" fmla="*/ 178 h 531"/>
                <a:gd name="T38" fmla="*/ 147 w 609"/>
                <a:gd name="T39" fmla="*/ 281 h 531"/>
                <a:gd name="T40" fmla="*/ 242 w 609"/>
                <a:gd name="T41" fmla="*/ 433 h 531"/>
                <a:gd name="T42" fmla="*/ 256 w 609"/>
                <a:gd name="T43" fmla="*/ 409 h 531"/>
                <a:gd name="T44" fmla="*/ 171 w 609"/>
                <a:gd name="T45" fmla="*/ 278 h 531"/>
                <a:gd name="T46" fmla="*/ 147 w 609"/>
                <a:gd name="T47" fmla="*/ 281 h 531"/>
                <a:gd name="T48" fmla="*/ 329 w 609"/>
                <a:gd name="T49" fmla="*/ 381 h 531"/>
                <a:gd name="T50" fmla="*/ 344 w 609"/>
                <a:gd name="T51" fmla="*/ 320 h 531"/>
                <a:gd name="T52" fmla="*/ 333 w 609"/>
                <a:gd name="T53" fmla="*/ 314 h 531"/>
                <a:gd name="T54" fmla="*/ 305 w 609"/>
                <a:gd name="T55" fmla="*/ 325 h 531"/>
                <a:gd name="T56" fmla="*/ 275 w 609"/>
                <a:gd name="T57" fmla="*/ 312 h 531"/>
                <a:gd name="T58" fmla="*/ 267 w 609"/>
                <a:gd name="T59" fmla="*/ 318 h 531"/>
                <a:gd name="T60" fmla="*/ 279 w 609"/>
                <a:gd name="T61" fmla="*/ 381 h 531"/>
                <a:gd name="T62" fmla="*/ 167 w 609"/>
                <a:gd name="T63" fmla="*/ 485 h 531"/>
                <a:gd name="T64" fmla="*/ 76 w 609"/>
                <a:gd name="T65" fmla="*/ 439 h 531"/>
                <a:gd name="T66" fmla="*/ 60 w 609"/>
                <a:gd name="T67" fmla="*/ 448 h 531"/>
                <a:gd name="T68" fmla="*/ 181 w 609"/>
                <a:gd name="T69" fmla="*/ 509 h 531"/>
                <a:gd name="T70" fmla="*/ 305 w 609"/>
                <a:gd name="T71" fmla="*/ 443 h 531"/>
                <a:gd name="T72" fmla="*/ 547 w 609"/>
                <a:gd name="T73" fmla="*/ 448 h 531"/>
                <a:gd name="T74" fmla="*/ 532 w 609"/>
                <a:gd name="T75" fmla="*/ 441 h 531"/>
                <a:gd name="T76" fmla="*/ 329 w 609"/>
                <a:gd name="T77" fmla="*/ 381 h 531"/>
                <a:gd name="T78" fmla="*/ 443 w 609"/>
                <a:gd name="T79" fmla="*/ 207 h 531"/>
                <a:gd name="T80" fmla="*/ 320 w 609"/>
                <a:gd name="T81" fmla="*/ 0 h 531"/>
                <a:gd name="T82" fmla="*/ 320 w 609"/>
                <a:gd name="T83" fmla="*/ 14 h 531"/>
                <a:gd name="T84" fmla="*/ 312 w 609"/>
                <a:gd name="T85" fmla="*/ 238 h 531"/>
                <a:gd name="T86" fmla="*/ 312 w 609"/>
                <a:gd name="T87" fmla="*/ 247 h 531"/>
                <a:gd name="T88" fmla="*/ 345 w 609"/>
                <a:gd name="T89" fmla="*/ 287 h 531"/>
                <a:gd name="T90" fmla="*/ 343 w 609"/>
                <a:gd name="T91" fmla="*/ 301 h 531"/>
                <a:gd name="T92" fmla="*/ 351 w 609"/>
                <a:gd name="T93" fmla="*/ 306 h 531"/>
                <a:gd name="T94" fmla="*/ 443 w 609"/>
                <a:gd name="T95" fmla="*/ 259 h 531"/>
                <a:gd name="T96" fmla="*/ 547 w 609"/>
                <a:gd name="T97" fmla="*/ 415 h 531"/>
                <a:gd name="T98" fmla="*/ 564 w 609"/>
                <a:gd name="T99" fmla="*/ 424 h 531"/>
                <a:gd name="T100" fmla="*/ 443 w 609"/>
                <a:gd name="T101" fmla="*/ 207 h 531"/>
                <a:gd name="T102" fmla="*/ 357 w 609"/>
                <a:gd name="T103" fmla="*/ 409 h 531"/>
                <a:gd name="T104" fmla="*/ 369 w 609"/>
                <a:gd name="T105" fmla="*/ 433 h 531"/>
                <a:gd name="T106" fmla="*/ 466 w 609"/>
                <a:gd name="T107" fmla="*/ 280 h 531"/>
                <a:gd name="T108" fmla="*/ 440 w 609"/>
                <a:gd name="T109" fmla="*/ 277 h 531"/>
                <a:gd name="T110" fmla="*/ 357 w 609"/>
                <a:gd name="T111" fmla="*/ 409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1">
                  <a:moveTo>
                    <a:pt x="167" y="260"/>
                  </a:moveTo>
                  <a:cubicBezTo>
                    <a:pt x="186" y="260"/>
                    <a:pt x="206" y="265"/>
                    <a:pt x="222" y="275"/>
                  </a:cubicBezTo>
                  <a:cubicBezTo>
                    <a:pt x="225" y="277"/>
                    <a:pt x="227" y="277"/>
                    <a:pt x="227" y="277"/>
                  </a:cubicBezTo>
                  <a:cubicBezTo>
                    <a:pt x="242" y="287"/>
                    <a:pt x="251" y="296"/>
                    <a:pt x="260" y="306"/>
                  </a:cubicBezTo>
                  <a:cubicBezTo>
                    <a:pt x="268" y="300"/>
                    <a:pt x="268" y="300"/>
                    <a:pt x="268" y="300"/>
                  </a:cubicBezTo>
                  <a:cubicBezTo>
                    <a:pt x="267" y="295"/>
                    <a:pt x="266" y="290"/>
                    <a:pt x="266" y="287"/>
                  </a:cubicBezTo>
                  <a:cubicBezTo>
                    <a:pt x="266" y="268"/>
                    <a:pt x="280" y="251"/>
                    <a:pt x="298" y="247"/>
                  </a:cubicBezTo>
                  <a:cubicBezTo>
                    <a:pt x="298" y="238"/>
                    <a:pt x="298" y="238"/>
                    <a:pt x="298" y="238"/>
                  </a:cubicBezTo>
                  <a:cubicBezTo>
                    <a:pt x="163" y="227"/>
                    <a:pt x="154" y="26"/>
                    <a:pt x="290" y="14"/>
                  </a:cubicBezTo>
                  <a:cubicBezTo>
                    <a:pt x="290" y="0"/>
                    <a:pt x="290" y="0"/>
                    <a:pt x="290" y="0"/>
                  </a:cubicBezTo>
                  <a:cubicBezTo>
                    <a:pt x="187" y="7"/>
                    <a:pt x="125" y="117"/>
                    <a:pt x="163" y="207"/>
                  </a:cubicBezTo>
                  <a:cubicBezTo>
                    <a:pt x="55" y="217"/>
                    <a:pt x="0" y="332"/>
                    <a:pt x="46" y="424"/>
                  </a:cubicBezTo>
                  <a:cubicBezTo>
                    <a:pt x="63" y="415"/>
                    <a:pt x="63" y="415"/>
                    <a:pt x="63" y="415"/>
                  </a:cubicBezTo>
                  <a:cubicBezTo>
                    <a:pt x="22" y="347"/>
                    <a:pt x="93" y="260"/>
                    <a:pt x="167" y="260"/>
                  </a:cubicBezTo>
                  <a:close/>
                  <a:moveTo>
                    <a:pt x="226" y="178"/>
                  </a:moveTo>
                  <a:cubicBezTo>
                    <a:pt x="273" y="141"/>
                    <a:pt x="336" y="141"/>
                    <a:pt x="382" y="177"/>
                  </a:cubicBezTo>
                  <a:cubicBezTo>
                    <a:pt x="388" y="169"/>
                    <a:pt x="393" y="162"/>
                    <a:pt x="395" y="153"/>
                  </a:cubicBezTo>
                  <a:cubicBezTo>
                    <a:pt x="340" y="114"/>
                    <a:pt x="270" y="114"/>
                    <a:pt x="216" y="153"/>
                  </a:cubicBezTo>
                  <a:cubicBezTo>
                    <a:pt x="219" y="166"/>
                    <a:pt x="221" y="171"/>
                    <a:pt x="226" y="178"/>
                  </a:cubicBezTo>
                  <a:close/>
                  <a:moveTo>
                    <a:pt x="147" y="281"/>
                  </a:moveTo>
                  <a:cubicBezTo>
                    <a:pt x="144" y="345"/>
                    <a:pt x="180" y="406"/>
                    <a:pt x="242" y="433"/>
                  </a:cubicBezTo>
                  <a:cubicBezTo>
                    <a:pt x="246" y="426"/>
                    <a:pt x="251" y="418"/>
                    <a:pt x="256" y="409"/>
                  </a:cubicBezTo>
                  <a:cubicBezTo>
                    <a:pt x="202" y="387"/>
                    <a:pt x="168" y="333"/>
                    <a:pt x="171" y="278"/>
                  </a:cubicBezTo>
                  <a:cubicBezTo>
                    <a:pt x="163" y="278"/>
                    <a:pt x="154" y="278"/>
                    <a:pt x="147" y="281"/>
                  </a:cubicBezTo>
                  <a:close/>
                  <a:moveTo>
                    <a:pt x="329" y="381"/>
                  </a:moveTo>
                  <a:cubicBezTo>
                    <a:pt x="328" y="354"/>
                    <a:pt x="329" y="344"/>
                    <a:pt x="344" y="320"/>
                  </a:cubicBezTo>
                  <a:cubicBezTo>
                    <a:pt x="333" y="314"/>
                    <a:pt x="333" y="314"/>
                    <a:pt x="333" y="314"/>
                  </a:cubicBezTo>
                  <a:cubicBezTo>
                    <a:pt x="326" y="321"/>
                    <a:pt x="316" y="325"/>
                    <a:pt x="305" y="325"/>
                  </a:cubicBezTo>
                  <a:cubicBezTo>
                    <a:pt x="293" y="325"/>
                    <a:pt x="282" y="320"/>
                    <a:pt x="275" y="312"/>
                  </a:cubicBezTo>
                  <a:cubicBezTo>
                    <a:pt x="267" y="318"/>
                    <a:pt x="267" y="318"/>
                    <a:pt x="267" y="318"/>
                  </a:cubicBezTo>
                  <a:cubicBezTo>
                    <a:pt x="276" y="337"/>
                    <a:pt x="279" y="357"/>
                    <a:pt x="279" y="381"/>
                  </a:cubicBezTo>
                  <a:cubicBezTo>
                    <a:pt x="276" y="439"/>
                    <a:pt x="225" y="485"/>
                    <a:pt x="167" y="485"/>
                  </a:cubicBezTo>
                  <a:cubicBezTo>
                    <a:pt x="129" y="485"/>
                    <a:pt x="97" y="467"/>
                    <a:pt x="76" y="439"/>
                  </a:cubicBezTo>
                  <a:cubicBezTo>
                    <a:pt x="60" y="448"/>
                    <a:pt x="60" y="448"/>
                    <a:pt x="60" y="448"/>
                  </a:cubicBezTo>
                  <a:cubicBezTo>
                    <a:pt x="88" y="484"/>
                    <a:pt x="133" y="509"/>
                    <a:pt x="181" y="509"/>
                  </a:cubicBezTo>
                  <a:cubicBezTo>
                    <a:pt x="233" y="509"/>
                    <a:pt x="276" y="483"/>
                    <a:pt x="305" y="443"/>
                  </a:cubicBezTo>
                  <a:cubicBezTo>
                    <a:pt x="363" y="527"/>
                    <a:pt x="487" y="531"/>
                    <a:pt x="547" y="448"/>
                  </a:cubicBezTo>
                  <a:cubicBezTo>
                    <a:pt x="532" y="441"/>
                    <a:pt x="532" y="441"/>
                    <a:pt x="532" y="441"/>
                  </a:cubicBezTo>
                  <a:cubicBezTo>
                    <a:pt x="473" y="522"/>
                    <a:pt x="338" y="482"/>
                    <a:pt x="329" y="381"/>
                  </a:cubicBezTo>
                  <a:close/>
                  <a:moveTo>
                    <a:pt x="443" y="207"/>
                  </a:moveTo>
                  <a:cubicBezTo>
                    <a:pt x="483" y="116"/>
                    <a:pt x="422" y="9"/>
                    <a:pt x="320" y="0"/>
                  </a:cubicBezTo>
                  <a:cubicBezTo>
                    <a:pt x="320" y="14"/>
                    <a:pt x="320" y="14"/>
                    <a:pt x="320" y="14"/>
                  </a:cubicBezTo>
                  <a:cubicBezTo>
                    <a:pt x="452" y="31"/>
                    <a:pt x="445" y="227"/>
                    <a:pt x="312" y="238"/>
                  </a:cubicBezTo>
                  <a:cubicBezTo>
                    <a:pt x="312" y="247"/>
                    <a:pt x="312" y="247"/>
                    <a:pt x="312" y="247"/>
                  </a:cubicBezTo>
                  <a:cubicBezTo>
                    <a:pt x="330" y="251"/>
                    <a:pt x="345" y="268"/>
                    <a:pt x="345" y="287"/>
                  </a:cubicBezTo>
                  <a:cubicBezTo>
                    <a:pt x="345" y="291"/>
                    <a:pt x="344" y="296"/>
                    <a:pt x="343" y="301"/>
                  </a:cubicBezTo>
                  <a:cubicBezTo>
                    <a:pt x="351" y="306"/>
                    <a:pt x="351" y="306"/>
                    <a:pt x="351" y="306"/>
                  </a:cubicBezTo>
                  <a:cubicBezTo>
                    <a:pt x="371" y="280"/>
                    <a:pt x="405" y="260"/>
                    <a:pt x="443" y="259"/>
                  </a:cubicBezTo>
                  <a:cubicBezTo>
                    <a:pt x="524" y="259"/>
                    <a:pt x="576" y="344"/>
                    <a:pt x="547" y="415"/>
                  </a:cubicBezTo>
                  <a:cubicBezTo>
                    <a:pt x="564" y="424"/>
                    <a:pt x="564" y="424"/>
                    <a:pt x="564" y="424"/>
                  </a:cubicBezTo>
                  <a:cubicBezTo>
                    <a:pt x="609" y="332"/>
                    <a:pt x="550" y="216"/>
                    <a:pt x="443" y="207"/>
                  </a:cubicBezTo>
                  <a:close/>
                  <a:moveTo>
                    <a:pt x="357" y="409"/>
                  </a:moveTo>
                  <a:cubicBezTo>
                    <a:pt x="362" y="418"/>
                    <a:pt x="364" y="426"/>
                    <a:pt x="369" y="433"/>
                  </a:cubicBezTo>
                  <a:cubicBezTo>
                    <a:pt x="430" y="406"/>
                    <a:pt x="469" y="345"/>
                    <a:pt x="466" y="280"/>
                  </a:cubicBezTo>
                  <a:cubicBezTo>
                    <a:pt x="459" y="277"/>
                    <a:pt x="449" y="277"/>
                    <a:pt x="440" y="277"/>
                  </a:cubicBezTo>
                  <a:cubicBezTo>
                    <a:pt x="445" y="336"/>
                    <a:pt x="410" y="390"/>
                    <a:pt x="357" y="409"/>
                  </a:cubicBezTo>
                  <a:close/>
                </a:path>
              </a:pathLst>
            </a:custGeom>
            <a:solidFill>
              <a:schemeClr val="bg1"/>
            </a:solidFill>
            <a:ln>
              <a:noFill/>
            </a:ln>
            <a:effectLst/>
          </p:spPr>
          <p:txBody>
            <a:bodyPr vert="horz" wrap="square" lIns="68580" tIns="34290" rIns="68580" bIns="34290" numCol="1" anchor="t" anchorCtr="0" compatLnSpc="1">
              <a:prstTxWarp prst="textNoShape">
                <a:avLst/>
              </a:prstTxWarp>
            </a:bodyPr>
            <a:lstStyle/>
            <a:p>
              <a:pPr defTabSz="342900">
                <a:defRPr/>
              </a:pPr>
              <a:endParaRPr lang="en-US" kern="0" dirty="0">
                <a:solidFill>
                  <a:schemeClr val="bg1"/>
                </a:solidFill>
              </a:endParaRPr>
            </a:p>
          </p:txBody>
        </p:sp>
      </p:grpSp>
      <p:sp>
        <p:nvSpPr>
          <p:cNvPr id="241" name="Rectangle 240"/>
          <p:cNvSpPr/>
          <p:nvPr/>
        </p:nvSpPr>
        <p:spPr>
          <a:xfrm>
            <a:off x="1241566" y="3136117"/>
            <a:ext cx="1333933" cy="289310"/>
          </a:xfrm>
          <a:prstGeom prst="rect">
            <a:avLst/>
          </a:prstGeom>
        </p:spPr>
        <p:txBody>
          <a:bodyPr wrap="square" anchor="ctr">
            <a:spAutoFit/>
          </a:bodyPr>
          <a:lstStyle/>
          <a:p>
            <a:pPr algn="ctr">
              <a:lnSpc>
                <a:spcPct val="80000"/>
              </a:lnSpc>
              <a:defRPr/>
            </a:pPr>
            <a:r>
              <a:rPr lang="en-US" sz="1600" dirty="0">
                <a:ln w="6350">
                  <a:noFill/>
                </a:ln>
              </a:rPr>
              <a:t>Threat</a:t>
            </a:r>
          </a:p>
        </p:txBody>
      </p:sp>
      <p:sp>
        <p:nvSpPr>
          <p:cNvPr id="2" name="Title 1"/>
          <p:cNvSpPr>
            <a:spLocks noGrp="1"/>
          </p:cNvSpPr>
          <p:nvPr>
            <p:ph type="title"/>
          </p:nvPr>
        </p:nvSpPr>
        <p:spPr/>
        <p:txBody>
          <a:bodyPr/>
          <a:lstStyle/>
          <a:p>
            <a:r>
              <a:rPr lang="en-US" dirty="0">
                <a:solidFill>
                  <a:schemeClr val="tx1"/>
                </a:solidFill>
              </a:rPr>
              <a:t>Is our security posture effective?</a:t>
            </a:r>
          </a:p>
        </p:txBody>
      </p:sp>
    </p:spTree>
    <p:extLst>
      <p:ext uri="{BB962C8B-B14F-4D97-AF65-F5344CB8AC3E}">
        <p14:creationId xmlns:p14="http://schemas.microsoft.com/office/powerpoint/2010/main" val="3883727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0 7.40741E-7 L -0.17187 7.40741E-7 " pathEditMode="relative" rAng="0" ptsTypes="AA">
                                      <p:cBhvr>
                                        <p:cTn id="6" dur="4000" fill="hold"/>
                                        <p:tgtEl>
                                          <p:spTgt spid="7"/>
                                        </p:tgtEl>
                                        <p:attrNameLst>
                                          <p:attrName>ppt_x</p:attrName>
                                          <p:attrName>ppt_y</p:attrName>
                                        </p:attrNameLst>
                                      </p:cBhvr>
                                      <p:rCtr x="-8594" y="0"/>
                                    </p:animMotion>
                                  </p:childTnLst>
                                </p:cTn>
                              </p:par>
                              <p:par>
                                <p:cTn id="7" presetID="35" presetClass="path" presetSubtype="0" accel="50000" decel="50000" fill="hold" nodeType="withEffect">
                                  <p:stCondLst>
                                    <p:cond delay="0"/>
                                  </p:stCondLst>
                                  <p:childTnLst>
                                    <p:animMotion origin="layout" path="M -2.91667E-6 7.40741E-7 L -0.34635 7.40741E-7 " pathEditMode="relative" rAng="0" ptsTypes="AA">
                                      <p:cBhvr>
                                        <p:cTn id="8" dur="4000" fill="hold"/>
                                        <p:tgtEl>
                                          <p:spTgt spid="8"/>
                                        </p:tgtEl>
                                        <p:attrNameLst>
                                          <p:attrName>ppt_x</p:attrName>
                                          <p:attrName>ppt_y</p:attrName>
                                        </p:attrNameLst>
                                      </p:cBhvr>
                                      <p:rCtr x="-17318" y="0"/>
                                    </p:animMotion>
                                  </p:childTnLst>
                                </p:cTn>
                              </p:par>
                              <p:par>
                                <p:cTn id="9" presetID="6" presetClass="emph" presetSubtype="0" accel="50000" decel="50000" fill="hold" nodeType="withEffect">
                                  <p:stCondLst>
                                    <p:cond delay="0"/>
                                  </p:stCondLst>
                                  <p:childTnLst>
                                    <p:animScale>
                                      <p:cBhvr>
                                        <p:cTn id="10" dur="4000" fill="hold"/>
                                        <p:tgtEl>
                                          <p:spTgt spid="70"/>
                                        </p:tgtEl>
                                      </p:cBhvr>
                                      <p:by x="250000" y="100000"/>
                                    </p:animScale>
                                  </p:childTnLst>
                                </p:cTn>
                              </p:par>
                              <p:par>
                                <p:cTn id="11" presetID="63" presetClass="path" presetSubtype="0" accel="50000" decel="50000" fill="hold" nodeType="withEffect">
                                  <p:stCondLst>
                                    <p:cond delay="0"/>
                                  </p:stCondLst>
                                  <p:childTnLst>
                                    <p:animMotion origin="layout" path="M 2.5E-6 -3.33333E-6 L 0.61653 -3.33333E-6 " pathEditMode="relative" rAng="0" ptsTypes="AA">
                                      <p:cBhvr>
                                        <p:cTn id="12" dur="4000" fill="hold"/>
                                        <p:tgtEl>
                                          <p:spTgt spid="70"/>
                                        </p:tgtEl>
                                        <p:attrNameLst>
                                          <p:attrName>ppt_x</p:attrName>
                                          <p:attrName>ppt_y</p:attrName>
                                        </p:attrNameLst>
                                      </p:cBhvr>
                                      <p:rCtr x="3082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40000"/>
            <a:lumOff val="6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37766" y="341313"/>
            <a:ext cx="8345488" cy="731837"/>
          </a:xfrm>
          <a:ln>
            <a:noFill/>
          </a:ln>
        </p:spPr>
        <p:txBody>
          <a:bodyPr/>
          <a:lstStyle/>
          <a:p>
            <a:r>
              <a:rPr lang="en-US" dirty="0">
                <a:solidFill>
                  <a:schemeClr val="bg1"/>
                </a:solidFill>
              </a:rPr>
              <a:t>Yesterday’s network security was about the perimeter </a:t>
            </a:r>
          </a:p>
        </p:txBody>
      </p:sp>
      <p:cxnSp>
        <p:nvCxnSpPr>
          <p:cNvPr id="658" name="Straight Connector 657">
            <a:extLst>
              <a:ext uri="{FF2B5EF4-FFF2-40B4-BE49-F238E27FC236}">
                <a16:creationId xmlns:a16="http://schemas.microsoft.com/office/drawing/2014/main" id="{A5A0D071-64E2-4E35-8B19-9BFD4CCB3048}"/>
              </a:ext>
            </a:extLst>
          </p:cNvPr>
          <p:cNvCxnSpPr>
            <a:cxnSpLocks/>
            <a:stCxn id="657" idx="2"/>
            <a:endCxn id="802" idx="0"/>
          </p:cNvCxnSpPr>
          <p:nvPr/>
        </p:nvCxnSpPr>
        <p:spPr>
          <a:xfrm rot="5400000">
            <a:off x="3010675" y="1344921"/>
            <a:ext cx="203396" cy="1616993"/>
          </a:xfrm>
          <a:prstGeom prst="bentConnector3">
            <a:avLst>
              <a:gd name="adj1" fmla="val 50000"/>
            </a:avLst>
          </a:prstGeom>
          <a:ln>
            <a:solidFill>
              <a:schemeClr val="tx2"/>
            </a:solidFill>
            <a:prstDash val="sysDot"/>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5F5BF3EC-7964-4C6B-8F5C-D451BD3DBAEF}"/>
              </a:ext>
            </a:extLst>
          </p:cNvPr>
          <p:cNvGrpSpPr/>
          <p:nvPr/>
        </p:nvGrpSpPr>
        <p:grpSpPr>
          <a:xfrm>
            <a:off x="1868056" y="2113318"/>
            <a:ext cx="250531" cy="250530"/>
            <a:chOff x="1839742" y="2184425"/>
            <a:chExt cx="265768" cy="265767"/>
          </a:xfrm>
        </p:grpSpPr>
        <p:sp>
          <p:nvSpPr>
            <p:cNvPr id="349" name="Oval 263">
              <a:extLst>
                <a:ext uri="{FF2B5EF4-FFF2-40B4-BE49-F238E27FC236}">
                  <a16:creationId xmlns:a16="http://schemas.microsoft.com/office/drawing/2014/main" id="{85FE0DF4-726D-4A63-B5BA-53A98A55FBFE}"/>
                </a:ext>
              </a:extLst>
            </p:cNvPr>
            <p:cNvSpPr>
              <a:spLocks/>
            </p:cNvSpPr>
            <p:nvPr/>
          </p:nvSpPr>
          <p:spPr bwMode="auto">
            <a:xfrm>
              <a:off x="1839742" y="2184425"/>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350" name="Group 349">
              <a:extLst>
                <a:ext uri="{FF2B5EF4-FFF2-40B4-BE49-F238E27FC236}">
                  <a16:creationId xmlns:a16="http://schemas.microsoft.com/office/drawing/2014/main" id="{466DD547-4D4A-48F2-B823-02CE497E0799}"/>
                </a:ext>
              </a:extLst>
            </p:cNvPr>
            <p:cNvGrpSpPr/>
            <p:nvPr/>
          </p:nvGrpSpPr>
          <p:grpSpPr>
            <a:xfrm>
              <a:off x="1910118" y="2252129"/>
              <a:ext cx="125017" cy="130357"/>
              <a:chOff x="7014745" y="2607158"/>
              <a:chExt cx="327213" cy="300721"/>
            </a:xfrm>
            <a:solidFill>
              <a:srgbClr val="6EBE4A"/>
            </a:solidFill>
          </p:grpSpPr>
          <p:grpSp>
            <p:nvGrpSpPr>
              <p:cNvPr id="353" name="Group 352">
                <a:extLst>
                  <a:ext uri="{FF2B5EF4-FFF2-40B4-BE49-F238E27FC236}">
                    <a16:creationId xmlns:a16="http://schemas.microsoft.com/office/drawing/2014/main" id="{DD12A4E5-70B1-4E52-9C88-EEC687914778}"/>
                  </a:ext>
                </a:extLst>
              </p:cNvPr>
              <p:cNvGrpSpPr/>
              <p:nvPr/>
            </p:nvGrpSpPr>
            <p:grpSpPr>
              <a:xfrm>
                <a:off x="7064683" y="2607158"/>
                <a:ext cx="277275" cy="300721"/>
                <a:chOff x="-1599788" y="144780"/>
                <a:chExt cx="450850" cy="459376"/>
              </a:xfrm>
              <a:grpFill/>
            </p:grpSpPr>
            <p:sp>
              <p:nvSpPr>
                <p:cNvPr id="363" name="Rectangle: Rounded Corners 362">
                  <a:extLst>
                    <a:ext uri="{FF2B5EF4-FFF2-40B4-BE49-F238E27FC236}">
                      <a16:creationId xmlns:a16="http://schemas.microsoft.com/office/drawing/2014/main" id="{AA410358-9BE9-4215-AC8C-42A4A163B05B}"/>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4" name="Rectangle: Rounded Corners 363">
                  <a:extLst>
                    <a:ext uri="{FF2B5EF4-FFF2-40B4-BE49-F238E27FC236}">
                      <a16:creationId xmlns:a16="http://schemas.microsoft.com/office/drawing/2014/main" id="{292F3088-1805-4AAF-9646-9206A87E3B2E}"/>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5" name="Rectangle: Rounded Corners 364">
                  <a:extLst>
                    <a:ext uri="{FF2B5EF4-FFF2-40B4-BE49-F238E27FC236}">
                      <a16:creationId xmlns:a16="http://schemas.microsoft.com/office/drawing/2014/main" id="{14F53561-22CE-4D3B-B604-66A9D4A55B7A}"/>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6" name="Rectangle: Rounded Corners 365">
                  <a:extLst>
                    <a:ext uri="{FF2B5EF4-FFF2-40B4-BE49-F238E27FC236}">
                      <a16:creationId xmlns:a16="http://schemas.microsoft.com/office/drawing/2014/main" id="{E7769AF4-9C87-4A48-B88A-9E6CCCA5F2EF}"/>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7" name="Rectangle: Rounded Corners 366">
                  <a:extLst>
                    <a:ext uri="{FF2B5EF4-FFF2-40B4-BE49-F238E27FC236}">
                      <a16:creationId xmlns:a16="http://schemas.microsoft.com/office/drawing/2014/main" id="{CA26BD04-CE9E-4347-82BB-395ACFC440EE}"/>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357" name="Group 356">
                <a:extLst>
                  <a:ext uri="{FF2B5EF4-FFF2-40B4-BE49-F238E27FC236}">
                    <a16:creationId xmlns:a16="http://schemas.microsoft.com/office/drawing/2014/main" id="{C0800325-D2F0-4CCB-B781-995AFD706E8C}"/>
                  </a:ext>
                </a:extLst>
              </p:cNvPr>
              <p:cNvGrpSpPr/>
              <p:nvPr/>
            </p:nvGrpSpPr>
            <p:grpSpPr>
              <a:xfrm>
                <a:off x="7014745" y="2607158"/>
                <a:ext cx="27432" cy="300721"/>
                <a:chOff x="-1599788" y="144780"/>
                <a:chExt cx="450850" cy="459376"/>
              </a:xfrm>
              <a:grpFill/>
            </p:grpSpPr>
            <p:sp>
              <p:nvSpPr>
                <p:cNvPr id="358" name="Rectangle: Rounded Corners 357">
                  <a:extLst>
                    <a:ext uri="{FF2B5EF4-FFF2-40B4-BE49-F238E27FC236}">
                      <a16:creationId xmlns:a16="http://schemas.microsoft.com/office/drawing/2014/main" id="{407A56D0-D88F-43C5-8449-F57766C4FC07}"/>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59" name="Rectangle: Rounded Corners 358">
                  <a:extLst>
                    <a:ext uri="{FF2B5EF4-FFF2-40B4-BE49-F238E27FC236}">
                      <a16:creationId xmlns:a16="http://schemas.microsoft.com/office/drawing/2014/main" id="{6F066494-144C-4207-86B5-EBDE2D91E277}"/>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0" name="Rectangle: Rounded Corners 359">
                  <a:extLst>
                    <a:ext uri="{FF2B5EF4-FFF2-40B4-BE49-F238E27FC236}">
                      <a16:creationId xmlns:a16="http://schemas.microsoft.com/office/drawing/2014/main" id="{1C09D0AA-80CF-4312-B2B4-C1B9B3C96A61}"/>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1" name="Rectangle: Rounded Corners 360">
                  <a:extLst>
                    <a:ext uri="{FF2B5EF4-FFF2-40B4-BE49-F238E27FC236}">
                      <a16:creationId xmlns:a16="http://schemas.microsoft.com/office/drawing/2014/main" id="{74FCC91C-58E4-4BD0-93C9-CC80E4B6DD70}"/>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62" name="Rectangle: Rounded Corners 361">
                  <a:extLst>
                    <a:ext uri="{FF2B5EF4-FFF2-40B4-BE49-F238E27FC236}">
                      <a16:creationId xmlns:a16="http://schemas.microsoft.com/office/drawing/2014/main" id="{4438AD54-D03D-49DD-92AA-890D45B873D5}"/>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109" name="Group 108">
            <a:extLst>
              <a:ext uri="{FF2B5EF4-FFF2-40B4-BE49-F238E27FC236}">
                <a16:creationId xmlns:a16="http://schemas.microsoft.com/office/drawing/2014/main" id="{4F0DB63D-5655-444A-81F9-5D1AB6400BEB}"/>
              </a:ext>
            </a:extLst>
          </p:cNvPr>
          <p:cNvGrpSpPr/>
          <p:nvPr/>
        </p:nvGrpSpPr>
        <p:grpSpPr>
          <a:xfrm>
            <a:off x="1869468" y="3723596"/>
            <a:ext cx="250531" cy="250530"/>
            <a:chOff x="1839742" y="3786303"/>
            <a:chExt cx="265768" cy="265767"/>
          </a:xfrm>
        </p:grpSpPr>
        <p:sp>
          <p:nvSpPr>
            <p:cNvPr id="530" name="Oval 263">
              <a:extLst>
                <a:ext uri="{FF2B5EF4-FFF2-40B4-BE49-F238E27FC236}">
                  <a16:creationId xmlns:a16="http://schemas.microsoft.com/office/drawing/2014/main" id="{14BAD0E0-6B18-414C-9A86-EF9A08EFE814}"/>
                </a:ext>
              </a:extLst>
            </p:cNvPr>
            <p:cNvSpPr>
              <a:spLocks/>
            </p:cNvSpPr>
            <p:nvPr/>
          </p:nvSpPr>
          <p:spPr bwMode="auto">
            <a:xfrm>
              <a:off x="1839742" y="3786303"/>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531" name="Group 530">
              <a:extLst>
                <a:ext uri="{FF2B5EF4-FFF2-40B4-BE49-F238E27FC236}">
                  <a16:creationId xmlns:a16="http://schemas.microsoft.com/office/drawing/2014/main" id="{CFA04D90-F080-4C79-968E-04A20E059957}"/>
                </a:ext>
              </a:extLst>
            </p:cNvPr>
            <p:cNvGrpSpPr/>
            <p:nvPr/>
          </p:nvGrpSpPr>
          <p:grpSpPr>
            <a:xfrm>
              <a:off x="1910118" y="3854007"/>
              <a:ext cx="125017" cy="130357"/>
              <a:chOff x="7014745" y="2607158"/>
              <a:chExt cx="327213" cy="300721"/>
            </a:xfrm>
            <a:solidFill>
              <a:schemeClr val="accent2"/>
            </a:solidFill>
          </p:grpSpPr>
          <p:grpSp>
            <p:nvGrpSpPr>
              <p:cNvPr id="533" name="Group 532">
                <a:extLst>
                  <a:ext uri="{FF2B5EF4-FFF2-40B4-BE49-F238E27FC236}">
                    <a16:creationId xmlns:a16="http://schemas.microsoft.com/office/drawing/2014/main" id="{EFB9EFC8-CBAE-4A54-9C60-49F591263346}"/>
                  </a:ext>
                </a:extLst>
              </p:cNvPr>
              <p:cNvGrpSpPr/>
              <p:nvPr/>
            </p:nvGrpSpPr>
            <p:grpSpPr>
              <a:xfrm>
                <a:off x="7064683" y="2607158"/>
                <a:ext cx="277275" cy="300721"/>
                <a:chOff x="-1599788" y="144780"/>
                <a:chExt cx="450850" cy="459376"/>
              </a:xfrm>
              <a:grpFill/>
            </p:grpSpPr>
            <p:sp>
              <p:nvSpPr>
                <p:cNvPr id="540" name="Rectangle: Rounded Corners 539">
                  <a:extLst>
                    <a:ext uri="{FF2B5EF4-FFF2-40B4-BE49-F238E27FC236}">
                      <a16:creationId xmlns:a16="http://schemas.microsoft.com/office/drawing/2014/main" id="{B5C095A0-EC26-443B-AAE4-7E6313C686B9}"/>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41" name="Rectangle: Rounded Corners 540">
                  <a:extLst>
                    <a:ext uri="{FF2B5EF4-FFF2-40B4-BE49-F238E27FC236}">
                      <a16:creationId xmlns:a16="http://schemas.microsoft.com/office/drawing/2014/main" id="{D12A37FC-6615-4D5A-B2B0-2629E2BBC48F}"/>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42" name="Rectangle: Rounded Corners 541">
                  <a:extLst>
                    <a:ext uri="{FF2B5EF4-FFF2-40B4-BE49-F238E27FC236}">
                      <a16:creationId xmlns:a16="http://schemas.microsoft.com/office/drawing/2014/main" id="{79E81A7E-88E5-4C9F-8648-F07D7A949CE0}"/>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43" name="Rectangle: Rounded Corners 542">
                  <a:extLst>
                    <a:ext uri="{FF2B5EF4-FFF2-40B4-BE49-F238E27FC236}">
                      <a16:creationId xmlns:a16="http://schemas.microsoft.com/office/drawing/2014/main" id="{390E5DC9-92B5-485F-8E85-48C6FA37BB8E}"/>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44" name="Rectangle: Rounded Corners 543">
                  <a:extLst>
                    <a:ext uri="{FF2B5EF4-FFF2-40B4-BE49-F238E27FC236}">
                      <a16:creationId xmlns:a16="http://schemas.microsoft.com/office/drawing/2014/main" id="{0B7E7F7F-5539-4BA2-B1FF-1509814B8AF2}"/>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34" name="Group 533">
                <a:extLst>
                  <a:ext uri="{FF2B5EF4-FFF2-40B4-BE49-F238E27FC236}">
                    <a16:creationId xmlns:a16="http://schemas.microsoft.com/office/drawing/2014/main" id="{444BF677-F46B-4F43-93B5-2B663B10B5E4}"/>
                  </a:ext>
                </a:extLst>
              </p:cNvPr>
              <p:cNvGrpSpPr/>
              <p:nvPr/>
            </p:nvGrpSpPr>
            <p:grpSpPr>
              <a:xfrm>
                <a:off x="7014745" y="2607158"/>
                <a:ext cx="27432" cy="300721"/>
                <a:chOff x="-1599788" y="144780"/>
                <a:chExt cx="450850" cy="459376"/>
              </a:xfrm>
              <a:grpFill/>
            </p:grpSpPr>
            <p:sp>
              <p:nvSpPr>
                <p:cNvPr id="535" name="Rectangle: Rounded Corners 534">
                  <a:extLst>
                    <a:ext uri="{FF2B5EF4-FFF2-40B4-BE49-F238E27FC236}">
                      <a16:creationId xmlns:a16="http://schemas.microsoft.com/office/drawing/2014/main" id="{B5C1316F-9C9E-413E-88B3-F1B1D496691C}"/>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36" name="Rectangle: Rounded Corners 535">
                  <a:extLst>
                    <a:ext uri="{FF2B5EF4-FFF2-40B4-BE49-F238E27FC236}">
                      <a16:creationId xmlns:a16="http://schemas.microsoft.com/office/drawing/2014/main" id="{F403BACE-2DC2-4E31-8913-AF034B419ED7}"/>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37" name="Rectangle: Rounded Corners 536">
                  <a:extLst>
                    <a:ext uri="{FF2B5EF4-FFF2-40B4-BE49-F238E27FC236}">
                      <a16:creationId xmlns:a16="http://schemas.microsoft.com/office/drawing/2014/main" id="{F9B135C0-CC57-407B-9C55-C05FF7B27576}"/>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38" name="Rectangle: Rounded Corners 537">
                  <a:extLst>
                    <a:ext uri="{FF2B5EF4-FFF2-40B4-BE49-F238E27FC236}">
                      <a16:creationId xmlns:a16="http://schemas.microsoft.com/office/drawing/2014/main" id="{9BCFBAB2-83AD-4F8C-9697-4AF872578F03}"/>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39" name="Rectangle: Rounded Corners 538">
                  <a:extLst>
                    <a:ext uri="{FF2B5EF4-FFF2-40B4-BE49-F238E27FC236}">
                      <a16:creationId xmlns:a16="http://schemas.microsoft.com/office/drawing/2014/main" id="{025472D8-9B21-4AC9-B487-C83C91BC9067}"/>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37" name="Group 36">
            <a:extLst>
              <a:ext uri="{FF2B5EF4-FFF2-40B4-BE49-F238E27FC236}">
                <a16:creationId xmlns:a16="http://schemas.microsoft.com/office/drawing/2014/main" id="{C5FEEEE7-A916-4336-87D7-76EB576FA4FF}"/>
              </a:ext>
            </a:extLst>
          </p:cNvPr>
          <p:cNvGrpSpPr/>
          <p:nvPr/>
        </p:nvGrpSpPr>
        <p:grpSpPr>
          <a:xfrm>
            <a:off x="5007435" y="2341036"/>
            <a:ext cx="250531" cy="250530"/>
            <a:chOff x="5282429" y="2184425"/>
            <a:chExt cx="265768" cy="265767"/>
          </a:xfrm>
        </p:grpSpPr>
        <p:sp>
          <p:nvSpPr>
            <p:cNvPr id="250" name="Oval 263">
              <a:extLst>
                <a:ext uri="{FF2B5EF4-FFF2-40B4-BE49-F238E27FC236}">
                  <a16:creationId xmlns:a16="http://schemas.microsoft.com/office/drawing/2014/main" id="{AA4588BC-9872-46FB-A25A-CADEE6615AB0}"/>
                </a:ext>
              </a:extLst>
            </p:cNvPr>
            <p:cNvSpPr>
              <a:spLocks/>
            </p:cNvSpPr>
            <p:nvPr/>
          </p:nvSpPr>
          <p:spPr bwMode="auto">
            <a:xfrm>
              <a:off x="5282429" y="2184425"/>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294" name="Group 293">
              <a:extLst>
                <a:ext uri="{FF2B5EF4-FFF2-40B4-BE49-F238E27FC236}">
                  <a16:creationId xmlns:a16="http://schemas.microsoft.com/office/drawing/2014/main" id="{9BD80397-91F2-4AB4-86FC-1154A385DBFB}"/>
                </a:ext>
              </a:extLst>
            </p:cNvPr>
            <p:cNvGrpSpPr/>
            <p:nvPr/>
          </p:nvGrpSpPr>
          <p:grpSpPr>
            <a:xfrm>
              <a:off x="5352805" y="2252129"/>
              <a:ext cx="125017" cy="130357"/>
              <a:chOff x="7014745" y="2607158"/>
              <a:chExt cx="327213" cy="300721"/>
            </a:xfrm>
            <a:solidFill>
              <a:srgbClr val="6EBE4A"/>
            </a:solidFill>
          </p:grpSpPr>
          <p:grpSp>
            <p:nvGrpSpPr>
              <p:cNvPr id="295" name="Group 294">
                <a:extLst>
                  <a:ext uri="{FF2B5EF4-FFF2-40B4-BE49-F238E27FC236}">
                    <a16:creationId xmlns:a16="http://schemas.microsoft.com/office/drawing/2014/main" id="{25E8EAAB-D870-4A74-97A5-406CFB2782F1}"/>
                  </a:ext>
                </a:extLst>
              </p:cNvPr>
              <p:cNvGrpSpPr/>
              <p:nvPr/>
            </p:nvGrpSpPr>
            <p:grpSpPr>
              <a:xfrm>
                <a:off x="7064683" y="2607158"/>
                <a:ext cx="277275" cy="300721"/>
                <a:chOff x="-1599788" y="144780"/>
                <a:chExt cx="450850" cy="459376"/>
              </a:xfrm>
              <a:grpFill/>
            </p:grpSpPr>
            <p:sp>
              <p:nvSpPr>
                <p:cNvPr id="302" name="Rectangle: Rounded Corners 301">
                  <a:extLst>
                    <a:ext uri="{FF2B5EF4-FFF2-40B4-BE49-F238E27FC236}">
                      <a16:creationId xmlns:a16="http://schemas.microsoft.com/office/drawing/2014/main" id="{722EA5ED-6BC5-4770-A320-43C81269B868}"/>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3" name="Rectangle: Rounded Corners 302">
                  <a:extLst>
                    <a:ext uri="{FF2B5EF4-FFF2-40B4-BE49-F238E27FC236}">
                      <a16:creationId xmlns:a16="http://schemas.microsoft.com/office/drawing/2014/main" id="{204E4240-3461-4493-9C6F-FA4295D174D5}"/>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4" name="Rectangle: Rounded Corners 303">
                  <a:extLst>
                    <a:ext uri="{FF2B5EF4-FFF2-40B4-BE49-F238E27FC236}">
                      <a16:creationId xmlns:a16="http://schemas.microsoft.com/office/drawing/2014/main" id="{C4213FC1-1043-413D-8FD5-733BA7A297B2}"/>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5" name="Rectangle: Rounded Corners 304">
                  <a:extLst>
                    <a:ext uri="{FF2B5EF4-FFF2-40B4-BE49-F238E27FC236}">
                      <a16:creationId xmlns:a16="http://schemas.microsoft.com/office/drawing/2014/main" id="{30AD1016-A4AA-4D73-A30D-7BA82D2DC869}"/>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6" name="Rectangle: Rounded Corners 305">
                  <a:extLst>
                    <a:ext uri="{FF2B5EF4-FFF2-40B4-BE49-F238E27FC236}">
                      <a16:creationId xmlns:a16="http://schemas.microsoft.com/office/drawing/2014/main" id="{338C2925-D34A-4AA4-A4A0-63AA50A393C6}"/>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296" name="Group 295">
                <a:extLst>
                  <a:ext uri="{FF2B5EF4-FFF2-40B4-BE49-F238E27FC236}">
                    <a16:creationId xmlns:a16="http://schemas.microsoft.com/office/drawing/2014/main" id="{8FE00122-09DD-44D5-872D-54772C11AD74}"/>
                  </a:ext>
                </a:extLst>
              </p:cNvPr>
              <p:cNvGrpSpPr/>
              <p:nvPr/>
            </p:nvGrpSpPr>
            <p:grpSpPr>
              <a:xfrm>
                <a:off x="7014745" y="2607158"/>
                <a:ext cx="27432" cy="300721"/>
                <a:chOff x="-1599788" y="144780"/>
                <a:chExt cx="450850" cy="459376"/>
              </a:xfrm>
              <a:grpFill/>
            </p:grpSpPr>
            <p:sp>
              <p:nvSpPr>
                <p:cNvPr id="297" name="Rectangle: Rounded Corners 296">
                  <a:extLst>
                    <a:ext uri="{FF2B5EF4-FFF2-40B4-BE49-F238E27FC236}">
                      <a16:creationId xmlns:a16="http://schemas.microsoft.com/office/drawing/2014/main" id="{8AAF10C1-F983-44FC-BA4B-0BFAC0E4D081}"/>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298" name="Rectangle: Rounded Corners 297">
                  <a:extLst>
                    <a:ext uri="{FF2B5EF4-FFF2-40B4-BE49-F238E27FC236}">
                      <a16:creationId xmlns:a16="http://schemas.microsoft.com/office/drawing/2014/main" id="{BB2456F5-403B-4FAD-9E87-255959124808}"/>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299" name="Rectangle: Rounded Corners 298">
                  <a:extLst>
                    <a:ext uri="{FF2B5EF4-FFF2-40B4-BE49-F238E27FC236}">
                      <a16:creationId xmlns:a16="http://schemas.microsoft.com/office/drawing/2014/main" id="{89DDF9DD-26E9-4BDB-959C-61F893184EA0}"/>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0" name="Rectangle: Rounded Corners 299">
                  <a:extLst>
                    <a:ext uri="{FF2B5EF4-FFF2-40B4-BE49-F238E27FC236}">
                      <a16:creationId xmlns:a16="http://schemas.microsoft.com/office/drawing/2014/main" id="{988BB05A-8C9F-4E75-8C06-FBE7D6D8D349}"/>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301" name="Rectangle: Rounded Corners 300">
                  <a:extLst>
                    <a:ext uri="{FF2B5EF4-FFF2-40B4-BE49-F238E27FC236}">
                      <a16:creationId xmlns:a16="http://schemas.microsoft.com/office/drawing/2014/main" id="{F01834F1-8951-4111-A3A2-8FAC577C7C38}"/>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125" name="Group 124">
            <a:extLst>
              <a:ext uri="{FF2B5EF4-FFF2-40B4-BE49-F238E27FC236}">
                <a16:creationId xmlns:a16="http://schemas.microsoft.com/office/drawing/2014/main" id="{3D5DC212-48C8-4894-96EF-E3E39A2CAAA3}"/>
              </a:ext>
            </a:extLst>
          </p:cNvPr>
          <p:cNvGrpSpPr/>
          <p:nvPr/>
        </p:nvGrpSpPr>
        <p:grpSpPr>
          <a:xfrm>
            <a:off x="4959439" y="3723596"/>
            <a:ext cx="250531" cy="250530"/>
            <a:chOff x="5282429" y="3786303"/>
            <a:chExt cx="265768" cy="265767"/>
          </a:xfrm>
        </p:grpSpPr>
        <p:sp>
          <p:nvSpPr>
            <p:cNvPr id="546" name="Oval 263">
              <a:extLst>
                <a:ext uri="{FF2B5EF4-FFF2-40B4-BE49-F238E27FC236}">
                  <a16:creationId xmlns:a16="http://schemas.microsoft.com/office/drawing/2014/main" id="{274DB33A-6012-432C-A248-8F70798770F8}"/>
                </a:ext>
              </a:extLst>
            </p:cNvPr>
            <p:cNvSpPr>
              <a:spLocks/>
            </p:cNvSpPr>
            <p:nvPr/>
          </p:nvSpPr>
          <p:spPr bwMode="auto">
            <a:xfrm>
              <a:off x="5282429" y="3786303"/>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547" name="Group 546">
              <a:extLst>
                <a:ext uri="{FF2B5EF4-FFF2-40B4-BE49-F238E27FC236}">
                  <a16:creationId xmlns:a16="http://schemas.microsoft.com/office/drawing/2014/main" id="{F4D30D82-3698-4F91-9079-2CC58DA55A47}"/>
                </a:ext>
              </a:extLst>
            </p:cNvPr>
            <p:cNvGrpSpPr/>
            <p:nvPr/>
          </p:nvGrpSpPr>
          <p:grpSpPr>
            <a:xfrm>
              <a:off x="5352805" y="3854007"/>
              <a:ext cx="125017" cy="130357"/>
              <a:chOff x="7014745" y="2607158"/>
              <a:chExt cx="327213" cy="300721"/>
            </a:xfrm>
            <a:solidFill>
              <a:srgbClr val="6EBE4A"/>
            </a:solidFill>
          </p:grpSpPr>
          <p:grpSp>
            <p:nvGrpSpPr>
              <p:cNvPr id="549" name="Group 548">
                <a:extLst>
                  <a:ext uri="{FF2B5EF4-FFF2-40B4-BE49-F238E27FC236}">
                    <a16:creationId xmlns:a16="http://schemas.microsoft.com/office/drawing/2014/main" id="{D766D52F-2063-417C-85A5-E85239584682}"/>
                  </a:ext>
                </a:extLst>
              </p:cNvPr>
              <p:cNvGrpSpPr/>
              <p:nvPr/>
            </p:nvGrpSpPr>
            <p:grpSpPr>
              <a:xfrm>
                <a:off x="7064683" y="2607158"/>
                <a:ext cx="277275" cy="300721"/>
                <a:chOff x="-1599788" y="144780"/>
                <a:chExt cx="450850" cy="459376"/>
              </a:xfrm>
              <a:grpFill/>
            </p:grpSpPr>
            <p:sp>
              <p:nvSpPr>
                <p:cNvPr id="556" name="Rectangle: Rounded Corners 555">
                  <a:extLst>
                    <a:ext uri="{FF2B5EF4-FFF2-40B4-BE49-F238E27FC236}">
                      <a16:creationId xmlns:a16="http://schemas.microsoft.com/office/drawing/2014/main" id="{3CA0B1CB-05DE-432F-AA62-C68F6FC3F42D}"/>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7" name="Rectangle: Rounded Corners 556">
                  <a:extLst>
                    <a:ext uri="{FF2B5EF4-FFF2-40B4-BE49-F238E27FC236}">
                      <a16:creationId xmlns:a16="http://schemas.microsoft.com/office/drawing/2014/main" id="{52FE4D74-601D-4915-A006-B380229E2072}"/>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8" name="Rectangle: Rounded Corners 557">
                  <a:extLst>
                    <a:ext uri="{FF2B5EF4-FFF2-40B4-BE49-F238E27FC236}">
                      <a16:creationId xmlns:a16="http://schemas.microsoft.com/office/drawing/2014/main" id="{1B265255-F9AB-438A-86DD-263B4054F2F5}"/>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9" name="Rectangle: Rounded Corners 558">
                  <a:extLst>
                    <a:ext uri="{FF2B5EF4-FFF2-40B4-BE49-F238E27FC236}">
                      <a16:creationId xmlns:a16="http://schemas.microsoft.com/office/drawing/2014/main" id="{7D88ED24-11EF-48DC-A1D5-52AC52D9A777}"/>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60" name="Rectangle: Rounded Corners 559">
                  <a:extLst>
                    <a:ext uri="{FF2B5EF4-FFF2-40B4-BE49-F238E27FC236}">
                      <a16:creationId xmlns:a16="http://schemas.microsoft.com/office/drawing/2014/main" id="{17016901-79BF-45F1-AB2D-3FB24ED8230C}"/>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50" name="Group 549">
                <a:extLst>
                  <a:ext uri="{FF2B5EF4-FFF2-40B4-BE49-F238E27FC236}">
                    <a16:creationId xmlns:a16="http://schemas.microsoft.com/office/drawing/2014/main" id="{6FB47645-8EAD-4DFB-AFAA-B028FF64F9AA}"/>
                  </a:ext>
                </a:extLst>
              </p:cNvPr>
              <p:cNvGrpSpPr/>
              <p:nvPr/>
            </p:nvGrpSpPr>
            <p:grpSpPr>
              <a:xfrm>
                <a:off x="7014745" y="2607158"/>
                <a:ext cx="27432" cy="300721"/>
                <a:chOff x="-1599788" y="144780"/>
                <a:chExt cx="450850" cy="459376"/>
              </a:xfrm>
              <a:grpFill/>
            </p:grpSpPr>
            <p:sp>
              <p:nvSpPr>
                <p:cNvPr id="551" name="Rectangle: Rounded Corners 550">
                  <a:extLst>
                    <a:ext uri="{FF2B5EF4-FFF2-40B4-BE49-F238E27FC236}">
                      <a16:creationId xmlns:a16="http://schemas.microsoft.com/office/drawing/2014/main" id="{710E7238-8847-4328-9BE6-F028F88AB460}"/>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2" name="Rectangle: Rounded Corners 551">
                  <a:extLst>
                    <a:ext uri="{FF2B5EF4-FFF2-40B4-BE49-F238E27FC236}">
                      <a16:creationId xmlns:a16="http://schemas.microsoft.com/office/drawing/2014/main" id="{402D63F4-6953-4E8C-A6F7-BA138B6005FC}"/>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3" name="Rectangle: Rounded Corners 552">
                  <a:extLst>
                    <a:ext uri="{FF2B5EF4-FFF2-40B4-BE49-F238E27FC236}">
                      <a16:creationId xmlns:a16="http://schemas.microsoft.com/office/drawing/2014/main" id="{AC6B03DD-9ED7-4A2C-A91F-8CAC2D18C3ED}"/>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4" name="Rectangle: Rounded Corners 553">
                  <a:extLst>
                    <a:ext uri="{FF2B5EF4-FFF2-40B4-BE49-F238E27FC236}">
                      <a16:creationId xmlns:a16="http://schemas.microsoft.com/office/drawing/2014/main" id="{87790AF0-E7F0-4BFF-B401-7CCBF03428B0}"/>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55" name="Rectangle: Rounded Corners 554">
                  <a:extLst>
                    <a:ext uri="{FF2B5EF4-FFF2-40B4-BE49-F238E27FC236}">
                      <a16:creationId xmlns:a16="http://schemas.microsoft.com/office/drawing/2014/main" id="{0F358737-2FCF-4F8C-83DC-24CB70F8D44B}"/>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cxnSp>
        <p:nvCxnSpPr>
          <p:cNvPr id="677" name="Straight Connector 657">
            <a:extLst>
              <a:ext uri="{FF2B5EF4-FFF2-40B4-BE49-F238E27FC236}">
                <a16:creationId xmlns:a16="http://schemas.microsoft.com/office/drawing/2014/main" id="{A946354F-A737-47C9-9D01-AEFD1ADA653D}"/>
              </a:ext>
            </a:extLst>
          </p:cNvPr>
          <p:cNvCxnSpPr>
            <a:cxnSpLocks/>
            <a:stCxn id="657" idx="2"/>
            <a:endCxn id="786" idx="0"/>
          </p:cNvCxnSpPr>
          <p:nvPr/>
        </p:nvCxnSpPr>
        <p:spPr>
          <a:xfrm rot="16200000" flipH="1">
            <a:off x="4242076" y="1730512"/>
            <a:ext cx="794908" cy="1437322"/>
          </a:xfrm>
          <a:prstGeom prst="bentConnector3">
            <a:avLst>
              <a:gd name="adj1" fmla="val 50000"/>
            </a:avLst>
          </a:prstGeom>
          <a:ln>
            <a:solidFill>
              <a:schemeClr val="tx2"/>
            </a:solidFill>
            <a:prstDash val="sysDot"/>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0E1E0743-A25B-4D89-9257-596AC0ABE9A4}"/>
              </a:ext>
            </a:extLst>
          </p:cNvPr>
          <p:cNvGrpSpPr/>
          <p:nvPr/>
        </p:nvGrpSpPr>
        <p:grpSpPr>
          <a:xfrm>
            <a:off x="2129853" y="3027082"/>
            <a:ext cx="2814312" cy="776518"/>
            <a:chOff x="2071291" y="3261591"/>
            <a:chExt cx="2985473" cy="823744"/>
          </a:xfrm>
        </p:grpSpPr>
        <p:grpSp>
          <p:nvGrpSpPr>
            <p:cNvPr id="373" name="Group 372">
              <a:extLst>
                <a:ext uri="{FF2B5EF4-FFF2-40B4-BE49-F238E27FC236}">
                  <a16:creationId xmlns:a16="http://schemas.microsoft.com/office/drawing/2014/main" id="{EE83FD90-7419-451D-A161-10DDF1CC16C8}"/>
                </a:ext>
              </a:extLst>
            </p:cNvPr>
            <p:cNvGrpSpPr/>
            <p:nvPr/>
          </p:nvGrpSpPr>
          <p:grpSpPr>
            <a:xfrm>
              <a:off x="2255897" y="3261591"/>
              <a:ext cx="2616261" cy="485949"/>
              <a:chOff x="2255897" y="2811886"/>
              <a:chExt cx="2616261" cy="904237"/>
            </a:xfrm>
          </p:grpSpPr>
          <p:cxnSp>
            <p:nvCxnSpPr>
              <p:cNvPr id="374" name="Connector: Elbow 78">
                <a:extLst>
                  <a:ext uri="{FF2B5EF4-FFF2-40B4-BE49-F238E27FC236}">
                    <a16:creationId xmlns:a16="http://schemas.microsoft.com/office/drawing/2014/main" id="{CDA7988F-0BF6-44C7-BDA8-95B149103B3D}"/>
                  </a:ext>
                </a:extLst>
              </p:cNvPr>
              <p:cNvCxnSpPr>
                <a:cxnSpLocks/>
              </p:cNvCxnSpPr>
              <p:nvPr/>
            </p:nvCxnSpPr>
            <p:spPr>
              <a:xfrm flipV="1">
                <a:off x="4872158" y="2811886"/>
                <a:ext cx="0" cy="904237"/>
              </a:xfrm>
              <a:prstGeom prst="straightConnector1">
                <a:avLst/>
              </a:pr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cxnSp>
            <p:nvCxnSpPr>
              <p:cNvPr id="375" name="Connector: Elbow 78">
                <a:extLst>
                  <a:ext uri="{FF2B5EF4-FFF2-40B4-BE49-F238E27FC236}">
                    <a16:creationId xmlns:a16="http://schemas.microsoft.com/office/drawing/2014/main" id="{3C5926D9-84F3-4A79-B892-7F3AA7D83E8E}"/>
                  </a:ext>
                </a:extLst>
              </p:cNvPr>
              <p:cNvCxnSpPr>
                <a:cxnSpLocks/>
              </p:cNvCxnSpPr>
              <p:nvPr/>
            </p:nvCxnSpPr>
            <p:spPr>
              <a:xfrm flipV="1">
                <a:off x="2255897" y="2811887"/>
                <a:ext cx="0" cy="904236"/>
              </a:xfrm>
              <a:prstGeom prst="straightConnector1">
                <a:avLst/>
              </a:pr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grpSp>
          <p:nvGrpSpPr>
            <p:cNvPr id="18" name="Group 17">
              <a:extLst>
                <a:ext uri="{FF2B5EF4-FFF2-40B4-BE49-F238E27FC236}">
                  <a16:creationId xmlns:a16="http://schemas.microsoft.com/office/drawing/2014/main" id="{A5B28271-E3E1-472F-A8F5-875B8109194C}"/>
                </a:ext>
              </a:extLst>
            </p:cNvPr>
            <p:cNvGrpSpPr/>
            <p:nvPr/>
          </p:nvGrpSpPr>
          <p:grpSpPr>
            <a:xfrm>
              <a:off x="2071291" y="3716123"/>
              <a:ext cx="2985473" cy="369212"/>
              <a:chOff x="2071291" y="3716123"/>
              <a:chExt cx="2985473" cy="369212"/>
            </a:xfrm>
          </p:grpSpPr>
          <p:grpSp>
            <p:nvGrpSpPr>
              <p:cNvPr id="17" name="Group 16">
                <a:extLst>
                  <a:ext uri="{FF2B5EF4-FFF2-40B4-BE49-F238E27FC236}">
                    <a16:creationId xmlns:a16="http://schemas.microsoft.com/office/drawing/2014/main" id="{D1DD6D92-D91E-4DCE-949C-03CC5F4FBF99}"/>
                  </a:ext>
                </a:extLst>
              </p:cNvPr>
              <p:cNvGrpSpPr/>
              <p:nvPr/>
            </p:nvGrpSpPr>
            <p:grpSpPr>
              <a:xfrm>
                <a:off x="2071291" y="3716123"/>
                <a:ext cx="1120292" cy="369212"/>
                <a:chOff x="2071291" y="3716123"/>
                <a:chExt cx="1120292" cy="369212"/>
              </a:xfrm>
            </p:grpSpPr>
            <p:cxnSp>
              <p:nvCxnSpPr>
                <p:cNvPr id="54" name="Straight Connector 53">
                  <a:extLst>
                    <a:ext uri="{FF2B5EF4-FFF2-40B4-BE49-F238E27FC236}">
                      <a16:creationId xmlns:a16="http://schemas.microsoft.com/office/drawing/2014/main" id="{78679537-0EF0-49C3-B439-EF820F97158F}"/>
                    </a:ext>
                  </a:extLst>
                </p:cNvPr>
                <p:cNvCxnSpPr>
                  <a:cxnSpLocks/>
                  <a:stCxn id="795" idx="6"/>
                  <a:endCxn id="832" idx="2"/>
                </p:cNvCxnSpPr>
                <p:nvPr/>
              </p:nvCxnSpPr>
              <p:spPr>
                <a:xfrm>
                  <a:off x="2440503" y="3900729"/>
                  <a:ext cx="381868" cy="0"/>
                </a:xfrm>
                <a:prstGeom prst="line">
                  <a:avLst/>
                </a:pr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nvGrpSpPr>
                <p:cNvPr id="794" name="Group 793">
                  <a:extLst>
                    <a:ext uri="{FF2B5EF4-FFF2-40B4-BE49-F238E27FC236}">
                      <a16:creationId xmlns:a16="http://schemas.microsoft.com/office/drawing/2014/main" id="{4382CAEE-1288-4BF4-8B3B-13501F8F60A6}"/>
                    </a:ext>
                  </a:extLst>
                </p:cNvPr>
                <p:cNvGrpSpPr/>
                <p:nvPr/>
              </p:nvGrpSpPr>
              <p:grpSpPr>
                <a:xfrm>
                  <a:off x="2071291" y="3716123"/>
                  <a:ext cx="369212" cy="369212"/>
                  <a:chOff x="4682991" y="1019790"/>
                  <a:chExt cx="548640" cy="548640"/>
                </a:xfrm>
              </p:grpSpPr>
              <p:sp>
                <p:nvSpPr>
                  <p:cNvPr id="795" name="Oval 263">
                    <a:extLst>
                      <a:ext uri="{FF2B5EF4-FFF2-40B4-BE49-F238E27FC236}">
                        <a16:creationId xmlns:a16="http://schemas.microsoft.com/office/drawing/2014/main" id="{4A43B3FD-C126-4720-A94E-53D175E4BA9E}"/>
                      </a:ext>
                    </a:extLst>
                  </p:cNvPr>
                  <p:cNvSpPr>
                    <a:spLocks/>
                  </p:cNvSpPr>
                  <p:nvPr/>
                </p:nvSpPr>
                <p:spPr bwMode="auto">
                  <a:xfrm>
                    <a:off x="4682991" y="1019790"/>
                    <a:ext cx="548640" cy="548640"/>
                  </a:xfrm>
                  <a:prstGeom prst="ellipse">
                    <a:avLst/>
                  </a:prstGeom>
                  <a:solidFill>
                    <a:schemeClr val="accent2"/>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796" name="Group 795">
                    <a:extLst>
                      <a:ext uri="{FF2B5EF4-FFF2-40B4-BE49-F238E27FC236}">
                        <a16:creationId xmlns:a16="http://schemas.microsoft.com/office/drawing/2014/main" id="{0896BFA7-41CA-40F6-A61A-356FE4558741}"/>
                      </a:ext>
                    </a:extLst>
                  </p:cNvPr>
                  <p:cNvGrpSpPr/>
                  <p:nvPr/>
                </p:nvGrpSpPr>
                <p:grpSpPr>
                  <a:xfrm>
                    <a:off x="4789549" y="1151957"/>
                    <a:ext cx="335524" cy="284307"/>
                    <a:chOff x="4780856" y="1109136"/>
                    <a:chExt cx="335524" cy="284307"/>
                  </a:xfrm>
                </p:grpSpPr>
                <p:sp>
                  <p:nvSpPr>
                    <p:cNvPr id="797" name="Freeform 297">
                      <a:extLst>
                        <a:ext uri="{FF2B5EF4-FFF2-40B4-BE49-F238E27FC236}">
                          <a16:creationId xmlns:a16="http://schemas.microsoft.com/office/drawing/2014/main" id="{61A81B1F-0C41-4B74-8996-04ED24B33284}"/>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798" name="Freeform 298">
                      <a:extLst>
                        <a:ext uri="{FF2B5EF4-FFF2-40B4-BE49-F238E27FC236}">
                          <a16:creationId xmlns:a16="http://schemas.microsoft.com/office/drawing/2014/main" id="{C4950B5C-A4AA-4165-8D3D-D74F54D187F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799" name="Freeform 299">
                      <a:extLst>
                        <a:ext uri="{FF2B5EF4-FFF2-40B4-BE49-F238E27FC236}">
                          <a16:creationId xmlns:a16="http://schemas.microsoft.com/office/drawing/2014/main" id="{592B3C70-964F-4473-8EC6-DA130D25626B}"/>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800" name="Freeform 300">
                      <a:extLst>
                        <a:ext uri="{FF2B5EF4-FFF2-40B4-BE49-F238E27FC236}">
                          <a16:creationId xmlns:a16="http://schemas.microsoft.com/office/drawing/2014/main" id="{A3E74CE9-1414-4A25-BF39-E9DA793F7E5F}"/>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grpSp>
            </p:grpSp>
            <p:grpSp>
              <p:nvGrpSpPr>
                <p:cNvPr id="831" name="Group 830">
                  <a:extLst>
                    <a:ext uri="{FF2B5EF4-FFF2-40B4-BE49-F238E27FC236}">
                      <a16:creationId xmlns:a16="http://schemas.microsoft.com/office/drawing/2014/main" id="{C1C06CE9-EF5B-4920-A606-EB1D52C1ECF1}"/>
                    </a:ext>
                  </a:extLst>
                </p:cNvPr>
                <p:cNvGrpSpPr/>
                <p:nvPr/>
              </p:nvGrpSpPr>
              <p:grpSpPr>
                <a:xfrm>
                  <a:off x="2822371" y="3716123"/>
                  <a:ext cx="369212" cy="369212"/>
                  <a:chOff x="4267363" y="2915258"/>
                  <a:chExt cx="548640" cy="548640"/>
                </a:xfrm>
              </p:grpSpPr>
              <p:sp>
                <p:nvSpPr>
                  <p:cNvPr id="832" name="Oval 263">
                    <a:extLst>
                      <a:ext uri="{FF2B5EF4-FFF2-40B4-BE49-F238E27FC236}">
                        <a16:creationId xmlns:a16="http://schemas.microsoft.com/office/drawing/2014/main" id="{A290BC9F-F023-4ADF-8B4B-3466810A2239}"/>
                      </a:ext>
                    </a:extLst>
                  </p:cNvPr>
                  <p:cNvSpPr>
                    <a:spLocks/>
                  </p:cNvSpPr>
                  <p:nvPr/>
                </p:nvSpPr>
                <p:spPr bwMode="auto">
                  <a:xfrm>
                    <a:off x="4267363" y="2915258"/>
                    <a:ext cx="548640" cy="548640"/>
                  </a:xfrm>
                  <a:prstGeom prst="ellipse">
                    <a:avLst/>
                  </a:prstGeom>
                  <a:solidFill>
                    <a:srgbClr val="E9E9E9"/>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ea typeface="ＭＳ Ｐゴシック" charset="0"/>
                      <a:cs typeface="Arial" panose="020B0604020202020204" pitchFamily="34" charset="0"/>
                    </a:endParaRPr>
                  </a:p>
                </p:txBody>
              </p:sp>
              <p:sp>
                <p:nvSpPr>
                  <p:cNvPr id="833" name="object 424">
                    <a:extLst>
                      <a:ext uri="{FF2B5EF4-FFF2-40B4-BE49-F238E27FC236}">
                        <a16:creationId xmlns:a16="http://schemas.microsoft.com/office/drawing/2014/main" id="{0451A38B-8357-4B04-85B0-7EFEE1924136}"/>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a:ln>
                    <a:solidFill>
                      <a:schemeClr val="tx2"/>
                    </a:solidFill>
                  </a:ln>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effectLst/>
                      <a:uLnTx/>
                      <a:uFillTx/>
                      <a:latin typeface="Arial" charset="0"/>
                      <a:ea typeface="ＭＳ Ｐゴシック" charset="0"/>
                    </a:endParaRPr>
                  </a:p>
                </p:txBody>
              </p:sp>
              <p:grpSp>
                <p:nvGrpSpPr>
                  <p:cNvPr id="834" name="Group 833">
                    <a:extLst>
                      <a:ext uri="{FF2B5EF4-FFF2-40B4-BE49-F238E27FC236}">
                        <a16:creationId xmlns:a16="http://schemas.microsoft.com/office/drawing/2014/main" id="{85F2B618-73BA-4A8E-9337-5A56037E07D7}"/>
                      </a:ext>
                    </a:extLst>
                  </p:cNvPr>
                  <p:cNvGrpSpPr/>
                  <p:nvPr/>
                </p:nvGrpSpPr>
                <p:grpSpPr>
                  <a:xfrm>
                    <a:off x="4422922" y="3030100"/>
                    <a:ext cx="238375" cy="192830"/>
                    <a:chOff x="5121843" y="3876582"/>
                    <a:chExt cx="437148" cy="353618"/>
                  </a:xfrm>
                </p:grpSpPr>
                <p:sp>
                  <p:nvSpPr>
                    <p:cNvPr id="835" name="Freeform 176">
                      <a:extLst>
                        <a:ext uri="{FF2B5EF4-FFF2-40B4-BE49-F238E27FC236}">
                          <a16:creationId xmlns:a16="http://schemas.microsoft.com/office/drawing/2014/main" id="{B27579BA-395E-42CB-B9EE-A8C5A3A644A0}"/>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36" name="Freeform 177">
                      <a:extLst>
                        <a:ext uri="{FF2B5EF4-FFF2-40B4-BE49-F238E27FC236}">
                          <a16:creationId xmlns:a16="http://schemas.microsoft.com/office/drawing/2014/main" id="{4601A57A-5461-4FE5-A56A-0E21FD2B4DEC}"/>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37" name="Freeform 178">
                      <a:extLst>
                        <a:ext uri="{FF2B5EF4-FFF2-40B4-BE49-F238E27FC236}">
                          <a16:creationId xmlns:a16="http://schemas.microsoft.com/office/drawing/2014/main" id="{1F7159D2-8F53-442F-9110-E8DACFC54235}"/>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38" name="Freeform 179">
                      <a:extLst>
                        <a:ext uri="{FF2B5EF4-FFF2-40B4-BE49-F238E27FC236}">
                          <a16:creationId xmlns:a16="http://schemas.microsoft.com/office/drawing/2014/main" id="{CEC692C3-7897-4B5B-A2C5-24E07BA4F7A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grpSp>
            </p:grpSp>
          </p:grpSp>
          <p:grpSp>
            <p:nvGrpSpPr>
              <p:cNvPr id="16" name="Group 15">
                <a:extLst>
                  <a:ext uri="{FF2B5EF4-FFF2-40B4-BE49-F238E27FC236}">
                    <a16:creationId xmlns:a16="http://schemas.microsoft.com/office/drawing/2014/main" id="{67545E9A-6A8B-4C78-89BD-0F9B012BA280}"/>
                  </a:ext>
                </a:extLst>
              </p:cNvPr>
              <p:cNvGrpSpPr/>
              <p:nvPr/>
            </p:nvGrpSpPr>
            <p:grpSpPr>
              <a:xfrm>
                <a:off x="3940287" y="3716123"/>
                <a:ext cx="1116477" cy="369212"/>
                <a:chOff x="3940287" y="3716123"/>
                <a:chExt cx="1116477" cy="369212"/>
              </a:xfrm>
            </p:grpSpPr>
            <p:cxnSp>
              <p:nvCxnSpPr>
                <p:cNvPr id="67" name="Straight Connector 66">
                  <a:extLst>
                    <a:ext uri="{FF2B5EF4-FFF2-40B4-BE49-F238E27FC236}">
                      <a16:creationId xmlns:a16="http://schemas.microsoft.com/office/drawing/2014/main" id="{28FF67E4-CF39-4EE8-A6AB-C8833F634A3D}"/>
                    </a:ext>
                  </a:extLst>
                </p:cNvPr>
                <p:cNvCxnSpPr>
                  <a:cxnSpLocks/>
                  <a:stCxn id="856" idx="3"/>
                  <a:endCxn id="809" idx="2"/>
                </p:cNvCxnSpPr>
                <p:nvPr/>
              </p:nvCxnSpPr>
              <p:spPr>
                <a:xfrm>
                  <a:off x="4309073" y="3900665"/>
                  <a:ext cx="378479" cy="64"/>
                </a:xfrm>
                <a:prstGeom prst="line">
                  <a:avLst/>
                </a:pr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nvGrpSpPr>
                <p:cNvPr id="808" name="Group 807">
                  <a:extLst>
                    <a:ext uri="{FF2B5EF4-FFF2-40B4-BE49-F238E27FC236}">
                      <a16:creationId xmlns:a16="http://schemas.microsoft.com/office/drawing/2014/main" id="{31BCE351-58A5-42FF-8451-C208B284DA2C}"/>
                    </a:ext>
                  </a:extLst>
                </p:cNvPr>
                <p:cNvGrpSpPr/>
                <p:nvPr/>
              </p:nvGrpSpPr>
              <p:grpSpPr>
                <a:xfrm>
                  <a:off x="4687552" y="3716123"/>
                  <a:ext cx="369212" cy="369212"/>
                  <a:chOff x="4682991" y="1019790"/>
                  <a:chExt cx="548640" cy="548640"/>
                </a:xfrm>
              </p:grpSpPr>
              <p:sp>
                <p:nvSpPr>
                  <p:cNvPr id="809" name="Oval 263">
                    <a:extLst>
                      <a:ext uri="{FF2B5EF4-FFF2-40B4-BE49-F238E27FC236}">
                        <a16:creationId xmlns:a16="http://schemas.microsoft.com/office/drawing/2014/main" id="{F458DCA7-22C7-483D-A98A-A1371126573A}"/>
                      </a:ext>
                    </a:extLst>
                  </p:cNvPr>
                  <p:cNvSpPr>
                    <a:spLocks/>
                  </p:cNvSpPr>
                  <p:nvPr/>
                </p:nvSpPr>
                <p:spPr bwMode="auto">
                  <a:xfrm>
                    <a:off x="4682991" y="1019790"/>
                    <a:ext cx="548640" cy="548640"/>
                  </a:xfrm>
                  <a:prstGeom prst="ellipse">
                    <a:avLst/>
                  </a:prstGeom>
                  <a:solidFill>
                    <a:schemeClr val="accent2"/>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810" name="Group 809">
                    <a:extLst>
                      <a:ext uri="{FF2B5EF4-FFF2-40B4-BE49-F238E27FC236}">
                        <a16:creationId xmlns:a16="http://schemas.microsoft.com/office/drawing/2014/main" id="{32C8F597-706C-4E8F-9E7D-665DC9C9FB44}"/>
                      </a:ext>
                    </a:extLst>
                  </p:cNvPr>
                  <p:cNvGrpSpPr/>
                  <p:nvPr/>
                </p:nvGrpSpPr>
                <p:grpSpPr>
                  <a:xfrm>
                    <a:off x="4789549" y="1151957"/>
                    <a:ext cx="335524" cy="284307"/>
                    <a:chOff x="4780856" y="1109136"/>
                    <a:chExt cx="335524" cy="284307"/>
                  </a:xfrm>
                </p:grpSpPr>
                <p:sp>
                  <p:nvSpPr>
                    <p:cNvPr id="811" name="Freeform 297">
                      <a:extLst>
                        <a:ext uri="{FF2B5EF4-FFF2-40B4-BE49-F238E27FC236}">
                          <a16:creationId xmlns:a16="http://schemas.microsoft.com/office/drawing/2014/main" id="{CEC639BE-09E6-47DA-A3A2-24FAD9720F8F}"/>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812" name="Freeform 298">
                      <a:extLst>
                        <a:ext uri="{FF2B5EF4-FFF2-40B4-BE49-F238E27FC236}">
                          <a16:creationId xmlns:a16="http://schemas.microsoft.com/office/drawing/2014/main" id="{241BB5E8-47D1-48BA-9366-CB1650B235DD}"/>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813" name="Freeform 299">
                      <a:extLst>
                        <a:ext uri="{FF2B5EF4-FFF2-40B4-BE49-F238E27FC236}">
                          <a16:creationId xmlns:a16="http://schemas.microsoft.com/office/drawing/2014/main" id="{E5B351B7-BEEE-4641-96D9-7F9ADF42FD74}"/>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sp>
                  <p:nvSpPr>
                    <p:cNvPr id="814" name="Freeform 300">
                      <a:extLst>
                        <a:ext uri="{FF2B5EF4-FFF2-40B4-BE49-F238E27FC236}">
                          <a16:creationId xmlns:a16="http://schemas.microsoft.com/office/drawing/2014/main" id="{C61629E9-6B31-443B-B8CA-FF0FDBEF086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Arial"/>
                        <a:ea typeface="+mn-ea"/>
                        <a:cs typeface="+mn-cs"/>
                      </a:endParaRPr>
                    </a:p>
                  </p:txBody>
                </p:sp>
              </p:grpSp>
            </p:grpSp>
            <p:grpSp>
              <p:nvGrpSpPr>
                <p:cNvPr id="855" name="Group 854">
                  <a:extLst>
                    <a:ext uri="{FF2B5EF4-FFF2-40B4-BE49-F238E27FC236}">
                      <a16:creationId xmlns:a16="http://schemas.microsoft.com/office/drawing/2014/main" id="{FAA0E9EC-7DD7-4EB0-AFE6-11857555E29B}"/>
                    </a:ext>
                  </a:extLst>
                </p:cNvPr>
                <p:cNvGrpSpPr/>
                <p:nvPr/>
              </p:nvGrpSpPr>
              <p:grpSpPr>
                <a:xfrm>
                  <a:off x="3940287" y="3716123"/>
                  <a:ext cx="368786" cy="369212"/>
                  <a:chOff x="4814888" y="2215702"/>
                  <a:chExt cx="548006" cy="548640"/>
                </a:xfrm>
              </p:grpSpPr>
              <p:sp>
                <p:nvSpPr>
                  <p:cNvPr id="856" name="Freeform 5">
                    <a:extLst>
                      <a:ext uri="{FF2B5EF4-FFF2-40B4-BE49-F238E27FC236}">
                        <a16:creationId xmlns:a16="http://schemas.microsoft.com/office/drawing/2014/main" id="{21186A23-FF10-457D-A9B4-7ED0E30ED9EF}"/>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7" name="Freeform 6">
                    <a:extLst>
                      <a:ext uri="{FF2B5EF4-FFF2-40B4-BE49-F238E27FC236}">
                        <a16:creationId xmlns:a16="http://schemas.microsoft.com/office/drawing/2014/main" id="{5A79DA04-1F4F-4329-ACF8-A1ECDA8BA850}"/>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8" name="Freeform 7">
                    <a:extLst>
                      <a:ext uri="{FF2B5EF4-FFF2-40B4-BE49-F238E27FC236}">
                        <a16:creationId xmlns:a16="http://schemas.microsoft.com/office/drawing/2014/main" id="{4EE69B5C-05A5-40CB-9675-6B02C0270476}"/>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9" name="Freeform 8">
                    <a:extLst>
                      <a:ext uri="{FF2B5EF4-FFF2-40B4-BE49-F238E27FC236}">
                        <a16:creationId xmlns:a16="http://schemas.microsoft.com/office/drawing/2014/main" id="{C8D64E18-0BF0-4CA6-BCC5-3E0E48D8E7B9}"/>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0" name="Freeform 9">
                    <a:extLst>
                      <a:ext uri="{FF2B5EF4-FFF2-40B4-BE49-F238E27FC236}">
                        <a16:creationId xmlns:a16="http://schemas.microsoft.com/office/drawing/2014/main" id="{970D084E-3141-4197-9B0C-59E7A053A828}"/>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1" name="Freeform 13">
                    <a:extLst>
                      <a:ext uri="{FF2B5EF4-FFF2-40B4-BE49-F238E27FC236}">
                        <a16:creationId xmlns:a16="http://schemas.microsoft.com/office/drawing/2014/main" id="{C9EC3934-B615-4B8D-969E-BB274791E028}"/>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2" name="Freeform 14">
                    <a:extLst>
                      <a:ext uri="{FF2B5EF4-FFF2-40B4-BE49-F238E27FC236}">
                        <a16:creationId xmlns:a16="http://schemas.microsoft.com/office/drawing/2014/main" id="{837BA5D6-EF5E-412F-92EC-C3EF0F8553C0}"/>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3" name="Freeform 15">
                    <a:extLst>
                      <a:ext uri="{FF2B5EF4-FFF2-40B4-BE49-F238E27FC236}">
                        <a16:creationId xmlns:a16="http://schemas.microsoft.com/office/drawing/2014/main" id="{F0682CB6-1FCA-4D72-9F31-9DE151E32C5D}"/>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4" name="Freeform 16">
                    <a:extLst>
                      <a:ext uri="{FF2B5EF4-FFF2-40B4-BE49-F238E27FC236}">
                        <a16:creationId xmlns:a16="http://schemas.microsoft.com/office/drawing/2014/main" id="{EE2BCAA5-1739-4DD5-B53C-7AD6B8D4FCCB}"/>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5" name="Freeform 17">
                    <a:extLst>
                      <a:ext uri="{FF2B5EF4-FFF2-40B4-BE49-F238E27FC236}">
                        <a16:creationId xmlns:a16="http://schemas.microsoft.com/office/drawing/2014/main" id="{33E51A10-827A-4F57-B64F-4028606ECEFC}"/>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6" name="Freeform 18">
                    <a:extLst>
                      <a:ext uri="{FF2B5EF4-FFF2-40B4-BE49-F238E27FC236}">
                        <a16:creationId xmlns:a16="http://schemas.microsoft.com/office/drawing/2014/main" id="{8897E33F-5940-4EC8-AA83-B2677B74DC81}"/>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7" name="Freeform 10">
                    <a:extLst>
                      <a:ext uri="{FF2B5EF4-FFF2-40B4-BE49-F238E27FC236}">
                        <a16:creationId xmlns:a16="http://schemas.microsoft.com/office/drawing/2014/main" id="{5C19072A-DF73-40BB-A16E-26A287BC21AC}"/>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68" name="Rectangle: Rounded Corners 867">
                    <a:extLst>
                      <a:ext uri="{FF2B5EF4-FFF2-40B4-BE49-F238E27FC236}">
                        <a16:creationId xmlns:a16="http://schemas.microsoft.com/office/drawing/2014/main" id="{A179AC3E-6C3D-474F-8370-1EB523CE4552}"/>
                      </a:ext>
                    </a:extLst>
                  </p:cNvPr>
                  <p:cNvSpPr/>
                  <p:nvPr/>
                </p:nvSpPr>
                <p:spPr>
                  <a:xfrm>
                    <a:off x="5098452" y="2601637"/>
                    <a:ext cx="147435" cy="19155"/>
                  </a:xfrm>
                  <a:prstGeom prst="roundRect">
                    <a:avLst>
                      <a:gd name="adj" fmla="val 50000"/>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869" name="Rectangle: Rounded Corners 868">
                    <a:extLst>
                      <a:ext uri="{FF2B5EF4-FFF2-40B4-BE49-F238E27FC236}">
                        <a16:creationId xmlns:a16="http://schemas.microsoft.com/office/drawing/2014/main" id="{B79C3976-83F3-4C59-B91E-2D3D31783C24}"/>
                      </a:ext>
                    </a:extLst>
                  </p:cNvPr>
                  <p:cNvSpPr/>
                  <p:nvPr/>
                </p:nvSpPr>
                <p:spPr>
                  <a:xfrm>
                    <a:off x="5146148" y="2581388"/>
                    <a:ext cx="52042" cy="16681"/>
                  </a:xfrm>
                  <a:prstGeom prst="roundRect">
                    <a:avLst>
                      <a:gd name="adj" fmla="val 50000"/>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870" name="Rectangle: Rounded Corners 869">
                    <a:extLst>
                      <a:ext uri="{FF2B5EF4-FFF2-40B4-BE49-F238E27FC236}">
                        <a16:creationId xmlns:a16="http://schemas.microsoft.com/office/drawing/2014/main" id="{A1BDF6C4-F353-48A5-983F-D11D326F52E2}"/>
                      </a:ext>
                    </a:extLst>
                  </p:cNvPr>
                  <p:cNvSpPr/>
                  <p:nvPr/>
                </p:nvSpPr>
                <p:spPr>
                  <a:xfrm>
                    <a:off x="4881676" y="2620538"/>
                    <a:ext cx="414429" cy="19155"/>
                  </a:xfrm>
                  <a:prstGeom prst="roundRect">
                    <a:avLst>
                      <a:gd name="adj" fmla="val 50000"/>
                    </a:avLst>
                  </a:prstGeom>
                  <a:solidFill>
                    <a:schemeClr val="accent1">
                      <a:lumMod val="60000"/>
                      <a:lumOff val="4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grpSp>
        </p:grpSp>
      </p:grpSp>
      <p:sp>
        <p:nvSpPr>
          <p:cNvPr id="424" name="Rectangle: Rounded Corners 423">
            <a:extLst>
              <a:ext uri="{FF2B5EF4-FFF2-40B4-BE49-F238E27FC236}">
                <a16:creationId xmlns:a16="http://schemas.microsoft.com/office/drawing/2014/main" id="{AC84EA60-8636-4E1D-9686-A9447261501F}"/>
              </a:ext>
            </a:extLst>
          </p:cNvPr>
          <p:cNvSpPr/>
          <p:nvPr/>
        </p:nvSpPr>
        <p:spPr>
          <a:xfrm>
            <a:off x="1189562" y="1779214"/>
            <a:ext cx="4687712" cy="2327852"/>
          </a:xfrm>
          <a:prstGeom prst="roundRect">
            <a:avLst>
              <a:gd name="adj" fmla="val 9707"/>
            </a:avLst>
          </a:prstGeom>
          <a:noFill/>
          <a:ln w="9525" cap="rnd" cmpd="sng">
            <a:solidFill>
              <a:schemeClr val="bg1"/>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801" name="Group 800">
            <a:extLst>
              <a:ext uri="{FF2B5EF4-FFF2-40B4-BE49-F238E27FC236}">
                <a16:creationId xmlns:a16="http://schemas.microsoft.com/office/drawing/2014/main" id="{483452B3-DA14-4415-92FC-40D31B2E7F8D}"/>
              </a:ext>
            </a:extLst>
          </p:cNvPr>
          <p:cNvGrpSpPr/>
          <p:nvPr/>
        </p:nvGrpSpPr>
        <p:grpSpPr>
          <a:xfrm>
            <a:off x="2129853" y="2255115"/>
            <a:ext cx="348045" cy="348045"/>
            <a:chOff x="4682991" y="1019790"/>
            <a:chExt cx="548640" cy="548640"/>
          </a:xfrm>
        </p:grpSpPr>
        <p:sp>
          <p:nvSpPr>
            <p:cNvPr id="802" name="Oval 263">
              <a:extLst>
                <a:ext uri="{FF2B5EF4-FFF2-40B4-BE49-F238E27FC236}">
                  <a16:creationId xmlns:a16="http://schemas.microsoft.com/office/drawing/2014/main" id="{3C9DDE97-E2A3-48E6-A922-CBEAD4965D86}"/>
                </a:ext>
              </a:extLst>
            </p:cNvPr>
            <p:cNvSpPr>
              <a:spLocks/>
            </p:cNvSpPr>
            <p:nvPr/>
          </p:nvSpPr>
          <p:spPr bwMode="auto">
            <a:xfrm>
              <a:off x="4682991" y="1019790"/>
              <a:ext cx="548640" cy="548640"/>
            </a:xfrm>
            <a:prstGeom prst="ellipse">
              <a:avLst/>
            </a:prstGeom>
            <a:solidFill>
              <a:schemeClr val="accent2"/>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803" name="Group 802">
              <a:extLst>
                <a:ext uri="{FF2B5EF4-FFF2-40B4-BE49-F238E27FC236}">
                  <a16:creationId xmlns:a16="http://schemas.microsoft.com/office/drawing/2014/main" id="{724CA031-DC74-4B3B-8759-DE859915881F}"/>
                </a:ext>
              </a:extLst>
            </p:cNvPr>
            <p:cNvGrpSpPr/>
            <p:nvPr/>
          </p:nvGrpSpPr>
          <p:grpSpPr>
            <a:xfrm>
              <a:off x="4789549" y="1151957"/>
              <a:ext cx="335524" cy="284307"/>
              <a:chOff x="4780856" y="1109136"/>
              <a:chExt cx="335524" cy="284307"/>
            </a:xfrm>
          </p:grpSpPr>
          <p:sp>
            <p:nvSpPr>
              <p:cNvPr id="804" name="Freeform 297">
                <a:extLst>
                  <a:ext uri="{FF2B5EF4-FFF2-40B4-BE49-F238E27FC236}">
                    <a16:creationId xmlns:a16="http://schemas.microsoft.com/office/drawing/2014/main" id="{A7DBE689-7579-4C06-80F3-05094CF6FF53}"/>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05" name="Freeform 298">
                <a:extLst>
                  <a:ext uri="{FF2B5EF4-FFF2-40B4-BE49-F238E27FC236}">
                    <a16:creationId xmlns:a16="http://schemas.microsoft.com/office/drawing/2014/main" id="{489A03B3-0775-43AB-B413-51E09A61FFB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06" name="Freeform 299">
                <a:extLst>
                  <a:ext uri="{FF2B5EF4-FFF2-40B4-BE49-F238E27FC236}">
                    <a16:creationId xmlns:a16="http://schemas.microsoft.com/office/drawing/2014/main" id="{28BB0FF6-289E-4315-9E3A-621D6DBDFB8E}"/>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07" name="Freeform 300">
                <a:extLst>
                  <a:ext uri="{FF2B5EF4-FFF2-40B4-BE49-F238E27FC236}">
                    <a16:creationId xmlns:a16="http://schemas.microsoft.com/office/drawing/2014/main" id="{76E43897-B2B9-453B-B765-4A1859E01FF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grpSp>
      </p:grpSp>
      <p:grpSp>
        <p:nvGrpSpPr>
          <p:cNvPr id="815" name="Group 814">
            <a:extLst>
              <a:ext uri="{FF2B5EF4-FFF2-40B4-BE49-F238E27FC236}">
                <a16:creationId xmlns:a16="http://schemas.microsoft.com/office/drawing/2014/main" id="{F800F219-FB11-4135-AC13-545660D46373}"/>
              </a:ext>
            </a:extLst>
          </p:cNvPr>
          <p:cNvGrpSpPr/>
          <p:nvPr/>
        </p:nvGrpSpPr>
        <p:grpSpPr>
          <a:xfrm>
            <a:off x="4596120" y="2255114"/>
            <a:ext cx="348045" cy="348045"/>
            <a:chOff x="4682991" y="1019790"/>
            <a:chExt cx="548640" cy="548640"/>
          </a:xfrm>
        </p:grpSpPr>
        <p:sp>
          <p:nvSpPr>
            <p:cNvPr id="816" name="Oval 263">
              <a:extLst>
                <a:ext uri="{FF2B5EF4-FFF2-40B4-BE49-F238E27FC236}">
                  <a16:creationId xmlns:a16="http://schemas.microsoft.com/office/drawing/2014/main" id="{E3C075AA-E774-4B67-B752-C98C18EAA35C}"/>
                </a:ext>
              </a:extLst>
            </p:cNvPr>
            <p:cNvSpPr>
              <a:spLocks/>
            </p:cNvSpPr>
            <p:nvPr/>
          </p:nvSpPr>
          <p:spPr bwMode="auto">
            <a:xfrm>
              <a:off x="4682991" y="1019790"/>
              <a:ext cx="548640" cy="548640"/>
            </a:xfrm>
            <a:prstGeom prst="ellipse">
              <a:avLst/>
            </a:prstGeom>
            <a:solidFill>
              <a:schemeClr val="accent2"/>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817" name="Group 816">
              <a:extLst>
                <a:ext uri="{FF2B5EF4-FFF2-40B4-BE49-F238E27FC236}">
                  <a16:creationId xmlns:a16="http://schemas.microsoft.com/office/drawing/2014/main" id="{C216B977-7012-472A-A4F9-1A6520DB205C}"/>
                </a:ext>
              </a:extLst>
            </p:cNvPr>
            <p:cNvGrpSpPr/>
            <p:nvPr/>
          </p:nvGrpSpPr>
          <p:grpSpPr>
            <a:xfrm>
              <a:off x="4789549" y="1151957"/>
              <a:ext cx="335524" cy="284307"/>
              <a:chOff x="4780856" y="1109136"/>
              <a:chExt cx="335524" cy="284307"/>
            </a:xfrm>
          </p:grpSpPr>
          <p:sp>
            <p:nvSpPr>
              <p:cNvPr id="818" name="Freeform 297">
                <a:extLst>
                  <a:ext uri="{FF2B5EF4-FFF2-40B4-BE49-F238E27FC236}">
                    <a16:creationId xmlns:a16="http://schemas.microsoft.com/office/drawing/2014/main" id="{2DBC7490-FD11-4A2A-B49C-9C12A5E270C0}"/>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19" name="Freeform 298">
                <a:extLst>
                  <a:ext uri="{FF2B5EF4-FFF2-40B4-BE49-F238E27FC236}">
                    <a16:creationId xmlns:a16="http://schemas.microsoft.com/office/drawing/2014/main" id="{9B49D928-1B42-4607-9190-B6AD9C671721}"/>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20" name="Freeform 299">
                <a:extLst>
                  <a:ext uri="{FF2B5EF4-FFF2-40B4-BE49-F238E27FC236}">
                    <a16:creationId xmlns:a16="http://schemas.microsoft.com/office/drawing/2014/main" id="{36668E1A-0C23-4251-8D68-87012003A219}"/>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821" name="Freeform 300">
                <a:extLst>
                  <a:ext uri="{FF2B5EF4-FFF2-40B4-BE49-F238E27FC236}">
                    <a16:creationId xmlns:a16="http://schemas.microsoft.com/office/drawing/2014/main" id="{978FA865-1A3E-4632-BF85-0F813DF78C5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grpSp>
      </p:grpSp>
      <p:grpSp>
        <p:nvGrpSpPr>
          <p:cNvPr id="823" name="Group 822">
            <a:extLst>
              <a:ext uri="{FF2B5EF4-FFF2-40B4-BE49-F238E27FC236}">
                <a16:creationId xmlns:a16="http://schemas.microsoft.com/office/drawing/2014/main" id="{DF8BC8C5-A1B8-420B-9F7E-FB6480722F7E}"/>
              </a:ext>
            </a:extLst>
          </p:cNvPr>
          <p:cNvGrpSpPr/>
          <p:nvPr/>
        </p:nvGrpSpPr>
        <p:grpSpPr>
          <a:xfrm>
            <a:off x="3891263" y="2256210"/>
            <a:ext cx="348045" cy="348045"/>
            <a:chOff x="4267363" y="2915258"/>
            <a:chExt cx="548640" cy="548640"/>
          </a:xfrm>
        </p:grpSpPr>
        <p:sp>
          <p:nvSpPr>
            <p:cNvPr id="824" name="Oval 263">
              <a:extLst>
                <a:ext uri="{FF2B5EF4-FFF2-40B4-BE49-F238E27FC236}">
                  <a16:creationId xmlns:a16="http://schemas.microsoft.com/office/drawing/2014/main" id="{283CE696-8B9D-40D8-8E63-6A9CCCFA6FB9}"/>
                </a:ext>
              </a:extLst>
            </p:cNvPr>
            <p:cNvSpPr>
              <a:spLocks/>
            </p:cNvSpPr>
            <p:nvPr/>
          </p:nvSpPr>
          <p:spPr bwMode="auto">
            <a:xfrm>
              <a:off x="4267363" y="2915258"/>
              <a:ext cx="548640" cy="548640"/>
            </a:xfrm>
            <a:prstGeom prst="ellipse">
              <a:avLst/>
            </a:prstGeom>
            <a:solidFill>
              <a:srgbClr val="E9E9E9"/>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ea typeface="ＭＳ Ｐゴシック" charset="0"/>
                <a:cs typeface="Arial" panose="020B0604020202020204" pitchFamily="34" charset="0"/>
              </a:endParaRPr>
            </a:p>
          </p:txBody>
        </p:sp>
        <p:sp>
          <p:nvSpPr>
            <p:cNvPr id="825" name="object 424">
              <a:extLst>
                <a:ext uri="{FF2B5EF4-FFF2-40B4-BE49-F238E27FC236}">
                  <a16:creationId xmlns:a16="http://schemas.microsoft.com/office/drawing/2014/main" id="{E5626C61-FBBE-4494-9FE0-AEB53B20EE76}"/>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a:ln>
              <a:solidFill>
                <a:schemeClr val="tx2"/>
              </a:solidFill>
            </a:ln>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effectLst/>
                <a:uLnTx/>
                <a:uFillTx/>
                <a:latin typeface="Arial" charset="0"/>
                <a:ea typeface="ＭＳ Ｐゴシック" charset="0"/>
              </a:endParaRPr>
            </a:p>
          </p:txBody>
        </p:sp>
        <p:grpSp>
          <p:nvGrpSpPr>
            <p:cNvPr id="826" name="Group 825">
              <a:extLst>
                <a:ext uri="{FF2B5EF4-FFF2-40B4-BE49-F238E27FC236}">
                  <a16:creationId xmlns:a16="http://schemas.microsoft.com/office/drawing/2014/main" id="{4CF70380-E2A1-4886-B8BD-808C4621C054}"/>
                </a:ext>
              </a:extLst>
            </p:cNvPr>
            <p:cNvGrpSpPr/>
            <p:nvPr/>
          </p:nvGrpSpPr>
          <p:grpSpPr>
            <a:xfrm>
              <a:off x="4422922" y="3030100"/>
              <a:ext cx="238375" cy="192830"/>
              <a:chOff x="5121843" y="3876582"/>
              <a:chExt cx="437148" cy="353618"/>
            </a:xfrm>
          </p:grpSpPr>
          <p:sp>
            <p:nvSpPr>
              <p:cNvPr id="827" name="Freeform 176">
                <a:extLst>
                  <a:ext uri="{FF2B5EF4-FFF2-40B4-BE49-F238E27FC236}">
                    <a16:creationId xmlns:a16="http://schemas.microsoft.com/office/drawing/2014/main" id="{3B88C57F-1B55-436F-9E54-B763CB5822DA}"/>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28" name="Freeform 177">
                <a:extLst>
                  <a:ext uri="{FF2B5EF4-FFF2-40B4-BE49-F238E27FC236}">
                    <a16:creationId xmlns:a16="http://schemas.microsoft.com/office/drawing/2014/main" id="{4839A211-A650-4A11-823D-EFB960D2D2D5}"/>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29" name="Freeform 178">
                <a:extLst>
                  <a:ext uri="{FF2B5EF4-FFF2-40B4-BE49-F238E27FC236}">
                    <a16:creationId xmlns:a16="http://schemas.microsoft.com/office/drawing/2014/main" id="{503C3F8F-3B01-4DB4-85A6-67AA03E1A951}"/>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830" name="Freeform 179">
                <a:extLst>
                  <a:ext uri="{FF2B5EF4-FFF2-40B4-BE49-F238E27FC236}">
                    <a16:creationId xmlns:a16="http://schemas.microsoft.com/office/drawing/2014/main" id="{49356A3D-F610-4767-8800-25C8E05D13B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solidFill>
                  <a:schemeClr val="tx2"/>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grpSp>
      </p:grpSp>
      <p:grpSp>
        <p:nvGrpSpPr>
          <p:cNvPr id="839" name="Group 838">
            <a:extLst>
              <a:ext uri="{FF2B5EF4-FFF2-40B4-BE49-F238E27FC236}">
                <a16:creationId xmlns:a16="http://schemas.microsoft.com/office/drawing/2014/main" id="{9511F6F4-3BFB-4066-89DD-E37FD8B00101}"/>
              </a:ext>
            </a:extLst>
          </p:cNvPr>
          <p:cNvGrpSpPr/>
          <p:nvPr/>
        </p:nvGrpSpPr>
        <p:grpSpPr>
          <a:xfrm>
            <a:off x="2837840" y="2256210"/>
            <a:ext cx="347643" cy="348045"/>
            <a:chOff x="4814888" y="2215702"/>
            <a:chExt cx="548006" cy="548640"/>
          </a:xfrm>
        </p:grpSpPr>
        <p:sp>
          <p:nvSpPr>
            <p:cNvPr id="840" name="Freeform 5">
              <a:extLst>
                <a:ext uri="{FF2B5EF4-FFF2-40B4-BE49-F238E27FC236}">
                  <a16:creationId xmlns:a16="http://schemas.microsoft.com/office/drawing/2014/main" id="{F98475DE-198F-4525-8D95-D0D2B4FE98F4}"/>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1" name="Freeform 6">
              <a:extLst>
                <a:ext uri="{FF2B5EF4-FFF2-40B4-BE49-F238E27FC236}">
                  <a16:creationId xmlns:a16="http://schemas.microsoft.com/office/drawing/2014/main" id="{18B451D0-94CA-42AF-9EFD-59DB5BDF1148}"/>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2" name="Freeform 7">
              <a:extLst>
                <a:ext uri="{FF2B5EF4-FFF2-40B4-BE49-F238E27FC236}">
                  <a16:creationId xmlns:a16="http://schemas.microsoft.com/office/drawing/2014/main" id="{E7F03182-EBC3-49F3-96E1-75813ABFA60E}"/>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3" name="Freeform 8">
              <a:extLst>
                <a:ext uri="{FF2B5EF4-FFF2-40B4-BE49-F238E27FC236}">
                  <a16:creationId xmlns:a16="http://schemas.microsoft.com/office/drawing/2014/main" id="{C9200890-EEE8-4CA7-B655-5773366EE93E}"/>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4" name="Freeform 9">
              <a:extLst>
                <a:ext uri="{FF2B5EF4-FFF2-40B4-BE49-F238E27FC236}">
                  <a16:creationId xmlns:a16="http://schemas.microsoft.com/office/drawing/2014/main" id="{32A5C111-485E-4CE7-8770-0E3CFFFF5B76}"/>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5" name="Freeform 13">
              <a:extLst>
                <a:ext uri="{FF2B5EF4-FFF2-40B4-BE49-F238E27FC236}">
                  <a16:creationId xmlns:a16="http://schemas.microsoft.com/office/drawing/2014/main" id="{899FE3AF-5CED-48F9-BC9E-154E70283A0B}"/>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6" name="Freeform 14">
              <a:extLst>
                <a:ext uri="{FF2B5EF4-FFF2-40B4-BE49-F238E27FC236}">
                  <a16:creationId xmlns:a16="http://schemas.microsoft.com/office/drawing/2014/main" id="{BA099311-5E45-47FA-B181-A8511FF00BE1}"/>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7" name="Freeform 15">
              <a:extLst>
                <a:ext uri="{FF2B5EF4-FFF2-40B4-BE49-F238E27FC236}">
                  <a16:creationId xmlns:a16="http://schemas.microsoft.com/office/drawing/2014/main" id="{DE6D441B-9B5E-48A7-89EC-66300A72A3C7}"/>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8" name="Freeform 16">
              <a:extLst>
                <a:ext uri="{FF2B5EF4-FFF2-40B4-BE49-F238E27FC236}">
                  <a16:creationId xmlns:a16="http://schemas.microsoft.com/office/drawing/2014/main" id="{1A561BF1-C20F-4B0D-9463-A6B82E4D2701}"/>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49" name="Freeform 17">
              <a:extLst>
                <a:ext uri="{FF2B5EF4-FFF2-40B4-BE49-F238E27FC236}">
                  <a16:creationId xmlns:a16="http://schemas.microsoft.com/office/drawing/2014/main" id="{D63C4935-45EE-4A27-A64D-E8C15757F089}"/>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0" name="Freeform 18">
              <a:extLst>
                <a:ext uri="{FF2B5EF4-FFF2-40B4-BE49-F238E27FC236}">
                  <a16:creationId xmlns:a16="http://schemas.microsoft.com/office/drawing/2014/main" id="{23B5731E-124E-403F-96C8-12C3FDEA5BCD}"/>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1" name="Freeform 10">
              <a:extLst>
                <a:ext uri="{FF2B5EF4-FFF2-40B4-BE49-F238E27FC236}">
                  <a16:creationId xmlns:a16="http://schemas.microsoft.com/office/drawing/2014/main" id="{A627C794-CA82-46B4-A0B0-D89F6B8A336E}"/>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852" name="Rectangle: Rounded Corners 851">
              <a:extLst>
                <a:ext uri="{FF2B5EF4-FFF2-40B4-BE49-F238E27FC236}">
                  <a16:creationId xmlns:a16="http://schemas.microsoft.com/office/drawing/2014/main" id="{B12A3C56-2E75-414C-A702-B44323EC8CED}"/>
                </a:ext>
              </a:extLst>
            </p:cNvPr>
            <p:cNvSpPr/>
            <p:nvPr/>
          </p:nvSpPr>
          <p:spPr>
            <a:xfrm>
              <a:off x="5098452" y="2601637"/>
              <a:ext cx="147435" cy="19155"/>
            </a:xfrm>
            <a:prstGeom prst="roundRect">
              <a:avLst>
                <a:gd name="adj" fmla="val 50000"/>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853" name="Rectangle: Rounded Corners 852">
              <a:extLst>
                <a:ext uri="{FF2B5EF4-FFF2-40B4-BE49-F238E27FC236}">
                  <a16:creationId xmlns:a16="http://schemas.microsoft.com/office/drawing/2014/main" id="{F3E0A37B-077B-49F2-9E84-63AEBF6EF390}"/>
                </a:ext>
              </a:extLst>
            </p:cNvPr>
            <p:cNvSpPr/>
            <p:nvPr/>
          </p:nvSpPr>
          <p:spPr>
            <a:xfrm>
              <a:off x="5146148" y="2581388"/>
              <a:ext cx="52042" cy="16681"/>
            </a:xfrm>
            <a:prstGeom prst="roundRect">
              <a:avLst>
                <a:gd name="adj" fmla="val 50000"/>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854" name="Rectangle: Rounded Corners 853">
              <a:extLst>
                <a:ext uri="{FF2B5EF4-FFF2-40B4-BE49-F238E27FC236}">
                  <a16:creationId xmlns:a16="http://schemas.microsoft.com/office/drawing/2014/main" id="{445032FC-4B7A-45AD-BA69-D94ABD329B5E}"/>
                </a:ext>
              </a:extLst>
            </p:cNvPr>
            <p:cNvSpPr/>
            <p:nvPr/>
          </p:nvSpPr>
          <p:spPr>
            <a:xfrm>
              <a:off x="4881676" y="2620538"/>
              <a:ext cx="414429" cy="19155"/>
            </a:xfrm>
            <a:prstGeom prst="roundRect">
              <a:avLst>
                <a:gd name="adj" fmla="val 50000"/>
              </a:avLst>
            </a:prstGeom>
            <a:solidFill>
              <a:schemeClr val="accent1">
                <a:lumMod val="60000"/>
                <a:lumOff val="4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63" name="Group 62">
            <a:extLst>
              <a:ext uri="{FF2B5EF4-FFF2-40B4-BE49-F238E27FC236}">
                <a16:creationId xmlns:a16="http://schemas.microsoft.com/office/drawing/2014/main" id="{1EBF8AA0-CBE0-4CC7-B76A-17F472F2B8C9}"/>
              </a:ext>
            </a:extLst>
          </p:cNvPr>
          <p:cNvGrpSpPr/>
          <p:nvPr/>
        </p:nvGrpSpPr>
        <p:grpSpPr>
          <a:xfrm>
            <a:off x="3708937" y="1275145"/>
            <a:ext cx="250531" cy="250530"/>
            <a:chOff x="3901934" y="1227720"/>
            <a:chExt cx="265768" cy="265767"/>
          </a:xfrm>
        </p:grpSpPr>
        <p:sp>
          <p:nvSpPr>
            <p:cNvPr id="515" name="Oval 263">
              <a:extLst>
                <a:ext uri="{FF2B5EF4-FFF2-40B4-BE49-F238E27FC236}">
                  <a16:creationId xmlns:a16="http://schemas.microsoft.com/office/drawing/2014/main" id="{127491CC-A739-4DF5-987F-25CD84A2C0F5}"/>
                </a:ext>
              </a:extLst>
            </p:cNvPr>
            <p:cNvSpPr>
              <a:spLocks/>
            </p:cNvSpPr>
            <p:nvPr/>
          </p:nvSpPr>
          <p:spPr bwMode="auto">
            <a:xfrm>
              <a:off x="3901934" y="1227720"/>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516" name="Group 515">
              <a:extLst>
                <a:ext uri="{FF2B5EF4-FFF2-40B4-BE49-F238E27FC236}">
                  <a16:creationId xmlns:a16="http://schemas.microsoft.com/office/drawing/2014/main" id="{DA3EA310-3E57-4E19-9F07-F20E504CAE35}"/>
                </a:ext>
              </a:extLst>
            </p:cNvPr>
            <p:cNvGrpSpPr/>
            <p:nvPr/>
          </p:nvGrpSpPr>
          <p:grpSpPr>
            <a:xfrm>
              <a:off x="3972310" y="1295424"/>
              <a:ext cx="125017" cy="130359"/>
              <a:chOff x="7014745" y="2607160"/>
              <a:chExt cx="327213" cy="300726"/>
            </a:xfrm>
            <a:solidFill>
              <a:srgbClr val="FBAB18"/>
            </a:solidFill>
          </p:grpSpPr>
          <p:grpSp>
            <p:nvGrpSpPr>
              <p:cNvPr id="518" name="Group 517">
                <a:extLst>
                  <a:ext uri="{FF2B5EF4-FFF2-40B4-BE49-F238E27FC236}">
                    <a16:creationId xmlns:a16="http://schemas.microsoft.com/office/drawing/2014/main" id="{597EFB4B-EE26-4216-87D8-4BE0F65262E1}"/>
                  </a:ext>
                </a:extLst>
              </p:cNvPr>
              <p:cNvGrpSpPr/>
              <p:nvPr/>
            </p:nvGrpSpPr>
            <p:grpSpPr>
              <a:xfrm>
                <a:off x="7064683" y="2607160"/>
                <a:ext cx="277275" cy="300726"/>
                <a:chOff x="-1599788" y="144780"/>
                <a:chExt cx="450850" cy="459376"/>
              </a:xfrm>
              <a:grpFill/>
            </p:grpSpPr>
            <p:sp>
              <p:nvSpPr>
                <p:cNvPr id="525" name="Rectangle: Rounded Corners 524">
                  <a:extLst>
                    <a:ext uri="{FF2B5EF4-FFF2-40B4-BE49-F238E27FC236}">
                      <a16:creationId xmlns:a16="http://schemas.microsoft.com/office/drawing/2014/main" id="{45E42AAF-C143-490C-B0F7-367DC4CC295C}"/>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6" name="Rectangle: Rounded Corners 525">
                  <a:extLst>
                    <a:ext uri="{FF2B5EF4-FFF2-40B4-BE49-F238E27FC236}">
                      <a16:creationId xmlns:a16="http://schemas.microsoft.com/office/drawing/2014/main" id="{A439DC4C-4F64-4ACF-8FEA-416524391F5F}"/>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7" name="Rectangle: Rounded Corners 526">
                  <a:extLst>
                    <a:ext uri="{FF2B5EF4-FFF2-40B4-BE49-F238E27FC236}">
                      <a16:creationId xmlns:a16="http://schemas.microsoft.com/office/drawing/2014/main" id="{BF4A4C4E-FC7B-4FE4-B6AF-7DF8B4F1023D}"/>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8" name="Rectangle: Rounded Corners 527">
                  <a:extLst>
                    <a:ext uri="{FF2B5EF4-FFF2-40B4-BE49-F238E27FC236}">
                      <a16:creationId xmlns:a16="http://schemas.microsoft.com/office/drawing/2014/main" id="{DF1766BC-2707-44DC-95F2-1C60C97D85CF}"/>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9" name="Rectangle: Rounded Corners 528">
                  <a:extLst>
                    <a:ext uri="{FF2B5EF4-FFF2-40B4-BE49-F238E27FC236}">
                      <a16:creationId xmlns:a16="http://schemas.microsoft.com/office/drawing/2014/main" id="{567E7E49-291C-4BB8-A714-F234E1577745}"/>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19" name="Group 518">
                <a:extLst>
                  <a:ext uri="{FF2B5EF4-FFF2-40B4-BE49-F238E27FC236}">
                    <a16:creationId xmlns:a16="http://schemas.microsoft.com/office/drawing/2014/main" id="{4115DB78-5A30-47DB-84EA-D0A75331E228}"/>
                  </a:ext>
                </a:extLst>
              </p:cNvPr>
              <p:cNvGrpSpPr/>
              <p:nvPr/>
            </p:nvGrpSpPr>
            <p:grpSpPr>
              <a:xfrm>
                <a:off x="7014745" y="2607160"/>
                <a:ext cx="27432" cy="300726"/>
                <a:chOff x="-1599788" y="144780"/>
                <a:chExt cx="450850" cy="459376"/>
              </a:xfrm>
              <a:grpFill/>
            </p:grpSpPr>
            <p:sp>
              <p:nvSpPr>
                <p:cNvPr id="520" name="Rectangle: Rounded Corners 519">
                  <a:extLst>
                    <a:ext uri="{FF2B5EF4-FFF2-40B4-BE49-F238E27FC236}">
                      <a16:creationId xmlns:a16="http://schemas.microsoft.com/office/drawing/2014/main" id="{9959C77F-E4F0-4F77-9BDD-6031155956D1}"/>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1" name="Rectangle: Rounded Corners 520">
                  <a:extLst>
                    <a:ext uri="{FF2B5EF4-FFF2-40B4-BE49-F238E27FC236}">
                      <a16:creationId xmlns:a16="http://schemas.microsoft.com/office/drawing/2014/main" id="{0B37854D-C7EC-4274-8B1A-F1957878FFBF}"/>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2" name="Rectangle: Rounded Corners 521">
                  <a:extLst>
                    <a:ext uri="{FF2B5EF4-FFF2-40B4-BE49-F238E27FC236}">
                      <a16:creationId xmlns:a16="http://schemas.microsoft.com/office/drawing/2014/main" id="{C27CCDFB-77E1-42FD-BC66-0AFE965FDCCF}"/>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3" name="Rectangle: Rounded Corners 522">
                  <a:extLst>
                    <a:ext uri="{FF2B5EF4-FFF2-40B4-BE49-F238E27FC236}">
                      <a16:creationId xmlns:a16="http://schemas.microsoft.com/office/drawing/2014/main" id="{0252AB36-1763-4BFB-BEC0-10DE99D95872}"/>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24" name="Rectangle: Rounded Corners 523">
                  <a:extLst>
                    <a:ext uri="{FF2B5EF4-FFF2-40B4-BE49-F238E27FC236}">
                      <a16:creationId xmlns:a16="http://schemas.microsoft.com/office/drawing/2014/main" id="{0BBEFC6F-5024-4F7B-B93D-F3855CFA2100}"/>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58" name="Group 57">
            <a:extLst>
              <a:ext uri="{FF2B5EF4-FFF2-40B4-BE49-F238E27FC236}">
                <a16:creationId xmlns:a16="http://schemas.microsoft.com/office/drawing/2014/main" id="{B216D9E3-A77D-4768-8D58-52293E2ED34B}"/>
              </a:ext>
            </a:extLst>
          </p:cNvPr>
          <p:cNvGrpSpPr/>
          <p:nvPr/>
        </p:nvGrpSpPr>
        <p:grpSpPr>
          <a:xfrm>
            <a:off x="6113268" y="2584663"/>
            <a:ext cx="250531" cy="250530"/>
            <a:chOff x="6469624" y="2639425"/>
            <a:chExt cx="265768" cy="265767"/>
          </a:xfrm>
        </p:grpSpPr>
        <p:sp>
          <p:nvSpPr>
            <p:cNvPr id="563" name="Oval 263">
              <a:extLst>
                <a:ext uri="{FF2B5EF4-FFF2-40B4-BE49-F238E27FC236}">
                  <a16:creationId xmlns:a16="http://schemas.microsoft.com/office/drawing/2014/main" id="{9C77678E-2345-43EA-98A6-647664439E72}"/>
                </a:ext>
              </a:extLst>
            </p:cNvPr>
            <p:cNvSpPr>
              <a:spLocks/>
            </p:cNvSpPr>
            <p:nvPr/>
          </p:nvSpPr>
          <p:spPr bwMode="auto">
            <a:xfrm>
              <a:off x="6469624" y="2639425"/>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564" name="Group 563">
              <a:extLst>
                <a:ext uri="{FF2B5EF4-FFF2-40B4-BE49-F238E27FC236}">
                  <a16:creationId xmlns:a16="http://schemas.microsoft.com/office/drawing/2014/main" id="{52B2A960-4B29-4996-AFE1-011CB0871F01}"/>
                </a:ext>
              </a:extLst>
            </p:cNvPr>
            <p:cNvGrpSpPr/>
            <p:nvPr/>
          </p:nvGrpSpPr>
          <p:grpSpPr>
            <a:xfrm>
              <a:off x="6540000" y="2707129"/>
              <a:ext cx="125017" cy="130359"/>
              <a:chOff x="7014745" y="2607160"/>
              <a:chExt cx="327213" cy="300726"/>
            </a:xfrm>
            <a:solidFill>
              <a:srgbClr val="FBAB18"/>
            </a:solidFill>
          </p:grpSpPr>
          <p:grpSp>
            <p:nvGrpSpPr>
              <p:cNvPr id="566" name="Group 565">
                <a:extLst>
                  <a:ext uri="{FF2B5EF4-FFF2-40B4-BE49-F238E27FC236}">
                    <a16:creationId xmlns:a16="http://schemas.microsoft.com/office/drawing/2014/main" id="{0CC232C2-38DF-4721-AB13-E64C65721CCD}"/>
                  </a:ext>
                </a:extLst>
              </p:cNvPr>
              <p:cNvGrpSpPr/>
              <p:nvPr/>
            </p:nvGrpSpPr>
            <p:grpSpPr>
              <a:xfrm>
                <a:off x="7064683" y="2607160"/>
                <a:ext cx="277275" cy="300726"/>
                <a:chOff x="-1599788" y="144780"/>
                <a:chExt cx="450850" cy="459376"/>
              </a:xfrm>
              <a:grpFill/>
            </p:grpSpPr>
            <p:sp>
              <p:nvSpPr>
                <p:cNvPr id="573" name="Rectangle: Rounded Corners 572">
                  <a:extLst>
                    <a:ext uri="{FF2B5EF4-FFF2-40B4-BE49-F238E27FC236}">
                      <a16:creationId xmlns:a16="http://schemas.microsoft.com/office/drawing/2014/main" id="{BBA55FC6-6E79-4F46-9A53-26DAE9492AD3}"/>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4" name="Rectangle: Rounded Corners 573">
                  <a:extLst>
                    <a:ext uri="{FF2B5EF4-FFF2-40B4-BE49-F238E27FC236}">
                      <a16:creationId xmlns:a16="http://schemas.microsoft.com/office/drawing/2014/main" id="{666A8817-5204-4B11-AEF4-02F1E51AA113}"/>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5" name="Rectangle: Rounded Corners 574">
                  <a:extLst>
                    <a:ext uri="{FF2B5EF4-FFF2-40B4-BE49-F238E27FC236}">
                      <a16:creationId xmlns:a16="http://schemas.microsoft.com/office/drawing/2014/main" id="{6C1770E1-B837-49DA-9B04-8A6180455CAC}"/>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6" name="Rectangle: Rounded Corners 575">
                  <a:extLst>
                    <a:ext uri="{FF2B5EF4-FFF2-40B4-BE49-F238E27FC236}">
                      <a16:creationId xmlns:a16="http://schemas.microsoft.com/office/drawing/2014/main" id="{8C8E26F0-8BEC-4692-9208-DF62545C031B}"/>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7" name="Rectangle: Rounded Corners 576">
                  <a:extLst>
                    <a:ext uri="{FF2B5EF4-FFF2-40B4-BE49-F238E27FC236}">
                      <a16:creationId xmlns:a16="http://schemas.microsoft.com/office/drawing/2014/main" id="{DED4ED31-D7F4-4994-82AE-7B232ED86530}"/>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67" name="Group 566">
                <a:extLst>
                  <a:ext uri="{FF2B5EF4-FFF2-40B4-BE49-F238E27FC236}">
                    <a16:creationId xmlns:a16="http://schemas.microsoft.com/office/drawing/2014/main" id="{31F5ECB9-3A19-470A-A762-598F3A9E98BD}"/>
                  </a:ext>
                </a:extLst>
              </p:cNvPr>
              <p:cNvGrpSpPr/>
              <p:nvPr/>
            </p:nvGrpSpPr>
            <p:grpSpPr>
              <a:xfrm>
                <a:off x="7014745" y="2607160"/>
                <a:ext cx="27432" cy="300726"/>
                <a:chOff x="-1599788" y="144780"/>
                <a:chExt cx="450850" cy="459376"/>
              </a:xfrm>
              <a:grpFill/>
            </p:grpSpPr>
            <p:sp>
              <p:nvSpPr>
                <p:cNvPr id="568" name="Rectangle: Rounded Corners 567">
                  <a:extLst>
                    <a:ext uri="{FF2B5EF4-FFF2-40B4-BE49-F238E27FC236}">
                      <a16:creationId xmlns:a16="http://schemas.microsoft.com/office/drawing/2014/main" id="{751533B3-4B15-4848-8710-D521DBCE14AB}"/>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69" name="Rectangle: Rounded Corners 568">
                  <a:extLst>
                    <a:ext uri="{FF2B5EF4-FFF2-40B4-BE49-F238E27FC236}">
                      <a16:creationId xmlns:a16="http://schemas.microsoft.com/office/drawing/2014/main" id="{7CC53BA9-70F1-4A7F-9EE2-98B73E9FF209}"/>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0" name="Rectangle: Rounded Corners 569">
                  <a:extLst>
                    <a:ext uri="{FF2B5EF4-FFF2-40B4-BE49-F238E27FC236}">
                      <a16:creationId xmlns:a16="http://schemas.microsoft.com/office/drawing/2014/main" id="{81DE4C32-86BD-4E52-977C-E952269C713B}"/>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1" name="Rectangle: Rounded Corners 570">
                  <a:extLst>
                    <a:ext uri="{FF2B5EF4-FFF2-40B4-BE49-F238E27FC236}">
                      <a16:creationId xmlns:a16="http://schemas.microsoft.com/office/drawing/2014/main" id="{799D9874-2369-4BFD-8DB1-8FAD53076A35}"/>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572" name="Rectangle: Rounded Corners 571">
                  <a:extLst>
                    <a:ext uri="{FF2B5EF4-FFF2-40B4-BE49-F238E27FC236}">
                      <a16:creationId xmlns:a16="http://schemas.microsoft.com/office/drawing/2014/main" id="{D9A8F43A-F211-4752-A2B9-8CE2754AC485}"/>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61" name="Group 60">
            <a:extLst>
              <a:ext uri="{FF2B5EF4-FFF2-40B4-BE49-F238E27FC236}">
                <a16:creationId xmlns:a16="http://schemas.microsoft.com/office/drawing/2014/main" id="{7CA77141-BBBB-4A1E-9930-4BD33A971A12}"/>
              </a:ext>
            </a:extLst>
          </p:cNvPr>
          <p:cNvGrpSpPr/>
          <p:nvPr/>
        </p:nvGrpSpPr>
        <p:grpSpPr>
          <a:xfrm>
            <a:off x="687502" y="2599764"/>
            <a:ext cx="250531" cy="250530"/>
            <a:chOff x="628314" y="2639425"/>
            <a:chExt cx="265768" cy="265767"/>
          </a:xfrm>
        </p:grpSpPr>
        <p:sp>
          <p:nvSpPr>
            <p:cNvPr id="595" name="Oval 263">
              <a:extLst>
                <a:ext uri="{FF2B5EF4-FFF2-40B4-BE49-F238E27FC236}">
                  <a16:creationId xmlns:a16="http://schemas.microsoft.com/office/drawing/2014/main" id="{262C7505-9142-4100-8E00-D0113E8ADAFF}"/>
                </a:ext>
              </a:extLst>
            </p:cNvPr>
            <p:cNvSpPr>
              <a:spLocks/>
            </p:cNvSpPr>
            <p:nvPr/>
          </p:nvSpPr>
          <p:spPr bwMode="auto">
            <a:xfrm>
              <a:off x="628314" y="2639425"/>
              <a:ext cx="265768" cy="265767"/>
            </a:xfrm>
            <a:prstGeom prst="ellipse">
              <a:avLst/>
            </a:prstGeom>
            <a:solidFill>
              <a:schemeClr val="bg2">
                <a:lumMod val="95000"/>
              </a:schemeClr>
            </a:solidFill>
            <a:ln w="25400" cap="flat">
              <a:solidFill>
                <a:schemeClr val="tx2"/>
              </a:solid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596" name="Group 595">
              <a:extLst>
                <a:ext uri="{FF2B5EF4-FFF2-40B4-BE49-F238E27FC236}">
                  <a16:creationId xmlns:a16="http://schemas.microsoft.com/office/drawing/2014/main" id="{13016062-EFC0-46C0-9035-016A6522E24A}"/>
                </a:ext>
              </a:extLst>
            </p:cNvPr>
            <p:cNvGrpSpPr/>
            <p:nvPr/>
          </p:nvGrpSpPr>
          <p:grpSpPr>
            <a:xfrm>
              <a:off x="698690" y="2707129"/>
              <a:ext cx="125017" cy="130359"/>
              <a:chOff x="7014745" y="2607160"/>
              <a:chExt cx="327213" cy="300726"/>
            </a:xfrm>
            <a:solidFill>
              <a:srgbClr val="FBAB18"/>
            </a:solidFill>
          </p:grpSpPr>
          <p:grpSp>
            <p:nvGrpSpPr>
              <p:cNvPr id="598" name="Group 597">
                <a:extLst>
                  <a:ext uri="{FF2B5EF4-FFF2-40B4-BE49-F238E27FC236}">
                    <a16:creationId xmlns:a16="http://schemas.microsoft.com/office/drawing/2014/main" id="{0052C52D-B34A-4369-BA88-28150B5B88B4}"/>
                  </a:ext>
                </a:extLst>
              </p:cNvPr>
              <p:cNvGrpSpPr/>
              <p:nvPr/>
            </p:nvGrpSpPr>
            <p:grpSpPr>
              <a:xfrm>
                <a:off x="7064683" y="2607160"/>
                <a:ext cx="277275" cy="300726"/>
                <a:chOff x="-1599788" y="144780"/>
                <a:chExt cx="450850" cy="459376"/>
              </a:xfrm>
              <a:grpFill/>
            </p:grpSpPr>
            <p:sp>
              <p:nvSpPr>
                <p:cNvPr id="605" name="Rectangle: Rounded Corners 604">
                  <a:extLst>
                    <a:ext uri="{FF2B5EF4-FFF2-40B4-BE49-F238E27FC236}">
                      <a16:creationId xmlns:a16="http://schemas.microsoft.com/office/drawing/2014/main" id="{6F19A085-4178-4434-A3A9-B224C1999A62}"/>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6" name="Rectangle: Rounded Corners 605">
                  <a:extLst>
                    <a:ext uri="{FF2B5EF4-FFF2-40B4-BE49-F238E27FC236}">
                      <a16:creationId xmlns:a16="http://schemas.microsoft.com/office/drawing/2014/main" id="{7346E671-C285-4D03-A0AA-42E1EDF984E3}"/>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7" name="Rectangle: Rounded Corners 606">
                  <a:extLst>
                    <a:ext uri="{FF2B5EF4-FFF2-40B4-BE49-F238E27FC236}">
                      <a16:creationId xmlns:a16="http://schemas.microsoft.com/office/drawing/2014/main" id="{60765E4F-E996-4AA6-A9E3-AA5D89C829A7}"/>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8" name="Rectangle: Rounded Corners 607">
                  <a:extLst>
                    <a:ext uri="{FF2B5EF4-FFF2-40B4-BE49-F238E27FC236}">
                      <a16:creationId xmlns:a16="http://schemas.microsoft.com/office/drawing/2014/main" id="{2830F63F-3C6E-43EE-98CE-9C0D8EA9AB9D}"/>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9" name="Rectangle: Rounded Corners 608">
                  <a:extLst>
                    <a:ext uri="{FF2B5EF4-FFF2-40B4-BE49-F238E27FC236}">
                      <a16:creationId xmlns:a16="http://schemas.microsoft.com/office/drawing/2014/main" id="{87E9B13E-62AC-4FCE-89F7-9840A4DA25A3}"/>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99" name="Group 598">
                <a:extLst>
                  <a:ext uri="{FF2B5EF4-FFF2-40B4-BE49-F238E27FC236}">
                    <a16:creationId xmlns:a16="http://schemas.microsoft.com/office/drawing/2014/main" id="{9D6766A9-C9DD-47E7-AAFE-E8B30787FF92}"/>
                  </a:ext>
                </a:extLst>
              </p:cNvPr>
              <p:cNvGrpSpPr/>
              <p:nvPr/>
            </p:nvGrpSpPr>
            <p:grpSpPr>
              <a:xfrm>
                <a:off x="7014745" y="2607160"/>
                <a:ext cx="27432" cy="300726"/>
                <a:chOff x="-1599788" y="144780"/>
                <a:chExt cx="450850" cy="459376"/>
              </a:xfrm>
              <a:grpFill/>
            </p:grpSpPr>
            <p:sp>
              <p:nvSpPr>
                <p:cNvPr id="600" name="Rectangle: Rounded Corners 599">
                  <a:extLst>
                    <a:ext uri="{FF2B5EF4-FFF2-40B4-BE49-F238E27FC236}">
                      <a16:creationId xmlns:a16="http://schemas.microsoft.com/office/drawing/2014/main" id="{B28AD5B0-87CD-4F7C-B98E-7331A74B7313}"/>
                    </a:ext>
                  </a:extLst>
                </p:cNvPr>
                <p:cNvSpPr/>
                <p:nvPr/>
              </p:nvSpPr>
              <p:spPr>
                <a:xfrm>
                  <a:off x="-1599788" y="144780"/>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1" name="Rectangle: Rounded Corners 600">
                  <a:extLst>
                    <a:ext uri="{FF2B5EF4-FFF2-40B4-BE49-F238E27FC236}">
                      <a16:creationId xmlns:a16="http://schemas.microsoft.com/office/drawing/2014/main" id="{D0329F93-7C78-4287-998D-7C1EC399218A}"/>
                    </a:ext>
                  </a:extLst>
                </p:cNvPr>
                <p:cNvSpPr/>
                <p:nvPr/>
              </p:nvSpPr>
              <p:spPr>
                <a:xfrm>
                  <a:off x="-1599788" y="558437"/>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2" name="Rectangle: Rounded Corners 601">
                  <a:extLst>
                    <a:ext uri="{FF2B5EF4-FFF2-40B4-BE49-F238E27FC236}">
                      <a16:creationId xmlns:a16="http://schemas.microsoft.com/office/drawing/2014/main" id="{F7754B2B-18D8-4775-92DF-0207A488B7F1}"/>
                    </a:ext>
                  </a:extLst>
                </p:cNvPr>
                <p:cNvSpPr/>
                <p:nvPr/>
              </p:nvSpPr>
              <p:spPr>
                <a:xfrm>
                  <a:off x="-1599788" y="351608"/>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3" name="Rectangle: Rounded Corners 602">
                  <a:extLst>
                    <a:ext uri="{FF2B5EF4-FFF2-40B4-BE49-F238E27FC236}">
                      <a16:creationId xmlns:a16="http://schemas.microsoft.com/office/drawing/2014/main" id="{38456900-DE35-4471-9A0B-78C9C9DA10CE}"/>
                    </a:ext>
                  </a:extLst>
                </p:cNvPr>
                <p:cNvSpPr/>
                <p:nvPr/>
              </p:nvSpPr>
              <p:spPr>
                <a:xfrm>
                  <a:off x="-1599788" y="248194"/>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604" name="Rectangle: Rounded Corners 603">
                  <a:extLst>
                    <a:ext uri="{FF2B5EF4-FFF2-40B4-BE49-F238E27FC236}">
                      <a16:creationId xmlns:a16="http://schemas.microsoft.com/office/drawing/2014/main" id="{CFFEF8A3-0641-4FF9-B6E5-7F35B8607B56}"/>
                    </a:ext>
                  </a:extLst>
                </p:cNvPr>
                <p:cNvSpPr/>
                <p:nvPr/>
              </p:nvSpPr>
              <p:spPr>
                <a:xfrm>
                  <a:off x="-1599788" y="455022"/>
                  <a:ext cx="450850" cy="45719"/>
                </a:xfrm>
                <a:prstGeom prst="roundRect">
                  <a:avLst/>
                </a:prstGeom>
                <a:grp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grpSp>
      <p:grpSp>
        <p:nvGrpSpPr>
          <p:cNvPr id="4" name="Group 3">
            <a:extLst>
              <a:ext uri="{FF2B5EF4-FFF2-40B4-BE49-F238E27FC236}">
                <a16:creationId xmlns:a16="http://schemas.microsoft.com/office/drawing/2014/main" id="{7E8A6995-5D4F-4F92-B018-D388A013819E}"/>
              </a:ext>
            </a:extLst>
          </p:cNvPr>
          <p:cNvGrpSpPr/>
          <p:nvPr/>
        </p:nvGrpSpPr>
        <p:grpSpPr>
          <a:xfrm>
            <a:off x="2965172" y="1873208"/>
            <a:ext cx="1911395" cy="194762"/>
            <a:chOff x="3093340" y="1895633"/>
            <a:chExt cx="1837041" cy="164785"/>
          </a:xfrm>
        </p:grpSpPr>
        <p:sp>
          <p:nvSpPr>
            <p:cNvPr id="657" name="TextBox 656">
              <a:extLst>
                <a:ext uri="{FF2B5EF4-FFF2-40B4-BE49-F238E27FC236}">
                  <a16:creationId xmlns:a16="http://schemas.microsoft.com/office/drawing/2014/main" id="{E33C4A03-8663-465E-9BA1-94384D9D79F5}"/>
                </a:ext>
              </a:extLst>
            </p:cNvPr>
            <p:cNvSpPr txBox="1"/>
            <p:nvPr/>
          </p:nvSpPr>
          <p:spPr>
            <a:xfrm flipH="1">
              <a:off x="3093340" y="1895633"/>
              <a:ext cx="1837041" cy="151035"/>
            </a:xfrm>
            <a:prstGeom prst="rect">
              <a:avLst/>
            </a:prstGeom>
            <a:noFill/>
            <a:ln>
              <a:solidFill>
                <a:schemeClr val="tx2"/>
              </a:solidFill>
            </a:ln>
          </p:spPr>
          <p:txBody>
            <a:bodyPr wrap="square" lIns="0" tIns="27432" rIns="0" bIns="27432"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1"/>
                  </a:solidFill>
                  <a:effectLst/>
                  <a:uLnTx/>
                  <a:uFillTx/>
                  <a:latin typeface="CiscoSansTT ExtraLight"/>
                  <a:ea typeface="ＭＳ Ｐゴシック" charset="0"/>
                  <a:cs typeface="+mn-cs"/>
                </a:rPr>
                <a:t>Routers and switches each had one job</a:t>
              </a:r>
            </a:p>
          </p:txBody>
        </p:sp>
        <p:cxnSp>
          <p:nvCxnSpPr>
            <p:cNvPr id="679" name="Straight Connector 678">
              <a:extLst>
                <a:ext uri="{FF2B5EF4-FFF2-40B4-BE49-F238E27FC236}">
                  <a16:creationId xmlns:a16="http://schemas.microsoft.com/office/drawing/2014/main" id="{53046CB5-CBB1-4184-8944-F7CB94FD5060}"/>
                </a:ext>
              </a:extLst>
            </p:cNvPr>
            <p:cNvCxnSpPr>
              <a:cxnSpLocks/>
            </p:cNvCxnSpPr>
            <p:nvPr/>
          </p:nvCxnSpPr>
          <p:spPr>
            <a:xfrm flipH="1">
              <a:off x="3148965" y="2060418"/>
              <a:ext cx="1739625" cy="0"/>
            </a:xfrm>
            <a:prstGeom prst="line">
              <a:avLst/>
            </a:prstGeom>
            <a:ln>
              <a:solidFill>
                <a:schemeClr val="tx2"/>
              </a:solidFill>
              <a:prstDash val="solid"/>
            </a:ln>
          </p:spPr>
          <p:style>
            <a:lnRef idx="1">
              <a:schemeClr val="accent1"/>
            </a:lnRef>
            <a:fillRef idx="0">
              <a:schemeClr val="accent1"/>
            </a:fillRef>
            <a:effectRef idx="0">
              <a:schemeClr val="accent1"/>
            </a:effectRef>
            <a:fontRef idx="minor">
              <a:schemeClr val="tx1"/>
            </a:fontRef>
          </p:style>
        </p:cxnSp>
      </p:grpSp>
      <p:sp>
        <p:nvSpPr>
          <p:cNvPr id="427" name="Freeform 7">
            <a:extLst>
              <a:ext uri="{FF2B5EF4-FFF2-40B4-BE49-F238E27FC236}">
                <a16:creationId xmlns:a16="http://schemas.microsoft.com/office/drawing/2014/main" id="{45F2DC54-5645-4138-A9B0-D8256FB929D5}"/>
              </a:ext>
            </a:extLst>
          </p:cNvPr>
          <p:cNvSpPr>
            <a:spLocks noEditPoints="1"/>
          </p:cNvSpPr>
          <p:nvPr/>
        </p:nvSpPr>
        <p:spPr bwMode="auto">
          <a:xfrm>
            <a:off x="676241" y="306966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30" name="Freeform 7">
            <a:extLst>
              <a:ext uri="{FF2B5EF4-FFF2-40B4-BE49-F238E27FC236}">
                <a16:creationId xmlns:a16="http://schemas.microsoft.com/office/drawing/2014/main" id="{9FE05DE4-E1B1-418C-9625-C283B8E75946}"/>
              </a:ext>
            </a:extLst>
          </p:cNvPr>
          <p:cNvSpPr>
            <a:spLocks noEditPoints="1"/>
          </p:cNvSpPr>
          <p:nvPr/>
        </p:nvSpPr>
        <p:spPr bwMode="auto">
          <a:xfrm>
            <a:off x="821477" y="3233625"/>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36" name="Freeform 7">
            <a:extLst>
              <a:ext uri="{FF2B5EF4-FFF2-40B4-BE49-F238E27FC236}">
                <a16:creationId xmlns:a16="http://schemas.microsoft.com/office/drawing/2014/main" id="{D9854B35-F564-43D1-A3AC-D7683EB80835}"/>
              </a:ext>
            </a:extLst>
          </p:cNvPr>
          <p:cNvSpPr>
            <a:spLocks noEditPoints="1"/>
          </p:cNvSpPr>
          <p:nvPr/>
        </p:nvSpPr>
        <p:spPr bwMode="auto">
          <a:xfrm>
            <a:off x="6159878" y="3233625"/>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20" name="Freeform: Shape 19">
            <a:extLst>
              <a:ext uri="{FF2B5EF4-FFF2-40B4-BE49-F238E27FC236}">
                <a16:creationId xmlns:a16="http://schemas.microsoft.com/office/drawing/2014/main" id="{7210277B-7787-464B-9CAF-32C504F3E94A}"/>
              </a:ext>
            </a:extLst>
          </p:cNvPr>
          <p:cNvSpPr/>
          <p:nvPr/>
        </p:nvSpPr>
        <p:spPr>
          <a:xfrm>
            <a:off x="1180596" y="3025922"/>
            <a:ext cx="4712607" cy="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nvGrpSpPr>
          <p:cNvPr id="776" name="Group 775">
            <a:extLst>
              <a:ext uri="{FF2B5EF4-FFF2-40B4-BE49-F238E27FC236}">
                <a16:creationId xmlns:a16="http://schemas.microsoft.com/office/drawing/2014/main" id="{63361FBA-77E2-4BD0-B2C2-8E88C577212F}"/>
              </a:ext>
            </a:extLst>
          </p:cNvPr>
          <p:cNvGrpSpPr/>
          <p:nvPr/>
        </p:nvGrpSpPr>
        <p:grpSpPr>
          <a:xfrm>
            <a:off x="1525355" y="2846627"/>
            <a:ext cx="348045" cy="348045"/>
            <a:chOff x="3647234" y="2505303"/>
            <a:chExt cx="594360" cy="594360"/>
          </a:xfrm>
        </p:grpSpPr>
        <p:sp>
          <p:nvSpPr>
            <p:cNvPr id="777" name="Oval 776">
              <a:extLst>
                <a:ext uri="{FF2B5EF4-FFF2-40B4-BE49-F238E27FC236}">
                  <a16:creationId xmlns:a16="http://schemas.microsoft.com/office/drawing/2014/main" id="{01951407-D70A-42E4-BA11-B2D20F4DF7E8}"/>
                </a:ext>
              </a:extLst>
            </p:cNvPr>
            <p:cNvSpPr/>
            <p:nvPr/>
          </p:nvSpPr>
          <p:spPr>
            <a:xfrm>
              <a:off x="3647234" y="2505303"/>
              <a:ext cx="594360" cy="594360"/>
            </a:xfrm>
            <a:prstGeom prst="ellipse">
              <a:avLst/>
            </a:pr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778" name="Group 777">
              <a:extLst>
                <a:ext uri="{FF2B5EF4-FFF2-40B4-BE49-F238E27FC236}">
                  <a16:creationId xmlns:a16="http://schemas.microsoft.com/office/drawing/2014/main" id="{0617392E-4DED-46CA-A977-0C870D59F8C3}"/>
                </a:ext>
              </a:extLst>
            </p:cNvPr>
            <p:cNvGrpSpPr/>
            <p:nvPr/>
          </p:nvGrpSpPr>
          <p:grpSpPr>
            <a:xfrm>
              <a:off x="3761080" y="2619016"/>
              <a:ext cx="366840" cy="366825"/>
              <a:chOff x="4034392" y="1826565"/>
              <a:chExt cx="248145" cy="248145"/>
            </a:xfrm>
            <a:solidFill>
              <a:schemeClr val="accent2"/>
            </a:solidFill>
          </p:grpSpPr>
          <p:grpSp>
            <p:nvGrpSpPr>
              <p:cNvPr id="779" name="Group 778">
                <a:extLst>
                  <a:ext uri="{FF2B5EF4-FFF2-40B4-BE49-F238E27FC236}">
                    <a16:creationId xmlns:a16="http://schemas.microsoft.com/office/drawing/2014/main" id="{AB16C510-37DA-4968-A2BE-22078497C4C2}"/>
                  </a:ext>
                </a:extLst>
              </p:cNvPr>
              <p:cNvGrpSpPr/>
              <p:nvPr/>
            </p:nvGrpSpPr>
            <p:grpSpPr>
              <a:xfrm>
                <a:off x="4127062" y="1826565"/>
                <a:ext cx="62740" cy="248145"/>
                <a:chOff x="4120827" y="1826565"/>
                <a:chExt cx="62740" cy="248145"/>
              </a:xfrm>
              <a:grpFill/>
            </p:grpSpPr>
            <p:sp>
              <p:nvSpPr>
                <p:cNvPr id="783" name="Freeform 39">
                  <a:extLst>
                    <a:ext uri="{FF2B5EF4-FFF2-40B4-BE49-F238E27FC236}">
                      <a16:creationId xmlns:a16="http://schemas.microsoft.com/office/drawing/2014/main" id="{1AEE85E5-9716-401B-933E-877FCE57019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784" name="Freeform 40">
                  <a:extLst>
                    <a:ext uri="{FF2B5EF4-FFF2-40B4-BE49-F238E27FC236}">
                      <a16:creationId xmlns:a16="http://schemas.microsoft.com/office/drawing/2014/main" id="{6E9B47AC-1193-4D8E-BD68-63515D123144}"/>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nvGrpSpPr>
              <p:cNvPr id="780" name="Group 779">
                <a:extLst>
                  <a:ext uri="{FF2B5EF4-FFF2-40B4-BE49-F238E27FC236}">
                    <a16:creationId xmlns:a16="http://schemas.microsoft.com/office/drawing/2014/main" id="{F2BB4A4B-6D1B-4868-9DCD-8E72CBF283DE}"/>
                  </a:ext>
                </a:extLst>
              </p:cNvPr>
              <p:cNvGrpSpPr/>
              <p:nvPr/>
            </p:nvGrpSpPr>
            <p:grpSpPr>
              <a:xfrm rot="5400000">
                <a:off x="4127095" y="1826598"/>
                <a:ext cx="62740" cy="248145"/>
                <a:chOff x="4120827" y="1826565"/>
                <a:chExt cx="62740" cy="248145"/>
              </a:xfrm>
              <a:grpFill/>
            </p:grpSpPr>
            <p:sp>
              <p:nvSpPr>
                <p:cNvPr id="781" name="Freeform 37">
                  <a:extLst>
                    <a:ext uri="{FF2B5EF4-FFF2-40B4-BE49-F238E27FC236}">
                      <a16:creationId xmlns:a16="http://schemas.microsoft.com/office/drawing/2014/main" id="{0F2AB3BC-F55D-41DE-B82D-EA00A6306F05}"/>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782" name="Freeform 38">
                  <a:extLst>
                    <a:ext uri="{FF2B5EF4-FFF2-40B4-BE49-F238E27FC236}">
                      <a16:creationId xmlns:a16="http://schemas.microsoft.com/office/drawing/2014/main" id="{DF08253F-13BA-4771-B43D-26E52A309636}"/>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grpSp>
      <p:grpSp>
        <p:nvGrpSpPr>
          <p:cNvPr id="785" name="Group 784">
            <a:extLst>
              <a:ext uri="{FF2B5EF4-FFF2-40B4-BE49-F238E27FC236}">
                <a16:creationId xmlns:a16="http://schemas.microsoft.com/office/drawing/2014/main" id="{2B640425-C8C1-4F28-9A6B-EEDEE66C48F8}"/>
              </a:ext>
            </a:extLst>
          </p:cNvPr>
          <p:cNvGrpSpPr/>
          <p:nvPr/>
        </p:nvGrpSpPr>
        <p:grpSpPr>
          <a:xfrm>
            <a:off x="5184168" y="2846627"/>
            <a:ext cx="348045" cy="348045"/>
            <a:chOff x="3647234" y="2505303"/>
            <a:chExt cx="594360" cy="594360"/>
          </a:xfrm>
        </p:grpSpPr>
        <p:sp>
          <p:nvSpPr>
            <p:cNvPr id="786" name="Oval 785">
              <a:extLst>
                <a:ext uri="{FF2B5EF4-FFF2-40B4-BE49-F238E27FC236}">
                  <a16:creationId xmlns:a16="http://schemas.microsoft.com/office/drawing/2014/main" id="{763E48BF-325D-4509-999F-50EFEE866174}"/>
                </a:ext>
              </a:extLst>
            </p:cNvPr>
            <p:cNvSpPr/>
            <p:nvPr/>
          </p:nvSpPr>
          <p:spPr>
            <a:xfrm>
              <a:off x="3647234" y="2505303"/>
              <a:ext cx="594360" cy="594360"/>
            </a:xfrm>
            <a:prstGeom prst="ellipse">
              <a:avLst/>
            </a:prstGeom>
            <a:solidFill>
              <a:schemeClr val="bg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787" name="Group 786">
              <a:extLst>
                <a:ext uri="{FF2B5EF4-FFF2-40B4-BE49-F238E27FC236}">
                  <a16:creationId xmlns:a16="http://schemas.microsoft.com/office/drawing/2014/main" id="{664FBB45-62C8-4A95-A48C-B12985162D95}"/>
                </a:ext>
              </a:extLst>
            </p:cNvPr>
            <p:cNvGrpSpPr/>
            <p:nvPr/>
          </p:nvGrpSpPr>
          <p:grpSpPr>
            <a:xfrm>
              <a:off x="3761080" y="2619016"/>
              <a:ext cx="366840" cy="366825"/>
              <a:chOff x="4034392" y="1826565"/>
              <a:chExt cx="248145" cy="248145"/>
            </a:xfrm>
            <a:solidFill>
              <a:schemeClr val="accent2"/>
            </a:solidFill>
          </p:grpSpPr>
          <p:grpSp>
            <p:nvGrpSpPr>
              <p:cNvPr id="788" name="Group 787">
                <a:extLst>
                  <a:ext uri="{FF2B5EF4-FFF2-40B4-BE49-F238E27FC236}">
                    <a16:creationId xmlns:a16="http://schemas.microsoft.com/office/drawing/2014/main" id="{323B7FEF-297E-4232-AD64-34FEE3404074}"/>
                  </a:ext>
                </a:extLst>
              </p:cNvPr>
              <p:cNvGrpSpPr/>
              <p:nvPr/>
            </p:nvGrpSpPr>
            <p:grpSpPr>
              <a:xfrm>
                <a:off x="4127062" y="1826565"/>
                <a:ext cx="62740" cy="248145"/>
                <a:chOff x="4120827" y="1826565"/>
                <a:chExt cx="62740" cy="248145"/>
              </a:xfrm>
              <a:grpFill/>
            </p:grpSpPr>
            <p:sp>
              <p:nvSpPr>
                <p:cNvPr id="792" name="Freeform 39">
                  <a:extLst>
                    <a:ext uri="{FF2B5EF4-FFF2-40B4-BE49-F238E27FC236}">
                      <a16:creationId xmlns:a16="http://schemas.microsoft.com/office/drawing/2014/main" id="{D4E7640A-1914-4FE8-838E-29B75E81465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793" name="Freeform 40">
                  <a:extLst>
                    <a:ext uri="{FF2B5EF4-FFF2-40B4-BE49-F238E27FC236}">
                      <a16:creationId xmlns:a16="http://schemas.microsoft.com/office/drawing/2014/main" id="{73262B72-64C5-45C9-922D-8AF7035596A3}"/>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nvGrpSpPr>
              <p:cNvPr id="789" name="Group 788">
                <a:extLst>
                  <a:ext uri="{FF2B5EF4-FFF2-40B4-BE49-F238E27FC236}">
                    <a16:creationId xmlns:a16="http://schemas.microsoft.com/office/drawing/2014/main" id="{060E2645-1AA1-42A3-A97B-1FB748B7FA57}"/>
                  </a:ext>
                </a:extLst>
              </p:cNvPr>
              <p:cNvGrpSpPr/>
              <p:nvPr/>
            </p:nvGrpSpPr>
            <p:grpSpPr>
              <a:xfrm rot="5400000">
                <a:off x="4127095" y="1826598"/>
                <a:ext cx="62740" cy="248145"/>
                <a:chOff x="4120827" y="1826565"/>
                <a:chExt cx="62740" cy="248145"/>
              </a:xfrm>
              <a:grpFill/>
            </p:grpSpPr>
            <p:sp>
              <p:nvSpPr>
                <p:cNvPr id="790" name="Freeform 37">
                  <a:extLst>
                    <a:ext uri="{FF2B5EF4-FFF2-40B4-BE49-F238E27FC236}">
                      <a16:creationId xmlns:a16="http://schemas.microsoft.com/office/drawing/2014/main" id="{705F63EA-0DAA-4EB6-8E44-38B6AD26CBBC}"/>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791" name="Freeform 38">
                  <a:extLst>
                    <a:ext uri="{FF2B5EF4-FFF2-40B4-BE49-F238E27FC236}">
                      <a16:creationId xmlns:a16="http://schemas.microsoft.com/office/drawing/2014/main" id="{0EC46461-15E5-4FDD-BC53-FB0FC1D9AFAD}"/>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solidFill>
                    <a:schemeClr val="tx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grpSp>
      <p:pic>
        <p:nvPicPr>
          <p:cNvPr id="822" name="Picture 821">
            <a:extLst>
              <a:ext uri="{FF2B5EF4-FFF2-40B4-BE49-F238E27FC236}">
                <a16:creationId xmlns:a16="http://schemas.microsoft.com/office/drawing/2014/main" id="{2D11799F-36B9-4B87-AB30-1E57B5A6792D}"/>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3364694" y="2845850"/>
            <a:ext cx="348045" cy="348045"/>
          </a:xfrm>
          <a:prstGeom prst="rect">
            <a:avLst/>
          </a:prstGeom>
          <a:ln>
            <a:solidFill>
              <a:schemeClr val="tx2"/>
            </a:solidFill>
          </a:ln>
        </p:spPr>
      </p:pic>
      <p:grpSp>
        <p:nvGrpSpPr>
          <p:cNvPr id="24" name="Group 23">
            <a:extLst>
              <a:ext uri="{FF2B5EF4-FFF2-40B4-BE49-F238E27FC236}">
                <a16:creationId xmlns:a16="http://schemas.microsoft.com/office/drawing/2014/main" id="{516A2106-8904-4687-84B2-46E6AD3C7561}"/>
              </a:ext>
            </a:extLst>
          </p:cNvPr>
          <p:cNvGrpSpPr/>
          <p:nvPr/>
        </p:nvGrpSpPr>
        <p:grpSpPr>
          <a:xfrm>
            <a:off x="2303520" y="2607369"/>
            <a:ext cx="2467407" cy="408002"/>
            <a:chOff x="2255520" y="2816352"/>
            <a:chExt cx="2617470" cy="432816"/>
          </a:xfrm>
        </p:grpSpPr>
        <p:sp>
          <p:nvSpPr>
            <p:cNvPr id="21" name="Freeform: Shape 20">
              <a:extLst>
                <a:ext uri="{FF2B5EF4-FFF2-40B4-BE49-F238E27FC236}">
                  <a16:creationId xmlns:a16="http://schemas.microsoft.com/office/drawing/2014/main" id="{3D2B2EC5-9F4B-40C2-B5E5-EC56DC893FD7}"/>
                </a:ext>
              </a:extLst>
            </p:cNvPr>
            <p:cNvSpPr/>
            <p:nvPr/>
          </p:nvSpPr>
          <p:spPr>
            <a:xfrm>
              <a:off x="2255520" y="2816352"/>
              <a:ext cx="0" cy="432816"/>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386" name="Freeform: Shape 385">
              <a:extLst>
                <a:ext uri="{FF2B5EF4-FFF2-40B4-BE49-F238E27FC236}">
                  <a16:creationId xmlns:a16="http://schemas.microsoft.com/office/drawing/2014/main" id="{EF3AC142-090F-4343-A178-4C29D9EEE8B2}"/>
                </a:ext>
              </a:extLst>
            </p:cNvPr>
            <p:cNvSpPr/>
            <p:nvPr/>
          </p:nvSpPr>
          <p:spPr>
            <a:xfrm>
              <a:off x="4872990" y="2816352"/>
              <a:ext cx="0" cy="432816"/>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grpSp>
        <p:nvGrpSpPr>
          <p:cNvPr id="25" name="Group 24">
            <a:extLst>
              <a:ext uri="{FF2B5EF4-FFF2-40B4-BE49-F238E27FC236}">
                <a16:creationId xmlns:a16="http://schemas.microsoft.com/office/drawing/2014/main" id="{BF1ED1F6-0BFB-42FB-945E-FB8FBB968C1A}"/>
              </a:ext>
            </a:extLst>
          </p:cNvPr>
          <p:cNvGrpSpPr/>
          <p:nvPr/>
        </p:nvGrpSpPr>
        <p:grpSpPr>
          <a:xfrm>
            <a:off x="2471126" y="2433058"/>
            <a:ext cx="2145363" cy="0"/>
            <a:chOff x="2433320" y="2631440"/>
            <a:chExt cx="2275840" cy="0"/>
          </a:xfrm>
        </p:grpSpPr>
        <p:sp>
          <p:nvSpPr>
            <p:cNvPr id="22" name="Freeform: Shape 21">
              <a:extLst>
                <a:ext uri="{FF2B5EF4-FFF2-40B4-BE49-F238E27FC236}">
                  <a16:creationId xmlns:a16="http://schemas.microsoft.com/office/drawing/2014/main" id="{660F6B5D-AE9E-4B67-A0F6-0184D67FCC04}"/>
                </a:ext>
              </a:extLst>
            </p:cNvPr>
            <p:cNvSpPr/>
            <p:nvPr/>
          </p:nvSpPr>
          <p:spPr>
            <a:xfrm>
              <a:off x="2433320" y="2631440"/>
              <a:ext cx="396240"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387" name="Freeform: Shape 386">
              <a:extLst>
                <a:ext uri="{FF2B5EF4-FFF2-40B4-BE49-F238E27FC236}">
                  <a16:creationId xmlns:a16="http://schemas.microsoft.com/office/drawing/2014/main" id="{9734411A-57A1-43E5-B42F-F13A3E352DF8}"/>
                </a:ext>
              </a:extLst>
            </p:cNvPr>
            <p:cNvSpPr/>
            <p:nvPr/>
          </p:nvSpPr>
          <p:spPr>
            <a:xfrm>
              <a:off x="4312920" y="2631440"/>
              <a:ext cx="396240"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tx2"/>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grpSp>
        <p:nvGrpSpPr>
          <p:cNvPr id="391" name="Group 390">
            <a:extLst>
              <a:ext uri="{FF2B5EF4-FFF2-40B4-BE49-F238E27FC236}">
                <a16:creationId xmlns:a16="http://schemas.microsoft.com/office/drawing/2014/main" id="{F4D14A36-5B95-4DAD-ACA5-B0EDC8183AE4}"/>
              </a:ext>
            </a:extLst>
          </p:cNvPr>
          <p:cNvGrpSpPr/>
          <p:nvPr/>
        </p:nvGrpSpPr>
        <p:grpSpPr>
          <a:xfrm>
            <a:off x="3366282" y="1446657"/>
            <a:ext cx="344067" cy="344067"/>
            <a:chOff x="1817606" y="2379531"/>
            <a:chExt cx="594360" cy="594360"/>
          </a:xfrm>
        </p:grpSpPr>
        <p:sp>
          <p:nvSpPr>
            <p:cNvPr id="395" name="Freeform 5">
              <a:extLst>
                <a:ext uri="{FF2B5EF4-FFF2-40B4-BE49-F238E27FC236}">
                  <a16:creationId xmlns:a16="http://schemas.microsoft.com/office/drawing/2014/main" id="{40EB4E92-4293-4C5C-BB14-3858CAE9D567}"/>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403" name="Group 157">
              <a:extLst>
                <a:ext uri="{FF2B5EF4-FFF2-40B4-BE49-F238E27FC236}">
                  <a16:creationId xmlns:a16="http://schemas.microsoft.com/office/drawing/2014/main" id="{F3E4E886-7EBE-4034-A6C3-B05BC0C75C43}"/>
                </a:ext>
              </a:extLst>
            </p:cNvPr>
            <p:cNvGrpSpPr>
              <a:grpSpLocks noChangeAspect="1"/>
            </p:cNvGrpSpPr>
            <p:nvPr/>
          </p:nvGrpSpPr>
          <p:grpSpPr>
            <a:xfrm>
              <a:off x="1928007" y="2538225"/>
              <a:ext cx="373559" cy="276972"/>
              <a:chOff x="13636625" y="1373188"/>
              <a:chExt cx="1330325" cy="825500"/>
            </a:xfrm>
            <a:solidFill>
              <a:schemeClr val="bg2"/>
            </a:solidFill>
          </p:grpSpPr>
          <p:sp>
            <p:nvSpPr>
              <p:cNvPr id="405" name="Rectangle 17">
                <a:extLst>
                  <a:ext uri="{FF2B5EF4-FFF2-40B4-BE49-F238E27FC236}">
                    <a16:creationId xmlns:a16="http://schemas.microsoft.com/office/drawing/2014/main" id="{23440EC0-E2F4-4872-81AC-9EBE621A7004}"/>
                  </a:ext>
                </a:extLst>
              </p:cNvPr>
              <p:cNvSpPr>
                <a:spLocks noChangeArrowheads="1"/>
              </p:cNvSpPr>
              <p:nvPr/>
            </p:nvSpPr>
            <p:spPr bwMode="auto">
              <a:xfrm>
                <a:off x="1363662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06" name="Rectangle 18">
                <a:extLst>
                  <a:ext uri="{FF2B5EF4-FFF2-40B4-BE49-F238E27FC236}">
                    <a16:creationId xmlns:a16="http://schemas.microsoft.com/office/drawing/2014/main" id="{D548C198-3C8D-4B51-9A51-C1216F7ACBC3}"/>
                  </a:ext>
                </a:extLst>
              </p:cNvPr>
              <p:cNvSpPr>
                <a:spLocks noChangeArrowheads="1"/>
              </p:cNvSpPr>
              <p:nvPr/>
            </p:nvSpPr>
            <p:spPr bwMode="auto">
              <a:xfrm>
                <a:off x="1410017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07" name="Rectangle 19">
                <a:extLst>
                  <a:ext uri="{FF2B5EF4-FFF2-40B4-BE49-F238E27FC236}">
                    <a16:creationId xmlns:a16="http://schemas.microsoft.com/office/drawing/2014/main" id="{B3E7CB5D-4E38-4D5F-9E8A-B8589F94DF76}"/>
                  </a:ext>
                </a:extLst>
              </p:cNvPr>
              <p:cNvSpPr>
                <a:spLocks noChangeArrowheads="1"/>
              </p:cNvSpPr>
              <p:nvPr/>
            </p:nvSpPr>
            <p:spPr bwMode="auto">
              <a:xfrm>
                <a:off x="14560550"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08" name="Rectangle 20">
                <a:extLst>
                  <a:ext uri="{FF2B5EF4-FFF2-40B4-BE49-F238E27FC236}">
                    <a16:creationId xmlns:a16="http://schemas.microsoft.com/office/drawing/2014/main" id="{7FC2F1E6-7294-4B1D-8612-7CB8CF74E73F}"/>
                  </a:ext>
                </a:extLst>
              </p:cNvPr>
              <p:cNvSpPr>
                <a:spLocks noChangeArrowheads="1"/>
              </p:cNvSpPr>
              <p:nvPr/>
            </p:nvSpPr>
            <p:spPr bwMode="auto">
              <a:xfrm>
                <a:off x="13868400"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09" name="Rectangle 21">
                <a:extLst>
                  <a:ext uri="{FF2B5EF4-FFF2-40B4-BE49-F238E27FC236}">
                    <a16:creationId xmlns:a16="http://schemas.microsoft.com/office/drawing/2014/main" id="{02EBCC15-DE2C-4C04-874F-275C42FD3559}"/>
                  </a:ext>
                </a:extLst>
              </p:cNvPr>
              <p:cNvSpPr>
                <a:spLocks noChangeArrowheads="1"/>
              </p:cNvSpPr>
              <p:nvPr/>
            </p:nvSpPr>
            <p:spPr bwMode="auto">
              <a:xfrm>
                <a:off x="14328775"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1" name="Rectangle 22">
                <a:extLst>
                  <a:ext uri="{FF2B5EF4-FFF2-40B4-BE49-F238E27FC236}">
                    <a16:creationId xmlns:a16="http://schemas.microsoft.com/office/drawing/2014/main" id="{28AF72B0-D01E-475D-A36F-D594772AA49B}"/>
                  </a:ext>
                </a:extLst>
              </p:cNvPr>
              <p:cNvSpPr>
                <a:spLocks noChangeArrowheads="1"/>
              </p:cNvSpPr>
              <p:nvPr/>
            </p:nvSpPr>
            <p:spPr bwMode="auto">
              <a:xfrm>
                <a:off x="136366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2" name="Rectangle 23">
                <a:extLst>
                  <a:ext uri="{FF2B5EF4-FFF2-40B4-BE49-F238E27FC236}">
                    <a16:creationId xmlns:a16="http://schemas.microsoft.com/office/drawing/2014/main" id="{65BE58BF-DE60-4854-8299-ACF95C2BF784}"/>
                  </a:ext>
                </a:extLst>
              </p:cNvPr>
              <p:cNvSpPr>
                <a:spLocks noChangeArrowheads="1"/>
              </p:cNvSpPr>
              <p:nvPr/>
            </p:nvSpPr>
            <p:spPr bwMode="auto">
              <a:xfrm>
                <a:off x="147923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4" name="Rectangle 24">
                <a:extLst>
                  <a:ext uri="{FF2B5EF4-FFF2-40B4-BE49-F238E27FC236}">
                    <a16:creationId xmlns:a16="http://schemas.microsoft.com/office/drawing/2014/main" id="{43EE94FC-3887-430A-88B6-48036075D3CD}"/>
                  </a:ext>
                </a:extLst>
              </p:cNvPr>
              <p:cNvSpPr>
                <a:spLocks noChangeArrowheads="1"/>
              </p:cNvSpPr>
              <p:nvPr/>
            </p:nvSpPr>
            <p:spPr bwMode="auto">
              <a:xfrm>
                <a:off x="1363662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5" name="Rectangle 25">
                <a:extLst>
                  <a:ext uri="{FF2B5EF4-FFF2-40B4-BE49-F238E27FC236}">
                    <a16:creationId xmlns:a16="http://schemas.microsoft.com/office/drawing/2014/main" id="{F314010B-9862-4732-BD3B-3CBEFA492902}"/>
                  </a:ext>
                </a:extLst>
              </p:cNvPr>
              <p:cNvSpPr>
                <a:spLocks noChangeArrowheads="1"/>
              </p:cNvSpPr>
              <p:nvPr/>
            </p:nvSpPr>
            <p:spPr bwMode="auto">
              <a:xfrm>
                <a:off x="1410017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7" name="Rectangle 26">
                <a:extLst>
                  <a:ext uri="{FF2B5EF4-FFF2-40B4-BE49-F238E27FC236}">
                    <a16:creationId xmlns:a16="http://schemas.microsoft.com/office/drawing/2014/main" id="{7F3EAA57-C8CE-4B24-867F-1255A9978E4F}"/>
                  </a:ext>
                </a:extLst>
              </p:cNvPr>
              <p:cNvSpPr>
                <a:spLocks noChangeArrowheads="1"/>
              </p:cNvSpPr>
              <p:nvPr/>
            </p:nvSpPr>
            <p:spPr bwMode="auto">
              <a:xfrm>
                <a:off x="14560550"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18" name="Rectangle 27">
                <a:extLst>
                  <a:ext uri="{FF2B5EF4-FFF2-40B4-BE49-F238E27FC236}">
                    <a16:creationId xmlns:a16="http://schemas.microsoft.com/office/drawing/2014/main" id="{D666CB06-0196-4CBE-BA99-7BFEC35A8991}"/>
                  </a:ext>
                </a:extLst>
              </p:cNvPr>
              <p:cNvSpPr>
                <a:spLocks noChangeArrowheads="1"/>
              </p:cNvSpPr>
              <p:nvPr/>
            </p:nvSpPr>
            <p:spPr bwMode="auto">
              <a:xfrm>
                <a:off x="13868400"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0" name="Rectangle 28">
                <a:extLst>
                  <a:ext uri="{FF2B5EF4-FFF2-40B4-BE49-F238E27FC236}">
                    <a16:creationId xmlns:a16="http://schemas.microsoft.com/office/drawing/2014/main" id="{7030BCB5-DA5C-4D22-B851-DDEBDA5B3A8C}"/>
                  </a:ext>
                </a:extLst>
              </p:cNvPr>
              <p:cNvSpPr>
                <a:spLocks noChangeArrowheads="1"/>
              </p:cNvSpPr>
              <p:nvPr/>
            </p:nvSpPr>
            <p:spPr bwMode="auto">
              <a:xfrm>
                <a:off x="14328775"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1" name="Rectangle 29">
                <a:extLst>
                  <a:ext uri="{FF2B5EF4-FFF2-40B4-BE49-F238E27FC236}">
                    <a16:creationId xmlns:a16="http://schemas.microsoft.com/office/drawing/2014/main" id="{C7F62A5A-2011-424F-A1B6-33DE9FA6459B}"/>
                  </a:ext>
                </a:extLst>
              </p:cNvPr>
              <p:cNvSpPr>
                <a:spLocks noChangeArrowheads="1"/>
              </p:cNvSpPr>
              <p:nvPr/>
            </p:nvSpPr>
            <p:spPr bwMode="auto">
              <a:xfrm>
                <a:off x="136366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2" name="Rectangle 30">
                <a:extLst>
                  <a:ext uri="{FF2B5EF4-FFF2-40B4-BE49-F238E27FC236}">
                    <a16:creationId xmlns:a16="http://schemas.microsoft.com/office/drawing/2014/main" id="{5BB2BE8B-FD38-4D60-822E-64303FA11BD9}"/>
                  </a:ext>
                </a:extLst>
              </p:cNvPr>
              <p:cNvSpPr>
                <a:spLocks noChangeArrowheads="1"/>
              </p:cNvSpPr>
              <p:nvPr/>
            </p:nvSpPr>
            <p:spPr bwMode="auto">
              <a:xfrm>
                <a:off x="147923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3" name="Rectangle 31">
                <a:extLst>
                  <a:ext uri="{FF2B5EF4-FFF2-40B4-BE49-F238E27FC236}">
                    <a16:creationId xmlns:a16="http://schemas.microsoft.com/office/drawing/2014/main" id="{DD6014AB-AEB9-407B-996C-527EDB7CFDE6}"/>
                  </a:ext>
                </a:extLst>
              </p:cNvPr>
              <p:cNvSpPr>
                <a:spLocks noChangeArrowheads="1"/>
              </p:cNvSpPr>
              <p:nvPr/>
            </p:nvSpPr>
            <p:spPr bwMode="auto">
              <a:xfrm>
                <a:off x="1363662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5" name="Rectangle 32">
                <a:extLst>
                  <a:ext uri="{FF2B5EF4-FFF2-40B4-BE49-F238E27FC236}">
                    <a16:creationId xmlns:a16="http://schemas.microsoft.com/office/drawing/2014/main" id="{D76F59A5-349E-4513-8732-74A37B864E2D}"/>
                  </a:ext>
                </a:extLst>
              </p:cNvPr>
              <p:cNvSpPr>
                <a:spLocks noChangeArrowheads="1"/>
              </p:cNvSpPr>
              <p:nvPr/>
            </p:nvSpPr>
            <p:spPr bwMode="auto">
              <a:xfrm>
                <a:off x="1410017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6" name="Rectangle 33">
                <a:extLst>
                  <a:ext uri="{FF2B5EF4-FFF2-40B4-BE49-F238E27FC236}">
                    <a16:creationId xmlns:a16="http://schemas.microsoft.com/office/drawing/2014/main" id="{7C4F2C4A-D88B-4B46-B0B6-476E70C1EA81}"/>
                  </a:ext>
                </a:extLst>
              </p:cNvPr>
              <p:cNvSpPr>
                <a:spLocks noChangeArrowheads="1"/>
              </p:cNvSpPr>
              <p:nvPr/>
            </p:nvSpPr>
            <p:spPr bwMode="auto">
              <a:xfrm>
                <a:off x="14560550"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8" name="Rectangle 34">
                <a:extLst>
                  <a:ext uri="{FF2B5EF4-FFF2-40B4-BE49-F238E27FC236}">
                    <a16:creationId xmlns:a16="http://schemas.microsoft.com/office/drawing/2014/main" id="{EE283E06-1389-4FC2-A123-4625DB922C84}"/>
                  </a:ext>
                </a:extLst>
              </p:cNvPr>
              <p:cNvSpPr>
                <a:spLocks noChangeArrowheads="1"/>
              </p:cNvSpPr>
              <p:nvPr/>
            </p:nvSpPr>
            <p:spPr bwMode="auto">
              <a:xfrm>
                <a:off x="13868400"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29" name="Rectangle 35">
                <a:extLst>
                  <a:ext uri="{FF2B5EF4-FFF2-40B4-BE49-F238E27FC236}">
                    <a16:creationId xmlns:a16="http://schemas.microsoft.com/office/drawing/2014/main" id="{ADF511F0-2664-4E98-8D9D-6F6A1B1222E9}"/>
                  </a:ext>
                </a:extLst>
              </p:cNvPr>
              <p:cNvSpPr>
                <a:spLocks noChangeArrowheads="1"/>
              </p:cNvSpPr>
              <p:nvPr/>
            </p:nvSpPr>
            <p:spPr bwMode="auto">
              <a:xfrm>
                <a:off x="14328775"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31" name="Rectangle 36">
                <a:extLst>
                  <a:ext uri="{FF2B5EF4-FFF2-40B4-BE49-F238E27FC236}">
                    <a16:creationId xmlns:a16="http://schemas.microsoft.com/office/drawing/2014/main" id="{A3ED8EBF-32D6-4659-9F22-D9147C403E1C}"/>
                  </a:ext>
                </a:extLst>
              </p:cNvPr>
              <p:cNvSpPr>
                <a:spLocks noChangeArrowheads="1"/>
              </p:cNvSpPr>
              <p:nvPr/>
            </p:nvSpPr>
            <p:spPr bwMode="auto">
              <a:xfrm>
                <a:off x="136366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432" name="Rectangle 37">
                <a:extLst>
                  <a:ext uri="{FF2B5EF4-FFF2-40B4-BE49-F238E27FC236}">
                    <a16:creationId xmlns:a16="http://schemas.microsoft.com/office/drawing/2014/main" id="{9C2F3497-16F8-4426-BF69-3AF08563A5AC}"/>
                  </a:ext>
                </a:extLst>
              </p:cNvPr>
              <p:cNvSpPr>
                <a:spLocks noChangeArrowheads="1"/>
              </p:cNvSpPr>
              <p:nvPr/>
            </p:nvSpPr>
            <p:spPr bwMode="auto">
              <a:xfrm>
                <a:off x="147923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grpSp>
      </p:grpSp>
      <p:sp>
        <p:nvSpPr>
          <p:cNvPr id="410" name="Freeform 7">
            <a:extLst>
              <a:ext uri="{FF2B5EF4-FFF2-40B4-BE49-F238E27FC236}">
                <a16:creationId xmlns:a16="http://schemas.microsoft.com/office/drawing/2014/main" id="{D0FEC83C-95DE-4D60-9C0F-8C69728DA4FA}"/>
              </a:ext>
            </a:extLst>
          </p:cNvPr>
          <p:cNvSpPr>
            <a:spLocks noEditPoints="1"/>
          </p:cNvSpPr>
          <p:nvPr/>
        </p:nvSpPr>
        <p:spPr bwMode="auto">
          <a:xfrm>
            <a:off x="3173532" y="144210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13" name="Freeform 7">
            <a:extLst>
              <a:ext uri="{FF2B5EF4-FFF2-40B4-BE49-F238E27FC236}">
                <a16:creationId xmlns:a16="http://schemas.microsoft.com/office/drawing/2014/main" id="{FE0079C3-7BA4-421F-80A0-F149912D075F}"/>
              </a:ext>
            </a:extLst>
          </p:cNvPr>
          <p:cNvSpPr>
            <a:spLocks noEditPoints="1"/>
          </p:cNvSpPr>
          <p:nvPr/>
        </p:nvSpPr>
        <p:spPr bwMode="auto">
          <a:xfrm>
            <a:off x="3502438" y="124117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16" name="Freeform 7">
            <a:extLst>
              <a:ext uri="{FF2B5EF4-FFF2-40B4-BE49-F238E27FC236}">
                <a16:creationId xmlns:a16="http://schemas.microsoft.com/office/drawing/2014/main" id="{8573083F-99EE-42F2-B891-FCB95AE8039C}"/>
              </a:ext>
            </a:extLst>
          </p:cNvPr>
          <p:cNvSpPr>
            <a:spLocks noEditPoints="1"/>
          </p:cNvSpPr>
          <p:nvPr/>
        </p:nvSpPr>
        <p:spPr bwMode="auto">
          <a:xfrm>
            <a:off x="3313880" y="1301269"/>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solidFill>
              <a:schemeClr val="tx2"/>
            </a:solid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grpSp>
        <p:nvGrpSpPr>
          <p:cNvPr id="8" name="Group 7">
            <a:extLst>
              <a:ext uri="{FF2B5EF4-FFF2-40B4-BE49-F238E27FC236}">
                <a16:creationId xmlns:a16="http://schemas.microsoft.com/office/drawing/2014/main" id="{BCA98A49-FD05-4AE8-A9B4-5AAC0D98FF15}"/>
              </a:ext>
            </a:extLst>
          </p:cNvPr>
          <p:cNvGrpSpPr/>
          <p:nvPr/>
        </p:nvGrpSpPr>
        <p:grpSpPr>
          <a:xfrm>
            <a:off x="845322" y="1446657"/>
            <a:ext cx="5373182" cy="2995217"/>
            <a:chOff x="844564" y="1446627"/>
            <a:chExt cx="5699970" cy="3177381"/>
          </a:xfrm>
        </p:grpSpPr>
        <p:sp>
          <p:nvSpPr>
            <p:cNvPr id="356" name="Rectangle: Rounded Corners 355">
              <a:extLst>
                <a:ext uri="{FF2B5EF4-FFF2-40B4-BE49-F238E27FC236}">
                  <a16:creationId xmlns:a16="http://schemas.microsoft.com/office/drawing/2014/main" id="{565B9F29-7D7F-4D58-8155-8063A94288E6}"/>
                </a:ext>
              </a:extLst>
            </p:cNvPr>
            <p:cNvSpPr/>
            <p:nvPr/>
          </p:nvSpPr>
          <p:spPr>
            <a:xfrm>
              <a:off x="1042621" y="1636296"/>
              <a:ext cx="5318290" cy="2814093"/>
            </a:xfrm>
            <a:prstGeom prst="roundRect">
              <a:avLst>
                <a:gd name="adj" fmla="val 14277"/>
              </a:avLst>
            </a:prstGeom>
            <a:noFill/>
            <a:ln w="12700" cap="rnd" cmpd="sng">
              <a:solidFill>
                <a:schemeClr val="accent5"/>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680" name="Group 679">
              <a:extLst>
                <a:ext uri="{FF2B5EF4-FFF2-40B4-BE49-F238E27FC236}">
                  <a16:creationId xmlns:a16="http://schemas.microsoft.com/office/drawing/2014/main" id="{AD762125-B27C-4727-A9FE-CD38D154BAD7}"/>
                </a:ext>
              </a:extLst>
            </p:cNvPr>
            <p:cNvGrpSpPr/>
            <p:nvPr/>
          </p:nvGrpSpPr>
          <p:grpSpPr>
            <a:xfrm>
              <a:off x="844564" y="2930916"/>
              <a:ext cx="369212" cy="369212"/>
              <a:chOff x="1817606" y="2379531"/>
              <a:chExt cx="594360" cy="594360"/>
            </a:xfrm>
          </p:grpSpPr>
          <p:sp>
            <p:nvSpPr>
              <p:cNvPr id="681" name="Freeform 5">
                <a:extLst>
                  <a:ext uri="{FF2B5EF4-FFF2-40B4-BE49-F238E27FC236}">
                    <a16:creationId xmlns:a16="http://schemas.microsoft.com/office/drawing/2014/main" id="{0CA0AD24-61D2-4AB9-8CB1-FA027531DE71}"/>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682" name="Group 157">
                <a:extLst>
                  <a:ext uri="{FF2B5EF4-FFF2-40B4-BE49-F238E27FC236}">
                    <a16:creationId xmlns:a16="http://schemas.microsoft.com/office/drawing/2014/main" id="{296E3B2E-08AE-454C-AECB-B38A0AA179DE}"/>
                  </a:ext>
                </a:extLst>
              </p:cNvPr>
              <p:cNvGrpSpPr>
                <a:grpSpLocks noChangeAspect="1"/>
              </p:cNvGrpSpPr>
              <p:nvPr/>
            </p:nvGrpSpPr>
            <p:grpSpPr>
              <a:xfrm>
                <a:off x="1928007" y="2538225"/>
                <a:ext cx="373559" cy="276972"/>
                <a:chOff x="13636625" y="1373188"/>
                <a:chExt cx="1330325" cy="825500"/>
              </a:xfrm>
              <a:solidFill>
                <a:schemeClr val="bg2"/>
              </a:solidFill>
            </p:grpSpPr>
            <p:sp>
              <p:nvSpPr>
                <p:cNvPr id="683" name="Rectangle 17">
                  <a:extLst>
                    <a:ext uri="{FF2B5EF4-FFF2-40B4-BE49-F238E27FC236}">
                      <a16:creationId xmlns:a16="http://schemas.microsoft.com/office/drawing/2014/main" id="{BEFE3A8A-2923-436D-9DDD-B1D0ADC7C645}"/>
                    </a:ext>
                  </a:extLst>
                </p:cNvPr>
                <p:cNvSpPr>
                  <a:spLocks noChangeArrowheads="1"/>
                </p:cNvSpPr>
                <p:nvPr/>
              </p:nvSpPr>
              <p:spPr bwMode="auto">
                <a:xfrm>
                  <a:off x="1363662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4" name="Rectangle 18">
                  <a:extLst>
                    <a:ext uri="{FF2B5EF4-FFF2-40B4-BE49-F238E27FC236}">
                      <a16:creationId xmlns:a16="http://schemas.microsoft.com/office/drawing/2014/main" id="{9CDE7141-7766-4A41-AD29-9F11DAEFFAB9}"/>
                    </a:ext>
                  </a:extLst>
                </p:cNvPr>
                <p:cNvSpPr>
                  <a:spLocks noChangeArrowheads="1"/>
                </p:cNvSpPr>
                <p:nvPr/>
              </p:nvSpPr>
              <p:spPr bwMode="auto">
                <a:xfrm>
                  <a:off x="1410017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5" name="Rectangle 19">
                  <a:extLst>
                    <a:ext uri="{FF2B5EF4-FFF2-40B4-BE49-F238E27FC236}">
                      <a16:creationId xmlns:a16="http://schemas.microsoft.com/office/drawing/2014/main" id="{C39E8FA4-4AA1-4797-AF1C-EB5EBB1F2425}"/>
                    </a:ext>
                  </a:extLst>
                </p:cNvPr>
                <p:cNvSpPr>
                  <a:spLocks noChangeArrowheads="1"/>
                </p:cNvSpPr>
                <p:nvPr/>
              </p:nvSpPr>
              <p:spPr bwMode="auto">
                <a:xfrm>
                  <a:off x="14560550"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6" name="Rectangle 20">
                  <a:extLst>
                    <a:ext uri="{FF2B5EF4-FFF2-40B4-BE49-F238E27FC236}">
                      <a16:creationId xmlns:a16="http://schemas.microsoft.com/office/drawing/2014/main" id="{5005480A-12E8-48C7-8D28-AACADE21BB36}"/>
                    </a:ext>
                  </a:extLst>
                </p:cNvPr>
                <p:cNvSpPr>
                  <a:spLocks noChangeArrowheads="1"/>
                </p:cNvSpPr>
                <p:nvPr/>
              </p:nvSpPr>
              <p:spPr bwMode="auto">
                <a:xfrm>
                  <a:off x="13868400"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7" name="Rectangle 21">
                  <a:extLst>
                    <a:ext uri="{FF2B5EF4-FFF2-40B4-BE49-F238E27FC236}">
                      <a16:creationId xmlns:a16="http://schemas.microsoft.com/office/drawing/2014/main" id="{DF003F6E-88EC-4E99-99BC-69537C1EFC5C}"/>
                    </a:ext>
                  </a:extLst>
                </p:cNvPr>
                <p:cNvSpPr>
                  <a:spLocks noChangeArrowheads="1"/>
                </p:cNvSpPr>
                <p:nvPr/>
              </p:nvSpPr>
              <p:spPr bwMode="auto">
                <a:xfrm>
                  <a:off x="14328775"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8" name="Rectangle 22">
                  <a:extLst>
                    <a:ext uri="{FF2B5EF4-FFF2-40B4-BE49-F238E27FC236}">
                      <a16:creationId xmlns:a16="http://schemas.microsoft.com/office/drawing/2014/main" id="{1338E25B-CE89-4E4D-8121-F7067D5AF74B}"/>
                    </a:ext>
                  </a:extLst>
                </p:cNvPr>
                <p:cNvSpPr>
                  <a:spLocks noChangeArrowheads="1"/>
                </p:cNvSpPr>
                <p:nvPr/>
              </p:nvSpPr>
              <p:spPr bwMode="auto">
                <a:xfrm>
                  <a:off x="136366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89" name="Rectangle 23">
                  <a:extLst>
                    <a:ext uri="{FF2B5EF4-FFF2-40B4-BE49-F238E27FC236}">
                      <a16:creationId xmlns:a16="http://schemas.microsoft.com/office/drawing/2014/main" id="{F67257F7-D503-475B-AF18-95093E813512}"/>
                    </a:ext>
                  </a:extLst>
                </p:cNvPr>
                <p:cNvSpPr>
                  <a:spLocks noChangeArrowheads="1"/>
                </p:cNvSpPr>
                <p:nvPr/>
              </p:nvSpPr>
              <p:spPr bwMode="auto">
                <a:xfrm>
                  <a:off x="147923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0" name="Rectangle 24">
                  <a:extLst>
                    <a:ext uri="{FF2B5EF4-FFF2-40B4-BE49-F238E27FC236}">
                      <a16:creationId xmlns:a16="http://schemas.microsoft.com/office/drawing/2014/main" id="{7FA365BB-60AC-4CBF-A3E4-B773E64BEE43}"/>
                    </a:ext>
                  </a:extLst>
                </p:cNvPr>
                <p:cNvSpPr>
                  <a:spLocks noChangeArrowheads="1"/>
                </p:cNvSpPr>
                <p:nvPr/>
              </p:nvSpPr>
              <p:spPr bwMode="auto">
                <a:xfrm>
                  <a:off x="1363662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1" name="Rectangle 25">
                  <a:extLst>
                    <a:ext uri="{FF2B5EF4-FFF2-40B4-BE49-F238E27FC236}">
                      <a16:creationId xmlns:a16="http://schemas.microsoft.com/office/drawing/2014/main" id="{E7C004B6-0852-4502-B075-354E6EAA9472}"/>
                    </a:ext>
                  </a:extLst>
                </p:cNvPr>
                <p:cNvSpPr>
                  <a:spLocks noChangeArrowheads="1"/>
                </p:cNvSpPr>
                <p:nvPr/>
              </p:nvSpPr>
              <p:spPr bwMode="auto">
                <a:xfrm>
                  <a:off x="1410017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2" name="Rectangle 26">
                  <a:extLst>
                    <a:ext uri="{FF2B5EF4-FFF2-40B4-BE49-F238E27FC236}">
                      <a16:creationId xmlns:a16="http://schemas.microsoft.com/office/drawing/2014/main" id="{6BEF29C9-E1AB-4304-AC03-303998C12AAE}"/>
                    </a:ext>
                  </a:extLst>
                </p:cNvPr>
                <p:cNvSpPr>
                  <a:spLocks noChangeArrowheads="1"/>
                </p:cNvSpPr>
                <p:nvPr/>
              </p:nvSpPr>
              <p:spPr bwMode="auto">
                <a:xfrm>
                  <a:off x="14560550"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3" name="Rectangle 27">
                  <a:extLst>
                    <a:ext uri="{FF2B5EF4-FFF2-40B4-BE49-F238E27FC236}">
                      <a16:creationId xmlns:a16="http://schemas.microsoft.com/office/drawing/2014/main" id="{2F1E020C-C053-4779-A08B-62D9EA7D375D}"/>
                    </a:ext>
                  </a:extLst>
                </p:cNvPr>
                <p:cNvSpPr>
                  <a:spLocks noChangeArrowheads="1"/>
                </p:cNvSpPr>
                <p:nvPr/>
              </p:nvSpPr>
              <p:spPr bwMode="auto">
                <a:xfrm>
                  <a:off x="13868400"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4" name="Rectangle 28">
                  <a:extLst>
                    <a:ext uri="{FF2B5EF4-FFF2-40B4-BE49-F238E27FC236}">
                      <a16:creationId xmlns:a16="http://schemas.microsoft.com/office/drawing/2014/main" id="{256B59C2-C930-43A8-9C1A-E758D7EB0163}"/>
                    </a:ext>
                  </a:extLst>
                </p:cNvPr>
                <p:cNvSpPr>
                  <a:spLocks noChangeArrowheads="1"/>
                </p:cNvSpPr>
                <p:nvPr/>
              </p:nvSpPr>
              <p:spPr bwMode="auto">
                <a:xfrm>
                  <a:off x="14328775"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5" name="Rectangle 29">
                  <a:extLst>
                    <a:ext uri="{FF2B5EF4-FFF2-40B4-BE49-F238E27FC236}">
                      <a16:creationId xmlns:a16="http://schemas.microsoft.com/office/drawing/2014/main" id="{0A9DB51E-CE4F-498D-B456-7CA7B7B0066B}"/>
                    </a:ext>
                  </a:extLst>
                </p:cNvPr>
                <p:cNvSpPr>
                  <a:spLocks noChangeArrowheads="1"/>
                </p:cNvSpPr>
                <p:nvPr/>
              </p:nvSpPr>
              <p:spPr bwMode="auto">
                <a:xfrm>
                  <a:off x="136366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6" name="Rectangle 30">
                  <a:extLst>
                    <a:ext uri="{FF2B5EF4-FFF2-40B4-BE49-F238E27FC236}">
                      <a16:creationId xmlns:a16="http://schemas.microsoft.com/office/drawing/2014/main" id="{137D5EB7-AD5B-4BBC-926F-36CFCA752D74}"/>
                    </a:ext>
                  </a:extLst>
                </p:cNvPr>
                <p:cNvSpPr>
                  <a:spLocks noChangeArrowheads="1"/>
                </p:cNvSpPr>
                <p:nvPr/>
              </p:nvSpPr>
              <p:spPr bwMode="auto">
                <a:xfrm>
                  <a:off x="147923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7" name="Rectangle 31">
                  <a:extLst>
                    <a:ext uri="{FF2B5EF4-FFF2-40B4-BE49-F238E27FC236}">
                      <a16:creationId xmlns:a16="http://schemas.microsoft.com/office/drawing/2014/main" id="{8B8BAA0E-2E33-4986-928C-52602B9F7C60}"/>
                    </a:ext>
                  </a:extLst>
                </p:cNvPr>
                <p:cNvSpPr>
                  <a:spLocks noChangeArrowheads="1"/>
                </p:cNvSpPr>
                <p:nvPr/>
              </p:nvSpPr>
              <p:spPr bwMode="auto">
                <a:xfrm>
                  <a:off x="1363662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8" name="Rectangle 32">
                  <a:extLst>
                    <a:ext uri="{FF2B5EF4-FFF2-40B4-BE49-F238E27FC236}">
                      <a16:creationId xmlns:a16="http://schemas.microsoft.com/office/drawing/2014/main" id="{7AF8B081-B904-4F55-924A-9D842ECBEC02}"/>
                    </a:ext>
                  </a:extLst>
                </p:cNvPr>
                <p:cNvSpPr>
                  <a:spLocks noChangeArrowheads="1"/>
                </p:cNvSpPr>
                <p:nvPr/>
              </p:nvSpPr>
              <p:spPr bwMode="auto">
                <a:xfrm>
                  <a:off x="1410017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699" name="Rectangle 33">
                  <a:extLst>
                    <a:ext uri="{FF2B5EF4-FFF2-40B4-BE49-F238E27FC236}">
                      <a16:creationId xmlns:a16="http://schemas.microsoft.com/office/drawing/2014/main" id="{EA0989D9-9B73-461D-B66D-2448EE18C5EF}"/>
                    </a:ext>
                  </a:extLst>
                </p:cNvPr>
                <p:cNvSpPr>
                  <a:spLocks noChangeArrowheads="1"/>
                </p:cNvSpPr>
                <p:nvPr/>
              </p:nvSpPr>
              <p:spPr bwMode="auto">
                <a:xfrm>
                  <a:off x="14560550"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0" name="Rectangle 34">
                  <a:extLst>
                    <a:ext uri="{FF2B5EF4-FFF2-40B4-BE49-F238E27FC236}">
                      <a16:creationId xmlns:a16="http://schemas.microsoft.com/office/drawing/2014/main" id="{55A61C9F-A1C1-436A-9D51-2368ED0C7BF2}"/>
                    </a:ext>
                  </a:extLst>
                </p:cNvPr>
                <p:cNvSpPr>
                  <a:spLocks noChangeArrowheads="1"/>
                </p:cNvSpPr>
                <p:nvPr/>
              </p:nvSpPr>
              <p:spPr bwMode="auto">
                <a:xfrm>
                  <a:off x="13868400"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1" name="Rectangle 35">
                  <a:extLst>
                    <a:ext uri="{FF2B5EF4-FFF2-40B4-BE49-F238E27FC236}">
                      <a16:creationId xmlns:a16="http://schemas.microsoft.com/office/drawing/2014/main" id="{1CB9FFE1-6FD3-4935-80C1-CEC408FAF448}"/>
                    </a:ext>
                  </a:extLst>
                </p:cNvPr>
                <p:cNvSpPr>
                  <a:spLocks noChangeArrowheads="1"/>
                </p:cNvSpPr>
                <p:nvPr/>
              </p:nvSpPr>
              <p:spPr bwMode="auto">
                <a:xfrm>
                  <a:off x="14328775"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2" name="Rectangle 36">
                  <a:extLst>
                    <a:ext uri="{FF2B5EF4-FFF2-40B4-BE49-F238E27FC236}">
                      <a16:creationId xmlns:a16="http://schemas.microsoft.com/office/drawing/2014/main" id="{4F193334-51A3-4B98-AD91-D895A4F515CF}"/>
                    </a:ext>
                  </a:extLst>
                </p:cNvPr>
                <p:cNvSpPr>
                  <a:spLocks noChangeArrowheads="1"/>
                </p:cNvSpPr>
                <p:nvPr/>
              </p:nvSpPr>
              <p:spPr bwMode="auto">
                <a:xfrm>
                  <a:off x="136366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3" name="Rectangle 37">
                  <a:extLst>
                    <a:ext uri="{FF2B5EF4-FFF2-40B4-BE49-F238E27FC236}">
                      <a16:creationId xmlns:a16="http://schemas.microsoft.com/office/drawing/2014/main" id="{628B8684-CFA6-40EA-A899-10DC190D5F10}"/>
                    </a:ext>
                  </a:extLst>
                </p:cNvPr>
                <p:cNvSpPr>
                  <a:spLocks noChangeArrowheads="1"/>
                </p:cNvSpPr>
                <p:nvPr/>
              </p:nvSpPr>
              <p:spPr bwMode="auto">
                <a:xfrm>
                  <a:off x="147923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grpSp>
        </p:grpSp>
        <p:grpSp>
          <p:nvGrpSpPr>
            <p:cNvPr id="704" name="Group 703">
              <a:extLst>
                <a:ext uri="{FF2B5EF4-FFF2-40B4-BE49-F238E27FC236}">
                  <a16:creationId xmlns:a16="http://schemas.microsoft.com/office/drawing/2014/main" id="{DC2E776B-3758-4A79-A4A6-07C96C44D296}"/>
                </a:ext>
              </a:extLst>
            </p:cNvPr>
            <p:cNvGrpSpPr/>
            <p:nvPr/>
          </p:nvGrpSpPr>
          <p:grpSpPr>
            <a:xfrm>
              <a:off x="3517160" y="1446627"/>
              <a:ext cx="369212" cy="369212"/>
              <a:chOff x="1817606" y="2379531"/>
              <a:chExt cx="594360" cy="594360"/>
            </a:xfrm>
          </p:grpSpPr>
          <p:sp>
            <p:nvSpPr>
              <p:cNvPr id="705" name="Freeform 5">
                <a:extLst>
                  <a:ext uri="{FF2B5EF4-FFF2-40B4-BE49-F238E27FC236}">
                    <a16:creationId xmlns:a16="http://schemas.microsoft.com/office/drawing/2014/main" id="{40D0DDA1-2656-4317-B7B5-55B2E9A1644A}"/>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706" name="Group 157">
                <a:extLst>
                  <a:ext uri="{FF2B5EF4-FFF2-40B4-BE49-F238E27FC236}">
                    <a16:creationId xmlns:a16="http://schemas.microsoft.com/office/drawing/2014/main" id="{BDE402FD-A87B-4682-BC27-54852312FA6B}"/>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07" name="Rectangle 17">
                  <a:extLst>
                    <a:ext uri="{FF2B5EF4-FFF2-40B4-BE49-F238E27FC236}">
                      <a16:creationId xmlns:a16="http://schemas.microsoft.com/office/drawing/2014/main" id="{06FA36A3-E277-4113-9EE3-2D05A8495FE4}"/>
                    </a:ext>
                  </a:extLst>
                </p:cNvPr>
                <p:cNvSpPr>
                  <a:spLocks noChangeArrowheads="1"/>
                </p:cNvSpPr>
                <p:nvPr/>
              </p:nvSpPr>
              <p:spPr bwMode="auto">
                <a:xfrm>
                  <a:off x="1363662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8" name="Rectangle 18">
                  <a:extLst>
                    <a:ext uri="{FF2B5EF4-FFF2-40B4-BE49-F238E27FC236}">
                      <a16:creationId xmlns:a16="http://schemas.microsoft.com/office/drawing/2014/main" id="{12D8CCDD-4F9F-4EEB-88F3-02126C056E80}"/>
                    </a:ext>
                  </a:extLst>
                </p:cNvPr>
                <p:cNvSpPr>
                  <a:spLocks noChangeArrowheads="1"/>
                </p:cNvSpPr>
                <p:nvPr/>
              </p:nvSpPr>
              <p:spPr bwMode="auto">
                <a:xfrm>
                  <a:off x="1410017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09" name="Rectangle 19">
                  <a:extLst>
                    <a:ext uri="{FF2B5EF4-FFF2-40B4-BE49-F238E27FC236}">
                      <a16:creationId xmlns:a16="http://schemas.microsoft.com/office/drawing/2014/main" id="{2482F8AF-27AD-407B-981C-34F0EEBD45C7}"/>
                    </a:ext>
                  </a:extLst>
                </p:cNvPr>
                <p:cNvSpPr>
                  <a:spLocks noChangeArrowheads="1"/>
                </p:cNvSpPr>
                <p:nvPr/>
              </p:nvSpPr>
              <p:spPr bwMode="auto">
                <a:xfrm>
                  <a:off x="14560550"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0" name="Rectangle 20">
                  <a:extLst>
                    <a:ext uri="{FF2B5EF4-FFF2-40B4-BE49-F238E27FC236}">
                      <a16:creationId xmlns:a16="http://schemas.microsoft.com/office/drawing/2014/main" id="{0867076A-AE8C-413B-B51A-BA14C7B011FE}"/>
                    </a:ext>
                  </a:extLst>
                </p:cNvPr>
                <p:cNvSpPr>
                  <a:spLocks noChangeArrowheads="1"/>
                </p:cNvSpPr>
                <p:nvPr/>
              </p:nvSpPr>
              <p:spPr bwMode="auto">
                <a:xfrm>
                  <a:off x="13868400"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1" name="Rectangle 21">
                  <a:extLst>
                    <a:ext uri="{FF2B5EF4-FFF2-40B4-BE49-F238E27FC236}">
                      <a16:creationId xmlns:a16="http://schemas.microsoft.com/office/drawing/2014/main" id="{9F336BB7-ABAA-4853-9E6D-BF85C8FB9A00}"/>
                    </a:ext>
                  </a:extLst>
                </p:cNvPr>
                <p:cNvSpPr>
                  <a:spLocks noChangeArrowheads="1"/>
                </p:cNvSpPr>
                <p:nvPr/>
              </p:nvSpPr>
              <p:spPr bwMode="auto">
                <a:xfrm>
                  <a:off x="14328775"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2" name="Rectangle 22">
                  <a:extLst>
                    <a:ext uri="{FF2B5EF4-FFF2-40B4-BE49-F238E27FC236}">
                      <a16:creationId xmlns:a16="http://schemas.microsoft.com/office/drawing/2014/main" id="{DEB33812-1108-4CCD-A3D3-4F55C3D52C41}"/>
                    </a:ext>
                  </a:extLst>
                </p:cNvPr>
                <p:cNvSpPr>
                  <a:spLocks noChangeArrowheads="1"/>
                </p:cNvSpPr>
                <p:nvPr/>
              </p:nvSpPr>
              <p:spPr bwMode="auto">
                <a:xfrm>
                  <a:off x="136366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3" name="Rectangle 23">
                  <a:extLst>
                    <a:ext uri="{FF2B5EF4-FFF2-40B4-BE49-F238E27FC236}">
                      <a16:creationId xmlns:a16="http://schemas.microsoft.com/office/drawing/2014/main" id="{4DEB768B-851A-49C3-9B86-D0DCA380AC80}"/>
                    </a:ext>
                  </a:extLst>
                </p:cNvPr>
                <p:cNvSpPr>
                  <a:spLocks noChangeArrowheads="1"/>
                </p:cNvSpPr>
                <p:nvPr/>
              </p:nvSpPr>
              <p:spPr bwMode="auto">
                <a:xfrm>
                  <a:off x="147923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4" name="Rectangle 24">
                  <a:extLst>
                    <a:ext uri="{FF2B5EF4-FFF2-40B4-BE49-F238E27FC236}">
                      <a16:creationId xmlns:a16="http://schemas.microsoft.com/office/drawing/2014/main" id="{8F776869-15F0-47C3-9CDB-9D542E7804E9}"/>
                    </a:ext>
                  </a:extLst>
                </p:cNvPr>
                <p:cNvSpPr>
                  <a:spLocks noChangeArrowheads="1"/>
                </p:cNvSpPr>
                <p:nvPr/>
              </p:nvSpPr>
              <p:spPr bwMode="auto">
                <a:xfrm>
                  <a:off x="1363662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5" name="Rectangle 25">
                  <a:extLst>
                    <a:ext uri="{FF2B5EF4-FFF2-40B4-BE49-F238E27FC236}">
                      <a16:creationId xmlns:a16="http://schemas.microsoft.com/office/drawing/2014/main" id="{422FA3D6-CB86-4BD4-9748-5B2BEAEC8135}"/>
                    </a:ext>
                  </a:extLst>
                </p:cNvPr>
                <p:cNvSpPr>
                  <a:spLocks noChangeArrowheads="1"/>
                </p:cNvSpPr>
                <p:nvPr/>
              </p:nvSpPr>
              <p:spPr bwMode="auto">
                <a:xfrm>
                  <a:off x="1410017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6" name="Rectangle 26">
                  <a:extLst>
                    <a:ext uri="{FF2B5EF4-FFF2-40B4-BE49-F238E27FC236}">
                      <a16:creationId xmlns:a16="http://schemas.microsoft.com/office/drawing/2014/main" id="{588C999D-F07C-4111-A195-8104DCC5A5D9}"/>
                    </a:ext>
                  </a:extLst>
                </p:cNvPr>
                <p:cNvSpPr>
                  <a:spLocks noChangeArrowheads="1"/>
                </p:cNvSpPr>
                <p:nvPr/>
              </p:nvSpPr>
              <p:spPr bwMode="auto">
                <a:xfrm>
                  <a:off x="14560550"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7" name="Rectangle 27">
                  <a:extLst>
                    <a:ext uri="{FF2B5EF4-FFF2-40B4-BE49-F238E27FC236}">
                      <a16:creationId xmlns:a16="http://schemas.microsoft.com/office/drawing/2014/main" id="{FE3344E0-C84A-4978-B58E-820FF6F71219}"/>
                    </a:ext>
                  </a:extLst>
                </p:cNvPr>
                <p:cNvSpPr>
                  <a:spLocks noChangeArrowheads="1"/>
                </p:cNvSpPr>
                <p:nvPr/>
              </p:nvSpPr>
              <p:spPr bwMode="auto">
                <a:xfrm>
                  <a:off x="13868400"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8" name="Rectangle 28">
                  <a:extLst>
                    <a:ext uri="{FF2B5EF4-FFF2-40B4-BE49-F238E27FC236}">
                      <a16:creationId xmlns:a16="http://schemas.microsoft.com/office/drawing/2014/main" id="{BCB0A35F-6D90-44C1-8A4B-097A6A848161}"/>
                    </a:ext>
                  </a:extLst>
                </p:cNvPr>
                <p:cNvSpPr>
                  <a:spLocks noChangeArrowheads="1"/>
                </p:cNvSpPr>
                <p:nvPr/>
              </p:nvSpPr>
              <p:spPr bwMode="auto">
                <a:xfrm>
                  <a:off x="14328775"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19" name="Rectangle 29">
                  <a:extLst>
                    <a:ext uri="{FF2B5EF4-FFF2-40B4-BE49-F238E27FC236}">
                      <a16:creationId xmlns:a16="http://schemas.microsoft.com/office/drawing/2014/main" id="{F6765AC7-A9D5-4D40-87B3-BF27C804E8CC}"/>
                    </a:ext>
                  </a:extLst>
                </p:cNvPr>
                <p:cNvSpPr>
                  <a:spLocks noChangeArrowheads="1"/>
                </p:cNvSpPr>
                <p:nvPr/>
              </p:nvSpPr>
              <p:spPr bwMode="auto">
                <a:xfrm>
                  <a:off x="136366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0" name="Rectangle 30">
                  <a:extLst>
                    <a:ext uri="{FF2B5EF4-FFF2-40B4-BE49-F238E27FC236}">
                      <a16:creationId xmlns:a16="http://schemas.microsoft.com/office/drawing/2014/main" id="{939465A8-8ECF-49FB-8020-F204777FFBCF}"/>
                    </a:ext>
                  </a:extLst>
                </p:cNvPr>
                <p:cNvSpPr>
                  <a:spLocks noChangeArrowheads="1"/>
                </p:cNvSpPr>
                <p:nvPr/>
              </p:nvSpPr>
              <p:spPr bwMode="auto">
                <a:xfrm>
                  <a:off x="147923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1" name="Rectangle 31">
                  <a:extLst>
                    <a:ext uri="{FF2B5EF4-FFF2-40B4-BE49-F238E27FC236}">
                      <a16:creationId xmlns:a16="http://schemas.microsoft.com/office/drawing/2014/main" id="{9ACE19C1-57C6-485F-B7B4-444A3FE0FCAD}"/>
                    </a:ext>
                  </a:extLst>
                </p:cNvPr>
                <p:cNvSpPr>
                  <a:spLocks noChangeArrowheads="1"/>
                </p:cNvSpPr>
                <p:nvPr/>
              </p:nvSpPr>
              <p:spPr bwMode="auto">
                <a:xfrm>
                  <a:off x="1363662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2" name="Rectangle 32">
                  <a:extLst>
                    <a:ext uri="{FF2B5EF4-FFF2-40B4-BE49-F238E27FC236}">
                      <a16:creationId xmlns:a16="http://schemas.microsoft.com/office/drawing/2014/main" id="{43F44260-CC92-4ED6-85DA-7803D5026F02}"/>
                    </a:ext>
                  </a:extLst>
                </p:cNvPr>
                <p:cNvSpPr>
                  <a:spLocks noChangeArrowheads="1"/>
                </p:cNvSpPr>
                <p:nvPr/>
              </p:nvSpPr>
              <p:spPr bwMode="auto">
                <a:xfrm>
                  <a:off x="1410017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3" name="Rectangle 33">
                  <a:extLst>
                    <a:ext uri="{FF2B5EF4-FFF2-40B4-BE49-F238E27FC236}">
                      <a16:creationId xmlns:a16="http://schemas.microsoft.com/office/drawing/2014/main" id="{817131A8-9E3A-4A08-8FC9-2622440EE186}"/>
                    </a:ext>
                  </a:extLst>
                </p:cNvPr>
                <p:cNvSpPr>
                  <a:spLocks noChangeArrowheads="1"/>
                </p:cNvSpPr>
                <p:nvPr/>
              </p:nvSpPr>
              <p:spPr bwMode="auto">
                <a:xfrm>
                  <a:off x="14560550"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4" name="Rectangle 34">
                  <a:extLst>
                    <a:ext uri="{FF2B5EF4-FFF2-40B4-BE49-F238E27FC236}">
                      <a16:creationId xmlns:a16="http://schemas.microsoft.com/office/drawing/2014/main" id="{32BB89E8-1E02-4286-9260-8E4569FFAA83}"/>
                    </a:ext>
                  </a:extLst>
                </p:cNvPr>
                <p:cNvSpPr>
                  <a:spLocks noChangeArrowheads="1"/>
                </p:cNvSpPr>
                <p:nvPr/>
              </p:nvSpPr>
              <p:spPr bwMode="auto">
                <a:xfrm>
                  <a:off x="13868400"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5" name="Rectangle 35">
                  <a:extLst>
                    <a:ext uri="{FF2B5EF4-FFF2-40B4-BE49-F238E27FC236}">
                      <a16:creationId xmlns:a16="http://schemas.microsoft.com/office/drawing/2014/main" id="{CE633475-559A-45B7-A95D-7F4C54D52BC1}"/>
                    </a:ext>
                  </a:extLst>
                </p:cNvPr>
                <p:cNvSpPr>
                  <a:spLocks noChangeArrowheads="1"/>
                </p:cNvSpPr>
                <p:nvPr/>
              </p:nvSpPr>
              <p:spPr bwMode="auto">
                <a:xfrm>
                  <a:off x="14328775"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6" name="Rectangle 36">
                  <a:extLst>
                    <a:ext uri="{FF2B5EF4-FFF2-40B4-BE49-F238E27FC236}">
                      <a16:creationId xmlns:a16="http://schemas.microsoft.com/office/drawing/2014/main" id="{959DF2F9-4FF0-432D-B219-7810C059CFD1}"/>
                    </a:ext>
                  </a:extLst>
                </p:cNvPr>
                <p:cNvSpPr>
                  <a:spLocks noChangeArrowheads="1"/>
                </p:cNvSpPr>
                <p:nvPr/>
              </p:nvSpPr>
              <p:spPr bwMode="auto">
                <a:xfrm>
                  <a:off x="136366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27" name="Rectangle 37">
                  <a:extLst>
                    <a:ext uri="{FF2B5EF4-FFF2-40B4-BE49-F238E27FC236}">
                      <a16:creationId xmlns:a16="http://schemas.microsoft.com/office/drawing/2014/main" id="{D545292B-CDEA-447E-A03F-9EB84213E138}"/>
                    </a:ext>
                  </a:extLst>
                </p:cNvPr>
                <p:cNvSpPr>
                  <a:spLocks noChangeArrowheads="1"/>
                </p:cNvSpPr>
                <p:nvPr/>
              </p:nvSpPr>
              <p:spPr bwMode="auto">
                <a:xfrm>
                  <a:off x="147923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grpSp>
        </p:grpSp>
        <p:grpSp>
          <p:nvGrpSpPr>
            <p:cNvPr id="728" name="Group 727">
              <a:extLst>
                <a:ext uri="{FF2B5EF4-FFF2-40B4-BE49-F238E27FC236}">
                  <a16:creationId xmlns:a16="http://schemas.microsoft.com/office/drawing/2014/main" id="{6ADF3C05-8D03-4EB5-9E39-18FB3BD13D71}"/>
                </a:ext>
              </a:extLst>
            </p:cNvPr>
            <p:cNvGrpSpPr/>
            <p:nvPr/>
          </p:nvGrpSpPr>
          <p:grpSpPr>
            <a:xfrm>
              <a:off x="3517160" y="4254796"/>
              <a:ext cx="369212" cy="369212"/>
              <a:chOff x="1817606" y="2379531"/>
              <a:chExt cx="594360" cy="594360"/>
            </a:xfrm>
          </p:grpSpPr>
          <p:sp>
            <p:nvSpPr>
              <p:cNvPr id="729" name="Freeform 5">
                <a:extLst>
                  <a:ext uri="{FF2B5EF4-FFF2-40B4-BE49-F238E27FC236}">
                    <a16:creationId xmlns:a16="http://schemas.microsoft.com/office/drawing/2014/main" id="{89B4BA80-1F8D-4ABE-9E91-0E5716F2CF52}"/>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730" name="Group 157">
                <a:extLst>
                  <a:ext uri="{FF2B5EF4-FFF2-40B4-BE49-F238E27FC236}">
                    <a16:creationId xmlns:a16="http://schemas.microsoft.com/office/drawing/2014/main" id="{869F72FB-3634-4764-85F7-54E44190C90E}"/>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31" name="Rectangle 17">
                  <a:extLst>
                    <a:ext uri="{FF2B5EF4-FFF2-40B4-BE49-F238E27FC236}">
                      <a16:creationId xmlns:a16="http://schemas.microsoft.com/office/drawing/2014/main" id="{4F0B097B-C738-4A49-BCB3-FC9BFA9AD25A}"/>
                    </a:ext>
                  </a:extLst>
                </p:cNvPr>
                <p:cNvSpPr>
                  <a:spLocks noChangeArrowheads="1"/>
                </p:cNvSpPr>
                <p:nvPr/>
              </p:nvSpPr>
              <p:spPr bwMode="auto">
                <a:xfrm>
                  <a:off x="1363662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2" name="Rectangle 18">
                  <a:extLst>
                    <a:ext uri="{FF2B5EF4-FFF2-40B4-BE49-F238E27FC236}">
                      <a16:creationId xmlns:a16="http://schemas.microsoft.com/office/drawing/2014/main" id="{81E9E08D-BDC8-4A4C-A3B7-55857BCF1BDC}"/>
                    </a:ext>
                  </a:extLst>
                </p:cNvPr>
                <p:cNvSpPr>
                  <a:spLocks noChangeArrowheads="1"/>
                </p:cNvSpPr>
                <p:nvPr/>
              </p:nvSpPr>
              <p:spPr bwMode="auto">
                <a:xfrm>
                  <a:off x="14100174" y="1373188"/>
                  <a:ext cx="406398" cy="88901"/>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3" name="Rectangle 19">
                  <a:extLst>
                    <a:ext uri="{FF2B5EF4-FFF2-40B4-BE49-F238E27FC236}">
                      <a16:creationId xmlns:a16="http://schemas.microsoft.com/office/drawing/2014/main" id="{16AC4775-9F17-4DB7-96C9-B736C23D6F6C}"/>
                    </a:ext>
                  </a:extLst>
                </p:cNvPr>
                <p:cNvSpPr>
                  <a:spLocks noChangeArrowheads="1"/>
                </p:cNvSpPr>
                <p:nvPr/>
              </p:nvSpPr>
              <p:spPr bwMode="auto">
                <a:xfrm>
                  <a:off x="14560550"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4" name="Rectangle 20">
                  <a:extLst>
                    <a:ext uri="{FF2B5EF4-FFF2-40B4-BE49-F238E27FC236}">
                      <a16:creationId xmlns:a16="http://schemas.microsoft.com/office/drawing/2014/main" id="{5881CE32-844D-4857-82A5-79F8894B7A59}"/>
                    </a:ext>
                  </a:extLst>
                </p:cNvPr>
                <p:cNvSpPr>
                  <a:spLocks noChangeArrowheads="1"/>
                </p:cNvSpPr>
                <p:nvPr/>
              </p:nvSpPr>
              <p:spPr bwMode="auto">
                <a:xfrm>
                  <a:off x="13868400"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5" name="Rectangle 21">
                  <a:extLst>
                    <a:ext uri="{FF2B5EF4-FFF2-40B4-BE49-F238E27FC236}">
                      <a16:creationId xmlns:a16="http://schemas.microsoft.com/office/drawing/2014/main" id="{182C78BC-94BC-4B20-9D56-987C33450F05}"/>
                    </a:ext>
                  </a:extLst>
                </p:cNvPr>
                <p:cNvSpPr>
                  <a:spLocks noChangeArrowheads="1"/>
                </p:cNvSpPr>
                <p:nvPr/>
              </p:nvSpPr>
              <p:spPr bwMode="auto">
                <a:xfrm>
                  <a:off x="14328775"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6" name="Rectangle 22">
                  <a:extLst>
                    <a:ext uri="{FF2B5EF4-FFF2-40B4-BE49-F238E27FC236}">
                      <a16:creationId xmlns:a16="http://schemas.microsoft.com/office/drawing/2014/main" id="{41A90D3B-0188-40BD-8827-19E229916EC1}"/>
                    </a:ext>
                  </a:extLst>
                </p:cNvPr>
                <p:cNvSpPr>
                  <a:spLocks noChangeArrowheads="1"/>
                </p:cNvSpPr>
                <p:nvPr/>
              </p:nvSpPr>
              <p:spPr bwMode="auto">
                <a:xfrm>
                  <a:off x="136366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7" name="Rectangle 23">
                  <a:extLst>
                    <a:ext uri="{FF2B5EF4-FFF2-40B4-BE49-F238E27FC236}">
                      <a16:creationId xmlns:a16="http://schemas.microsoft.com/office/drawing/2014/main" id="{A6D63036-5B61-448D-A850-59803A437E38}"/>
                    </a:ext>
                  </a:extLst>
                </p:cNvPr>
                <p:cNvSpPr>
                  <a:spLocks noChangeArrowheads="1"/>
                </p:cNvSpPr>
                <p:nvPr/>
              </p:nvSpPr>
              <p:spPr bwMode="auto">
                <a:xfrm>
                  <a:off x="147923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8" name="Rectangle 24">
                  <a:extLst>
                    <a:ext uri="{FF2B5EF4-FFF2-40B4-BE49-F238E27FC236}">
                      <a16:creationId xmlns:a16="http://schemas.microsoft.com/office/drawing/2014/main" id="{2B35A97E-42EC-4412-B3C9-B4A60B04E8CD}"/>
                    </a:ext>
                  </a:extLst>
                </p:cNvPr>
                <p:cNvSpPr>
                  <a:spLocks noChangeArrowheads="1"/>
                </p:cNvSpPr>
                <p:nvPr/>
              </p:nvSpPr>
              <p:spPr bwMode="auto">
                <a:xfrm>
                  <a:off x="1363662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39" name="Rectangle 25">
                  <a:extLst>
                    <a:ext uri="{FF2B5EF4-FFF2-40B4-BE49-F238E27FC236}">
                      <a16:creationId xmlns:a16="http://schemas.microsoft.com/office/drawing/2014/main" id="{A28D209D-E609-4054-83A8-803B73E593C7}"/>
                    </a:ext>
                  </a:extLst>
                </p:cNvPr>
                <p:cNvSpPr>
                  <a:spLocks noChangeArrowheads="1"/>
                </p:cNvSpPr>
                <p:nvPr/>
              </p:nvSpPr>
              <p:spPr bwMode="auto">
                <a:xfrm>
                  <a:off x="1410017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0" name="Rectangle 26">
                  <a:extLst>
                    <a:ext uri="{FF2B5EF4-FFF2-40B4-BE49-F238E27FC236}">
                      <a16:creationId xmlns:a16="http://schemas.microsoft.com/office/drawing/2014/main" id="{60352534-627C-4DC1-A84E-1C61DFFAE65A}"/>
                    </a:ext>
                  </a:extLst>
                </p:cNvPr>
                <p:cNvSpPr>
                  <a:spLocks noChangeArrowheads="1"/>
                </p:cNvSpPr>
                <p:nvPr/>
              </p:nvSpPr>
              <p:spPr bwMode="auto">
                <a:xfrm>
                  <a:off x="14560550"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1" name="Rectangle 27">
                  <a:extLst>
                    <a:ext uri="{FF2B5EF4-FFF2-40B4-BE49-F238E27FC236}">
                      <a16:creationId xmlns:a16="http://schemas.microsoft.com/office/drawing/2014/main" id="{231D3D90-8FE0-4ED6-A380-5FDD0B238B57}"/>
                    </a:ext>
                  </a:extLst>
                </p:cNvPr>
                <p:cNvSpPr>
                  <a:spLocks noChangeArrowheads="1"/>
                </p:cNvSpPr>
                <p:nvPr/>
              </p:nvSpPr>
              <p:spPr bwMode="auto">
                <a:xfrm>
                  <a:off x="13868400"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2" name="Rectangle 28">
                  <a:extLst>
                    <a:ext uri="{FF2B5EF4-FFF2-40B4-BE49-F238E27FC236}">
                      <a16:creationId xmlns:a16="http://schemas.microsoft.com/office/drawing/2014/main" id="{86C8183F-7298-492C-9B92-C3DAA9BB022C}"/>
                    </a:ext>
                  </a:extLst>
                </p:cNvPr>
                <p:cNvSpPr>
                  <a:spLocks noChangeArrowheads="1"/>
                </p:cNvSpPr>
                <p:nvPr/>
              </p:nvSpPr>
              <p:spPr bwMode="auto">
                <a:xfrm>
                  <a:off x="14328775"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3" name="Rectangle 29">
                  <a:extLst>
                    <a:ext uri="{FF2B5EF4-FFF2-40B4-BE49-F238E27FC236}">
                      <a16:creationId xmlns:a16="http://schemas.microsoft.com/office/drawing/2014/main" id="{6D1DD128-5496-43C0-89C0-3477A559D710}"/>
                    </a:ext>
                  </a:extLst>
                </p:cNvPr>
                <p:cNvSpPr>
                  <a:spLocks noChangeArrowheads="1"/>
                </p:cNvSpPr>
                <p:nvPr/>
              </p:nvSpPr>
              <p:spPr bwMode="auto">
                <a:xfrm>
                  <a:off x="136366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4" name="Rectangle 30">
                  <a:extLst>
                    <a:ext uri="{FF2B5EF4-FFF2-40B4-BE49-F238E27FC236}">
                      <a16:creationId xmlns:a16="http://schemas.microsoft.com/office/drawing/2014/main" id="{910D7690-D2AC-44F0-907A-161808545A58}"/>
                    </a:ext>
                  </a:extLst>
                </p:cNvPr>
                <p:cNvSpPr>
                  <a:spLocks noChangeArrowheads="1"/>
                </p:cNvSpPr>
                <p:nvPr/>
              </p:nvSpPr>
              <p:spPr bwMode="auto">
                <a:xfrm>
                  <a:off x="147923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5" name="Rectangle 31">
                  <a:extLst>
                    <a:ext uri="{FF2B5EF4-FFF2-40B4-BE49-F238E27FC236}">
                      <a16:creationId xmlns:a16="http://schemas.microsoft.com/office/drawing/2014/main" id="{137492EB-B907-4F0F-8BC0-B93245A2BF6D}"/>
                    </a:ext>
                  </a:extLst>
                </p:cNvPr>
                <p:cNvSpPr>
                  <a:spLocks noChangeArrowheads="1"/>
                </p:cNvSpPr>
                <p:nvPr/>
              </p:nvSpPr>
              <p:spPr bwMode="auto">
                <a:xfrm>
                  <a:off x="1363662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6" name="Rectangle 32">
                  <a:extLst>
                    <a:ext uri="{FF2B5EF4-FFF2-40B4-BE49-F238E27FC236}">
                      <a16:creationId xmlns:a16="http://schemas.microsoft.com/office/drawing/2014/main" id="{8C55CCB3-03C0-4DDD-8A61-705224A4C1D8}"/>
                    </a:ext>
                  </a:extLst>
                </p:cNvPr>
                <p:cNvSpPr>
                  <a:spLocks noChangeArrowheads="1"/>
                </p:cNvSpPr>
                <p:nvPr/>
              </p:nvSpPr>
              <p:spPr bwMode="auto">
                <a:xfrm>
                  <a:off x="1410017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7" name="Rectangle 33">
                  <a:extLst>
                    <a:ext uri="{FF2B5EF4-FFF2-40B4-BE49-F238E27FC236}">
                      <a16:creationId xmlns:a16="http://schemas.microsoft.com/office/drawing/2014/main" id="{F4EDA259-6C2E-4D0F-A7CA-154623AE68F9}"/>
                    </a:ext>
                  </a:extLst>
                </p:cNvPr>
                <p:cNvSpPr>
                  <a:spLocks noChangeArrowheads="1"/>
                </p:cNvSpPr>
                <p:nvPr/>
              </p:nvSpPr>
              <p:spPr bwMode="auto">
                <a:xfrm>
                  <a:off x="14560550"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8" name="Rectangle 34">
                  <a:extLst>
                    <a:ext uri="{FF2B5EF4-FFF2-40B4-BE49-F238E27FC236}">
                      <a16:creationId xmlns:a16="http://schemas.microsoft.com/office/drawing/2014/main" id="{A325046C-ED38-4BDB-A104-D6D6880FF672}"/>
                    </a:ext>
                  </a:extLst>
                </p:cNvPr>
                <p:cNvSpPr>
                  <a:spLocks noChangeArrowheads="1"/>
                </p:cNvSpPr>
                <p:nvPr/>
              </p:nvSpPr>
              <p:spPr bwMode="auto">
                <a:xfrm>
                  <a:off x="13868400"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49" name="Rectangle 35">
                  <a:extLst>
                    <a:ext uri="{FF2B5EF4-FFF2-40B4-BE49-F238E27FC236}">
                      <a16:creationId xmlns:a16="http://schemas.microsoft.com/office/drawing/2014/main" id="{04AEEBFF-E95F-41D6-B559-634F61E51ADE}"/>
                    </a:ext>
                  </a:extLst>
                </p:cNvPr>
                <p:cNvSpPr>
                  <a:spLocks noChangeArrowheads="1"/>
                </p:cNvSpPr>
                <p:nvPr/>
              </p:nvSpPr>
              <p:spPr bwMode="auto">
                <a:xfrm>
                  <a:off x="14328775"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0" name="Rectangle 36">
                  <a:extLst>
                    <a:ext uri="{FF2B5EF4-FFF2-40B4-BE49-F238E27FC236}">
                      <a16:creationId xmlns:a16="http://schemas.microsoft.com/office/drawing/2014/main" id="{AF5DDD29-2508-42D9-80B2-4B8D0C5B38D9}"/>
                    </a:ext>
                  </a:extLst>
                </p:cNvPr>
                <p:cNvSpPr>
                  <a:spLocks noChangeArrowheads="1"/>
                </p:cNvSpPr>
                <p:nvPr/>
              </p:nvSpPr>
              <p:spPr bwMode="auto">
                <a:xfrm>
                  <a:off x="136366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1" name="Rectangle 37">
                  <a:extLst>
                    <a:ext uri="{FF2B5EF4-FFF2-40B4-BE49-F238E27FC236}">
                      <a16:creationId xmlns:a16="http://schemas.microsoft.com/office/drawing/2014/main" id="{8A8F77B1-BB6B-42AC-BFC0-C813BCF1AB4A}"/>
                    </a:ext>
                  </a:extLst>
                </p:cNvPr>
                <p:cNvSpPr>
                  <a:spLocks noChangeArrowheads="1"/>
                </p:cNvSpPr>
                <p:nvPr/>
              </p:nvSpPr>
              <p:spPr bwMode="auto">
                <a:xfrm>
                  <a:off x="147923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grpSp>
        </p:grpSp>
        <p:grpSp>
          <p:nvGrpSpPr>
            <p:cNvPr id="752" name="Group 751">
              <a:extLst>
                <a:ext uri="{FF2B5EF4-FFF2-40B4-BE49-F238E27FC236}">
                  <a16:creationId xmlns:a16="http://schemas.microsoft.com/office/drawing/2014/main" id="{F4032D8F-3662-4216-BC6C-6F16EFFF26F8}"/>
                </a:ext>
              </a:extLst>
            </p:cNvPr>
            <p:cNvGrpSpPr/>
            <p:nvPr/>
          </p:nvGrpSpPr>
          <p:grpSpPr>
            <a:xfrm>
              <a:off x="6175322" y="2930916"/>
              <a:ext cx="369212" cy="369212"/>
              <a:chOff x="1817606" y="2379531"/>
              <a:chExt cx="594360" cy="594360"/>
            </a:xfrm>
          </p:grpSpPr>
          <p:sp>
            <p:nvSpPr>
              <p:cNvPr id="753" name="Freeform 5">
                <a:extLst>
                  <a:ext uri="{FF2B5EF4-FFF2-40B4-BE49-F238E27FC236}">
                    <a16:creationId xmlns:a16="http://schemas.microsoft.com/office/drawing/2014/main" id="{E7864B13-DC2A-4670-AEE6-F7BFF936918F}"/>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754" name="Group 157">
                <a:extLst>
                  <a:ext uri="{FF2B5EF4-FFF2-40B4-BE49-F238E27FC236}">
                    <a16:creationId xmlns:a16="http://schemas.microsoft.com/office/drawing/2014/main" id="{03956073-ABAB-4851-AB69-32EE5F03C960}"/>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55" name="Rectangle 17">
                  <a:extLst>
                    <a:ext uri="{FF2B5EF4-FFF2-40B4-BE49-F238E27FC236}">
                      <a16:creationId xmlns:a16="http://schemas.microsoft.com/office/drawing/2014/main" id="{6ED784DC-0ADC-4702-8A8F-7832F5A990E2}"/>
                    </a:ext>
                  </a:extLst>
                </p:cNvPr>
                <p:cNvSpPr>
                  <a:spLocks noChangeArrowheads="1"/>
                </p:cNvSpPr>
                <p:nvPr/>
              </p:nvSpPr>
              <p:spPr bwMode="auto">
                <a:xfrm>
                  <a:off x="1363662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6" name="Rectangle 18">
                  <a:extLst>
                    <a:ext uri="{FF2B5EF4-FFF2-40B4-BE49-F238E27FC236}">
                      <a16:creationId xmlns:a16="http://schemas.microsoft.com/office/drawing/2014/main" id="{27E9BF02-5E7E-4BF2-9C64-B9EAD40D05BA}"/>
                    </a:ext>
                  </a:extLst>
                </p:cNvPr>
                <p:cNvSpPr>
                  <a:spLocks noChangeArrowheads="1"/>
                </p:cNvSpPr>
                <p:nvPr/>
              </p:nvSpPr>
              <p:spPr bwMode="auto">
                <a:xfrm>
                  <a:off x="14100175"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7" name="Rectangle 19">
                  <a:extLst>
                    <a:ext uri="{FF2B5EF4-FFF2-40B4-BE49-F238E27FC236}">
                      <a16:creationId xmlns:a16="http://schemas.microsoft.com/office/drawing/2014/main" id="{7AA28CCF-0C81-4688-A484-EFC33E74A3A3}"/>
                    </a:ext>
                  </a:extLst>
                </p:cNvPr>
                <p:cNvSpPr>
                  <a:spLocks noChangeArrowheads="1"/>
                </p:cNvSpPr>
                <p:nvPr/>
              </p:nvSpPr>
              <p:spPr bwMode="auto">
                <a:xfrm>
                  <a:off x="14560550" y="1373188"/>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8" name="Rectangle 20">
                  <a:extLst>
                    <a:ext uri="{FF2B5EF4-FFF2-40B4-BE49-F238E27FC236}">
                      <a16:creationId xmlns:a16="http://schemas.microsoft.com/office/drawing/2014/main" id="{4F0BB8AD-FACC-495F-AE34-299917D7051D}"/>
                    </a:ext>
                  </a:extLst>
                </p:cNvPr>
                <p:cNvSpPr>
                  <a:spLocks noChangeArrowheads="1"/>
                </p:cNvSpPr>
                <p:nvPr/>
              </p:nvSpPr>
              <p:spPr bwMode="auto">
                <a:xfrm>
                  <a:off x="13868400"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59" name="Rectangle 21">
                  <a:extLst>
                    <a:ext uri="{FF2B5EF4-FFF2-40B4-BE49-F238E27FC236}">
                      <a16:creationId xmlns:a16="http://schemas.microsoft.com/office/drawing/2014/main" id="{D0669911-C0A6-46C5-BDAD-9482ACF7F410}"/>
                    </a:ext>
                  </a:extLst>
                </p:cNvPr>
                <p:cNvSpPr>
                  <a:spLocks noChangeArrowheads="1"/>
                </p:cNvSpPr>
                <p:nvPr/>
              </p:nvSpPr>
              <p:spPr bwMode="auto">
                <a:xfrm>
                  <a:off x="14328775" y="151923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0" name="Rectangle 22">
                  <a:extLst>
                    <a:ext uri="{FF2B5EF4-FFF2-40B4-BE49-F238E27FC236}">
                      <a16:creationId xmlns:a16="http://schemas.microsoft.com/office/drawing/2014/main" id="{FC1CF54D-BCC5-430F-AD9D-7B547AACCD6C}"/>
                    </a:ext>
                  </a:extLst>
                </p:cNvPr>
                <p:cNvSpPr>
                  <a:spLocks noChangeArrowheads="1"/>
                </p:cNvSpPr>
                <p:nvPr/>
              </p:nvSpPr>
              <p:spPr bwMode="auto">
                <a:xfrm>
                  <a:off x="136366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1" name="Rectangle 23">
                  <a:extLst>
                    <a:ext uri="{FF2B5EF4-FFF2-40B4-BE49-F238E27FC236}">
                      <a16:creationId xmlns:a16="http://schemas.microsoft.com/office/drawing/2014/main" id="{08684D09-E011-40A4-A73D-0A0641C0C76F}"/>
                    </a:ext>
                  </a:extLst>
                </p:cNvPr>
                <p:cNvSpPr>
                  <a:spLocks noChangeArrowheads="1"/>
                </p:cNvSpPr>
                <p:nvPr/>
              </p:nvSpPr>
              <p:spPr bwMode="auto">
                <a:xfrm>
                  <a:off x="14792325" y="1519238"/>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2" name="Rectangle 24">
                  <a:extLst>
                    <a:ext uri="{FF2B5EF4-FFF2-40B4-BE49-F238E27FC236}">
                      <a16:creationId xmlns:a16="http://schemas.microsoft.com/office/drawing/2014/main" id="{3B2B34EC-57F6-4F24-9E0E-439E1A0A3E0A}"/>
                    </a:ext>
                  </a:extLst>
                </p:cNvPr>
                <p:cNvSpPr>
                  <a:spLocks noChangeArrowheads="1"/>
                </p:cNvSpPr>
                <p:nvPr/>
              </p:nvSpPr>
              <p:spPr bwMode="auto">
                <a:xfrm>
                  <a:off x="1363662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3" name="Rectangle 25">
                  <a:extLst>
                    <a:ext uri="{FF2B5EF4-FFF2-40B4-BE49-F238E27FC236}">
                      <a16:creationId xmlns:a16="http://schemas.microsoft.com/office/drawing/2014/main" id="{0295D006-A4B1-4108-B206-7932A6F1D86B}"/>
                    </a:ext>
                  </a:extLst>
                </p:cNvPr>
                <p:cNvSpPr>
                  <a:spLocks noChangeArrowheads="1"/>
                </p:cNvSpPr>
                <p:nvPr/>
              </p:nvSpPr>
              <p:spPr bwMode="auto">
                <a:xfrm>
                  <a:off x="14100175"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4" name="Rectangle 26">
                  <a:extLst>
                    <a:ext uri="{FF2B5EF4-FFF2-40B4-BE49-F238E27FC236}">
                      <a16:creationId xmlns:a16="http://schemas.microsoft.com/office/drawing/2014/main" id="{DFFAAD77-FA27-4910-B956-B6238351A5A6}"/>
                    </a:ext>
                  </a:extLst>
                </p:cNvPr>
                <p:cNvSpPr>
                  <a:spLocks noChangeArrowheads="1"/>
                </p:cNvSpPr>
                <p:nvPr/>
              </p:nvSpPr>
              <p:spPr bwMode="auto">
                <a:xfrm>
                  <a:off x="14560550" y="1665288"/>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5" name="Rectangle 27">
                  <a:extLst>
                    <a:ext uri="{FF2B5EF4-FFF2-40B4-BE49-F238E27FC236}">
                      <a16:creationId xmlns:a16="http://schemas.microsoft.com/office/drawing/2014/main" id="{F15FD0CE-B299-4B4E-B33F-0B22EBD2C9ED}"/>
                    </a:ext>
                  </a:extLst>
                </p:cNvPr>
                <p:cNvSpPr>
                  <a:spLocks noChangeArrowheads="1"/>
                </p:cNvSpPr>
                <p:nvPr/>
              </p:nvSpPr>
              <p:spPr bwMode="auto">
                <a:xfrm>
                  <a:off x="13868400"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6" name="Rectangle 28">
                  <a:extLst>
                    <a:ext uri="{FF2B5EF4-FFF2-40B4-BE49-F238E27FC236}">
                      <a16:creationId xmlns:a16="http://schemas.microsoft.com/office/drawing/2014/main" id="{5E565BAE-D956-442A-B127-7F5ADBB9175D}"/>
                    </a:ext>
                  </a:extLst>
                </p:cNvPr>
                <p:cNvSpPr>
                  <a:spLocks noChangeArrowheads="1"/>
                </p:cNvSpPr>
                <p:nvPr/>
              </p:nvSpPr>
              <p:spPr bwMode="auto">
                <a:xfrm>
                  <a:off x="14328775" y="181451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7" name="Rectangle 29">
                  <a:extLst>
                    <a:ext uri="{FF2B5EF4-FFF2-40B4-BE49-F238E27FC236}">
                      <a16:creationId xmlns:a16="http://schemas.microsoft.com/office/drawing/2014/main" id="{0ADC21D9-A255-4733-AD1C-D8FA3673C65C}"/>
                    </a:ext>
                  </a:extLst>
                </p:cNvPr>
                <p:cNvSpPr>
                  <a:spLocks noChangeArrowheads="1"/>
                </p:cNvSpPr>
                <p:nvPr/>
              </p:nvSpPr>
              <p:spPr bwMode="auto">
                <a:xfrm>
                  <a:off x="136366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8" name="Rectangle 30">
                  <a:extLst>
                    <a:ext uri="{FF2B5EF4-FFF2-40B4-BE49-F238E27FC236}">
                      <a16:creationId xmlns:a16="http://schemas.microsoft.com/office/drawing/2014/main" id="{08BF57BD-7123-4A98-8E50-5E94FA487089}"/>
                    </a:ext>
                  </a:extLst>
                </p:cNvPr>
                <p:cNvSpPr>
                  <a:spLocks noChangeArrowheads="1"/>
                </p:cNvSpPr>
                <p:nvPr/>
              </p:nvSpPr>
              <p:spPr bwMode="auto">
                <a:xfrm>
                  <a:off x="14792325" y="1814513"/>
                  <a:ext cx="174625"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69" name="Rectangle 31">
                  <a:extLst>
                    <a:ext uri="{FF2B5EF4-FFF2-40B4-BE49-F238E27FC236}">
                      <a16:creationId xmlns:a16="http://schemas.microsoft.com/office/drawing/2014/main" id="{CD4BC9DB-E876-4390-B740-C8F4AC5AF86B}"/>
                    </a:ext>
                  </a:extLst>
                </p:cNvPr>
                <p:cNvSpPr>
                  <a:spLocks noChangeArrowheads="1"/>
                </p:cNvSpPr>
                <p:nvPr/>
              </p:nvSpPr>
              <p:spPr bwMode="auto">
                <a:xfrm>
                  <a:off x="1363662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0" name="Rectangle 32">
                  <a:extLst>
                    <a:ext uri="{FF2B5EF4-FFF2-40B4-BE49-F238E27FC236}">
                      <a16:creationId xmlns:a16="http://schemas.microsoft.com/office/drawing/2014/main" id="{8E1789A3-AD8D-44AA-B758-CFEEE845C33E}"/>
                    </a:ext>
                  </a:extLst>
                </p:cNvPr>
                <p:cNvSpPr>
                  <a:spLocks noChangeArrowheads="1"/>
                </p:cNvSpPr>
                <p:nvPr/>
              </p:nvSpPr>
              <p:spPr bwMode="auto">
                <a:xfrm>
                  <a:off x="14100175"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1" name="Rectangle 33">
                  <a:extLst>
                    <a:ext uri="{FF2B5EF4-FFF2-40B4-BE49-F238E27FC236}">
                      <a16:creationId xmlns:a16="http://schemas.microsoft.com/office/drawing/2014/main" id="{C60F3994-D331-4EA2-B45D-5E01C6786020}"/>
                    </a:ext>
                  </a:extLst>
                </p:cNvPr>
                <p:cNvSpPr>
                  <a:spLocks noChangeArrowheads="1"/>
                </p:cNvSpPr>
                <p:nvPr/>
              </p:nvSpPr>
              <p:spPr bwMode="auto">
                <a:xfrm>
                  <a:off x="14560550" y="1960563"/>
                  <a:ext cx="406400" cy="88900"/>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2" name="Rectangle 34">
                  <a:extLst>
                    <a:ext uri="{FF2B5EF4-FFF2-40B4-BE49-F238E27FC236}">
                      <a16:creationId xmlns:a16="http://schemas.microsoft.com/office/drawing/2014/main" id="{B1B9977B-8A35-4F74-9633-C0D7947A13DE}"/>
                    </a:ext>
                  </a:extLst>
                </p:cNvPr>
                <p:cNvSpPr>
                  <a:spLocks noChangeArrowheads="1"/>
                </p:cNvSpPr>
                <p:nvPr/>
              </p:nvSpPr>
              <p:spPr bwMode="auto">
                <a:xfrm>
                  <a:off x="13868400"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3" name="Rectangle 35">
                  <a:extLst>
                    <a:ext uri="{FF2B5EF4-FFF2-40B4-BE49-F238E27FC236}">
                      <a16:creationId xmlns:a16="http://schemas.microsoft.com/office/drawing/2014/main" id="{EBD71528-8331-45DF-A374-EC04C27582ED}"/>
                    </a:ext>
                  </a:extLst>
                </p:cNvPr>
                <p:cNvSpPr>
                  <a:spLocks noChangeArrowheads="1"/>
                </p:cNvSpPr>
                <p:nvPr/>
              </p:nvSpPr>
              <p:spPr bwMode="auto">
                <a:xfrm>
                  <a:off x="14328775" y="2106613"/>
                  <a:ext cx="406400"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4" name="Rectangle 36">
                  <a:extLst>
                    <a:ext uri="{FF2B5EF4-FFF2-40B4-BE49-F238E27FC236}">
                      <a16:creationId xmlns:a16="http://schemas.microsoft.com/office/drawing/2014/main" id="{DE8C770B-94AC-4E34-80B8-301193F8CC94}"/>
                    </a:ext>
                  </a:extLst>
                </p:cNvPr>
                <p:cNvSpPr>
                  <a:spLocks noChangeArrowheads="1"/>
                </p:cNvSpPr>
                <p:nvPr/>
              </p:nvSpPr>
              <p:spPr bwMode="auto">
                <a:xfrm>
                  <a:off x="136366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sp>
              <p:nvSpPr>
                <p:cNvPr id="775" name="Rectangle 37">
                  <a:extLst>
                    <a:ext uri="{FF2B5EF4-FFF2-40B4-BE49-F238E27FC236}">
                      <a16:creationId xmlns:a16="http://schemas.microsoft.com/office/drawing/2014/main" id="{2DAC9890-A630-4BFD-B6BF-05B86C46D692}"/>
                    </a:ext>
                  </a:extLst>
                </p:cNvPr>
                <p:cNvSpPr>
                  <a:spLocks noChangeArrowheads="1"/>
                </p:cNvSpPr>
                <p:nvPr/>
              </p:nvSpPr>
              <p:spPr bwMode="auto">
                <a:xfrm>
                  <a:off x="14792325" y="2106613"/>
                  <a:ext cx="174625" cy="92075"/>
                </a:xfrm>
                <a:prstGeom prst="rect">
                  <a:avLst/>
                </a:prstGeom>
                <a:grpFill/>
                <a:ln w="19050" cap="flat" cmpd="sng">
                  <a:solidFill>
                    <a:schemeClr val="tx2"/>
                  </a:solid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cs typeface="+mn-cs"/>
                  </a:endParaRPr>
                </a:p>
              </p:txBody>
            </p:sp>
          </p:grpSp>
        </p:grpSp>
      </p:grpSp>
      <p:sp>
        <p:nvSpPr>
          <p:cNvPr id="396" name="Freeform: Shape 395">
            <a:extLst>
              <a:ext uri="{FF2B5EF4-FFF2-40B4-BE49-F238E27FC236}">
                <a16:creationId xmlns:a16="http://schemas.microsoft.com/office/drawing/2014/main" id="{5339D3AA-A9F0-4527-8CAD-F72330E2BA4D}"/>
              </a:ext>
            </a:extLst>
          </p:cNvPr>
          <p:cNvSpPr/>
          <p:nvPr/>
        </p:nvSpPr>
        <p:spPr>
          <a:xfrm flipH="1">
            <a:off x="822433" y="1521131"/>
            <a:ext cx="1319477" cy="7857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2"/>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33" name="TextBox 432">
            <a:extLst>
              <a:ext uri="{FF2B5EF4-FFF2-40B4-BE49-F238E27FC236}">
                <a16:creationId xmlns:a16="http://schemas.microsoft.com/office/drawing/2014/main" id="{021A7074-AA20-4873-972A-35403F7EA885}"/>
              </a:ext>
            </a:extLst>
          </p:cNvPr>
          <p:cNvSpPr txBox="1"/>
          <p:nvPr/>
        </p:nvSpPr>
        <p:spPr>
          <a:xfrm>
            <a:off x="744491" y="1100184"/>
            <a:ext cx="1632054" cy="430887"/>
          </a:xfrm>
          <a:prstGeom prst="rect">
            <a:avLst/>
          </a:prstGeom>
          <a:noFill/>
          <a:ln>
            <a:noFill/>
          </a:ln>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CiscoSansTT ExtraLight"/>
                <a:ea typeface="ＭＳ Ｐゴシック" charset="0"/>
              </a:rPr>
              <a:t>Firewalls secured</a:t>
            </a:r>
          </a:p>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CiscoSansTT ExtraLight"/>
                <a:ea typeface="ＭＳ Ｐゴシック" charset="0"/>
              </a:rPr>
              <a:t>your perimeter</a:t>
            </a:r>
          </a:p>
        </p:txBody>
      </p:sp>
      <p:sp>
        <p:nvSpPr>
          <p:cNvPr id="435" name="TextBox 434">
            <a:extLst>
              <a:ext uri="{FF2B5EF4-FFF2-40B4-BE49-F238E27FC236}">
                <a16:creationId xmlns:a16="http://schemas.microsoft.com/office/drawing/2014/main" id="{CE5642C8-48E2-458C-8E4A-E4F2009DDCC8}"/>
              </a:ext>
            </a:extLst>
          </p:cNvPr>
          <p:cNvSpPr txBox="1"/>
          <p:nvPr/>
        </p:nvSpPr>
        <p:spPr>
          <a:xfrm>
            <a:off x="6667188" y="1877574"/>
            <a:ext cx="1508792" cy="307777"/>
          </a:xfrm>
          <a:prstGeom prst="rect">
            <a:avLst/>
          </a:prstGeom>
          <a:noFill/>
          <a:ln>
            <a:noFill/>
          </a:ln>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CiscoSansTT ExtraLight"/>
                <a:ea typeface="ＭＳ Ｐゴシック" charset="0"/>
              </a:rPr>
              <a:t>Firewall</a:t>
            </a:r>
          </a:p>
        </p:txBody>
      </p:sp>
      <p:sp>
        <p:nvSpPr>
          <p:cNvPr id="438" name="Freeform: Shape 437">
            <a:extLst>
              <a:ext uri="{FF2B5EF4-FFF2-40B4-BE49-F238E27FC236}">
                <a16:creationId xmlns:a16="http://schemas.microsoft.com/office/drawing/2014/main" id="{744A8680-9FE4-4B16-A818-500996F0EBDF}"/>
              </a:ext>
            </a:extLst>
          </p:cNvPr>
          <p:cNvSpPr/>
          <p:nvPr/>
        </p:nvSpPr>
        <p:spPr>
          <a:xfrm>
            <a:off x="6085884" y="2185351"/>
            <a:ext cx="2018625" cy="109963"/>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2"/>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39" name="Rectangle 438">
            <a:extLst>
              <a:ext uri="{FF2B5EF4-FFF2-40B4-BE49-F238E27FC236}">
                <a16:creationId xmlns:a16="http://schemas.microsoft.com/office/drawing/2014/main" id="{AAFC6E70-B7DE-40A3-8F0C-37173960C435}"/>
              </a:ext>
            </a:extLst>
          </p:cNvPr>
          <p:cNvSpPr/>
          <p:nvPr/>
        </p:nvSpPr>
        <p:spPr>
          <a:xfrm>
            <a:off x="6637489" y="2174042"/>
            <a:ext cx="1931055" cy="1016560"/>
          </a:xfrm>
          <a:prstGeom prst="rect">
            <a:avLst/>
          </a:prstGeom>
          <a:ln>
            <a:solidFill>
              <a:schemeClr val="tx2"/>
            </a:solidFill>
          </a:ln>
        </p:spPr>
        <p:txBody>
          <a:bodyPr wrap="square">
            <a:spAutoFit/>
          </a:bodyPr>
          <a:lstStyle/>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chemeClr val="bg1"/>
                </a:solidFill>
                <a:effectLst/>
                <a:uLnTx/>
                <a:uFillTx/>
                <a:latin typeface="CiscoSansTT ExtraLight"/>
                <a:ea typeface="ＭＳ Ｐゴシック" charset="0"/>
              </a:rPr>
              <a:t>Visibility</a:t>
            </a:r>
          </a:p>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chemeClr val="bg1"/>
                </a:solidFill>
                <a:effectLst/>
                <a:uLnTx/>
                <a:uFillTx/>
                <a:latin typeface="CiscoSansTT ExtraLight"/>
                <a:ea typeface="ＭＳ Ｐゴシック" charset="0"/>
              </a:rPr>
              <a:t>Segmentation</a:t>
            </a:r>
          </a:p>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chemeClr val="bg1"/>
                </a:solidFill>
                <a:effectLst/>
                <a:uLnTx/>
                <a:uFillTx/>
                <a:latin typeface="CiscoSansTT ExtraLight"/>
                <a:ea typeface="ＭＳ Ｐゴシック" charset="0"/>
              </a:rPr>
              <a:t>Threat Protection</a:t>
            </a:r>
          </a:p>
        </p:txBody>
      </p:sp>
      <p:sp>
        <p:nvSpPr>
          <p:cNvPr id="440" name="TextBox 439">
            <a:extLst>
              <a:ext uri="{FF2B5EF4-FFF2-40B4-BE49-F238E27FC236}">
                <a16:creationId xmlns:a16="http://schemas.microsoft.com/office/drawing/2014/main" id="{8AEF9C4F-B36D-4093-8F2D-39A2C1EEAE8A}"/>
              </a:ext>
            </a:extLst>
          </p:cNvPr>
          <p:cNvSpPr txBox="1"/>
          <p:nvPr/>
        </p:nvSpPr>
        <p:spPr>
          <a:xfrm>
            <a:off x="4356933" y="1033488"/>
            <a:ext cx="2669156" cy="430887"/>
          </a:xfrm>
          <a:prstGeom prst="rect">
            <a:avLst/>
          </a:prstGeom>
          <a:noFill/>
          <a:ln>
            <a:noFill/>
          </a:ln>
        </p:spPr>
        <p:txBody>
          <a:bodyPr wrap="square" rtlCol="0">
            <a:spAutoFit/>
          </a:bodyPr>
          <a:lstStyle>
            <a:defPPr>
              <a:defRPr lang="en-US"/>
            </a:defPPr>
            <a:lvl1pPr algn="ctr">
              <a:defRPr sz="1100" b="1">
                <a:solidFill>
                  <a:srgbClr val="0070C0"/>
                </a:solidFill>
                <a:latin typeface="+mn-lt"/>
              </a:defRPr>
            </a:lvl1p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CiscoSansTT ExtraLight"/>
                <a:ea typeface="ＭＳ Ｐゴシック" charset="0"/>
              </a:rPr>
              <a:t>Knowing what’s on your network was limited to </a:t>
            </a:r>
            <a:r>
              <a:rPr kumimoji="0" lang="en-US" sz="1100" b="1" i="0" u="none" strike="noStrike" kern="1200" cap="none" spc="0" normalizeH="0" baseline="0" noProof="0" dirty="0">
                <a:ln>
                  <a:noFill/>
                </a:ln>
                <a:solidFill>
                  <a:schemeClr val="bg1"/>
                </a:solidFill>
                <a:effectLst/>
                <a:uLnTx/>
                <a:uFillTx/>
                <a:latin typeface="CiscoSansTT ExtraLight"/>
                <a:ea typeface="ＭＳ Ｐゴシック" charset="0"/>
              </a:rPr>
              <a:t>visibility from the firewall</a:t>
            </a:r>
          </a:p>
        </p:txBody>
      </p:sp>
      <p:sp>
        <p:nvSpPr>
          <p:cNvPr id="441" name="Freeform: Shape 440">
            <a:extLst>
              <a:ext uri="{FF2B5EF4-FFF2-40B4-BE49-F238E27FC236}">
                <a16:creationId xmlns:a16="http://schemas.microsoft.com/office/drawing/2014/main" id="{DABAF99E-628A-4C9E-B6A7-ED1247FFADDE}"/>
              </a:ext>
            </a:extLst>
          </p:cNvPr>
          <p:cNvSpPr/>
          <p:nvPr/>
        </p:nvSpPr>
        <p:spPr>
          <a:xfrm>
            <a:off x="4415958" y="1453799"/>
            <a:ext cx="2516470" cy="100916"/>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tx2"/>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Tree>
    <p:extLst>
      <p:ext uri="{BB962C8B-B14F-4D97-AF65-F5344CB8AC3E}">
        <p14:creationId xmlns:p14="http://schemas.microsoft.com/office/powerpoint/2010/main" val="27371595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9DAB2000-38A1-4D4B-B05B-73B50184962C}"/>
              </a:ext>
            </a:extLst>
          </p:cNvPr>
          <p:cNvGrpSpPr/>
          <p:nvPr/>
        </p:nvGrpSpPr>
        <p:grpSpPr>
          <a:xfrm>
            <a:off x="1313157" y="973494"/>
            <a:ext cx="2326047" cy="3012272"/>
            <a:chOff x="-1462088" y="1604963"/>
            <a:chExt cx="828675" cy="1073150"/>
          </a:xfrm>
          <a:solidFill>
            <a:schemeClr val="accent5">
              <a:lumMod val="20000"/>
              <a:lumOff val="80000"/>
              <a:alpha val="70000"/>
            </a:schemeClr>
          </a:solidFill>
          <a:effectLst/>
        </p:grpSpPr>
        <p:sp>
          <p:nvSpPr>
            <p:cNvPr id="48" name="Freeform 5">
              <a:extLst>
                <a:ext uri="{FF2B5EF4-FFF2-40B4-BE49-F238E27FC236}">
                  <a16:creationId xmlns:a16="http://schemas.microsoft.com/office/drawing/2014/main" id="{C7D6F381-853D-D340-8C7F-FC86A89EA3BD}"/>
                </a:ext>
              </a:extLst>
            </p:cNvPr>
            <p:cNvSpPr>
              <a:spLocks noEditPoints="1"/>
            </p:cNvSpPr>
            <p:nvPr/>
          </p:nvSpPr>
          <p:spPr bwMode="auto">
            <a:xfrm>
              <a:off x="-1462088" y="1604963"/>
              <a:ext cx="828675" cy="1073150"/>
            </a:xfrm>
            <a:custGeom>
              <a:avLst/>
              <a:gdLst>
                <a:gd name="T0" fmla="*/ 440 w 522"/>
                <a:gd name="T1" fmla="*/ 198 h 676"/>
                <a:gd name="T2" fmla="*/ 464 w 522"/>
                <a:gd name="T3" fmla="*/ 178 h 676"/>
                <a:gd name="T4" fmla="*/ 422 w 522"/>
                <a:gd name="T5" fmla="*/ 134 h 676"/>
                <a:gd name="T6" fmla="*/ 402 w 522"/>
                <a:gd name="T7" fmla="*/ 138 h 676"/>
                <a:gd name="T8" fmla="*/ 394 w 522"/>
                <a:gd name="T9" fmla="*/ 168 h 676"/>
                <a:gd name="T10" fmla="*/ 376 w 522"/>
                <a:gd name="T11" fmla="*/ 180 h 676"/>
                <a:gd name="T12" fmla="*/ 338 w 522"/>
                <a:gd name="T13" fmla="*/ 148 h 676"/>
                <a:gd name="T14" fmla="*/ 350 w 522"/>
                <a:gd name="T15" fmla="*/ 76 h 676"/>
                <a:gd name="T16" fmla="*/ 292 w 522"/>
                <a:gd name="T17" fmla="*/ 8 h 676"/>
                <a:gd name="T18" fmla="*/ 218 w 522"/>
                <a:gd name="T19" fmla="*/ 8 h 676"/>
                <a:gd name="T20" fmla="*/ 160 w 522"/>
                <a:gd name="T21" fmla="*/ 78 h 676"/>
                <a:gd name="T22" fmla="*/ 174 w 522"/>
                <a:gd name="T23" fmla="*/ 150 h 676"/>
                <a:gd name="T24" fmla="*/ 128 w 522"/>
                <a:gd name="T25" fmla="*/ 188 h 676"/>
                <a:gd name="T26" fmla="*/ 52 w 522"/>
                <a:gd name="T27" fmla="*/ 256 h 676"/>
                <a:gd name="T28" fmla="*/ 6 w 522"/>
                <a:gd name="T29" fmla="*/ 350 h 676"/>
                <a:gd name="T30" fmla="*/ 0 w 522"/>
                <a:gd name="T31" fmla="*/ 442 h 676"/>
                <a:gd name="T32" fmla="*/ 44 w 522"/>
                <a:gd name="T33" fmla="*/ 560 h 676"/>
                <a:gd name="T34" fmla="*/ 136 w 522"/>
                <a:gd name="T35" fmla="*/ 644 h 676"/>
                <a:gd name="T36" fmla="*/ 262 w 522"/>
                <a:gd name="T37" fmla="*/ 676 h 676"/>
                <a:gd name="T38" fmla="*/ 364 w 522"/>
                <a:gd name="T39" fmla="*/ 654 h 676"/>
                <a:gd name="T40" fmla="*/ 462 w 522"/>
                <a:gd name="T41" fmla="*/ 580 h 676"/>
                <a:gd name="T42" fmla="*/ 516 w 522"/>
                <a:gd name="T43" fmla="*/ 466 h 676"/>
                <a:gd name="T44" fmla="*/ 514 w 522"/>
                <a:gd name="T45" fmla="*/ 352 h 676"/>
                <a:gd name="T46" fmla="*/ 444 w 522"/>
                <a:gd name="T47" fmla="*/ 228 h 676"/>
                <a:gd name="T48" fmla="*/ 266 w 522"/>
                <a:gd name="T49" fmla="*/ 38 h 676"/>
                <a:gd name="T50" fmla="*/ 310 w 522"/>
                <a:gd name="T51" fmla="*/ 74 h 676"/>
                <a:gd name="T52" fmla="*/ 312 w 522"/>
                <a:gd name="T53" fmla="*/ 116 h 676"/>
                <a:gd name="T54" fmla="*/ 284 w 522"/>
                <a:gd name="T55" fmla="*/ 150 h 676"/>
                <a:gd name="T56" fmla="*/ 284 w 522"/>
                <a:gd name="T57" fmla="*/ 122 h 676"/>
                <a:gd name="T58" fmla="*/ 294 w 522"/>
                <a:gd name="T59" fmla="*/ 92 h 676"/>
                <a:gd name="T60" fmla="*/ 234 w 522"/>
                <a:gd name="T61" fmla="*/ 78 h 676"/>
                <a:gd name="T62" fmla="*/ 220 w 522"/>
                <a:gd name="T63" fmla="*/ 92 h 676"/>
                <a:gd name="T64" fmla="*/ 228 w 522"/>
                <a:gd name="T65" fmla="*/ 122 h 676"/>
                <a:gd name="T66" fmla="*/ 238 w 522"/>
                <a:gd name="T67" fmla="*/ 154 h 676"/>
                <a:gd name="T68" fmla="*/ 208 w 522"/>
                <a:gd name="T69" fmla="*/ 132 h 676"/>
                <a:gd name="T70" fmla="*/ 196 w 522"/>
                <a:gd name="T71" fmla="*/ 96 h 676"/>
                <a:gd name="T72" fmla="*/ 222 w 522"/>
                <a:gd name="T73" fmla="*/ 48 h 676"/>
                <a:gd name="T74" fmla="*/ 262 w 522"/>
                <a:gd name="T75" fmla="*/ 614 h 676"/>
                <a:gd name="T76" fmla="*/ 184 w 522"/>
                <a:gd name="T77" fmla="*/ 598 h 676"/>
                <a:gd name="T78" fmla="*/ 108 w 522"/>
                <a:gd name="T79" fmla="*/ 542 h 676"/>
                <a:gd name="T80" fmla="*/ 66 w 522"/>
                <a:gd name="T81" fmla="*/ 454 h 676"/>
                <a:gd name="T82" fmla="*/ 66 w 522"/>
                <a:gd name="T83" fmla="*/ 374 h 676"/>
                <a:gd name="T84" fmla="*/ 106 w 522"/>
                <a:gd name="T85" fmla="*/ 288 h 676"/>
                <a:gd name="T86" fmla="*/ 182 w 522"/>
                <a:gd name="T87" fmla="*/ 230 h 676"/>
                <a:gd name="T88" fmla="*/ 260 w 522"/>
                <a:gd name="T89" fmla="*/ 214 h 676"/>
                <a:gd name="T90" fmla="*/ 354 w 522"/>
                <a:gd name="T91" fmla="*/ 238 h 676"/>
                <a:gd name="T92" fmla="*/ 426 w 522"/>
                <a:gd name="T93" fmla="*/ 302 h 676"/>
                <a:gd name="T94" fmla="*/ 458 w 522"/>
                <a:gd name="T95" fmla="*/ 392 h 676"/>
                <a:gd name="T96" fmla="*/ 452 w 522"/>
                <a:gd name="T97" fmla="*/ 472 h 676"/>
                <a:gd name="T98" fmla="*/ 402 w 522"/>
                <a:gd name="T99" fmla="*/ 554 h 676"/>
                <a:gd name="T100" fmla="*/ 320 w 522"/>
                <a:gd name="T101" fmla="*/ 604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2" h="676">
                  <a:moveTo>
                    <a:pt x="422" y="208"/>
                  </a:moveTo>
                  <a:lnTo>
                    <a:pt x="432" y="194"/>
                  </a:lnTo>
                  <a:lnTo>
                    <a:pt x="436" y="196"/>
                  </a:lnTo>
                  <a:lnTo>
                    <a:pt x="436" y="196"/>
                  </a:lnTo>
                  <a:lnTo>
                    <a:pt x="440" y="198"/>
                  </a:lnTo>
                  <a:lnTo>
                    <a:pt x="446" y="198"/>
                  </a:lnTo>
                  <a:lnTo>
                    <a:pt x="452" y="196"/>
                  </a:lnTo>
                  <a:lnTo>
                    <a:pt x="456" y="192"/>
                  </a:lnTo>
                  <a:lnTo>
                    <a:pt x="464" y="178"/>
                  </a:lnTo>
                  <a:lnTo>
                    <a:pt x="464" y="178"/>
                  </a:lnTo>
                  <a:lnTo>
                    <a:pt x="466" y="172"/>
                  </a:lnTo>
                  <a:lnTo>
                    <a:pt x="466" y="168"/>
                  </a:lnTo>
                  <a:lnTo>
                    <a:pt x="464" y="162"/>
                  </a:lnTo>
                  <a:lnTo>
                    <a:pt x="460" y="158"/>
                  </a:lnTo>
                  <a:lnTo>
                    <a:pt x="422" y="134"/>
                  </a:lnTo>
                  <a:lnTo>
                    <a:pt x="422" y="134"/>
                  </a:lnTo>
                  <a:lnTo>
                    <a:pt x="418" y="132"/>
                  </a:lnTo>
                  <a:lnTo>
                    <a:pt x="412" y="132"/>
                  </a:lnTo>
                  <a:lnTo>
                    <a:pt x="406" y="134"/>
                  </a:lnTo>
                  <a:lnTo>
                    <a:pt x="402" y="138"/>
                  </a:lnTo>
                  <a:lnTo>
                    <a:pt x="394" y="152"/>
                  </a:lnTo>
                  <a:lnTo>
                    <a:pt x="394" y="152"/>
                  </a:lnTo>
                  <a:lnTo>
                    <a:pt x="392" y="158"/>
                  </a:lnTo>
                  <a:lnTo>
                    <a:pt x="392" y="164"/>
                  </a:lnTo>
                  <a:lnTo>
                    <a:pt x="394" y="168"/>
                  </a:lnTo>
                  <a:lnTo>
                    <a:pt x="398" y="172"/>
                  </a:lnTo>
                  <a:lnTo>
                    <a:pt x="402" y="174"/>
                  </a:lnTo>
                  <a:lnTo>
                    <a:pt x="392" y="188"/>
                  </a:lnTo>
                  <a:lnTo>
                    <a:pt x="392" y="188"/>
                  </a:lnTo>
                  <a:lnTo>
                    <a:pt x="376" y="180"/>
                  </a:lnTo>
                  <a:lnTo>
                    <a:pt x="360" y="172"/>
                  </a:lnTo>
                  <a:lnTo>
                    <a:pt x="344" y="166"/>
                  </a:lnTo>
                  <a:lnTo>
                    <a:pt x="328" y="162"/>
                  </a:lnTo>
                  <a:lnTo>
                    <a:pt x="328" y="162"/>
                  </a:lnTo>
                  <a:lnTo>
                    <a:pt x="338" y="148"/>
                  </a:lnTo>
                  <a:lnTo>
                    <a:pt x="346" y="132"/>
                  </a:lnTo>
                  <a:lnTo>
                    <a:pt x="350" y="114"/>
                  </a:lnTo>
                  <a:lnTo>
                    <a:pt x="352" y="96"/>
                  </a:lnTo>
                  <a:lnTo>
                    <a:pt x="352" y="96"/>
                  </a:lnTo>
                  <a:lnTo>
                    <a:pt x="350" y="76"/>
                  </a:lnTo>
                  <a:lnTo>
                    <a:pt x="344" y="58"/>
                  </a:lnTo>
                  <a:lnTo>
                    <a:pt x="336" y="42"/>
                  </a:lnTo>
                  <a:lnTo>
                    <a:pt x="324" y="28"/>
                  </a:lnTo>
                  <a:lnTo>
                    <a:pt x="310" y="16"/>
                  </a:lnTo>
                  <a:lnTo>
                    <a:pt x="292" y="8"/>
                  </a:lnTo>
                  <a:lnTo>
                    <a:pt x="274" y="2"/>
                  </a:lnTo>
                  <a:lnTo>
                    <a:pt x="254" y="0"/>
                  </a:lnTo>
                  <a:lnTo>
                    <a:pt x="254" y="0"/>
                  </a:lnTo>
                  <a:lnTo>
                    <a:pt x="236" y="2"/>
                  </a:lnTo>
                  <a:lnTo>
                    <a:pt x="218" y="8"/>
                  </a:lnTo>
                  <a:lnTo>
                    <a:pt x="200" y="16"/>
                  </a:lnTo>
                  <a:lnTo>
                    <a:pt x="186" y="28"/>
                  </a:lnTo>
                  <a:lnTo>
                    <a:pt x="174" y="42"/>
                  </a:lnTo>
                  <a:lnTo>
                    <a:pt x="166" y="60"/>
                  </a:lnTo>
                  <a:lnTo>
                    <a:pt x="160" y="78"/>
                  </a:lnTo>
                  <a:lnTo>
                    <a:pt x="158" y="98"/>
                  </a:lnTo>
                  <a:lnTo>
                    <a:pt x="158" y="98"/>
                  </a:lnTo>
                  <a:lnTo>
                    <a:pt x="160" y="116"/>
                  </a:lnTo>
                  <a:lnTo>
                    <a:pt x="166" y="134"/>
                  </a:lnTo>
                  <a:lnTo>
                    <a:pt x="174" y="150"/>
                  </a:lnTo>
                  <a:lnTo>
                    <a:pt x="186" y="164"/>
                  </a:lnTo>
                  <a:lnTo>
                    <a:pt x="186" y="164"/>
                  </a:lnTo>
                  <a:lnTo>
                    <a:pt x="166" y="170"/>
                  </a:lnTo>
                  <a:lnTo>
                    <a:pt x="146" y="178"/>
                  </a:lnTo>
                  <a:lnTo>
                    <a:pt x="128" y="188"/>
                  </a:lnTo>
                  <a:lnTo>
                    <a:pt x="110" y="200"/>
                  </a:lnTo>
                  <a:lnTo>
                    <a:pt x="94" y="212"/>
                  </a:lnTo>
                  <a:lnTo>
                    <a:pt x="78" y="226"/>
                  </a:lnTo>
                  <a:lnTo>
                    <a:pt x="64" y="240"/>
                  </a:lnTo>
                  <a:lnTo>
                    <a:pt x="52" y="256"/>
                  </a:lnTo>
                  <a:lnTo>
                    <a:pt x="40" y="274"/>
                  </a:lnTo>
                  <a:lnTo>
                    <a:pt x="30" y="292"/>
                  </a:lnTo>
                  <a:lnTo>
                    <a:pt x="20" y="310"/>
                  </a:lnTo>
                  <a:lnTo>
                    <a:pt x="12" y="330"/>
                  </a:lnTo>
                  <a:lnTo>
                    <a:pt x="6" y="350"/>
                  </a:lnTo>
                  <a:lnTo>
                    <a:pt x="2" y="372"/>
                  </a:lnTo>
                  <a:lnTo>
                    <a:pt x="0" y="392"/>
                  </a:lnTo>
                  <a:lnTo>
                    <a:pt x="0" y="414"/>
                  </a:lnTo>
                  <a:lnTo>
                    <a:pt x="0" y="414"/>
                  </a:lnTo>
                  <a:lnTo>
                    <a:pt x="0" y="442"/>
                  </a:lnTo>
                  <a:lnTo>
                    <a:pt x="4" y="468"/>
                  </a:lnTo>
                  <a:lnTo>
                    <a:pt x="12" y="492"/>
                  </a:lnTo>
                  <a:lnTo>
                    <a:pt x="20" y="516"/>
                  </a:lnTo>
                  <a:lnTo>
                    <a:pt x="32" y="540"/>
                  </a:lnTo>
                  <a:lnTo>
                    <a:pt x="44" y="560"/>
                  </a:lnTo>
                  <a:lnTo>
                    <a:pt x="60" y="580"/>
                  </a:lnTo>
                  <a:lnTo>
                    <a:pt x="76" y="600"/>
                  </a:lnTo>
                  <a:lnTo>
                    <a:pt x="94" y="616"/>
                  </a:lnTo>
                  <a:lnTo>
                    <a:pt x="116" y="632"/>
                  </a:lnTo>
                  <a:lnTo>
                    <a:pt x="136" y="644"/>
                  </a:lnTo>
                  <a:lnTo>
                    <a:pt x="160" y="656"/>
                  </a:lnTo>
                  <a:lnTo>
                    <a:pt x="184" y="664"/>
                  </a:lnTo>
                  <a:lnTo>
                    <a:pt x="208" y="670"/>
                  </a:lnTo>
                  <a:lnTo>
                    <a:pt x="234" y="674"/>
                  </a:lnTo>
                  <a:lnTo>
                    <a:pt x="262" y="676"/>
                  </a:lnTo>
                  <a:lnTo>
                    <a:pt x="262" y="676"/>
                  </a:lnTo>
                  <a:lnTo>
                    <a:pt x="288" y="674"/>
                  </a:lnTo>
                  <a:lnTo>
                    <a:pt x="314" y="670"/>
                  </a:lnTo>
                  <a:lnTo>
                    <a:pt x="340" y="664"/>
                  </a:lnTo>
                  <a:lnTo>
                    <a:pt x="364" y="654"/>
                  </a:lnTo>
                  <a:lnTo>
                    <a:pt x="386" y="644"/>
                  </a:lnTo>
                  <a:lnTo>
                    <a:pt x="408" y="630"/>
                  </a:lnTo>
                  <a:lnTo>
                    <a:pt x="428" y="616"/>
                  </a:lnTo>
                  <a:lnTo>
                    <a:pt x="446" y="598"/>
                  </a:lnTo>
                  <a:lnTo>
                    <a:pt x="462" y="580"/>
                  </a:lnTo>
                  <a:lnTo>
                    <a:pt x="478" y="560"/>
                  </a:lnTo>
                  <a:lnTo>
                    <a:pt x="490" y="538"/>
                  </a:lnTo>
                  <a:lnTo>
                    <a:pt x="502" y="514"/>
                  </a:lnTo>
                  <a:lnTo>
                    <a:pt x="510" y="490"/>
                  </a:lnTo>
                  <a:lnTo>
                    <a:pt x="516" y="466"/>
                  </a:lnTo>
                  <a:lnTo>
                    <a:pt x="520" y="440"/>
                  </a:lnTo>
                  <a:lnTo>
                    <a:pt x="522" y="414"/>
                  </a:lnTo>
                  <a:lnTo>
                    <a:pt x="522" y="414"/>
                  </a:lnTo>
                  <a:lnTo>
                    <a:pt x="520" y="382"/>
                  </a:lnTo>
                  <a:lnTo>
                    <a:pt x="514" y="352"/>
                  </a:lnTo>
                  <a:lnTo>
                    <a:pt x="506" y="324"/>
                  </a:lnTo>
                  <a:lnTo>
                    <a:pt x="494" y="298"/>
                  </a:lnTo>
                  <a:lnTo>
                    <a:pt x="480" y="272"/>
                  </a:lnTo>
                  <a:lnTo>
                    <a:pt x="464" y="250"/>
                  </a:lnTo>
                  <a:lnTo>
                    <a:pt x="444" y="228"/>
                  </a:lnTo>
                  <a:lnTo>
                    <a:pt x="422" y="208"/>
                  </a:lnTo>
                  <a:lnTo>
                    <a:pt x="422" y="208"/>
                  </a:lnTo>
                  <a:close/>
                  <a:moveTo>
                    <a:pt x="254" y="38"/>
                  </a:moveTo>
                  <a:lnTo>
                    <a:pt x="254" y="38"/>
                  </a:lnTo>
                  <a:lnTo>
                    <a:pt x="266" y="38"/>
                  </a:lnTo>
                  <a:lnTo>
                    <a:pt x="278" y="42"/>
                  </a:lnTo>
                  <a:lnTo>
                    <a:pt x="288" y="48"/>
                  </a:lnTo>
                  <a:lnTo>
                    <a:pt x="298" y="54"/>
                  </a:lnTo>
                  <a:lnTo>
                    <a:pt x="304" y="64"/>
                  </a:lnTo>
                  <a:lnTo>
                    <a:pt x="310" y="74"/>
                  </a:lnTo>
                  <a:lnTo>
                    <a:pt x="314" y="84"/>
                  </a:lnTo>
                  <a:lnTo>
                    <a:pt x="314" y="96"/>
                  </a:lnTo>
                  <a:lnTo>
                    <a:pt x="314" y="96"/>
                  </a:lnTo>
                  <a:lnTo>
                    <a:pt x="314" y="106"/>
                  </a:lnTo>
                  <a:lnTo>
                    <a:pt x="312" y="116"/>
                  </a:lnTo>
                  <a:lnTo>
                    <a:pt x="308" y="124"/>
                  </a:lnTo>
                  <a:lnTo>
                    <a:pt x="304" y="132"/>
                  </a:lnTo>
                  <a:lnTo>
                    <a:pt x="298" y="138"/>
                  </a:lnTo>
                  <a:lnTo>
                    <a:pt x="292" y="144"/>
                  </a:lnTo>
                  <a:lnTo>
                    <a:pt x="284" y="150"/>
                  </a:lnTo>
                  <a:lnTo>
                    <a:pt x="276" y="152"/>
                  </a:lnTo>
                  <a:lnTo>
                    <a:pt x="274" y="124"/>
                  </a:lnTo>
                  <a:lnTo>
                    <a:pt x="280" y="124"/>
                  </a:lnTo>
                  <a:lnTo>
                    <a:pt x="280" y="124"/>
                  </a:lnTo>
                  <a:lnTo>
                    <a:pt x="284" y="122"/>
                  </a:lnTo>
                  <a:lnTo>
                    <a:pt x="290" y="120"/>
                  </a:lnTo>
                  <a:lnTo>
                    <a:pt x="292" y="114"/>
                  </a:lnTo>
                  <a:lnTo>
                    <a:pt x="294" y="110"/>
                  </a:lnTo>
                  <a:lnTo>
                    <a:pt x="294" y="92"/>
                  </a:lnTo>
                  <a:lnTo>
                    <a:pt x="294" y="92"/>
                  </a:lnTo>
                  <a:lnTo>
                    <a:pt x="292" y="86"/>
                  </a:lnTo>
                  <a:lnTo>
                    <a:pt x="290" y="82"/>
                  </a:lnTo>
                  <a:lnTo>
                    <a:pt x="284" y="78"/>
                  </a:lnTo>
                  <a:lnTo>
                    <a:pt x="280" y="78"/>
                  </a:lnTo>
                  <a:lnTo>
                    <a:pt x="234" y="78"/>
                  </a:lnTo>
                  <a:lnTo>
                    <a:pt x="234" y="78"/>
                  </a:lnTo>
                  <a:lnTo>
                    <a:pt x="228" y="80"/>
                  </a:lnTo>
                  <a:lnTo>
                    <a:pt x="224" y="82"/>
                  </a:lnTo>
                  <a:lnTo>
                    <a:pt x="220" y="86"/>
                  </a:lnTo>
                  <a:lnTo>
                    <a:pt x="220" y="92"/>
                  </a:lnTo>
                  <a:lnTo>
                    <a:pt x="220" y="110"/>
                  </a:lnTo>
                  <a:lnTo>
                    <a:pt x="220" y="110"/>
                  </a:lnTo>
                  <a:lnTo>
                    <a:pt x="220" y="116"/>
                  </a:lnTo>
                  <a:lnTo>
                    <a:pt x="224" y="120"/>
                  </a:lnTo>
                  <a:lnTo>
                    <a:pt x="228" y="122"/>
                  </a:lnTo>
                  <a:lnTo>
                    <a:pt x="234" y="124"/>
                  </a:lnTo>
                  <a:lnTo>
                    <a:pt x="238" y="124"/>
                  </a:lnTo>
                  <a:lnTo>
                    <a:pt x="238" y="154"/>
                  </a:lnTo>
                  <a:lnTo>
                    <a:pt x="238" y="154"/>
                  </a:lnTo>
                  <a:lnTo>
                    <a:pt x="238" y="154"/>
                  </a:lnTo>
                  <a:lnTo>
                    <a:pt x="238" y="154"/>
                  </a:lnTo>
                  <a:lnTo>
                    <a:pt x="228" y="150"/>
                  </a:lnTo>
                  <a:lnTo>
                    <a:pt x="220" y="146"/>
                  </a:lnTo>
                  <a:lnTo>
                    <a:pt x="214" y="140"/>
                  </a:lnTo>
                  <a:lnTo>
                    <a:pt x="208" y="132"/>
                  </a:lnTo>
                  <a:lnTo>
                    <a:pt x="202" y="124"/>
                  </a:lnTo>
                  <a:lnTo>
                    <a:pt x="198" y="116"/>
                  </a:lnTo>
                  <a:lnTo>
                    <a:pt x="196" y="106"/>
                  </a:lnTo>
                  <a:lnTo>
                    <a:pt x="196" y="96"/>
                  </a:lnTo>
                  <a:lnTo>
                    <a:pt x="196" y="96"/>
                  </a:lnTo>
                  <a:lnTo>
                    <a:pt x="196" y="84"/>
                  </a:lnTo>
                  <a:lnTo>
                    <a:pt x="200" y="74"/>
                  </a:lnTo>
                  <a:lnTo>
                    <a:pt x="206" y="64"/>
                  </a:lnTo>
                  <a:lnTo>
                    <a:pt x="212" y="54"/>
                  </a:lnTo>
                  <a:lnTo>
                    <a:pt x="222" y="48"/>
                  </a:lnTo>
                  <a:lnTo>
                    <a:pt x="232" y="42"/>
                  </a:lnTo>
                  <a:lnTo>
                    <a:pt x="242" y="38"/>
                  </a:lnTo>
                  <a:lnTo>
                    <a:pt x="254" y="38"/>
                  </a:lnTo>
                  <a:lnTo>
                    <a:pt x="254" y="38"/>
                  </a:lnTo>
                  <a:close/>
                  <a:moveTo>
                    <a:pt x="262" y="614"/>
                  </a:moveTo>
                  <a:lnTo>
                    <a:pt x="262" y="614"/>
                  </a:lnTo>
                  <a:lnTo>
                    <a:pt x="240" y="612"/>
                  </a:lnTo>
                  <a:lnTo>
                    <a:pt x="222" y="610"/>
                  </a:lnTo>
                  <a:lnTo>
                    <a:pt x="202" y="604"/>
                  </a:lnTo>
                  <a:lnTo>
                    <a:pt x="184" y="598"/>
                  </a:lnTo>
                  <a:lnTo>
                    <a:pt x="166" y="590"/>
                  </a:lnTo>
                  <a:lnTo>
                    <a:pt x="150" y="580"/>
                  </a:lnTo>
                  <a:lnTo>
                    <a:pt x="134" y="568"/>
                  </a:lnTo>
                  <a:lnTo>
                    <a:pt x="120" y="556"/>
                  </a:lnTo>
                  <a:lnTo>
                    <a:pt x="108" y="542"/>
                  </a:lnTo>
                  <a:lnTo>
                    <a:pt x="96" y="526"/>
                  </a:lnTo>
                  <a:lnTo>
                    <a:pt x="86" y="510"/>
                  </a:lnTo>
                  <a:lnTo>
                    <a:pt x="78" y="492"/>
                  </a:lnTo>
                  <a:lnTo>
                    <a:pt x="70" y="474"/>
                  </a:lnTo>
                  <a:lnTo>
                    <a:pt x="66" y="454"/>
                  </a:lnTo>
                  <a:lnTo>
                    <a:pt x="62" y="434"/>
                  </a:lnTo>
                  <a:lnTo>
                    <a:pt x="62" y="414"/>
                  </a:lnTo>
                  <a:lnTo>
                    <a:pt x="62" y="414"/>
                  </a:lnTo>
                  <a:lnTo>
                    <a:pt x="62" y="394"/>
                  </a:lnTo>
                  <a:lnTo>
                    <a:pt x="66" y="374"/>
                  </a:lnTo>
                  <a:lnTo>
                    <a:pt x="70" y="356"/>
                  </a:lnTo>
                  <a:lnTo>
                    <a:pt x="76" y="336"/>
                  </a:lnTo>
                  <a:lnTo>
                    <a:pt x="84" y="320"/>
                  </a:lnTo>
                  <a:lnTo>
                    <a:pt x="94" y="302"/>
                  </a:lnTo>
                  <a:lnTo>
                    <a:pt x="106" y="288"/>
                  </a:lnTo>
                  <a:lnTo>
                    <a:pt x="120" y="274"/>
                  </a:lnTo>
                  <a:lnTo>
                    <a:pt x="134" y="260"/>
                  </a:lnTo>
                  <a:lnTo>
                    <a:pt x="148" y="248"/>
                  </a:lnTo>
                  <a:lnTo>
                    <a:pt x="164" y="238"/>
                  </a:lnTo>
                  <a:lnTo>
                    <a:pt x="182" y="230"/>
                  </a:lnTo>
                  <a:lnTo>
                    <a:pt x="200" y="224"/>
                  </a:lnTo>
                  <a:lnTo>
                    <a:pt x="220" y="218"/>
                  </a:lnTo>
                  <a:lnTo>
                    <a:pt x="240" y="216"/>
                  </a:lnTo>
                  <a:lnTo>
                    <a:pt x="260" y="214"/>
                  </a:lnTo>
                  <a:lnTo>
                    <a:pt x="260" y="214"/>
                  </a:lnTo>
                  <a:lnTo>
                    <a:pt x="280" y="216"/>
                  </a:lnTo>
                  <a:lnTo>
                    <a:pt x="300" y="218"/>
                  </a:lnTo>
                  <a:lnTo>
                    <a:pt x="320" y="224"/>
                  </a:lnTo>
                  <a:lnTo>
                    <a:pt x="338" y="230"/>
                  </a:lnTo>
                  <a:lnTo>
                    <a:pt x="354" y="238"/>
                  </a:lnTo>
                  <a:lnTo>
                    <a:pt x="372" y="248"/>
                  </a:lnTo>
                  <a:lnTo>
                    <a:pt x="386" y="260"/>
                  </a:lnTo>
                  <a:lnTo>
                    <a:pt x="402" y="272"/>
                  </a:lnTo>
                  <a:lnTo>
                    <a:pt x="414" y="286"/>
                  </a:lnTo>
                  <a:lnTo>
                    <a:pt x="426" y="302"/>
                  </a:lnTo>
                  <a:lnTo>
                    <a:pt x="436" y="318"/>
                  </a:lnTo>
                  <a:lnTo>
                    <a:pt x="444" y="336"/>
                  </a:lnTo>
                  <a:lnTo>
                    <a:pt x="450" y="354"/>
                  </a:lnTo>
                  <a:lnTo>
                    <a:pt x="456" y="374"/>
                  </a:lnTo>
                  <a:lnTo>
                    <a:pt x="458" y="392"/>
                  </a:lnTo>
                  <a:lnTo>
                    <a:pt x="460" y="414"/>
                  </a:lnTo>
                  <a:lnTo>
                    <a:pt x="460" y="414"/>
                  </a:lnTo>
                  <a:lnTo>
                    <a:pt x="460" y="434"/>
                  </a:lnTo>
                  <a:lnTo>
                    <a:pt x="456" y="454"/>
                  </a:lnTo>
                  <a:lnTo>
                    <a:pt x="452" y="472"/>
                  </a:lnTo>
                  <a:lnTo>
                    <a:pt x="444" y="490"/>
                  </a:lnTo>
                  <a:lnTo>
                    <a:pt x="436" y="508"/>
                  </a:lnTo>
                  <a:lnTo>
                    <a:pt x="426" y="524"/>
                  </a:lnTo>
                  <a:lnTo>
                    <a:pt x="414" y="540"/>
                  </a:lnTo>
                  <a:lnTo>
                    <a:pt x="402" y="554"/>
                  </a:lnTo>
                  <a:lnTo>
                    <a:pt x="388" y="568"/>
                  </a:lnTo>
                  <a:lnTo>
                    <a:pt x="372" y="578"/>
                  </a:lnTo>
                  <a:lnTo>
                    <a:pt x="356" y="588"/>
                  </a:lnTo>
                  <a:lnTo>
                    <a:pt x="338" y="598"/>
                  </a:lnTo>
                  <a:lnTo>
                    <a:pt x="320" y="604"/>
                  </a:lnTo>
                  <a:lnTo>
                    <a:pt x="302" y="610"/>
                  </a:lnTo>
                  <a:lnTo>
                    <a:pt x="282" y="612"/>
                  </a:lnTo>
                  <a:lnTo>
                    <a:pt x="262" y="614"/>
                  </a:lnTo>
                  <a:lnTo>
                    <a:pt x="262" y="6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49" name="Rectangle 6">
              <a:extLst>
                <a:ext uri="{FF2B5EF4-FFF2-40B4-BE49-F238E27FC236}">
                  <a16:creationId xmlns:a16="http://schemas.microsoft.com/office/drawing/2014/main" id="{0D04CD1F-8984-5841-85EC-072456D25C76}"/>
                </a:ext>
              </a:extLst>
            </p:cNvPr>
            <p:cNvSpPr>
              <a:spLocks noChangeArrowheads="1"/>
            </p:cNvSpPr>
            <p:nvPr/>
          </p:nvSpPr>
          <p:spPr bwMode="auto">
            <a:xfrm>
              <a:off x="-1065213" y="1982788"/>
              <a:ext cx="19050" cy="762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0" name="Freeform 7">
              <a:extLst>
                <a:ext uri="{FF2B5EF4-FFF2-40B4-BE49-F238E27FC236}">
                  <a16:creationId xmlns:a16="http://schemas.microsoft.com/office/drawing/2014/main" id="{4522A5CF-2DEC-2442-A508-95ECE42FE698}"/>
                </a:ext>
              </a:extLst>
            </p:cNvPr>
            <p:cNvSpPr>
              <a:spLocks/>
            </p:cNvSpPr>
            <p:nvPr/>
          </p:nvSpPr>
          <p:spPr bwMode="auto">
            <a:xfrm>
              <a:off x="-1119188" y="2055813"/>
              <a:ext cx="273050" cy="273050"/>
            </a:xfrm>
            <a:custGeom>
              <a:avLst/>
              <a:gdLst>
                <a:gd name="T0" fmla="*/ 172 w 172"/>
                <a:gd name="T1" fmla="*/ 8 h 172"/>
                <a:gd name="T2" fmla="*/ 168 w 172"/>
                <a:gd name="T3" fmla="*/ 4 h 172"/>
                <a:gd name="T4" fmla="*/ 168 w 172"/>
                <a:gd name="T5" fmla="*/ 4 h 172"/>
                <a:gd name="T6" fmla="*/ 168 w 172"/>
                <a:gd name="T7" fmla="*/ 4 h 172"/>
                <a:gd name="T8" fmla="*/ 164 w 172"/>
                <a:gd name="T9" fmla="*/ 0 h 172"/>
                <a:gd name="T10" fmla="*/ 142 w 172"/>
                <a:gd name="T11" fmla="*/ 22 h 172"/>
                <a:gd name="T12" fmla="*/ 44 w 172"/>
                <a:gd name="T13" fmla="*/ 86 h 172"/>
                <a:gd name="T14" fmla="*/ 44 w 172"/>
                <a:gd name="T15" fmla="*/ 86 h 172"/>
                <a:gd name="T16" fmla="*/ 32 w 172"/>
                <a:gd name="T17" fmla="*/ 88 h 172"/>
                <a:gd name="T18" fmla="*/ 32 w 172"/>
                <a:gd name="T19" fmla="*/ 88 h 172"/>
                <a:gd name="T20" fmla="*/ 22 w 172"/>
                <a:gd name="T21" fmla="*/ 90 h 172"/>
                <a:gd name="T22" fmla="*/ 16 w 172"/>
                <a:gd name="T23" fmla="*/ 96 h 172"/>
                <a:gd name="T24" fmla="*/ 10 w 172"/>
                <a:gd name="T25" fmla="*/ 100 h 172"/>
                <a:gd name="T26" fmla="*/ 4 w 172"/>
                <a:gd name="T27" fmla="*/ 108 h 172"/>
                <a:gd name="T28" fmla="*/ 2 w 172"/>
                <a:gd name="T29" fmla="*/ 116 h 172"/>
                <a:gd name="T30" fmla="*/ 0 w 172"/>
                <a:gd name="T31" fmla="*/ 124 h 172"/>
                <a:gd name="T32" fmla="*/ 0 w 172"/>
                <a:gd name="T33" fmla="*/ 132 h 172"/>
                <a:gd name="T34" fmla="*/ 0 w 172"/>
                <a:gd name="T35" fmla="*/ 140 h 172"/>
                <a:gd name="T36" fmla="*/ 0 w 172"/>
                <a:gd name="T37" fmla="*/ 140 h 172"/>
                <a:gd name="T38" fmla="*/ 4 w 172"/>
                <a:gd name="T39" fmla="*/ 148 h 172"/>
                <a:gd name="T40" fmla="*/ 8 w 172"/>
                <a:gd name="T41" fmla="*/ 154 h 172"/>
                <a:gd name="T42" fmla="*/ 12 w 172"/>
                <a:gd name="T43" fmla="*/ 160 h 172"/>
                <a:gd name="T44" fmla="*/ 18 w 172"/>
                <a:gd name="T45" fmla="*/ 164 h 172"/>
                <a:gd name="T46" fmla="*/ 24 w 172"/>
                <a:gd name="T47" fmla="*/ 168 h 172"/>
                <a:gd name="T48" fmla="*/ 30 w 172"/>
                <a:gd name="T49" fmla="*/ 170 h 172"/>
                <a:gd name="T50" fmla="*/ 38 w 172"/>
                <a:gd name="T51" fmla="*/ 172 h 172"/>
                <a:gd name="T52" fmla="*/ 46 w 172"/>
                <a:gd name="T53" fmla="*/ 172 h 172"/>
                <a:gd name="T54" fmla="*/ 46 w 172"/>
                <a:gd name="T55" fmla="*/ 172 h 172"/>
                <a:gd name="T56" fmla="*/ 54 w 172"/>
                <a:gd name="T57" fmla="*/ 170 h 172"/>
                <a:gd name="T58" fmla="*/ 54 w 172"/>
                <a:gd name="T59" fmla="*/ 170 h 172"/>
                <a:gd name="T60" fmla="*/ 66 w 172"/>
                <a:gd name="T61" fmla="*/ 164 h 172"/>
                <a:gd name="T62" fmla="*/ 76 w 172"/>
                <a:gd name="T63" fmla="*/ 156 h 172"/>
                <a:gd name="T64" fmla="*/ 82 w 172"/>
                <a:gd name="T65" fmla="*/ 144 h 172"/>
                <a:gd name="T66" fmla="*/ 86 w 172"/>
                <a:gd name="T67" fmla="*/ 132 h 172"/>
                <a:gd name="T68" fmla="*/ 150 w 172"/>
                <a:gd name="T69" fmla="*/ 32 h 172"/>
                <a:gd name="T70" fmla="*/ 172 w 172"/>
                <a:gd name="T71" fmla="*/ 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2">
                  <a:moveTo>
                    <a:pt x="172" y="8"/>
                  </a:moveTo>
                  <a:lnTo>
                    <a:pt x="168" y="4"/>
                  </a:lnTo>
                  <a:lnTo>
                    <a:pt x="168" y="4"/>
                  </a:lnTo>
                  <a:lnTo>
                    <a:pt x="168" y="4"/>
                  </a:lnTo>
                  <a:lnTo>
                    <a:pt x="164" y="0"/>
                  </a:lnTo>
                  <a:lnTo>
                    <a:pt x="142" y="22"/>
                  </a:lnTo>
                  <a:lnTo>
                    <a:pt x="44" y="86"/>
                  </a:lnTo>
                  <a:lnTo>
                    <a:pt x="44" y="86"/>
                  </a:lnTo>
                  <a:lnTo>
                    <a:pt x="32" y="88"/>
                  </a:lnTo>
                  <a:lnTo>
                    <a:pt x="32" y="88"/>
                  </a:lnTo>
                  <a:lnTo>
                    <a:pt x="22" y="90"/>
                  </a:lnTo>
                  <a:lnTo>
                    <a:pt x="16" y="96"/>
                  </a:lnTo>
                  <a:lnTo>
                    <a:pt x="10" y="100"/>
                  </a:lnTo>
                  <a:lnTo>
                    <a:pt x="4" y="108"/>
                  </a:lnTo>
                  <a:lnTo>
                    <a:pt x="2" y="116"/>
                  </a:lnTo>
                  <a:lnTo>
                    <a:pt x="0" y="124"/>
                  </a:lnTo>
                  <a:lnTo>
                    <a:pt x="0" y="132"/>
                  </a:lnTo>
                  <a:lnTo>
                    <a:pt x="0" y="140"/>
                  </a:lnTo>
                  <a:lnTo>
                    <a:pt x="0" y="140"/>
                  </a:lnTo>
                  <a:lnTo>
                    <a:pt x="4" y="148"/>
                  </a:lnTo>
                  <a:lnTo>
                    <a:pt x="8" y="154"/>
                  </a:lnTo>
                  <a:lnTo>
                    <a:pt x="12" y="160"/>
                  </a:lnTo>
                  <a:lnTo>
                    <a:pt x="18" y="164"/>
                  </a:lnTo>
                  <a:lnTo>
                    <a:pt x="24" y="168"/>
                  </a:lnTo>
                  <a:lnTo>
                    <a:pt x="30" y="170"/>
                  </a:lnTo>
                  <a:lnTo>
                    <a:pt x="38" y="172"/>
                  </a:lnTo>
                  <a:lnTo>
                    <a:pt x="46" y="172"/>
                  </a:lnTo>
                  <a:lnTo>
                    <a:pt x="46" y="172"/>
                  </a:lnTo>
                  <a:lnTo>
                    <a:pt x="54" y="170"/>
                  </a:lnTo>
                  <a:lnTo>
                    <a:pt x="54" y="170"/>
                  </a:lnTo>
                  <a:lnTo>
                    <a:pt x="66" y="164"/>
                  </a:lnTo>
                  <a:lnTo>
                    <a:pt x="76" y="156"/>
                  </a:lnTo>
                  <a:lnTo>
                    <a:pt x="82" y="144"/>
                  </a:lnTo>
                  <a:lnTo>
                    <a:pt x="86" y="132"/>
                  </a:lnTo>
                  <a:lnTo>
                    <a:pt x="150" y="32"/>
                  </a:lnTo>
                  <a:lnTo>
                    <a:pt x="172"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1" name="Rectangle 8">
              <a:extLst>
                <a:ext uri="{FF2B5EF4-FFF2-40B4-BE49-F238E27FC236}">
                  <a16:creationId xmlns:a16="http://schemas.microsoft.com/office/drawing/2014/main" id="{E505B322-39E7-8442-A138-2C81201A1A06}"/>
                </a:ext>
              </a:extLst>
            </p:cNvPr>
            <p:cNvSpPr>
              <a:spLocks noChangeArrowheads="1"/>
            </p:cNvSpPr>
            <p:nvPr/>
          </p:nvSpPr>
          <p:spPr bwMode="auto">
            <a:xfrm>
              <a:off x="-842963" y="2252663"/>
              <a:ext cx="76200"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2" name="Freeform 9">
              <a:extLst>
                <a:ext uri="{FF2B5EF4-FFF2-40B4-BE49-F238E27FC236}">
                  <a16:creationId xmlns:a16="http://schemas.microsoft.com/office/drawing/2014/main" id="{FA494DC2-9587-9B49-97E7-3FCBE6C714BA}"/>
                </a:ext>
              </a:extLst>
            </p:cNvPr>
            <p:cNvSpPr>
              <a:spLocks/>
            </p:cNvSpPr>
            <p:nvPr/>
          </p:nvSpPr>
          <p:spPr bwMode="auto">
            <a:xfrm>
              <a:off x="-909638" y="2405063"/>
              <a:ext cx="69850" cy="69850"/>
            </a:xfrm>
            <a:custGeom>
              <a:avLst/>
              <a:gdLst>
                <a:gd name="T0" fmla="*/ 0 w 44"/>
                <a:gd name="T1" fmla="*/ 8 h 44"/>
                <a:gd name="T2" fmla="*/ 36 w 44"/>
                <a:gd name="T3" fmla="*/ 44 h 44"/>
                <a:gd name="T4" fmla="*/ 44 w 44"/>
                <a:gd name="T5" fmla="*/ 34 h 44"/>
                <a:gd name="T6" fmla="*/ 10 w 44"/>
                <a:gd name="T7" fmla="*/ 0 h 44"/>
                <a:gd name="T8" fmla="*/ 0 w 44"/>
                <a:gd name="T9" fmla="*/ 8 h 44"/>
              </a:gdLst>
              <a:ahLst/>
              <a:cxnLst>
                <a:cxn ang="0">
                  <a:pos x="T0" y="T1"/>
                </a:cxn>
                <a:cxn ang="0">
                  <a:pos x="T2" y="T3"/>
                </a:cxn>
                <a:cxn ang="0">
                  <a:pos x="T4" y="T5"/>
                </a:cxn>
                <a:cxn ang="0">
                  <a:pos x="T6" y="T7"/>
                </a:cxn>
                <a:cxn ang="0">
                  <a:pos x="T8" y="T9"/>
                </a:cxn>
              </a:cxnLst>
              <a:rect l="0" t="0" r="r" b="b"/>
              <a:pathLst>
                <a:path w="44" h="44">
                  <a:moveTo>
                    <a:pt x="0" y="8"/>
                  </a:moveTo>
                  <a:lnTo>
                    <a:pt x="36" y="44"/>
                  </a:lnTo>
                  <a:lnTo>
                    <a:pt x="44" y="34"/>
                  </a:lnTo>
                  <a:lnTo>
                    <a:pt x="10" y="0"/>
                  </a:lnTo>
                  <a:lnTo>
                    <a:pt x="0"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3" name="Rectangle 10">
              <a:extLst>
                <a:ext uri="{FF2B5EF4-FFF2-40B4-BE49-F238E27FC236}">
                  <a16:creationId xmlns:a16="http://schemas.microsoft.com/office/drawing/2014/main" id="{599D2EE6-1768-8F4C-932F-9F556360F5E7}"/>
                </a:ext>
              </a:extLst>
            </p:cNvPr>
            <p:cNvSpPr>
              <a:spLocks noChangeArrowheads="1"/>
            </p:cNvSpPr>
            <p:nvPr/>
          </p:nvSpPr>
          <p:spPr bwMode="auto">
            <a:xfrm>
              <a:off x="-1058863" y="2474913"/>
              <a:ext cx="22225" cy="793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4" name="Freeform 11">
              <a:extLst>
                <a:ext uri="{FF2B5EF4-FFF2-40B4-BE49-F238E27FC236}">
                  <a16:creationId xmlns:a16="http://schemas.microsoft.com/office/drawing/2014/main" id="{9B4E0968-8ADE-7E4A-B7AF-48BE2A974597}"/>
                </a:ext>
              </a:extLst>
            </p:cNvPr>
            <p:cNvSpPr>
              <a:spLocks/>
            </p:cNvSpPr>
            <p:nvPr/>
          </p:nvSpPr>
          <p:spPr bwMode="auto">
            <a:xfrm>
              <a:off x="-1258888" y="2408238"/>
              <a:ext cx="69850" cy="73025"/>
            </a:xfrm>
            <a:custGeom>
              <a:avLst/>
              <a:gdLst>
                <a:gd name="T0" fmla="*/ 0 w 44"/>
                <a:gd name="T1" fmla="*/ 36 h 46"/>
                <a:gd name="T2" fmla="*/ 10 w 44"/>
                <a:gd name="T3" fmla="*/ 46 h 46"/>
                <a:gd name="T4" fmla="*/ 44 w 44"/>
                <a:gd name="T5" fmla="*/ 10 h 46"/>
                <a:gd name="T6" fmla="*/ 36 w 44"/>
                <a:gd name="T7" fmla="*/ 0 h 46"/>
                <a:gd name="T8" fmla="*/ 0 w 44"/>
                <a:gd name="T9" fmla="*/ 36 h 46"/>
              </a:gdLst>
              <a:ahLst/>
              <a:cxnLst>
                <a:cxn ang="0">
                  <a:pos x="T0" y="T1"/>
                </a:cxn>
                <a:cxn ang="0">
                  <a:pos x="T2" y="T3"/>
                </a:cxn>
                <a:cxn ang="0">
                  <a:pos x="T4" y="T5"/>
                </a:cxn>
                <a:cxn ang="0">
                  <a:pos x="T6" y="T7"/>
                </a:cxn>
                <a:cxn ang="0">
                  <a:pos x="T8" y="T9"/>
                </a:cxn>
              </a:cxnLst>
              <a:rect l="0" t="0" r="r" b="b"/>
              <a:pathLst>
                <a:path w="44" h="46">
                  <a:moveTo>
                    <a:pt x="0" y="36"/>
                  </a:moveTo>
                  <a:lnTo>
                    <a:pt x="10" y="46"/>
                  </a:lnTo>
                  <a:lnTo>
                    <a:pt x="44" y="10"/>
                  </a:lnTo>
                  <a:lnTo>
                    <a:pt x="36" y="0"/>
                  </a:lnTo>
                  <a:lnTo>
                    <a:pt x="0"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5" name="Rectangle 12">
              <a:extLst>
                <a:ext uri="{FF2B5EF4-FFF2-40B4-BE49-F238E27FC236}">
                  <a16:creationId xmlns:a16="http://schemas.microsoft.com/office/drawing/2014/main" id="{E2FB3ECE-A98D-2341-AA24-81414730065C}"/>
                </a:ext>
              </a:extLst>
            </p:cNvPr>
            <p:cNvSpPr>
              <a:spLocks noChangeArrowheads="1"/>
            </p:cNvSpPr>
            <p:nvPr/>
          </p:nvSpPr>
          <p:spPr bwMode="auto">
            <a:xfrm>
              <a:off x="-1338263" y="2262188"/>
              <a:ext cx="79375"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56" name="Freeform 13">
              <a:extLst>
                <a:ext uri="{FF2B5EF4-FFF2-40B4-BE49-F238E27FC236}">
                  <a16:creationId xmlns:a16="http://schemas.microsoft.com/office/drawing/2014/main" id="{926BEA9B-7B91-D547-BE41-C685355ED09A}"/>
                </a:ext>
              </a:extLst>
            </p:cNvPr>
            <p:cNvSpPr>
              <a:spLocks/>
            </p:cNvSpPr>
            <p:nvPr/>
          </p:nvSpPr>
          <p:spPr bwMode="auto">
            <a:xfrm>
              <a:off x="-1265238" y="2062163"/>
              <a:ext cx="73025" cy="69850"/>
            </a:xfrm>
            <a:custGeom>
              <a:avLst/>
              <a:gdLst>
                <a:gd name="T0" fmla="*/ 46 w 46"/>
                <a:gd name="T1" fmla="*/ 34 h 44"/>
                <a:gd name="T2" fmla="*/ 10 w 46"/>
                <a:gd name="T3" fmla="*/ 0 h 44"/>
                <a:gd name="T4" fmla="*/ 0 w 46"/>
                <a:gd name="T5" fmla="*/ 8 h 44"/>
                <a:gd name="T6" fmla="*/ 36 w 46"/>
                <a:gd name="T7" fmla="*/ 44 h 44"/>
                <a:gd name="T8" fmla="*/ 46 w 46"/>
                <a:gd name="T9" fmla="*/ 34 h 44"/>
              </a:gdLst>
              <a:ahLst/>
              <a:cxnLst>
                <a:cxn ang="0">
                  <a:pos x="T0" y="T1"/>
                </a:cxn>
                <a:cxn ang="0">
                  <a:pos x="T2" y="T3"/>
                </a:cxn>
                <a:cxn ang="0">
                  <a:pos x="T4" y="T5"/>
                </a:cxn>
                <a:cxn ang="0">
                  <a:pos x="T6" y="T7"/>
                </a:cxn>
                <a:cxn ang="0">
                  <a:pos x="T8" y="T9"/>
                </a:cxn>
              </a:cxnLst>
              <a:rect l="0" t="0" r="r" b="b"/>
              <a:pathLst>
                <a:path w="46" h="44">
                  <a:moveTo>
                    <a:pt x="46" y="34"/>
                  </a:moveTo>
                  <a:lnTo>
                    <a:pt x="10" y="0"/>
                  </a:lnTo>
                  <a:lnTo>
                    <a:pt x="0" y="8"/>
                  </a:lnTo>
                  <a:lnTo>
                    <a:pt x="36" y="44"/>
                  </a:lnTo>
                  <a:lnTo>
                    <a:pt x="46" y="3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grpSp>
      <p:pic>
        <p:nvPicPr>
          <p:cNvPr id="57" name="Picture 56">
            <a:extLst>
              <a:ext uri="{FF2B5EF4-FFF2-40B4-BE49-F238E27FC236}">
                <a16:creationId xmlns:a16="http://schemas.microsoft.com/office/drawing/2014/main" id="{C642DF46-0212-B549-8E0B-0533A310AFC2}"/>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718427" y="973494"/>
            <a:ext cx="4816872" cy="3499258"/>
          </a:xfrm>
          <a:prstGeom prst="rect">
            <a:avLst/>
          </a:prstGeom>
        </p:spPr>
      </p:pic>
      <p:sp>
        <p:nvSpPr>
          <p:cNvPr id="58" name="Title 5">
            <a:extLst>
              <a:ext uri="{FF2B5EF4-FFF2-40B4-BE49-F238E27FC236}">
                <a16:creationId xmlns:a16="http://schemas.microsoft.com/office/drawing/2014/main" id="{4BA53559-9C27-FD45-BC88-09C71746C9DB}"/>
              </a:ext>
            </a:extLst>
          </p:cNvPr>
          <p:cNvSpPr txBox="1">
            <a:spLocks/>
          </p:cNvSpPr>
          <p:nvPr/>
        </p:nvSpPr>
        <p:spPr bwMode="auto">
          <a:xfrm>
            <a:off x="655309" y="1657602"/>
            <a:ext cx="2456440" cy="4349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22" tIns="45711" rIns="91422" bIns="45711" numCol="1" anchor="b" anchorCtr="0" compatLnSpc="1">
            <a:prstTxWarp prst="textNoShape">
              <a:avLst/>
            </a:prstTxWarp>
          </a:bodyPr>
          <a:lstStyle>
            <a:lvl1pPr marL="6251" indent="-6251" algn="l" defTabSz="457200" rtl="0" eaLnBrk="0" fontAlgn="base" hangingPunct="0">
              <a:lnSpc>
                <a:spcPct val="90000"/>
              </a:lnSpc>
              <a:spcBef>
                <a:spcPct val="0"/>
              </a:spcBef>
              <a:spcAft>
                <a:spcPct val="0"/>
              </a:spcAft>
              <a:defRPr lang="en-US" sz="2800" b="0" kern="1200" baseline="0" dirty="0">
                <a:solidFill>
                  <a:schemeClr val="tx1"/>
                </a:solidFill>
                <a:latin typeface="+mj-lt"/>
                <a:ea typeface="+mj-ea"/>
                <a:cs typeface="+mj-cs"/>
                <a:sym typeface="Arial" pitchFamily="34" charset="0"/>
              </a:defRPr>
            </a:lvl1pPr>
            <a:lvl2pPr marL="4763" indent="-4763" algn="l" rtl="0" eaLnBrk="0" fontAlgn="base" hangingPunct="0">
              <a:lnSpc>
                <a:spcPct val="90000"/>
              </a:lnSpc>
              <a:spcBef>
                <a:spcPct val="0"/>
              </a:spcBef>
              <a:spcAft>
                <a:spcPct val="0"/>
              </a:spcAft>
              <a:defRPr sz="2800">
                <a:solidFill>
                  <a:schemeClr val="tx1"/>
                </a:solidFill>
                <a:latin typeface="Arial" pitchFamily="-107" charset="0"/>
                <a:ea typeface="ＭＳ Ｐゴシック" charset="0"/>
                <a:cs typeface="Apple LiGothic Medium" pitchFamily="-107" charset="-120"/>
                <a:sym typeface="Arial" charset="0"/>
              </a:defRPr>
            </a:lvl2pPr>
            <a:lvl3pPr marL="4763" indent="-4763" algn="l" rtl="0" eaLnBrk="0" fontAlgn="base" hangingPunct="0">
              <a:lnSpc>
                <a:spcPct val="90000"/>
              </a:lnSpc>
              <a:spcBef>
                <a:spcPct val="0"/>
              </a:spcBef>
              <a:spcAft>
                <a:spcPct val="0"/>
              </a:spcAft>
              <a:defRPr sz="2800">
                <a:solidFill>
                  <a:schemeClr val="tx1"/>
                </a:solidFill>
                <a:latin typeface="Arial" pitchFamily="-107" charset="0"/>
                <a:ea typeface="ＭＳ Ｐゴシック" charset="0"/>
                <a:cs typeface="Apple LiGothic Medium" pitchFamily="-107" charset="-120"/>
                <a:sym typeface="Arial" charset="0"/>
              </a:defRPr>
            </a:lvl3pPr>
            <a:lvl4pPr marL="4763" indent="-4763" algn="l" rtl="0" eaLnBrk="0" fontAlgn="base" hangingPunct="0">
              <a:lnSpc>
                <a:spcPct val="90000"/>
              </a:lnSpc>
              <a:spcBef>
                <a:spcPct val="0"/>
              </a:spcBef>
              <a:spcAft>
                <a:spcPct val="0"/>
              </a:spcAft>
              <a:defRPr sz="2800">
                <a:solidFill>
                  <a:schemeClr val="tx1"/>
                </a:solidFill>
                <a:latin typeface="Arial" pitchFamily="-107" charset="0"/>
                <a:ea typeface="ＭＳ Ｐゴシック" charset="0"/>
                <a:cs typeface="Apple LiGothic Medium" pitchFamily="-107" charset="-120"/>
                <a:sym typeface="Arial" charset="0"/>
              </a:defRPr>
            </a:lvl4pPr>
            <a:lvl5pPr marL="4763" indent="-4763" algn="l" rtl="0" eaLnBrk="0" fontAlgn="base" hangingPunct="0">
              <a:lnSpc>
                <a:spcPct val="90000"/>
              </a:lnSpc>
              <a:spcBef>
                <a:spcPct val="0"/>
              </a:spcBef>
              <a:spcAft>
                <a:spcPct val="0"/>
              </a:spcAft>
              <a:defRPr sz="2800">
                <a:solidFill>
                  <a:schemeClr val="tx1"/>
                </a:solidFill>
                <a:latin typeface="Arial" pitchFamily="-107" charset="0"/>
                <a:ea typeface="ＭＳ Ｐゴシック" charset="0"/>
                <a:cs typeface="Apple LiGothic Medium" pitchFamily="-107" charset="-120"/>
                <a:sym typeface="Arial" charset="0"/>
              </a:defRPr>
            </a:lvl5pPr>
            <a:lvl6pPr marL="26342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a:lstStyle>
          <a:p>
            <a:pPr algn="ctr" eaLnBrk="1" hangingPunct="1"/>
            <a:r>
              <a:rPr lang="en-GB" altLang="en-US" sz="2100" dirty="0">
                <a:solidFill>
                  <a:schemeClr val="bg1"/>
                </a:solidFill>
              </a:rPr>
              <a:t>Time to Detection</a:t>
            </a:r>
          </a:p>
        </p:txBody>
      </p:sp>
      <p:sp>
        <p:nvSpPr>
          <p:cNvPr id="59" name="Title 2">
            <a:extLst>
              <a:ext uri="{FF2B5EF4-FFF2-40B4-BE49-F238E27FC236}">
                <a16:creationId xmlns:a16="http://schemas.microsoft.com/office/drawing/2014/main" id="{3D56C772-E21D-BA49-A49E-C1A55518840B}"/>
              </a:ext>
            </a:extLst>
          </p:cNvPr>
          <p:cNvSpPr txBox="1">
            <a:spLocks/>
          </p:cNvSpPr>
          <p:nvPr/>
        </p:nvSpPr>
        <p:spPr bwMode="auto">
          <a:xfrm>
            <a:off x="731026" y="2331294"/>
            <a:ext cx="2305006" cy="8294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56" tIns="34279" rIns="68556" bIns="34279"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3200" b="0" kern="1200" dirty="0">
                <a:solidFill>
                  <a:schemeClr val="bg1"/>
                </a:solidFill>
                <a:latin typeface="+mj-lt"/>
                <a:ea typeface="ＭＳ Ｐゴシック" charset="0"/>
                <a:cs typeface="CiscoSans"/>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algn="ctr"/>
            <a:r>
              <a:rPr sz="9600" b="1" spc="-225" dirty="0">
                <a:latin typeface="Arial" charset="0"/>
                <a:ea typeface="Arial" charset="0"/>
                <a:cs typeface="Arial" charset="0"/>
              </a:rPr>
              <a:t>1</a:t>
            </a:r>
            <a:r>
              <a:rPr sz="9600" b="1" dirty="0">
                <a:latin typeface="Arial" charset="0"/>
                <a:ea typeface="Arial" charset="0"/>
                <a:cs typeface="Arial" charset="0"/>
              </a:rPr>
              <a:t>0</a:t>
            </a:r>
            <a:r>
              <a:rPr sz="9600" b="1" spc="225" dirty="0">
                <a:latin typeface="Arial" charset="0"/>
                <a:ea typeface="Arial" charset="0"/>
                <a:cs typeface="Arial" charset="0"/>
              </a:rPr>
              <a:t>0</a:t>
            </a:r>
          </a:p>
        </p:txBody>
      </p:sp>
      <p:sp>
        <p:nvSpPr>
          <p:cNvPr id="60" name="Text Placeholder 1">
            <a:extLst>
              <a:ext uri="{FF2B5EF4-FFF2-40B4-BE49-F238E27FC236}">
                <a16:creationId xmlns:a16="http://schemas.microsoft.com/office/drawing/2014/main" id="{3312B20C-FDA7-DB4D-9673-50F21EACCAEC}"/>
              </a:ext>
            </a:extLst>
          </p:cNvPr>
          <p:cNvSpPr txBox="1">
            <a:spLocks/>
          </p:cNvSpPr>
          <p:nvPr/>
        </p:nvSpPr>
        <p:spPr>
          <a:xfrm>
            <a:off x="911668" y="3162922"/>
            <a:ext cx="1943723" cy="270297"/>
          </a:xfrm>
          <a:prstGeom prst="rect">
            <a:avLst/>
          </a:prstGeom>
        </p:spPr>
        <p:txBody>
          <a:bodyPr lIns="68568" tIns="34285" rIns="68568" bIns="34285" anchor="t"/>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buClr>
                <a:srgbClr val="000000"/>
              </a:buClr>
              <a:buNone/>
            </a:pPr>
            <a:r>
              <a:rPr sz="2100" dirty="0">
                <a:solidFill>
                  <a:schemeClr val="bg1"/>
                </a:solidFill>
                <a:latin typeface="Arial" charset="0"/>
                <a:ea typeface="Arial" charset="0"/>
                <a:cs typeface="Arial" charset="0"/>
              </a:rPr>
              <a:t>Industry Days</a:t>
            </a:r>
          </a:p>
        </p:txBody>
      </p:sp>
      <p:sp>
        <p:nvSpPr>
          <p:cNvPr id="61" name="Title 2">
            <a:extLst>
              <a:ext uri="{FF2B5EF4-FFF2-40B4-BE49-F238E27FC236}">
                <a16:creationId xmlns:a16="http://schemas.microsoft.com/office/drawing/2014/main" id="{72C70CAF-D03B-B941-A0BF-B2B140EDA5F7}"/>
              </a:ext>
            </a:extLst>
          </p:cNvPr>
          <p:cNvSpPr txBox="1">
            <a:spLocks/>
          </p:cNvSpPr>
          <p:nvPr/>
        </p:nvSpPr>
        <p:spPr bwMode="auto">
          <a:xfrm>
            <a:off x="437766" y="328616"/>
            <a:ext cx="8287134" cy="53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kern="1200" spc="0" baseline="0">
                <a:solidFill>
                  <a:schemeClr val="bg1"/>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PH"/>
              <a:t>Industry Result</a:t>
            </a:r>
            <a:endParaRPr lang="en-PH" dirty="0"/>
          </a:p>
        </p:txBody>
      </p:sp>
    </p:spTree>
    <p:extLst>
      <p:ext uri="{BB962C8B-B14F-4D97-AF65-F5344CB8AC3E}">
        <p14:creationId xmlns:p14="http://schemas.microsoft.com/office/powerpoint/2010/main" val="3911115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D9ABA8-E6B6-9641-99B6-AB096A8F1B90}"/>
              </a:ext>
            </a:extLst>
          </p:cNvPr>
          <p:cNvSpPr>
            <a:spLocks noGrp="1"/>
          </p:cNvSpPr>
          <p:nvPr>
            <p:ph type="ctrTitle"/>
          </p:nvPr>
        </p:nvSpPr>
        <p:spPr/>
        <p:txBody>
          <a:bodyPr/>
          <a:lstStyle/>
          <a:p>
            <a:r>
              <a:rPr lang="en-US" dirty="0"/>
              <a:t>Cisco Security Strategy</a:t>
            </a:r>
          </a:p>
        </p:txBody>
      </p:sp>
    </p:spTree>
    <p:extLst>
      <p:ext uri="{BB962C8B-B14F-4D97-AF65-F5344CB8AC3E}">
        <p14:creationId xmlns:p14="http://schemas.microsoft.com/office/powerpoint/2010/main" val="22306515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4704580" y="461286"/>
            <a:ext cx="4210049" cy="4210048"/>
            <a:chOff x="5094514" y="1047750"/>
            <a:chExt cx="3048000" cy="3048000"/>
          </a:xfrm>
          <a:solidFill>
            <a:srgbClr val="005073"/>
          </a:solidFill>
        </p:grpSpPr>
        <p:sp>
          <p:nvSpPr>
            <p:cNvPr id="34" name="Diamond 33"/>
            <p:cNvSpPr/>
            <p:nvPr/>
          </p:nvSpPr>
          <p:spPr>
            <a:xfrm>
              <a:off x="5094514" y="1047750"/>
              <a:ext cx="3048000" cy="3048000"/>
            </a:xfrm>
            <a:prstGeom prst="diamond">
              <a:avLst/>
            </a:prstGeom>
            <a:solidFill>
              <a:srgbClr val="005073"/>
            </a:solidFill>
            <a:ln w="12700" cap="flat" cmpd="sng" algn="ctr">
              <a:no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457166">
                <a:defRPr/>
              </a:pPr>
              <a:endParaRPr lang="en-US" sz="1013" kern="0" dirty="0">
                <a:solidFill>
                  <a:srgbClr val="FFFFFF"/>
                </a:solidFill>
                <a:latin typeface="CiscoSansTT ExtraLight"/>
              </a:endParaRPr>
            </a:p>
          </p:txBody>
        </p:sp>
        <p:sp>
          <p:nvSpPr>
            <p:cNvPr id="35" name="TextBox 34"/>
            <p:cNvSpPr txBox="1"/>
            <p:nvPr/>
          </p:nvSpPr>
          <p:spPr>
            <a:xfrm>
              <a:off x="5471509" y="2506634"/>
              <a:ext cx="2441124" cy="334237"/>
            </a:xfrm>
            <a:prstGeom prst="rect">
              <a:avLst/>
            </a:prstGeom>
            <a:noFill/>
            <a:ln>
              <a:noFill/>
            </a:ln>
          </p:spPr>
          <p:txBody>
            <a:bodyPr wrap="square" rtlCol="0" anchor="ctr">
              <a:spAutoFit/>
            </a:bodyPr>
            <a:lstStyle/>
            <a:p>
              <a:pPr algn="ctr" defTabSz="457166">
                <a:defRPr/>
              </a:pPr>
              <a:r>
                <a:rPr lang="en-US" sz="2400" kern="900" dirty="0">
                  <a:ln w="6350">
                    <a:noFill/>
                  </a:ln>
                  <a:solidFill>
                    <a:srgbClr val="00BCEB"/>
                  </a:solidFill>
                  <a:latin typeface="CiscoSansTT ExtraLight"/>
                  <a:ea typeface="CiscoSansTT Light" charset="0"/>
                  <a:cs typeface="CiscoSansTT Light" charset="0"/>
                </a:rPr>
                <a:t>Architecture</a:t>
              </a:r>
              <a:endParaRPr lang="en-US" sz="1600" kern="900" dirty="0">
                <a:ln w="6350">
                  <a:noFill/>
                </a:ln>
                <a:solidFill>
                  <a:srgbClr val="00BCEB"/>
                </a:solidFill>
                <a:latin typeface="CiscoSansTT ExtraLight"/>
                <a:ea typeface="CiscoSansTT Light" charset="0"/>
                <a:cs typeface="CiscoSansTT Light" charset="0"/>
              </a:endParaRPr>
            </a:p>
          </p:txBody>
        </p:sp>
        <p:sp>
          <p:nvSpPr>
            <p:cNvPr id="36" name="Rectangle 35"/>
            <p:cNvSpPr/>
            <p:nvPr/>
          </p:nvSpPr>
          <p:spPr>
            <a:xfrm>
              <a:off x="5956493" y="2331858"/>
              <a:ext cx="1471155" cy="267390"/>
            </a:xfrm>
            <a:prstGeom prst="rect">
              <a:avLst/>
            </a:prstGeom>
            <a:noFill/>
            <a:ln>
              <a:noFill/>
            </a:ln>
          </p:spPr>
          <p:txBody>
            <a:bodyPr wrap="square" anchor="ctr">
              <a:spAutoFit/>
            </a:bodyPr>
            <a:lstStyle/>
            <a:p>
              <a:pPr algn="ctr" defTabSz="457166">
                <a:defRPr/>
              </a:pPr>
              <a:r>
                <a:rPr lang="en-US" kern="0" dirty="0">
                  <a:ln w="6350">
                    <a:noFill/>
                  </a:ln>
                  <a:solidFill>
                    <a:srgbClr val="FFFFFF"/>
                  </a:solidFill>
                  <a:latin typeface="CiscoSansTT Light" charset="0"/>
                  <a:ea typeface="CiscoSansTT Light" charset="0"/>
                  <a:cs typeface="CiscoSansTT Light" charset="0"/>
                </a:rPr>
                <a:t>Integrated </a:t>
              </a:r>
            </a:p>
          </p:txBody>
        </p:sp>
      </p:grpSp>
      <p:grpSp>
        <p:nvGrpSpPr>
          <p:cNvPr id="37" name="Group 36"/>
          <p:cNvGrpSpPr/>
          <p:nvPr/>
        </p:nvGrpSpPr>
        <p:grpSpPr>
          <a:xfrm>
            <a:off x="224351" y="461284"/>
            <a:ext cx="4210047" cy="4210046"/>
            <a:chOff x="767443" y="1042307"/>
            <a:chExt cx="3048000" cy="3048000"/>
          </a:xfrm>
        </p:grpSpPr>
        <p:sp>
          <p:nvSpPr>
            <p:cNvPr id="38" name="Diamond 37"/>
            <p:cNvSpPr/>
            <p:nvPr/>
          </p:nvSpPr>
          <p:spPr>
            <a:xfrm>
              <a:off x="767443" y="1042307"/>
              <a:ext cx="3048000" cy="3048000"/>
            </a:xfrm>
            <a:prstGeom prst="diamond">
              <a:avLst/>
            </a:prstGeom>
            <a:solidFill>
              <a:srgbClr val="005073"/>
            </a:solidFill>
            <a:ln w="12700" cap="flat" cmpd="sng" algn="ctr">
              <a:no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457166">
                <a:defRPr/>
              </a:pPr>
              <a:endParaRPr lang="en-US" sz="1013" kern="0" dirty="0">
                <a:solidFill>
                  <a:srgbClr val="FFFFFF"/>
                </a:solidFill>
                <a:latin typeface="CiscoSansTT ExtraLight"/>
              </a:endParaRPr>
            </a:p>
          </p:txBody>
        </p:sp>
        <p:sp>
          <p:nvSpPr>
            <p:cNvPr id="39" name="TextBox 38"/>
            <p:cNvSpPr txBox="1"/>
            <p:nvPr/>
          </p:nvSpPr>
          <p:spPr>
            <a:xfrm>
              <a:off x="1119868" y="2500333"/>
              <a:ext cx="2343150" cy="334237"/>
            </a:xfrm>
            <a:prstGeom prst="rect">
              <a:avLst/>
            </a:prstGeom>
            <a:noFill/>
          </p:spPr>
          <p:txBody>
            <a:bodyPr wrap="square" rtlCol="0" anchor="ctr">
              <a:spAutoFit/>
            </a:bodyPr>
            <a:lstStyle/>
            <a:p>
              <a:pPr algn="ctr" defTabSz="457166">
                <a:defRPr/>
              </a:pPr>
              <a:r>
                <a:rPr lang="en-US" sz="2400" kern="900" dirty="0">
                  <a:ln w="6350">
                    <a:noFill/>
                  </a:ln>
                  <a:solidFill>
                    <a:srgbClr val="00BCEB"/>
                  </a:solidFill>
                  <a:latin typeface="CiscoSansTT ExtraLight"/>
                </a:rPr>
                <a:t>Portfolio</a:t>
              </a:r>
              <a:endParaRPr lang="en-US" sz="1600" kern="900" dirty="0">
                <a:ln w="6350">
                  <a:noFill/>
                </a:ln>
                <a:solidFill>
                  <a:srgbClr val="00BCEB"/>
                </a:solidFill>
                <a:latin typeface="CiscoSansTT ExtraLight"/>
              </a:endParaRPr>
            </a:p>
          </p:txBody>
        </p:sp>
        <p:sp>
          <p:nvSpPr>
            <p:cNvPr id="40" name="Rectangle 39"/>
            <p:cNvSpPr/>
            <p:nvPr/>
          </p:nvSpPr>
          <p:spPr>
            <a:xfrm>
              <a:off x="1459291" y="2350914"/>
              <a:ext cx="1664304" cy="229278"/>
            </a:xfrm>
            <a:prstGeom prst="rect">
              <a:avLst/>
            </a:prstGeom>
          </p:spPr>
          <p:txBody>
            <a:bodyPr wrap="square" anchor="ctr">
              <a:spAutoFit/>
            </a:bodyPr>
            <a:lstStyle/>
            <a:p>
              <a:pPr algn="ctr" defTabSz="457166">
                <a:lnSpc>
                  <a:spcPct val="80000"/>
                </a:lnSpc>
                <a:defRPr/>
              </a:pPr>
              <a:r>
                <a:rPr lang="en-US" kern="0" dirty="0">
                  <a:ln w="6350">
                    <a:noFill/>
                  </a:ln>
                  <a:solidFill>
                    <a:srgbClr val="FFFFFF"/>
                  </a:solidFill>
                  <a:latin typeface="CiscoSansTT Light" charset="0"/>
                  <a:ea typeface="CiscoSansTT Light" charset="0"/>
                  <a:cs typeface="CiscoSansTT Light" charset="0"/>
                </a:rPr>
                <a:t>Best of breed</a:t>
              </a:r>
            </a:p>
          </p:txBody>
        </p:sp>
      </p:grpSp>
      <p:grpSp>
        <p:nvGrpSpPr>
          <p:cNvPr id="41" name="Group 40"/>
          <p:cNvGrpSpPr/>
          <p:nvPr/>
        </p:nvGrpSpPr>
        <p:grpSpPr>
          <a:xfrm>
            <a:off x="2463804" y="-2912521"/>
            <a:ext cx="4210049" cy="4210048"/>
            <a:chOff x="5094514" y="1047750"/>
            <a:chExt cx="3048000" cy="3048000"/>
          </a:xfrm>
        </p:grpSpPr>
        <p:sp>
          <p:nvSpPr>
            <p:cNvPr id="42" name="Diamond 41"/>
            <p:cNvSpPr/>
            <p:nvPr/>
          </p:nvSpPr>
          <p:spPr>
            <a:xfrm>
              <a:off x="5094514" y="1047750"/>
              <a:ext cx="3048000" cy="3048000"/>
            </a:xfrm>
            <a:prstGeom prst="diamond">
              <a:avLst/>
            </a:prstGeom>
            <a:solidFill>
              <a:srgbClr val="005073"/>
            </a:solidFill>
            <a:ln w="12700" cap="flat" cmpd="sng" algn="ctr">
              <a:no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457166">
                <a:defRPr/>
              </a:pPr>
              <a:endParaRPr lang="en-US" sz="1013" kern="0" dirty="0">
                <a:solidFill>
                  <a:srgbClr val="FFFFFF"/>
                </a:solidFill>
                <a:latin typeface="CiscoSansTT ExtraLight"/>
              </a:endParaRPr>
            </a:p>
          </p:txBody>
        </p:sp>
        <p:sp>
          <p:nvSpPr>
            <p:cNvPr id="43" name="TextBox 42"/>
            <p:cNvSpPr txBox="1"/>
            <p:nvPr/>
          </p:nvSpPr>
          <p:spPr>
            <a:xfrm>
              <a:off x="5397952" y="3124371"/>
              <a:ext cx="2441124" cy="334237"/>
            </a:xfrm>
            <a:prstGeom prst="rect">
              <a:avLst/>
            </a:prstGeom>
            <a:noFill/>
            <a:ln>
              <a:noFill/>
            </a:ln>
          </p:spPr>
          <p:txBody>
            <a:bodyPr wrap="square" rtlCol="0" anchor="ctr">
              <a:spAutoFit/>
            </a:bodyPr>
            <a:lstStyle/>
            <a:p>
              <a:pPr algn="ctr" defTabSz="457166">
                <a:defRPr/>
              </a:pPr>
              <a:r>
                <a:rPr lang="en-US" sz="2400" kern="900" dirty="0">
                  <a:ln w="6350">
                    <a:noFill/>
                  </a:ln>
                  <a:solidFill>
                    <a:srgbClr val="00BCEB"/>
                  </a:solidFill>
                  <a:latin typeface="CiscoSansTT ExtraLight"/>
                  <a:ea typeface="CiscoSansTT Light" charset="0"/>
                  <a:cs typeface="CiscoSansTT Light" charset="0"/>
                </a:rPr>
                <a:t>Intelligence</a:t>
              </a:r>
              <a:endParaRPr lang="en-US" sz="1600" kern="900" dirty="0">
                <a:ln w="6350">
                  <a:noFill/>
                </a:ln>
                <a:solidFill>
                  <a:srgbClr val="00BCEB"/>
                </a:solidFill>
                <a:latin typeface="CiscoSansTT ExtraLight"/>
                <a:ea typeface="CiscoSansTT Light" charset="0"/>
                <a:cs typeface="CiscoSansTT Light" charset="0"/>
              </a:endParaRPr>
            </a:p>
          </p:txBody>
        </p:sp>
        <p:sp>
          <p:nvSpPr>
            <p:cNvPr id="44" name="Rectangle 43"/>
            <p:cNvSpPr/>
            <p:nvPr/>
          </p:nvSpPr>
          <p:spPr>
            <a:xfrm>
              <a:off x="5882936" y="2949592"/>
              <a:ext cx="1471155" cy="267390"/>
            </a:xfrm>
            <a:prstGeom prst="rect">
              <a:avLst/>
            </a:prstGeom>
            <a:ln>
              <a:noFill/>
            </a:ln>
          </p:spPr>
          <p:txBody>
            <a:bodyPr wrap="square" anchor="ctr">
              <a:spAutoFit/>
            </a:bodyPr>
            <a:lstStyle/>
            <a:p>
              <a:pPr algn="ctr" defTabSz="457166">
                <a:defRPr/>
              </a:pPr>
              <a:r>
                <a:rPr lang="en-US" kern="0" dirty="0">
                  <a:ln w="6350">
                    <a:noFill/>
                  </a:ln>
                  <a:solidFill>
                    <a:srgbClr val="FFFFFF"/>
                  </a:solidFill>
                  <a:latin typeface="CiscoSansTT Light" charset="0"/>
                  <a:ea typeface="CiscoSansTT Light" charset="0"/>
                  <a:cs typeface="CiscoSansTT Light" charset="0"/>
                </a:rPr>
                <a:t>Cloud-delivered</a:t>
              </a:r>
            </a:p>
          </p:txBody>
        </p:sp>
      </p:grpSp>
      <p:grpSp>
        <p:nvGrpSpPr>
          <p:cNvPr id="45" name="Group 44"/>
          <p:cNvGrpSpPr/>
          <p:nvPr/>
        </p:nvGrpSpPr>
        <p:grpSpPr>
          <a:xfrm>
            <a:off x="3986377" y="1986585"/>
            <a:ext cx="1164896" cy="1164895"/>
            <a:chOff x="3835432" y="1986582"/>
            <a:chExt cx="1164896" cy="1164895"/>
          </a:xfrm>
        </p:grpSpPr>
        <p:sp>
          <p:nvSpPr>
            <p:cNvPr id="46" name="Freeform: Shape 65"/>
            <p:cNvSpPr/>
            <p:nvPr/>
          </p:nvSpPr>
          <p:spPr>
            <a:xfrm>
              <a:off x="3835432" y="1986582"/>
              <a:ext cx="1164896" cy="1164895"/>
            </a:xfrm>
            <a:custGeom>
              <a:avLst/>
              <a:gdLst>
                <a:gd name="connsiteX0" fmla="*/ 585170 w 1164896"/>
                <a:gd name="connsiteY0" fmla="*/ 0 h 1164895"/>
                <a:gd name="connsiteX1" fmla="*/ 1164896 w 1164896"/>
                <a:gd name="connsiteY1" fmla="*/ 579726 h 1164895"/>
                <a:gd name="connsiteX2" fmla="*/ 579727 w 1164896"/>
                <a:gd name="connsiteY2" fmla="*/ 1164895 h 1164895"/>
                <a:gd name="connsiteX3" fmla="*/ 0 w 1164896"/>
                <a:gd name="connsiteY3" fmla="*/ 585169 h 1164895"/>
              </a:gdLst>
              <a:ahLst/>
              <a:cxnLst>
                <a:cxn ang="0">
                  <a:pos x="connsiteX0" y="connsiteY0"/>
                </a:cxn>
                <a:cxn ang="0">
                  <a:pos x="connsiteX1" y="connsiteY1"/>
                </a:cxn>
                <a:cxn ang="0">
                  <a:pos x="connsiteX2" y="connsiteY2"/>
                </a:cxn>
                <a:cxn ang="0">
                  <a:pos x="connsiteX3" y="connsiteY3"/>
                </a:cxn>
              </a:cxnLst>
              <a:rect l="l" t="t" r="r" b="b"/>
              <a:pathLst>
                <a:path w="1164896" h="1164895">
                  <a:moveTo>
                    <a:pt x="585170" y="0"/>
                  </a:moveTo>
                  <a:lnTo>
                    <a:pt x="1164896" y="579726"/>
                  </a:lnTo>
                  <a:lnTo>
                    <a:pt x="579727" y="1164895"/>
                  </a:lnTo>
                  <a:lnTo>
                    <a:pt x="0" y="585169"/>
                  </a:lnTo>
                  <a:close/>
                </a:path>
              </a:pathLst>
            </a:custGeom>
            <a:solidFill>
              <a:srgbClr val="00BCEB"/>
            </a:solidFill>
            <a:ln w="12700" cap="flat" cmpd="sng" algn="ctr">
              <a:noFill/>
              <a:prstDash val="solid"/>
            </a:ln>
            <a:effectLst/>
          </p:spPr>
          <p:txBody>
            <a:bodyPr lIns="0" rIns="0" rtlCol="0" anchor="ctr"/>
            <a:lstStyle/>
            <a:p>
              <a:pPr algn="ctr" defTabSz="914333">
                <a:defRPr/>
              </a:pPr>
              <a:endParaRPr lang="en-US" sz="2400" kern="0" dirty="0">
                <a:solidFill>
                  <a:srgbClr val="FFFFFF"/>
                </a:solidFill>
                <a:latin typeface="Arial"/>
                <a:ea typeface="Apple LiGothic Medium"/>
                <a:cs typeface="Apple LiGothic Medium"/>
              </a:endParaRPr>
            </a:p>
          </p:txBody>
        </p:sp>
        <p:grpSp>
          <p:nvGrpSpPr>
            <p:cNvPr id="47" name="Group 4"/>
            <p:cNvGrpSpPr>
              <a:grpSpLocks noChangeAspect="1"/>
            </p:cNvGrpSpPr>
            <p:nvPr/>
          </p:nvGrpSpPr>
          <p:grpSpPr bwMode="auto">
            <a:xfrm>
              <a:off x="4080524" y="2390059"/>
              <a:ext cx="674712" cy="357940"/>
              <a:chOff x="2290" y="1308"/>
              <a:chExt cx="1180" cy="626"/>
            </a:xfrm>
            <a:solidFill>
              <a:srgbClr val="FFFFFF"/>
            </a:solidFill>
          </p:grpSpPr>
          <p:sp>
            <p:nvSpPr>
              <p:cNvPr id="48" name="Rectangle 5"/>
              <p:cNvSpPr>
                <a:spLocks noChangeArrowheads="1"/>
              </p:cNvSpPr>
              <p:nvPr/>
            </p:nvSpPr>
            <p:spPr bwMode="auto">
              <a:xfrm>
                <a:off x="2624" y="1724"/>
                <a:ext cx="51" cy="20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49" name="Freeform 6"/>
              <p:cNvSpPr>
                <a:spLocks/>
              </p:cNvSpPr>
              <p:nvPr/>
            </p:nvSpPr>
            <p:spPr bwMode="auto">
              <a:xfrm>
                <a:off x="2935" y="1720"/>
                <a:ext cx="158" cy="214"/>
              </a:xfrm>
              <a:custGeom>
                <a:avLst/>
                <a:gdLst>
                  <a:gd name="T0" fmla="*/ 77 w 77"/>
                  <a:gd name="T1" fmla="*/ 30 h 104"/>
                  <a:gd name="T2" fmla="*/ 56 w 77"/>
                  <a:gd name="T3" fmla="*/ 25 h 104"/>
                  <a:gd name="T4" fmla="*/ 28 w 77"/>
                  <a:gd name="T5" fmla="*/ 52 h 104"/>
                  <a:gd name="T6" fmla="*/ 56 w 77"/>
                  <a:gd name="T7" fmla="*/ 78 h 104"/>
                  <a:gd name="T8" fmla="*/ 77 w 77"/>
                  <a:gd name="T9" fmla="*/ 73 h 104"/>
                  <a:gd name="T10" fmla="*/ 77 w 77"/>
                  <a:gd name="T11" fmla="*/ 100 h 104"/>
                  <a:gd name="T12" fmla="*/ 54 w 77"/>
                  <a:gd name="T13" fmla="*/ 104 h 104"/>
                  <a:gd name="T14" fmla="*/ 0 w 77"/>
                  <a:gd name="T15" fmla="*/ 52 h 104"/>
                  <a:gd name="T16" fmla="*/ 54 w 77"/>
                  <a:gd name="T17" fmla="*/ 0 h 104"/>
                  <a:gd name="T18" fmla="*/ 77 w 77"/>
                  <a:gd name="T19" fmla="*/ 4 h 104"/>
                  <a:gd name="T20" fmla="*/ 77 w 77"/>
                  <a:gd name="T21" fmla="*/ 3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4">
                    <a:moveTo>
                      <a:pt x="77" y="30"/>
                    </a:moveTo>
                    <a:cubicBezTo>
                      <a:pt x="76" y="30"/>
                      <a:pt x="68" y="25"/>
                      <a:pt x="56" y="25"/>
                    </a:cubicBezTo>
                    <a:cubicBezTo>
                      <a:pt x="39" y="25"/>
                      <a:pt x="28" y="36"/>
                      <a:pt x="28" y="52"/>
                    </a:cubicBezTo>
                    <a:cubicBezTo>
                      <a:pt x="28" y="67"/>
                      <a:pt x="39" y="78"/>
                      <a:pt x="56" y="78"/>
                    </a:cubicBezTo>
                    <a:cubicBezTo>
                      <a:pt x="67" y="78"/>
                      <a:pt x="76" y="74"/>
                      <a:pt x="77" y="73"/>
                    </a:cubicBezTo>
                    <a:cubicBezTo>
                      <a:pt x="77" y="100"/>
                      <a:pt x="77" y="100"/>
                      <a:pt x="77" y="100"/>
                    </a:cubicBezTo>
                    <a:cubicBezTo>
                      <a:pt x="74" y="101"/>
                      <a:pt x="65" y="104"/>
                      <a:pt x="54" y="104"/>
                    </a:cubicBezTo>
                    <a:cubicBezTo>
                      <a:pt x="25" y="104"/>
                      <a:pt x="0" y="84"/>
                      <a:pt x="0" y="52"/>
                    </a:cubicBezTo>
                    <a:cubicBezTo>
                      <a:pt x="0" y="22"/>
                      <a:pt x="23" y="0"/>
                      <a:pt x="54" y="0"/>
                    </a:cubicBezTo>
                    <a:cubicBezTo>
                      <a:pt x="66" y="0"/>
                      <a:pt x="74" y="3"/>
                      <a:pt x="77" y="4"/>
                    </a:cubicBezTo>
                    <a:lnTo>
                      <a:pt x="77"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0" name="Freeform 7"/>
              <p:cNvSpPr>
                <a:spLocks/>
              </p:cNvSpPr>
              <p:nvPr/>
            </p:nvSpPr>
            <p:spPr bwMode="auto">
              <a:xfrm>
                <a:off x="2397" y="1720"/>
                <a:ext cx="155" cy="214"/>
              </a:xfrm>
              <a:custGeom>
                <a:avLst/>
                <a:gdLst>
                  <a:gd name="T0" fmla="*/ 76 w 76"/>
                  <a:gd name="T1" fmla="*/ 30 h 104"/>
                  <a:gd name="T2" fmla="*/ 55 w 76"/>
                  <a:gd name="T3" fmla="*/ 25 h 104"/>
                  <a:gd name="T4" fmla="*/ 27 w 76"/>
                  <a:gd name="T5" fmla="*/ 52 h 104"/>
                  <a:gd name="T6" fmla="*/ 55 w 76"/>
                  <a:gd name="T7" fmla="*/ 78 h 104"/>
                  <a:gd name="T8" fmla="*/ 76 w 76"/>
                  <a:gd name="T9" fmla="*/ 73 h 104"/>
                  <a:gd name="T10" fmla="*/ 76 w 76"/>
                  <a:gd name="T11" fmla="*/ 100 h 104"/>
                  <a:gd name="T12" fmla="*/ 53 w 76"/>
                  <a:gd name="T13" fmla="*/ 104 h 104"/>
                  <a:gd name="T14" fmla="*/ 0 w 76"/>
                  <a:gd name="T15" fmla="*/ 52 h 104"/>
                  <a:gd name="T16" fmla="*/ 53 w 76"/>
                  <a:gd name="T17" fmla="*/ 0 h 104"/>
                  <a:gd name="T18" fmla="*/ 76 w 76"/>
                  <a:gd name="T19" fmla="*/ 4 h 104"/>
                  <a:gd name="T20" fmla="*/ 76 w 76"/>
                  <a:gd name="T21" fmla="*/ 3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4">
                    <a:moveTo>
                      <a:pt x="76" y="30"/>
                    </a:moveTo>
                    <a:cubicBezTo>
                      <a:pt x="75" y="30"/>
                      <a:pt x="67" y="25"/>
                      <a:pt x="55" y="25"/>
                    </a:cubicBezTo>
                    <a:cubicBezTo>
                      <a:pt x="39" y="25"/>
                      <a:pt x="27" y="36"/>
                      <a:pt x="27" y="52"/>
                    </a:cubicBezTo>
                    <a:cubicBezTo>
                      <a:pt x="27" y="67"/>
                      <a:pt x="38" y="78"/>
                      <a:pt x="55" y="78"/>
                    </a:cubicBezTo>
                    <a:cubicBezTo>
                      <a:pt x="67" y="78"/>
                      <a:pt x="75" y="74"/>
                      <a:pt x="76" y="73"/>
                    </a:cubicBezTo>
                    <a:cubicBezTo>
                      <a:pt x="76" y="100"/>
                      <a:pt x="76" y="100"/>
                      <a:pt x="76" y="100"/>
                    </a:cubicBezTo>
                    <a:cubicBezTo>
                      <a:pt x="73" y="101"/>
                      <a:pt x="64" y="104"/>
                      <a:pt x="53" y="104"/>
                    </a:cubicBezTo>
                    <a:cubicBezTo>
                      <a:pt x="25" y="104"/>
                      <a:pt x="0" y="84"/>
                      <a:pt x="0" y="52"/>
                    </a:cubicBezTo>
                    <a:cubicBezTo>
                      <a:pt x="0" y="22"/>
                      <a:pt x="22" y="0"/>
                      <a:pt x="53" y="0"/>
                    </a:cubicBezTo>
                    <a:cubicBezTo>
                      <a:pt x="65" y="0"/>
                      <a:pt x="74" y="3"/>
                      <a:pt x="76" y="4"/>
                    </a:cubicBezTo>
                    <a:lnTo>
                      <a:pt x="7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1" name="Freeform 8"/>
              <p:cNvSpPr>
                <a:spLocks noEditPoints="1"/>
              </p:cNvSpPr>
              <p:nvPr/>
            </p:nvSpPr>
            <p:spPr bwMode="auto">
              <a:xfrm>
                <a:off x="3146" y="1720"/>
                <a:ext cx="217" cy="214"/>
              </a:xfrm>
              <a:custGeom>
                <a:avLst/>
                <a:gdLst>
                  <a:gd name="T0" fmla="*/ 106 w 106"/>
                  <a:gd name="T1" fmla="*/ 52 h 104"/>
                  <a:gd name="T2" fmla="*/ 53 w 106"/>
                  <a:gd name="T3" fmla="*/ 104 h 104"/>
                  <a:gd name="T4" fmla="*/ 0 w 106"/>
                  <a:gd name="T5" fmla="*/ 52 h 104"/>
                  <a:gd name="T6" fmla="*/ 53 w 106"/>
                  <a:gd name="T7" fmla="*/ 0 h 104"/>
                  <a:gd name="T8" fmla="*/ 106 w 106"/>
                  <a:gd name="T9" fmla="*/ 52 h 104"/>
                  <a:gd name="T10" fmla="*/ 53 w 106"/>
                  <a:gd name="T11" fmla="*/ 25 h 104"/>
                  <a:gd name="T12" fmla="*/ 27 w 106"/>
                  <a:gd name="T13" fmla="*/ 52 h 104"/>
                  <a:gd name="T14" fmla="*/ 53 w 106"/>
                  <a:gd name="T15" fmla="*/ 78 h 104"/>
                  <a:gd name="T16" fmla="*/ 79 w 106"/>
                  <a:gd name="T17" fmla="*/ 52 h 104"/>
                  <a:gd name="T18" fmla="*/ 53 w 106"/>
                  <a:gd name="T1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4">
                    <a:moveTo>
                      <a:pt x="106" y="52"/>
                    </a:moveTo>
                    <a:cubicBezTo>
                      <a:pt x="106" y="80"/>
                      <a:pt x="84" y="104"/>
                      <a:pt x="53" y="104"/>
                    </a:cubicBezTo>
                    <a:cubicBezTo>
                      <a:pt x="22" y="104"/>
                      <a:pt x="0" y="80"/>
                      <a:pt x="0" y="52"/>
                    </a:cubicBezTo>
                    <a:cubicBezTo>
                      <a:pt x="0" y="23"/>
                      <a:pt x="22" y="0"/>
                      <a:pt x="53" y="0"/>
                    </a:cubicBezTo>
                    <a:cubicBezTo>
                      <a:pt x="84" y="0"/>
                      <a:pt x="106" y="23"/>
                      <a:pt x="106" y="52"/>
                    </a:cubicBezTo>
                    <a:close/>
                    <a:moveTo>
                      <a:pt x="53" y="25"/>
                    </a:moveTo>
                    <a:cubicBezTo>
                      <a:pt x="38" y="25"/>
                      <a:pt x="27" y="37"/>
                      <a:pt x="27" y="52"/>
                    </a:cubicBezTo>
                    <a:cubicBezTo>
                      <a:pt x="27" y="66"/>
                      <a:pt x="38" y="78"/>
                      <a:pt x="53" y="78"/>
                    </a:cubicBezTo>
                    <a:cubicBezTo>
                      <a:pt x="68" y="78"/>
                      <a:pt x="79" y="66"/>
                      <a:pt x="79" y="52"/>
                    </a:cubicBezTo>
                    <a:cubicBezTo>
                      <a:pt x="79" y="37"/>
                      <a:pt x="68" y="25"/>
                      <a:pt x="5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2" name="Freeform 9"/>
              <p:cNvSpPr>
                <a:spLocks/>
              </p:cNvSpPr>
              <p:nvPr/>
            </p:nvSpPr>
            <p:spPr bwMode="auto">
              <a:xfrm>
                <a:off x="2745" y="1720"/>
                <a:ext cx="141" cy="214"/>
              </a:xfrm>
              <a:custGeom>
                <a:avLst/>
                <a:gdLst>
                  <a:gd name="T0" fmla="*/ 62 w 69"/>
                  <a:gd name="T1" fmla="*/ 24 h 104"/>
                  <a:gd name="T2" fmla="*/ 42 w 69"/>
                  <a:gd name="T3" fmla="*/ 21 h 104"/>
                  <a:gd name="T4" fmla="*/ 27 w 69"/>
                  <a:gd name="T5" fmla="*/ 30 h 104"/>
                  <a:gd name="T6" fmla="*/ 38 w 69"/>
                  <a:gd name="T7" fmla="*/ 39 h 104"/>
                  <a:gd name="T8" fmla="*/ 45 w 69"/>
                  <a:gd name="T9" fmla="*/ 41 h 104"/>
                  <a:gd name="T10" fmla="*/ 69 w 69"/>
                  <a:gd name="T11" fmla="*/ 70 h 104"/>
                  <a:gd name="T12" fmla="*/ 28 w 69"/>
                  <a:gd name="T13" fmla="*/ 104 h 104"/>
                  <a:gd name="T14" fmla="*/ 0 w 69"/>
                  <a:gd name="T15" fmla="*/ 101 h 104"/>
                  <a:gd name="T16" fmla="*/ 0 w 69"/>
                  <a:gd name="T17" fmla="*/ 78 h 104"/>
                  <a:gd name="T18" fmla="*/ 24 w 69"/>
                  <a:gd name="T19" fmla="*/ 82 h 104"/>
                  <a:gd name="T20" fmla="*/ 42 w 69"/>
                  <a:gd name="T21" fmla="*/ 72 h 104"/>
                  <a:gd name="T22" fmla="*/ 31 w 69"/>
                  <a:gd name="T23" fmla="*/ 62 h 104"/>
                  <a:gd name="T24" fmla="*/ 26 w 69"/>
                  <a:gd name="T25" fmla="*/ 60 h 104"/>
                  <a:gd name="T26" fmla="*/ 0 w 69"/>
                  <a:gd name="T27" fmla="*/ 31 h 104"/>
                  <a:gd name="T28" fmla="*/ 37 w 69"/>
                  <a:gd name="T29" fmla="*/ 0 h 104"/>
                  <a:gd name="T30" fmla="*/ 62 w 69"/>
                  <a:gd name="T31" fmla="*/ 3 h 104"/>
                  <a:gd name="T32" fmla="*/ 62 w 69"/>
                  <a:gd name="T33" fmla="*/ 2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4">
                    <a:moveTo>
                      <a:pt x="62" y="24"/>
                    </a:moveTo>
                    <a:cubicBezTo>
                      <a:pt x="62" y="24"/>
                      <a:pt x="51" y="21"/>
                      <a:pt x="42" y="21"/>
                    </a:cubicBezTo>
                    <a:cubicBezTo>
                      <a:pt x="32" y="21"/>
                      <a:pt x="27" y="25"/>
                      <a:pt x="27" y="30"/>
                    </a:cubicBezTo>
                    <a:cubicBezTo>
                      <a:pt x="27" y="36"/>
                      <a:pt x="34" y="38"/>
                      <a:pt x="38" y="39"/>
                    </a:cubicBezTo>
                    <a:cubicBezTo>
                      <a:pt x="45" y="41"/>
                      <a:pt x="45" y="41"/>
                      <a:pt x="45" y="41"/>
                    </a:cubicBezTo>
                    <a:cubicBezTo>
                      <a:pt x="62" y="47"/>
                      <a:pt x="69" y="58"/>
                      <a:pt x="69" y="70"/>
                    </a:cubicBezTo>
                    <a:cubicBezTo>
                      <a:pt x="69" y="95"/>
                      <a:pt x="47" y="104"/>
                      <a:pt x="28" y="104"/>
                    </a:cubicBezTo>
                    <a:cubicBezTo>
                      <a:pt x="14" y="104"/>
                      <a:pt x="2" y="101"/>
                      <a:pt x="0" y="101"/>
                    </a:cubicBezTo>
                    <a:cubicBezTo>
                      <a:pt x="0" y="78"/>
                      <a:pt x="0" y="78"/>
                      <a:pt x="0" y="78"/>
                    </a:cubicBezTo>
                    <a:cubicBezTo>
                      <a:pt x="3" y="78"/>
                      <a:pt x="13" y="82"/>
                      <a:pt x="24" y="82"/>
                    </a:cubicBezTo>
                    <a:cubicBezTo>
                      <a:pt x="37" y="82"/>
                      <a:pt x="42" y="78"/>
                      <a:pt x="42" y="72"/>
                    </a:cubicBezTo>
                    <a:cubicBezTo>
                      <a:pt x="42" y="67"/>
                      <a:pt x="37" y="64"/>
                      <a:pt x="31" y="62"/>
                    </a:cubicBezTo>
                    <a:cubicBezTo>
                      <a:pt x="30" y="62"/>
                      <a:pt x="27" y="61"/>
                      <a:pt x="26" y="60"/>
                    </a:cubicBezTo>
                    <a:cubicBezTo>
                      <a:pt x="12" y="56"/>
                      <a:pt x="0" y="48"/>
                      <a:pt x="0" y="31"/>
                    </a:cubicBezTo>
                    <a:cubicBezTo>
                      <a:pt x="0" y="12"/>
                      <a:pt x="14" y="0"/>
                      <a:pt x="37" y="0"/>
                    </a:cubicBezTo>
                    <a:cubicBezTo>
                      <a:pt x="50" y="0"/>
                      <a:pt x="61" y="3"/>
                      <a:pt x="62" y="3"/>
                    </a:cubicBez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3" name="Freeform 10"/>
              <p:cNvSpPr>
                <a:spLocks/>
              </p:cNvSpPr>
              <p:nvPr/>
            </p:nvSpPr>
            <p:spPr bwMode="auto">
              <a:xfrm>
                <a:off x="2290" y="1477"/>
                <a:ext cx="51" cy="105"/>
              </a:xfrm>
              <a:custGeom>
                <a:avLst/>
                <a:gdLst>
                  <a:gd name="T0" fmla="*/ 25 w 25"/>
                  <a:gd name="T1" fmla="*/ 12 h 51"/>
                  <a:gd name="T2" fmla="*/ 13 w 25"/>
                  <a:gd name="T3" fmla="*/ 0 h 51"/>
                  <a:gd name="T4" fmla="*/ 0 w 25"/>
                  <a:gd name="T5" fmla="*/ 12 h 51"/>
                  <a:gd name="T6" fmla="*/ 0 w 25"/>
                  <a:gd name="T7" fmla="*/ 38 h 51"/>
                  <a:gd name="T8" fmla="*/ 13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3" y="0"/>
                    </a:cubicBezTo>
                    <a:cubicBezTo>
                      <a:pt x="6" y="0"/>
                      <a:pt x="0" y="5"/>
                      <a:pt x="0" y="12"/>
                    </a:cubicBezTo>
                    <a:cubicBezTo>
                      <a:pt x="0" y="38"/>
                      <a:pt x="0" y="38"/>
                      <a:pt x="0" y="38"/>
                    </a:cubicBezTo>
                    <a:cubicBezTo>
                      <a:pt x="0" y="45"/>
                      <a:pt x="6" y="51"/>
                      <a:pt x="13" y="51"/>
                    </a:cubicBezTo>
                    <a:cubicBezTo>
                      <a:pt x="19" y="51"/>
                      <a:pt x="25" y="45"/>
                      <a:pt x="25" y="38"/>
                    </a:cubicBez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4" name="Freeform 11"/>
              <p:cNvSpPr>
                <a:spLocks/>
              </p:cNvSpPr>
              <p:nvPr/>
            </p:nvSpPr>
            <p:spPr bwMode="auto">
              <a:xfrm>
                <a:off x="2431" y="1405"/>
                <a:ext cx="52" cy="177"/>
              </a:xfrm>
              <a:custGeom>
                <a:avLst/>
                <a:gdLst>
                  <a:gd name="T0" fmla="*/ 25 w 25"/>
                  <a:gd name="T1" fmla="*/ 13 h 86"/>
                  <a:gd name="T2" fmla="*/ 12 w 25"/>
                  <a:gd name="T3" fmla="*/ 0 h 86"/>
                  <a:gd name="T4" fmla="*/ 0 w 25"/>
                  <a:gd name="T5" fmla="*/ 13 h 86"/>
                  <a:gd name="T6" fmla="*/ 0 w 25"/>
                  <a:gd name="T7" fmla="*/ 73 h 86"/>
                  <a:gd name="T8" fmla="*/ 12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19" y="0"/>
                      <a:pt x="12" y="0"/>
                    </a:cubicBezTo>
                    <a:cubicBezTo>
                      <a:pt x="6" y="0"/>
                      <a:pt x="0" y="6"/>
                      <a:pt x="0" y="13"/>
                    </a:cubicBezTo>
                    <a:cubicBezTo>
                      <a:pt x="0" y="73"/>
                      <a:pt x="0" y="73"/>
                      <a:pt x="0" y="73"/>
                    </a:cubicBezTo>
                    <a:cubicBezTo>
                      <a:pt x="0" y="80"/>
                      <a:pt x="6" y="86"/>
                      <a:pt x="12" y="86"/>
                    </a:cubicBezTo>
                    <a:cubicBezTo>
                      <a:pt x="19" y="86"/>
                      <a:pt x="25" y="80"/>
                      <a:pt x="25" y="73"/>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5" name="Freeform 12"/>
              <p:cNvSpPr>
                <a:spLocks/>
              </p:cNvSpPr>
              <p:nvPr/>
            </p:nvSpPr>
            <p:spPr bwMode="auto">
              <a:xfrm>
                <a:off x="2573" y="1308"/>
                <a:ext cx="51" cy="325"/>
              </a:xfrm>
              <a:custGeom>
                <a:avLst/>
                <a:gdLst>
                  <a:gd name="T0" fmla="*/ 25 w 25"/>
                  <a:gd name="T1" fmla="*/ 12 h 158"/>
                  <a:gd name="T2" fmla="*/ 12 w 25"/>
                  <a:gd name="T3" fmla="*/ 0 h 158"/>
                  <a:gd name="T4" fmla="*/ 0 w 25"/>
                  <a:gd name="T5" fmla="*/ 12 h 158"/>
                  <a:gd name="T6" fmla="*/ 0 w 25"/>
                  <a:gd name="T7" fmla="*/ 145 h 158"/>
                  <a:gd name="T8" fmla="*/ 12 w 25"/>
                  <a:gd name="T9" fmla="*/ 158 h 158"/>
                  <a:gd name="T10" fmla="*/ 25 w 25"/>
                  <a:gd name="T11" fmla="*/ 145 h 158"/>
                  <a:gd name="T12" fmla="*/ 25 w 25"/>
                  <a:gd name="T13" fmla="*/ 12 h 158"/>
                </a:gdLst>
                <a:ahLst/>
                <a:cxnLst>
                  <a:cxn ang="0">
                    <a:pos x="T0" y="T1"/>
                  </a:cxn>
                  <a:cxn ang="0">
                    <a:pos x="T2" y="T3"/>
                  </a:cxn>
                  <a:cxn ang="0">
                    <a:pos x="T4" y="T5"/>
                  </a:cxn>
                  <a:cxn ang="0">
                    <a:pos x="T6" y="T7"/>
                  </a:cxn>
                  <a:cxn ang="0">
                    <a:pos x="T8" y="T9"/>
                  </a:cxn>
                  <a:cxn ang="0">
                    <a:pos x="T10" y="T11"/>
                  </a:cxn>
                  <a:cxn ang="0">
                    <a:pos x="T12" y="T13"/>
                  </a:cxn>
                </a:cxnLst>
                <a:rect l="0" t="0" r="r" b="b"/>
                <a:pathLst>
                  <a:path w="25" h="158">
                    <a:moveTo>
                      <a:pt x="25" y="12"/>
                    </a:moveTo>
                    <a:cubicBezTo>
                      <a:pt x="25" y="6"/>
                      <a:pt x="19" y="0"/>
                      <a:pt x="12" y="0"/>
                    </a:cubicBezTo>
                    <a:cubicBezTo>
                      <a:pt x="5" y="0"/>
                      <a:pt x="0" y="6"/>
                      <a:pt x="0" y="12"/>
                    </a:cubicBezTo>
                    <a:cubicBezTo>
                      <a:pt x="0" y="145"/>
                      <a:pt x="0" y="145"/>
                      <a:pt x="0" y="145"/>
                    </a:cubicBezTo>
                    <a:cubicBezTo>
                      <a:pt x="0" y="152"/>
                      <a:pt x="5" y="158"/>
                      <a:pt x="12" y="158"/>
                    </a:cubicBezTo>
                    <a:cubicBezTo>
                      <a:pt x="19" y="158"/>
                      <a:pt x="25" y="152"/>
                      <a:pt x="25" y="145"/>
                    </a:cubicBez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6" name="Freeform 13"/>
              <p:cNvSpPr>
                <a:spLocks/>
              </p:cNvSpPr>
              <p:nvPr/>
            </p:nvSpPr>
            <p:spPr bwMode="auto">
              <a:xfrm>
                <a:off x="2714" y="1405"/>
                <a:ext cx="51" cy="177"/>
              </a:xfrm>
              <a:custGeom>
                <a:avLst/>
                <a:gdLst>
                  <a:gd name="T0" fmla="*/ 25 w 25"/>
                  <a:gd name="T1" fmla="*/ 13 h 86"/>
                  <a:gd name="T2" fmla="*/ 12 w 25"/>
                  <a:gd name="T3" fmla="*/ 0 h 86"/>
                  <a:gd name="T4" fmla="*/ 0 w 25"/>
                  <a:gd name="T5" fmla="*/ 13 h 86"/>
                  <a:gd name="T6" fmla="*/ 0 w 25"/>
                  <a:gd name="T7" fmla="*/ 73 h 86"/>
                  <a:gd name="T8" fmla="*/ 12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19" y="0"/>
                      <a:pt x="12" y="0"/>
                    </a:cubicBezTo>
                    <a:cubicBezTo>
                      <a:pt x="5" y="0"/>
                      <a:pt x="0" y="6"/>
                      <a:pt x="0" y="13"/>
                    </a:cubicBezTo>
                    <a:cubicBezTo>
                      <a:pt x="0" y="73"/>
                      <a:pt x="0" y="73"/>
                      <a:pt x="0" y="73"/>
                    </a:cubicBezTo>
                    <a:cubicBezTo>
                      <a:pt x="0" y="80"/>
                      <a:pt x="5" y="86"/>
                      <a:pt x="12" y="86"/>
                    </a:cubicBezTo>
                    <a:cubicBezTo>
                      <a:pt x="19" y="86"/>
                      <a:pt x="25" y="80"/>
                      <a:pt x="25" y="73"/>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7" name="Freeform 14"/>
              <p:cNvSpPr>
                <a:spLocks/>
              </p:cNvSpPr>
              <p:nvPr/>
            </p:nvSpPr>
            <p:spPr bwMode="auto">
              <a:xfrm>
                <a:off x="2855" y="1477"/>
                <a:ext cx="52" cy="105"/>
              </a:xfrm>
              <a:custGeom>
                <a:avLst/>
                <a:gdLst>
                  <a:gd name="T0" fmla="*/ 25 w 25"/>
                  <a:gd name="T1" fmla="*/ 12 h 51"/>
                  <a:gd name="T2" fmla="*/ 12 w 25"/>
                  <a:gd name="T3" fmla="*/ 0 h 51"/>
                  <a:gd name="T4" fmla="*/ 0 w 25"/>
                  <a:gd name="T5" fmla="*/ 12 h 51"/>
                  <a:gd name="T6" fmla="*/ 0 w 25"/>
                  <a:gd name="T7" fmla="*/ 38 h 51"/>
                  <a:gd name="T8" fmla="*/ 12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2" y="0"/>
                    </a:cubicBezTo>
                    <a:cubicBezTo>
                      <a:pt x="5" y="0"/>
                      <a:pt x="0" y="5"/>
                      <a:pt x="0" y="12"/>
                    </a:cubicBezTo>
                    <a:cubicBezTo>
                      <a:pt x="0" y="38"/>
                      <a:pt x="0" y="38"/>
                      <a:pt x="0" y="38"/>
                    </a:cubicBezTo>
                    <a:cubicBezTo>
                      <a:pt x="0" y="45"/>
                      <a:pt x="5" y="51"/>
                      <a:pt x="12" y="51"/>
                    </a:cubicBezTo>
                    <a:cubicBezTo>
                      <a:pt x="19" y="51"/>
                      <a:pt x="25" y="45"/>
                      <a:pt x="25" y="38"/>
                    </a:cubicBez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8" name="Freeform 15"/>
              <p:cNvSpPr>
                <a:spLocks/>
              </p:cNvSpPr>
              <p:nvPr/>
            </p:nvSpPr>
            <p:spPr bwMode="auto">
              <a:xfrm>
                <a:off x="2995" y="1405"/>
                <a:ext cx="51" cy="177"/>
              </a:xfrm>
              <a:custGeom>
                <a:avLst/>
                <a:gdLst>
                  <a:gd name="T0" fmla="*/ 25 w 25"/>
                  <a:gd name="T1" fmla="*/ 13 h 86"/>
                  <a:gd name="T2" fmla="*/ 13 w 25"/>
                  <a:gd name="T3" fmla="*/ 0 h 86"/>
                  <a:gd name="T4" fmla="*/ 0 w 25"/>
                  <a:gd name="T5" fmla="*/ 13 h 86"/>
                  <a:gd name="T6" fmla="*/ 0 w 25"/>
                  <a:gd name="T7" fmla="*/ 73 h 86"/>
                  <a:gd name="T8" fmla="*/ 13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20" y="0"/>
                      <a:pt x="13" y="0"/>
                    </a:cubicBezTo>
                    <a:cubicBezTo>
                      <a:pt x="6" y="0"/>
                      <a:pt x="0" y="6"/>
                      <a:pt x="0" y="13"/>
                    </a:cubicBezTo>
                    <a:cubicBezTo>
                      <a:pt x="0" y="73"/>
                      <a:pt x="0" y="73"/>
                      <a:pt x="0" y="73"/>
                    </a:cubicBezTo>
                    <a:cubicBezTo>
                      <a:pt x="0" y="80"/>
                      <a:pt x="6" y="86"/>
                      <a:pt x="13" y="86"/>
                    </a:cubicBezTo>
                    <a:cubicBezTo>
                      <a:pt x="20" y="86"/>
                      <a:pt x="25" y="80"/>
                      <a:pt x="25" y="73"/>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59" name="Freeform 16"/>
              <p:cNvSpPr>
                <a:spLocks/>
              </p:cNvSpPr>
              <p:nvPr/>
            </p:nvSpPr>
            <p:spPr bwMode="auto">
              <a:xfrm>
                <a:off x="3136" y="1308"/>
                <a:ext cx="51" cy="325"/>
              </a:xfrm>
              <a:custGeom>
                <a:avLst/>
                <a:gdLst>
                  <a:gd name="T0" fmla="*/ 25 w 25"/>
                  <a:gd name="T1" fmla="*/ 12 h 158"/>
                  <a:gd name="T2" fmla="*/ 13 w 25"/>
                  <a:gd name="T3" fmla="*/ 0 h 158"/>
                  <a:gd name="T4" fmla="*/ 0 w 25"/>
                  <a:gd name="T5" fmla="*/ 12 h 158"/>
                  <a:gd name="T6" fmla="*/ 0 w 25"/>
                  <a:gd name="T7" fmla="*/ 145 h 158"/>
                  <a:gd name="T8" fmla="*/ 13 w 25"/>
                  <a:gd name="T9" fmla="*/ 158 h 158"/>
                  <a:gd name="T10" fmla="*/ 25 w 25"/>
                  <a:gd name="T11" fmla="*/ 145 h 158"/>
                  <a:gd name="T12" fmla="*/ 25 w 25"/>
                  <a:gd name="T13" fmla="*/ 12 h 158"/>
                </a:gdLst>
                <a:ahLst/>
                <a:cxnLst>
                  <a:cxn ang="0">
                    <a:pos x="T0" y="T1"/>
                  </a:cxn>
                  <a:cxn ang="0">
                    <a:pos x="T2" y="T3"/>
                  </a:cxn>
                  <a:cxn ang="0">
                    <a:pos x="T4" y="T5"/>
                  </a:cxn>
                  <a:cxn ang="0">
                    <a:pos x="T6" y="T7"/>
                  </a:cxn>
                  <a:cxn ang="0">
                    <a:pos x="T8" y="T9"/>
                  </a:cxn>
                  <a:cxn ang="0">
                    <a:pos x="T10" y="T11"/>
                  </a:cxn>
                  <a:cxn ang="0">
                    <a:pos x="T12" y="T13"/>
                  </a:cxn>
                </a:cxnLst>
                <a:rect l="0" t="0" r="r" b="b"/>
                <a:pathLst>
                  <a:path w="25" h="158">
                    <a:moveTo>
                      <a:pt x="25" y="12"/>
                    </a:moveTo>
                    <a:cubicBezTo>
                      <a:pt x="25" y="6"/>
                      <a:pt x="20" y="0"/>
                      <a:pt x="13" y="0"/>
                    </a:cubicBezTo>
                    <a:cubicBezTo>
                      <a:pt x="6" y="0"/>
                      <a:pt x="0" y="6"/>
                      <a:pt x="0" y="12"/>
                    </a:cubicBezTo>
                    <a:cubicBezTo>
                      <a:pt x="0" y="145"/>
                      <a:pt x="0" y="145"/>
                      <a:pt x="0" y="145"/>
                    </a:cubicBezTo>
                    <a:cubicBezTo>
                      <a:pt x="0" y="152"/>
                      <a:pt x="6" y="158"/>
                      <a:pt x="13" y="158"/>
                    </a:cubicBezTo>
                    <a:cubicBezTo>
                      <a:pt x="20" y="158"/>
                      <a:pt x="25" y="152"/>
                      <a:pt x="25" y="145"/>
                    </a:cubicBez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60" name="Freeform 17"/>
              <p:cNvSpPr>
                <a:spLocks/>
              </p:cNvSpPr>
              <p:nvPr/>
            </p:nvSpPr>
            <p:spPr bwMode="auto">
              <a:xfrm>
                <a:off x="3277" y="1405"/>
                <a:ext cx="52" cy="177"/>
              </a:xfrm>
              <a:custGeom>
                <a:avLst/>
                <a:gdLst>
                  <a:gd name="T0" fmla="*/ 25 w 25"/>
                  <a:gd name="T1" fmla="*/ 13 h 86"/>
                  <a:gd name="T2" fmla="*/ 13 w 25"/>
                  <a:gd name="T3" fmla="*/ 0 h 86"/>
                  <a:gd name="T4" fmla="*/ 0 w 25"/>
                  <a:gd name="T5" fmla="*/ 13 h 86"/>
                  <a:gd name="T6" fmla="*/ 0 w 25"/>
                  <a:gd name="T7" fmla="*/ 73 h 86"/>
                  <a:gd name="T8" fmla="*/ 13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20" y="0"/>
                      <a:pt x="13" y="0"/>
                    </a:cubicBezTo>
                    <a:cubicBezTo>
                      <a:pt x="6" y="0"/>
                      <a:pt x="0" y="6"/>
                      <a:pt x="0" y="13"/>
                    </a:cubicBezTo>
                    <a:cubicBezTo>
                      <a:pt x="0" y="73"/>
                      <a:pt x="0" y="73"/>
                      <a:pt x="0" y="73"/>
                    </a:cubicBezTo>
                    <a:cubicBezTo>
                      <a:pt x="0" y="80"/>
                      <a:pt x="6" y="86"/>
                      <a:pt x="13" y="86"/>
                    </a:cubicBezTo>
                    <a:cubicBezTo>
                      <a:pt x="20" y="86"/>
                      <a:pt x="25" y="80"/>
                      <a:pt x="25" y="73"/>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sp>
            <p:nvSpPr>
              <p:cNvPr id="61" name="Freeform 18"/>
              <p:cNvSpPr>
                <a:spLocks/>
              </p:cNvSpPr>
              <p:nvPr/>
            </p:nvSpPr>
            <p:spPr bwMode="auto">
              <a:xfrm>
                <a:off x="3419" y="1477"/>
                <a:ext cx="51" cy="105"/>
              </a:xfrm>
              <a:custGeom>
                <a:avLst/>
                <a:gdLst>
                  <a:gd name="T0" fmla="*/ 25 w 25"/>
                  <a:gd name="T1" fmla="*/ 12 h 51"/>
                  <a:gd name="T2" fmla="*/ 13 w 25"/>
                  <a:gd name="T3" fmla="*/ 0 h 51"/>
                  <a:gd name="T4" fmla="*/ 0 w 25"/>
                  <a:gd name="T5" fmla="*/ 12 h 51"/>
                  <a:gd name="T6" fmla="*/ 0 w 25"/>
                  <a:gd name="T7" fmla="*/ 38 h 51"/>
                  <a:gd name="T8" fmla="*/ 13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3" y="0"/>
                    </a:cubicBezTo>
                    <a:cubicBezTo>
                      <a:pt x="6" y="0"/>
                      <a:pt x="0" y="5"/>
                      <a:pt x="0" y="12"/>
                    </a:cubicBezTo>
                    <a:cubicBezTo>
                      <a:pt x="0" y="38"/>
                      <a:pt x="0" y="38"/>
                      <a:pt x="0" y="38"/>
                    </a:cubicBezTo>
                    <a:cubicBezTo>
                      <a:pt x="0" y="45"/>
                      <a:pt x="6" y="51"/>
                      <a:pt x="13" y="51"/>
                    </a:cubicBezTo>
                    <a:cubicBezTo>
                      <a:pt x="19" y="51"/>
                      <a:pt x="25" y="45"/>
                      <a:pt x="25" y="38"/>
                    </a:cubicBez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749">
                  <a:defRPr/>
                </a:pPr>
                <a:endParaRPr lang="en-US" kern="0" dirty="0">
                  <a:solidFill>
                    <a:srgbClr val="39393B"/>
                  </a:solidFill>
                  <a:latin typeface="Arial"/>
                  <a:ea typeface="Apple LiGothic Medium"/>
                  <a:cs typeface="Apple LiGothic Medium"/>
                </a:endParaRPr>
              </a:p>
            </p:txBody>
          </p:sp>
        </p:grpSp>
      </p:grpSp>
    </p:spTree>
    <p:extLst>
      <p:ext uri="{BB962C8B-B14F-4D97-AF65-F5344CB8AC3E}">
        <p14:creationId xmlns:p14="http://schemas.microsoft.com/office/powerpoint/2010/main" val="4095386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1.66667E-6 -4.07407E-6 L -0.07899 -4.07407E-6 " pathEditMode="relative" rAng="0" ptsTypes="AA">
                                      <p:cBhvr>
                                        <p:cTn id="6" dur="1000" fill="hold"/>
                                        <p:tgtEl>
                                          <p:spTgt spid="33"/>
                                        </p:tgtEl>
                                        <p:attrNameLst>
                                          <p:attrName>ppt_x</p:attrName>
                                          <p:attrName>ppt_y</p:attrName>
                                        </p:attrNameLst>
                                      </p:cBhvr>
                                      <p:rCtr x="-3958" y="0"/>
                                    </p:animMotion>
                                  </p:childTnLst>
                                </p:cTn>
                              </p:par>
                              <p:par>
                                <p:cTn id="7" presetID="63" presetClass="path" presetSubtype="0" accel="50000" decel="50000" fill="hold" nodeType="withEffect">
                                  <p:stCondLst>
                                    <p:cond delay="0"/>
                                  </p:stCondLst>
                                  <p:childTnLst>
                                    <p:animMotion origin="layout" path="M 2.5E-6 -4.07407E-6 L 0.07899 -4.07407E-6 " pathEditMode="relative" rAng="0" ptsTypes="AA">
                                      <p:cBhvr>
                                        <p:cTn id="8" dur="1000" fill="hold"/>
                                        <p:tgtEl>
                                          <p:spTgt spid="37"/>
                                        </p:tgtEl>
                                        <p:attrNameLst>
                                          <p:attrName>ppt_x</p:attrName>
                                          <p:attrName>ppt_y</p:attrName>
                                        </p:attrNameLst>
                                      </p:cBhvr>
                                      <p:rCtr x="3941" y="0"/>
                                    </p:animMotion>
                                  </p:childTnLst>
                                </p:cTn>
                              </p:par>
                              <p:par>
                                <p:cTn id="9" presetID="10" presetClass="entr" presetSubtype="0" fill="hold" nodeType="withEffect">
                                  <p:stCondLst>
                                    <p:cond delay="100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1000"/>
                                        <p:tgtEl>
                                          <p:spTgt spid="45"/>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nodeType="click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par>
                                <p:cTn id="19" presetID="42" presetClass="path" presetSubtype="0" accel="50000" decel="50000" fill="hold" nodeType="withEffect">
                                  <p:stCondLst>
                                    <p:cond delay="0"/>
                                  </p:stCondLst>
                                  <p:childTnLst>
                                    <p:animMotion origin="layout" path="M -2.77778E-6 -1.23457E-6 L -2.77778E-6 0.11729 " pathEditMode="relative" rAng="0" ptsTypes="AA">
                                      <p:cBhvr>
                                        <p:cTn id="20" dur="2000" fill="hold"/>
                                        <p:tgtEl>
                                          <p:spTgt spid="41"/>
                                        </p:tgtEl>
                                        <p:attrNameLst>
                                          <p:attrName>ppt_x</p:attrName>
                                          <p:attrName>ppt_y</p:attrName>
                                        </p:attrNameLst>
                                      </p:cBhvr>
                                      <p:rCtr x="0" y="5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47420" y="377050"/>
            <a:ext cx="8345488" cy="731837"/>
          </a:xfrm>
        </p:spPr>
        <p:txBody>
          <a:bodyPr/>
          <a:lstStyle/>
          <a:p>
            <a:r>
              <a:rPr lang="en-US" dirty="0">
                <a:solidFill>
                  <a:schemeClr val="tx1"/>
                </a:solidFill>
              </a:rPr>
              <a:t>Cisco’s Integrated Security Portfolio</a:t>
            </a:r>
            <a:br>
              <a:rPr lang="en-US" dirty="0">
                <a:solidFill>
                  <a:schemeClr val="tx1"/>
                </a:solidFill>
              </a:rPr>
            </a:br>
            <a:endParaRPr lang="en-US" dirty="0">
              <a:solidFill>
                <a:schemeClr val="tx1"/>
              </a:solidFill>
            </a:endParaRPr>
          </a:p>
        </p:txBody>
      </p:sp>
      <p:grpSp>
        <p:nvGrpSpPr>
          <p:cNvPr id="37" name="Group 36"/>
          <p:cNvGrpSpPr/>
          <p:nvPr/>
        </p:nvGrpSpPr>
        <p:grpSpPr>
          <a:xfrm>
            <a:off x="6582662" y="1360657"/>
            <a:ext cx="843357" cy="2976713"/>
            <a:chOff x="6870239" y="1236874"/>
            <a:chExt cx="927555" cy="3273896"/>
          </a:xfrm>
        </p:grpSpPr>
        <p:sp>
          <p:nvSpPr>
            <p:cNvPr id="71" name="Rounded Rectangle 70"/>
            <p:cNvSpPr/>
            <p:nvPr/>
          </p:nvSpPr>
          <p:spPr>
            <a:xfrm>
              <a:off x="6872012" y="1236874"/>
              <a:ext cx="925782" cy="3273896"/>
            </a:xfrm>
            <a:prstGeom prst="roundRect">
              <a:avLst>
                <a:gd name="adj" fmla="val 50000"/>
              </a:avLst>
            </a:prstGeom>
            <a:solidFill>
              <a:schemeClr val="tx2">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sz="1100" dirty="0">
                <a:solidFill>
                  <a:srgbClr val="FFFFFF"/>
                </a:solidFill>
              </a:endParaRPr>
            </a:p>
          </p:txBody>
        </p:sp>
        <p:sp>
          <p:nvSpPr>
            <p:cNvPr id="78" name="Rectangle 77"/>
            <p:cNvSpPr/>
            <p:nvPr/>
          </p:nvSpPr>
          <p:spPr>
            <a:xfrm>
              <a:off x="6870239" y="2183919"/>
              <a:ext cx="881376" cy="812409"/>
            </a:xfrm>
            <a:prstGeom prst="rect">
              <a:avLst/>
            </a:prstGeom>
          </p:spPr>
          <p:txBody>
            <a:bodyPr wrap="square">
              <a:spAutoFit/>
            </a:bodyPr>
            <a:lstStyle/>
            <a:p>
              <a:pPr algn="ctr" defTabSz="457189"/>
              <a:r>
                <a:rPr lang="en-US" sz="1050" dirty="0">
                  <a:solidFill>
                    <a:srgbClr val="005073">
                      <a:lumMod val="75000"/>
                    </a:srgbClr>
                  </a:solidFill>
                </a:rPr>
                <a:t>150 security tech partners</a:t>
              </a:r>
            </a:p>
          </p:txBody>
        </p:sp>
      </p:grpSp>
      <p:sp>
        <p:nvSpPr>
          <p:cNvPr id="2" name="Rounded Rectangle 1"/>
          <p:cNvSpPr/>
          <p:nvPr/>
        </p:nvSpPr>
        <p:spPr>
          <a:xfrm>
            <a:off x="1743513" y="1319351"/>
            <a:ext cx="4309087" cy="844413"/>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sz="1100" dirty="0">
              <a:solidFill>
                <a:srgbClr val="FFFFFF"/>
              </a:solidFill>
            </a:endParaRPr>
          </a:p>
        </p:txBody>
      </p:sp>
      <p:sp>
        <p:nvSpPr>
          <p:cNvPr id="97" name="Round Same Side Corner Rectangle 96"/>
          <p:cNvSpPr/>
          <p:nvPr/>
        </p:nvSpPr>
        <p:spPr>
          <a:xfrm>
            <a:off x="2619462" y="1307330"/>
            <a:ext cx="2542656" cy="222391"/>
          </a:xfrm>
          <a:prstGeom prst="round2SameRect">
            <a:avLst>
              <a:gd name="adj1" fmla="val 0"/>
              <a:gd name="adj2" fmla="val 50000"/>
            </a:avLst>
          </a:prstGeom>
          <a:solidFill>
            <a:schemeClr val="accent2">
              <a:lumMod val="75000"/>
            </a:schemeClr>
          </a:solidFill>
        </p:spPr>
        <p:txBody>
          <a:bodyPr wrap="square" anchor="ctr" anchorCtr="0">
            <a:noAutofit/>
          </a:bodyPr>
          <a:lstStyle/>
          <a:p>
            <a:pPr algn="ctr" defTabSz="457189"/>
            <a:r>
              <a:rPr lang="en-US" sz="1200">
                <a:solidFill>
                  <a:srgbClr val="FFFFFF"/>
                </a:solidFill>
              </a:rPr>
              <a:t>Simplified </a:t>
            </a:r>
            <a:r>
              <a:rPr lang="en-US" sz="1200" dirty="0">
                <a:solidFill>
                  <a:srgbClr val="FFFFFF"/>
                </a:solidFill>
              </a:rPr>
              <a:t>Threat Management</a:t>
            </a:r>
          </a:p>
        </p:txBody>
      </p:sp>
      <p:sp>
        <p:nvSpPr>
          <p:cNvPr id="39" name="Rounded Rectangle 38"/>
          <p:cNvSpPr/>
          <p:nvPr/>
        </p:nvSpPr>
        <p:spPr>
          <a:xfrm>
            <a:off x="1743513" y="2393906"/>
            <a:ext cx="4309087" cy="844413"/>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sz="1100" dirty="0">
              <a:solidFill>
                <a:srgbClr val="FFFFFF"/>
              </a:solidFill>
            </a:endParaRPr>
          </a:p>
        </p:txBody>
      </p:sp>
      <p:sp>
        <p:nvSpPr>
          <p:cNvPr id="40" name="Rounded Rectangle 39"/>
          <p:cNvSpPr/>
          <p:nvPr/>
        </p:nvSpPr>
        <p:spPr>
          <a:xfrm>
            <a:off x="1743513" y="3468463"/>
            <a:ext cx="4309087" cy="844413"/>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sz="1100" dirty="0">
              <a:solidFill>
                <a:srgbClr val="FFFFFF"/>
              </a:solidFill>
            </a:endParaRPr>
          </a:p>
        </p:txBody>
      </p:sp>
      <p:sp>
        <p:nvSpPr>
          <p:cNvPr id="5" name="Round Same Side Corner Rectangle 4"/>
          <p:cNvSpPr/>
          <p:nvPr/>
        </p:nvSpPr>
        <p:spPr>
          <a:xfrm>
            <a:off x="3005792" y="2393907"/>
            <a:ext cx="1784530" cy="245269"/>
          </a:xfrm>
          <a:prstGeom prst="round2SameRect">
            <a:avLst>
              <a:gd name="adj1" fmla="val 0"/>
              <a:gd name="adj2" fmla="val 50000"/>
            </a:avLst>
          </a:prstGeom>
          <a:solidFill>
            <a:schemeClr val="tx2">
              <a:lumMod val="75000"/>
            </a:schemeClr>
          </a:solidFill>
        </p:spPr>
        <p:txBody>
          <a:bodyPr wrap="square" anchor="t" anchorCtr="0">
            <a:noAutofit/>
          </a:bodyPr>
          <a:lstStyle/>
          <a:p>
            <a:pPr algn="ctr" defTabSz="457189"/>
            <a:r>
              <a:rPr lang="en-US" sz="1200" dirty="0">
                <a:solidFill>
                  <a:srgbClr val="FFFFFF"/>
                </a:solidFill>
              </a:rPr>
              <a:t>Best of Breed Portfolio</a:t>
            </a:r>
          </a:p>
        </p:txBody>
      </p:sp>
      <p:grpSp>
        <p:nvGrpSpPr>
          <p:cNvPr id="11" name="Group 10"/>
          <p:cNvGrpSpPr/>
          <p:nvPr/>
        </p:nvGrpSpPr>
        <p:grpSpPr>
          <a:xfrm>
            <a:off x="2585258" y="2694220"/>
            <a:ext cx="327492" cy="327491"/>
            <a:chOff x="2003307" y="2820790"/>
            <a:chExt cx="423947" cy="423947"/>
          </a:xfrm>
        </p:grpSpPr>
        <p:sp>
          <p:nvSpPr>
            <p:cNvPr id="13" name="Freeform 11">
              <a:extLst>
                <a:ext uri="{FF2B5EF4-FFF2-40B4-BE49-F238E27FC236}">
                  <a16:creationId xmlns:a16="http://schemas.microsoft.com/office/drawing/2014/main" id="{04AB5850-A8C0-41C2-9DD8-92EA3D4DDBBE}"/>
                </a:ext>
              </a:extLst>
            </p:cNvPr>
            <p:cNvSpPr>
              <a:spLocks/>
            </p:cNvSpPr>
            <p:nvPr/>
          </p:nvSpPr>
          <p:spPr bwMode="auto">
            <a:xfrm>
              <a:off x="2003307" y="2820790"/>
              <a:ext cx="423947" cy="423947"/>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4" name="Freeform 13">
              <a:extLst>
                <a:ext uri="{FF2B5EF4-FFF2-40B4-BE49-F238E27FC236}">
                  <a16:creationId xmlns:a16="http://schemas.microsoft.com/office/drawing/2014/main" id="{F6A6A23E-3CCD-4A4D-8828-8DEB87613B43}"/>
                </a:ext>
              </a:extLst>
            </p:cNvPr>
            <p:cNvSpPr>
              <a:spLocks/>
            </p:cNvSpPr>
            <p:nvPr/>
          </p:nvSpPr>
          <p:spPr bwMode="auto">
            <a:xfrm>
              <a:off x="2003307" y="2820790"/>
              <a:ext cx="423947" cy="423947"/>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5" name="Freeform 14">
              <a:extLst>
                <a:ext uri="{FF2B5EF4-FFF2-40B4-BE49-F238E27FC236}">
                  <a16:creationId xmlns:a16="http://schemas.microsoft.com/office/drawing/2014/main" id="{3B29781F-69A3-411D-AF9C-2F39166DFC30}"/>
                </a:ext>
              </a:extLst>
            </p:cNvPr>
            <p:cNvSpPr>
              <a:spLocks/>
            </p:cNvSpPr>
            <p:nvPr/>
          </p:nvSpPr>
          <p:spPr bwMode="auto">
            <a:xfrm>
              <a:off x="2146423" y="2946354"/>
              <a:ext cx="47255" cy="47930"/>
            </a:xfrm>
            <a:custGeom>
              <a:avLst/>
              <a:gdLst>
                <a:gd name="T0" fmla="*/ 105 w 140"/>
                <a:gd name="T1" fmla="*/ 9 h 140"/>
                <a:gd name="T2" fmla="*/ 105 w 140"/>
                <a:gd name="T3" fmla="*/ 9 h 140"/>
                <a:gd name="T4" fmla="*/ 118 w 140"/>
                <a:gd name="T5" fmla="*/ 17 h 140"/>
                <a:gd name="T6" fmla="*/ 127 w 140"/>
                <a:gd name="T7" fmla="*/ 27 h 140"/>
                <a:gd name="T8" fmla="*/ 134 w 140"/>
                <a:gd name="T9" fmla="*/ 40 h 140"/>
                <a:gd name="T10" fmla="*/ 139 w 140"/>
                <a:gd name="T11" fmla="*/ 53 h 140"/>
                <a:gd name="T12" fmla="*/ 140 w 140"/>
                <a:gd name="T13" fmla="*/ 65 h 140"/>
                <a:gd name="T14" fmla="*/ 140 w 140"/>
                <a:gd name="T15" fmla="*/ 80 h 140"/>
                <a:gd name="T16" fmla="*/ 137 w 140"/>
                <a:gd name="T17" fmla="*/ 92 h 140"/>
                <a:gd name="T18" fmla="*/ 132 w 140"/>
                <a:gd name="T19" fmla="*/ 105 h 140"/>
                <a:gd name="T20" fmla="*/ 132 w 140"/>
                <a:gd name="T21" fmla="*/ 105 h 140"/>
                <a:gd name="T22" fmla="*/ 123 w 140"/>
                <a:gd name="T23" fmla="*/ 116 h 140"/>
                <a:gd name="T24" fmla="*/ 113 w 140"/>
                <a:gd name="T25" fmla="*/ 126 h 140"/>
                <a:gd name="T26" fmla="*/ 102 w 140"/>
                <a:gd name="T27" fmla="*/ 134 h 140"/>
                <a:gd name="T28" fmla="*/ 89 w 140"/>
                <a:gd name="T29" fmla="*/ 139 h 140"/>
                <a:gd name="T30" fmla="*/ 75 w 140"/>
                <a:gd name="T31" fmla="*/ 140 h 140"/>
                <a:gd name="T32" fmla="*/ 62 w 140"/>
                <a:gd name="T33" fmla="*/ 140 h 140"/>
                <a:gd name="T34" fmla="*/ 48 w 140"/>
                <a:gd name="T35" fmla="*/ 137 h 140"/>
                <a:gd name="T36" fmla="*/ 35 w 140"/>
                <a:gd name="T37" fmla="*/ 131 h 140"/>
                <a:gd name="T38" fmla="*/ 35 w 140"/>
                <a:gd name="T39" fmla="*/ 131 h 140"/>
                <a:gd name="T40" fmla="*/ 24 w 140"/>
                <a:gd name="T41" fmla="*/ 123 h 140"/>
                <a:gd name="T42" fmla="*/ 14 w 140"/>
                <a:gd name="T43" fmla="*/ 113 h 140"/>
                <a:gd name="T44" fmla="*/ 8 w 140"/>
                <a:gd name="T45" fmla="*/ 100 h 140"/>
                <a:gd name="T46" fmla="*/ 3 w 140"/>
                <a:gd name="T47" fmla="*/ 88 h 140"/>
                <a:gd name="T48" fmla="*/ 0 w 140"/>
                <a:gd name="T49" fmla="*/ 75 h 140"/>
                <a:gd name="T50" fmla="*/ 0 w 140"/>
                <a:gd name="T51" fmla="*/ 62 h 140"/>
                <a:gd name="T52" fmla="*/ 3 w 140"/>
                <a:gd name="T53" fmla="*/ 48 h 140"/>
                <a:gd name="T54" fmla="*/ 9 w 140"/>
                <a:gd name="T55" fmla="*/ 35 h 140"/>
                <a:gd name="T56" fmla="*/ 9 w 140"/>
                <a:gd name="T57" fmla="*/ 35 h 140"/>
                <a:gd name="T58" fmla="*/ 17 w 140"/>
                <a:gd name="T59" fmla="*/ 24 h 140"/>
                <a:gd name="T60" fmla="*/ 29 w 140"/>
                <a:gd name="T61" fmla="*/ 14 h 140"/>
                <a:gd name="T62" fmla="*/ 40 w 140"/>
                <a:gd name="T63" fmla="*/ 6 h 140"/>
                <a:gd name="T64" fmla="*/ 53 w 140"/>
                <a:gd name="T65" fmla="*/ 1 h 140"/>
                <a:gd name="T66" fmla="*/ 65 w 140"/>
                <a:gd name="T67" fmla="*/ 0 h 140"/>
                <a:gd name="T68" fmla="*/ 80 w 140"/>
                <a:gd name="T69" fmla="*/ 0 h 140"/>
                <a:gd name="T70" fmla="*/ 92 w 140"/>
                <a:gd name="T71" fmla="*/ 3 h 140"/>
                <a:gd name="T72" fmla="*/ 105 w 140"/>
                <a:gd name="T73" fmla="*/ 9 h 140"/>
                <a:gd name="T74" fmla="*/ 105 w 140"/>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05" y="9"/>
                  </a:moveTo>
                  <a:lnTo>
                    <a:pt x="105" y="9"/>
                  </a:lnTo>
                  <a:lnTo>
                    <a:pt x="118" y="17"/>
                  </a:lnTo>
                  <a:lnTo>
                    <a:pt x="127" y="27"/>
                  </a:lnTo>
                  <a:lnTo>
                    <a:pt x="134" y="40"/>
                  </a:lnTo>
                  <a:lnTo>
                    <a:pt x="139" y="53"/>
                  </a:lnTo>
                  <a:lnTo>
                    <a:pt x="140" y="65"/>
                  </a:lnTo>
                  <a:lnTo>
                    <a:pt x="140" y="80"/>
                  </a:lnTo>
                  <a:lnTo>
                    <a:pt x="137" y="92"/>
                  </a:lnTo>
                  <a:lnTo>
                    <a:pt x="132" y="105"/>
                  </a:lnTo>
                  <a:lnTo>
                    <a:pt x="132" y="105"/>
                  </a:lnTo>
                  <a:lnTo>
                    <a:pt x="123" y="116"/>
                  </a:lnTo>
                  <a:lnTo>
                    <a:pt x="113" y="126"/>
                  </a:lnTo>
                  <a:lnTo>
                    <a:pt x="102" y="134"/>
                  </a:lnTo>
                  <a:lnTo>
                    <a:pt x="89" y="139"/>
                  </a:lnTo>
                  <a:lnTo>
                    <a:pt x="75" y="140"/>
                  </a:lnTo>
                  <a:lnTo>
                    <a:pt x="62" y="140"/>
                  </a:lnTo>
                  <a:lnTo>
                    <a:pt x="48" y="137"/>
                  </a:lnTo>
                  <a:lnTo>
                    <a:pt x="35" y="131"/>
                  </a:lnTo>
                  <a:lnTo>
                    <a:pt x="35" y="131"/>
                  </a:lnTo>
                  <a:lnTo>
                    <a:pt x="24" y="123"/>
                  </a:lnTo>
                  <a:lnTo>
                    <a:pt x="14" y="113"/>
                  </a:lnTo>
                  <a:lnTo>
                    <a:pt x="8" y="100"/>
                  </a:lnTo>
                  <a:lnTo>
                    <a:pt x="3" y="88"/>
                  </a:lnTo>
                  <a:lnTo>
                    <a:pt x="0" y="75"/>
                  </a:lnTo>
                  <a:lnTo>
                    <a:pt x="0" y="62"/>
                  </a:lnTo>
                  <a:lnTo>
                    <a:pt x="3" y="48"/>
                  </a:lnTo>
                  <a:lnTo>
                    <a:pt x="9" y="35"/>
                  </a:lnTo>
                  <a:lnTo>
                    <a:pt x="9" y="35"/>
                  </a:lnTo>
                  <a:lnTo>
                    <a:pt x="17" y="24"/>
                  </a:lnTo>
                  <a:lnTo>
                    <a:pt x="29" y="14"/>
                  </a:lnTo>
                  <a:lnTo>
                    <a:pt x="40" y="6"/>
                  </a:lnTo>
                  <a:lnTo>
                    <a:pt x="53" y="1"/>
                  </a:lnTo>
                  <a:lnTo>
                    <a:pt x="65" y="0"/>
                  </a:lnTo>
                  <a:lnTo>
                    <a:pt x="80" y="0"/>
                  </a:lnTo>
                  <a:lnTo>
                    <a:pt x="92" y="3"/>
                  </a:lnTo>
                  <a:lnTo>
                    <a:pt x="105" y="9"/>
                  </a:lnTo>
                  <a:lnTo>
                    <a:pt x="105" y="9"/>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6" name="Freeform 15">
              <a:extLst>
                <a:ext uri="{FF2B5EF4-FFF2-40B4-BE49-F238E27FC236}">
                  <a16:creationId xmlns:a16="http://schemas.microsoft.com/office/drawing/2014/main" id="{B5A572D9-293F-4C3B-822A-0B1013B75EAF}"/>
                </a:ext>
              </a:extLst>
            </p:cNvPr>
            <p:cNvSpPr>
              <a:spLocks/>
            </p:cNvSpPr>
            <p:nvPr/>
          </p:nvSpPr>
          <p:spPr bwMode="auto">
            <a:xfrm>
              <a:off x="2165325" y="3127949"/>
              <a:ext cx="47255" cy="47255"/>
            </a:xfrm>
            <a:custGeom>
              <a:avLst/>
              <a:gdLst>
                <a:gd name="T0" fmla="*/ 105 w 140"/>
                <a:gd name="T1" fmla="*/ 10 h 141"/>
                <a:gd name="T2" fmla="*/ 105 w 140"/>
                <a:gd name="T3" fmla="*/ 10 h 141"/>
                <a:gd name="T4" fmla="*/ 118 w 140"/>
                <a:gd name="T5" fmla="*/ 18 h 141"/>
                <a:gd name="T6" fmla="*/ 126 w 140"/>
                <a:gd name="T7" fmla="*/ 27 h 141"/>
                <a:gd name="T8" fmla="*/ 134 w 140"/>
                <a:gd name="T9" fmla="*/ 40 h 141"/>
                <a:gd name="T10" fmla="*/ 138 w 140"/>
                <a:gd name="T11" fmla="*/ 51 h 141"/>
                <a:gd name="T12" fmla="*/ 140 w 140"/>
                <a:gd name="T13" fmla="*/ 66 h 141"/>
                <a:gd name="T14" fmla="*/ 140 w 140"/>
                <a:gd name="T15" fmla="*/ 78 h 141"/>
                <a:gd name="T16" fmla="*/ 137 w 140"/>
                <a:gd name="T17" fmla="*/ 93 h 141"/>
                <a:gd name="T18" fmla="*/ 130 w 140"/>
                <a:gd name="T19" fmla="*/ 105 h 141"/>
                <a:gd name="T20" fmla="*/ 130 w 140"/>
                <a:gd name="T21" fmla="*/ 105 h 141"/>
                <a:gd name="T22" fmla="*/ 122 w 140"/>
                <a:gd name="T23" fmla="*/ 117 h 141"/>
                <a:gd name="T24" fmla="*/ 113 w 140"/>
                <a:gd name="T25" fmla="*/ 126 h 141"/>
                <a:gd name="T26" fmla="*/ 102 w 140"/>
                <a:gd name="T27" fmla="*/ 134 h 141"/>
                <a:gd name="T28" fmla="*/ 89 w 140"/>
                <a:gd name="T29" fmla="*/ 139 h 141"/>
                <a:gd name="T30" fmla="*/ 75 w 140"/>
                <a:gd name="T31" fmla="*/ 141 h 141"/>
                <a:gd name="T32" fmla="*/ 62 w 140"/>
                <a:gd name="T33" fmla="*/ 141 h 141"/>
                <a:gd name="T34" fmla="*/ 48 w 140"/>
                <a:gd name="T35" fmla="*/ 137 h 141"/>
                <a:gd name="T36" fmla="*/ 35 w 140"/>
                <a:gd name="T37" fmla="*/ 131 h 141"/>
                <a:gd name="T38" fmla="*/ 35 w 140"/>
                <a:gd name="T39" fmla="*/ 131 h 141"/>
                <a:gd name="T40" fmla="*/ 24 w 140"/>
                <a:gd name="T41" fmla="*/ 123 h 141"/>
                <a:gd name="T42" fmla="*/ 14 w 140"/>
                <a:gd name="T43" fmla="*/ 113 h 141"/>
                <a:gd name="T44" fmla="*/ 6 w 140"/>
                <a:gd name="T45" fmla="*/ 101 h 141"/>
                <a:gd name="T46" fmla="*/ 1 w 140"/>
                <a:gd name="T47" fmla="*/ 88 h 141"/>
                <a:gd name="T48" fmla="*/ 0 w 140"/>
                <a:gd name="T49" fmla="*/ 75 h 141"/>
                <a:gd name="T50" fmla="*/ 0 w 140"/>
                <a:gd name="T51" fmla="*/ 61 h 141"/>
                <a:gd name="T52" fmla="*/ 3 w 140"/>
                <a:gd name="T53" fmla="*/ 48 h 141"/>
                <a:gd name="T54" fmla="*/ 9 w 140"/>
                <a:gd name="T55" fmla="*/ 35 h 141"/>
                <a:gd name="T56" fmla="*/ 9 w 140"/>
                <a:gd name="T57" fmla="*/ 35 h 141"/>
                <a:gd name="T58" fmla="*/ 17 w 140"/>
                <a:gd name="T59" fmla="*/ 24 h 141"/>
                <a:gd name="T60" fmla="*/ 27 w 140"/>
                <a:gd name="T61" fmla="*/ 15 h 141"/>
                <a:gd name="T62" fmla="*/ 40 w 140"/>
                <a:gd name="T63" fmla="*/ 7 h 141"/>
                <a:gd name="T64" fmla="*/ 52 w 140"/>
                <a:gd name="T65" fmla="*/ 2 h 141"/>
                <a:gd name="T66" fmla="*/ 65 w 140"/>
                <a:gd name="T67" fmla="*/ 0 h 141"/>
                <a:gd name="T68" fmla="*/ 79 w 140"/>
                <a:gd name="T69" fmla="*/ 0 h 141"/>
                <a:gd name="T70" fmla="*/ 92 w 140"/>
                <a:gd name="T71" fmla="*/ 3 h 141"/>
                <a:gd name="T72" fmla="*/ 105 w 140"/>
                <a:gd name="T73" fmla="*/ 10 h 141"/>
                <a:gd name="T74" fmla="*/ 105 w 140"/>
                <a:gd name="T75" fmla="*/ 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105" y="10"/>
                  </a:moveTo>
                  <a:lnTo>
                    <a:pt x="105" y="10"/>
                  </a:lnTo>
                  <a:lnTo>
                    <a:pt x="118" y="18"/>
                  </a:lnTo>
                  <a:lnTo>
                    <a:pt x="126" y="27"/>
                  </a:lnTo>
                  <a:lnTo>
                    <a:pt x="134" y="40"/>
                  </a:lnTo>
                  <a:lnTo>
                    <a:pt x="138" y="51"/>
                  </a:lnTo>
                  <a:lnTo>
                    <a:pt x="140" y="66"/>
                  </a:lnTo>
                  <a:lnTo>
                    <a:pt x="140" y="78"/>
                  </a:lnTo>
                  <a:lnTo>
                    <a:pt x="137" y="93"/>
                  </a:lnTo>
                  <a:lnTo>
                    <a:pt x="130" y="105"/>
                  </a:lnTo>
                  <a:lnTo>
                    <a:pt x="130" y="105"/>
                  </a:lnTo>
                  <a:lnTo>
                    <a:pt x="122" y="117"/>
                  </a:lnTo>
                  <a:lnTo>
                    <a:pt x="113" y="126"/>
                  </a:lnTo>
                  <a:lnTo>
                    <a:pt x="102" y="134"/>
                  </a:lnTo>
                  <a:lnTo>
                    <a:pt x="89" y="139"/>
                  </a:lnTo>
                  <a:lnTo>
                    <a:pt x="75" y="141"/>
                  </a:lnTo>
                  <a:lnTo>
                    <a:pt x="62" y="141"/>
                  </a:lnTo>
                  <a:lnTo>
                    <a:pt x="48" y="137"/>
                  </a:lnTo>
                  <a:lnTo>
                    <a:pt x="35" y="131"/>
                  </a:lnTo>
                  <a:lnTo>
                    <a:pt x="35" y="131"/>
                  </a:lnTo>
                  <a:lnTo>
                    <a:pt x="24" y="123"/>
                  </a:lnTo>
                  <a:lnTo>
                    <a:pt x="14" y="113"/>
                  </a:lnTo>
                  <a:lnTo>
                    <a:pt x="6" y="101"/>
                  </a:lnTo>
                  <a:lnTo>
                    <a:pt x="1" y="88"/>
                  </a:lnTo>
                  <a:lnTo>
                    <a:pt x="0" y="75"/>
                  </a:lnTo>
                  <a:lnTo>
                    <a:pt x="0" y="61"/>
                  </a:lnTo>
                  <a:lnTo>
                    <a:pt x="3" y="48"/>
                  </a:lnTo>
                  <a:lnTo>
                    <a:pt x="9" y="35"/>
                  </a:lnTo>
                  <a:lnTo>
                    <a:pt x="9" y="35"/>
                  </a:lnTo>
                  <a:lnTo>
                    <a:pt x="17" y="24"/>
                  </a:lnTo>
                  <a:lnTo>
                    <a:pt x="27" y="15"/>
                  </a:lnTo>
                  <a:lnTo>
                    <a:pt x="40" y="7"/>
                  </a:lnTo>
                  <a:lnTo>
                    <a:pt x="52" y="2"/>
                  </a:lnTo>
                  <a:lnTo>
                    <a:pt x="65" y="0"/>
                  </a:lnTo>
                  <a:lnTo>
                    <a:pt x="79" y="0"/>
                  </a:lnTo>
                  <a:lnTo>
                    <a:pt x="92" y="3"/>
                  </a:lnTo>
                  <a:lnTo>
                    <a:pt x="105" y="10"/>
                  </a:lnTo>
                  <a:lnTo>
                    <a:pt x="105" y="1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7" name="Freeform 16">
              <a:extLst>
                <a:ext uri="{FF2B5EF4-FFF2-40B4-BE49-F238E27FC236}">
                  <a16:creationId xmlns:a16="http://schemas.microsoft.com/office/drawing/2014/main" id="{911FF32B-EC7D-4238-B0C7-F586189846E1}"/>
                </a:ext>
              </a:extLst>
            </p:cNvPr>
            <p:cNvSpPr>
              <a:spLocks/>
            </p:cNvSpPr>
            <p:nvPr/>
          </p:nvSpPr>
          <p:spPr bwMode="auto">
            <a:xfrm>
              <a:off x="2057313" y="3054366"/>
              <a:ext cx="47255" cy="47930"/>
            </a:xfrm>
            <a:custGeom>
              <a:avLst/>
              <a:gdLst>
                <a:gd name="T0" fmla="*/ 105 w 141"/>
                <a:gd name="T1" fmla="*/ 9 h 142"/>
                <a:gd name="T2" fmla="*/ 105 w 141"/>
                <a:gd name="T3" fmla="*/ 9 h 142"/>
                <a:gd name="T4" fmla="*/ 117 w 141"/>
                <a:gd name="T5" fmla="*/ 17 h 142"/>
                <a:gd name="T6" fmla="*/ 126 w 141"/>
                <a:gd name="T7" fmla="*/ 28 h 142"/>
                <a:gd name="T8" fmla="*/ 134 w 141"/>
                <a:gd name="T9" fmla="*/ 40 h 142"/>
                <a:gd name="T10" fmla="*/ 139 w 141"/>
                <a:gd name="T11" fmla="*/ 52 h 142"/>
                <a:gd name="T12" fmla="*/ 141 w 141"/>
                <a:gd name="T13" fmla="*/ 65 h 142"/>
                <a:gd name="T14" fmla="*/ 141 w 141"/>
                <a:gd name="T15" fmla="*/ 80 h 142"/>
                <a:gd name="T16" fmla="*/ 137 w 141"/>
                <a:gd name="T17" fmla="*/ 92 h 142"/>
                <a:gd name="T18" fmla="*/ 131 w 141"/>
                <a:gd name="T19" fmla="*/ 107 h 142"/>
                <a:gd name="T20" fmla="*/ 131 w 141"/>
                <a:gd name="T21" fmla="*/ 107 h 142"/>
                <a:gd name="T22" fmla="*/ 123 w 141"/>
                <a:gd name="T23" fmla="*/ 118 h 142"/>
                <a:gd name="T24" fmla="*/ 113 w 141"/>
                <a:gd name="T25" fmla="*/ 127 h 142"/>
                <a:gd name="T26" fmla="*/ 101 w 141"/>
                <a:gd name="T27" fmla="*/ 134 h 142"/>
                <a:gd name="T28" fmla="*/ 88 w 141"/>
                <a:gd name="T29" fmla="*/ 139 h 142"/>
                <a:gd name="T30" fmla="*/ 75 w 141"/>
                <a:gd name="T31" fmla="*/ 142 h 142"/>
                <a:gd name="T32" fmla="*/ 62 w 141"/>
                <a:gd name="T33" fmla="*/ 140 h 142"/>
                <a:gd name="T34" fmla="*/ 48 w 141"/>
                <a:gd name="T35" fmla="*/ 139 h 142"/>
                <a:gd name="T36" fmla="*/ 35 w 141"/>
                <a:gd name="T37" fmla="*/ 132 h 142"/>
                <a:gd name="T38" fmla="*/ 35 w 141"/>
                <a:gd name="T39" fmla="*/ 132 h 142"/>
                <a:gd name="T40" fmla="*/ 24 w 141"/>
                <a:gd name="T41" fmla="*/ 124 h 142"/>
                <a:gd name="T42" fmla="*/ 15 w 141"/>
                <a:gd name="T43" fmla="*/ 113 h 142"/>
                <a:gd name="T44" fmla="*/ 7 w 141"/>
                <a:gd name="T45" fmla="*/ 102 h 142"/>
                <a:gd name="T46" fmla="*/ 2 w 141"/>
                <a:gd name="T47" fmla="*/ 89 h 142"/>
                <a:gd name="T48" fmla="*/ 0 w 141"/>
                <a:gd name="T49" fmla="*/ 76 h 142"/>
                <a:gd name="T50" fmla="*/ 0 w 141"/>
                <a:gd name="T51" fmla="*/ 62 h 142"/>
                <a:gd name="T52" fmla="*/ 3 w 141"/>
                <a:gd name="T53" fmla="*/ 49 h 142"/>
                <a:gd name="T54" fmla="*/ 10 w 141"/>
                <a:gd name="T55" fmla="*/ 35 h 142"/>
                <a:gd name="T56" fmla="*/ 10 w 141"/>
                <a:gd name="T57" fmla="*/ 35 h 142"/>
                <a:gd name="T58" fmla="*/ 18 w 141"/>
                <a:gd name="T59" fmla="*/ 24 h 142"/>
                <a:gd name="T60" fmla="*/ 27 w 141"/>
                <a:gd name="T61" fmla="*/ 14 h 142"/>
                <a:gd name="T62" fmla="*/ 40 w 141"/>
                <a:gd name="T63" fmla="*/ 8 h 142"/>
                <a:gd name="T64" fmla="*/ 53 w 141"/>
                <a:gd name="T65" fmla="*/ 3 h 142"/>
                <a:gd name="T66" fmla="*/ 66 w 141"/>
                <a:gd name="T67" fmla="*/ 0 h 142"/>
                <a:gd name="T68" fmla="*/ 78 w 141"/>
                <a:gd name="T69" fmla="*/ 1 h 142"/>
                <a:gd name="T70" fmla="*/ 93 w 141"/>
                <a:gd name="T71" fmla="*/ 5 h 142"/>
                <a:gd name="T72" fmla="*/ 105 w 141"/>
                <a:gd name="T73" fmla="*/ 9 h 142"/>
                <a:gd name="T74" fmla="*/ 105 w 141"/>
                <a:gd name="T7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2">
                  <a:moveTo>
                    <a:pt x="105" y="9"/>
                  </a:moveTo>
                  <a:lnTo>
                    <a:pt x="105" y="9"/>
                  </a:lnTo>
                  <a:lnTo>
                    <a:pt x="117" y="17"/>
                  </a:lnTo>
                  <a:lnTo>
                    <a:pt x="126" y="28"/>
                  </a:lnTo>
                  <a:lnTo>
                    <a:pt x="134" y="40"/>
                  </a:lnTo>
                  <a:lnTo>
                    <a:pt x="139" y="52"/>
                  </a:lnTo>
                  <a:lnTo>
                    <a:pt x="141" y="65"/>
                  </a:lnTo>
                  <a:lnTo>
                    <a:pt x="141" y="80"/>
                  </a:lnTo>
                  <a:lnTo>
                    <a:pt x="137" y="92"/>
                  </a:lnTo>
                  <a:lnTo>
                    <a:pt x="131" y="107"/>
                  </a:lnTo>
                  <a:lnTo>
                    <a:pt x="131" y="107"/>
                  </a:lnTo>
                  <a:lnTo>
                    <a:pt x="123" y="118"/>
                  </a:lnTo>
                  <a:lnTo>
                    <a:pt x="113" y="127"/>
                  </a:lnTo>
                  <a:lnTo>
                    <a:pt x="101" y="134"/>
                  </a:lnTo>
                  <a:lnTo>
                    <a:pt x="88" y="139"/>
                  </a:lnTo>
                  <a:lnTo>
                    <a:pt x="75" y="142"/>
                  </a:lnTo>
                  <a:lnTo>
                    <a:pt x="62" y="140"/>
                  </a:lnTo>
                  <a:lnTo>
                    <a:pt x="48" y="139"/>
                  </a:lnTo>
                  <a:lnTo>
                    <a:pt x="35" y="132"/>
                  </a:lnTo>
                  <a:lnTo>
                    <a:pt x="35" y="132"/>
                  </a:lnTo>
                  <a:lnTo>
                    <a:pt x="24" y="124"/>
                  </a:lnTo>
                  <a:lnTo>
                    <a:pt x="15" y="113"/>
                  </a:lnTo>
                  <a:lnTo>
                    <a:pt x="7" y="102"/>
                  </a:lnTo>
                  <a:lnTo>
                    <a:pt x="2" y="89"/>
                  </a:lnTo>
                  <a:lnTo>
                    <a:pt x="0" y="76"/>
                  </a:lnTo>
                  <a:lnTo>
                    <a:pt x="0" y="62"/>
                  </a:lnTo>
                  <a:lnTo>
                    <a:pt x="3" y="49"/>
                  </a:lnTo>
                  <a:lnTo>
                    <a:pt x="10" y="35"/>
                  </a:lnTo>
                  <a:lnTo>
                    <a:pt x="10" y="35"/>
                  </a:lnTo>
                  <a:lnTo>
                    <a:pt x="18" y="24"/>
                  </a:lnTo>
                  <a:lnTo>
                    <a:pt x="27" y="14"/>
                  </a:lnTo>
                  <a:lnTo>
                    <a:pt x="40" y="8"/>
                  </a:lnTo>
                  <a:lnTo>
                    <a:pt x="53" y="3"/>
                  </a:lnTo>
                  <a:lnTo>
                    <a:pt x="66" y="0"/>
                  </a:lnTo>
                  <a:lnTo>
                    <a:pt x="78" y="1"/>
                  </a:lnTo>
                  <a:lnTo>
                    <a:pt x="93" y="5"/>
                  </a:lnTo>
                  <a:lnTo>
                    <a:pt x="105" y="9"/>
                  </a:lnTo>
                  <a:lnTo>
                    <a:pt x="105" y="9"/>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8" name="Freeform 17">
              <a:extLst>
                <a:ext uri="{FF2B5EF4-FFF2-40B4-BE49-F238E27FC236}">
                  <a16:creationId xmlns:a16="http://schemas.microsoft.com/office/drawing/2014/main" id="{CAB5AA39-5312-4D42-96CA-6921E5F44F97}"/>
                </a:ext>
              </a:extLst>
            </p:cNvPr>
            <p:cNvSpPr>
              <a:spLocks/>
            </p:cNvSpPr>
            <p:nvPr/>
          </p:nvSpPr>
          <p:spPr bwMode="auto">
            <a:xfrm>
              <a:off x="2188953" y="2842392"/>
              <a:ext cx="47930" cy="47255"/>
            </a:xfrm>
            <a:custGeom>
              <a:avLst/>
              <a:gdLst>
                <a:gd name="T0" fmla="*/ 107 w 142"/>
                <a:gd name="T1" fmla="*/ 9 h 140"/>
                <a:gd name="T2" fmla="*/ 107 w 142"/>
                <a:gd name="T3" fmla="*/ 9 h 140"/>
                <a:gd name="T4" fmla="*/ 118 w 142"/>
                <a:gd name="T5" fmla="*/ 17 h 140"/>
                <a:gd name="T6" fmla="*/ 127 w 142"/>
                <a:gd name="T7" fmla="*/ 27 h 140"/>
                <a:gd name="T8" fmla="*/ 134 w 142"/>
                <a:gd name="T9" fmla="*/ 38 h 140"/>
                <a:gd name="T10" fmla="*/ 139 w 142"/>
                <a:gd name="T11" fmla="*/ 51 h 140"/>
                <a:gd name="T12" fmla="*/ 142 w 142"/>
                <a:gd name="T13" fmla="*/ 65 h 140"/>
                <a:gd name="T14" fmla="*/ 140 w 142"/>
                <a:gd name="T15" fmla="*/ 78 h 140"/>
                <a:gd name="T16" fmla="*/ 137 w 142"/>
                <a:gd name="T17" fmla="*/ 92 h 140"/>
                <a:gd name="T18" fmla="*/ 132 w 142"/>
                <a:gd name="T19" fmla="*/ 105 h 140"/>
                <a:gd name="T20" fmla="*/ 132 w 142"/>
                <a:gd name="T21" fmla="*/ 105 h 140"/>
                <a:gd name="T22" fmla="*/ 124 w 142"/>
                <a:gd name="T23" fmla="*/ 116 h 140"/>
                <a:gd name="T24" fmla="*/ 113 w 142"/>
                <a:gd name="T25" fmla="*/ 126 h 140"/>
                <a:gd name="T26" fmla="*/ 102 w 142"/>
                <a:gd name="T27" fmla="*/ 133 h 140"/>
                <a:gd name="T28" fmla="*/ 89 w 142"/>
                <a:gd name="T29" fmla="*/ 138 h 140"/>
                <a:gd name="T30" fmla="*/ 76 w 142"/>
                <a:gd name="T31" fmla="*/ 140 h 140"/>
                <a:gd name="T32" fmla="*/ 62 w 142"/>
                <a:gd name="T33" fmla="*/ 140 h 140"/>
                <a:gd name="T34" fmla="*/ 48 w 142"/>
                <a:gd name="T35" fmla="*/ 137 h 140"/>
                <a:gd name="T36" fmla="*/ 35 w 142"/>
                <a:gd name="T37" fmla="*/ 130 h 140"/>
                <a:gd name="T38" fmla="*/ 35 w 142"/>
                <a:gd name="T39" fmla="*/ 130 h 140"/>
                <a:gd name="T40" fmla="*/ 24 w 142"/>
                <a:gd name="T41" fmla="*/ 122 h 140"/>
                <a:gd name="T42" fmla="*/ 14 w 142"/>
                <a:gd name="T43" fmla="*/ 113 h 140"/>
                <a:gd name="T44" fmla="*/ 8 w 142"/>
                <a:gd name="T45" fmla="*/ 100 h 140"/>
                <a:gd name="T46" fmla="*/ 3 w 142"/>
                <a:gd name="T47" fmla="*/ 87 h 140"/>
                <a:gd name="T48" fmla="*/ 0 w 142"/>
                <a:gd name="T49" fmla="*/ 74 h 140"/>
                <a:gd name="T50" fmla="*/ 0 w 142"/>
                <a:gd name="T51" fmla="*/ 60 h 140"/>
                <a:gd name="T52" fmla="*/ 3 w 142"/>
                <a:gd name="T53" fmla="*/ 47 h 140"/>
                <a:gd name="T54" fmla="*/ 9 w 142"/>
                <a:gd name="T55" fmla="*/ 35 h 140"/>
                <a:gd name="T56" fmla="*/ 9 w 142"/>
                <a:gd name="T57" fmla="*/ 35 h 140"/>
                <a:gd name="T58" fmla="*/ 17 w 142"/>
                <a:gd name="T59" fmla="*/ 22 h 140"/>
                <a:gd name="T60" fmla="*/ 29 w 142"/>
                <a:gd name="T61" fmla="*/ 14 h 140"/>
                <a:gd name="T62" fmla="*/ 40 w 142"/>
                <a:gd name="T63" fmla="*/ 6 h 140"/>
                <a:gd name="T64" fmla="*/ 52 w 142"/>
                <a:gd name="T65" fmla="*/ 1 h 140"/>
                <a:gd name="T66" fmla="*/ 65 w 142"/>
                <a:gd name="T67" fmla="*/ 0 h 140"/>
                <a:gd name="T68" fmla="*/ 80 w 142"/>
                <a:gd name="T69" fmla="*/ 0 h 140"/>
                <a:gd name="T70" fmla="*/ 92 w 142"/>
                <a:gd name="T71" fmla="*/ 3 h 140"/>
                <a:gd name="T72" fmla="*/ 107 w 142"/>
                <a:gd name="T73" fmla="*/ 9 h 140"/>
                <a:gd name="T74" fmla="*/ 107 w 142"/>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107" y="9"/>
                  </a:moveTo>
                  <a:lnTo>
                    <a:pt x="107" y="9"/>
                  </a:lnTo>
                  <a:lnTo>
                    <a:pt x="118" y="17"/>
                  </a:lnTo>
                  <a:lnTo>
                    <a:pt x="127" y="27"/>
                  </a:lnTo>
                  <a:lnTo>
                    <a:pt x="134" y="38"/>
                  </a:lnTo>
                  <a:lnTo>
                    <a:pt x="139" y="51"/>
                  </a:lnTo>
                  <a:lnTo>
                    <a:pt x="142" y="65"/>
                  </a:lnTo>
                  <a:lnTo>
                    <a:pt x="140" y="78"/>
                  </a:lnTo>
                  <a:lnTo>
                    <a:pt x="137" y="92"/>
                  </a:lnTo>
                  <a:lnTo>
                    <a:pt x="132" y="105"/>
                  </a:lnTo>
                  <a:lnTo>
                    <a:pt x="132" y="105"/>
                  </a:lnTo>
                  <a:lnTo>
                    <a:pt x="124" y="116"/>
                  </a:lnTo>
                  <a:lnTo>
                    <a:pt x="113" y="126"/>
                  </a:lnTo>
                  <a:lnTo>
                    <a:pt x="102" y="133"/>
                  </a:lnTo>
                  <a:lnTo>
                    <a:pt x="89" y="138"/>
                  </a:lnTo>
                  <a:lnTo>
                    <a:pt x="76" y="140"/>
                  </a:lnTo>
                  <a:lnTo>
                    <a:pt x="62" y="140"/>
                  </a:lnTo>
                  <a:lnTo>
                    <a:pt x="48" y="137"/>
                  </a:lnTo>
                  <a:lnTo>
                    <a:pt x="35" y="130"/>
                  </a:lnTo>
                  <a:lnTo>
                    <a:pt x="35" y="130"/>
                  </a:lnTo>
                  <a:lnTo>
                    <a:pt x="24" y="122"/>
                  </a:lnTo>
                  <a:lnTo>
                    <a:pt x="14" y="113"/>
                  </a:lnTo>
                  <a:lnTo>
                    <a:pt x="8" y="100"/>
                  </a:lnTo>
                  <a:lnTo>
                    <a:pt x="3" y="87"/>
                  </a:lnTo>
                  <a:lnTo>
                    <a:pt x="0" y="74"/>
                  </a:lnTo>
                  <a:lnTo>
                    <a:pt x="0" y="60"/>
                  </a:lnTo>
                  <a:lnTo>
                    <a:pt x="3" y="47"/>
                  </a:lnTo>
                  <a:lnTo>
                    <a:pt x="9" y="35"/>
                  </a:lnTo>
                  <a:lnTo>
                    <a:pt x="9" y="35"/>
                  </a:lnTo>
                  <a:lnTo>
                    <a:pt x="17" y="22"/>
                  </a:lnTo>
                  <a:lnTo>
                    <a:pt x="29" y="14"/>
                  </a:lnTo>
                  <a:lnTo>
                    <a:pt x="40" y="6"/>
                  </a:lnTo>
                  <a:lnTo>
                    <a:pt x="52" y="1"/>
                  </a:lnTo>
                  <a:lnTo>
                    <a:pt x="65" y="0"/>
                  </a:lnTo>
                  <a:lnTo>
                    <a:pt x="80" y="0"/>
                  </a:lnTo>
                  <a:lnTo>
                    <a:pt x="92" y="3"/>
                  </a:lnTo>
                  <a:lnTo>
                    <a:pt x="107" y="9"/>
                  </a:lnTo>
                  <a:lnTo>
                    <a:pt x="107" y="9"/>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19" name="Freeform 18">
              <a:extLst>
                <a:ext uri="{FF2B5EF4-FFF2-40B4-BE49-F238E27FC236}">
                  <a16:creationId xmlns:a16="http://schemas.microsoft.com/office/drawing/2014/main" id="{786B4F38-0861-4036-B873-41F9F97291BB}"/>
                </a:ext>
              </a:extLst>
            </p:cNvPr>
            <p:cNvSpPr>
              <a:spLocks/>
            </p:cNvSpPr>
            <p:nvPr/>
          </p:nvSpPr>
          <p:spPr bwMode="auto">
            <a:xfrm>
              <a:off x="2287514" y="2894373"/>
              <a:ext cx="47255" cy="47930"/>
            </a:xfrm>
            <a:custGeom>
              <a:avLst/>
              <a:gdLst>
                <a:gd name="T0" fmla="*/ 105 w 140"/>
                <a:gd name="T1" fmla="*/ 10 h 142"/>
                <a:gd name="T2" fmla="*/ 105 w 140"/>
                <a:gd name="T3" fmla="*/ 10 h 142"/>
                <a:gd name="T4" fmla="*/ 118 w 140"/>
                <a:gd name="T5" fmla="*/ 18 h 142"/>
                <a:gd name="T6" fmla="*/ 127 w 140"/>
                <a:gd name="T7" fmla="*/ 29 h 142"/>
                <a:gd name="T8" fmla="*/ 134 w 140"/>
                <a:gd name="T9" fmla="*/ 40 h 142"/>
                <a:gd name="T10" fmla="*/ 138 w 140"/>
                <a:gd name="T11" fmla="*/ 53 h 142"/>
                <a:gd name="T12" fmla="*/ 140 w 140"/>
                <a:gd name="T13" fmla="*/ 66 h 142"/>
                <a:gd name="T14" fmla="*/ 140 w 140"/>
                <a:gd name="T15" fmla="*/ 80 h 142"/>
                <a:gd name="T16" fmla="*/ 137 w 140"/>
                <a:gd name="T17" fmla="*/ 93 h 142"/>
                <a:gd name="T18" fmla="*/ 132 w 140"/>
                <a:gd name="T19" fmla="*/ 107 h 142"/>
                <a:gd name="T20" fmla="*/ 132 w 140"/>
                <a:gd name="T21" fmla="*/ 107 h 142"/>
                <a:gd name="T22" fmla="*/ 122 w 140"/>
                <a:gd name="T23" fmla="*/ 118 h 142"/>
                <a:gd name="T24" fmla="*/ 113 w 140"/>
                <a:gd name="T25" fmla="*/ 128 h 142"/>
                <a:gd name="T26" fmla="*/ 102 w 140"/>
                <a:gd name="T27" fmla="*/ 134 h 142"/>
                <a:gd name="T28" fmla="*/ 89 w 140"/>
                <a:gd name="T29" fmla="*/ 139 h 142"/>
                <a:gd name="T30" fmla="*/ 75 w 140"/>
                <a:gd name="T31" fmla="*/ 142 h 142"/>
                <a:gd name="T32" fmla="*/ 62 w 140"/>
                <a:gd name="T33" fmla="*/ 141 h 142"/>
                <a:gd name="T34" fmla="*/ 47 w 140"/>
                <a:gd name="T35" fmla="*/ 137 h 142"/>
                <a:gd name="T36" fmla="*/ 35 w 140"/>
                <a:gd name="T37" fmla="*/ 133 h 142"/>
                <a:gd name="T38" fmla="*/ 35 w 140"/>
                <a:gd name="T39" fmla="*/ 133 h 142"/>
                <a:gd name="T40" fmla="*/ 24 w 140"/>
                <a:gd name="T41" fmla="*/ 123 h 142"/>
                <a:gd name="T42" fmla="*/ 14 w 140"/>
                <a:gd name="T43" fmla="*/ 113 h 142"/>
                <a:gd name="T44" fmla="*/ 6 w 140"/>
                <a:gd name="T45" fmla="*/ 102 h 142"/>
                <a:gd name="T46" fmla="*/ 1 w 140"/>
                <a:gd name="T47" fmla="*/ 90 h 142"/>
                <a:gd name="T48" fmla="*/ 0 w 140"/>
                <a:gd name="T49" fmla="*/ 75 h 142"/>
                <a:gd name="T50" fmla="*/ 0 w 140"/>
                <a:gd name="T51" fmla="*/ 62 h 142"/>
                <a:gd name="T52" fmla="*/ 3 w 140"/>
                <a:gd name="T53" fmla="*/ 48 h 142"/>
                <a:gd name="T54" fmla="*/ 9 w 140"/>
                <a:gd name="T55" fmla="*/ 35 h 142"/>
                <a:gd name="T56" fmla="*/ 9 w 140"/>
                <a:gd name="T57" fmla="*/ 35 h 142"/>
                <a:gd name="T58" fmla="*/ 17 w 140"/>
                <a:gd name="T59" fmla="*/ 24 h 142"/>
                <a:gd name="T60" fmla="*/ 28 w 140"/>
                <a:gd name="T61" fmla="*/ 15 h 142"/>
                <a:gd name="T62" fmla="*/ 40 w 140"/>
                <a:gd name="T63" fmla="*/ 8 h 142"/>
                <a:gd name="T64" fmla="*/ 52 w 140"/>
                <a:gd name="T65" fmla="*/ 3 h 142"/>
                <a:gd name="T66" fmla="*/ 65 w 140"/>
                <a:gd name="T67" fmla="*/ 0 h 142"/>
                <a:gd name="T68" fmla="*/ 79 w 140"/>
                <a:gd name="T69" fmla="*/ 0 h 142"/>
                <a:gd name="T70" fmla="*/ 92 w 140"/>
                <a:gd name="T71" fmla="*/ 3 h 142"/>
                <a:gd name="T72" fmla="*/ 105 w 140"/>
                <a:gd name="T73" fmla="*/ 10 h 142"/>
                <a:gd name="T74" fmla="*/ 105 w 140"/>
                <a:gd name="T75" fmla="*/ 1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105" y="10"/>
                  </a:moveTo>
                  <a:lnTo>
                    <a:pt x="105" y="10"/>
                  </a:lnTo>
                  <a:lnTo>
                    <a:pt x="118" y="18"/>
                  </a:lnTo>
                  <a:lnTo>
                    <a:pt x="127" y="29"/>
                  </a:lnTo>
                  <a:lnTo>
                    <a:pt x="134" y="40"/>
                  </a:lnTo>
                  <a:lnTo>
                    <a:pt x="138" y="53"/>
                  </a:lnTo>
                  <a:lnTo>
                    <a:pt x="140" y="66"/>
                  </a:lnTo>
                  <a:lnTo>
                    <a:pt x="140" y="80"/>
                  </a:lnTo>
                  <a:lnTo>
                    <a:pt x="137" y="93"/>
                  </a:lnTo>
                  <a:lnTo>
                    <a:pt x="132" y="107"/>
                  </a:lnTo>
                  <a:lnTo>
                    <a:pt x="132" y="107"/>
                  </a:lnTo>
                  <a:lnTo>
                    <a:pt x="122" y="118"/>
                  </a:lnTo>
                  <a:lnTo>
                    <a:pt x="113" y="128"/>
                  </a:lnTo>
                  <a:lnTo>
                    <a:pt x="102" y="134"/>
                  </a:lnTo>
                  <a:lnTo>
                    <a:pt x="89" y="139"/>
                  </a:lnTo>
                  <a:lnTo>
                    <a:pt x="75" y="142"/>
                  </a:lnTo>
                  <a:lnTo>
                    <a:pt x="62" y="141"/>
                  </a:lnTo>
                  <a:lnTo>
                    <a:pt x="47" y="137"/>
                  </a:lnTo>
                  <a:lnTo>
                    <a:pt x="35" y="133"/>
                  </a:lnTo>
                  <a:lnTo>
                    <a:pt x="35" y="133"/>
                  </a:lnTo>
                  <a:lnTo>
                    <a:pt x="24" y="123"/>
                  </a:lnTo>
                  <a:lnTo>
                    <a:pt x="14" y="113"/>
                  </a:lnTo>
                  <a:lnTo>
                    <a:pt x="6" y="102"/>
                  </a:lnTo>
                  <a:lnTo>
                    <a:pt x="1" y="90"/>
                  </a:lnTo>
                  <a:lnTo>
                    <a:pt x="0" y="75"/>
                  </a:lnTo>
                  <a:lnTo>
                    <a:pt x="0" y="62"/>
                  </a:lnTo>
                  <a:lnTo>
                    <a:pt x="3" y="48"/>
                  </a:lnTo>
                  <a:lnTo>
                    <a:pt x="9" y="35"/>
                  </a:lnTo>
                  <a:lnTo>
                    <a:pt x="9" y="35"/>
                  </a:lnTo>
                  <a:lnTo>
                    <a:pt x="17" y="24"/>
                  </a:lnTo>
                  <a:lnTo>
                    <a:pt x="28" y="15"/>
                  </a:lnTo>
                  <a:lnTo>
                    <a:pt x="40" y="8"/>
                  </a:lnTo>
                  <a:lnTo>
                    <a:pt x="52" y="3"/>
                  </a:lnTo>
                  <a:lnTo>
                    <a:pt x="65" y="0"/>
                  </a:lnTo>
                  <a:lnTo>
                    <a:pt x="79" y="0"/>
                  </a:lnTo>
                  <a:lnTo>
                    <a:pt x="92" y="3"/>
                  </a:lnTo>
                  <a:lnTo>
                    <a:pt x="105" y="10"/>
                  </a:lnTo>
                  <a:lnTo>
                    <a:pt x="105" y="1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0" name="Freeform 19">
              <a:extLst>
                <a:ext uri="{FF2B5EF4-FFF2-40B4-BE49-F238E27FC236}">
                  <a16:creationId xmlns:a16="http://schemas.microsoft.com/office/drawing/2014/main" id="{089A2B64-F911-4074-AE49-CFC6762D7B35}"/>
                </a:ext>
              </a:extLst>
            </p:cNvPr>
            <p:cNvSpPr>
              <a:spLocks/>
            </p:cNvSpPr>
            <p:nvPr/>
          </p:nvSpPr>
          <p:spPr bwMode="auto">
            <a:xfrm>
              <a:off x="2080266" y="2967281"/>
              <a:ext cx="81009" cy="109362"/>
            </a:xfrm>
            <a:custGeom>
              <a:avLst/>
              <a:gdLst>
                <a:gd name="T0" fmla="*/ 225 w 241"/>
                <a:gd name="T1" fmla="*/ 74 h 326"/>
                <a:gd name="T2" fmla="*/ 225 w 241"/>
                <a:gd name="T3" fmla="*/ 74 h 326"/>
                <a:gd name="T4" fmla="*/ 233 w 241"/>
                <a:gd name="T5" fmla="*/ 37 h 326"/>
                <a:gd name="T6" fmla="*/ 241 w 241"/>
                <a:gd name="T7" fmla="*/ 0 h 326"/>
                <a:gd name="T8" fmla="*/ 241 w 241"/>
                <a:gd name="T9" fmla="*/ 0 h 326"/>
                <a:gd name="T10" fmla="*/ 201 w 241"/>
                <a:gd name="T11" fmla="*/ 32 h 326"/>
                <a:gd name="T12" fmla="*/ 164 w 241"/>
                <a:gd name="T13" fmla="*/ 66 h 326"/>
                <a:gd name="T14" fmla="*/ 131 w 241"/>
                <a:gd name="T15" fmla="*/ 101 h 326"/>
                <a:gd name="T16" fmla="*/ 100 w 241"/>
                <a:gd name="T17" fmla="*/ 138 h 326"/>
                <a:gd name="T18" fmla="*/ 72 w 241"/>
                <a:gd name="T19" fmla="*/ 174 h 326"/>
                <a:gd name="T20" fmla="*/ 44 w 241"/>
                <a:gd name="T21" fmla="*/ 213 h 326"/>
                <a:gd name="T22" fmla="*/ 21 w 241"/>
                <a:gd name="T23" fmla="*/ 251 h 326"/>
                <a:gd name="T24" fmla="*/ 0 w 241"/>
                <a:gd name="T25" fmla="*/ 287 h 326"/>
                <a:gd name="T26" fmla="*/ 0 w 241"/>
                <a:gd name="T27" fmla="*/ 287 h 326"/>
                <a:gd name="T28" fmla="*/ 33 w 241"/>
                <a:gd name="T29" fmla="*/ 326 h 326"/>
                <a:gd name="T30" fmla="*/ 33 w 241"/>
                <a:gd name="T31" fmla="*/ 326 h 326"/>
                <a:gd name="T32" fmla="*/ 51 w 241"/>
                <a:gd name="T33" fmla="*/ 294 h 326"/>
                <a:gd name="T34" fmla="*/ 70 w 241"/>
                <a:gd name="T35" fmla="*/ 260 h 326"/>
                <a:gd name="T36" fmla="*/ 92 w 241"/>
                <a:gd name="T37" fmla="*/ 228 h 326"/>
                <a:gd name="T38" fmla="*/ 115 w 241"/>
                <a:gd name="T39" fmla="*/ 197 h 326"/>
                <a:gd name="T40" fmla="*/ 140 w 241"/>
                <a:gd name="T41" fmla="*/ 165 h 326"/>
                <a:gd name="T42" fmla="*/ 166 w 241"/>
                <a:gd name="T43" fmla="*/ 133 h 326"/>
                <a:gd name="T44" fmla="*/ 194 w 241"/>
                <a:gd name="T45" fmla="*/ 103 h 326"/>
                <a:gd name="T46" fmla="*/ 225 w 241"/>
                <a:gd name="T47" fmla="*/ 74 h 326"/>
                <a:gd name="T48" fmla="*/ 225 w 241"/>
                <a:gd name="T49" fmla="*/ 7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326">
                  <a:moveTo>
                    <a:pt x="225" y="74"/>
                  </a:moveTo>
                  <a:lnTo>
                    <a:pt x="225" y="74"/>
                  </a:lnTo>
                  <a:lnTo>
                    <a:pt x="233" y="37"/>
                  </a:lnTo>
                  <a:lnTo>
                    <a:pt x="241" y="0"/>
                  </a:lnTo>
                  <a:lnTo>
                    <a:pt x="241" y="0"/>
                  </a:lnTo>
                  <a:lnTo>
                    <a:pt x="201" y="32"/>
                  </a:lnTo>
                  <a:lnTo>
                    <a:pt x="164" y="66"/>
                  </a:lnTo>
                  <a:lnTo>
                    <a:pt x="131" y="101"/>
                  </a:lnTo>
                  <a:lnTo>
                    <a:pt x="100" y="138"/>
                  </a:lnTo>
                  <a:lnTo>
                    <a:pt x="72" y="174"/>
                  </a:lnTo>
                  <a:lnTo>
                    <a:pt x="44" y="213"/>
                  </a:lnTo>
                  <a:lnTo>
                    <a:pt x="21" y="251"/>
                  </a:lnTo>
                  <a:lnTo>
                    <a:pt x="0" y="287"/>
                  </a:lnTo>
                  <a:lnTo>
                    <a:pt x="0" y="287"/>
                  </a:lnTo>
                  <a:lnTo>
                    <a:pt x="33" y="326"/>
                  </a:lnTo>
                  <a:lnTo>
                    <a:pt x="33" y="326"/>
                  </a:lnTo>
                  <a:lnTo>
                    <a:pt x="51" y="294"/>
                  </a:lnTo>
                  <a:lnTo>
                    <a:pt x="70" y="260"/>
                  </a:lnTo>
                  <a:lnTo>
                    <a:pt x="92" y="228"/>
                  </a:lnTo>
                  <a:lnTo>
                    <a:pt x="115" y="197"/>
                  </a:lnTo>
                  <a:lnTo>
                    <a:pt x="140" y="165"/>
                  </a:lnTo>
                  <a:lnTo>
                    <a:pt x="166" y="133"/>
                  </a:lnTo>
                  <a:lnTo>
                    <a:pt x="194" y="103"/>
                  </a:lnTo>
                  <a:lnTo>
                    <a:pt x="225" y="74"/>
                  </a:lnTo>
                  <a:lnTo>
                    <a:pt x="225" y="74"/>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1" name="Freeform 20">
              <a:extLst>
                <a:ext uri="{FF2B5EF4-FFF2-40B4-BE49-F238E27FC236}">
                  <a16:creationId xmlns:a16="http://schemas.microsoft.com/office/drawing/2014/main" id="{49C9E09A-E061-48F0-971B-12FC20E31BC4}"/>
                </a:ext>
              </a:extLst>
            </p:cNvPr>
            <p:cNvSpPr>
              <a:spLocks/>
            </p:cNvSpPr>
            <p:nvPr/>
          </p:nvSpPr>
          <p:spPr bwMode="auto">
            <a:xfrm>
              <a:off x="2175451" y="2912600"/>
              <a:ext cx="131640" cy="63457"/>
            </a:xfrm>
            <a:custGeom>
              <a:avLst/>
              <a:gdLst>
                <a:gd name="T0" fmla="*/ 19 w 391"/>
                <a:gd name="T1" fmla="*/ 120 h 189"/>
                <a:gd name="T2" fmla="*/ 19 w 391"/>
                <a:gd name="T3" fmla="*/ 120 h 189"/>
                <a:gd name="T4" fmla="*/ 10 w 391"/>
                <a:gd name="T5" fmla="*/ 154 h 189"/>
                <a:gd name="T6" fmla="*/ 0 w 391"/>
                <a:gd name="T7" fmla="*/ 189 h 189"/>
                <a:gd name="T8" fmla="*/ 0 w 391"/>
                <a:gd name="T9" fmla="*/ 189 h 189"/>
                <a:gd name="T10" fmla="*/ 24 w 391"/>
                <a:gd name="T11" fmla="*/ 173 h 189"/>
                <a:gd name="T12" fmla="*/ 48 w 391"/>
                <a:gd name="T13" fmla="*/ 158 h 189"/>
                <a:gd name="T14" fmla="*/ 72 w 391"/>
                <a:gd name="T15" fmla="*/ 144 h 189"/>
                <a:gd name="T16" fmla="*/ 96 w 391"/>
                <a:gd name="T17" fmla="*/ 131 h 189"/>
                <a:gd name="T18" fmla="*/ 145 w 391"/>
                <a:gd name="T19" fmla="*/ 107 h 189"/>
                <a:gd name="T20" fmla="*/ 196 w 391"/>
                <a:gd name="T21" fmla="*/ 88 h 189"/>
                <a:gd name="T22" fmla="*/ 246 w 391"/>
                <a:gd name="T23" fmla="*/ 72 h 189"/>
                <a:gd name="T24" fmla="*/ 295 w 391"/>
                <a:gd name="T25" fmla="*/ 58 h 189"/>
                <a:gd name="T26" fmla="*/ 344 w 391"/>
                <a:gd name="T27" fmla="*/ 48 h 189"/>
                <a:gd name="T28" fmla="*/ 391 w 391"/>
                <a:gd name="T29" fmla="*/ 40 h 189"/>
                <a:gd name="T30" fmla="*/ 391 w 391"/>
                <a:gd name="T31" fmla="*/ 40 h 189"/>
                <a:gd name="T32" fmla="*/ 365 w 391"/>
                <a:gd name="T33" fmla="*/ 20 h 189"/>
                <a:gd name="T34" fmla="*/ 340 w 391"/>
                <a:gd name="T35" fmla="*/ 0 h 189"/>
                <a:gd name="T36" fmla="*/ 340 w 391"/>
                <a:gd name="T37" fmla="*/ 0 h 189"/>
                <a:gd name="T38" fmla="*/ 301 w 391"/>
                <a:gd name="T39" fmla="*/ 8 h 189"/>
                <a:gd name="T40" fmla="*/ 262 w 391"/>
                <a:gd name="T41" fmla="*/ 18 h 189"/>
                <a:gd name="T42" fmla="*/ 220 w 391"/>
                <a:gd name="T43" fmla="*/ 29 h 189"/>
                <a:gd name="T44" fmla="*/ 180 w 391"/>
                <a:gd name="T45" fmla="*/ 43 h 189"/>
                <a:gd name="T46" fmla="*/ 139 w 391"/>
                <a:gd name="T47" fmla="*/ 59 h 189"/>
                <a:gd name="T48" fmla="*/ 99 w 391"/>
                <a:gd name="T49" fmla="*/ 77 h 189"/>
                <a:gd name="T50" fmla="*/ 59 w 391"/>
                <a:gd name="T51" fmla="*/ 98 h 189"/>
                <a:gd name="T52" fmla="*/ 19 w 391"/>
                <a:gd name="T53" fmla="*/ 120 h 189"/>
                <a:gd name="T54" fmla="*/ 19 w 391"/>
                <a:gd name="T55" fmla="*/ 12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1" h="189">
                  <a:moveTo>
                    <a:pt x="19" y="120"/>
                  </a:moveTo>
                  <a:lnTo>
                    <a:pt x="19" y="120"/>
                  </a:lnTo>
                  <a:lnTo>
                    <a:pt x="10" y="154"/>
                  </a:lnTo>
                  <a:lnTo>
                    <a:pt x="0" y="189"/>
                  </a:lnTo>
                  <a:lnTo>
                    <a:pt x="0" y="189"/>
                  </a:lnTo>
                  <a:lnTo>
                    <a:pt x="24" y="173"/>
                  </a:lnTo>
                  <a:lnTo>
                    <a:pt x="48" y="158"/>
                  </a:lnTo>
                  <a:lnTo>
                    <a:pt x="72" y="144"/>
                  </a:lnTo>
                  <a:lnTo>
                    <a:pt x="96" y="131"/>
                  </a:lnTo>
                  <a:lnTo>
                    <a:pt x="145" y="107"/>
                  </a:lnTo>
                  <a:lnTo>
                    <a:pt x="196" y="88"/>
                  </a:lnTo>
                  <a:lnTo>
                    <a:pt x="246" y="72"/>
                  </a:lnTo>
                  <a:lnTo>
                    <a:pt x="295" y="58"/>
                  </a:lnTo>
                  <a:lnTo>
                    <a:pt x="344" y="48"/>
                  </a:lnTo>
                  <a:lnTo>
                    <a:pt x="391" y="40"/>
                  </a:lnTo>
                  <a:lnTo>
                    <a:pt x="391" y="40"/>
                  </a:lnTo>
                  <a:lnTo>
                    <a:pt x="365" y="20"/>
                  </a:lnTo>
                  <a:lnTo>
                    <a:pt x="340" y="0"/>
                  </a:lnTo>
                  <a:lnTo>
                    <a:pt x="340" y="0"/>
                  </a:lnTo>
                  <a:lnTo>
                    <a:pt x="301" y="8"/>
                  </a:lnTo>
                  <a:lnTo>
                    <a:pt x="262" y="18"/>
                  </a:lnTo>
                  <a:lnTo>
                    <a:pt x="220" y="29"/>
                  </a:lnTo>
                  <a:lnTo>
                    <a:pt x="180" y="43"/>
                  </a:lnTo>
                  <a:lnTo>
                    <a:pt x="139" y="59"/>
                  </a:lnTo>
                  <a:lnTo>
                    <a:pt x="99" y="77"/>
                  </a:lnTo>
                  <a:lnTo>
                    <a:pt x="59" y="98"/>
                  </a:lnTo>
                  <a:lnTo>
                    <a:pt x="19" y="120"/>
                  </a:lnTo>
                  <a:lnTo>
                    <a:pt x="19" y="12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2" name="Freeform 21">
              <a:extLst>
                <a:ext uri="{FF2B5EF4-FFF2-40B4-BE49-F238E27FC236}">
                  <a16:creationId xmlns:a16="http://schemas.microsoft.com/office/drawing/2014/main" id="{96B72A95-F452-4296-A7F4-D2372F5955D6}"/>
                </a:ext>
              </a:extLst>
            </p:cNvPr>
            <p:cNvSpPr>
              <a:spLocks/>
            </p:cNvSpPr>
            <p:nvPr/>
          </p:nvSpPr>
          <p:spPr bwMode="auto">
            <a:xfrm>
              <a:off x="2311816" y="2905174"/>
              <a:ext cx="84384" cy="18227"/>
            </a:xfrm>
            <a:custGeom>
              <a:avLst/>
              <a:gdLst>
                <a:gd name="T0" fmla="*/ 0 w 251"/>
                <a:gd name="T1" fmla="*/ 11 h 54"/>
                <a:gd name="T2" fmla="*/ 0 w 251"/>
                <a:gd name="T3" fmla="*/ 11 h 54"/>
                <a:gd name="T4" fmla="*/ 34 w 251"/>
                <a:gd name="T5" fmla="*/ 40 h 54"/>
                <a:gd name="T6" fmla="*/ 34 w 251"/>
                <a:gd name="T7" fmla="*/ 40 h 54"/>
                <a:gd name="T8" fmla="*/ 48 w 251"/>
                <a:gd name="T9" fmla="*/ 54 h 54"/>
                <a:gd name="T10" fmla="*/ 48 w 251"/>
                <a:gd name="T11" fmla="*/ 54 h 54"/>
                <a:gd name="T12" fmla="*/ 83 w 251"/>
                <a:gd name="T13" fmla="*/ 51 h 54"/>
                <a:gd name="T14" fmla="*/ 117 w 251"/>
                <a:gd name="T15" fmla="*/ 50 h 54"/>
                <a:gd name="T16" fmla="*/ 174 w 251"/>
                <a:gd name="T17" fmla="*/ 48 h 54"/>
                <a:gd name="T18" fmla="*/ 220 w 251"/>
                <a:gd name="T19" fmla="*/ 48 h 54"/>
                <a:gd name="T20" fmla="*/ 251 w 251"/>
                <a:gd name="T21" fmla="*/ 51 h 54"/>
                <a:gd name="T22" fmla="*/ 251 w 251"/>
                <a:gd name="T23" fmla="*/ 51 h 54"/>
                <a:gd name="T24" fmla="*/ 235 w 251"/>
                <a:gd name="T25" fmla="*/ 26 h 54"/>
                <a:gd name="T26" fmla="*/ 217 w 251"/>
                <a:gd name="T27" fmla="*/ 2 h 54"/>
                <a:gd name="T28" fmla="*/ 217 w 251"/>
                <a:gd name="T29" fmla="*/ 2 h 54"/>
                <a:gd name="T30" fmla="*/ 176 w 251"/>
                <a:gd name="T31" fmla="*/ 0 h 54"/>
                <a:gd name="T32" fmla="*/ 125 w 251"/>
                <a:gd name="T33" fmla="*/ 2 h 54"/>
                <a:gd name="T34" fmla="*/ 66 w 251"/>
                <a:gd name="T35" fmla="*/ 5 h 54"/>
                <a:gd name="T36" fmla="*/ 0 w 251"/>
                <a:gd name="T37" fmla="*/ 11 h 54"/>
                <a:gd name="T38" fmla="*/ 0 w 251"/>
                <a:gd name="T39"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54">
                  <a:moveTo>
                    <a:pt x="0" y="11"/>
                  </a:moveTo>
                  <a:lnTo>
                    <a:pt x="0" y="11"/>
                  </a:lnTo>
                  <a:lnTo>
                    <a:pt x="34" y="40"/>
                  </a:lnTo>
                  <a:lnTo>
                    <a:pt x="34" y="40"/>
                  </a:lnTo>
                  <a:lnTo>
                    <a:pt x="48" y="54"/>
                  </a:lnTo>
                  <a:lnTo>
                    <a:pt x="48" y="54"/>
                  </a:lnTo>
                  <a:lnTo>
                    <a:pt x="83" y="51"/>
                  </a:lnTo>
                  <a:lnTo>
                    <a:pt x="117" y="50"/>
                  </a:lnTo>
                  <a:lnTo>
                    <a:pt x="174" y="48"/>
                  </a:lnTo>
                  <a:lnTo>
                    <a:pt x="220" y="48"/>
                  </a:lnTo>
                  <a:lnTo>
                    <a:pt x="251" y="51"/>
                  </a:lnTo>
                  <a:lnTo>
                    <a:pt x="251" y="51"/>
                  </a:lnTo>
                  <a:lnTo>
                    <a:pt x="235" y="26"/>
                  </a:lnTo>
                  <a:lnTo>
                    <a:pt x="217" y="2"/>
                  </a:lnTo>
                  <a:lnTo>
                    <a:pt x="217" y="2"/>
                  </a:lnTo>
                  <a:lnTo>
                    <a:pt x="176" y="0"/>
                  </a:lnTo>
                  <a:lnTo>
                    <a:pt x="125" y="2"/>
                  </a:lnTo>
                  <a:lnTo>
                    <a:pt x="66" y="5"/>
                  </a:lnTo>
                  <a:lnTo>
                    <a:pt x="0" y="11"/>
                  </a:lnTo>
                  <a:lnTo>
                    <a:pt x="0" y="11"/>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3" name="Freeform 22">
              <a:extLst>
                <a:ext uri="{FF2B5EF4-FFF2-40B4-BE49-F238E27FC236}">
                  <a16:creationId xmlns:a16="http://schemas.microsoft.com/office/drawing/2014/main" id="{026B5973-A8C4-4948-8263-FE6D592B806D}"/>
                </a:ext>
              </a:extLst>
            </p:cNvPr>
            <p:cNvSpPr>
              <a:spLocks/>
            </p:cNvSpPr>
            <p:nvPr/>
          </p:nvSpPr>
          <p:spPr bwMode="auto">
            <a:xfrm>
              <a:off x="2043136" y="3079344"/>
              <a:ext cx="40504" cy="93160"/>
            </a:xfrm>
            <a:custGeom>
              <a:avLst/>
              <a:gdLst>
                <a:gd name="T0" fmla="*/ 86 w 121"/>
                <a:gd name="T1" fmla="*/ 0 h 276"/>
                <a:gd name="T2" fmla="*/ 86 w 121"/>
                <a:gd name="T3" fmla="*/ 0 h 276"/>
                <a:gd name="T4" fmla="*/ 70 w 121"/>
                <a:gd name="T5" fmla="*/ 33 h 276"/>
                <a:gd name="T6" fmla="*/ 56 w 121"/>
                <a:gd name="T7" fmla="*/ 67 h 276"/>
                <a:gd name="T8" fmla="*/ 32 w 121"/>
                <a:gd name="T9" fmla="*/ 127 h 276"/>
                <a:gd name="T10" fmla="*/ 13 w 121"/>
                <a:gd name="T11" fmla="*/ 183 h 276"/>
                <a:gd name="T12" fmla="*/ 0 w 121"/>
                <a:gd name="T13" fmla="*/ 228 h 276"/>
                <a:gd name="T14" fmla="*/ 0 w 121"/>
                <a:gd name="T15" fmla="*/ 228 h 276"/>
                <a:gd name="T16" fmla="*/ 17 w 121"/>
                <a:gd name="T17" fmla="*/ 252 h 276"/>
                <a:gd name="T18" fmla="*/ 36 w 121"/>
                <a:gd name="T19" fmla="*/ 276 h 276"/>
                <a:gd name="T20" fmla="*/ 36 w 121"/>
                <a:gd name="T21" fmla="*/ 276 h 276"/>
                <a:gd name="T22" fmla="*/ 48 w 121"/>
                <a:gd name="T23" fmla="*/ 234 h 276"/>
                <a:gd name="T24" fmla="*/ 64 w 121"/>
                <a:gd name="T25" fmla="*/ 180 h 276"/>
                <a:gd name="T26" fmla="*/ 75 w 121"/>
                <a:gd name="T27" fmla="*/ 146 h 276"/>
                <a:gd name="T28" fmla="*/ 87 w 121"/>
                <a:gd name="T29" fmla="*/ 113 h 276"/>
                <a:gd name="T30" fmla="*/ 103 w 121"/>
                <a:gd name="T31" fmla="*/ 76 h 276"/>
                <a:gd name="T32" fmla="*/ 121 w 121"/>
                <a:gd name="T33" fmla="*/ 38 h 276"/>
                <a:gd name="T34" fmla="*/ 121 w 121"/>
                <a:gd name="T35" fmla="*/ 38 h 276"/>
                <a:gd name="T36" fmla="*/ 86 w 121"/>
                <a:gd name="T37" fmla="*/ 0 h 276"/>
                <a:gd name="T38" fmla="*/ 86 w 121"/>
                <a:gd name="T3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276">
                  <a:moveTo>
                    <a:pt x="86" y="0"/>
                  </a:moveTo>
                  <a:lnTo>
                    <a:pt x="86" y="0"/>
                  </a:lnTo>
                  <a:lnTo>
                    <a:pt x="70" y="33"/>
                  </a:lnTo>
                  <a:lnTo>
                    <a:pt x="56" y="67"/>
                  </a:lnTo>
                  <a:lnTo>
                    <a:pt x="32" y="127"/>
                  </a:lnTo>
                  <a:lnTo>
                    <a:pt x="13" y="183"/>
                  </a:lnTo>
                  <a:lnTo>
                    <a:pt x="0" y="228"/>
                  </a:lnTo>
                  <a:lnTo>
                    <a:pt x="0" y="228"/>
                  </a:lnTo>
                  <a:lnTo>
                    <a:pt x="17" y="252"/>
                  </a:lnTo>
                  <a:lnTo>
                    <a:pt x="36" y="276"/>
                  </a:lnTo>
                  <a:lnTo>
                    <a:pt x="36" y="276"/>
                  </a:lnTo>
                  <a:lnTo>
                    <a:pt x="48" y="234"/>
                  </a:lnTo>
                  <a:lnTo>
                    <a:pt x="64" y="180"/>
                  </a:lnTo>
                  <a:lnTo>
                    <a:pt x="75" y="146"/>
                  </a:lnTo>
                  <a:lnTo>
                    <a:pt x="87" y="113"/>
                  </a:lnTo>
                  <a:lnTo>
                    <a:pt x="103" y="76"/>
                  </a:lnTo>
                  <a:lnTo>
                    <a:pt x="121" y="38"/>
                  </a:lnTo>
                  <a:lnTo>
                    <a:pt x="121" y="38"/>
                  </a:lnTo>
                  <a:lnTo>
                    <a:pt x="86" y="0"/>
                  </a:lnTo>
                  <a:lnTo>
                    <a:pt x="86"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4" name="Freeform 23">
              <a:extLst>
                <a:ext uri="{FF2B5EF4-FFF2-40B4-BE49-F238E27FC236}">
                  <a16:creationId xmlns:a16="http://schemas.microsoft.com/office/drawing/2014/main" id="{8931619F-1B0C-4F49-95F5-3AA384DC21BB}"/>
                </a:ext>
              </a:extLst>
            </p:cNvPr>
            <p:cNvSpPr>
              <a:spLocks/>
            </p:cNvSpPr>
            <p:nvPr/>
          </p:nvSpPr>
          <p:spPr bwMode="auto">
            <a:xfrm>
              <a:off x="2161275" y="2870070"/>
              <a:ext cx="56031" cy="97211"/>
            </a:xfrm>
            <a:custGeom>
              <a:avLst/>
              <a:gdLst>
                <a:gd name="T0" fmla="*/ 60 w 165"/>
                <a:gd name="T1" fmla="*/ 246 h 287"/>
                <a:gd name="T2" fmla="*/ 60 w 165"/>
                <a:gd name="T3" fmla="*/ 246 h 287"/>
                <a:gd name="T4" fmla="*/ 71 w 165"/>
                <a:gd name="T5" fmla="*/ 214 h 287"/>
                <a:gd name="T6" fmla="*/ 82 w 165"/>
                <a:gd name="T7" fmla="*/ 182 h 287"/>
                <a:gd name="T8" fmla="*/ 95 w 165"/>
                <a:gd name="T9" fmla="*/ 152 h 287"/>
                <a:gd name="T10" fmla="*/ 108 w 165"/>
                <a:gd name="T11" fmla="*/ 122 h 287"/>
                <a:gd name="T12" fmla="*/ 137 w 165"/>
                <a:gd name="T13" fmla="*/ 66 h 287"/>
                <a:gd name="T14" fmla="*/ 165 w 165"/>
                <a:gd name="T15" fmla="*/ 16 h 287"/>
                <a:gd name="T16" fmla="*/ 165 w 165"/>
                <a:gd name="T17" fmla="*/ 16 h 287"/>
                <a:gd name="T18" fmla="*/ 118 w 165"/>
                <a:gd name="T19" fmla="*/ 0 h 287"/>
                <a:gd name="T20" fmla="*/ 118 w 165"/>
                <a:gd name="T21" fmla="*/ 0 h 287"/>
                <a:gd name="T22" fmla="*/ 102 w 165"/>
                <a:gd name="T23" fmla="*/ 31 h 287"/>
                <a:gd name="T24" fmla="*/ 84 w 165"/>
                <a:gd name="T25" fmla="*/ 63 h 287"/>
                <a:gd name="T26" fmla="*/ 67 w 165"/>
                <a:gd name="T27" fmla="*/ 96 h 287"/>
                <a:gd name="T28" fmla="*/ 51 w 165"/>
                <a:gd name="T29" fmla="*/ 133 h 287"/>
                <a:gd name="T30" fmla="*/ 36 w 165"/>
                <a:gd name="T31" fmla="*/ 169 h 287"/>
                <a:gd name="T32" fmla="*/ 22 w 165"/>
                <a:gd name="T33" fmla="*/ 208 h 287"/>
                <a:gd name="T34" fmla="*/ 9 w 165"/>
                <a:gd name="T35" fmla="*/ 248 h 287"/>
                <a:gd name="T36" fmla="*/ 0 w 165"/>
                <a:gd name="T37" fmla="*/ 287 h 287"/>
                <a:gd name="T38" fmla="*/ 0 w 165"/>
                <a:gd name="T39" fmla="*/ 287 h 287"/>
                <a:gd name="T40" fmla="*/ 4 w 165"/>
                <a:gd name="T41" fmla="*/ 283 h 287"/>
                <a:gd name="T42" fmla="*/ 4 w 165"/>
                <a:gd name="T43" fmla="*/ 283 h 287"/>
                <a:gd name="T44" fmla="*/ 31 w 165"/>
                <a:gd name="T45" fmla="*/ 264 h 287"/>
                <a:gd name="T46" fmla="*/ 60 w 165"/>
                <a:gd name="T47" fmla="*/ 246 h 287"/>
                <a:gd name="T48" fmla="*/ 60 w 165"/>
                <a:gd name="T49" fmla="*/ 24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287">
                  <a:moveTo>
                    <a:pt x="60" y="246"/>
                  </a:moveTo>
                  <a:lnTo>
                    <a:pt x="60" y="246"/>
                  </a:lnTo>
                  <a:lnTo>
                    <a:pt x="71" y="214"/>
                  </a:lnTo>
                  <a:lnTo>
                    <a:pt x="82" y="182"/>
                  </a:lnTo>
                  <a:lnTo>
                    <a:pt x="95" y="152"/>
                  </a:lnTo>
                  <a:lnTo>
                    <a:pt x="108" y="122"/>
                  </a:lnTo>
                  <a:lnTo>
                    <a:pt x="137" y="66"/>
                  </a:lnTo>
                  <a:lnTo>
                    <a:pt x="165" y="16"/>
                  </a:lnTo>
                  <a:lnTo>
                    <a:pt x="165" y="16"/>
                  </a:lnTo>
                  <a:lnTo>
                    <a:pt x="118" y="0"/>
                  </a:lnTo>
                  <a:lnTo>
                    <a:pt x="118" y="0"/>
                  </a:lnTo>
                  <a:lnTo>
                    <a:pt x="102" y="31"/>
                  </a:lnTo>
                  <a:lnTo>
                    <a:pt x="84" y="63"/>
                  </a:lnTo>
                  <a:lnTo>
                    <a:pt x="67" y="96"/>
                  </a:lnTo>
                  <a:lnTo>
                    <a:pt x="51" y="133"/>
                  </a:lnTo>
                  <a:lnTo>
                    <a:pt x="36" y="169"/>
                  </a:lnTo>
                  <a:lnTo>
                    <a:pt x="22" y="208"/>
                  </a:lnTo>
                  <a:lnTo>
                    <a:pt x="9" y="248"/>
                  </a:lnTo>
                  <a:lnTo>
                    <a:pt x="0" y="287"/>
                  </a:lnTo>
                  <a:lnTo>
                    <a:pt x="0" y="287"/>
                  </a:lnTo>
                  <a:lnTo>
                    <a:pt x="4" y="283"/>
                  </a:lnTo>
                  <a:lnTo>
                    <a:pt x="4" y="283"/>
                  </a:lnTo>
                  <a:lnTo>
                    <a:pt x="31" y="264"/>
                  </a:lnTo>
                  <a:lnTo>
                    <a:pt x="60" y="246"/>
                  </a:lnTo>
                  <a:lnTo>
                    <a:pt x="60" y="246"/>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5" name="Freeform 24">
              <a:extLst>
                <a:ext uri="{FF2B5EF4-FFF2-40B4-BE49-F238E27FC236}">
                  <a16:creationId xmlns:a16="http://schemas.microsoft.com/office/drawing/2014/main" id="{B2DD4AC7-D1EB-4C7A-A49A-834CF332E7CF}"/>
                </a:ext>
              </a:extLst>
            </p:cNvPr>
            <p:cNvSpPr>
              <a:spLocks/>
            </p:cNvSpPr>
            <p:nvPr/>
          </p:nvSpPr>
          <p:spPr bwMode="auto">
            <a:xfrm>
              <a:off x="2210555" y="2821465"/>
              <a:ext cx="43205" cy="39829"/>
            </a:xfrm>
            <a:custGeom>
              <a:avLst/>
              <a:gdLst>
                <a:gd name="T0" fmla="*/ 46 w 127"/>
                <a:gd name="T1" fmla="*/ 118 h 118"/>
                <a:gd name="T2" fmla="*/ 46 w 127"/>
                <a:gd name="T3" fmla="*/ 118 h 118"/>
                <a:gd name="T4" fmla="*/ 70 w 127"/>
                <a:gd name="T5" fmla="*/ 83 h 118"/>
                <a:gd name="T6" fmla="*/ 92 w 127"/>
                <a:gd name="T7" fmla="*/ 53 h 118"/>
                <a:gd name="T8" fmla="*/ 127 w 127"/>
                <a:gd name="T9" fmla="*/ 6 h 118"/>
                <a:gd name="T10" fmla="*/ 127 w 127"/>
                <a:gd name="T11" fmla="*/ 6 h 118"/>
                <a:gd name="T12" fmla="*/ 100 w 127"/>
                <a:gd name="T13" fmla="*/ 3 h 118"/>
                <a:gd name="T14" fmla="*/ 73 w 127"/>
                <a:gd name="T15" fmla="*/ 0 h 118"/>
                <a:gd name="T16" fmla="*/ 73 w 127"/>
                <a:gd name="T17" fmla="*/ 0 h 118"/>
                <a:gd name="T18" fmla="*/ 38 w 127"/>
                <a:gd name="T19" fmla="*/ 45 h 118"/>
                <a:gd name="T20" fmla="*/ 19 w 127"/>
                <a:gd name="T21" fmla="*/ 72 h 118"/>
                <a:gd name="T22" fmla="*/ 0 w 127"/>
                <a:gd name="T23" fmla="*/ 102 h 118"/>
                <a:gd name="T24" fmla="*/ 0 w 127"/>
                <a:gd name="T25" fmla="*/ 102 h 118"/>
                <a:gd name="T26" fmla="*/ 46 w 127"/>
                <a:gd name="T27" fmla="*/ 118 h 118"/>
                <a:gd name="T28" fmla="*/ 46 w 127"/>
                <a:gd name="T2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8">
                  <a:moveTo>
                    <a:pt x="46" y="118"/>
                  </a:moveTo>
                  <a:lnTo>
                    <a:pt x="46" y="118"/>
                  </a:lnTo>
                  <a:lnTo>
                    <a:pt x="70" y="83"/>
                  </a:lnTo>
                  <a:lnTo>
                    <a:pt x="92" y="53"/>
                  </a:lnTo>
                  <a:lnTo>
                    <a:pt x="127" y="6"/>
                  </a:lnTo>
                  <a:lnTo>
                    <a:pt x="127" y="6"/>
                  </a:lnTo>
                  <a:lnTo>
                    <a:pt x="100" y="3"/>
                  </a:lnTo>
                  <a:lnTo>
                    <a:pt x="73" y="0"/>
                  </a:lnTo>
                  <a:lnTo>
                    <a:pt x="73" y="0"/>
                  </a:lnTo>
                  <a:lnTo>
                    <a:pt x="38" y="45"/>
                  </a:lnTo>
                  <a:lnTo>
                    <a:pt x="19" y="72"/>
                  </a:lnTo>
                  <a:lnTo>
                    <a:pt x="0" y="102"/>
                  </a:lnTo>
                  <a:lnTo>
                    <a:pt x="0" y="102"/>
                  </a:lnTo>
                  <a:lnTo>
                    <a:pt x="46" y="118"/>
                  </a:lnTo>
                  <a:lnTo>
                    <a:pt x="46" y="11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6" name="Freeform 25">
              <a:extLst>
                <a:ext uri="{FF2B5EF4-FFF2-40B4-BE49-F238E27FC236}">
                  <a16:creationId xmlns:a16="http://schemas.microsoft.com/office/drawing/2014/main" id="{F9C69655-511C-459C-A23C-E2062D2E23B3}"/>
                </a:ext>
              </a:extLst>
            </p:cNvPr>
            <p:cNvSpPr>
              <a:spLocks/>
            </p:cNvSpPr>
            <p:nvPr/>
          </p:nvSpPr>
          <p:spPr bwMode="auto">
            <a:xfrm>
              <a:off x="2153174" y="2976057"/>
              <a:ext cx="42530" cy="170794"/>
            </a:xfrm>
            <a:custGeom>
              <a:avLst/>
              <a:gdLst>
                <a:gd name="T0" fmla="*/ 8 w 126"/>
                <a:gd name="T1" fmla="*/ 46 h 505"/>
                <a:gd name="T2" fmla="*/ 8 w 126"/>
                <a:gd name="T3" fmla="*/ 46 h 505"/>
                <a:gd name="T4" fmla="*/ 4 w 126"/>
                <a:gd name="T5" fmla="*/ 75 h 505"/>
                <a:gd name="T6" fmla="*/ 1 w 126"/>
                <a:gd name="T7" fmla="*/ 103 h 505"/>
                <a:gd name="T8" fmla="*/ 0 w 126"/>
                <a:gd name="T9" fmla="*/ 134 h 505"/>
                <a:gd name="T10" fmla="*/ 0 w 126"/>
                <a:gd name="T11" fmla="*/ 164 h 505"/>
                <a:gd name="T12" fmla="*/ 0 w 126"/>
                <a:gd name="T13" fmla="*/ 164 h 505"/>
                <a:gd name="T14" fmla="*/ 1 w 126"/>
                <a:gd name="T15" fmla="*/ 207 h 505"/>
                <a:gd name="T16" fmla="*/ 4 w 126"/>
                <a:gd name="T17" fmla="*/ 248 h 505"/>
                <a:gd name="T18" fmla="*/ 9 w 126"/>
                <a:gd name="T19" fmla="*/ 290 h 505"/>
                <a:gd name="T20" fmla="*/ 17 w 126"/>
                <a:gd name="T21" fmla="*/ 330 h 505"/>
                <a:gd name="T22" fmla="*/ 27 w 126"/>
                <a:gd name="T23" fmla="*/ 368 h 505"/>
                <a:gd name="T24" fmla="*/ 38 w 126"/>
                <a:gd name="T25" fmla="*/ 406 h 505"/>
                <a:gd name="T26" fmla="*/ 49 w 126"/>
                <a:gd name="T27" fmla="*/ 444 h 505"/>
                <a:gd name="T28" fmla="*/ 63 w 126"/>
                <a:gd name="T29" fmla="*/ 480 h 505"/>
                <a:gd name="T30" fmla="*/ 63 w 126"/>
                <a:gd name="T31" fmla="*/ 480 h 505"/>
                <a:gd name="T32" fmla="*/ 94 w 126"/>
                <a:gd name="T33" fmla="*/ 492 h 505"/>
                <a:gd name="T34" fmla="*/ 126 w 126"/>
                <a:gd name="T35" fmla="*/ 505 h 505"/>
                <a:gd name="T36" fmla="*/ 126 w 126"/>
                <a:gd name="T37" fmla="*/ 505 h 505"/>
                <a:gd name="T38" fmla="*/ 110 w 126"/>
                <a:gd name="T39" fmla="*/ 467 h 505"/>
                <a:gd name="T40" fmla="*/ 94 w 126"/>
                <a:gd name="T41" fmla="*/ 427 h 505"/>
                <a:gd name="T42" fmla="*/ 81 w 126"/>
                <a:gd name="T43" fmla="*/ 385 h 505"/>
                <a:gd name="T44" fmla="*/ 70 w 126"/>
                <a:gd name="T45" fmla="*/ 344 h 505"/>
                <a:gd name="T46" fmla="*/ 60 w 126"/>
                <a:gd name="T47" fmla="*/ 299 h 505"/>
                <a:gd name="T48" fmla="*/ 52 w 126"/>
                <a:gd name="T49" fmla="*/ 255 h 505"/>
                <a:gd name="T50" fmla="*/ 47 w 126"/>
                <a:gd name="T51" fmla="*/ 210 h 505"/>
                <a:gd name="T52" fmla="*/ 46 w 126"/>
                <a:gd name="T53" fmla="*/ 164 h 505"/>
                <a:gd name="T54" fmla="*/ 46 w 126"/>
                <a:gd name="T55" fmla="*/ 164 h 505"/>
                <a:gd name="T56" fmla="*/ 47 w 126"/>
                <a:gd name="T57" fmla="*/ 121 h 505"/>
                <a:gd name="T58" fmla="*/ 51 w 126"/>
                <a:gd name="T59" fmla="*/ 81 h 505"/>
                <a:gd name="T60" fmla="*/ 57 w 126"/>
                <a:gd name="T61" fmla="*/ 39 h 505"/>
                <a:gd name="T62" fmla="*/ 65 w 126"/>
                <a:gd name="T63" fmla="*/ 0 h 505"/>
                <a:gd name="T64" fmla="*/ 65 w 126"/>
                <a:gd name="T65" fmla="*/ 0 h 505"/>
                <a:gd name="T66" fmla="*/ 57 w 126"/>
                <a:gd name="T67" fmla="*/ 6 h 505"/>
                <a:gd name="T68" fmla="*/ 57 w 126"/>
                <a:gd name="T69" fmla="*/ 6 h 505"/>
                <a:gd name="T70" fmla="*/ 32 w 126"/>
                <a:gd name="T71" fmla="*/ 25 h 505"/>
                <a:gd name="T72" fmla="*/ 8 w 126"/>
                <a:gd name="T73" fmla="*/ 46 h 505"/>
                <a:gd name="T74" fmla="*/ 8 w 126"/>
                <a:gd name="T75" fmla="*/ 46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505">
                  <a:moveTo>
                    <a:pt x="8" y="46"/>
                  </a:moveTo>
                  <a:lnTo>
                    <a:pt x="8" y="46"/>
                  </a:lnTo>
                  <a:lnTo>
                    <a:pt x="4" y="75"/>
                  </a:lnTo>
                  <a:lnTo>
                    <a:pt x="1" y="103"/>
                  </a:lnTo>
                  <a:lnTo>
                    <a:pt x="0" y="134"/>
                  </a:lnTo>
                  <a:lnTo>
                    <a:pt x="0" y="164"/>
                  </a:lnTo>
                  <a:lnTo>
                    <a:pt x="0" y="164"/>
                  </a:lnTo>
                  <a:lnTo>
                    <a:pt x="1" y="207"/>
                  </a:lnTo>
                  <a:lnTo>
                    <a:pt x="4" y="248"/>
                  </a:lnTo>
                  <a:lnTo>
                    <a:pt x="9" y="290"/>
                  </a:lnTo>
                  <a:lnTo>
                    <a:pt x="17" y="330"/>
                  </a:lnTo>
                  <a:lnTo>
                    <a:pt x="27" y="368"/>
                  </a:lnTo>
                  <a:lnTo>
                    <a:pt x="38" y="406"/>
                  </a:lnTo>
                  <a:lnTo>
                    <a:pt x="49" y="444"/>
                  </a:lnTo>
                  <a:lnTo>
                    <a:pt x="63" y="480"/>
                  </a:lnTo>
                  <a:lnTo>
                    <a:pt x="63" y="480"/>
                  </a:lnTo>
                  <a:lnTo>
                    <a:pt x="94" y="492"/>
                  </a:lnTo>
                  <a:lnTo>
                    <a:pt x="126" y="505"/>
                  </a:lnTo>
                  <a:lnTo>
                    <a:pt x="126" y="505"/>
                  </a:lnTo>
                  <a:lnTo>
                    <a:pt x="110" y="467"/>
                  </a:lnTo>
                  <a:lnTo>
                    <a:pt x="94" y="427"/>
                  </a:lnTo>
                  <a:lnTo>
                    <a:pt x="81" y="385"/>
                  </a:lnTo>
                  <a:lnTo>
                    <a:pt x="70" y="344"/>
                  </a:lnTo>
                  <a:lnTo>
                    <a:pt x="60" y="299"/>
                  </a:lnTo>
                  <a:lnTo>
                    <a:pt x="52" y="255"/>
                  </a:lnTo>
                  <a:lnTo>
                    <a:pt x="47" y="210"/>
                  </a:lnTo>
                  <a:lnTo>
                    <a:pt x="46" y="164"/>
                  </a:lnTo>
                  <a:lnTo>
                    <a:pt x="46" y="164"/>
                  </a:lnTo>
                  <a:lnTo>
                    <a:pt x="47" y="121"/>
                  </a:lnTo>
                  <a:lnTo>
                    <a:pt x="51" y="81"/>
                  </a:lnTo>
                  <a:lnTo>
                    <a:pt x="57" y="39"/>
                  </a:lnTo>
                  <a:lnTo>
                    <a:pt x="65" y="0"/>
                  </a:lnTo>
                  <a:lnTo>
                    <a:pt x="65" y="0"/>
                  </a:lnTo>
                  <a:lnTo>
                    <a:pt x="57" y="6"/>
                  </a:lnTo>
                  <a:lnTo>
                    <a:pt x="57" y="6"/>
                  </a:lnTo>
                  <a:lnTo>
                    <a:pt x="32" y="25"/>
                  </a:lnTo>
                  <a:lnTo>
                    <a:pt x="8" y="46"/>
                  </a:lnTo>
                  <a:lnTo>
                    <a:pt x="8" y="46"/>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7" name="Freeform 26">
              <a:extLst>
                <a:ext uri="{FF2B5EF4-FFF2-40B4-BE49-F238E27FC236}">
                  <a16:creationId xmlns:a16="http://schemas.microsoft.com/office/drawing/2014/main" id="{938AB4FB-D8DE-420F-BCBA-6B2099043A3C}"/>
                </a:ext>
              </a:extLst>
            </p:cNvPr>
            <p:cNvSpPr>
              <a:spLocks/>
            </p:cNvSpPr>
            <p:nvPr/>
          </p:nvSpPr>
          <p:spPr bwMode="auto">
            <a:xfrm>
              <a:off x="2184227" y="3159002"/>
              <a:ext cx="70883" cy="85059"/>
            </a:xfrm>
            <a:custGeom>
              <a:avLst/>
              <a:gdLst>
                <a:gd name="T0" fmla="*/ 0 w 210"/>
                <a:gd name="T1" fmla="*/ 0 h 250"/>
                <a:gd name="T2" fmla="*/ 0 w 210"/>
                <a:gd name="T3" fmla="*/ 0 h 250"/>
                <a:gd name="T4" fmla="*/ 19 w 210"/>
                <a:gd name="T5" fmla="*/ 41 h 250"/>
                <a:gd name="T6" fmla="*/ 41 w 210"/>
                <a:gd name="T7" fmla="*/ 79 h 250"/>
                <a:gd name="T8" fmla="*/ 62 w 210"/>
                <a:gd name="T9" fmla="*/ 116 h 250"/>
                <a:gd name="T10" fmla="*/ 82 w 210"/>
                <a:gd name="T11" fmla="*/ 150 h 250"/>
                <a:gd name="T12" fmla="*/ 103 w 210"/>
                <a:gd name="T13" fmla="*/ 180 h 250"/>
                <a:gd name="T14" fmla="*/ 122 w 210"/>
                <a:gd name="T15" fmla="*/ 207 h 250"/>
                <a:gd name="T16" fmla="*/ 156 w 210"/>
                <a:gd name="T17" fmla="*/ 250 h 250"/>
                <a:gd name="T18" fmla="*/ 156 w 210"/>
                <a:gd name="T19" fmla="*/ 250 h 250"/>
                <a:gd name="T20" fmla="*/ 183 w 210"/>
                <a:gd name="T21" fmla="*/ 247 h 250"/>
                <a:gd name="T22" fmla="*/ 210 w 210"/>
                <a:gd name="T23" fmla="*/ 242 h 250"/>
                <a:gd name="T24" fmla="*/ 210 w 210"/>
                <a:gd name="T25" fmla="*/ 242 h 250"/>
                <a:gd name="T26" fmla="*/ 183 w 210"/>
                <a:gd name="T27" fmla="*/ 209 h 250"/>
                <a:gd name="T28" fmla="*/ 148 w 210"/>
                <a:gd name="T29" fmla="*/ 159 h 250"/>
                <a:gd name="T30" fmla="*/ 127 w 210"/>
                <a:gd name="T31" fmla="*/ 130 h 250"/>
                <a:gd name="T32" fmla="*/ 106 w 210"/>
                <a:gd name="T33" fmla="*/ 97 h 250"/>
                <a:gd name="T34" fmla="*/ 84 w 210"/>
                <a:gd name="T35" fmla="*/ 60 h 250"/>
                <a:gd name="T36" fmla="*/ 63 w 210"/>
                <a:gd name="T37" fmla="*/ 20 h 250"/>
                <a:gd name="T38" fmla="*/ 63 w 210"/>
                <a:gd name="T39" fmla="*/ 20 h 250"/>
                <a:gd name="T40" fmla="*/ 31 w 210"/>
                <a:gd name="T41" fmla="*/ 11 h 250"/>
                <a:gd name="T42" fmla="*/ 0 w 210"/>
                <a:gd name="T43" fmla="*/ 0 h 250"/>
                <a:gd name="T44" fmla="*/ 0 w 21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0" h="250">
                  <a:moveTo>
                    <a:pt x="0" y="0"/>
                  </a:moveTo>
                  <a:lnTo>
                    <a:pt x="0" y="0"/>
                  </a:lnTo>
                  <a:lnTo>
                    <a:pt x="19" y="41"/>
                  </a:lnTo>
                  <a:lnTo>
                    <a:pt x="41" y="79"/>
                  </a:lnTo>
                  <a:lnTo>
                    <a:pt x="62" y="116"/>
                  </a:lnTo>
                  <a:lnTo>
                    <a:pt x="82" y="150"/>
                  </a:lnTo>
                  <a:lnTo>
                    <a:pt x="103" y="180"/>
                  </a:lnTo>
                  <a:lnTo>
                    <a:pt x="122" y="207"/>
                  </a:lnTo>
                  <a:lnTo>
                    <a:pt x="156" y="250"/>
                  </a:lnTo>
                  <a:lnTo>
                    <a:pt x="156" y="250"/>
                  </a:lnTo>
                  <a:lnTo>
                    <a:pt x="183" y="247"/>
                  </a:lnTo>
                  <a:lnTo>
                    <a:pt x="210" y="242"/>
                  </a:lnTo>
                  <a:lnTo>
                    <a:pt x="210" y="242"/>
                  </a:lnTo>
                  <a:lnTo>
                    <a:pt x="183" y="209"/>
                  </a:lnTo>
                  <a:lnTo>
                    <a:pt x="148" y="159"/>
                  </a:lnTo>
                  <a:lnTo>
                    <a:pt x="127" y="130"/>
                  </a:lnTo>
                  <a:lnTo>
                    <a:pt x="106" y="97"/>
                  </a:lnTo>
                  <a:lnTo>
                    <a:pt x="84" y="60"/>
                  </a:lnTo>
                  <a:lnTo>
                    <a:pt x="63" y="20"/>
                  </a:lnTo>
                  <a:lnTo>
                    <a:pt x="63" y="20"/>
                  </a:lnTo>
                  <a:lnTo>
                    <a:pt x="31" y="11"/>
                  </a:lnTo>
                  <a:lnTo>
                    <a:pt x="0"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29" name="Freeform 28">
              <a:extLst>
                <a:ext uri="{FF2B5EF4-FFF2-40B4-BE49-F238E27FC236}">
                  <a16:creationId xmlns:a16="http://schemas.microsoft.com/office/drawing/2014/main" id="{D6A3D7C8-D65F-4845-B4CB-F39A33AB1EE6}"/>
                </a:ext>
              </a:extLst>
            </p:cNvPr>
            <p:cNvSpPr>
              <a:spLocks/>
            </p:cNvSpPr>
            <p:nvPr/>
          </p:nvSpPr>
          <p:spPr bwMode="auto">
            <a:xfrm>
              <a:off x="2195703" y="3146851"/>
              <a:ext cx="193071" cy="33079"/>
            </a:xfrm>
            <a:custGeom>
              <a:avLst/>
              <a:gdLst>
                <a:gd name="T0" fmla="*/ 0 w 570"/>
                <a:gd name="T1" fmla="*/ 0 h 97"/>
                <a:gd name="T2" fmla="*/ 0 w 570"/>
                <a:gd name="T3" fmla="*/ 0 h 97"/>
                <a:gd name="T4" fmla="*/ 14 w 570"/>
                <a:gd name="T5" fmla="*/ 29 h 97"/>
                <a:gd name="T6" fmla="*/ 28 w 570"/>
                <a:gd name="T7" fmla="*/ 57 h 97"/>
                <a:gd name="T8" fmla="*/ 28 w 570"/>
                <a:gd name="T9" fmla="*/ 57 h 97"/>
                <a:gd name="T10" fmla="*/ 67 w 570"/>
                <a:gd name="T11" fmla="*/ 69 h 97"/>
                <a:gd name="T12" fmla="*/ 103 w 570"/>
                <a:gd name="T13" fmla="*/ 77 h 97"/>
                <a:gd name="T14" fmla="*/ 142 w 570"/>
                <a:gd name="T15" fmla="*/ 83 h 97"/>
                <a:gd name="T16" fmla="*/ 178 w 570"/>
                <a:gd name="T17" fmla="*/ 88 h 97"/>
                <a:gd name="T18" fmla="*/ 215 w 570"/>
                <a:gd name="T19" fmla="*/ 93 h 97"/>
                <a:gd name="T20" fmla="*/ 250 w 570"/>
                <a:gd name="T21" fmla="*/ 94 h 97"/>
                <a:gd name="T22" fmla="*/ 285 w 570"/>
                <a:gd name="T23" fmla="*/ 96 h 97"/>
                <a:gd name="T24" fmla="*/ 318 w 570"/>
                <a:gd name="T25" fmla="*/ 97 h 97"/>
                <a:gd name="T26" fmla="*/ 318 w 570"/>
                <a:gd name="T27" fmla="*/ 97 h 97"/>
                <a:gd name="T28" fmla="*/ 381 w 570"/>
                <a:gd name="T29" fmla="*/ 96 h 97"/>
                <a:gd name="T30" fmla="*/ 438 w 570"/>
                <a:gd name="T31" fmla="*/ 91 h 97"/>
                <a:gd name="T32" fmla="*/ 486 w 570"/>
                <a:gd name="T33" fmla="*/ 85 h 97"/>
                <a:gd name="T34" fmla="*/ 527 w 570"/>
                <a:gd name="T35" fmla="*/ 80 h 97"/>
                <a:gd name="T36" fmla="*/ 527 w 570"/>
                <a:gd name="T37" fmla="*/ 80 h 97"/>
                <a:gd name="T38" fmla="*/ 550 w 570"/>
                <a:gd name="T39" fmla="*/ 53 h 97"/>
                <a:gd name="T40" fmla="*/ 570 w 570"/>
                <a:gd name="T41" fmla="*/ 24 h 97"/>
                <a:gd name="T42" fmla="*/ 570 w 570"/>
                <a:gd name="T43" fmla="*/ 22 h 97"/>
                <a:gd name="T44" fmla="*/ 570 w 570"/>
                <a:gd name="T45" fmla="*/ 22 h 97"/>
                <a:gd name="T46" fmla="*/ 556 w 570"/>
                <a:gd name="T47" fmla="*/ 26 h 97"/>
                <a:gd name="T48" fmla="*/ 518 w 570"/>
                <a:gd name="T49" fmla="*/ 32 h 97"/>
                <a:gd name="T50" fmla="*/ 460 w 570"/>
                <a:gd name="T51" fmla="*/ 40 h 97"/>
                <a:gd name="T52" fmla="*/ 425 w 570"/>
                <a:gd name="T53" fmla="*/ 45 h 97"/>
                <a:gd name="T54" fmla="*/ 387 w 570"/>
                <a:gd name="T55" fmla="*/ 46 h 97"/>
                <a:gd name="T56" fmla="*/ 344 w 570"/>
                <a:gd name="T57" fmla="*/ 48 h 97"/>
                <a:gd name="T58" fmla="*/ 299 w 570"/>
                <a:gd name="T59" fmla="*/ 48 h 97"/>
                <a:gd name="T60" fmla="*/ 253 w 570"/>
                <a:gd name="T61" fmla="*/ 46 h 97"/>
                <a:gd name="T62" fmla="*/ 204 w 570"/>
                <a:gd name="T63" fmla="*/ 43 h 97"/>
                <a:gd name="T64" fmla="*/ 154 w 570"/>
                <a:gd name="T65" fmla="*/ 37 h 97"/>
                <a:gd name="T66" fmla="*/ 103 w 570"/>
                <a:gd name="T67" fmla="*/ 27 h 97"/>
                <a:gd name="T68" fmla="*/ 51 w 570"/>
                <a:gd name="T69" fmla="*/ 16 h 97"/>
                <a:gd name="T70" fmla="*/ 0 w 570"/>
                <a:gd name="T71" fmla="*/ 0 h 97"/>
                <a:gd name="T72" fmla="*/ 0 w 570"/>
                <a:gd name="T7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0" h="97">
                  <a:moveTo>
                    <a:pt x="0" y="0"/>
                  </a:moveTo>
                  <a:lnTo>
                    <a:pt x="0" y="0"/>
                  </a:lnTo>
                  <a:lnTo>
                    <a:pt x="14" y="29"/>
                  </a:lnTo>
                  <a:lnTo>
                    <a:pt x="28" y="57"/>
                  </a:lnTo>
                  <a:lnTo>
                    <a:pt x="28" y="57"/>
                  </a:lnTo>
                  <a:lnTo>
                    <a:pt x="67" y="69"/>
                  </a:lnTo>
                  <a:lnTo>
                    <a:pt x="103" y="77"/>
                  </a:lnTo>
                  <a:lnTo>
                    <a:pt x="142" y="83"/>
                  </a:lnTo>
                  <a:lnTo>
                    <a:pt x="178" y="88"/>
                  </a:lnTo>
                  <a:lnTo>
                    <a:pt x="215" y="93"/>
                  </a:lnTo>
                  <a:lnTo>
                    <a:pt x="250" y="94"/>
                  </a:lnTo>
                  <a:lnTo>
                    <a:pt x="285" y="96"/>
                  </a:lnTo>
                  <a:lnTo>
                    <a:pt x="318" y="97"/>
                  </a:lnTo>
                  <a:lnTo>
                    <a:pt x="318" y="97"/>
                  </a:lnTo>
                  <a:lnTo>
                    <a:pt x="381" y="96"/>
                  </a:lnTo>
                  <a:lnTo>
                    <a:pt x="438" y="91"/>
                  </a:lnTo>
                  <a:lnTo>
                    <a:pt x="486" y="85"/>
                  </a:lnTo>
                  <a:lnTo>
                    <a:pt x="527" y="80"/>
                  </a:lnTo>
                  <a:lnTo>
                    <a:pt x="527" y="80"/>
                  </a:lnTo>
                  <a:lnTo>
                    <a:pt x="550" y="53"/>
                  </a:lnTo>
                  <a:lnTo>
                    <a:pt x="570" y="24"/>
                  </a:lnTo>
                  <a:lnTo>
                    <a:pt x="570" y="22"/>
                  </a:lnTo>
                  <a:lnTo>
                    <a:pt x="570" y="22"/>
                  </a:lnTo>
                  <a:lnTo>
                    <a:pt x="556" y="26"/>
                  </a:lnTo>
                  <a:lnTo>
                    <a:pt x="518" y="32"/>
                  </a:lnTo>
                  <a:lnTo>
                    <a:pt x="460" y="40"/>
                  </a:lnTo>
                  <a:lnTo>
                    <a:pt x="425" y="45"/>
                  </a:lnTo>
                  <a:lnTo>
                    <a:pt x="387" y="46"/>
                  </a:lnTo>
                  <a:lnTo>
                    <a:pt x="344" y="48"/>
                  </a:lnTo>
                  <a:lnTo>
                    <a:pt x="299" y="48"/>
                  </a:lnTo>
                  <a:lnTo>
                    <a:pt x="253" y="46"/>
                  </a:lnTo>
                  <a:lnTo>
                    <a:pt x="204" y="43"/>
                  </a:lnTo>
                  <a:lnTo>
                    <a:pt x="154" y="37"/>
                  </a:lnTo>
                  <a:lnTo>
                    <a:pt x="103" y="27"/>
                  </a:lnTo>
                  <a:lnTo>
                    <a:pt x="51" y="16"/>
                  </a:lnTo>
                  <a:lnTo>
                    <a:pt x="0"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0" name="Freeform 29">
              <a:extLst>
                <a:ext uri="{FF2B5EF4-FFF2-40B4-BE49-F238E27FC236}">
                  <a16:creationId xmlns:a16="http://schemas.microsoft.com/office/drawing/2014/main" id="{407BF5FA-FBE7-4739-B8B0-A4D0370EE63C}"/>
                </a:ext>
              </a:extLst>
            </p:cNvPr>
            <p:cNvSpPr>
              <a:spLocks/>
            </p:cNvSpPr>
            <p:nvPr/>
          </p:nvSpPr>
          <p:spPr bwMode="auto">
            <a:xfrm>
              <a:off x="2009383" y="2956480"/>
              <a:ext cx="70883" cy="122864"/>
            </a:xfrm>
            <a:custGeom>
              <a:avLst/>
              <a:gdLst>
                <a:gd name="T0" fmla="*/ 209 w 209"/>
                <a:gd name="T1" fmla="*/ 318 h 365"/>
                <a:gd name="T2" fmla="*/ 209 w 209"/>
                <a:gd name="T3" fmla="*/ 318 h 365"/>
                <a:gd name="T4" fmla="*/ 172 w 209"/>
                <a:gd name="T5" fmla="*/ 272 h 365"/>
                <a:gd name="T6" fmla="*/ 140 w 209"/>
                <a:gd name="T7" fmla="*/ 226 h 365"/>
                <a:gd name="T8" fmla="*/ 112 w 209"/>
                <a:gd name="T9" fmla="*/ 180 h 365"/>
                <a:gd name="T10" fmla="*/ 86 w 209"/>
                <a:gd name="T11" fmla="*/ 137 h 365"/>
                <a:gd name="T12" fmla="*/ 65 w 209"/>
                <a:gd name="T13" fmla="*/ 95 h 365"/>
                <a:gd name="T14" fmla="*/ 48 w 209"/>
                <a:gd name="T15" fmla="*/ 59 h 365"/>
                <a:gd name="T16" fmla="*/ 33 w 209"/>
                <a:gd name="T17" fmla="*/ 27 h 365"/>
                <a:gd name="T18" fmla="*/ 22 w 209"/>
                <a:gd name="T19" fmla="*/ 0 h 365"/>
                <a:gd name="T20" fmla="*/ 22 w 209"/>
                <a:gd name="T21" fmla="*/ 0 h 365"/>
                <a:gd name="T22" fmla="*/ 9 w 209"/>
                <a:gd name="T23" fmla="*/ 35 h 365"/>
                <a:gd name="T24" fmla="*/ 0 w 209"/>
                <a:gd name="T25" fmla="*/ 70 h 365"/>
                <a:gd name="T26" fmla="*/ 0 w 209"/>
                <a:gd name="T27" fmla="*/ 70 h 365"/>
                <a:gd name="T28" fmla="*/ 14 w 209"/>
                <a:gd name="T29" fmla="*/ 100 h 365"/>
                <a:gd name="T30" fmla="*/ 30 w 209"/>
                <a:gd name="T31" fmla="*/ 134 h 365"/>
                <a:gd name="T32" fmla="*/ 49 w 209"/>
                <a:gd name="T33" fmla="*/ 169 h 365"/>
                <a:gd name="T34" fmla="*/ 70 w 209"/>
                <a:gd name="T35" fmla="*/ 207 h 365"/>
                <a:gd name="T36" fmla="*/ 96 w 209"/>
                <a:gd name="T37" fmla="*/ 245 h 365"/>
                <a:gd name="T38" fmla="*/ 123 w 209"/>
                <a:gd name="T39" fmla="*/ 285 h 365"/>
                <a:gd name="T40" fmla="*/ 151 w 209"/>
                <a:gd name="T41" fmla="*/ 325 h 365"/>
                <a:gd name="T42" fmla="*/ 185 w 209"/>
                <a:gd name="T43" fmla="*/ 365 h 365"/>
                <a:gd name="T44" fmla="*/ 185 w 209"/>
                <a:gd name="T45" fmla="*/ 365 h 365"/>
                <a:gd name="T46" fmla="*/ 209 w 209"/>
                <a:gd name="T47" fmla="*/ 318 h 365"/>
                <a:gd name="T48" fmla="*/ 209 w 209"/>
                <a:gd name="T49" fmla="*/ 31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9" h="365">
                  <a:moveTo>
                    <a:pt x="209" y="318"/>
                  </a:moveTo>
                  <a:lnTo>
                    <a:pt x="209" y="318"/>
                  </a:lnTo>
                  <a:lnTo>
                    <a:pt x="172" y="272"/>
                  </a:lnTo>
                  <a:lnTo>
                    <a:pt x="140" y="226"/>
                  </a:lnTo>
                  <a:lnTo>
                    <a:pt x="112" y="180"/>
                  </a:lnTo>
                  <a:lnTo>
                    <a:pt x="86" y="137"/>
                  </a:lnTo>
                  <a:lnTo>
                    <a:pt x="65" y="95"/>
                  </a:lnTo>
                  <a:lnTo>
                    <a:pt x="48" y="59"/>
                  </a:lnTo>
                  <a:lnTo>
                    <a:pt x="33" y="27"/>
                  </a:lnTo>
                  <a:lnTo>
                    <a:pt x="22" y="0"/>
                  </a:lnTo>
                  <a:lnTo>
                    <a:pt x="22" y="0"/>
                  </a:lnTo>
                  <a:lnTo>
                    <a:pt x="9" y="35"/>
                  </a:lnTo>
                  <a:lnTo>
                    <a:pt x="0" y="70"/>
                  </a:lnTo>
                  <a:lnTo>
                    <a:pt x="0" y="70"/>
                  </a:lnTo>
                  <a:lnTo>
                    <a:pt x="14" y="100"/>
                  </a:lnTo>
                  <a:lnTo>
                    <a:pt x="30" y="134"/>
                  </a:lnTo>
                  <a:lnTo>
                    <a:pt x="49" y="169"/>
                  </a:lnTo>
                  <a:lnTo>
                    <a:pt x="70" y="207"/>
                  </a:lnTo>
                  <a:lnTo>
                    <a:pt x="96" y="245"/>
                  </a:lnTo>
                  <a:lnTo>
                    <a:pt x="123" y="285"/>
                  </a:lnTo>
                  <a:lnTo>
                    <a:pt x="151" y="325"/>
                  </a:lnTo>
                  <a:lnTo>
                    <a:pt x="185" y="365"/>
                  </a:lnTo>
                  <a:lnTo>
                    <a:pt x="185" y="365"/>
                  </a:lnTo>
                  <a:lnTo>
                    <a:pt x="209" y="318"/>
                  </a:lnTo>
                  <a:lnTo>
                    <a:pt x="209" y="31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1" name="Freeform 30">
              <a:extLst>
                <a:ext uri="{FF2B5EF4-FFF2-40B4-BE49-F238E27FC236}">
                  <a16:creationId xmlns:a16="http://schemas.microsoft.com/office/drawing/2014/main" id="{3BEF818C-3650-4A1C-B55F-1E1CA35798A1}"/>
                </a:ext>
              </a:extLst>
            </p:cNvPr>
            <p:cNvSpPr>
              <a:spLocks/>
            </p:cNvSpPr>
            <p:nvPr/>
          </p:nvSpPr>
          <p:spPr bwMode="auto">
            <a:xfrm>
              <a:off x="2083641" y="3076643"/>
              <a:ext cx="100586" cy="82359"/>
            </a:xfrm>
            <a:custGeom>
              <a:avLst/>
              <a:gdLst>
                <a:gd name="T0" fmla="*/ 212 w 297"/>
                <a:gd name="T1" fmla="*/ 153 h 244"/>
                <a:gd name="T2" fmla="*/ 212 w 297"/>
                <a:gd name="T3" fmla="*/ 153 h 244"/>
                <a:gd name="T4" fmla="*/ 185 w 297"/>
                <a:gd name="T5" fmla="*/ 137 h 244"/>
                <a:gd name="T6" fmla="*/ 159 w 297"/>
                <a:gd name="T7" fmla="*/ 119 h 244"/>
                <a:gd name="T8" fmla="*/ 134 w 297"/>
                <a:gd name="T9" fmla="*/ 102 h 244"/>
                <a:gd name="T10" fmla="*/ 110 w 297"/>
                <a:gd name="T11" fmla="*/ 83 h 244"/>
                <a:gd name="T12" fmla="*/ 86 w 297"/>
                <a:gd name="T13" fmla="*/ 64 h 244"/>
                <a:gd name="T14" fmla="*/ 64 w 297"/>
                <a:gd name="T15" fmla="*/ 43 h 244"/>
                <a:gd name="T16" fmla="*/ 43 w 297"/>
                <a:gd name="T17" fmla="*/ 22 h 244"/>
                <a:gd name="T18" fmla="*/ 22 w 297"/>
                <a:gd name="T19" fmla="*/ 0 h 244"/>
                <a:gd name="T20" fmla="*/ 22 w 297"/>
                <a:gd name="T21" fmla="*/ 0 h 244"/>
                <a:gd name="T22" fmla="*/ 0 w 297"/>
                <a:gd name="T23" fmla="*/ 46 h 244"/>
                <a:gd name="T24" fmla="*/ 0 w 297"/>
                <a:gd name="T25" fmla="*/ 46 h 244"/>
                <a:gd name="T26" fmla="*/ 21 w 297"/>
                <a:gd name="T27" fmla="*/ 67 h 244"/>
                <a:gd name="T28" fmla="*/ 41 w 297"/>
                <a:gd name="T29" fmla="*/ 86 h 244"/>
                <a:gd name="T30" fmla="*/ 64 w 297"/>
                <a:gd name="T31" fmla="*/ 107 h 244"/>
                <a:gd name="T32" fmla="*/ 88 w 297"/>
                <a:gd name="T33" fmla="*/ 126 h 244"/>
                <a:gd name="T34" fmla="*/ 112 w 297"/>
                <a:gd name="T35" fmla="*/ 143 h 244"/>
                <a:gd name="T36" fmla="*/ 137 w 297"/>
                <a:gd name="T37" fmla="*/ 162 h 244"/>
                <a:gd name="T38" fmla="*/ 163 w 297"/>
                <a:gd name="T39" fmla="*/ 178 h 244"/>
                <a:gd name="T40" fmla="*/ 190 w 297"/>
                <a:gd name="T41" fmla="*/ 194 h 244"/>
                <a:gd name="T42" fmla="*/ 190 w 297"/>
                <a:gd name="T43" fmla="*/ 194 h 244"/>
                <a:gd name="T44" fmla="*/ 215 w 297"/>
                <a:gd name="T45" fmla="*/ 209 h 244"/>
                <a:gd name="T46" fmla="*/ 242 w 297"/>
                <a:gd name="T47" fmla="*/ 221 h 244"/>
                <a:gd name="T48" fmla="*/ 269 w 297"/>
                <a:gd name="T49" fmla="*/ 233 h 244"/>
                <a:gd name="T50" fmla="*/ 297 w 297"/>
                <a:gd name="T51" fmla="*/ 244 h 244"/>
                <a:gd name="T52" fmla="*/ 297 w 297"/>
                <a:gd name="T53" fmla="*/ 244 h 244"/>
                <a:gd name="T54" fmla="*/ 282 w 297"/>
                <a:gd name="T55" fmla="*/ 213 h 244"/>
                <a:gd name="T56" fmla="*/ 269 w 297"/>
                <a:gd name="T57" fmla="*/ 182 h 244"/>
                <a:gd name="T58" fmla="*/ 269 w 297"/>
                <a:gd name="T59" fmla="*/ 182 h 244"/>
                <a:gd name="T60" fmla="*/ 241 w 297"/>
                <a:gd name="T61" fmla="*/ 169 h 244"/>
                <a:gd name="T62" fmla="*/ 212 w 297"/>
                <a:gd name="T63" fmla="*/ 153 h 244"/>
                <a:gd name="T64" fmla="*/ 212 w 297"/>
                <a:gd name="T65" fmla="*/ 15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244">
                  <a:moveTo>
                    <a:pt x="212" y="153"/>
                  </a:moveTo>
                  <a:lnTo>
                    <a:pt x="212" y="153"/>
                  </a:lnTo>
                  <a:lnTo>
                    <a:pt x="185" y="137"/>
                  </a:lnTo>
                  <a:lnTo>
                    <a:pt x="159" y="119"/>
                  </a:lnTo>
                  <a:lnTo>
                    <a:pt x="134" y="102"/>
                  </a:lnTo>
                  <a:lnTo>
                    <a:pt x="110" y="83"/>
                  </a:lnTo>
                  <a:lnTo>
                    <a:pt x="86" y="64"/>
                  </a:lnTo>
                  <a:lnTo>
                    <a:pt x="64" y="43"/>
                  </a:lnTo>
                  <a:lnTo>
                    <a:pt x="43" y="22"/>
                  </a:lnTo>
                  <a:lnTo>
                    <a:pt x="22" y="0"/>
                  </a:lnTo>
                  <a:lnTo>
                    <a:pt x="22" y="0"/>
                  </a:lnTo>
                  <a:lnTo>
                    <a:pt x="0" y="46"/>
                  </a:lnTo>
                  <a:lnTo>
                    <a:pt x="0" y="46"/>
                  </a:lnTo>
                  <a:lnTo>
                    <a:pt x="21" y="67"/>
                  </a:lnTo>
                  <a:lnTo>
                    <a:pt x="41" y="86"/>
                  </a:lnTo>
                  <a:lnTo>
                    <a:pt x="64" y="107"/>
                  </a:lnTo>
                  <a:lnTo>
                    <a:pt x="88" y="126"/>
                  </a:lnTo>
                  <a:lnTo>
                    <a:pt x="112" y="143"/>
                  </a:lnTo>
                  <a:lnTo>
                    <a:pt x="137" y="162"/>
                  </a:lnTo>
                  <a:lnTo>
                    <a:pt x="163" y="178"/>
                  </a:lnTo>
                  <a:lnTo>
                    <a:pt x="190" y="194"/>
                  </a:lnTo>
                  <a:lnTo>
                    <a:pt x="190" y="194"/>
                  </a:lnTo>
                  <a:lnTo>
                    <a:pt x="215" y="209"/>
                  </a:lnTo>
                  <a:lnTo>
                    <a:pt x="242" y="221"/>
                  </a:lnTo>
                  <a:lnTo>
                    <a:pt x="269" y="233"/>
                  </a:lnTo>
                  <a:lnTo>
                    <a:pt x="297" y="244"/>
                  </a:lnTo>
                  <a:lnTo>
                    <a:pt x="297" y="244"/>
                  </a:lnTo>
                  <a:lnTo>
                    <a:pt x="282" y="213"/>
                  </a:lnTo>
                  <a:lnTo>
                    <a:pt x="269" y="182"/>
                  </a:lnTo>
                  <a:lnTo>
                    <a:pt x="269" y="182"/>
                  </a:lnTo>
                  <a:lnTo>
                    <a:pt x="241" y="169"/>
                  </a:lnTo>
                  <a:lnTo>
                    <a:pt x="212" y="153"/>
                  </a:lnTo>
                  <a:lnTo>
                    <a:pt x="212" y="153"/>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3" name="Freeform 32">
              <a:extLst>
                <a:ext uri="{FF2B5EF4-FFF2-40B4-BE49-F238E27FC236}">
                  <a16:creationId xmlns:a16="http://schemas.microsoft.com/office/drawing/2014/main" id="{5B61A507-C74D-458F-BC04-338F007D9397}"/>
                </a:ext>
              </a:extLst>
            </p:cNvPr>
            <p:cNvSpPr>
              <a:spLocks/>
            </p:cNvSpPr>
            <p:nvPr/>
          </p:nvSpPr>
          <p:spPr bwMode="auto">
            <a:xfrm>
              <a:off x="2174776" y="3138075"/>
              <a:ext cx="31053" cy="28353"/>
            </a:xfrm>
            <a:custGeom>
              <a:avLst/>
              <a:gdLst>
                <a:gd name="T0" fmla="*/ 28 w 91"/>
                <a:gd name="T1" fmla="*/ 62 h 82"/>
                <a:gd name="T2" fmla="*/ 28 w 91"/>
                <a:gd name="T3" fmla="*/ 62 h 82"/>
                <a:gd name="T4" fmla="*/ 59 w 91"/>
                <a:gd name="T5" fmla="*/ 73 h 82"/>
                <a:gd name="T6" fmla="*/ 91 w 91"/>
                <a:gd name="T7" fmla="*/ 82 h 82"/>
                <a:gd name="T8" fmla="*/ 91 w 91"/>
                <a:gd name="T9" fmla="*/ 82 h 82"/>
                <a:gd name="T10" fmla="*/ 77 w 91"/>
                <a:gd name="T11" fmla="*/ 54 h 82"/>
                <a:gd name="T12" fmla="*/ 63 w 91"/>
                <a:gd name="T13" fmla="*/ 25 h 82"/>
                <a:gd name="T14" fmla="*/ 63 w 91"/>
                <a:gd name="T15" fmla="*/ 25 h 82"/>
                <a:gd name="T16" fmla="*/ 31 w 91"/>
                <a:gd name="T17" fmla="*/ 12 h 82"/>
                <a:gd name="T18" fmla="*/ 0 w 91"/>
                <a:gd name="T19" fmla="*/ 0 h 82"/>
                <a:gd name="T20" fmla="*/ 0 w 91"/>
                <a:gd name="T21" fmla="*/ 0 h 82"/>
                <a:gd name="T22" fmla="*/ 13 w 91"/>
                <a:gd name="T23" fmla="*/ 31 h 82"/>
                <a:gd name="T24" fmla="*/ 28 w 91"/>
                <a:gd name="T25" fmla="*/ 62 h 82"/>
                <a:gd name="T26" fmla="*/ 28 w 91"/>
                <a:gd name="T27"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2">
                  <a:moveTo>
                    <a:pt x="28" y="62"/>
                  </a:moveTo>
                  <a:lnTo>
                    <a:pt x="28" y="62"/>
                  </a:lnTo>
                  <a:lnTo>
                    <a:pt x="59" y="73"/>
                  </a:lnTo>
                  <a:lnTo>
                    <a:pt x="91" y="82"/>
                  </a:lnTo>
                  <a:lnTo>
                    <a:pt x="91" y="82"/>
                  </a:lnTo>
                  <a:lnTo>
                    <a:pt x="77" y="54"/>
                  </a:lnTo>
                  <a:lnTo>
                    <a:pt x="63" y="25"/>
                  </a:lnTo>
                  <a:lnTo>
                    <a:pt x="63" y="25"/>
                  </a:lnTo>
                  <a:lnTo>
                    <a:pt x="31" y="12"/>
                  </a:lnTo>
                  <a:lnTo>
                    <a:pt x="0" y="0"/>
                  </a:lnTo>
                  <a:lnTo>
                    <a:pt x="0" y="0"/>
                  </a:lnTo>
                  <a:lnTo>
                    <a:pt x="13" y="31"/>
                  </a:lnTo>
                  <a:lnTo>
                    <a:pt x="28" y="62"/>
                  </a:lnTo>
                  <a:lnTo>
                    <a:pt x="28" y="62"/>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4" name="Freeform 33">
              <a:extLst>
                <a:ext uri="{FF2B5EF4-FFF2-40B4-BE49-F238E27FC236}">
                  <a16:creationId xmlns:a16="http://schemas.microsoft.com/office/drawing/2014/main" id="{523C107C-0B2D-4E34-80C6-587C1A8EFACB}"/>
                </a:ext>
              </a:extLst>
            </p:cNvPr>
            <p:cNvSpPr>
              <a:spLocks/>
            </p:cNvSpPr>
            <p:nvPr/>
          </p:nvSpPr>
          <p:spPr bwMode="auto">
            <a:xfrm>
              <a:off x="2307091" y="2923401"/>
              <a:ext cx="111387" cy="198472"/>
            </a:xfrm>
            <a:custGeom>
              <a:avLst/>
              <a:gdLst>
                <a:gd name="T0" fmla="*/ 60 w 328"/>
                <a:gd name="T1" fmla="*/ 0 h 589"/>
                <a:gd name="T2" fmla="*/ 60 w 328"/>
                <a:gd name="T3" fmla="*/ 0 h 589"/>
                <a:gd name="T4" fmla="*/ 0 w 328"/>
                <a:gd name="T5" fmla="*/ 8 h 589"/>
                <a:gd name="T6" fmla="*/ 0 w 328"/>
                <a:gd name="T7" fmla="*/ 8 h 589"/>
                <a:gd name="T8" fmla="*/ 14 w 328"/>
                <a:gd name="T9" fmla="*/ 21 h 589"/>
                <a:gd name="T10" fmla="*/ 14 w 328"/>
                <a:gd name="T11" fmla="*/ 21 h 589"/>
                <a:gd name="T12" fmla="*/ 49 w 328"/>
                <a:gd name="T13" fmla="*/ 55 h 589"/>
                <a:gd name="T14" fmla="*/ 81 w 328"/>
                <a:gd name="T15" fmla="*/ 91 h 589"/>
                <a:gd name="T16" fmla="*/ 111 w 328"/>
                <a:gd name="T17" fmla="*/ 128 h 589"/>
                <a:gd name="T18" fmla="*/ 137 w 328"/>
                <a:gd name="T19" fmla="*/ 168 h 589"/>
                <a:gd name="T20" fmla="*/ 162 w 328"/>
                <a:gd name="T21" fmla="*/ 206 h 589"/>
                <a:gd name="T22" fmla="*/ 183 w 328"/>
                <a:gd name="T23" fmla="*/ 246 h 589"/>
                <a:gd name="T24" fmla="*/ 204 w 328"/>
                <a:gd name="T25" fmla="*/ 286 h 589"/>
                <a:gd name="T26" fmla="*/ 221 w 328"/>
                <a:gd name="T27" fmla="*/ 326 h 589"/>
                <a:gd name="T28" fmla="*/ 236 w 328"/>
                <a:gd name="T29" fmla="*/ 365 h 589"/>
                <a:gd name="T30" fmla="*/ 250 w 328"/>
                <a:gd name="T31" fmla="*/ 402 h 589"/>
                <a:gd name="T32" fmla="*/ 261 w 328"/>
                <a:gd name="T33" fmla="*/ 439 h 589"/>
                <a:gd name="T34" fmla="*/ 271 w 328"/>
                <a:gd name="T35" fmla="*/ 474 h 589"/>
                <a:gd name="T36" fmla="*/ 287 w 328"/>
                <a:gd name="T37" fmla="*/ 538 h 589"/>
                <a:gd name="T38" fmla="*/ 296 w 328"/>
                <a:gd name="T39" fmla="*/ 589 h 589"/>
                <a:gd name="T40" fmla="*/ 296 w 328"/>
                <a:gd name="T41" fmla="*/ 589 h 589"/>
                <a:gd name="T42" fmla="*/ 314 w 328"/>
                <a:gd name="T43" fmla="*/ 549 h 589"/>
                <a:gd name="T44" fmla="*/ 328 w 328"/>
                <a:gd name="T45" fmla="*/ 506 h 589"/>
                <a:gd name="T46" fmla="*/ 328 w 328"/>
                <a:gd name="T47" fmla="*/ 506 h 589"/>
                <a:gd name="T48" fmla="*/ 314 w 328"/>
                <a:gd name="T49" fmla="*/ 452 h 589"/>
                <a:gd name="T50" fmla="*/ 296 w 328"/>
                <a:gd name="T51" fmla="*/ 391 h 589"/>
                <a:gd name="T52" fmla="*/ 285 w 328"/>
                <a:gd name="T53" fmla="*/ 359 h 589"/>
                <a:gd name="T54" fmla="*/ 272 w 328"/>
                <a:gd name="T55" fmla="*/ 327 h 589"/>
                <a:gd name="T56" fmla="*/ 260 w 328"/>
                <a:gd name="T57" fmla="*/ 294 h 589"/>
                <a:gd name="T58" fmla="*/ 244 w 328"/>
                <a:gd name="T59" fmla="*/ 260 h 589"/>
                <a:gd name="T60" fmla="*/ 226 w 328"/>
                <a:gd name="T61" fmla="*/ 227 h 589"/>
                <a:gd name="T62" fmla="*/ 209 w 328"/>
                <a:gd name="T63" fmla="*/ 193 h 589"/>
                <a:gd name="T64" fmla="*/ 188 w 328"/>
                <a:gd name="T65" fmla="*/ 158 h 589"/>
                <a:gd name="T66" fmla="*/ 167 w 328"/>
                <a:gd name="T67" fmla="*/ 126 h 589"/>
                <a:gd name="T68" fmla="*/ 143 w 328"/>
                <a:gd name="T69" fmla="*/ 93 h 589"/>
                <a:gd name="T70" fmla="*/ 118 w 328"/>
                <a:gd name="T71" fmla="*/ 61 h 589"/>
                <a:gd name="T72" fmla="*/ 91 w 328"/>
                <a:gd name="T73" fmla="*/ 31 h 589"/>
                <a:gd name="T74" fmla="*/ 60 w 328"/>
                <a:gd name="T75" fmla="*/ 0 h 589"/>
                <a:gd name="T76" fmla="*/ 60 w 328"/>
                <a:gd name="T77"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 h="589">
                  <a:moveTo>
                    <a:pt x="60" y="0"/>
                  </a:moveTo>
                  <a:lnTo>
                    <a:pt x="60" y="0"/>
                  </a:lnTo>
                  <a:lnTo>
                    <a:pt x="0" y="8"/>
                  </a:lnTo>
                  <a:lnTo>
                    <a:pt x="0" y="8"/>
                  </a:lnTo>
                  <a:lnTo>
                    <a:pt x="14" y="21"/>
                  </a:lnTo>
                  <a:lnTo>
                    <a:pt x="14" y="21"/>
                  </a:lnTo>
                  <a:lnTo>
                    <a:pt x="49" y="55"/>
                  </a:lnTo>
                  <a:lnTo>
                    <a:pt x="81" y="91"/>
                  </a:lnTo>
                  <a:lnTo>
                    <a:pt x="111" y="128"/>
                  </a:lnTo>
                  <a:lnTo>
                    <a:pt x="137" y="168"/>
                  </a:lnTo>
                  <a:lnTo>
                    <a:pt x="162" y="206"/>
                  </a:lnTo>
                  <a:lnTo>
                    <a:pt x="183" y="246"/>
                  </a:lnTo>
                  <a:lnTo>
                    <a:pt x="204" y="286"/>
                  </a:lnTo>
                  <a:lnTo>
                    <a:pt x="221" y="326"/>
                  </a:lnTo>
                  <a:lnTo>
                    <a:pt x="236" y="365"/>
                  </a:lnTo>
                  <a:lnTo>
                    <a:pt x="250" y="402"/>
                  </a:lnTo>
                  <a:lnTo>
                    <a:pt x="261" y="439"/>
                  </a:lnTo>
                  <a:lnTo>
                    <a:pt x="271" y="474"/>
                  </a:lnTo>
                  <a:lnTo>
                    <a:pt x="287" y="538"/>
                  </a:lnTo>
                  <a:lnTo>
                    <a:pt x="296" y="589"/>
                  </a:lnTo>
                  <a:lnTo>
                    <a:pt x="296" y="589"/>
                  </a:lnTo>
                  <a:lnTo>
                    <a:pt x="314" y="549"/>
                  </a:lnTo>
                  <a:lnTo>
                    <a:pt x="328" y="506"/>
                  </a:lnTo>
                  <a:lnTo>
                    <a:pt x="328" y="506"/>
                  </a:lnTo>
                  <a:lnTo>
                    <a:pt x="314" y="452"/>
                  </a:lnTo>
                  <a:lnTo>
                    <a:pt x="296" y="391"/>
                  </a:lnTo>
                  <a:lnTo>
                    <a:pt x="285" y="359"/>
                  </a:lnTo>
                  <a:lnTo>
                    <a:pt x="272" y="327"/>
                  </a:lnTo>
                  <a:lnTo>
                    <a:pt x="260" y="294"/>
                  </a:lnTo>
                  <a:lnTo>
                    <a:pt x="244" y="260"/>
                  </a:lnTo>
                  <a:lnTo>
                    <a:pt x="226" y="227"/>
                  </a:lnTo>
                  <a:lnTo>
                    <a:pt x="209" y="193"/>
                  </a:lnTo>
                  <a:lnTo>
                    <a:pt x="188" y="158"/>
                  </a:lnTo>
                  <a:lnTo>
                    <a:pt x="167" y="126"/>
                  </a:lnTo>
                  <a:lnTo>
                    <a:pt x="143" y="93"/>
                  </a:lnTo>
                  <a:lnTo>
                    <a:pt x="118" y="61"/>
                  </a:lnTo>
                  <a:lnTo>
                    <a:pt x="91" y="31"/>
                  </a:lnTo>
                  <a:lnTo>
                    <a:pt x="60" y="0"/>
                  </a:lnTo>
                  <a:lnTo>
                    <a:pt x="6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5" name="Freeform 34">
              <a:extLst>
                <a:ext uri="{FF2B5EF4-FFF2-40B4-BE49-F238E27FC236}">
                  <a16:creationId xmlns:a16="http://schemas.microsoft.com/office/drawing/2014/main" id="{4751DA92-EDB4-4CA0-9A67-38F3BA1708F8}"/>
                </a:ext>
              </a:extLst>
            </p:cNvPr>
            <p:cNvSpPr>
              <a:spLocks/>
            </p:cNvSpPr>
            <p:nvPr/>
          </p:nvSpPr>
          <p:spPr bwMode="auto">
            <a:xfrm>
              <a:off x="2101868" y="2839692"/>
              <a:ext cx="108687" cy="30378"/>
            </a:xfrm>
            <a:custGeom>
              <a:avLst/>
              <a:gdLst>
                <a:gd name="T0" fmla="*/ 322 w 322"/>
                <a:gd name="T1" fmla="*/ 49 h 90"/>
                <a:gd name="T2" fmla="*/ 322 w 322"/>
                <a:gd name="T3" fmla="*/ 49 h 90"/>
                <a:gd name="T4" fmla="*/ 287 w 322"/>
                <a:gd name="T5" fmla="*/ 38 h 90"/>
                <a:gd name="T6" fmla="*/ 253 w 322"/>
                <a:gd name="T7" fmla="*/ 30 h 90"/>
                <a:gd name="T8" fmla="*/ 188 w 322"/>
                <a:gd name="T9" fmla="*/ 16 h 90"/>
                <a:gd name="T10" fmla="*/ 129 w 322"/>
                <a:gd name="T11" fmla="*/ 6 h 90"/>
                <a:gd name="T12" fmla="*/ 78 w 322"/>
                <a:gd name="T13" fmla="*/ 0 h 90"/>
                <a:gd name="T14" fmla="*/ 78 w 322"/>
                <a:gd name="T15" fmla="*/ 0 h 90"/>
                <a:gd name="T16" fmla="*/ 38 w 322"/>
                <a:gd name="T17" fmla="*/ 19 h 90"/>
                <a:gd name="T18" fmla="*/ 0 w 322"/>
                <a:gd name="T19" fmla="*/ 41 h 90"/>
                <a:gd name="T20" fmla="*/ 0 w 322"/>
                <a:gd name="T21" fmla="*/ 41 h 90"/>
                <a:gd name="T22" fmla="*/ 51 w 322"/>
                <a:gd name="T23" fmla="*/ 44 h 90"/>
                <a:gd name="T24" fmla="*/ 82 w 322"/>
                <a:gd name="T25" fmla="*/ 47 h 90"/>
                <a:gd name="T26" fmla="*/ 119 w 322"/>
                <a:gd name="T27" fmla="*/ 52 h 90"/>
                <a:gd name="T28" fmla="*/ 159 w 322"/>
                <a:gd name="T29" fmla="*/ 59 h 90"/>
                <a:gd name="T30" fmla="*/ 202 w 322"/>
                <a:gd name="T31" fmla="*/ 67 h 90"/>
                <a:gd name="T32" fmla="*/ 248 w 322"/>
                <a:gd name="T33" fmla="*/ 78 h 90"/>
                <a:gd name="T34" fmla="*/ 295 w 322"/>
                <a:gd name="T35" fmla="*/ 90 h 90"/>
                <a:gd name="T36" fmla="*/ 295 w 322"/>
                <a:gd name="T37" fmla="*/ 90 h 90"/>
                <a:gd name="T38" fmla="*/ 322 w 322"/>
                <a:gd name="T39" fmla="*/ 49 h 90"/>
                <a:gd name="T40" fmla="*/ 322 w 322"/>
                <a:gd name="T41"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2" h="90">
                  <a:moveTo>
                    <a:pt x="322" y="49"/>
                  </a:moveTo>
                  <a:lnTo>
                    <a:pt x="322" y="49"/>
                  </a:lnTo>
                  <a:lnTo>
                    <a:pt x="287" y="38"/>
                  </a:lnTo>
                  <a:lnTo>
                    <a:pt x="253" y="30"/>
                  </a:lnTo>
                  <a:lnTo>
                    <a:pt x="188" y="16"/>
                  </a:lnTo>
                  <a:lnTo>
                    <a:pt x="129" y="6"/>
                  </a:lnTo>
                  <a:lnTo>
                    <a:pt x="78" y="0"/>
                  </a:lnTo>
                  <a:lnTo>
                    <a:pt x="78" y="0"/>
                  </a:lnTo>
                  <a:lnTo>
                    <a:pt x="38" y="19"/>
                  </a:lnTo>
                  <a:lnTo>
                    <a:pt x="0" y="41"/>
                  </a:lnTo>
                  <a:lnTo>
                    <a:pt x="0" y="41"/>
                  </a:lnTo>
                  <a:lnTo>
                    <a:pt x="51" y="44"/>
                  </a:lnTo>
                  <a:lnTo>
                    <a:pt x="82" y="47"/>
                  </a:lnTo>
                  <a:lnTo>
                    <a:pt x="119" y="52"/>
                  </a:lnTo>
                  <a:lnTo>
                    <a:pt x="159" y="59"/>
                  </a:lnTo>
                  <a:lnTo>
                    <a:pt x="202" y="67"/>
                  </a:lnTo>
                  <a:lnTo>
                    <a:pt x="248" y="78"/>
                  </a:lnTo>
                  <a:lnTo>
                    <a:pt x="295" y="90"/>
                  </a:lnTo>
                  <a:lnTo>
                    <a:pt x="295" y="90"/>
                  </a:lnTo>
                  <a:lnTo>
                    <a:pt x="322" y="49"/>
                  </a:lnTo>
                  <a:lnTo>
                    <a:pt x="322" y="49"/>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6" name="Freeform 35">
              <a:extLst>
                <a:ext uri="{FF2B5EF4-FFF2-40B4-BE49-F238E27FC236}">
                  <a16:creationId xmlns:a16="http://schemas.microsoft.com/office/drawing/2014/main" id="{387F8AD0-7483-4C05-95BD-8B6265C912F5}"/>
                </a:ext>
              </a:extLst>
            </p:cNvPr>
            <p:cNvSpPr>
              <a:spLocks/>
            </p:cNvSpPr>
            <p:nvPr/>
          </p:nvSpPr>
          <p:spPr bwMode="auto">
            <a:xfrm>
              <a:off x="2217306" y="2861294"/>
              <a:ext cx="94510" cy="51306"/>
            </a:xfrm>
            <a:custGeom>
              <a:avLst/>
              <a:gdLst>
                <a:gd name="T0" fmla="*/ 216 w 279"/>
                <a:gd name="T1" fmla="*/ 151 h 151"/>
                <a:gd name="T2" fmla="*/ 216 w 279"/>
                <a:gd name="T3" fmla="*/ 151 h 151"/>
                <a:gd name="T4" fmla="*/ 279 w 279"/>
                <a:gd name="T5" fmla="*/ 140 h 151"/>
                <a:gd name="T6" fmla="*/ 279 w 279"/>
                <a:gd name="T7" fmla="*/ 140 h 151"/>
                <a:gd name="T8" fmla="*/ 249 w 279"/>
                <a:gd name="T9" fmla="*/ 116 h 151"/>
                <a:gd name="T10" fmla="*/ 219 w 279"/>
                <a:gd name="T11" fmla="*/ 96 h 151"/>
                <a:gd name="T12" fmla="*/ 187 w 279"/>
                <a:gd name="T13" fmla="*/ 75 h 151"/>
                <a:gd name="T14" fmla="*/ 155 w 279"/>
                <a:gd name="T15" fmla="*/ 57 h 151"/>
                <a:gd name="T16" fmla="*/ 123 w 279"/>
                <a:gd name="T17" fmla="*/ 41 h 151"/>
                <a:gd name="T18" fmla="*/ 90 w 279"/>
                <a:gd name="T19" fmla="*/ 25 h 151"/>
                <a:gd name="T20" fmla="*/ 58 w 279"/>
                <a:gd name="T21" fmla="*/ 11 h 151"/>
                <a:gd name="T22" fmla="*/ 26 w 279"/>
                <a:gd name="T23" fmla="*/ 0 h 151"/>
                <a:gd name="T24" fmla="*/ 26 w 279"/>
                <a:gd name="T25" fmla="*/ 0 h 151"/>
                <a:gd name="T26" fmla="*/ 0 w 279"/>
                <a:gd name="T27" fmla="*/ 41 h 151"/>
                <a:gd name="T28" fmla="*/ 0 w 279"/>
                <a:gd name="T29" fmla="*/ 41 h 151"/>
                <a:gd name="T30" fmla="*/ 55 w 279"/>
                <a:gd name="T31" fmla="*/ 62 h 151"/>
                <a:gd name="T32" fmla="*/ 82 w 279"/>
                <a:gd name="T33" fmla="*/ 73 h 151"/>
                <a:gd name="T34" fmla="*/ 109 w 279"/>
                <a:gd name="T35" fmla="*/ 88 h 151"/>
                <a:gd name="T36" fmla="*/ 136 w 279"/>
                <a:gd name="T37" fmla="*/ 102 h 151"/>
                <a:gd name="T38" fmla="*/ 163 w 279"/>
                <a:gd name="T39" fmla="*/ 116 h 151"/>
                <a:gd name="T40" fmla="*/ 190 w 279"/>
                <a:gd name="T41" fmla="*/ 132 h 151"/>
                <a:gd name="T42" fmla="*/ 216 w 279"/>
                <a:gd name="T43" fmla="*/ 151 h 151"/>
                <a:gd name="T44" fmla="*/ 216 w 279"/>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9" h="151">
                  <a:moveTo>
                    <a:pt x="216" y="151"/>
                  </a:moveTo>
                  <a:lnTo>
                    <a:pt x="216" y="151"/>
                  </a:lnTo>
                  <a:lnTo>
                    <a:pt x="279" y="140"/>
                  </a:lnTo>
                  <a:lnTo>
                    <a:pt x="279" y="140"/>
                  </a:lnTo>
                  <a:lnTo>
                    <a:pt x="249" y="116"/>
                  </a:lnTo>
                  <a:lnTo>
                    <a:pt x="219" y="96"/>
                  </a:lnTo>
                  <a:lnTo>
                    <a:pt x="187" y="75"/>
                  </a:lnTo>
                  <a:lnTo>
                    <a:pt x="155" y="57"/>
                  </a:lnTo>
                  <a:lnTo>
                    <a:pt x="123" y="41"/>
                  </a:lnTo>
                  <a:lnTo>
                    <a:pt x="90" y="25"/>
                  </a:lnTo>
                  <a:lnTo>
                    <a:pt x="58" y="11"/>
                  </a:lnTo>
                  <a:lnTo>
                    <a:pt x="26" y="0"/>
                  </a:lnTo>
                  <a:lnTo>
                    <a:pt x="26" y="0"/>
                  </a:lnTo>
                  <a:lnTo>
                    <a:pt x="0" y="41"/>
                  </a:lnTo>
                  <a:lnTo>
                    <a:pt x="0" y="41"/>
                  </a:lnTo>
                  <a:lnTo>
                    <a:pt x="55" y="62"/>
                  </a:lnTo>
                  <a:lnTo>
                    <a:pt x="82" y="73"/>
                  </a:lnTo>
                  <a:lnTo>
                    <a:pt x="109" y="88"/>
                  </a:lnTo>
                  <a:lnTo>
                    <a:pt x="136" y="102"/>
                  </a:lnTo>
                  <a:lnTo>
                    <a:pt x="163" y="116"/>
                  </a:lnTo>
                  <a:lnTo>
                    <a:pt x="190" y="132"/>
                  </a:lnTo>
                  <a:lnTo>
                    <a:pt x="216" y="151"/>
                  </a:lnTo>
                  <a:lnTo>
                    <a:pt x="216" y="151"/>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38" name="Freeform 37">
              <a:extLst>
                <a:ext uri="{FF2B5EF4-FFF2-40B4-BE49-F238E27FC236}">
                  <a16:creationId xmlns:a16="http://schemas.microsoft.com/office/drawing/2014/main" id="{916B1810-C520-494E-A8CA-FE9A05D81BDA}"/>
                </a:ext>
              </a:extLst>
            </p:cNvPr>
            <p:cNvSpPr>
              <a:spLocks/>
            </p:cNvSpPr>
            <p:nvPr/>
          </p:nvSpPr>
          <p:spPr bwMode="auto">
            <a:xfrm>
              <a:off x="2201104" y="2856569"/>
              <a:ext cx="24978" cy="18902"/>
            </a:xfrm>
            <a:custGeom>
              <a:avLst/>
              <a:gdLst>
                <a:gd name="T0" fmla="*/ 73 w 73"/>
                <a:gd name="T1" fmla="*/ 16 h 57"/>
                <a:gd name="T2" fmla="*/ 73 w 73"/>
                <a:gd name="T3" fmla="*/ 16 h 57"/>
                <a:gd name="T4" fmla="*/ 27 w 73"/>
                <a:gd name="T5" fmla="*/ 0 h 57"/>
                <a:gd name="T6" fmla="*/ 27 w 73"/>
                <a:gd name="T7" fmla="*/ 0 h 57"/>
                <a:gd name="T8" fmla="*/ 0 w 73"/>
                <a:gd name="T9" fmla="*/ 41 h 57"/>
                <a:gd name="T10" fmla="*/ 0 w 73"/>
                <a:gd name="T11" fmla="*/ 41 h 57"/>
                <a:gd name="T12" fmla="*/ 47 w 73"/>
                <a:gd name="T13" fmla="*/ 57 h 57"/>
                <a:gd name="T14" fmla="*/ 47 w 73"/>
                <a:gd name="T15" fmla="*/ 57 h 57"/>
                <a:gd name="T16" fmla="*/ 73 w 73"/>
                <a:gd name="T17" fmla="*/ 16 h 57"/>
                <a:gd name="T18" fmla="*/ 73 w 73"/>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57">
                  <a:moveTo>
                    <a:pt x="73" y="16"/>
                  </a:moveTo>
                  <a:lnTo>
                    <a:pt x="73" y="16"/>
                  </a:lnTo>
                  <a:lnTo>
                    <a:pt x="27" y="0"/>
                  </a:lnTo>
                  <a:lnTo>
                    <a:pt x="27" y="0"/>
                  </a:lnTo>
                  <a:lnTo>
                    <a:pt x="0" y="41"/>
                  </a:lnTo>
                  <a:lnTo>
                    <a:pt x="0" y="41"/>
                  </a:lnTo>
                  <a:lnTo>
                    <a:pt x="47" y="57"/>
                  </a:lnTo>
                  <a:lnTo>
                    <a:pt x="47" y="57"/>
                  </a:lnTo>
                  <a:lnTo>
                    <a:pt x="73" y="16"/>
                  </a:lnTo>
                  <a:lnTo>
                    <a:pt x="73" y="16"/>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grpSp>
      <p:grpSp>
        <p:nvGrpSpPr>
          <p:cNvPr id="41" name="Group 40">
            <a:extLst>
              <a:ext uri="{FF2B5EF4-FFF2-40B4-BE49-F238E27FC236}">
                <a16:creationId xmlns:a16="http://schemas.microsoft.com/office/drawing/2014/main" id="{7F3DD1E8-2004-4B34-A163-909657AF9710}"/>
              </a:ext>
            </a:extLst>
          </p:cNvPr>
          <p:cNvGrpSpPr>
            <a:grpSpLocks noChangeAspect="1"/>
          </p:cNvGrpSpPr>
          <p:nvPr/>
        </p:nvGrpSpPr>
        <p:grpSpPr>
          <a:xfrm>
            <a:off x="3647946" y="2720082"/>
            <a:ext cx="500222" cy="275765"/>
            <a:chOff x="572756" y="4356495"/>
            <a:chExt cx="701979" cy="386989"/>
          </a:xfrm>
          <a:solidFill>
            <a:schemeClr val="bg2">
              <a:lumMod val="75000"/>
            </a:schemeClr>
          </a:solidFill>
        </p:grpSpPr>
        <p:sp>
          <p:nvSpPr>
            <p:cNvPr id="44" name="Freeform 294">
              <a:extLst>
                <a:ext uri="{FF2B5EF4-FFF2-40B4-BE49-F238E27FC236}">
                  <a16:creationId xmlns:a16="http://schemas.microsoft.com/office/drawing/2014/main" id="{1001468C-6D4F-4F5A-82A9-6BBB40D2D2EE}"/>
                </a:ext>
              </a:extLst>
            </p:cNvPr>
            <p:cNvSpPr>
              <a:spLocks noChangeAspect="1"/>
            </p:cNvSpPr>
            <p:nvPr/>
          </p:nvSpPr>
          <p:spPr bwMode="auto">
            <a:xfrm>
              <a:off x="572756" y="4701485"/>
              <a:ext cx="701979" cy="41999"/>
            </a:xfrm>
            <a:custGeom>
              <a:avLst/>
              <a:gdLst>
                <a:gd name="T0" fmla="*/ 288 w 297"/>
                <a:gd name="T1" fmla="*/ 18 h 18"/>
                <a:gd name="T2" fmla="*/ 10 w 297"/>
                <a:gd name="T3" fmla="*/ 18 h 18"/>
                <a:gd name="T4" fmla="*/ 0 w 297"/>
                <a:gd name="T5" fmla="*/ 9 h 18"/>
                <a:gd name="T6" fmla="*/ 10 w 297"/>
                <a:gd name="T7" fmla="*/ 0 h 18"/>
                <a:gd name="T8" fmla="*/ 288 w 297"/>
                <a:gd name="T9" fmla="*/ 0 h 18"/>
                <a:gd name="T10" fmla="*/ 297 w 297"/>
                <a:gd name="T11" fmla="*/ 9 h 18"/>
                <a:gd name="T12" fmla="*/ 288 w 29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97" h="18">
                  <a:moveTo>
                    <a:pt x="288" y="18"/>
                  </a:moveTo>
                  <a:cubicBezTo>
                    <a:pt x="10" y="18"/>
                    <a:pt x="10" y="18"/>
                    <a:pt x="10" y="18"/>
                  </a:cubicBezTo>
                  <a:cubicBezTo>
                    <a:pt x="4" y="18"/>
                    <a:pt x="0" y="14"/>
                    <a:pt x="0" y="9"/>
                  </a:cubicBezTo>
                  <a:cubicBezTo>
                    <a:pt x="0" y="4"/>
                    <a:pt x="4" y="0"/>
                    <a:pt x="10" y="0"/>
                  </a:cubicBezTo>
                  <a:cubicBezTo>
                    <a:pt x="288" y="0"/>
                    <a:pt x="288" y="0"/>
                    <a:pt x="288" y="0"/>
                  </a:cubicBezTo>
                  <a:cubicBezTo>
                    <a:pt x="293" y="0"/>
                    <a:pt x="297" y="4"/>
                    <a:pt x="297" y="9"/>
                  </a:cubicBezTo>
                  <a:cubicBezTo>
                    <a:pt x="297" y="14"/>
                    <a:pt x="293" y="18"/>
                    <a:pt x="28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45" name="Freeform 295">
              <a:extLst>
                <a:ext uri="{FF2B5EF4-FFF2-40B4-BE49-F238E27FC236}">
                  <a16:creationId xmlns:a16="http://schemas.microsoft.com/office/drawing/2014/main" id="{77BC14C8-D7D0-4B62-AC5A-1435D1AEC57D}"/>
                </a:ext>
              </a:extLst>
            </p:cNvPr>
            <p:cNvSpPr>
              <a:spLocks noChangeAspect="1" noEditPoints="1"/>
            </p:cNvSpPr>
            <p:nvPr/>
          </p:nvSpPr>
          <p:spPr bwMode="auto">
            <a:xfrm>
              <a:off x="650754" y="4356495"/>
              <a:ext cx="545983" cy="306991"/>
            </a:xfrm>
            <a:custGeom>
              <a:avLst/>
              <a:gdLst>
                <a:gd name="T0" fmla="*/ 216 w 231"/>
                <a:gd name="T1" fmla="*/ 11 h 130"/>
                <a:gd name="T2" fmla="*/ 221 w 231"/>
                <a:gd name="T3" fmla="*/ 16 h 130"/>
                <a:gd name="T4" fmla="*/ 221 w 231"/>
                <a:gd name="T5" fmla="*/ 115 h 130"/>
                <a:gd name="T6" fmla="*/ 216 w 231"/>
                <a:gd name="T7" fmla="*/ 120 h 130"/>
                <a:gd name="T8" fmla="*/ 15 w 231"/>
                <a:gd name="T9" fmla="*/ 120 h 130"/>
                <a:gd name="T10" fmla="*/ 10 w 231"/>
                <a:gd name="T11" fmla="*/ 115 h 130"/>
                <a:gd name="T12" fmla="*/ 10 w 231"/>
                <a:gd name="T13" fmla="*/ 16 h 130"/>
                <a:gd name="T14" fmla="*/ 15 w 231"/>
                <a:gd name="T15" fmla="*/ 11 h 130"/>
                <a:gd name="T16" fmla="*/ 216 w 231"/>
                <a:gd name="T17" fmla="*/ 11 h 130"/>
                <a:gd name="T18" fmla="*/ 216 w 231"/>
                <a:gd name="T19" fmla="*/ 0 h 130"/>
                <a:gd name="T20" fmla="*/ 15 w 231"/>
                <a:gd name="T21" fmla="*/ 0 h 130"/>
                <a:gd name="T22" fmla="*/ 0 w 231"/>
                <a:gd name="T23" fmla="*/ 16 h 130"/>
                <a:gd name="T24" fmla="*/ 0 w 231"/>
                <a:gd name="T25" fmla="*/ 115 h 130"/>
                <a:gd name="T26" fmla="*/ 15 w 231"/>
                <a:gd name="T27" fmla="*/ 130 h 130"/>
                <a:gd name="T28" fmla="*/ 216 w 231"/>
                <a:gd name="T29" fmla="*/ 130 h 130"/>
                <a:gd name="T30" fmla="*/ 231 w 231"/>
                <a:gd name="T31" fmla="*/ 115 h 130"/>
                <a:gd name="T32" fmla="*/ 231 w 231"/>
                <a:gd name="T33" fmla="*/ 16 h 130"/>
                <a:gd name="T34" fmla="*/ 216 w 231"/>
                <a:gd name="T3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130">
                  <a:moveTo>
                    <a:pt x="216" y="11"/>
                  </a:moveTo>
                  <a:cubicBezTo>
                    <a:pt x="219" y="11"/>
                    <a:pt x="221" y="13"/>
                    <a:pt x="221" y="16"/>
                  </a:cubicBezTo>
                  <a:cubicBezTo>
                    <a:pt x="221" y="115"/>
                    <a:pt x="221" y="115"/>
                    <a:pt x="221" y="115"/>
                  </a:cubicBezTo>
                  <a:cubicBezTo>
                    <a:pt x="221" y="118"/>
                    <a:pt x="219" y="120"/>
                    <a:pt x="216" y="120"/>
                  </a:cubicBezTo>
                  <a:cubicBezTo>
                    <a:pt x="15" y="120"/>
                    <a:pt x="15" y="120"/>
                    <a:pt x="15" y="120"/>
                  </a:cubicBezTo>
                  <a:cubicBezTo>
                    <a:pt x="12" y="120"/>
                    <a:pt x="10" y="118"/>
                    <a:pt x="10" y="115"/>
                  </a:cubicBezTo>
                  <a:cubicBezTo>
                    <a:pt x="10" y="16"/>
                    <a:pt x="10" y="16"/>
                    <a:pt x="10" y="16"/>
                  </a:cubicBezTo>
                  <a:cubicBezTo>
                    <a:pt x="10" y="13"/>
                    <a:pt x="12" y="11"/>
                    <a:pt x="15" y="11"/>
                  </a:cubicBezTo>
                  <a:cubicBezTo>
                    <a:pt x="216" y="11"/>
                    <a:pt x="216" y="11"/>
                    <a:pt x="216" y="11"/>
                  </a:cubicBezTo>
                  <a:moveTo>
                    <a:pt x="216" y="0"/>
                  </a:moveTo>
                  <a:cubicBezTo>
                    <a:pt x="15" y="0"/>
                    <a:pt x="15" y="0"/>
                    <a:pt x="15" y="0"/>
                  </a:cubicBezTo>
                  <a:cubicBezTo>
                    <a:pt x="7" y="0"/>
                    <a:pt x="0" y="7"/>
                    <a:pt x="0" y="16"/>
                  </a:cubicBezTo>
                  <a:cubicBezTo>
                    <a:pt x="0" y="115"/>
                    <a:pt x="0" y="115"/>
                    <a:pt x="0" y="115"/>
                  </a:cubicBezTo>
                  <a:cubicBezTo>
                    <a:pt x="0" y="123"/>
                    <a:pt x="7" y="130"/>
                    <a:pt x="15" y="130"/>
                  </a:cubicBezTo>
                  <a:cubicBezTo>
                    <a:pt x="216" y="130"/>
                    <a:pt x="216" y="130"/>
                    <a:pt x="216" y="130"/>
                  </a:cubicBezTo>
                  <a:cubicBezTo>
                    <a:pt x="224" y="130"/>
                    <a:pt x="231" y="123"/>
                    <a:pt x="231" y="115"/>
                  </a:cubicBezTo>
                  <a:cubicBezTo>
                    <a:pt x="231" y="16"/>
                    <a:pt x="231" y="16"/>
                    <a:pt x="231" y="16"/>
                  </a:cubicBezTo>
                  <a:cubicBezTo>
                    <a:pt x="231" y="7"/>
                    <a:pt x="224" y="0"/>
                    <a:pt x="216" y="0"/>
                  </a:cubicBezTo>
                  <a:close/>
                </a:path>
              </a:pathLst>
            </a:custGeom>
            <a:solidFill>
              <a:schemeClr val="bg2">
                <a:lumMod val="75000"/>
              </a:schemeClr>
            </a:solidFill>
            <a:ln w="12700" cap="rnd">
              <a:solidFill>
                <a:schemeClr val="bg2">
                  <a:lumMod val="75000"/>
                </a:schemeClr>
              </a:solidFill>
              <a:round/>
              <a:headEnd/>
              <a:tailEnd/>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grpSp>
      <p:grpSp>
        <p:nvGrpSpPr>
          <p:cNvPr id="47" name="Group 46">
            <a:extLst>
              <a:ext uri="{FF2B5EF4-FFF2-40B4-BE49-F238E27FC236}">
                <a16:creationId xmlns:a16="http://schemas.microsoft.com/office/drawing/2014/main" id="{759719D6-3B37-41DA-A3D5-A694FAD7630D}"/>
              </a:ext>
            </a:extLst>
          </p:cNvPr>
          <p:cNvGrpSpPr>
            <a:grpSpLocks noChangeAspect="1"/>
          </p:cNvGrpSpPr>
          <p:nvPr/>
        </p:nvGrpSpPr>
        <p:grpSpPr>
          <a:xfrm>
            <a:off x="4776540" y="2717659"/>
            <a:ext cx="566483" cy="280611"/>
            <a:chOff x="836085" y="1496592"/>
            <a:chExt cx="538984" cy="266992"/>
          </a:xfrm>
          <a:solidFill>
            <a:schemeClr val="bg2">
              <a:lumMod val="75000"/>
            </a:schemeClr>
          </a:solidFill>
        </p:grpSpPr>
        <p:sp>
          <p:nvSpPr>
            <p:cNvPr id="48" name="Freeform 751">
              <a:extLst>
                <a:ext uri="{FF2B5EF4-FFF2-40B4-BE49-F238E27FC236}">
                  <a16:creationId xmlns:a16="http://schemas.microsoft.com/office/drawing/2014/main" id="{824613A4-3C83-4EC9-A392-07BEE8FAD718}"/>
                </a:ext>
              </a:extLst>
            </p:cNvPr>
            <p:cNvSpPr>
              <a:spLocks/>
            </p:cNvSpPr>
            <p:nvPr/>
          </p:nvSpPr>
          <p:spPr bwMode="auto">
            <a:xfrm>
              <a:off x="836085" y="1647588"/>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grp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49" name="Freeform 752">
              <a:extLst>
                <a:ext uri="{FF2B5EF4-FFF2-40B4-BE49-F238E27FC236}">
                  <a16:creationId xmlns:a16="http://schemas.microsoft.com/office/drawing/2014/main" id="{FAB0A899-DFC4-4FD2-A642-5B9B4EA8F374}"/>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grp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sp>
          <p:nvSpPr>
            <p:cNvPr id="50" name="Freeform 753">
              <a:extLst>
                <a:ext uri="{FF2B5EF4-FFF2-40B4-BE49-F238E27FC236}">
                  <a16:creationId xmlns:a16="http://schemas.microsoft.com/office/drawing/2014/main" id="{3C53506C-90B6-4066-AAB4-71DB48453BB5}"/>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grpFill/>
            <a:ln>
              <a:noFill/>
            </a:ln>
            <a:extLst/>
          </p:spPr>
          <p:txBody>
            <a:bodyPr vert="horz" wrap="square" lIns="91440" tIns="45720" rIns="91440" bIns="45720" numCol="1" anchor="t" anchorCtr="0" compatLnSpc="1">
              <a:prstTxWarp prst="textNoShape">
                <a:avLst/>
              </a:prstTxWarp>
            </a:bodyPr>
            <a:lstStyle/>
            <a:p>
              <a:pPr defTabSz="457178">
                <a:defRPr/>
              </a:pPr>
              <a:endParaRPr lang="en-US" sz="1100">
                <a:solidFill>
                  <a:srgbClr val="005073">
                    <a:lumMod val="75000"/>
                  </a:srgbClr>
                </a:solidFill>
              </a:endParaRPr>
            </a:p>
          </p:txBody>
        </p:sp>
      </p:grpSp>
      <p:sp>
        <p:nvSpPr>
          <p:cNvPr id="51" name="Rectangle 50"/>
          <p:cNvSpPr/>
          <p:nvPr/>
        </p:nvSpPr>
        <p:spPr>
          <a:xfrm>
            <a:off x="3320871" y="2970400"/>
            <a:ext cx="1154368" cy="261610"/>
          </a:xfrm>
          <a:prstGeom prst="rect">
            <a:avLst/>
          </a:prstGeom>
        </p:spPr>
        <p:txBody>
          <a:bodyPr wrap="square">
            <a:spAutoFit/>
          </a:bodyPr>
          <a:lstStyle/>
          <a:p>
            <a:pPr algn="ctr" defTabSz="457189"/>
            <a:r>
              <a:rPr lang="en-US" sz="1100" dirty="0">
                <a:solidFill>
                  <a:srgbClr val="005073">
                    <a:lumMod val="75000"/>
                  </a:srgbClr>
                </a:solidFill>
              </a:rPr>
              <a:t>Endpoint</a:t>
            </a:r>
          </a:p>
        </p:txBody>
      </p:sp>
      <p:sp>
        <p:nvSpPr>
          <p:cNvPr id="52" name="Rectangle 51"/>
          <p:cNvSpPr/>
          <p:nvPr/>
        </p:nvSpPr>
        <p:spPr>
          <a:xfrm>
            <a:off x="2164983" y="2970400"/>
            <a:ext cx="1154368" cy="261610"/>
          </a:xfrm>
          <a:prstGeom prst="rect">
            <a:avLst/>
          </a:prstGeom>
        </p:spPr>
        <p:txBody>
          <a:bodyPr wrap="square">
            <a:spAutoFit/>
          </a:bodyPr>
          <a:lstStyle/>
          <a:p>
            <a:pPr algn="ctr" defTabSz="457189"/>
            <a:r>
              <a:rPr lang="en-US" sz="1100" dirty="0">
                <a:solidFill>
                  <a:srgbClr val="005073">
                    <a:lumMod val="75000"/>
                  </a:srgbClr>
                </a:solidFill>
              </a:rPr>
              <a:t>Network</a:t>
            </a:r>
          </a:p>
        </p:txBody>
      </p:sp>
      <p:sp>
        <p:nvSpPr>
          <p:cNvPr id="53" name="Rectangle 52"/>
          <p:cNvSpPr/>
          <p:nvPr/>
        </p:nvSpPr>
        <p:spPr>
          <a:xfrm>
            <a:off x="4490598" y="2970400"/>
            <a:ext cx="1154368" cy="261610"/>
          </a:xfrm>
          <a:prstGeom prst="rect">
            <a:avLst/>
          </a:prstGeom>
        </p:spPr>
        <p:txBody>
          <a:bodyPr wrap="square">
            <a:spAutoFit/>
          </a:bodyPr>
          <a:lstStyle/>
          <a:p>
            <a:pPr algn="ctr" defTabSz="457189"/>
            <a:r>
              <a:rPr lang="en-US" sz="1100" dirty="0">
                <a:solidFill>
                  <a:srgbClr val="005073">
                    <a:lumMod val="75000"/>
                  </a:srgbClr>
                </a:solidFill>
              </a:rPr>
              <a:t>Cloud</a:t>
            </a:r>
          </a:p>
        </p:txBody>
      </p:sp>
      <p:cxnSp>
        <p:nvCxnSpPr>
          <p:cNvPr id="6" name="Straight Arrow Connector 5"/>
          <p:cNvCxnSpPr/>
          <p:nvPr/>
        </p:nvCxnSpPr>
        <p:spPr>
          <a:xfrm flipH="1">
            <a:off x="3890790" y="3249467"/>
            <a:ext cx="4441" cy="207849"/>
          </a:xfrm>
          <a:prstGeom prst="straightConnector1">
            <a:avLst/>
          </a:prstGeom>
          <a:ln w="254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9" name="Rectangle 58"/>
          <p:cNvSpPr/>
          <p:nvPr/>
        </p:nvSpPr>
        <p:spPr>
          <a:xfrm>
            <a:off x="2607051" y="1892083"/>
            <a:ext cx="914536" cy="261610"/>
          </a:xfrm>
          <a:prstGeom prst="rect">
            <a:avLst/>
          </a:prstGeom>
        </p:spPr>
        <p:txBody>
          <a:bodyPr wrap="square">
            <a:spAutoFit/>
          </a:bodyPr>
          <a:lstStyle/>
          <a:p>
            <a:pPr algn="ctr" defTabSz="457189"/>
            <a:r>
              <a:rPr lang="en-US" sz="1100" dirty="0">
                <a:solidFill>
                  <a:srgbClr val="005073">
                    <a:lumMod val="75000"/>
                  </a:srgbClr>
                </a:solidFill>
              </a:rPr>
              <a:t>Detect</a:t>
            </a:r>
          </a:p>
        </p:txBody>
      </p:sp>
      <p:sp>
        <p:nvSpPr>
          <p:cNvPr id="61" name="Rectangle 60"/>
          <p:cNvSpPr/>
          <p:nvPr/>
        </p:nvSpPr>
        <p:spPr>
          <a:xfrm>
            <a:off x="3440787" y="1892083"/>
            <a:ext cx="914536" cy="261610"/>
          </a:xfrm>
          <a:prstGeom prst="rect">
            <a:avLst/>
          </a:prstGeom>
        </p:spPr>
        <p:txBody>
          <a:bodyPr wrap="square">
            <a:spAutoFit/>
          </a:bodyPr>
          <a:lstStyle/>
          <a:p>
            <a:pPr algn="ctr" defTabSz="457189"/>
            <a:r>
              <a:rPr lang="en-US" sz="1100" dirty="0">
                <a:solidFill>
                  <a:srgbClr val="005073">
                    <a:lumMod val="75000"/>
                  </a:srgbClr>
                </a:solidFill>
              </a:rPr>
              <a:t>Investigate</a:t>
            </a:r>
          </a:p>
        </p:txBody>
      </p:sp>
      <p:sp>
        <p:nvSpPr>
          <p:cNvPr id="63" name="Rectangle 62"/>
          <p:cNvSpPr/>
          <p:nvPr/>
        </p:nvSpPr>
        <p:spPr>
          <a:xfrm>
            <a:off x="4328552" y="1892083"/>
            <a:ext cx="914536" cy="261610"/>
          </a:xfrm>
          <a:prstGeom prst="rect">
            <a:avLst/>
          </a:prstGeom>
        </p:spPr>
        <p:txBody>
          <a:bodyPr wrap="square">
            <a:spAutoFit/>
          </a:bodyPr>
          <a:lstStyle/>
          <a:p>
            <a:pPr algn="ctr" defTabSz="457189"/>
            <a:r>
              <a:rPr lang="en-US" sz="1100" dirty="0">
                <a:solidFill>
                  <a:srgbClr val="005073">
                    <a:lumMod val="75000"/>
                  </a:srgbClr>
                </a:solidFill>
              </a:rPr>
              <a:t>Remediate</a:t>
            </a:r>
          </a:p>
        </p:txBody>
      </p:sp>
      <p:sp>
        <p:nvSpPr>
          <p:cNvPr id="58" name="TextBox 57"/>
          <p:cNvSpPr txBox="1"/>
          <p:nvPr/>
        </p:nvSpPr>
        <p:spPr>
          <a:xfrm>
            <a:off x="5047077" y="1892083"/>
            <a:ext cx="914536" cy="261610"/>
          </a:xfrm>
          <a:prstGeom prst="rect">
            <a:avLst/>
          </a:prstGeom>
          <a:noFill/>
        </p:spPr>
        <p:txBody>
          <a:bodyPr wrap="square" rtlCol="0">
            <a:spAutoFit/>
          </a:bodyPr>
          <a:lstStyle/>
          <a:p>
            <a:pPr algn="ctr" defTabSz="457189"/>
            <a:r>
              <a:rPr lang="en-US" sz="1100" dirty="0">
                <a:solidFill>
                  <a:srgbClr val="005073">
                    <a:lumMod val="75000"/>
                  </a:srgbClr>
                </a:solidFill>
              </a:rPr>
              <a:t> Policy</a:t>
            </a:r>
          </a:p>
        </p:txBody>
      </p:sp>
      <p:sp>
        <p:nvSpPr>
          <p:cNvPr id="74" name="TextBox 73"/>
          <p:cNvSpPr txBox="1"/>
          <p:nvPr/>
        </p:nvSpPr>
        <p:spPr>
          <a:xfrm>
            <a:off x="1901778" y="1892083"/>
            <a:ext cx="914536" cy="261610"/>
          </a:xfrm>
          <a:prstGeom prst="rect">
            <a:avLst/>
          </a:prstGeom>
          <a:noFill/>
        </p:spPr>
        <p:txBody>
          <a:bodyPr wrap="square" rtlCol="0">
            <a:spAutoFit/>
          </a:bodyPr>
          <a:lstStyle/>
          <a:p>
            <a:pPr algn="ctr" defTabSz="457189"/>
            <a:r>
              <a:rPr lang="en-US" sz="1100" dirty="0">
                <a:solidFill>
                  <a:srgbClr val="005073">
                    <a:lumMod val="75000"/>
                  </a:srgbClr>
                </a:solidFill>
              </a:rPr>
              <a:t>Deploy</a:t>
            </a:r>
          </a:p>
        </p:txBody>
      </p:sp>
      <p:grpSp>
        <p:nvGrpSpPr>
          <p:cNvPr id="76" name="Group 58">
            <a:extLst>
              <a:ext uri="{FF2B5EF4-FFF2-40B4-BE49-F238E27FC236}">
                <a16:creationId xmlns:a16="http://schemas.microsoft.com/office/drawing/2014/main" id="{5A93985D-E4AD-44DB-BEB5-DCBB1BB2183C}"/>
              </a:ext>
            </a:extLst>
          </p:cNvPr>
          <p:cNvGrpSpPr>
            <a:grpSpLocks noChangeAspect="1"/>
          </p:cNvGrpSpPr>
          <p:nvPr/>
        </p:nvGrpSpPr>
        <p:grpSpPr bwMode="auto">
          <a:xfrm>
            <a:off x="3388554" y="3894974"/>
            <a:ext cx="943644" cy="220215"/>
            <a:chOff x="0" y="2898"/>
            <a:chExt cx="3153" cy="736"/>
          </a:xfrm>
          <a:solidFill>
            <a:schemeClr val="bg2">
              <a:lumMod val="75000"/>
            </a:schemeClr>
          </a:solidFill>
          <a:effectLst/>
        </p:grpSpPr>
        <p:sp>
          <p:nvSpPr>
            <p:cNvPr id="77" name="Freeform 59">
              <a:extLst>
                <a:ext uri="{FF2B5EF4-FFF2-40B4-BE49-F238E27FC236}">
                  <a16:creationId xmlns:a16="http://schemas.microsoft.com/office/drawing/2014/main" id="{BDA5A8AC-92A6-4A98-BCAE-85873DB21558}"/>
                </a:ext>
              </a:extLst>
            </p:cNvPr>
            <p:cNvSpPr>
              <a:spLocks/>
            </p:cNvSpPr>
            <p:nvPr/>
          </p:nvSpPr>
          <p:spPr bwMode="auto">
            <a:xfrm>
              <a:off x="2569" y="2904"/>
              <a:ext cx="584" cy="728"/>
            </a:xfrm>
            <a:custGeom>
              <a:avLst/>
              <a:gdLst>
                <a:gd name="T0" fmla="*/ 1282 w 1291"/>
                <a:gd name="T1" fmla="*/ 3 h 1605"/>
                <a:gd name="T2" fmla="*/ 1156 w 1291"/>
                <a:gd name="T3" fmla="*/ 171 h 1605"/>
                <a:gd name="T4" fmla="*/ 504 w 1291"/>
                <a:gd name="T5" fmla="*/ 171 h 1605"/>
                <a:gd name="T6" fmla="*/ 351 w 1291"/>
                <a:gd name="T7" fmla="*/ 302 h 1605"/>
                <a:gd name="T8" fmla="*/ 331 w 1291"/>
                <a:gd name="T9" fmla="*/ 589 h 1605"/>
                <a:gd name="T10" fmla="*/ 431 w 1291"/>
                <a:gd name="T11" fmla="*/ 689 h 1605"/>
                <a:gd name="T12" fmla="*/ 1006 w 1291"/>
                <a:gd name="T13" fmla="*/ 691 h 1605"/>
                <a:gd name="T14" fmla="*/ 1289 w 1291"/>
                <a:gd name="T15" fmla="*/ 966 h 1605"/>
                <a:gd name="T16" fmla="*/ 1291 w 1291"/>
                <a:gd name="T17" fmla="*/ 1312 h 1605"/>
                <a:gd name="T18" fmla="*/ 992 w 1291"/>
                <a:gd name="T19" fmla="*/ 1605 h 1605"/>
                <a:gd name="T20" fmla="*/ 0 w 1291"/>
                <a:gd name="T21" fmla="*/ 1605 h 1605"/>
                <a:gd name="T22" fmla="*/ 203 w 1291"/>
                <a:gd name="T23" fmla="*/ 1391 h 1605"/>
                <a:gd name="T24" fmla="*/ 970 w 1291"/>
                <a:gd name="T25" fmla="*/ 1390 h 1605"/>
                <a:gd name="T26" fmla="*/ 1086 w 1291"/>
                <a:gd name="T27" fmla="*/ 1262 h 1605"/>
                <a:gd name="T28" fmla="*/ 1084 w 1291"/>
                <a:gd name="T29" fmla="*/ 984 h 1605"/>
                <a:gd name="T30" fmla="*/ 975 w 1291"/>
                <a:gd name="T31" fmla="*/ 884 h 1605"/>
                <a:gd name="T32" fmla="*/ 412 w 1291"/>
                <a:gd name="T33" fmla="*/ 884 h 1605"/>
                <a:gd name="T34" fmla="*/ 133 w 1291"/>
                <a:gd name="T35" fmla="*/ 599 h 1605"/>
                <a:gd name="T36" fmla="*/ 152 w 1291"/>
                <a:gd name="T37" fmla="*/ 251 h 1605"/>
                <a:gd name="T38" fmla="*/ 470 w 1291"/>
                <a:gd name="T39" fmla="*/ 0 h 1605"/>
                <a:gd name="T40" fmla="*/ 1282 w 1291"/>
                <a:gd name="T41" fmla="*/ 3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1" h="1605">
                  <a:moveTo>
                    <a:pt x="1282" y="3"/>
                  </a:moveTo>
                  <a:cubicBezTo>
                    <a:pt x="1282" y="3"/>
                    <a:pt x="1282" y="112"/>
                    <a:pt x="1156" y="171"/>
                  </a:cubicBezTo>
                  <a:cubicBezTo>
                    <a:pt x="1156" y="171"/>
                    <a:pt x="638" y="171"/>
                    <a:pt x="504" y="171"/>
                  </a:cubicBezTo>
                  <a:cubicBezTo>
                    <a:pt x="352" y="171"/>
                    <a:pt x="351" y="302"/>
                    <a:pt x="351" y="302"/>
                  </a:cubicBezTo>
                  <a:cubicBezTo>
                    <a:pt x="331" y="589"/>
                    <a:pt x="331" y="589"/>
                    <a:pt x="331" y="589"/>
                  </a:cubicBezTo>
                  <a:cubicBezTo>
                    <a:pt x="331" y="589"/>
                    <a:pt x="336" y="689"/>
                    <a:pt x="431" y="689"/>
                  </a:cubicBezTo>
                  <a:cubicBezTo>
                    <a:pt x="431" y="689"/>
                    <a:pt x="930" y="691"/>
                    <a:pt x="1006" y="691"/>
                  </a:cubicBezTo>
                  <a:cubicBezTo>
                    <a:pt x="1083" y="691"/>
                    <a:pt x="1289" y="747"/>
                    <a:pt x="1289" y="966"/>
                  </a:cubicBezTo>
                  <a:cubicBezTo>
                    <a:pt x="1289" y="1185"/>
                    <a:pt x="1291" y="1312"/>
                    <a:pt x="1291" y="1312"/>
                  </a:cubicBezTo>
                  <a:cubicBezTo>
                    <a:pt x="1291" y="1420"/>
                    <a:pt x="1197" y="1602"/>
                    <a:pt x="992" y="1605"/>
                  </a:cubicBezTo>
                  <a:cubicBezTo>
                    <a:pt x="0" y="1605"/>
                    <a:pt x="0" y="1605"/>
                    <a:pt x="0" y="1605"/>
                  </a:cubicBezTo>
                  <a:cubicBezTo>
                    <a:pt x="0" y="1605"/>
                    <a:pt x="37" y="1472"/>
                    <a:pt x="203" y="1391"/>
                  </a:cubicBezTo>
                  <a:cubicBezTo>
                    <a:pt x="970" y="1390"/>
                    <a:pt x="970" y="1390"/>
                    <a:pt x="970" y="1390"/>
                  </a:cubicBezTo>
                  <a:cubicBezTo>
                    <a:pt x="970" y="1390"/>
                    <a:pt x="1078" y="1378"/>
                    <a:pt x="1086" y="1262"/>
                  </a:cubicBezTo>
                  <a:cubicBezTo>
                    <a:pt x="1087" y="1255"/>
                    <a:pt x="1084" y="984"/>
                    <a:pt x="1084" y="984"/>
                  </a:cubicBezTo>
                  <a:cubicBezTo>
                    <a:pt x="1084" y="984"/>
                    <a:pt x="1079" y="884"/>
                    <a:pt x="975" y="884"/>
                  </a:cubicBezTo>
                  <a:cubicBezTo>
                    <a:pt x="883" y="884"/>
                    <a:pt x="412" y="884"/>
                    <a:pt x="412" y="884"/>
                  </a:cubicBezTo>
                  <a:cubicBezTo>
                    <a:pt x="124" y="865"/>
                    <a:pt x="133" y="599"/>
                    <a:pt x="133" y="599"/>
                  </a:cubicBezTo>
                  <a:cubicBezTo>
                    <a:pt x="152" y="251"/>
                    <a:pt x="152" y="251"/>
                    <a:pt x="152" y="251"/>
                  </a:cubicBezTo>
                  <a:cubicBezTo>
                    <a:pt x="152" y="251"/>
                    <a:pt x="185" y="5"/>
                    <a:pt x="470" y="0"/>
                  </a:cubicBezTo>
                  <a:lnTo>
                    <a:pt x="12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79" name="Freeform 60">
              <a:extLst>
                <a:ext uri="{FF2B5EF4-FFF2-40B4-BE49-F238E27FC236}">
                  <a16:creationId xmlns:a16="http://schemas.microsoft.com/office/drawing/2014/main" id="{1A7C20D0-642C-40E2-A1B6-53D2515BB7B4}"/>
                </a:ext>
              </a:extLst>
            </p:cNvPr>
            <p:cNvSpPr>
              <a:spLocks/>
            </p:cNvSpPr>
            <p:nvPr/>
          </p:nvSpPr>
          <p:spPr bwMode="auto">
            <a:xfrm>
              <a:off x="1984" y="3036"/>
              <a:ext cx="583" cy="596"/>
            </a:xfrm>
            <a:custGeom>
              <a:avLst/>
              <a:gdLst>
                <a:gd name="T0" fmla="*/ 858 w 1288"/>
                <a:gd name="T1" fmla="*/ 1044 h 1315"/>
                <a:gd name="T2" fmla="*/ 993 w 1288"/>
                <a:gd name="T3" fmla="*/ 918 h 1315"/>
                <a:gd name="T4" fmla="*/ 993 w 1288"/>
                <a:gd name="T5" fmla="*/ 117 h 1315"/>
                <a:gd name="T6" fmla="*/ 1102 w 1288"/>
                <a:gd name="T7" fmla="*/ 0 h 1315"/>
                <a:gd name="T8" fmla="*/ 1288 w 1288"/>
                <a:gd name="T9" fmla="*/ 513 h 1315"/>
                <a:gd name="T10" fmla="*/ 486 w 1288"/>
                <a:gd name="T11" fmla="*/ 1315 h 1315"/>
                <a:gd name="T12" fmla="*/ 0 w 1288"/>
                <a:gd name="T13" fmla="*/ 1154 h 1315"/>
                <a:gd name="T14" fmla="*/ 103 w 1288"/>
                <a:gd name="T15" fmla="*/ 1043 h 1315"/>
                <a:gd name="T16" fmla="*/ 858 w 1288"/>
                <a:gd name="T17" fmla="*/ 1044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8" h="1315">
                  <a:moveTo>
                    <a:pt x="858" y="1044"/>
                  </a:moveTo>
                  <a:cubicBezTo>
                    <a:pt x="994" y="1039"/>
                    <a:pt x="993" y="918"/>
                    <a:pt x="993" y="918"/>
                  </a:cubicBezTo>
                  <a:cubicBezTo>
                    <a:pt x="993" y="117"/>
                    <a:pt x="993" y="117"/>
                    <a:pt x="993" y="117"/>
                  </a:cubicBezTo>
                  <a:cubicBezTo>
                    <a:pt x="1102" y="0"/>
                    <a:pt x="1102" y="0"/>
                    <a:pt x="1102" y="0"/>
                  </a:cubicBezTo>
                  <a:cubicBezTo>
                    <a:pt x="1102" y="0"/>
                    <a:pt x="1288" y="203"/>
                    <a:pt x="1288" y="513"/>
                  </a:cubicBezTo>
                  <a:cubicBezTo>
                    <a:pt x="1288" y="1046"/>
                    <a:pt x="843" y="1315"/>
                    <a:pt x="486" y="1315"/>
                  </a:cubicBezTo>
                  <a:cubicBezTo>
                    <a:pt x="186" y="1315"/>
                    <a:pt x="0" y="1154"/>
                    <a:pt x="0" y="1154"/>
                  </a:cubicBezTo>
                  <a:cubicBezTo>
                    <a:pt x="103" y="1043"/>
                    <a:pt x="103" y="1043"/>
                    <a:pt x="103" y="1043"/>
                  </a:cubicBezTo>
                  <a:lnTo>
                    <a:pt x="858" y="1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0" name="Freeform 61">
              <a:extLst>
                <a:ext uri="{FF2B5EF4-FFF2-40B4-BE49-F238E27FC236}">
                  <a16:creationId xmlns:a16="http://schemas.microsoft.com/office/drawing/2014/main" id="{5246F529-2D35-46A3-AEBF-D5C004BE68D0}"/>
                </a:ext>
              </a:extLst>
            </p:cNvPr>
            <p:cNvSpPr>
              <a:spLocks/>
            </p:cNvSpPr>
            <p:nvPr/>
          </p:nvSpPr>
          <p:spPr bwMode="auto">
            <a:xfrm>
              <a:off x="2404" y="2994"/>
              <a:ext cx="58" cy="58"/>
            </a:xfrm>
            <a:custGeom>
              <a:avLst/>
              <a:gdLst>
                <a:gd name="T0" fmla="*/ 128 w 128"/>
                <a:gd name="T1" fmla="*/ 46 h 129"/>
                <a:gd name="T2" fmla="*/ 79 w 128"/>
                <a:gd name="T3" fmla="*/ 0 h 129"/>
                <a:gd name="T4" fmla="*/ 0 w 128"/>
                <a:gd name="T5" fmla="*/ 82 h 129"/>
                <a:gd name="T6" fmla="*/ 26 w 128"/>
                <a:gd name="T7" fmla="*/ 101 h 129"/>
                <a:gd name="T8" fmla="*/ 49 w 128"/>
                <a:gd name="T9" fmla="*/ 129 h 129"/>
                <a:gd name="T10" fmla="*/ 128 w 128"/>
                <a:gd name="T11" fmla="*/ 46 h 129"/>
              </a:gdLst>
              <a:ahLst/>
              <a:cxnLst>
                <a:cxn ang="0">
                  <a:pos x="T0" y="T1"/>
                </a:cxn>
                <a:cxn ang="0">
                  <a:pos x="T2" y="T3"/>
                </a:cxn>
                <a:cxn ang="0">
                  <a:pos x="T4" y="T5"/>
                </a:cxn>
                <a:cxn ang="0">
                  <a:pos x="T6" y="T7"/>
                </a:cxn>
                <a:cxn ang="0">
                  <a:pos x="T8" y="T9"/>
                </a:cxn>
                <a:cxn ang="0">
                  <a:pos x="T10" y="T11"/>
                </a:cxn>
              </a:cxnLst>
              <a:rect l="0" t="0" r="r" b="b"/>
              <a:pathLst>
                <a:path w="128" h="129">
                  <a:moveTo>
                    <a:pt x="128" y="46"/>
                  </a:moveTo>
                  <a:cubicBezTo>
                    <a:pt x="116" y="28"/>
                    <a:pt x="79" y="0"/>
                    <a:pt x="79" y="0"/>
                  </a:cubicBezTo>
                  <a:cubicBezTo>
                    <a:pt x="0" y="82"/>
                    <a:pt x="0" y="82"/>
                    <a:pt x="0" y="82"/>
                  </a:cubicBezTo>
                  <a:cubicBezTo>
                    <a:pt x="0" y="82"/>
                    <a:pt x="18" y="92"/>
                    <a:pt x="26" y="101"/>
                  </a:cubicBezTo>
                  <a:cubicBezTo>
                    <a:pt x="34" y="109"/>
                    <a:pt x="49" y="129"/>
                    <a:pt x="49" y="129"/>
                  </a:cubicBezTo>
                  <a:lnTo>
                    <a:pt x="12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1" name="Freeform 62">
              <a:extLst>
                <a:ext uri="{FF2B5EF4-FFF2-40B4-BE49-F238E27FC236}">
                  <a16:creationId xmlns:a16="http://schemas.microsoft.com/office/drawing/2014/main" id="{E7FB50A0-13AF-40EB-A41B-E2B55480B35A}"/>
                </a:ext>
              </a:extLst>
            </p:cNvPr>
            <p:cNvSpPr>
              <a:spLocks/>
            </p:cNvSpPr>
            <p:nvPr/>
          </p:nvSpPr>
          <p:spPr bwMode="auto">
            <a:xfrm>
              <a:off x="1842" y="2904"/>
              <a:ext cx="576" cy="590"/>
            </a:xfrm>
            <a:custGeom>
              <a:avLst/>
              <a:gdLst>
                <a:gd name="T0" fmla="*/ 1166 w 1272"/>
                <a:gd name="T1" fmla="*/ 265 h 1301"/>
                <a:gd name="T2" fmla="*/ 1167 w 1272"/>
                <a:gd name="T3" fmla="*/ 262 h 1301"/>
                <a:gd name="T4" fmla="*/ 1272 w 1272"/>
                <a:gd name="T5" fmla="*/ 154 h 1301"/>
                <a:gd name="T6" fmla="*/ 800 w 1272"/>
                <a:gd name="T7" fmla="*/ 0 h 1301"/>
                <a:gd name="T8" fmla="*/ 0 w 1272"/>
                <a:gd name="T9" fmla="*/ 806 h 1301"/>
                <a:gd name="T10" fmla="*/ 175 w 1272"/>
                <a:gd name="T11" fmla="*/ 1301 h 1301"/>
                <a:gd name="T12" fmla="*/ 285 w 1272"/>
                <a:gd name="T13" fmla="*/ 1183 h 1301"/>
                <a:gd name="T14" fmla="*/ 284 w 1272"/>
                <a:gd name="T15" fmla="*/ 392 h 1301"/>
                <a:gd name="T16" fmla="*/ 411 w 1272"/>
                <a:gd name="T17" fmla="*/ 265 h 1301"/>
                <a:gd name="T18" fmla="*/ 1166 w 1272"/>
                <a:gd name="T19" fmla="*/ 265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2" h="1301">
                  <a:moveTo>
                    <a:pt x="1166" y="265"/>
                  </a:moveTo>
                  <a:cubicBezTo>
                    <a:pt x="1167" y="262"/>
                    <a:pt x="1167" y="262"/>
                    <a:pt x="1167" y="262"/>
                  </a:cubicBezTo>
                  <a:cubicBezTo>
                    <a:pt x="1272" y="154"/>
                    <a:pt x="1272" y="154"/>
                    <a:pt x="1272" y="154"/>
                  </a:cubicBezTo>
                  <a:cubicBezTo>
                    <a:pt x="1272" y="154"/>
                    <a:pt x="1079" y="0"/>
                    <a:pt x="800" y="0"/>
                  </a:cubicBezTo>
                  <a:cubicBezTo>
                    <a:pt x="463" y="0"/>
                    <a:pt x="0" y="242"/>
                    <a:pt x="0" y="806"/>
                  </a:cubicBezTo>
                  <a:cubicBezTo>
                    <a:pt x="0" y="1105"/>
                    <a:pt x="175" y="1301"/>
                    <a:pt x="175" y="1301"/>
                  </a:cubicBezTo>
                  <a:cubicBezTo>
                    <a:pt x="285" y="1183"/>
                    <a:pt x="285" y="1183"/>
                    <a:pt x="285" y="1183"/>
                  </a:cubicBezTo>
                  <a:cubicBezTo>
                    <a:pt x="284" y="392"/>
                    <a:pt x="284" y="392"/>
                    <a:pt x="284" y="392"/>
                  </a:cubicBezTo>
                  <a:cubicBezTo>
                    <a:pt x="299" y="263"/>
                    <a:pt x="411" y="265"/>
                    <a:pt x="411" y="265"/>
                  </a:cubicBezTo>
                  <a:cubicBezTo>
                    <a:pt x="1166" y="265"/>
                    <a:pt x="1166" y="265"/>
                    <a:pt x="1166" y="2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2" name="Freeform 63">
              <a:extLst>
                <a:ext uri="{FF2B5EF4-FFF2-40B4-BE49-F238E27FC236}">
                  <a16:creationId xmlns:a16="http://schemas.microsoft.com/office/drawing/2014/main" id="{BBD63993-C0D4-4DFD-9104-0F1CE11B2741}"/>
                </a:ext>
              </a:extLst>
            </p:cNvPr>
            <p:cNvSpPr>
              <a:spLocks/>
            </p:cNvSpPr>
            <p:nvPr/>
          </p:nvSpPr>
          <p:spPr bwMode="auto">
            <a:xfrm>
              <a:off x="1941" y="3479"/>
              <a:ext cx="56" cy="59"/>
            </a:xfrm>
            <a:custGeom>
              <a:avLst/>
              <a:gdLst>
                <a:gd name="T0" fmla="*/ 80 w 125"/>
                <a:gd name="T1" fmla="*/ 0 h 131"/>
                <a:gd name="T2" fmla="*/ 125 w 125"/>
                <a:gd name="T3" fmla="*/ 51 h 131"/>
                <a:gd name="T4" fmla="*/ 48 w 125"/>
                <a:gd name="T5" fmla="*/ 131 h 131"/>
                <a:gd name="T6" fmla="*/ 0 w 125"/>
                <a:gd name="T7" fmla="*/ 84 h 131"/>
                <a:gd name="T8" fmla="*/ 80 w 125"/>
                <a:gd name="T9" fmla="*/ 0 h 131"/>
              </a:gdLst>
              <a:ahLst/>
              <a:cxnLst>
                <a:cxn ang="0">
                  <a:pos x="T0" y="T1"/>
                </a:cxn>
                <a:cxn ang="0">
                  <a:pos x="T2" y="T3"/>
                </a:cxn>
                <a:cxn ang="0">
                  <a:pos x="T4" y="T5"/>
                </a:cxn>
                <a:cxn ang="0">
                  <a:pos x="T6" y="T7"/>
                </a:cxn>
                <a:cxn ang="0">
                  <a:pos x="T8" y="T9"/>
                </a:cxn>
              </a:cxnLst>
              <a:rect l="0" t="0" r="r" b="b"/>
              <a:pathLst>
                <a:path w="125" h="131">
                  <a:moveTo>
                    <a:pt x="80" y="0"/>
                  </a:moveTo>
                  <a:cubicBezTo>
                    <a:pt x="80" y="0"/>
                    <a:pt x="84" y="23"/>
                    <a:pt x="125" y="51"/>
                  </a:cubicBezTo>
                  <a:cubicBezTo>
                    <a:pt x="48" y="131"/>
                    <a:pt x="48" y="131"/>
                    <a:pt x="48" y="131"/>
                  </a:cubicBezTo>
                  <a:cubicBezTo>
                    <a:pt x="48" y="131"/>
                    <a:pt x="5" y="93"/>
                    <a:pt x="0" y="84"/>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3" name="Freeform 64">
              <a:extLst>
                <a:ext uri="{FF2B5EF4-FFF2-40B4-BE49-F238E27FC236}">
                  <a16:creationId xmlns:a16="http://schemas.microsoft.com/office/drawing/2014/main" id="{B339CE71-92DC-42D2-9C76-2F2843BFDC23}"/>
                </a:ext>
              </a:extLst>
            </p:cNvPr>
            <p:cNvSpPr>
              <a:spLocks/>
            </p:cNvSpPr>
            <p:nvPr/>
          </p:nvSpPr>
          <p:spPr bwMode="auto">
            <a:xfrm>
              <a:off x="1356" y="2907"/>
              <a:ext cx="555" cy="724"/>
            </a:xfrm>
            <a:custGeom>
              <a:avLst/>
              <a:gdLst>
                <a:gd name="T0" fmla="*/ 0 w 1229"/>
                <a:gd name="T1" fmla="*/ 0 h 1598"/>
                <a:gd name="T2" fmla="*/ 0 w 1229"/>
                <a:gd name="T3" fmla="*/ 1374 h 1598"/>
                <a:gd name="T4" fmla="*/ 198 w 1229"/>
                <a:gd name="T5" fmla="*/ 1598 h 1598"/>
                <a:gd name="T6" fmla="*/ 1229 w 1229"/>
                <a:gd name="T7" fmla="*/ 1598 h 1598"/>
                <a:gd name="T8" fmla="*/ 1022 w 1229"/>
                <a:gd name="T9" fmla="*/ 1375 h 1598"/>
                <a:gd name="T10" fmla="*/ 341 w 1229"/>
                <a:gd name="T11" fmla="*/ 1374 h 1598"/>
                <a:gd name="T12" fmla="*/ 233 w 1229"/>
                <a:gd name="T13" fmla="*/ 1136 h 1598"/>
                <a:gd name="T14" fmla="*/ 233 w 1229"/>
                <a:gd name="T15" fmla="*/ 226 h 1598"/>
                <a:gd name="T16" fmla="*/ 0 w 1229"/>
                <a:gd name="T17"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9" h="1598">
                  <a:moveTo>
                    <a:pt x="0" y="0"/>
                  </a:moveTo>
                  <a:cubicBezTo>
                    <a:pt x="0" y="0"/>
                    <a:pt x="0" y="1149"/>
                    <a:pt x="0" y="1374"/>
                  </a:cubicBezTo>
                  <a:cubicBezTo>
                    <a:pt x="0" y="1598"/>
                    <a:pt x="198" y="1598"/>
                    <a:pt x="198" y="1598"/>
                  </a:cubicBezTo>
                  <a:cubicBezTo>
                    <a:pt x="198" y="1598"/>
                    <a:pt x="1229" y="1598"/>
                    <a:pt x="1229" y="1598"/>
                  </a:cubicBezTo>
                  <a:cubicBezTo>
                    <a:pt x="1229" y="1598"/>
                    <a:pt x="1215" y="1375"/>
                    <a:pt x="1022" y="1375"/>
                  </a:cubicBezTo>
                  <a:cubicBezTo>
                    <a:pt x="822" y="1375"/>
                    <a:pt x="341" y="1374"/>
                    <a:pt x="341" y="1374"/>
                  </a:cubicBezTo>
                  <a:cubicBezTo>
                    <a:pt x="222" y="1374"/>
                    <a:pt x="233" y="1238"/>
                    <a:pt x="233" y="1136"/>
                  </a:cubicBezTo>
                  <a:cubicBezTo>
                    <a:pt x="233" y="1036"/>
                    <a:pt x="233" y="409"/>
                    <a:pt x="233" y="226"/>
                  </a:cubicBezTo>
                  <a:cubicBezTo>
                    <a:pt x="233" y="16"/>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4" name="Freeform 65">
              <a:extLst>
                <a:ext uri="{FF2B5EF4-FFF2-40B4-BE49-F238E27FC236}">
                  <a16:creationId xmlns:a16="http://schemas.microsoft.com/office/drawing/2014/main" id="{7B204DA4-F172-48C8-A000-3CD0BF9D67C9}"/>
                </a:ext>
              </a:extLst>
            </p:cNvPr>
            <p:cNvSpPr>
              <a:spLocks/>
            </p:cNvSpPr>
            <p:nvPr/>
          </p:nvSpPr>
          <p:spPr bwMode="auto">
            <a:xfrm>
              <a:off x="0" y="2903"/>
              <a:ext cx="681" cy="728"/>
            </a:xfrm>
            <a:custGeom>
              <a:avLst/>
              <a:gdLst>
                <a:gd name="T0" fmla="*/ 898 w 1506"/>
                <a:gd name="T1" fmla="*/ 213 h 1607"/>
                <a:gd name="T2" fmla="*/ 866 w 1506"/>
                <a:gd name="T3" fmla="*/ 286 h 1607"/>
                <a:gd name="T4" fmla="*/ 866 w 1506"/>
                <a:gd name="T5" fmla="*/ 1607 h 1607"/>
                <a:gd name="T6" fmla="*/ 635 w 1506"/>
                <a:gd name="T7" fmla="*/ 1380 h 1607"/>
                <a:gd name="T8" fmla="*/ 635 w 1506"/>
                <a:gd name="T9" fmla="*/ 287 h 1607"/>
                <a:gd name="T10" fmla="*/ 608 w 1506"/>
                <a:gd name="T11" fmla="*/ 216 h 1607"/>
                <a:gd name="T12" fmla="*/ 536 w 1506"/>
                <a:gd name="T13" fmla="*/ 188 h 1607"/>
                <a:gd name="T14" fmla="*/ 253 w 1506"/>
                <a:gd name="T15" fmla="*/ 188 h 1607"/>
                <a:gd name="T16" fmla="*/ 0 w 1506"/>
                <a:gd name="T17" fmla="*/ 0 h 1607"/>
                <a:gd name="T18" fmla="*/ 1506 w 1506"/>
                <a:gd name="T19" fmla="*/ 0 h 1607"/>
                <a:gd name="T20" fmla="*/ 1253 w 1506"/>
                <a:gd name="T21" fmla="*/ 190 h 1607"/>
                <a:gd name="T22" fmla="*/ 965 w 1506"/>
                <a:gd name="T23" fmla="*/ 188 h 1607"/>
                <a:gd name="T24" fmla="*/ 898 w 1506"/>
                <a:gd name="T25" fmla="*/ 21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6" h="1607">
                  <a:moveTo>
                    <a:pt x="898" y="213"/>
                  </a:moveTo>
                  <a:cubicBezTo>
                    <a:pt x="868" y="241"/>
                    <a:pt x="866" y="286"/>
                    <a:pt x="866" y="286"/>
                  </a:cubicBezTo>
                  <a:cubicBezTo>
                    <a:pt x="866" y="1607"/>
                    <a:pt x="866" y="1607"/>
                    <a:pt x="866" y="1607"/>
                  </a:cubicBezTo>
                  <a:cubicBezTo>
                    <a:pt x="866" y="1607"/>
                    <a:pt x="635" y="1596"/>
                    <a:pt x="635" y="1380"/>
                  </a:cubicBezTo>
                  <a:cubicBezTo>
                    <a:pt x="635" y="1206"/>
                    <a:pt x="635" y="287"/>
                    <a:pt x="635" y="287"/>
                  </a:cubicBezTo>
                  <a:cubicBezTo>
                    <a:pt x="635" y="287"/>
                    <a:pt x="639" y="255"/>
                    <a:pt x="608" y="216"/>
                  </a:cubicBezTo>
                  <a:cubicBezTo>
                    <a:pt x="582" y="182"/>
                    <a:pt x="536" y="188"/>
                    <a:pt x="536" y="188"/>
                  </a:cubicBezTo>
                  <a:cubicBezTo>
                    <a:pt x="536" y="188"/>
                    <a:pt x="365" y="188"/>
                    <a:pt x="253" y="188"/>
                  </a:cubicBezTo>
                  <a:cubicBezTo>
                    <a:pt x="26" y="188"/>
                    <a:pt x="0" y="0"/>
                    <a:pt x="0" y="0"/>
                  </a:cubicBezTo>
                  <a:cubicBezTo>
                    <a:pt x="1506" y="0"/>
                    <a:pt x="1506" y="0"/>
                    <a:pt x="1506" y="0"/>
                  </a:cubicBezTo>
                  <a:cubicBezTo>
                    <a:pt x="1506" y="0"/>
                    <a:pt x="1472" y="190"/>
                    <a:pt x="1253" y="190"/>
                  </a:cubicBezTo>
                  <a:cubicBezTo>
                    <a:pt x="965" y="188"/>
                    <a:pt x="965" y="188"/>
                    <a:pt x="965" y="188"/>
                  </a:cubicBezTo>
                  <a:cubicBezTo>
                    <a:pt x="965" y="188"/>
                    <a:pt x="927" y="185"/>
                    <a:pt x="898"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sp>
          <p:nvSpPr>
            <p:cNvPr id="85" name="Freeform 66">
              <a:extLst>
                <a:ext uri="{FF2B5EF4-FFF2-40B4-BE49-F238E27FC236}">
                  <a16:creationId xmlns:a16="http://schemas.microsoft.com/office/drawing/2014/main" id="{DAE014FA-6B0B-42BA-8EF9-3D56B6698266}"/>
                </a:ext>
              </a:extLst>
            </p:cNvPr>
            <p:cNvSpPr>
              <a:spLocks/>
            </p:cNvSpPr>
            <p:nvPr/>
          </p:nvSpPr>
          <p:spPr bwMode="auto">
            <a:xfrm>
              <a:off x="654" y="2898"/>
              <a:ext cx="617" cy="736"/>
            </a:xfrm>
            <a:custGeom>
              <a:avLst/>
              <a:gdLst>
                <a:gd name="T0" fmla="*/ 756 w 1364"/>
                <a:gd name="T1" fmla="*/ 188 h 1624"/>
                <a:gd name="T2" fmla="*/ 326 w 1364"/>
                <a:gd name="T3" fmla="*/ 188 h 1624"/>
                <a:gd name="T4" fmla="*/ 200 w 1364"/>
                <a:gd name="T5" fmla="*/ 15 h 1624"/>
                <a:gd name="T6" fmla="*/ 636 w 1364"/>
                <a:gd name="T7" fmla="*/ 15 h 1624"/>
                <a:gd name="T8" fmla="*/ 766 w 1364"/>
                <a:gd name="T9" fmla="*/ 13 h 1624"/>
                <a:gd name="T10" fmla="*/ 1362 w 1364"/>
                <a:gd name="T11" fmla="*/ 450 h 1624"/>
                <a:gd name="T12" fmla="*/ 1364 w 1364"/>
                <a:gd name="T13" fmla="*/ 1619 h 1624"/>
                <a:gd name="T14" fmla="*/ 1190 w 1364"/>
                <a:gd name="T15" fmla="*/ 1527 h 1624"/>
                <a:gd name="T16" fmla="*/ 978 w 1364"/>
                <a:gd name="T17" fmla="*/ 1617 h 1624"/>
                <a:gd name="T18" fmla="*/ 361 w 1364"/>
                <a:gd name="T19" fmla="*/ 1617 h 1624"/>
                <a:gd name="T20" fmla="*/ 35 w 1364"/>
                <a:gd name="T21" fmla="*/ 1390 h 1624"/>
                <a:gd name="T22" fmla="*/ 52 w 1364"/>
                <a:gd name="T23" fmla="*/ 1035 h 1624"/>
                <a:gd name="T24" fmla="*/ 505 w 1364"/>
                <a:gd name="T25" fmla="*/ 670 h 1624"/>
                <a:gd name="T26" fmla="*/ 1090 w 1364"/>
                <a:gd name="T27" fmla="*/ 670 h 1624"/>
                <a:gd name="T28" fmla="*/ 1090 w 1364"/>
                <a:gd name="T29" fmla="*/ 865 h 1624"/>
                <a:gd name="T30" fmla="*/ 567 w 1364"/>
                <a:gd name="T31" fmla="*/ 865 h 1624"/>
                <a:gd name="T32" fmla="*/ 450 w 1364"/>
                <a:gd name="T33" fmla="*/ 1427 h 1624"/>
                <a:gd name="T34" fmla="*/ 923 w 1364"/>
                <a:gd name="T35" fmla="*/ 1427 h 1624"/>
                <a:gd name="T36" fmla="*/ 1150 w 1364"/>
                <a:gd name="T37" fmla="*/ 1213 h 1624"/>
                <a:gd name="T38" fmla="*/ 1152 w 1364"/>
                <a:gd name="T39" fmla="*/ 865 h 1624"/>
                <a:gd name="T40" fmla="*/ 1152 w 1364"/>
                <a:gd name="T41" fmla="*/ 670 h 1624"/>
                <a:gd name="T42" fmla="*/ 1150 w 1364"/>
                <a:gd name="T43" fmla="*/ 435 h 1624"/>
                <a:gd name="T44" fmla="*/ 906 w 1364"/>
                <a:gd name="T45" fmla="*/ 187 h 1624"/>
                <a:gd name="T46" fmla="*/ 756 w 1364"/>
                <a:gd name="T47" fmla="*/ 188 h 1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64" h="1624">
                  <a:moveTo>
                    <a:pt x="756" y="188"/>
                  </a:moveTo>
                  <a:cubicBezTo>
                    <a:pt x="557" y="188"/>
                    <a:pt x="326" y="188"/>
                    <a:pt x="326" y="188"/>
                  </a:cubicBezTo>
                  <a:cubicBezTo>
                    <a:pt x="326" y="188"/>
                    <a:pt x="221" y="146"/>
                    <a:pt x="200" y="15"/>
                  </a:cubicBezTo>
                  <a:cubicBezTo>
                    <a:pt x="200" y="15"/>
                    <a:pt x="420" y="15"/>
                    <a:pt x="636" y="15"/>
                  </a:cubicBezTo>
                  <a:cubicBezTo>
                    <a:pt x="766" y="13"/>
                    <a:pt x="766" y="13"/>
                    <a:pt x="766" y="13"/>
                  </a:cubicBezTo>
                  <a:cubicBezTo>
                    <a:pt x="1271" y="0"/>
                    <a:pt x="1361" y="226"/>
                    <a:pt x="1362" y="450"/>
                  </a:cubicBezTo>
                  <a:cubicBezTo>
                    <a:pt x="1364" y="1619"/>
                    <a:pt x="1364" y="1619"/>
                    <a:pt x="1364" y="1619"/>
                  </a:cubicBezTo>
                  <a:cubicBezTo>
                    <a:pt x="1364" y="1619"/>
                    <a:pt x="1251" y="1590"/>
                    <a:pt x="1190" y="1527"/>
                  </a:cubicBezTo>
                  <a:cubicBezTo>
                    <a:pt x="1190" y="1527"/>
                    <a:pt x="1140" y="1608"/>
                    <a:pt x="978" y="1617"/>
                  </a:cubicBezTo>
                  <a:cubicBezTo>
                    <a:pt x="837" y="1624"/>
                    <a:pt x="446" y="1617"/>
                    <a:pt x="361" y="1617"/>
                  </a:cubicBezTo>
                  <a:cubicBezTo>
                    <a:pt x="227" y="1617"/>
                    <a:pt x="77" y="1549"/>
                    <a:pt x="35" y="1390"/>
                  </a:cubicBezTo>
                  <a:cubicBezTo>
                    <a:pt x="0" y="1255"/>
                    <a:pt x="20" y="1111"/>
                    <a:pt x="52" y="1035"/>
                  </a:cubicBezTo>
                  <a:cubicBezTo>
                    <a:pt x="102" y="915"/>
                    <a:pt x="250" y="670"/>
                    <a:pt x="505" y="670"/>
                  </a:cubicBezTo>
                  <a:cubicBezTo>
                    <a:pt x="665" y="670"/>
                    <a:pt x="1090" y="670"/>
                    <a:pt x="1090" y="670"/>
                  </a:cubicBezTo>
                  <a:cubicBezTo>
                    <a:pt x="1090" y="865"/>
                    <a:pt x="1090" y="865"/>
                    <a:pt x="1090" y="865"/>
                  </a:cubicBezTo>
                  <a:cubicBezTo>
                    <a:pt x="567" y="865"/>
                    <a:pt x="567" y="865"/>
                    <a:pt x="567" y="865"/>
                  </a:cubicBezTo>
                  <a:cubicBezTo>
                    <a:pt x="178" y="841"/>
                    <a:pt x="86" y="1469"/>
                    <a:pt x="450" y="1427"/>
                  </a:cubicBezTo>
                  <a:cubicBezTo>
                    <a:pt x="923" y="1427"/>
                    <a:pt x="923" y="1427"/>
                    <a:pt x="923" y="1427"/>
                  </a:cubicBezTo>
                  <a:cubicBezTo>
                    <a:pt x="1142" y="1427"/>
                    <a:pt x="1150" y="1213"/>
                    <a:pt x="1150" y="1213"/>
                  </a:cubicBezTo>
                  <a:cubicBezTo>
                    <a:pt x="1152" y="865"/>
                    <a:pt x="1152" y="865"/>
                    <a:pt x="1152" y="865"/>
                  </a:cubicBezTo>
                  <a:cubicBezTo>
                    <a:pt x="1152" y="670"/>
                    <a:pt x="1152" y="670"/>
                    <a:pt x="1152" y="670"/>
                  </a:cubicBezTo>
                  <a:cubicBezTo>
                    <a:pt x="1150" y="435"/>
                    <a:pt x="1150" y="435"/>
                    <a:pt x="1150" y="435"/>
                  </a:cubicBezTo>
                  <a:cubicBezTo>
                    <a:pt x="1150" y="230"/>
                    <a:pt x="946" y="188"/>
                    <a:pt x="906" y="187"/>
                  </a:cubicBezTo>
                  <a:cubicBezTo>
                    <a:pt x="859" y="186"/>
                    <a:pt x="756" y="188"/>
                    <a:pt x="756"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88" tIns="60944" rIns="121888" bIns="60944" numCol="1" anchor="t" anchorCtr="0" compatLnSpc="1">
              <a:prstTxWarp prst="textNoShape">
                <a:avLst/>
              </a:prstTxWarp>
            </a:bodyPr>
            <a:lstStyle/>
            <a:p>
              <a:pPr defTabSz="457106">
                <a:defRPr/>
              </a:pPr>
              <a:endParaRPr lang="en-CA" sz="1100">
                <a:solidFill>
                  <a:srgbClr val="005073"/>
                </a:solidFill>
                <a:cs typeface="CiscoSansTT Light"/>
              </a:endParaRPr>
            </a:p>
          </p:txBody>
        </p:sp>
      </p:grpSp>
      <p:cxnSp>
        <p:nvCxnSpPr>
          <p:cNvPr id="92" name="Straight Arrow Connector 91"/>
          <p:cNvCxnSpPr/>
          <p:nvPr/>
        </p:nvCxnSpPr>
        <p:spPr>
          <a:xfrm flipH="1">
            <a:off x="3890790" y="2174911"/>
            <a:ext cx="4441" cy="207849"/>
          </a:xfrm>
          <a:prstGeom prst="straightConnector1">
            <a:avLst/>
          </a:prstGeom>
          <a:ln w="254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ound Same Side Corner Rectangle 95"/>
          <p:cNvSpPr/>
          <p:nvPr/>
        </p:nvSpPr>
        <p:spPr>
          <a:xfrm>
            <a:off x="2652173" y="3468463"/>
            <a:ext cx="2419090" cy="218996"/>
          </a:xfrm>
          <a:prstGeom prst="round2SameRect">
            <a:avLst>
              <a:gd name="adj1" fmla="val 0"/>
              <a:gd name="adj2" fmla="val 50000"/>
            </a:avLst>
          </a:prstGeom>
          <a:solidFill>
            <a:schemeClr val="accent5">
              <a:lumMod val="75000"/>
            </a:schemeClr>
          </a:solidFill>
        </p:spPr>
        <p:txBody>
          <a:bodyPr wrap="square" anchor="ctr" anchorCtr="0">
            <a:noAutofit/>
          </a:bodyPr>
          <a:lstStyle/>
          <a:p>
            <a:pPr algn="ctr" defTabSz="457189"/>
            <a:r>
              <a:rPr lang="en-US" sz="1200" dirty="0">
                <a:solidFill>
                  <a:srgbClr val="FFFFFF"/>
                </a:solidFill>
              </a:rPr>
              <a:t>Leading Threat intelligence</a:t>
            </a:r>
          </a:p>
        </p:txBody>
      </p:sp>
      <p:cxnSp>
        <p:nvCxnSpPr>
          <p:cNvPr id="99" name="Straight Arrow Connector 45"/>
          <p:cNvCxnSpPr/>
          <p:nvPr/>
        </p:nvCxnSpPr>
        <p:spPr>
          <a:xfrm rot="10800000">
            <a:off x="6068852" y="1748306"/>
            <a:ext cx="3304" cy="2161632"/>
          </a:xfrm>
          <a:prstGeom prst="bentConnector3">
            <a:avLst>
              <a:gd name="adj1" fmla="val -6290589"/>
            </a:avLst>
          </a:prstGeom>
          <a:ln w="25400" cap="rnd">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0" name="Straight Arrow Connector 99"/>
          <p:cNvCxnSpPr/>
          <p:nvPr/>
        </p:nvCxnSpPr>
        <p:spPr>
          <a:xfrm>
            <a:off x="6068850" y="2829122"/>
            <a:ext cx="437146" cy="0"/>
          </a:xfrm>
          <a:prstGeom prst="straightConnector1">
            <a:avLst/>
          </a:prstGeom>
          <a:ln w="254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a:grpSpLocks noChangeAspect="1"/>
          </p:cNvGrpSpPr>
          <p:nvPr/>
        </p:nvGrpSpPr>
        <p:grpSpPr>
          <a:xfrm>
            <a:off x="2139858" y="1635370"/>
            <a:ext cx="426594" cy="243338"/>
            <a:chOff x="4217644" y="2466553"/>
            <a:chExt cx="709979" cy="404988"/>
          </a:xfrm>
          <a:solidFill>
            <a:schemeClr val="bg1">
              <a:lumMod val="75000"/>
            </a:schemeClr>
          </a:solidFill>
        </p:grpSpPr>
        <p:sp>
          <p:nvSpPr>
            <p:cNvPr id="104" name="Freeform 99"/>
            <p:cNvSpPr>
              <a:spLocks/>
            </p:cNvSpPr>
            <p:nvPr/>
          </p:nvSpPr>
          <p:spPr bwMode="auto">
            <a:xfrm>
              <a:off x="4449637" y="2639548"/>
              <a:ext cx="474985" cy="44999"/>
            </a:xfrm>
            <a:custGeom>
              <a:avLst/>
              <a:gdLst>
                <a:gd name="T0" fmla="*/ 191 w 201"/>
                <a:gd name="T1" fmla="*/ 19 h 19"/>
                <a:gd name="T2" fmla="*/ 10 w 201"/>
                <a:gd name="T3" fmla="*/ 19 h 19"/>
                <a:gd name="T4" fmla="*/ 0 w 201"/>
                <a:gd name="T5" fmla="*/ 10 h 19"/>
                <a:gd name="T6" fmla="*/ 10 w 201"/>
                <a:gd name="T7" fmla="*/ 0 h 19"/>
                <a:gd name="T8" fmla="*/ 191 w 201"/>
                <a:gd name="T9" fmla="*/ 0 h 19"/>
                <a:gd name="T10" fmla="*/ 201 w 201"/>
                <a:gd name="T11" fmla="*/ 10 h 19"/>
                <a:gd name="T12" fmla="*/ 191 w 20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01" h="19">
                  <a:moveTo>
                    <a:pt x="191" y="19"/>
                  </a:moveTo>
                  <a:cubicBezTo>
                    <a:pt x="10" y="19"/>
                    <a:pt x="10" y="19"/>
                    <a:pt x="10" y="19"/>
                  </a:cubicBezTo>
                  <a:cubicBezTo>
                    <a:pt x="5" y="19"/>
                    <a:pt x="0" y="15"/>
                    <a:pt x="0" y="10"/>
                  </a:cubicBezTo>
                  <a:cubicBezTo>
                    <a:pt x="0" y="4"/>
                    <a:pt x="5" y="0"/>
                    <a:pt x="10" y="0"/>
                  </a:cubicBezTo>
                  <a:cubicBezTo>
                    <a:pt x="191" y="0"/>
                    <a:pt x="191" y="0"/>
                    <a:pt x="191" y="0"/>
                  </a:cubicBezTo>
                  <a:cubicBezTo>
                    <a:pt x="197" y="0"/>
                    <a:pt x="201" y="4"/>
                    <a:pt x="201" y="10"/>
                  </a:cubicBezTo>
                  <a:cubicBezTo>
                    <a:pt x="201" y="15"/>
                    <a:pt x="197" y="19"/>
                    <a:pt x="191" y="19"/>
                  </a:cubicBezTo>
                  <a:close/>
                </a:path>
              </a:pathLst>
            </a:custGeom>
            <a:grpFill/>
            <a:ln w="6350">
              <a:solidFill>
                <a:schemeClr val="bg2">
                  <a:lumMod val="75000"/>
                </a:schemeClr>
              </a:solidFill>
              <a:round/>
              <a:headEnd/>
              <a:tailEnd/>
            </a:ln>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05" name="Freeform 100"/>
            <p:cNvSpPr>
              <a:spLocks/>
            </p:cNvSpPr>
            <p:nvPr/>
          </p:nvSpPr>
          <p:spPr bwMode="auto">
            <a:xfrm>
              <a:off x="4792627" y="2551551"/>
              <a:ext cx="134996" cy="132996"/>
            </a:xfrm>
            <a:custGeom>
              <a:avLst/>
              <a:gdLst>
                <a:gd name="T0" fmla="*/ 46 w 57"/>
                <a:gd name="T1" fmla="*/ 56 h 56"/>
                <a:gd name="T2" fmla="*/ 40 w 57"/>
                <a:gd name="T3" fmla="*/ 53 h 56"/>
                <a:gd name="T4" fmla="*/ 4 w 57"/>
                <a:gd name="T5" fmla="*/ 17 h 56"/>
                <a:gd name="T6" fmla="*/ 4 w 57"/>
                <a:gd name="T7" fmla="*/ 4 h 56"/>
                <a:gd name="T8" fmla="*/ 17 w 57"/>
                <a:gd name="T9" fmla="*/ 4 h 56"/>
                <a:gd name="T10" fmla="*/ 53 w 57"/>
                <a:gd name="T11" fmla="*/ 40 h 56"/>
                <a:gd name="T12" fmla="*/ 53 w 57"/>
                <a:gd name="T13" fmla="*/ 53 h 56"/>
                <a:gd name="T14" fmla="*/ 46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46" y="56"/>
                  </a:moveTo>
                  <a:cubicBezTo>
                    <a:pt x="44" y="56"/>
                    <a:pt x="42" y="55"/>
                    <a:pt x="40" y="53"/>
                  </a:cubicBezTo>
                  <a:cubicBezTo>
                    <a:pt x="4" y="17"/>
                    <a:pt x="4" y="17"/>
                    <a:pt x="4" y="17"/>
                  </a:cubicBezTo>
                  <a:cubicBezTo>
                    <a:pt x="0" y="13"/>
                    <a:pt x="0" y="7"/>
                    <a:pt x="4" y="4"/>
                  </a:cubicBezTo>
                  <a:cubicBezTo>
                    <a:pt x="7" y="0"/>
                    <a:pt x="13" y="0"/>
                    <a:pt x="17" y="4"/>
                  </a:cubicBezTo>
                  <a:cubicBezTo>
                    <a:pt x="53" y="40"/>
                    <a:pt x="53" y="40"/>
                    <a:pt x="53" y="40"/>
                  </a:cubicBezTo>
                  <a:cubicBezTo>
                    <a:pt x="57" y="44"/>
                    <a:pt x="57" y="50"/>
                    <a:pt x="53" y="53"/>
                  </a:cubicBezTo>
                  <a:cubicBezTo>
                    <a:pt x="51" y="55"/>
                    <a:pt x="49" y="56"/>
                    <a:pt x="46" y="56"/>
                  </a:cubicBezTo>
                  <a:close/>
                </a:path>
              </a:pathLst>
            </a:custGeom>
            <a:grpFill/>
            <a:ln w="6350">
              <a:solidFill>
                <a:schemeClr val="bg2">
                  <a:lumMod val="75000"/>
                </a:schemeClr>
              </a:solidFill>
              <a:round/>
              <a:headEnd/>
              <a:tailEnd/>
            </a:ln>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06" name="Freeform 101"/>
            <p:cNvSpPr>
              <a:spLocks/>
            </p:cNvSpPr>
            <p:nvPr/>
          </p:nvSpPr>
          <p:spPr bwMode="auto">
            <a:xfrm>
              <a:off x="4792627" y="2637548"/>
              <a:ext cx="134996" cy="131996"/>
            </a:xfrm>
            <a:custGeom>
              <a:avLst/>
              <a:gdLst>
                <a:gd name="T0" fmla="*/ 10 w 57"/>
                <a:gd name="T1" fmla="*/ 56 h 56"/>
                <a:gd name="T2" fmla="*/ 4 w 57"/>
                <a:gd name="T3" fmla="*/ 53 h 56"/>
                <a:gd name="T4" fmla="*/ 4 w 57"/>
                <a:gd name="T5" fmla="*/ 40 h 56"/>
                <a:gd name="T6" fmla="*/ 40 w 57"/>
                <a:gd name="T7" fmla="*/ 4 h 56"/>
                <a:gd name="T8" fmla="*/ 53 w 57"/>
                <a:gd name="T9" fmla="*/ 4 h 56"/>
                <a:gd name="T10" fmla="*/ 53 w 57"/>
                <a:gd name="T11" fmla="*/ 17 h 56"/>
                <a:gd name="T12" fmla="*/ 17 w 57"/>
                <a:gd name="T13" fmla="*/ 53 h 56"/>
                <a:gd name="T14" fmla="*/ 10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10" y="56"/>
                  </a:moveTo>
                  <a:cubicBezTo>
                    <a:pt x="8" y="56"/>
                    <a:pt x="5" y="55"/>
                    <a:pt x="4" y="53"/>
                  </a:cubicBezTo>
                  <a:cubicBezTo>
                    <a:pt x="0" y="50"/>
                    <a:pt x="0" y="44"/>
                    <a:pt x="4" y="40"/>
                  </a:cubicBezTo>
                  <a:cubicBezTo>
                    <a:pt x="40" y="4"/>
                    <a:pt x="40" y="4"/>
                    <a:pt x="40" y="4"/>
                  </a:cubicBezTo>
                  <a:cubicBezTo>
                    <a:pt x="43" y="0"/>
                    <a:pt x="49" y="0"/>
                    <a:pt x="53" y="4"/>
                  </a:cubicBezTo>
                  <a:cubicBezTo>
                    <a:pt x="57" y="8"/>
                    <a:pt x="57" y="14"/>
                    <a:pt x="53" y="17"/>
                  </a:cubicBezTo>
                  <a:cubicBezTo>
                    <a:pt x="17" y="53"/>
                    <a:pt x="17" y="53"/>
                    <a:pt x="17" y="53"/>
                  </a:cubicBezTo>
                  <a:cubicBezTo>
                    <a:pt x="15" y="55"/>
                    <a:pt x="13" y="56"/>
                    <a:pt x="10" y="56"/>
                  </a:cubicBezTo>
                  <a:close/>
                </a:path>
              </a:pathLst>
            </a:custGeom>
            <a:grpFill/>
            <a:ln w="6350">
              <a:solidFill>
                <a:schemeClr val="bg2">
                  <a:lumMod val="75000"/>
                </a:schemeClr>
              </a:solidFill>
              <a:round/>
              <a:headEnd/>
              <a:tailEnd/>
            </a:ln>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07" name="Freeform 102"/>
            <p:cNvSpPr>
              <a:spLocks/>
            </p:cNvSpPr>
            <p:nvPr/>
          </p:nvSpPr>
          <p:spPr bwMode="auto">
            <a:xfrm>
              <a:off x="4648631" y="2826542"/>
              <a:ext cx="174995" cy="44999"/>
            </a:xfrm>
            <a:custGeom>
              <a:avLst/>
              <a:gdLst>
                <a:gd name="T0" fmla="*/ 64 w 74"/>
                <a:gd name="T1" fmla="*/ 19 h 19"/>
                <a:gd name="T2" fmla="*/ 9 w 74"/>
                <a:gd name="T3" fmla="*/ 19 h 19"/>
                <a:gd name="T4" fmla="*/ 0 w 74"/>
                <a:gd name="T5" fmla="*/ 10 h 19"/>
                <a:gd name="T6" fmla="*/ 9 w 74"/>
                <a:gd name="T7" fmla="*/ 0 h 19"/>
                <a:gd name="T8" fmla="*/ 64 w 74"/>
                <a:gd name="T9" fmla="*/ 0 h 19"/>
                <a:gd name="T10" fmla="*/ 74 w 74"/>
                <a:gd name="T11" fmla="*/ 10 h 19"/>
                <a:gd name="T12" fmla="*/ 64 w 7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4" h="19">
                  <a:moveTo>
                    <a:pt x="64" y="19"/>
                  </a:moveTo>
                  <a:cubicBezTo>
                    <a:pt x="9" y="19"/>
                    <a:pt x="9" y="19"/>
                    <a:pt x="9" y="19"/>
                  </a:cubicBezTo>
                  <a:cubicBezTo>
                    <a:pt x="4" y="19"/>
                    <a:pt x="0" y="15"/>
                    <a:pt x="0" y="10"/>
                  </a:cubicBezTo>
                  <a:cubicBezTo>
                    <a:pt x="0" y="4"/>
                    <a:pt x="4" y="0"/>
                    <a:pt x="9" y="0"/>
                  </a:cubicBezTo>
                  <a:cubicBezTo>
                    <a:pt x="64" y="0"/>
                    <a:pt x="64" y="0"/>
                    <a:pt x="64" y="0"/>
                  </a:cubicBezTo>
                  <a:cubicBezTo>
                    <a:pt x="70" y="0"/>
                    <a:pt x="74" y="4"/>
                    <a:pt x="74" y="10"/>
                  </a:cubicBezTo>
                  <a:cubicBezTo>
                    <a:pt x="74" y="15"/>
                    <a:pt x="70" y="19"/>
                    <a:pt x="64" y="19"/>
                  </a:cubicBezTo>
                  <a:close/>
                </a:path>
              </a:pathLst>
            </a:custGeom>
            <a:solidFill>
              <a:schemeClr val="tx1"/>
            </a:solidFill>
            <a:ln w="6350">
              <a:solidFill>
                <a:schemeClr val="tx1"/>
              </a:solidFill>
              <a:round/>
              <a:headEnd/>
              <a:tailEnd/>
            </a:ln>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08" name="Freeform 103"/>
            <p:cNvSpPr>
              <a:spLocks/>
            </p:cNvSpPr>
            <p:nvPr/>
          </p:nvSpPr>
          <p:spPr bwMode="auto">
            <a:xfrm>
              <a:off x="4217644" y="2466553"/>
              <a:ext cx="430987" cy="44999"/>
            </a:xfrm>
            <a:custGeom>
              <a:avLst/>
              <a:gdLst>
                <a:gd name="T0" fmla="*/ 172 w 182"/>
                <a:gd name="T1" fmla="*/ 19 h 19"/>
                <a:gd name="T2" fmla="*/ 10 w 182"/>
                <a:gd name="T3" fmla="*/ 19 h 19"/>
                <a:gd name="T4" fmla="*/ 0 w 182"/>
                <a:gd name="T5" fmla="*/ 10 h 19"/>
                <a:gd name="T6" fmla="*/ 10 w 182"/>
                <a:gd name="T7" fmla="*/ 0 h 19"/>
                <a:gd name="T8" fmla="*/ 172 w 182"/>
                <a:gd name="T9" fmla="*/ 0 h 19"/>
                <a:gd name="T10" fmla="*/ 182 w 182"/>
                <a:gd name="T11" fmla="*/ 10 h 19"/>
                <a:gd name="T12" fmla="*/ 172 w 18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82" h="19">
                  <a:moveTo>
                    <a:pt x="172" y="19"/>
                  </a:moveTo>
                  <a:cubicBezTo>
                    <a:pt x="10" y="19"/>
                    <a:pt x="10" y="19"/>
                    <a:pt x="10" y="19"/>
                  </a:cubicBezTo>
                  <a:cubicBezTo>
                    <a:pt x="5" y="19"/>
                    <a:pt x="0" y="15"/>
                    <a:pt x="0" y="10"/>
                  </a:cubicBezTo>
                  <a:cubicBezTo>
                    <a:pt x="0" y="5"/>
                    <a:pt x="5" y="0"/>
                    <a:pt x="10" y="0"/>
                  </a:cubicBezTo>
                  <a:cubicBezTo>
                    <a:pt x="172" y="0"/>
                    <a:pt x="172" y="0"/>
                    <a:pt x="172" y="0"/>
                  </a:cubicBezTo>
                  <a:cubicBezTo>
                    <a:pt x="178" y="0"/>
                    <a:pt x="182" y="5"/>
                    <a:pt x="182" y="10"/>
                  </a:cubicBezTo>
                  <a:cubicBezTo>
                    <a:pt x="182" y="15"/>
                    <a:pt x="178" y="19"/>
                    <a:pt x="172" y="19"/>
                  </a:cubicBezTo>
                  <a:close/>
                </a:path>
              </a:pathLst>
            </a:custGeom>
            <a:solidFill>
              <a:schemeClr val="tx1"/>
            </a:solidFill>
            <a:ln w="6350">
              <a:solidFill>
                <a:schemeClr val="tx1"/>
              </a:solidFill>
              <a:round/>
              <a:headEnd/>
              <a:tailEnd/>
            </a:ln>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nvGrpSpPr>
          <p:cNvPr id="120" name="Group 21"/>
          <p:cNvGrpSpPr>
            <a:grpSpLocks noChangeAspect="1"/>
          </p:cNvGrpSpPr>
          <p:nvPr/>
        </p:nvGrpSpPr>
        <p:grpSpPr bwMode="auto">
          <a:xfrm>
            <a:off x="5424882" y="1630675"/>
            <a:ext cx="211858" cy="262603"/>
            <a:chOff x="1556" y="444"/>
            <a:chExt cx="1027" cy="1273"/>
          </a:xfrm>
          <a:solidFill>
            <a:schemeClr val="bg2">
              <a:lumMod val="75000"/>
            </a:schemeClr>
          </a:solidFill>
        </p:grpSpPr>
        <p:sp>
          <p:nvSpPr>
            <p:cNvPr id="121" name="Freeform 22"/>
            <p:cNvSpPr>
              <a:spLocks/>
            </p:cNvSpPr>
            <p:nvPr/>
          </p:nvSpPr>
          <p:spPr bwMode="auto">
            <a:xfrm>
              <a:off x="1556" y="444"/>
              <a:ext cx="1027" cy="1273"/>
            </a:xfrm>
            <a:custGeom>
              <a:avLst/>
              <a:gdLst>
                <a:gd name="T0" fmla="*/ 36 w 432"/>
                <a:gd name="T1" fmla="*/ 0 h 536"/>
                <a:gd name="T2" fmla="*/ 0 w 432"/>
                <a:gd name="T3" fmla="*/ 36 h 536"/>
                <a:gd name="T4" fmla="*/ 0 w 432"/>
                <a:gd name="T5" fmla="*/ 500 h 536"/>
                <a:gd name="T6" fmla="*/ 36 w 432"/>
                <a:gd name="T7" fmla="*/ 536 h 536"/>
                <a:gd name="T8" fmla="*/ 396 w 432"/>
                <a:gd name="T9" fmla="*/ 536 h 536"/>
                <a:gd name="T10" fmla="*/ 432 w 432"/>
                <a:gd name="T11" fmla="*/ 500 h 536"/>
                <a:gd name="T12" fmla="*/ 432 w 432"/>
                <a:gd name="T13" fmla="*/ 135 h 536"/>
                <a:gd name="T14" fmla="*/ 299 w 432"/>
                <a:gd name="T15" fmla="*/ 0 h 536"/>
                <a:gd name="T16" fmla="*/ 36 w 432"/>
                <a:gd name="T1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36">
                  <a:moveTo>
                    <a:pt x="36" y="0"/>
                  </a:moveTo>
                  <a:cubicBezTo>
                    <a:pt x="16" y="0"/>
                    <a:pt x="0" y="16"/>
                    <a:pt x="0" y="36"/>
                  </a:cubicBezTo>
                  <a:cubicBezTo>
                    <a:pt x="0" y="500"/>
                    <a:pt x="0" y="500"/>
                    <a:pt x="0" y="500"/>
                  </a:cubicBezTo>
                  <a:cubicBezTo>
                    <a:pt x="0" y="520"/>
                    <a:pt x="16" y="536"/>
                    <a:pt x="36" y="536"/>
                  </a:cubicBezTo>
                  <a:cubicBezTo>
                    <a:pt x="396" y="536"/>
                    <a:pt x="396" y="536"/>
                    <a:pt x="396" y="536"/>
                  </a:cubicBezTo>
                  <a:cubicBezTo>
                    <a:pt x="415" y="536"/>
                    <a:pt x="432" y="520"/>
                    <a:pt x="432" y="500"/>
                  </a:cubicBezTo>
                  <a:cubicBezTo>
                    <a:pt x="432" y="135"/>
                    <a:pt x="432" y="135"/>
                    <a:pt x="432" y="135"/>
                  </a:cubicBezTo>
                  <a:cubicBezTo>
                    <a:pt x="299" y="0"/>
                    <a:pt x="299" y="0"/>
                    <a:pt x="299" y="0"/>
                  </a:cubicBezTo>
                  <a:lnTo>
                    <a:pt x="36"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22" name="Freeform 23"/>
            <p:cNvSpPr>
              <a:spLocks/>
            </p:cNvSpPr>
            <p:nvPr/>
          </p:nvSpPr>
          <p:spPr bwMode="auto">
            <a:xfrm>
              <a:off x="1699" y="684"/>
              <a:ext cx="456" cy="95"/>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23" name="Freeform 24"/>
            <p:cNvSpPr>
              <a:spLocks/>
            </p:cNvSpPr>
            <p:nvPr/>
          </p:nvSpPr>
          <p:spPr bwMode="auto">
            <a:xfrm>
              <a:off x="1699" y="917"/>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24" name="Freeform 25"/>
            <p:cNvSpPr>
              <a:spLocks/>
            </p:cNvSpPr>
            <p:nvPr/>
          </p:nvSpPr>
          <p:spPr bwMode="auto">
            <a:xfrm>
              <a:off x="1699" y="1152"/>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25" name="Freeform 26"/>
            <p:cNvSpPr>
              <a:spLocks/>
            </p:cNvSpPr>
            <p:nvPr/>
          </p:nvSpPr>
          <p:spPr bwMode="auto">
            <a:xfrm>
              <a:off x="1699" y="1387"/>
              <a:ext cx="732" cy="95"/>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26" name="Freeform 27"/>
            <p:cNvSpPr>
              <a:spLocks/>
            </p:cNvSpPr>
            <p:nvPr/>
          </p:nvSpPr>
          <p:spPr bwMode="auto">
            <a:xfrm>
              <a:off x="2267" y="444"/>
              <a:ext cx="316" cy="320"/>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nvGrpSpPr>
          <p:cNvPr id="72" name="Group 71"/>
          <p:cNvGrpSpPr/>
          <p:nvPr/>
        </p:nvGrpSpPr>
        <p:grpSpPr>
          <a:xfrm>
            <a:off x="3749781" y="1635230"/>
            <a:ext cx="253650" cy="256288"/>
            <a:chOff x="158262" y="2439884"/>
            <a:chExt cx="520612" cy="526027"/>
          </a:xfrm>
        </p:grpSpPr>
        <p:sp>
          <p:nvSpPr>
            <p:cNvPr id="66" name="Oval 65"/>
            <p:cNvSpPr/>
            <p:nvPr/>
          </p:nvSpPr>
          <p:spPr>
            <a:xfrm>
              <a:off x="158262" y="2439884"/>
              <a:ext cx="398584" cy="398584"/>
            </a:xfrm>
            <a:prstGeom prst="ellipse">
              <a:avLst/>
            </a:prstGeom>
            <a:solidFill>
              <a:schemeClr val="tx1"/>
            </a:solidFill>
            <a:ln w="31750" cap="rnd">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005073"/>
                </a:solidFill>
              </a:endParaRPr>
            </a:p>
          </p:txBody>
        </p:sp>
        <p:cxnSp>
          <p:nvCxnSpPr>
            <p:cNvPr id="68" name="Straight Connector 67"/>
            <p:cNvCxnSpPr/>
            <p:nvPr/>
          </p:nvCxnSpPr>
          <p:spPr>
            <a:xfrm>
              <a:off x="499885" y="2794817"/>
              <a:ext cx="178989" cy="171094"/>
            </a:xfrm>
            <a:prstGeom prst="line">
              <a:avLst/>
            </a:prstGeom>
            <a:noFill/>
            <a:ln w="31750" cap="rnd">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174" name="Arc 173"/>
            <p:cNvSpPr/>
            <p:nvPr/>
          </p:nvSpPr>
          <p:spPr>
            <a:xfrm>
              <a:off x="263041" y="2544667"/>
              <a:ext cx="189025" cy="189022"/>
            </a:xfrm>
            <a:prstGeom prst="arc">
              <a:avLst>
                <a:gd name="adj1" fmla="val 16792649"/>
                <a:gd name="adj2" fmla="val 144983"/>
              </a:avLst>
            </a:prstGeom>
            <a:noFill/>
            <a:ln w="25400" cap="rnd">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005073"/>
                </a:solidFill>
              </a:endParaRPr>
            </a:p>
          </p:txBody>
        </p:sp>
      </p:grpSp>
      <p:grpSp>
        <p:nvGrpSpPr>
          <p:cNvPr id="5123" name="Group 5122"/>
          <p:cNvGrpSpPr/>
          <p:nvPr/>
        </p:nvGrpSpPr>
        <p:grpSpPr>
          <a:xfrm>
            <a:off x="2920462" y="1606377"/>
            <a:ext cx="287712" cy="287712"/>
            <a:chOff x="413545" y="2864384"/>
            <a:chExt cx="1374698" cy="1374698"/>
          </a:xfrm>
        </p:grpSpPr>
        <p:sp>
          <p:nvSpPr>
            <p:cNvPr id="202" name="Oval 201"/>
            <p:cNvSpPr/>
            <p:nvPr/>
          </p:nvSpPr>
          <p:spPr>
            <a:xfrm>
              <a:off x="576320" y="3027159"/>
              <a:ext cx="1049148" cy="1049148"/>
            </a:xfrm>
            <a:prstGeom prst="ellipse">
              <a:avLst/>
            </a:prstGeom>
            <a:solidFill>
              <a:schemeClr val="tx1"/>
            </a:solidFill>
            <a:ln w="28575" cap="rnd">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005073"/>
                </a:solidFill>
              </a:endParaRPr>
            </a:p>
          </p:txBody>
        </p:sp>
        <p:grpSp>
          <p:nvGrpSpPr>
            <p:cNvPr id="186" name="Group 185"/>
            <p:cNvGrpSpPr/>
            <p:nvPr/>
          </p:nvGrpSpPr>
          <p:grpSpPr>
            <a:xfrm>
              <a:off x="1100894" y="2864384"/>
              <a:ext cx="0" cy="1374698"/>
              <a:chOff x="1125273" y="2463910"/>
              <a:chExt cx="0" cy="1902492"/>
            </a:xfrm>
            <a:noFill/>
          </p:grpSpPr>
          <p:cxnSp>
            <p:nvCxnSpPr>
              <p:cNvPr id="177" name="Straight Connector 176"/>
              <p:cNvCxnSpPr/>
              <p:nvPr/>
            </p:nvCxnSpPr>
            <p:spPr>
              <a:xfrm flipV="1">
                <a:off x="1125273" y="2463910"/>
                <a:ext cx="0" cy="424464"/>
              </a:xfrm>
              <a:prstGeom prst="line">
                <a:avLst/>
              </a:prstGeom>
              <a:grpFill/>
              <a:ln w="28575"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flipV="1">
                <a:off x="1125273" y="3941938"/>
                <a:ext cx="0" cy="424464"/>
              </a:xfrm>
              <a:prstGeom prst="line">
                <a:avLst/>
              </a:prstGeom>
              <a:grpFill/>
              <a:ln w="28575"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3" name="Group 202"/>
            <p:cNvGrpSpPr/>
            <p:nvPr/>
          </p:nvGrpSpPr>
          <p:grpSpPr>
            <a:xfrm rot="5400000">
              <a:off x="1100894" y="2864384"/>
              <a:ext cx="0" cy="1374698"/>
              <a:chOff x="1125273" y="2463910"/>
              <a:chExt cx="0" cy="1902492"/>
            </a:xfrm>
            <a:noFill/>
          </p:grpSpPr>
          <p:cxnSp>
            <p:nvCxnSpPr>
              <p:cNvPr id="204" name="Straight Connector 203"/>
              <p:cNvCxnSpPr/>
              <p:nvPr/>
            </p:nvCxnSpPr>
            <p:spPr>
              <a:xfrm flipV="1">
                <a:off x="1125273" y="2463910"/>
                <a:ext cx="0" cy="424464"/>
              </a:xfrm>
              <a:prstGeom prst="line">
                <a:avLst/>
              </a:prstGeom>
              <a:grpFill/>
              <a:ln w="28575"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flipV="1">
                <a:off x="1125273" y="3941938"/>
                <a:ext cx="0" cy="424464"/>
              </a:xfrm>
              <a:prstGeom prst="line">
                <a:avLst/>
              </a:prstGeom>
              <a:grpFill/>
              <a:ln w="28575" cap="rnd">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127" name="Group 5126"/>
          <p:cNvGrpSpPr/>
          <p:nvPr/>
        </p:nvGrpSpPr>
        <p:grpSpPr>
          <a:xfrm>
            <a:off x="4597680" y="1610375"/>
            <a:ext cx="376280" cy="299043"/>
            <a:chOff x="4605041" y="1610375"/>
            <a:chExt cx="376280" cy="299043"/>
          </a:xfrm>
        </p:grpSpPr>
        <p:sp>
          <p:nvSpPr>
            <p:cNvPr id="208" name="Freeform: Shape 1">
              <a:extLst>
                <a:ext uri="{FF2B5EF4-FFF2-40B4-BE49-F238E27FC236}">
                  <a16:creationId xmlns:a16="http://schemas.microsoft.com/office/drawing/2014/main" id="{07519F63-9584-4E2D-AA03-DCB301A82934}"/>
                </a:ext>
              </a:extLst>
            </p:cNvPr>
            <p:cNvSpPr/>
            <p:nvPr/>
          </p:nvSpPr>
          <p:spPr>
            <a:xfrm>
              <a:off x="4605041" y="1735733"/>
              <a:ext cx="254174" cy="173685"/>
            </a:xfrm>
            <a:custGeom>
              <a:avLst/>
              <a:gdLst/>
              <a:ahLst/>
              <a:cxnLst>
                <a:cxn ang="3cd4">
                  <a:pos x="hc" y="t"/>
                </a:cxn>
                <a:cxn ang="cd2">
                  <a:pos x="l" y="vc"/>
                </a:cxn>
                <a:cxn ang="cd4">
                  <a:pos x="hc" y="b"/>
                </a:cxn>
                <a:cxn ang="0">
                  <a:pos x="r" y="vc"/>
                </a:cxn>
              </a:cxnLst>
              <a:rect l="l" t="t" r="r" b="b"/>
              <a:pathLst>
                <a:path w="10719" h="7325">
                  <a:moveTo>
                    <a:pt x="7184" y="7323"/>
                  </a:moveTo>
                  <a:cubicBezTo>
                    <a:pt x="6881" y="7311"/>
                    <a:pt x="6604" y="7223"/>
                    <a:pt x="6342" y="7075"/>
                  </a:cubicBezTo>
                  <a:cubicBezTo>
                    <a:pt x="6139" y="6963"/>
                    <a:pt x="5941" y="6842"/>
                    <a:pt x="5738" y="6727"/>
                  </a:cubicBezTo>
                  <a:cubicBezTo>
                    <a:pt x="5625" y="6664"/>
                    <a:pt x="5506" y="6618"/>
                    <a:pt x="5377" y="6600"/>
                  </a:cubicBezTo>
                  <a:cubicBezTo>
                    <a:pt x="5185" y="6573"/>
                    <a:pt x="5011" y="6627"/>
                    <a:pt x="4849" y="6723"/>
                  </a:cubicBezTo>
                  <a:cubicBezTo>
                    <a:pt x="4660" y="6834"/>
                    <a:pt x="4478" y="6954"/>
                    <a:pt x="4290" y="7065"/>
                  </a:cubicBezTo>
                  <a:cubicBezTo>
                    <a:pt x="4019" y="7223"/>
                    <a:pt x="3728" y="7300"/>
                    <a:pt x="3417" y="7323"/>
                  </a:cubicBezTo>
                  <a:cubicBezTo>
                    <a:pt x="3184" y="7341"/>
                    <a:pt x="3010" y="7251"/>
                    <a:pt x="2870" y="7073"/>
                  </a:cubicBezTo>
                  <a:cubicBezTo>
                    <a:pt x="2737" y="6903"/>
                    <a:pt x="2655" y="6709"/>
                    <a:pt x="2584" y="6508"/>
                  </a:cubicBezTo>
                  <a:cubicBezTo>
                    <a:pt x="2446" y="6117"/>
                    <a:pt x="2373" y="5711"/>
                    <a:pt x="2319" y="5302"/>
                  </a:cubicBezTo>
                  <a:cubicBezTo>
                    <a:pt x="2313" y="5259"/>
                    <a:pt x="2299" y="5246"/>
                    <a:pt x="2258" y="5240"/>
                  </a:cubicBezTo>
                  <a:cubicBezTo>
                    <a:pt x="1789" y="5181"/>
                    <a:pt x="1322" y="5107"/>
                    <a:pt x="869" y="4964"/>
                  </a:cubicBezTo>
                  <a:cubicBezTo>
                    <a:pt x="623" y="4886"/>
                    <a:pt x="384" y="4794"/>
                    <a:pt x="189" y="4617"/>
                  </a:cubicBezTo>
                  <a:cubicBezTo>
                    <a:pt x="-48" y="4404"/>
                    <a:pt x="-63" y="4132"/>
                    <a:pt x="150" y="3892"/>
                  </a:cubicBezTo>
                  <a:cubicBezTo>
                    <a:pt x="300" y="3724"/>
                    <a:pt x="482" y="3602"/>
                    <a:pt x="677" y="3497"/>
                  </a:cubicBezTo>
                  <a:cubicBezTo>
                    <a:pt x="1144" y="3243"/>
                    <a:pt x="1645" y="3079"/>
                    <a:pt x="2162" y="2954"/>
                  </a:cubicBezTo>
                  <a:cubicBezTo>
                    <a:pt x="2201" y="2944"/>
                    <a:pt x="2215" y="2926"/>
                    <a:pt x="2227" y="2891"/>
                  </a:cubicBezTo>
                  <a:cubicBezTo>
                    <a:pt x="2383" y="2403"/>
                    <a:pt x="2520" y="1910"/>
                    <a:pt x="2706" y="1431"/>
                  </a:cubicBezTo>
                  <a:cubicBezTo>
                    <a:pt x="2831" y="1107"/>
                    <a:pt x="2977" y="792"/>
                    <a:pt x="3192" y="515"/>
                  </a:cubicBezTo>
                  <a:cubicBezTo>
                    <a:pt x="3364" y="292"/>
                    <a:pt x="3571" y="112"/>
                    <a:pt x="3851" y="36"/>
                  </a:cubicBezTo>
                  <a:cubicBezTo>
                    <a:pt x="4167" y="-48"/>
                    <a:pt x="4454" y="15"/>
                    <a:pt x="4712" y="214"/>
                  </a:cubicBezTo>
                  <a:cubicBezTo>
                    <a:pt x="5113" y="554"/>
                    <a:pt x="5666" y="431"/>
                    <a:pt x="5902" y="249"/>
                  </a:cubicBezTo>
                  <a:cubicBezTo>
                    <a:pt x="6356" y="-118"/>
                    <a:pt x="6911" y="-54"/>
                    <a:pt x="7313" y="302"/>
                  </a:cubicBezTo>
                  <a:cubicBezTo>
                    <a:pt x="7540" y="503"/>
                    <a:pt x="7702" y="753"/>
                    <a:pt x="7839" y="1021"/>
                  </a:cubicBezTo>
                  <a:cubicBezTo>
                    <a:pt x="8091" y="1519"/>
                    <a:pt x="8251" y="2049"/>
                    <a:pt x="8394" y="2586"/>
                  </a:cubicBezTo>
                  <a:cubicBezTo>
                    <a:pt x="8421" y="2682"/>
                    <a:pt x="8448" y="2778"/>
                    <a:pt x="8468" y="2877"/>
                  </a:cubicBezTo>
                  <a:cubicBezTo>
                    <a:pt x="8480" y="2932"/>
                    <a:pt x="8507" y="2954"/>
                    <a:pt x="8560" y="2967"/>
                  </a:cubicBezTo>
                  <a:cubicBezTo>
                    <a:pt x="9005" y="3071"/>
                    <a:pt x="9433" y="3219"/>
                    <a:pt x="9844" y="3415"/>
                  </a:cubicBezTo>
                  <a:cubicBezTo>
                    <a:pt x="10089" y="3534"/>
                    <a:pt x="10327" y="3667"/>
                    <a:pt x="10523" y="3862"/>
                  </a:cubicBezTo>
                  <a:cubicBezTo>
                    <a:pt x="10603" y="3942"/>
                    <a:pt x="10675" y="4030"/>
                    <a:pt x="10704" y="4142"/>
                  </a:cubicBezTo>
                  <a:cubicBezTo>
                    <a:pt x="10751" y="4325"/>
                    <a:pt x="10681" y="4472"/>
                    <a:pt x="10552" y="4599"/>
                  </a:cubicBezTo>
                  <a:cubicBezTo>
                    <a:pt x="10394" y="4755"/>
                    <a:pt x="10196" y="4843"/>
                    <a:pt x="9994" y="4919"/>
                  </a:cubicBezTo>
                  <a:cubicBezTo>
                    <a:pt x="9636" y="5052"/>
                    <a:pt x="9263" y="5123"/>
                    <a:pt x="8886" y="5185"/>
                  </a:cubicBezTo>
                  <a:cubicBezTo>
                    <a:pt x="8710" y="5213"/>
                    <a:pt x="8534" y="5236"/>
                    <a:pt x="8355" y="5256"/>
                  </a:cubicBezTo>
                  <a:cubicBezTo>
                    <a:pt x="8323" y="5261"/>
                    <a:pt x="8312" y="5273"/>
                    <a:pt x="8308" y="5304"/>
                  </a:cubicBezTo>
                  <a:cubicBezTo>
                    <a:pt x="8253" y="5639"/>
                    <a:pt x="8185" y="5973"/>
                    <a:pt x="8081" y="6299"/>
                  </a:cubicBezTo>
                  <a:cubicBezTo>
                    <a:pt x="7989" y="6580"/>
                    <a:pt x="7884" y="6854"/>
                    <a:pt x="7694" y="7087"/>
                  </a:cubicBezTo>
                  <a:cubicBezTo>
                    <a:pt x="7561" y="7243"/>
                    <a:pt x="7399" y="7343"/>
                    <a:pt x="7184" y="7323"/>
                  </a:cubicBezTo>
                  <a:close/>
                  <a:moveTo>
                    <a:pt x="3739" y="6496"/>
                  </a:moveTo>
                  <a:cubicBezTo>
                    <a:pt x="3870" y="6485"/>
                    <a:pt x="4013" y="6467"/>
                    <a:pt x="4146" y="6412"/>
                  </a:cubicBezTo>
                  <a:cubicBezTo>
                    <a:pt x="4288" y="6352"/>
                    <a:pt x="4415" y="6274"/>
                    <a:pt x="4488" y="6133"/>
                  </a:cubicBezTo>
                  <a:cubicBezTo>
                    <a:pt x="4525" y="6061"/>
                    <a:pt x="4515" y="6016"/>
                    <a:pt x="4452" y="5965"/>
                  </a:cubicBezTo>
                  <a:cubicBezTo>
                    <a:pt x="4370" y="5902"/>
                    <a:pt x="4273" y="5867"/>
                    <a:pt x="4177" y="5832"/>
                  </a:cubicBezTo>
                  <a:cubicBezTo>
                    <a:pt x="3835" y="5715"/>
                    <a:pt x="3481" y="5650"/>
                    <a:pt x="3124" y="5596"/>
                  </a:cubicBezTo>
                  <a:cubicBezTo>
                    <a:pt x="3089" y="5590"/>
                    <a:pt x="3083" y="5598"/>
                    <a:pt x="3087" y="5631"/>
                  </a:cubicBezTo>
                  <a:cubicBezTo>
                    <a:pt x="3102" y="5814"/>
                    <a:pt x="3141" y="5988"/>
                    <a:pt x="3223" y="6149"/>
                  </a:cubicBezTo>
                  <a:cubicBezTo>
                    <a:pt x="3327" y="6354"/>
                    <a:pt x="3483" y="6487"/>
                    <a:pt x="3739" y="6496"/>
                  </a:cubicBezTo>
                  <a:close/>
                  <a:moveTo>
                    <a:pt x="6676" y="6496"/>
                  </a:moveTo>
                  <a:cubicBezTo>
                    <a:pt x="6862" y="6496"/>
                    <a:pt x="6991" y="6446"/>
                    <a:pt x="7092" y="6338"/>
                  </a:cubicBezTo>
                  <a:cubicBezTo>
                    <a:pt x="7282" y="6135"/>
                    <a:pt x="7339" y="5881"/>
                    <a:pt x="7360" y="5615"/>
                  </a:cubicBezTo>
                  <a:cubicBezTo>
                    <a:pt x="7362" y="5578"/>
                    <a:pt x="7337" y="5596"/>
                    <a:pt x="7323" y="5601"/>
                  </a:cubicBezTo>
                  <a:cubicBezTo>
                    <a:pt x="7071" y="5652"/>
                    <a:pt x="6821" y="5703"/>
                    <a:pt x="6573" y="5771"/>
                  </a:cubicBezTo>
                  <a:cubicBezTo>
                    <a:pt x="6389" y="5820"/>
                    <a:pt x="6205" y="5869"/>
                    <a:pt x="6035" y="5955"/>
                  </a:cubicBezTo>
                  <a:cubicBezTo>
                    <a:pt x="5918" y="6014"/>
                    <a:pt x="5908" y="6076"/>
                    <a:pt x="5988" y="6178"/>
                  </a:cubicBezTo>
                  <a:cubicBezTo>
                    <a:pt x="5994" y="6186"/>
                    <a:pt x="6000" y="6192"/>
                    <a:pt x="6008" y="6201"/>
                  </a:cubicBezTo>
                  <a:cubicBezTo>
                    <a:pt x="6205" y="6393"/>
                    <a:pt x="6451" y="6469"/>
                    <a:pt x="6676" y="6496"/>
                  </a:cubicBezTo>
                  <a:close/>
                </a:path>
              </a:pathLst>
            </a:custGeom>
            <a:solidFill>
              <a:schemeClr val="bg2">
                <a:lumMod val="75000"/>
              </a:schemeClr>
            </a:solidFill>
            <a:ln cap="flat">
              <a:noFill/>
              <a:prstDash val="solid"/>
            </a:ln>
          </p:spPr>
          <p:txBody>
            <a:bodyPr vert="horz" wrap="none" lIns="90000" tIns="45000" rIns="90000" bIns="45000" anchor="ctr" anchorCtr="1" compatLnSpc="0"/>
            <a:lstStyle/>
            <a:p>
              <a:pPr defTabSz="457189" hangingPunct="0"/>
              <a:endParaRPr lang="en-US">
                <a:solidFill>
                  <a:srgbClr val="FFFFFF"/>
                </a:solidFill>
                <a:latin typeface="Arial" pitchFamily="18"/>
                <a:ea typeface="Arial Unicode MS" pitchFamily="2"/>
                <a:cs typeface="Arial Unicode MS" pitchFamily="2"/>
              </a:endParaRPr>
            </a:p>
          </p:txBody>
        </p:sp>
        <p:grpSp>
          <p:nvGrpSpPr>
            <p:cNvPr id="129" name="Group 128"/>
            <p:cNvGrpSpPr>
              <a:grpSpLocks noChangeAspect="1"/>
            </p:cNvGrpSpPr>
            <p:nvPr/>
          </p:nvGrpSpPr>
          <p:grpSpPr>
            <a:xfrm>
              <a:off x="4790149" y="1610375"/>
              <a:ext cx="158804" cy="160182"/>
              <a:chOff x="12587345" y="2301556"/>
              <a:chExt cx="114999" cy="115998"/>
            </a:xfrm>
            <a:solidFill>
              <a:schemeClr val="tx1"/>
            </a:solidFill>
          </p:grpSpPr>
          <p:sp>
            <p:nvSpPr>
              <p:cNvPr id="145" name="Freeform 36"/>
              <p:cNvSpPr>
                <a:spLocks noChangeAspect="1"/>
              </p:cNvSpPr>
              <p:nvPr/>
            </p:nvSpPr>
            <p:spPr bwMode="auto">
              <a:xfrm>
                <a:off x="12634348" y="2325555"/>
                <a:ext cx="20999" cy="22999"/>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6" name="Freeform 37"/>
              <p:cNvSpPr>
                <a:spLocks noChangeAspect="1"/>
              </p:cNvSpPr>
              <p:nvPr/>
            </p:nvSpPr>
            <p:spPr bwMode="auto">
              <a:xfrm>
                <a:off x="12634348" y="2301556"/>
                <a:ext cx="20999" cy="23999"/>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7" name="Freeform 38"/>
              <p:cNvSpPr>
                <a:spLocks noChangeAspect="1"/>
              </p:cNvSpPr>
              <p:nvPr/>
            </p:nvSpPr>
            <p:spPr bwMode="auto">
              <a:xfrm>
                <a:off x="12634348" y="2377554"/>
                <a:ext cx="20999" cy="39999"/>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8" name="Rectangle 39"/>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9" name="Rectangle 40"/>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0" name="Freeform 41"/>
              <p:cNvSpPr>
                <a:spLocks noChangeAspect="1" noEditPoints="1"/>
              </p:cNvSpPr>
              <p:nvPr/>
            </p:nvSpPr>
            <p:spPr bwMode="auto">
              <a:xfrm>
                <a:off x="12587348" y="2348555"/>
                <a:ext cx="114996" cy="21999"/>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1" name="Rectangle 42"/>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2" name="Rectangle 151"/>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3" name="Freeform 152"/>
              <p:cNvSpPr>
                <a:spLocks noChangeAspect="1"/>
              </p:cNvSpPr>
              <p:nvPr/>
            </p:nvSpPr>
            <p:spPr bwMode="auto">
              <a:xfrm>
                <a:off x="12634347" y="2301558"/>
                <a:ext cx="20999" cy="115996"/>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4" name="Freeform 45"/>
              <p:cNvSpPr>
                <a:spLocks noChangeAspect="1"/>
              </p:cNvSpPr>
              <p:nvPr/>
            </p:nvSpPr>
            <p:spPr bwMode="auto">
              <a:xfrm>
                <a:off x="12587373" y="2348557"/>
                <a:ext cx="114996" cy="21999"/>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5" name="Freeform 46"/>
              <p:cNvSpPr>
                <a:spLocks noChangeAspect="1"/>
              </p:cNvSpPr>
              <p:nvPr/>
            </p:nvSpPr>
            <p:spPr bwMode="auto">
              <a:xfrm>
                <a:off x="12598381" y="2313558"/>
                <a:ext cx="92997" cy="91997"/>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6" name="Freeform 47"/>
              <p:cNvSpPr>
                <a:spLocks noChangeAspect="1"/>
              </p:cNvSpPr>
              <p:nvPr/>
            </p:nvSpPr>
            <p:spPr bwMode="auto">
              <a:xfrm>
                <a:off x="12598373" y="2313558"/>
                <a:ext cx="92997" cy="91997"/>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7" name="Oval 48"/>
              <p:cNvSpPr>
                <a:spLocks noChangeAspect="1" noChangeArrowheads="1"/>
              </p:cNvSpPr>
              <p:nvPr/>
            </p:nvSpPr>
            <p:spPr bwMode="auto">
              <a:xfrm>
                <a:off x="12627372" y="2341557"/>
                <a:ext cx="34999" cy="35999"/>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8" name="Freeform 49"/>
              <p:cNvSpPr>
                <a:spLocks noChangeAspect="1" noEditPoints="1"/>
              </p:cNvSpPr>
              <p:nvPr/>
            </p:nvSpPr>
            <p:spPr bwMode="auto">
              <a:xfrm>
                <a:off x="12608373" y="2325559"/>
                <a:ext cx="70998" cy="70998"/>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nvGrpSpPr>
            <p:cNvPr id="226" name="Group 225"/>
            <p:cNvGrpSpPr>
              <a:grpSpLocks noChangeAspect="1"/>
            </p:cNvGrpSpPr>
            <p:nvPr/>
          </p:nvGrpSpPr>
          <p:grpSpPr>
            <a:xfrm>
              <a:off x="4876665" y="1771654"/>
              <a:ext cx="104656" cy="105564"/>
              <a:chOff x="12587345" y="2301556"/>
              <a:chExt cx="114999" cy="115998"/>
            </a:xfrm>
            <a:solidFill>
              <a:schemeClr val="bg2">
                <a:lumMod val="75000"/>
              </a:schemeClr>
            </a:solidFill>
          </p:grpSpPr>
          <p:sp>
            <p:nvSpPr>
              <p:cNvPr id="227" name="Freeform 36"/>
              <p:cNvSpPr>
                <a:spLocks noChangeAspect="1"/>
              </p:cNvSpPr>
              <p:nvPr/>
            </p:nvSpPr>
            <p:spPr bwMode="auto">
              <a:xfrm>
                <a:off x="12634348" y="2325555"/>
                <a:ext cx="20999" cy="22999"/>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28" name="Freeform 37"/>
              <p:cNvSpPr>
                <a:spLocks noChangeAspect="1"/>
              </p:cNvSpPr>
              <p:nvPr/>
            </p:nvSpPr>
            <p:spPr bwMode="auto">
              <a:xfrm>
                <a:off x="12634348" y="2301556"/>
                <a:ext cx="20999" cy="23999"/>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29" name="Freeform 38"/>
              <p:cNvSpPr>
                <a:spLocks noChangeAspect="1"/>
              </p:cNvSpPr>
              <p:nvPr/>
            </p:nvSpPr>
            <p:spPr bwMode="auto">
              <a:xfrm>
                <a:off x="12634348" y="2377554"/>
                <a:ext cx="20999" cy="39999"/>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0" name="Rectangle 39"/>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1" name="Rectangle 40"/>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2" name="Freeform 41"/>
              <p:cNvSpPr>
                <a:spLocks noChangeAspect="1" noEditPoints="1"/>
              </p:cNvSpPr>
              <p:nvPr/>
            </p:nvSpPr>
            <p:spPr bwMode="auto">
              <a:xfrm>
                <a:off x="12587348" y="2348555"/>
                <a:ext cx="114996" cy="21999"/>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3" name="Rectangle 42"/>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4" name="Rectangle 233"/>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5" name="Freeform 234"/>
              <p:cNvSpPr>
                <a:spLocks noChangeAspect="1"/>
              </p:cNvSpPr>
              <p:nvPr/>
            </p:nvSpPr>
            <p:spPr bwMode="auto">
              <a:xfrm>
                <a:off x="12634347" y="2301558"/>
                <a:ext cx="20999" cy="115996"/>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6" name="Freeform 45"/>
              <p:cNvSpPr>
                <a:spLocks noChangeAspect="1"/>
              </p:cNvSpPr>
              <p:nvPr/>
            </p:nvSpPr>
            <p:spPr bwMode="auto">
              <a:xfrm>
                <a:off x="12587373" y="2348557"/>
                <a:ext cx="114996" cy="21999"/>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7" name="Freeform 46"/>
              <p:cNvSpPr>
                <a:spLocks noChangeAspect="1"/>
              </p:cNvSpPr>
              <p:nvPr/>
            </p:nvSpPr>
            <p:spPr bwMode="auto">
              <a:xfrm>
                <a:off x="12598381" y="2313558"/>
                <a:ext cx="92997" cy="91997"/>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8" name="Freeform 47"/>
              <p:cNvSpPr>
                <a:spLocks noChangeAspect="1"/>
              </p:cNvSpPr>
              <p:nvPr/>
            </p:nvSpPr>
            <p:spPr bwMode="auto">
              <a:xfrm>
                <a:off x="12598373" y="2313558"/>
                <a:ext cx="92997" cy="91997"/>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39" name="Oval 48"/>
              <p:cNvSpPr>
                <a:spLocks noChangeAspect="1" noChangeArrowheads="1"/>
              </p:cNvSpPr>
              <p:nvPr/>
            </p:nvSpPr>
            <p:spPr bwMode="auto">
              <a:xfrm>
                <a:off x="12627372" y="2341557"/>
                <a:ext cx="34999" cy="35999"/>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40" name="Freeform 49"/>
              <p:cNvSpPr>
                <a:spLocks noChangeAspect="1" noEditPoints="1"/>
              </p:cNvSpPr>
              <p:nvPr/>
            </p:nvSpPr>
            <p:spPr bwMode="auto">
              <a:xfrm>
                <a:off x="12608373" y="2325559"/>
                <a:ext cx="70998" cy="70998"/>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spTree>
    <p:extLst>
      <p:ext uri="{BB962C8B-B14F-4D97-AF65-F5344CB8AC3E}">
        <p14:creationId xmlns:p14="http://schemas.microsoft.com/office/powerpoint/2010/main" val="1776318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2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7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12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92"/>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0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7" grpId="0" animBg="1"/>
      <p:bldP spid="40" grpId="0" animBg="1"/>
      <p:bldP spid="59" grpId="0"/>
      <p:bldP spid="61" grpId="0"/>
      <p:bldP spid="63" grpId="0"/>
      <p:bldP spid="58" grpId="0"/>
      <p:bldP spid="74" grpId="0"/>
      <p:bldP spid="9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tx1"/>
                </a:solidFill>
              </a:rPr>
              <a:t>MULTI-TIERED DEFENSE</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4001" y="980831"/>
            <a:ext cx="3617896" cy="3574956"/>
          </a:xfrm>
          <a:prstGeom prst="rect">
            <a:avLst/>
          </a:prstGeom>
          <a:solidFill>
            <a:schemeClr val="accent6">
              <a:lumMod val="75000"/>
            </a:schemeClr>
          </a:solidFill>
          <a:ln w="190500" cap="sq">
            <a:no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4" name="TextBox 3"/>
          <p:cNvSpPr txBox="1"/>
          <p:nvPr/>
        </p:nvSpPr>
        <p:spPr>
          <a:xfrm>
            <a:off x="4258554" y="1217707"/>
            <a:ext cx="4683742" cy="2451120"/>
          </a:xfrm>
          <a:prstGeom prst="rect">
            <a:avLst/>
          </a:prstGeom>
          <a:noFill/>
        </p:spPr>
        <p:txBody>
          <a:bodyPr wrap="square" rtlCol="0">
            <a:spAutoFit/>
          </a:bodyPr>
          <a:lstStyle/>
          <a:p>
            <a:r>
              <a:rPr lang="en-US" sz="2000" dirty="0">
                <a:solidFill>
                  <a:srgbClr val="ED6F09"/>
                </a:solidFill>
                <a:latin typeface="Exo 2"/>
                <a:cs typeface="Exo 2"/>
              </a:rPr>
              <a:t>Cloud to Core Coverage</a:t>
            </a:r>
          </a:p>
          <a:p>
            <a:pPr marL="285743" indent="-285743">
              <a:lnSpc>
                <a:spcPct val="120000"/>
              </a:lnSpc>
              <a:buFont typeface="Arial"/>
              <a:buChar char="•"/>
            </a:pPr>
            <a:r>
              <a:rPr lang="en-US" sz="1400" dirty="0">
                <a:solidFill>
                  <a:srgbClr val="F09620"/>
                </a:solidFill>
                <a:latin typeface="Exo 2"/>
                <a:cs typeface="Exo 2"/>
              </a:rPr>
              <a:t>WEB:</a:t>
            </a:r>
            <a:r>
              <a:rPr lang="en-US" sz="1400" dirty="0">
                <a:solidFill>
                  <a:srgbClr val="E6E7E8"/>
                </a:solidFill>
                <a:latin typeface="Exo 2"/>
                <a:cs typeface="Exo 2"/>
              </a:rPr>
              <a:t> </a:t>
            </a:r>
            <a:r>
              <a:rPr lang="en-US" sz="1400" dirty="0">
                <a:latin typeface="Exo 2 Thin"/>
                <a:cs typeface="Exo 2 Thin"/>
              </a:rPr>
              <a:t>Reputation, URL Filtering, AVC</a:t>
            </a:r>
          </a:p>
          <a:p>
            <a:pPr marL="285743" indent="-285743">
              <a:lnSpc>
                <a:spcPct val="120000"/>
              </a:lnSpc>
              <a:buFont typeface="Arial"/>
              <a:buChar char="•"/>
            </a:pPr>
            <a:r>
              <a:rPr lang="en-US" sz="1400" dirty="0">
                <a:solidFill>
                  <a:srgbClr val="F09620"/>
                </a:solidFill>
                <a:latin typeface="Exo 2"/>
                <a:cs typeface="Exo 2"/>
              </a:rPr>
              <a:t>END POINT: </a:t>
            </a:r>
            <a:r>
              <a:rPr lang="en-US" sz="1400" dirty="0">
                <a:latin typeface="Exo 2 Thin"/>
                <a:cs typeface="Exo 2 Thin"/>
              </a:rPr>
              <a:t>Software – ClamAV, Razorback, Moflow</a:t>
            </a:r>
          </a:p>
          <a:p>
            <a:pPr marL="285743" indent="-285743">
              <a:lnSpc>
                <a:spcPct val="120000"/>
              </a:lnSpc>
              <a:buFont typeface="Arial"/>
              <a:buChar char="•"/>
            </a:pPr>
            <a:r>
              <a:rPr lang="en-US" sz="1400" dirty="0">
                <a:solidFill>
                  <a:srgbClr val="F09620"/>
                </a:solidFill>
                <a:latin typeface="Exo 2"/>
                <a:cs typeface="Exo 2"/>
              </a:rPr>
              <a:t>CLOUD: </a:t>
            </a:r>
            <a:r>
              <a:rPr lang="en-US" sz="1400" dirty="0">
                <a:latin typeface="Exo 2 Thin"/>
                <a:cs typeface="Exo 2 Thin"/>
              </a:rPr>
              <a:t>FireAMP &amp; ClamAV detection content</a:t>
            </a:r>
          </a:p>
          <a:p>
            <a:pPr marL="285743" indent="-285743">
              <a:lnSpc>
                <a:spcPct val="120000"/>
              </a:lnSpc>
              <a:buFont typeface="Arial"/>
              <a:buChar char="•"/>
            </a:pPr>
            <a:r>
              <a:rPr lang="en-US" sz="1400" dirty="0">
                <a:solidFill>
                  <a:srgbClr val="F09620"/>
                </a:solidFill>
                <a:latin typeface="Exo 2"/>
                <a:cs typeface="Exo 2"/>
              </a:rPr>
              <a:t>EMAIL: </a:t>
            </a:r>
            <a:r>
              <a:rPr lang="en-US" sz="1400" dirty="0">
                <a:latin typeface="Exo 2 Thin"/>
                <a:cs typeface="Exo 2 Thin"/>
              </a:rPr>
              <a:t>Reputation, AntiSpam, Outbreak Filters</a:t>
            </a:r>
          </a:p>
          <a:p>
            <a:pPr marL="285743" indent="-285743">
              <a:lnSpc>
                <a:spcPct val="120000"/>
              </a:lnSpc>
              <a:buFont typeface="Arial"/>
              <a:buChar char="•"/>
            </a:pPr>
            <a:r>
              <a:rPr lang="en-US" sz="1400" dirty="0">
                <a:solidFill>
                  <a:srgbClr val="F09620"/>
                </a:solidFill>
                <a:latin typeface="Exo 2"/>
                <a:cs typeface="Exo 2"/>
              </a:rPr>
              <a:t>NETWORK: </a:t>
            </a:r>
            <a:r>
              <a:rPr lang="en-US" sz="1400" dirty="0">
                <a:latin typeface="Exo 2 Thin"/>
                <a:cs typeface="Exo 2 Thin"/>
              </a:rPr>
              <a:t>Snort Subscription Rule Set, VDB –  </a:t>
            </a:r>
            <a:br>
              <a:rPr lang="en-US" sz="1400" dirty="0">
                <a:latin typeface="Exo 2 Thin"/>
                <a:cs typeface="Exo 2 Thin"/>
              </a:rPr>
            </a:br>
            <a:r>
              <a:rPr lang="en-US" sz="1400" dirty="0">
                <a:latin typeface="Exo 2 Thin"/>
                <a:cs typeface="Exo 2 Thin"/>
              </a:rPr>
              <a:t>     FireSIGHT Updates &amp; Content, SEU/SRU Product </a:t>
            </a:r>
            <a:br>
              <a:rPr lang="en-US" sz="1400" dirty="0">
                <a:latin typeface="Exo 2 Thin"/>
                <a:cs typeface="Exo 2 Thin"/>
              </a:rPr>
            </a:br>
            <a:r>
              <a:rPr lang="en-US" sz="1400" dirty="0">
                <a:latin typeface="Exo 2 Thin"/>
                <a:cs typeface="Exo 2 Thin"/>
              </a:rPr>
              <a:t>     Detection &amp; Prevention Content</a:t>
            </a:r>
          </a:p>
          <a:p>
            <a:pPr marL="285743" indent="-285743">
              <a:lnSpc>
                <a:spcPct val="120000"/>
              </a:lnSpc>
              <a:buFont typeface="Arial"/>
              <a:buChar char="•"/>
            </a:pPr>
            <a:r>
              <a:rPr lang="en-US" sz="1400" dirty="0">
                <a:latin typeface="Exo 2 Thin"/>
                <a:cs typeface="Exo 2 Thin"/>
              </a:rPr>
              <a:t>Global Threat Intelligence Updates</a:t>
            </a:r>
          </a:p>
        </p:txBody>
      </p:sp>
    </p:spTree>
    <p:extLst>
      <p:ext uri="{BB962C8B-B14F-4D97-AF65-F5344CB8AC3E}">
        <p14:creationId xmlns:p14="http://schemas.microsoft.com/office/powerpoint/2010/main" val="3168104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A8F1E7C5-8F9D-2641-9364-218957FCBC19}"/>
              </a:ext>
            </a:extLst>
          </p:cNvPr>
          <p:cNvSpPr/>
          <p:nvPr/>
        </p:nvSpPr>
        <p:spPr>
          <a:xfrm>
            <a:off x="6214422" y="3474346"/>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0" name="Oval 9">
            <a:extLst>
              <a:ext uri="{FF2B5EF4-FFF2-40B4-BE49-F238E27FC236}">
                <a16:creationId xmlns:a16="http://schemas.microsoft.com/office/drawing/2014/main" id="{599BA87A-52A1-8646-84CA-9C4BE4394A50}"/>
              </a:ext>
            </a:extLst>
          </p:cNvPr>
          <p:cNvSpPr/>
          <p:nvPr/>
        </p:nvSpPr>
        <p:spPr>
          <a:xfrm>
            <a:off x="547047" y="2622818"/>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56" name="Oval 55">
            <a:extLst>
              <a:ext uri="{FF2B5EF4-FFF2-40B4-BE49-F238E27FC236}">
                <a16:creationId xmlns:a16="http://schemas.microsoft.com/office/drawing/2014/main" id="{231BCF2F-9E0E-0844-96B3-EB056D2D8C26}"/>
              </a:ext>
            </a:extLst>
          </p:cNvPr>
          <p:cNvSpPr/>
          <p:nvPr/>
        </p:nvSpPr>
        <p:spPr>
          <a:xfrm>
            <a:off x="547047" y="2906660"/>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58" name="Oval 57">
            <a:extLst>
              <a:ext uri="{FF2B5EF4-FFF2-40B4-BE49-F238E27FC236}">
                <a16:creationId xmlns:a16="http://schemas.microsoft.com/office/drawing/2014/main" id="{91D62D7D-73FA-A347-9177-B55E762E9AFA}"/>
              </a:ext>
            </a:extLst>
          </p:cNvPr>
          <p:cNvSpPr/>
          <p:nvPr/>
        </p:nvSpPr>
        <p:spPr>
          <a:xfrm>
            <a:off x="547047" y="3474346"/>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39" name="Rounded Rectangle 38">
            <a:extLst>
              <a:ext uri="{FF2B5EF4-FFF2-40B4-BE49-F238E27FC236}">
                <a16:creationId xmlns:a16="http://schemas.microsoft.com/office/drawing/2014/main" id="{762BEB7E-8EA6-B84A-A1D8-91C7DAC1FF73}"/>
              </a:ext>
            </a:extLst>
          </p:cNvPr>
          <p:cNvSpPr/>
          <p:nvPr/>
        </p:nvSpPr>
        <p:spPr>
          <a:xfrm>
            <a:off x="3286009" y="1053785"/>
            <a:ext cx="2563863" cy="2826845"/>
          </a:xfrm>
          <a:prstGeom prst="roundRect">
            <a:avLst>
              <a:gd name="adj" fmla="val 8120"/>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40" name="Rounded Rectangle 39">
            <a:extLst>
              <a:ext uri="{FF2B5EF4-FFF2-40B4-BE49-F238E27FC236}">
                <a16:creationId xmlns:a16="http://schemas.microsoft.com/office/drawing/2014/main" id="{96EEA861-CC5A-6D4D-B378-BCBA32285D4E}"/>
              </a:ext>
            </a:extLst>
          </p:cNvPr>
          <p:cNvSpPr/>
          <p:nvPr/>
        </p:nvSpPr>
        <p:spPr>
          <a:xfrm>
            <a:off x="6108283" y="1053785"/>
            <a:ext cx="2563863" cy="2826845"/>
          </a:xfrm>
          <a:prstGeom prst="roundRect">
            <a:avLst>
              <a:gd name="adj" fmla="val 8120"/>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5" name="Rounded Rectangle 4">
            <a:extLst>
              <a:ext uri="{FF2B5EF4-FFF2-40B4-BE49-F238E27FC236}">
                <a16:creationId xmlns:a16="http://schemas.microsoft.com/office/drawing/2014/main" id="{D36208A9-C84A-F344-A703-E25E39E48A68}"/>
              </a:ext>
            </a:extLst>
          </p:cNvPr>
          <p:cNvSpPr/>
          <p:nvPr/>
        </p:nvSpPr>
        <p:spPr>
          <a:xfrm>
            <a:off x="465760" y="1053785"/>
            <a:ext cx="2563863" cy="2826845"/>
          </a:xfrm>
          <a:prstGeom prst="roundRect">
            <a:avLst>
              <a:gd name="adj" fmla="val 8120"/>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41" name="Round Same Side Corner Rectangle 40">
            <a:extLst>
              <a:ext uri="{FF2B5EF4-FFF2-40B4-BE49-F238E27FC236}">
                <a16:creationId xmlns:a16="http://schemas.microsoft.com/office/drawing/2014/main" id="{FD2F70CC-A3C2-1641-8698-7EA1F613046F}"/>
              </a:ext>
            </a:extLst>
          </p:cNvPr>
          <p:cNvSpPr/>
          <p:nvPr/>
        </p:nvSpPr>
        <p:spPr>
          <a:xfrm>
            <a:off x="3286009" y="1046223"/>
            <a:ext cx="2578030" cy="892123"/>
          </a:xfrm>
          <a:prstGeom prst="round2SameRect">
            <a:avLst>
              <a:gd name="adj1" fmla="val 22580"/>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42" name="Round Same Side Corner Rectangle 41">
            <a:extLst>
              <a:ext uri="{FF2B5EF4-FFF2-40B4-BE49-F238E27FC236}">
                <a16:creationId xmlns:a16="http://schemas.microsoft.com/office/drawing/2014/main" id="{445C7BAA-4D3A-5243-B7F1-C2A25DEC99D1}"/>
              </a:ext>
            </a:extLst>
          </p:cNvPr>
          <p:cNvSpPr/>
          <p:nvPr/>
        </p:nvSpPr>
        <p:spPr>
          <a:xfrm>
            <a:off x="6110048" y="1046223"/>
            <a:ext cx="2573685" cy="892123"/>
          </a:xfrm>
          <a:prstGeom prst="round2SameRect">
            <a:avLst>
              <a:gd name="adj1" fmla="val 22580"/>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6" name="Round Same Side Corner Rectangle 5">
            <a:extLst>
              <a:ext uri="{FF2B5EF4-FFF2-40B4-BE49-F238E27FC236}">
                <a16:creationId xmlns:a16="http://schemas.microsoft.com/office/drawing/2014/main" id="{DC25C188-2E40-7C41-9FEC-5CF3D7BF25E3}"/>
              </a:ext>
            </a:extLst>
          </p:cNvPr>
          <p:cNvSpPr/>
          <p:nvPr/>
        </p:nvSpPr>
        <p:spPr>
          <a:xfrm>
            <a:off x="466251" y="1046223"/>
            <a:ext cx="2573685" cy="892123"/>
          </a:xfrm>
          <a:prstGeom prst="round2SameRect">
            <a:avLst>
              <a:gd name="adj1" fmla="val 21594"/>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cxnSp>
        <p:nvCxnSpPr>
          <p:cNvPr id="25" name="Straight Connector 24"/>
          <p:cNvCxnSpPr/>
          <p:nvPr/>
        </p:nvCxnSpPr>
        <p:spPr>
          <a:xfrm flipH="1">
            <a:off x="5881551" y="1490728"/>
            <a:ext cx="1" cy="2083379"/>
          </a:xfrm>
          <a:prstGeom prst="line">
            <a:avLst/>
          </a:prstGeom>
          <a:solidFill>
            <a:srgbClr val="003468"/>
          </a:solidFill>
          <a:ln>
            <a:no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53" name="Straight Connector 52"/>
          <p:cNvCxnSpPr>
            <a:cxnSpLocks/>
          </p:cNvCxnSpPr>
          <p:nvPr/>
        </p:nvCxnSpPr>
        <p:spPr>
          <a:xfrm>
            <a:off x="678590" y="3880630"/>
            <a:ext cx="2143309" cy="0"/>
          </a:xfrm>
          <a:prstGeom prst="line">
            <a:avLst/>
          </a:prstGeom>
          <a:noFill/>
          <a:ln w="254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112" name="TextBox 111"/>
          <p:cNvSpPr txBox="1"/>
          <p:nvPr/>
        </p:nvSpPr>
        <p:spPr>
          <a:xfrm>
            <a:off x="829923" y="2059733"/>
            <a:ext cx="1981633" cy="276999"/>
          </a:xfrm>
          <a:prstGeom prst="rect">
            <a:avLst/>
          </a:prstGeom>
          <a:noFill/>
        </p:spPr>
        <p:txBody>
          <a:bodyPr wrap="none" rtlCol="0">
            <a:spAutoFit/>
          </a:bodyPr>
          <a:lstStyle/>
          <a:p>
            <a:pPr defTabSz="685874">
              <a:defRPr/>
            </a:pPr>
            <a:r>
              <a:rPr lang="en-US" sz="1200" dirty="0">
                <a:solidFill>
                  <a:srgbClr val="FFFFFF"/>
                </a:solidFill>
                <a:latin typeface="CiscoSansTT" charset="0"/>
                <a:ea typeface="CiscoSansTT" charset="0"/>
                <a:cs typeface="CiscoSansTT" charset="0"/>
              </a:rPr>
              <a:t>Next-Generation Firewall</a:t>
            </a:r>
            <a:endParaRPr lang="en-US" altLang="en-US" sz="1200" dirty="0">
              <a:solidFill>
                <a:srgbClr val="FFFFFF"/>
              </a:solidFill>
              <a:latin typeface="CiscoSansTT" charset="0"/>
              <a:ea typeface="CiscoSansTT" charset="0"/>
              <a:cs typeface="CiscoSansTT" charset="0"/>
            </a:endParaRPr>
          </a:p>
        </p:txBody>
      </p:sp>
      <p:sp>
        <p:nvSpPr>
          <p:cNvPr id="113" name="Rectangle 112"/>
          <p:cNvSpPr/>
          <p:nvPr/>
        </p:nvSpPr>
        <p:spPr>
          <a:xfrm>
            <a:off x="829922" y="3453274"/>
            <a:ext cx="2158436"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Security Analytics</a:t>
            </a:r>
          </a:p>
        </p:txBody>
      </p:sp>
      <p:sp>
        <p:nvSpPr>
          <p:cNvPr id="114" name="Rectangle 113"/>
          <p:cNvSpPr/>
          <p:nvPr/>
        </p:nvSpPr>
        <p:spPr>
          <a:xfrm>
            <a:off x="829922" y="3174566"/>
            <a:ext cx="2158436"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Network Access Control</a:t>
            </a:r>
          </a:p>
        </p:txBody>
      </p:sp>
      <p:sp>
        <p:nvSpPr>
          <p:cNvPr id="115" name="Rectangle 114"/>
          <p:cNvSpPr/>
          <p:nvPr/>
        </p:nvSpPr>
        <p:spPr>
          <a:xfrm>
            <a:off x="3681125" y="2050837"/>
            <a:ext cx="1962708" cy="461665"/>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Endpoint Detection and Response </a:t>
            </a:r>
          </a:p>
        </p:txBody>
      </p:sp>
      <p:sp>
        <p:nvSpPr>
          <p:cNvPr id="116" name="Rectangle 115"/>
          <p:cNvSpPr/>
          <p:nvPr/>
        </p:nvSpPr>
        <p:spPr>
          <a:xfrm>
            <a:off x="3681125" y="2539646"/>
            <a:ext cx="2505663" cy="461665"/>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DNS-layer Roaming</a:t>
            </a:r>
          </a:p>
          <a:p>
            <a:pPr defTabSz="685874"/>
            <a:r>
              <a:rPr lang="en-US" sz="1200" dirty="0">
                <a:solidFill>
                  <a:srgbClr val="FFFFFF"/>
                </a:solidFill>
                <a:latin typeface="CiscoSansTT" charset="0"/>
                <a:ea typeface="CiscoSansTT" charset="0"/>
                <a:cs typeface="CiscoSansTT" charset="0"/>
              </a:rPr>
              <a:t>Protection</a:t>
            </a:r>
            <a:endParaRPr lang="de-DE" sz="1200" dirty="0">
              <a:solidFill>
                <a:srgbClr val="FFFFFF"/>
              </a:solidFill>
              <a:latin typeface="CiscoSansTT" charset="0"/>
              <a:ea typeface="CiscoSansTT" charset="0"/>
              <a:cs typeface="CiscoSansTT" charset="0"/>
            </a:endParaRPr>
          </a:p>
        </p:txBody>
      </p:sp>
      <p:sp>
        <p:nvSpPr>
          <p:cNvPr id="117" name="Rectangle 116"/>
          <p:cNvSpPr/>
          <p:nvPr/>
        </p:nvSpPr>
        <p:spPr>
          <a:xfrm>
            <a:off x="6508664" y="3215335"/>
            <a:ext cx="2123910"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Email Security</a:t>
            </a:r>
          </a:p>
        </p:txBody>
      </p:sp>
      <p:sp>
        <p:nvSpPr>
          <p:cNvPr id="119" name="Rectangle 118"/>
          <p:cNvSpPr/>
          <p:nvPr/>
        </p:nvSpPr>
        <p:spPr>
          <a:xfrm>
            <a:off x="6508664" y="2086480"/>
            <a:ext cx="2123910"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Security Internet Gateway</a:t>
            </a:r>
          </a:p>
        </p:txBody>
      </p:sp>
      <p:sp>
        <p:nvSpPr>
          <p:cNvPr id="120" name="Rectangle 119"/>
          <p:cNvSpPr/>
          <p:nvPr/>
        </p:nvSpPr>
        <p:spPr>
          <a:xfrm>
            <a:off x="6508664" y="2364523"/>
            <a:ext cx="1881903"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Public Cloud Security</a:t>
            </a:r>
          </a:p>
        </p:txBody>
      </p:sp>
      <p:sp>
        <p:nvSpPr>
          <p:cNvPr id="121" name="Rectangle 120"/>
          <p:cNvSpPr/>
          <p:nvPr/>
        </p:nvSpPr>
        <p:spPr>
          <a:xfrm>
            <a:off x="6508664" y="2923348"/>
            <a:ext cx="2180093"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Cloud Access Security</a:t>
            </a:r>
          </a:p>
        </p:txBody>
      </p:sp>
      <p:sp>
        <p:nvSpPr>
          <p:cNvPr id="4" name="Title 3">
            <a:extLst>
              <a:ext uri="{FF2B5EF4-FFF2-40B4-BE49-F238E27FC236}">
                <a16:creationId xmlns:a16="http://schemas.microsoft.com/office/drawing/2014/main" id="{F3EAC1A5-705A-DE45-A727-DA896B717DBF}"/>
              </a:ext>
            </a:extLst>
          </p:cNvPr>
          <p:cNvSpPr>
            <a:spLocks noGrp="1"/>
          </p:cNvSpPr>
          <p:nvPr>
            <p:ph type="title"/>
          </p:nvPr>
        </p:nvSpPr>
        <p:spPr>
          <a:xfrm>
            <a:off x="437766" y="217647"/>
            <a:ext cx="8345488" cy="731837"/>
          </a:xfrm>
        </p:spPr>
        <p:txBody>
          <a:bodyPr/>
          <a:lstStyle/>
          <a:p>
            <a:r>
              <a:rPr lang="en-US" dirty="0">
                <a:solidFill>
                  <a:schemeClr val="tx1"/>
                </a:solidFill>
              </a:rPr>
              <a:t>Cisco Security:  Power of a Comprehensive         </a:t>
            </a:r>
            <a:br>
              <a:rPr lang="en-US" dirty="0">
                <a:solidFill>
                  <a:schemeClr val="tx1"/>
                </a:solidFill>
              </a:rPr>
            </a:br>
            <a:r>
              <a:rPr lang="en-US" dirty="0">
                <a:solidFill>
                  <a:schemeClr val="tx1"/>
                </a:solidFill>
              </a:rPr>
              <a:t>                         Architecture</a:t>
            </a:r>
          </a:p>
        </p:txBody>
      </p:sp>
      <p:sp>
        <p:nvSpPr>
          <p:cNvPr id="27" name="Rectangle 26"/>
          <p:cNvSpPr/>
          <p:nvPr/>
        </p:nvSpPr>
        <p:spPr>
          <a:xfrm>
            <a:off x="3681126" y="3490681"/>
            <a:ext cx="2082524"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VPN Secure Access</a:t>
            </a:r>
          </a:p>
        </p:txBody>
      </p:sp>
      <p:sp>
        <p:nvSpPr>
          <p:cNvPr id="28" name="Rectangle 27"/>
          <p:cNvSpPr/>
          <p:nvPr/>
        </p:nvSpPr>
        <p:spPr>
          <a:xfrm>
            <a:off x="6508664" y="3497088"/>
            <a:ext cx="2123910"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Virtual Network Security</a:t>
            </a:r>
          </a:p>
        </p:txBody>
      </p:sp>
      <p:sp>
        <p:nvSpPr>
          <p:cNvPr id="29" name="Rectangle 28"/>
          <p:cNvSpPr/>
          <p:nvPr/>
        </p:nvSpPr>
        <p:spPr>
          <a:xfrm>
            <a:off x="829922" y="2895858"/>
            <a:ext cx="2140520"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Web Security</a:t>
            </a:r>
          </a:p>
        </p:txBody>
      </p:sp>
      <p:grpSp>
        <p:nvGrpSpPr>
          <p:cNvPr id="31" name="Group 30"/>
          <p:cNvGrpSpPr/>
          <p:nvPr/>
        </p:nvGrpSpPr>
        <p:grpSpPr>
          <a:xfrm>
            <a:off x="817712" y="1208255"/>
            <a:ext cx="7140489" cy="542463"/>
            <a:chOff x="1090282" y="2355194"/>
            <a:chExt cx="9520652" cy="723284"/>
          </a:xfrm>
        </p:grpSpPr>
        <p:sp>
          <p:nvSpPr>
            <p:cNvPr id="33" name="Shape 1409">
              <a:extLst>
                <a:ext uri="{FF2B5EF4-FFF2-40B4-BE49-F238E27FC236}">
                  <a16:creationId xmlns:a16="http://schemas.microsoft.com/office/drawing/2014/main" id="{6825AE0A-4B35-DB4A-8D34-757A02C493E6}"/>
                </a:ext>
              </a:extLst>
            </p:cNvPr>
            <p:cNvSpPr/>
            <p:nvPr/>
          </p:nvSpPr>
          <p:spPr>
            <a:xfrm>
              <a:off x="5815685" y="2567247"/>
              <a:ext cx="1524411" cy="37852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17128" tIns="17128" rIns="17128" bIns="17128" numCol="1" anchor="t">
              <a:spAutoFit/>
            </a:bodyPr>
            <a:lstStyle>
              <a:lvl1pPr defTabSz="685890">
                <a:lnSpc>
                  <a:spcPct val="90000"/>
                </a:lnSpc>
                <a:defRPr sz="3200">
                  <a:solidFill>
                    <a:srgbClr val="343434"/>
                  </a:solidFill>
                  <a:latin typeface="CiscoSansTT Light"/>
                  <a:ea typeface="CiscoSansTT Light"/>
                  <a:cs typeface="CiscoSansTT Light"/>
                  <a:sym typeface="CiscoSansTT Light"/>
                </a:defRPr>
              </a:lvl1pPr>
            </a:lstStyle>
            <a:p>
              <a:pPr>
                <a:defRPr/>
              </a:pPr>
              <a:r>
                <a:rPr sz="1800" b="1" dirty="0">
                  <a:solidFill>
                    <a:srgbClr val="005073"/>
                  </a:solidFill>
                  <a:latin typeface="CiscoSansTT ExtraLight"/>
                  <a:ea typeface="CiscoSansTT" charset="0"/>
                  <a:cs typeface="CiscoSansTT" charset="0"/>
                </a:rPr>
                <a:t>Endpoint</a:t>
              </a:r>
            </a:p>
          </p:txBody>
        </p:sp>
        <p:sp>
          <p:nvSpPr>
            <p:cNvPr id="34" name="Shape 1410">
              <a:extLst>
                <a:ext uri="{FF2B5EF4-FFF2-40B4-BE49-F238E27FC236}">
                  <a16:creationId xmlns:a16="http://schemas.microsoft.com/office/drawing/2014/main" id="{D3CF2251-64C4-E647-92B5-9BE8137183E1}"/>
                </a:ext>
              </a:extLst>
            </p:cNvPr>
            <p:cNvSpPr/>
            <p:nvPr/>
          </p:nvSpPr>
          <p:spPr>
            <a:xfrm>
              <a:off x="9472842" y="2567247"/>
              <a:ext cx="1138092" cy="37852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17128" tIns="17128" rIns="17128" bIns="17128" numCol="1" anchor="t">
              <a:spAutoFit/>
            </a:bodyPr>
            <a:lstStyle>
              <a:lvl1pPr defTabSz="685890">
                <a:lnSpc>
                  <a:spcPct val="90000"/>
                </a:lnSpc>
                <a:defRPr sz="3200">
                  <a:solidFill>
                    <a:srgbClr val="343434"/>
                  </a:solidFill>
                  <a:latin typeface="CiscoSansTT Light"/>
                  <a:ea typeface="CiscoSansTT Light"/>
                  <a:cs typeface="CiscoSansTT Light"/>
                  <a:sym typeface="CiscoSansTT Light"/>
                </a:defRPr>
              </a:lvl1pPr>
            </a:lstStyle>
            <a:p>
              <a:pPr>
                <a:defRPr/>
              </a:pPr>
              <a:r>
                <a:rPr lang="en-US" sz="1800" b="1" dirty="0">
                  <a:solidFill>
                    <a:srgbClr val="005073"/>
                  </a:solidFill>
                  <a:latin typeface="CiscoSansTT ExtraLight"/>
                  <a:ea typeface="CiscoSansTT" charset="0"/>
                  <a:cs typeface="CiscoSansTT" charset="0"/>
                </a:rPr>
                <a:t>Cloud</a:t>
              </a:r>
            </a:p>
          </p:txBody>
        </p:sp>
        <p:sp>
          <p:nvSpPr>
            <p:cNvPr id="35" name="Shape 1408">
              <a:extLst>
                <a:ext uri="{FF2B5EF4-FFF2-40B4-BE49-F238E27FC236}">
                  <a16:creationId xmlns:a16="http://schemas.microsoft.com/office/drawing/2014/main" id="{EB6C6F32-BE68-C541-8B9F-5560366C6B21}"/>
                </a:ext>
              </a:extLst>
            </p:cNvPr>
            <p:cNvSpPr/>
            <p:nvPr/>
          </p:nvSpPr>
          <p:spPr>
            <a:xfrm>
              <a:off x="2006821" y="2579598"/>
              <a:ext cx="1472837" cy="37852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17128" tIns="17128" rIns="17128" bIns="17128" numCol="1" anchor="t">
              <a:spAutoFit/>
            </a:bodyPr>
            <a:lstStyle>
              <a:lvl1pPr defTabSz="685890">
                <a:lnSpc>
                  <a:spcPct val="90000"/>
                </a:lnSpc>
                <a:defRPr sz="3200">
                  <a:solidFill>
                    <a:srgbClr val="343434"/>
                  </a:solidFill>
                  <a:latin typeface="CiscoSansTT Light"/>
                  <a:ea typeface="CiscoSansTT Light"/>
                  <a:cs typeface="CiscoSansTT Light"/>
                  <a:sym typeface="CiscoSansTT Light"/>
                </a:defRPr>
              </a:lvl1pPr>
            </a:lstStyle>
            <a:p>
              <a:pPr>
                <a:defRPr/>
              </a:pPr>
              <a:r>
                <a:rPr sz="1800" b="1" dirty="0">
                  <a:solidFill>
                    <a:srgbClr val="005073"/>
                  </a:solidFill>
                  <a:latin typeface="CiscoSansTT ExtraLight"/>
                  <a:ea typeface="CiscoSansTT" charset="0"/>
                  <a:cs typeface="CiscoSansTT" charset="0"/>
                </a:rPr>
                <a:t>Network</a:t>
              </a:r>
            </a:p>
          </p:txBody>
        </p:sp>
        <p:pic>
          <p:nvPicPr>
            <p:cNvPr id="36" name="Picture 35">
              <a:extLst>
                <a:ext uri="{FF2B5EF4-FFF2-40B4-BE49-F238E27FC236}">
                  <a16:creationId xmlns:a16="http://schemas.microsoft.com/office/drawing/2014/main" id="{A879D167-20C3-4E4C-A60D-6D3F80C1E3CD}"/>
                </a:ext>
              </a:extLst>
            </p:cNvPr>
            <p:cNvPicPr>
              <a:picLocks noChangeAspect="1"/>
            </p:cNvPicPr>
            <p:nvPr/>
          </p:nvPicPr>
          <p:blipFill rotWithShape="1">
            <a:blip r:embed="rId3"/>
            <a:srcRect l="3334" t="6636" r="7901" b="7408"/>
            <a:stretch/>
          </p:blipFill>
          <p:spPr>
            <a:xfrm>
              <a:off x="1090282" y="2355194"/>
              <a:ext cx="746907" cy="723284"/>
            </a:xfrm>
            <a:prstGeom prst="rect">
              <a:avLst/>
            </a:prstGeom>
            <a:effectLst>
              <a:glow>
                <a:schemeClr val="accent1">
                  <a:alpha val="40000"/>
                </a:schemeClr>
              </a:glow>
            </a:effectLst>
          </p:spPr>
        </p:pic>
        <p:pic>
          <p:nvPicPr>
            <p:cNvPr id="37" name="Picture 36">
              <a:extLst>
                <a:ext uri="{FF2B5EF4-FFF2-40B4-BE49-F238E27FC236}">
                  <a16:creationId xmlns:a16="http://schemas.microsoft.com/office/drawing/2014/main" id="{91229B87-CB1E-E640-9480-9995FC0F3A74}"/>
                </a:ext>
              </a:extLst>
            </p:cNvPr>
            <p:cNvPicPr>
              <a:picLocks noChangeAspect="1"/>
            </p:cNvPicPr>
            <p:nvPr/>
          </p:nvPicPr>
          <p:blipFill>
            <a:blip r:embed="rId4"/>
            <a:stretch>
              <a:fillRect/>
            </a:stretch>
          </p:blipFill>
          <p:spPr>
            <a:xfrm>
              <a:off x="8571480" y="2355194"/>
              <a:ext cx="723284" cy="723284"/>
            </a:xfrm>
            <a:prstGeom prst="rect">
              <a:avLst/>
            </a:prstGeom>
            <a:effectLst>
              <a:glow>
                <a:schemeClr val="accent1">
                  <a:alpha val="40000"/>
                </a:schemeClr>
              </a:glow>
            </a:effectLst>
          </p:spPr>
        </p:pic>
        <p:pic>
          <p:nvPicPr>
            <p:cNvPr id="38" name="Picture 37">
              <a:extLst>
                <a:ext uri="{FF2B5EF4-FFF2-40B4-BE49-F238E27FC236}">
                  <a16:creationId xmlns:a16="http://schemas.microsoft.com/office/drawing/2014/main" id="{0F96469C-DECF-6C4D-A0E6-98FF3B556C49}"/>
                </a:ext>
              </a:extLst>
            </p:cNvPr>
            <p:cNvPicPr>
              <a:picLocks noChangeAspect="1"/>
            </p:cNvPicPr>
            <p:nvPr/>
          </p:nvPicPr>
          <p:blipFill>
            <a:blip r:embed="rId5"/>
            <a:stretch>
              <a:fillRect/>
            </a:stretch>
          </p:blipFill>
          <p:spPr>
            <a:xfrm>
              <a:off x="4914322" y="2355194"/>
              <a:ext cx="723284" cy="723284"/>
            </a:xfrm>
            <a:prstGeom prst="rect">
              <a:avLst/>
            </a:prstGeom>
            <a:effectLst>
              <a:glow>
                <a:schemeClr val="accent1">
                  <a:alpha val="40000"/>
                </a:schemeClr>
              </a:glow>
            </a:effectLst>
          </p:spPr>
        </p:pic>
      </p:grpSp>
      <p:cxnSp>
        <p:nvCxnSpPr>
          <p:cNvPr id="43" name="Straight Connector 42">
            <a:extLst>
              <a:ext uri="{FF2B5EF4-FFF2-40B4-BE49-F238E27FC236}">
                <a16:creationId xmlns:a16="http://schemas.microsoft.com/office/drawing/2014/main" id="{05ED85D3-DA75-534F-855B-80A93B111758}"/>
              </a:ext>
            </a:extLst>
          </p:cNvPr>
          <p:cNvCxnSpPr>
            <a:cxnSpLocks/>
          </p:cNvCxnSpPr>
          <p:nvPr/>
        </p:nvCxnSpPr>
        <p:spPr>
          <a:xfrm>
            <a:off x="3511731" y="3880630"/>
            <a:ext cx="2143309" cy="0"/>
          </a:xfrm>
          <a:prstGeom prst="line">
            <a:avLst/>
          </a:prstGeom>
          <a:noFill/>
          <a:ln w="254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44" name="Straight Connector 43">
            <a:extLst>
              <a:ext uri="{FF2B5EF4-FFF2-40B4-BE49-F238E27FC236}">
                <a16:creationId xmlns:a16="http://schemas.microsoft.com/office/drawing/2014/main" id="{BE8EF83A-DA94-344A-B5CE-3F521880F9D2}"/>
              </a:ext>
            </a:extLst>
          </p:cNvPr>
          <p:cNvCxnSpPr>
            <a:cxnSpLocks/>
          </p:cNvCxnSpPr>
          <p:nvPr/>
        </p:nvCxnSpPr>
        <p:spPr>
          <a:xfrm>
            <a:off x="6333629" y="3880630"/>
            <a:ext cx="2143309" cy="0"/>
          </a:xfrm>
          <a:prstGeom prst="line">
            <a:avLst/>
          </a:prstGeom>
          <a:noFill/>
          <a:ln w="254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cxnSp>
      <p:sp>
        <p:nvSpPr>
          <p:cNvPr id="47" name="Rounded Rectangle 46">
            <a:extLst>
              <a:ext uri="{FF2B5EF4-FFF2-40B4-BE49-F238E27FC236}">
                <a16:creationId xmlns:a16="http://schemas.microsoft.com/office/drawing/2014/main" id="{D36208A9-C84A-F344-A703-E25E39E48A68}"/>
              </a:ext>
            </a:extLst>
          </p:cNvPr>
          <p:cNvSpPr/>
          <p:nvPr/>
        </p:nvSpPr>
        <p:spPr>
          <a:xfrm>
            <a:off x="355002" y="925883"/>
            <a:ext cx="8428252" cy="3422898"/>
          </a:xfrm>
          <a:prstGeom prst="roundRect">
            <a:avLst>
              <a:gd name="adj" fmla="val 8120"/>
            </a:avLst>
          </a:prstGeom>
          <a:noFill/>
          <a:ln w="571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49" name="TextBox 48"/>
          <p:cNvSpPr txBox="1"/>
          <p:nvPr/>
        </p:nvSpPr>
        <p:spPr>
          <a:xfrm>
            <a:off x="829923" y="2338441"/>
            <a:ext cx="646331" cy="276999"/>
          </a:xfrm>
          <a:prstGeom prst="rect">
            <a:avLst/>
          </a:prstGeom>
          <a:noFill/>
        </p:spPr>
        <p:txBody>
          <a:bodyPr wrap="none" rtlCol="0">
            <a:spAutoFit/>
          </a:bodyPr>
          <a:lstStyle/>
          <a:p>
            <a:pPr defTabSz="685874">
              <a:defRPr/>
            </a:pPr>
            <a:r>
              <a:rPr lang="en-US" sz="1200" dirty="0">
                <a:solidFill>
                  <a:srgbClr val="FFFFFF"/>
                </a:solidFill>
                <a:latin typeface="CiscoSansTT" charset="0"/>
                <a:ea typeface="CiscoSansTT" charset="0"/>
                <a:cs typeface="CiscoSansTT" charset="0"/>
              </a:rPr>
              <a:t>NGIPS</a:t>
            </a:r>
            <a:endParaRPr lang="en-US" altLang="en-US" sz="1200" dirty="0">
              <a:solidFill>
                <a:srgbClr val="FFFFFF"/>
              </a:solidFill>
              <a:latin typeface="CiscoSansTT" charset="0"/>
              <a:ea typeface="CiscoSansTT" charset="0"/>
              <a:cs typeface="CiscoSansTT" charset="0"/>
            </a:endParaRPr>
          </a:p>
        </p:txBody>
      </p:sp>
      <p:sp>
        <p:nvSpPr>
          <p:cNvPr id="7" name="TextBox 6"/>
          <p:cNvSpPr txBox="1"/>
          <p:nvPr/>
        </p:nvSpPr>
        <p:spPr>
          <a:xfrm>
            <a:off x="829922" y="2617150"/>
            <a:ext cx="1178528" cy="276999"/>
          </a:xfrm>
          <a:prstGeom prst="rect">
            <a:avLst/>
          </a:prstGeom>
          <a:noFill/>
        </p:spPr>
        <p:txBody>
          <a:bodyPr wrap="none" rtlCol="0">
            <a:spAutoFit/>
          </a:bodyPr>
          <a:lstStyle/>
          <a:p>
            <a:r>
              <a:rPr lang="en-US" sz="1200" dirty="0">
                <a:solidFill>
                  <a:srgbClr val="FFFFFF"/>
                </a:solidFill>
                <a:latin typeface="CiscoSansTT" charset="0"/>
                <a:ea typeface="CiscoSansTT" charset="0"/>
                <a:cs typeface="CiscoSansTT" charset="0"/>
              </a:rPr>
              <a:t>Segmentation</a:t>
            </a:r>
          </a:p>
        </p:txBody>
      </p:sp>
      <p:sp>
        <p:nvSpPr>
          <p:cNvPr id="50" name="Rectangle 49"/>
          <p:cNvSpPr/>
          <p:nvPr/>
        </p:nvSpPr>
        <p:spPr>
          <a:xfrm>
            <a:off x="6508664" y="2631871"/>
            <a:ext cx="2123910"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Workload Security</a:t>
            </a:r>
          </a:p>
        </p:txBody>
      </p:sp>
      <p:sp>
        <p:nvSpPr>
          <p:cNvPr id="51" name="Rectangle 50"/>
          <p:cNvSpPr/>
          <p:nvPr/>
        </p:nvSpPr>
        <p:spPr>
          <a:xfrm>
            <a:off x="3681125" y="3053647"/>
            <a:ext cx="2505663" cy="276999"/>
          </a:xfrm>
          <a:prstGeom prst="rect">
            <a:avLst/>
          </a:prstGeom>
        </p:spPr>
        <p:txBody>
          <a:bodyPr wrap="square">
            <a:spAutoFit/>
          </a:bodyPr>
          <a:lstStyle/>
          <a:p>
            <a:pPr defTabSz="685874"/>
            <a:r>
              <a:rPr lang="en-US" sz="1200" dirty="0">
                <a:solidFill>
                  <a:srgbClr val="FFFFFF"/>
                </a:solidFill>
                <a:latin typeface="CiscoSansTT" charset="0"/>
                <a:ea typeface="CiscoSansTT" charset="0"/>
                <a:cs typeface="CiscoSansTT" charset="0"/>
              </a:rPr>
              <a:t>Mobile Security</a:t>
            </a:r>
            <a:endParaRPr lang="de-DE" sz="1200" dirty="0">
              <a:solidFill>
                <a:srgbClr val="FFFFFF"/>
              </a:solidFill>
              <a:latin typeface="CiscoSansTT" charset="0"/>
              <a:ea typeface="CiscoSansTT" charset="0"/>
              <a:cs typeface="CiscoSansTT" charset="0"/>
            </a:endParaRPr>
          </a:p>
        </p:txBody>
      </p:sp>
      <p:pic>
        <p:nvPicPr>
          <p:cNvPr id="8" name="Picture 7">
            <a:extLst>
              <a:ext uri="{FF2B5EF4-FFF2-40B4-BE49-F238E27FC236}">
                <a16:creationId xmlns:a16="http://schemas.microsoft.com/office/drawing/2014/main" id="{A8B79E80-CC2E-DB46-ADCA-57DB61535569}"/>
              </a:ext>
            </a:extLst>
          </p:cNvPr>
          <p:cNvPicPr>
            <a:picLocks noChangeAspect="1"/>
          </p:cNvPicPr>
          <p:nvPr/>
        </p:nvPicPr>
        <p:blipFill>
          <a:blip r:embed="rId6">
            <a:lum contrast="10000"/>
          </a:blip>
          <a:stretch>
            <a:fillRect/>
          </a:stretch>
        </p:blipFill>
        <p:spPr>
          <a:xfrm>
            <a:off x="534673" y="2068422"/>
            <a:ext cx="293072" cy="264246"/>
          </a:xfrm>
          <a:prstGeom prst="rect">
            <a:avLst/>
          </a:prstGeom>
          <a:effectLst>
            <a:outerShdw blurRad="50800" dist="38100" dir="8100000" algn="tr" rotWithShape="0">
              <a:prstClr val="black">
                <a:alpha val="40000"/>
              </a:prstClr>
            </a:outerShdw>
          </a:effectLst>
        </p:spPr>
      </p:pic>
      <p:pic>
        <p:nvPicPr>
          <p:cNvPr id="9" name="Picture 8">
            <a:extLst>
              <a:ext uri="{FF2B5EF4-FFF2-40B4-BE49-F238E27FC236}">
                <a16:creationId xmlns:a16="http://schemas.microsoft.com/office/drawing/2014/main" id="{D11713A2-8BF5-DB40-A3AD-969189E721D8}"/>
              </a:ext>
            </a:extLst>
          </p:cNvPr>
          <p:cNvPicPr>
            <a:picLocks noChangeAspect="1"/>
          </p:cNvPicPr>
          <p:nvPr/>
        </p:nvPicPr>
        <p:blipFill>
          <a:blip r:embed="rId7">
            <a:lum contrast="10000"/>
          </a:blip>
          <a:stretch>
            <a:fillRect/>
          </a:stretch>
        </p:blipFill>
        <p:spPr>
          <a:xfrm>
            <a:off x="551651" y="2348185"/>
            <a:ext cx="259116" cy="259116"/>
          </a:xfrm>
          <a:prstGeom prst="rect">
            <a:avLst/>
          </a:prstGeom>
          <a:effectLst>
            <a:outerShdw blurRad="50800" dist="38100" dir="8100000" algn="tr" rotWithShape="0">
              <a:prstClr val="black">
                <a:alpha val="40000"/>
              </a:prstClr>
            </a:outerShdw>
          </a:effectLst>
        </p:spPr>
      </p:pic>
      <p:sp>
        <p:nvSpPr>
          <p:cNvPr id="48" name="Freeform 10">
            <a:extLst>
              <a:ext uri="{FF2B5EF4-FFF2-40B4-BE49-F238E27FC236}">
                <a16:creationId xmlns:a16="http://schemas.microsoft.com/office/drawing/2014/main" id="{CD04D005-0D5E-B94F-A5E7-6426C8C5F55A}"/>
              </a:ext>
            </a:extLst>
          </p:cNvPr>
          <p:cNvSpPr>
            <a:spLocks noEditPoints="1"/>
          </p:cNvSpPr>
          <p:nvPr/>
        </p:nvSpPr>
        <p:spPr bwMode="auto">
          <a:xfrm>
            <a:off x="545874" y="3190256"/>
            <a:ext cx="270670" cy="270670"/>
          </a:xfrm>
          <a:custGeom>
            <a:avLst/>
            <a:gdLst>
              <a:gd name="T0" fmla="*/ 322 w 645"/>
              <a:gd name="T1" fmla="*/ 0 h 645"/>
              <a:gd name="T2" fmla="*/ 616 w 645"/>
              <a:gd name="T3" fmla="*/ 307 h 645"/>
              <a:gd name="T4" fmla="*/ 427 w 645"/>
              <a:gd name="T5" fmla="*/ 453 h 645"/>
              <a:gd name="T6" fmla="*/ 321 w 645"/>
              <a:gd name="T7" fmla="*/ 471 h 645"/>
              <a:gd name="T8" fmla="*/ 603 w 645"/>
              <a:gd name="T9" fmla="*/ 315 h 645"/>
              <a:gd name="T10" fmla="*/ 275 w 645"/>
              <a:gd name="T11" fmla="*/ 288 h 645"/>
              <a:gd name="T12" fmla="*/ 263 w 645"/>
              <a:gd name="T13" fmla="*/ 130 h 645"/>
              <a:gd name="T14" fmla="*/ 436 w 645"/>
              <a:gd name="T15" fmla="*/ 196 h 645"/>
              <a:gd name="T16" fmla="*/ 334 w 645"/>
              <a:gd name="T17" fmla="*/ 450 h 645"/>
              <a:gd name="T18" fmla="*/ 319 w 645"/>
              <a:gd name="T19" fmla="*/ 458 h 645"/>
              <a:gd name="T20" fmla="*/ 302 w 645"/>
              <a:gd name="T21" fmla="*/ 370 h 645"/>
              <a:gd name="T22" fmla="*/ 230 w 645"/>
              <a:gd name="T23" fmla="*/ 444 h 645"/>
              <a:gd name="T24" fmla="*/ 519 w 645"/>
              <a:gd name="T25" fmla="*/ 214 h 645"/>
              <a:gd name="T26" fmla="*/ 540 w 645"/>
              <a:gd name="T27" fmla="*/ 124 h 645"/>
              <a:gd name="T28" fmla="*/ 264 w 645"/>
              <a:gd name="T29" fmla="*/ 122 h 645"/>
              <a:gd name="T30" fmla="*/ 237 w 645"/>
              <a:gd name="T31" fmla="*/ 97 h 645"/>
              <a:gd name="T32" fmla="*/ 140 w 645"/>
              <a:gd name="T33" fmla="*/ 91 h 645"/>
              <a:gd name="T34" fmla="*/ 80 w 645"/>
              <a:gd name="T35" fmla="*/ 155 h 645"/>
              <a:gd name="T36" fmla="*/ 73 w 645"/>
              <a:gd name="T37" fmla="*/ 319 h 645"/>
              <a:gd name="T38" fmla="*/ 66 w 645"/>
              <a:gd name="T39" fmla="*/ 324 h 645"/>
              <a:gd name="T40" fmla="*/ 94 w 645"/>
              <a:gd name="T41" fmla="*/ 509 h 645"/>
              <a:gd name="T42" fmla="*/ 226 w 645"/>
              <a:gd name="T43" fmla="*/ 497 h 645"/>
              <a:gd name="T44" fmla="*/ 271 w 645"/>
              <a:gd name="T45" fmla="*/ 525 h 645"/>
              <a:gd name="T46" fmla="*/ 223 w 645"/>
              <a:gd name="T47" fmla="*/ 600 h 645"/>
              <a:gd name="T48" fmla="*/ 365 w 645"/>
              <a:gd name="T49" fmla="*/ 532 h 645"/>
              <a:gd name="T50" fmla="*/ 452 w 645"/>
              <a:gd name="T51" fmla="*/ 497 h 645"/>
              <a:gd name="T52" fmla="*/ 433 w 645"/>
              <a:gd name="T53" fmla="*/ 457 h 645"/>
              <a:gd name="T54" fmla="*/ 610 w 645"/>
              <a:gd name="T55" fmla="*/ 320 h 645"/>
              <a:gd name="T56" fmla="*/ 465 w 645"/>
              <a:gd name="T57" fmla="*/ 122 h 645"/>
              <a:gd name="T58" fmla="*/ 457 w 645"/>
              <a:gd name="T59" fmla="*/ 169 h 645"/>
              <a:gd name="T60" fmla="*/ 433 w 645"/>
              <a:gd name="T61" fmla="*/ 146 h 645"/>
              <a:gd name="T62" fmla="*/ 457 w 645"/>
              <a:gd name="T63" fmla="*/ 122 h 645"/>
              <a:gd name="T64" fmla="*/ 588 w 645"/>
              <a:gd name="T65" fmla="*/ 363 h 645"/>
              <a:gd name="T66" fmla="*/ 540 w 645"/>
              <a:gd name="T67" fmla="*/ 371 h 645"/>
              <a:gd name="T68" fmla="*/ 548 w 645"/>
              <a:gd name="T69" fmla="*/ 323 h 645"/>
              <a:gd name="T70" fmla="*/ 295 w 645"/>
              <a:gd name="T71" fmla="*/ 458 h 645"/>
              <a:gd name="T72" fmla="*/ 271 w 645"/>
              <a:gd name="T73" fmla="*/ 482 h 645"/>
              <a:gd name="T74" fmla="*/ 247 w 645"/>
              <a:gd name="T75" fmla="*/ 458 h 645"/>
              <a:gd name="T76" fmla="*/ 221 w 645"/>
              <a:gd name="T77" fmla="*/ 113 h 645"/>
              <a:gd name="T78" fmla="*/ 193 w 645"/>
              <a:gd name="T79" fmla="*/ 160 h 645"/>
              <a:gd name="T80" fmla="*/ 229 w 645"/>
              <a:gd name="T81" fmla="*/ 112 h 645"/>
              <a:gd name="T82" fmla="*/ 370 w 645"/>
              <a:gd name="T83" fmla="*/ 494 h 645"/>
              <a:gd name="T84" fmla="*/ 400 w 645"/>
              <a:gd name="T85" fmla="*/ 522 h 645"/>
              <a:gd name="T86" fmla="*/ 90 w 645"/>
              <a:gd name="T87" fmla="*/ 376 h 645"/>
              <a:gd name="T88" fmla="*/ 91 w 645"/>
              <a:gd name="T89" fmla="*/ 390 h 645"/>
              <a:gd name="T90" fmla="*/ 116 w 645"/>
              <a:gd name="T91" fmla="*/ 342 h 645"/>
              <a:gd name="T92" fmla="*/ 392 w 645"/>
              <a:gd name="T93" fmla="*/ 279 h 645"/>
              <a:gd name="T94" fmla="*/ 409 w 645"/>
              <a:gd name="T95" fmla="*/ 344 h 645"/>
              <a:gd name="T96" fmla="*/ 209 w 645"/>
              <a:gd name="T97" fmla="*/ 336 h 645"/>
              <a:gd name="T98" fmla="*/ 230 w 645"/>
              <a:gd name="T99" fmla="*/ 387 h 645"/>
              <a:gd name="T100" fmla="*/ 261 w 645"/>
              <a:gd name="T101" fmla="*/ 366 h 645"/>
              <a:gd name="T102" fmla="*/ 310 w 645"/>
              <a:gd name="T103" fmla="*/ 342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5" h="645">
                <a:moveTo>
                  <a:pt x="322" y="0"/>
                </a:moveTo>
                <a:cubicBezTo>
                  <a:pt x="145" y="0"/>
                  <a:pt x="0" y="145"/>
                  <a:pt x="0" y="322"/>
                </a:cubicBezTo>
                <a:cubicBezTo>
                  <a:pt x="0" y="500"/>
                  <a:pt x="145" y="645"/>
                  <a:pt x="322" y="645"/>
                </a:cubicBezTo>
                <a:cubicBezTo>
                  <a:pt x="500" y="645"/>
                  <a:pt x="645" y="500"/>
                  <a:pt x="645" y="322"/>
                </a:cubicBezTo>
                <a:cubicBezTo>
                  <a:pt x="645" y="145"/>
                  <a:pt x="500" y="0"/>
                  <a:pt x="322" y="0"/>
                </a:cubicBezTo>
                <a:close/>
                <a:moveTo>
                  <a:pt x="616" y="307"/>
                </a:moveTo>
                <a:cubicBezTo>
                  <a:pt x="615" y="308"/>
                  <a:pt x="614" y="309"/>
                  <a:pt x="612" y="310"/>
                </a:cubicBezTo>
                <a:cubicBezTo>
                  <a:pt x="584" y="273"/>
                  <a:pt x="555" y="244"/>
                  <a:pt x="525" y="219"/>
                </a:cubicBezTo>
                <a:cubicBezTo>
                  <a:pt x="538" y="182"/>
                  <a:pt x="544" y="151"/>
                  <a:pt x="547" y="132"/>
                </a:cubicBezTo>
                <a:cubicBezTo>
                  <a:pt x="587" y="180"/>
                  <a:pt x="613" y="241"/>
                  <a:pt x="616" y="307"/>
                </a:cubicBezTo>
                <a:close/>
                <a:moveTo>
                  <a:pt x="603" y="315"/>
                </a:moveTo>
                <a:cubicBezTo>
                  <a:pt x="594" y="303"/>
                  <a:pt x="580" y="296"/>
                  <a:pt x="564" y="296"/>
                </a:cubicBezTo>
                <a:cubicBezTo>
                  <a:pt x="536" y="296"/>
                  <a:pt x="513" y="319"/>
                  <a:pt x="513" y="347"/>
                </a:cubicBezTo>
                <a:cubicBezTo>
                  <a:pt x="513" y="355"/>
                  <a:pt x="515" y="363"/>
                  <a:pt x="519" y="370"/>
                </a:cubicBezTo>
                <a:cubicBezTo>
                  <a:pt x="490" y="392"/>
                  <a:pt x="458" y="419"/>
                  <a:pt x="427" y="453"/>
                </a:cubicBezTo>
                <a:cubicBezTo>
                  <a:pt x="419" y="449"/>
                  <a:pt x="411" y="446"/>
                  <a:pt x="401" y="446"/>
                </a:cubicBezTo>
                <a:cubicBezTo>
                  <a:pt x="379" y="446"/>
                  <a:pt x="360" y="460"/>
                  <a:pt x="354" y="480"/>
                </a:cubicBezTo>
                <a:cubicBezTo>
                  <a:pt x="340" y="479"/>
                  <a:pt x="330" y="477"/>
                  <a:pt x="321" y="475"/>
                </a:cubicBezTo>
                <a:cubicBezTo>
                  <a:pt x="321" y="475"/>
                  <a:pt x="321" y="474"/>
                  <a:pt x="321" y="474"/>
                </a:cubicBezTo>
                <a:cubicBezTo>
                  <a:pt x="321" y="473"/>
                  <a:pt x="321" y="472"/>
                  <a:pt x="321" y="471"/>
                </a:cubicBezTo>
                <a:cubicBezTo>
                  <a:pt x="322" y="469"/>
                  <a:pt x="324" y="467"/>
                  <a:pt x="325" y="464"/>
                </a:cubicBezTo>
                <a:cubicBezTo>
                  <a:pt x="401" y="422"/>
                  <a:pt x="450" y="365"/>
                  <a:pt x="481" y="314"/>
                </a:cubicBezTo>
                <a:cubicBezTo>
                  <a:pt x="499" y="284"/>
                  <a:pt x="513" y="254"/>
                  <a:pt x="522" y="227"/>
                </a:cubicBezTo>
                <a:cubicBezTo>
                  <a:pt x="551" y="251"/>
                  <a:pt x="579" y="279"/>
                  <a:pt x="605" y="314"/>
                </a:cubicBezTo>
                <a:cubicBezTo>
                  <a:pt x="604" y="314"/>
                  <a:pt x="604" y="314"/>
                  <a:pt x="603" y="315"/>
                </a:cubicBezTo>
                <a:close/>
                <a:moveTo>
                  <a:pt x="119" y="318"/>
                </a:moveTo>
                <a:cubicBezTo>
                  <a:pt x="136" y="264"/>
                  <a:pt x="159" y="218"/>
                  <a:pt x="183" y="181"/>
                </a:cubicBezTo>
                <a:cubicBezTo>
                  <a:pt x="189" y="183"/>
                  <a:pt x="196" y="185"/>
                  <a:pt x="203" y="185"/>
                </a:cubicBezTo>
                <a:cubicBezTo>
                  <a:pt x="209" y="185"/>
                  <a:pt x="215" y="183"/>
                  <a:pt x="221" y="181"/>
                </a:cubicBezTo>
                <a:cubicBezTo>
                  <a:pt x="240" y="210"/>
                  <a:pt x="259" y="245"/>
                  <a:pt x="275" y="288"/>
                </a:cubicBezTo>
                <a:cubicBezTo>
                  <a:pt x="282" y="285"/>
                  <a:pt x="282" y="285"/>
                  <a:pt x="282" y="285"/>
                </a:cubicBezTo>
                <a:cubicBezTo>
                  <a:pt x="266" y="240"/>
                  <a:pt x="247" y="205"/>
                  <a:pt x="229" y="177"/>
                </a:cubicBezTo>
                <a:cubicBezTo>
                  <a:pt x="243" y="169"/>
                  <a:pt x="253" y="152"/>
                  <a:pt x="253" y="134"/>
                </a:cubicBezTo>
                <a:cubicBezTo>
                  <a:pt x="253" y="132"/>
                  <a:pt x="253" y="131"/>
                  <a:pt x="253" y="129"/>
                </a:cubicBezTo>
                <a:cubicBezTo>
                  <a:pt x="257" y="129"/>
                  <a:pt x="260" y="130"/>
                  <a:pt x="263" y="130"/>
                </a:cubicBezTo>
                <a:cubicBezTo>
                  <a:pt x="302" y="131"/>
                  <a:pt x="345" y="138"/>
                  <a:pt x="391" y="154"/>
                </a:cubicBezTo>
                <a:cubicBezTo>
                  <a:pt x="395" y="174"/>
                  <a:pt x="409" y="189"/>
                  <a:pt x="428" y="194"/>
                </a:cubicBezTo>
                <a:cubicBezTo>
                  <a:pt x="427" y="200"/>
                  <a:pt x="426" y="206"/>
                  <a:pt x="425" y="212"/>
                </a:cubicBezTo>
                <a:cubicBezTo>
                  <a:pt x="427" y="213"/>
                  <a:pt x="430" y="215"/>
                  <a:pt x="432" y="217"/>
                </a:cubicBezTo>
                <a:cubicBezTo>
                  <a:pt x="433" y="210"/>
                  <a:pt x="435" y="203"/>
                  <a:pt x="436" y="196"/>
                </a:cubicBezTo>
                <a:cubicBezTo>
                  <a:pt x="438" y="196"/>
                  <a:pt x="440" y="196"/>
                  <a:pt x="441" y="196"/>
                </a:cubicBezTo>
                <a:cubicBezTo>
                  <a:pt x="451" y="196"/>
                  <a:pt x="460" y="193"/>
                  <a:pt x="467" y="189"/>
                </a:cubicBezTo>
                <a:cubicBezTo>
                  <a:pt x="483" y="199"/>
                  <a:pt x="500" y="210"/>
                  <a:pt x="516" y="222"/>
                </a:cubicBezTo>
                <a:cubicBezTo>
                  <a:pt x="506" y="249"/>
                  <a:pt x="493" y="280"/>
                  <a:pt x="474" y="310"/>
                </a:cubicBezTo>
                <a:cubicBezTo>
                  <a:pt x="445" y="357"/>
                  <a:pt x="401" y="409"/>
                  <a:pt x="334" y="450"/>
                </a:cubicBezTo>
                <a:cubicBezTo>
                  <a:pt x="337" y="445"/>
                  <a:pt x="340" y="441"/>
                  <a:pt x="343" y="436"/>
                </a:cubicBezTo>
                <a:cubicBezTo>
                  <a:pt x="355" y="415"/>
                  <a:pt x="367" y="392"/>
                  <a:pt x="379" y="367"/>
                </a:cubicBezTo>
                <a:cubicBezTo>
                  <a:pt x="376" y="367"/>
                  <a:pt x="373" y="367"/>
                  <a:pt x="370" y="366"/>
                </a:cubicBezTo>
                <a:cubicBezTo>
                  <a:pt x="359" y="390"/>
                  <a:pt x="347" y="412"/>
                  <a:pt x="336" y="432"/>
                </a:cubicBezTo>
                <a:cubicBezTo>
                  <a:pt x="330" y="441"/>
                  <a:pt x="325" y="450"/>
                  <a:pt x="319" y="458"/>
                </a:cubicBezTo>
                <a:cubicBezTo>
                  <a:pt x="319" y="459"/>
                  <a:pt x="319" y="459"/>
                  <a:pt x="319" y="459"/>
                </a:cubicBezTo>
                <a:cubicBezTo>
                  <a:pt x="318" y="456"/>
                  <a:pt x="317" y="453"/>
                  <a:pt x="315" y="450"/>
                </a:cubicBezTo>
                <a:cubicBezTo>
                  <a:pt x="314" y="425"/>
                  <a:pt x="311" y="402"/>
                  <a:pt x="307" y="380"/>
                </a:cubicBezTo>
                <a:cubicBezTo>
                  <a:pt x="307" y="380"/>
                  <a:pt x="307" y="380"/>
                  <a:pt x="307" y="380"/>
                </a:cubicBezTo>
                <a:cubicBezTo>
                  <a:pt x="302" y="370"/>
                  <a:pt x="302" y="370"/>
                  <a:pt x="302" y="370"/>
                </a:cubicBezTo>
                <a:cubicBezTo>
                  <a:pt x="299" y="377"/>
                  <a:pt x="299" y="377"/>
                  <a:pt x="299" y="377"/>
                </a:cubicBezTo>
                <a:cubicBezTo>
                  <a:pt x="298" y="377"/>
                  <a:pt x="298" y="377"/>
                  <a:pt x="298" y="377"/>
                </a:cubicBezTo>
                <a:cubicBezTo>
                  <a:pt x="302" y="397"/>
                  <a:pt x="305" y="417"/>
                  <a:pt x="306" y="438"/>
                </a:cubicBezTo>
                <a:cubicBezTo>
                  <a:pt x="297" y="429"/>
                  <a:pt x="285" y="424"/>
                  <a:pt x="271" y="424"/>
                </a:cubicBezTo>
                <a:cubicBezTo>
                  <a:pt x="254" y="424"/>
                  <a:pt x="239" y="432"/>
                  <a:pt x="230" y="444"/>
                </a:cubicBezTo>
                <a:cubicBezTo>
                  <a:pt x="196" y="428"/>
                  <a:pt x="167" y="408"/>
                  <a:pt x="142" y="388"/>
                </a:cubicBezTo>
                <a:cubicBezTo>
                  <a:pt x="146" y="381"/>
                  <a:pt x="148" y="372"/>
                  <a:pt x="148" y="363"/>
                </a:cubicBezTo>
                <a:cubicBezTo>
                  <a:pt x="148" y="343"/>
                  <a:pt x="136" y="326"/>
                  <a:pt x="119" y="318"/>
                </a:cubicBezTo>
                <a:close/>
                <a:moveTo>
                  <a:pt x="540" y="124"/>
                </a:moveTo>
                <a:cubicBezTo>
                  <a:pt x="538" y="140"/>
                  <a:pt x="533" y="173"/>
                  <a:pt x="519" y="214"/>
                </a:cubicBezTo>
                <a:cubicBezTo>
                  <a:pt x="504" y="203"/>
                  <a:pt x="489" y="193"/>
                  <a:pt x="474" y="184"/>
                </a:cubicBezTo>
                <a:cubicBezTo>
                  <a:pt x="485" y="175"/>
                  <a:pt x="492" y="161"/>
                  <a:pt x="492" y="146"/>
                </a:cubicBezTo>
                <a:cubicBezTo>
                  <a:pt x="492" y="120"/>
                  <a:pt x="472" y="98"/>
                  <a:pt x="447" y="95"/>
                </a:cubicBezTo>
                <a:cubicBezTo>
                  <a:pt x="447" y="82"/>
                  <a:pt x="447" y="69"/>
                  <a:pt x="446" y="55"/>
                </a:cubicBezTo>
                <a:cubicBezTo>
                  <a:pt x="482" y="72"/>
                  <a:pt x="514" y="96"/>
                  <a:pt x="540" y="124"/>
                </a:cubicBezTo>
                <a:close/>
                <a:moveTo>
                  <a:pt x="328" y="28"/>
                </a:moveTo>
                <a:cubicBezTo>
                  <a:pt x="367" y="29"/>
                  <a:pt x="404" y="37"/>
                  <a:pt x="438" y="52"/>
                </a:cubicBezTo>
                <a:cubicBezTo>
                  <a:pt x="439" y="66"/>
                  <a:pt x="439" y="81"/>
                  <a:pt x="439" y="95"/>
                </a:cubicBezTo>
                <a:cubicBezTo>
                  <a:pt x="412" y="96"/>
                  <a:pt x="391" y="118"/>
                  <a:pt x="391" y="145"/>
                </a:cubicBezTo>
                <a:cubicBezTo>
                  <a:pt x="345" y="130"/>
                  <a:pt x="302" y="123"/>
                  <a:pt x="264" y="122"/>
                </a:cubicBezTo>
                <a:cubicBezTo>
                  <a:pt x="260" y="121"/>
                  <a:pt x="256" y="121"/>
                  <a:pt x="252" y="121"/>
                </a:cubicBezTo>
                <a:cubicBezTo>
                  <a:pt x="250" y="115"/>
                  <a:pt x="247" y="109"/>
                  <a:pt x="243" y="103"/>
                </a:cubicBezTo>
                <a:cubicBezTo>
                  <a:pt x="278" y="65"/>
                  <a:pt x="310" y="41"/>
                  <a:pt x="328" y="28"/>
                </a:cubicBezTo>
                <a:close/>
                <a:moveTo>
                  <a:pt x="314" y="28"/>
                </a:moveTo>
                <a:cubicBezTo>
                  <a:pt x="295" y="42"/>
                  <a:pt x="267" y="65"/>
                  <a:pt x="237" y="97"/>
                </a:cubicBezTo>
                <a:cubicBezTo>
                  <a:pt x="228" y="89"/>
                  <a:pt x="216" y="83"/>
                  <a:pt x="203" y="83"/>
                </a:cubicBezTo>
                <a:cubicBezTo>
                  <a:pt x="187" y="83"/>
                  <a:pt x="174" y="90"/>
                  <a:pt x="164" y="101"/>
                </a:cubicBezTo>
                <a:cubicBezTo>
                  <a:pt x="157" y="95"/>
                  <a:pt x="151" y="90"/>
                  <a:pt x="147" y="86"/>
                </a:cubicBezTo>
                <a:cubicBezTo>
                  <a:pt x="194" y="51"/>
                  <a:pt x="251" y="30"/>
                  <a:pt x="314" y="28"/>
                </a:cubicBezTo>
                <a:close/>
                <a:moveTo>
                  <a:pt x="140" y="91"/>
                </a:moveTo>
                <a:cubicBezTo>
                  <a:pt x="144" y="95"/>
                  <a:pt x="151" y="100"/>
                  <a:pt x="159" y="108"/>
                </a:cubicBezTo>
                <a:cubicBezTo>
                  <a:pt x="156" y="114"/>
                  <a:pt x="153" y="121"/>
                  <a:pt x="152" y="129"/>
                </a:cubicBezTo>
                <a:cubicBezTo>
                  <a:pt x="126" y="134"/>
                  <a:pt x="104" y="139"/>
                  <a:pt x="88" y="144"/>
                </a:cubicBezTo>
                <a:cubicBezTo>
                  <a:pt x="103" y="124"/>
                  <a:pt x="121" y="107"/>
                  <a:pt x="140" y="91"/>
                </a:cubicBezTo>
                <a:close/>
                <a:moveTo>
                  <a:pt x="80" y="155"/>
                </a:moveTo>
                <a:cubicBezTo>
                  <a:pt x="96" y="150"/>
                  <a:pt x="121" y="143"/>
                  <a:pt x="152" y="137"/>
                </a:cubicBezTo>
                <a:cubicBezTo>
                  <a:pt x="153" y="154"/>
                  <a:pt x="163" y="168"/>
                  <a:pt x="176" y="177"/>
                </a:cubicBezTo>
                <a:cubicBezTo>
                  <a:pt x="152" y="214"/>
                  <a:pt x="129" y="260"/>
                  <a:pt x="112" y="315"/>
                </a:cubicBezTo>
                <a:cubicBezTo>
                  <a:pt x="107" y="314"/>
                  <a:pt x="102" y="313"/>
                  <a:pt x="97" y="313"/>
                </a:cubicBezTo>
                <a:cubicBezTo>
                  <a:pt x="88" y="313"/>
                  <a:pt x="80" y="315"/>
                  <a:pt x="73" y="319"/>
                </a:cubicBezTo>
                <a:cubicBezTo>
                  <a:pt x="54" y="297"/>
                  <a:pt x="41" y="277"/>
                  <a:pt x="34" y="265"/>
                </a:cubicBezTo>
                <a:cubicBezTo>
                  <a:pt x="42" y="225"/>
                  <a:pt x="58" y="188"/>
                  <a:pt x="80" y="155"/>
                </a:cubicBezTo>
                <a:close/>
                <a:moveTo>
                  <a:pt x="28" y="322"/>
                </a:moveTo>
                <a:cubicBezTo>
                  <a:pt x="28" y="307"/>
                  <a:pt x="29" y="292"/>
                  <a:pt x="31" y="277"/>
                </a:cubicBezTo>
                <a:cubicBezTo>
                  <a:pt x="39" y="289"/>
                  <a:pt x="51" y="305"/>
                  <a:pt x="66" y="324"/>
                </a:cubicBezTo>
                <a:cubicBezTo>
                  <a:pt x="54" y="333"/>
                  <a:pt x="47" y="347"/>
                  <a:pt x="47" y="363"/>
                </a:cubicBezTo>
                <a:cubicBezTo>
                  <a:pt x="47" y="389"/>
                  <a:pt x="66" y="410"/>
                  <a:pt x="91" y="413"/>
                </a:cubicBezTo>
                <a:cubicBezTo>
                  <a:pt x="88" y="440"/>
                  <a:pt x="86" y="468"/>
                  <a:pt x="86" y="498"/>
                </a:cubicBezTo>
                <a:cubicBezTo>
                  <a:pt x="50" y="449"/>
                  <a:pt x="28" y="388"/>
                  <a:pt x="28" y="322"/>
                </a:cubicBezTo>
                <a:close/>
                <a:moveTo>
                  <a:pt x="94" y="509"/>
                </a:moveTo>
                <a:cubicBezTo>
                  <a:pt x="93" y="475"/>
                  <a:pt x="95" y="444"/>
                  <a:pt x="99" y="414"/>
                </a:cubicBezTo>
                <a:cubicBezTo>
                  <a:pt x="115" y="413"/>
                  <a:pt x="128" y="406"/>
                  <a:pt x="137" y="394"/>
                </a:cubicBezTo>
                <a:cubicBezTo>
                  <a:pt x="163" y="415"/>
                  <a:pt x="192" y="435"/>
                  <a:pt x="226" y="451"/>
                </a:cubicBezTo>
                <a:cubicBezTo>
                  <a:pt x="222" y="458"/>
                  <a:pt x="220" y="466"/>
                  <a:pt x="220" y="474"/>
                </a:cubicBezTo>
                <a:cubicBezTo>
                  <a:pt x="220" y="483"/>
                  <a:pt x="222" y="490"/>
                  <a:pt x="226" y="497"/>
                </a:cubicBezTo>
                <a:cubicBezTo>
                  <a:pt x="190" y="508"/>
                  <a:pt x="149" y="516"/>
                  <a:pt x="104" y="519"/>
                </a:cubicBezTo>
                <a:cubicBezTo>
                  <a:pt x="101" y="516"/>
                  <a:pt x="97" y="512"/>
                  <a:pt x="94" y="509"/>
                </a:cubicBezTo>
                <a:close/>
                <a:moveTo>
                  <a:pt x="111" y="527"/>
                </a:moveTo>
                <a:cubicBezTo>
                  <a:pt x="155" y="523"/>
                  <a:pt x="195" y="515"/>
                  <a:pt x="230" y="504"/>
                </a:cubicBezTo>
                <a:cubicBezTo>
                  <a:pt x="239" y="517"/>
                  <a:pt x="254" y="525"/>
                  <a:pt x="271" y="525"/>
                </a:cubicBezTo>
                <a:cubicBezTo>
                  <a:pt x="272" y="525"/>
                  <a:pt x="273" y="525"/>
                  <a:pt x="274" y="525"/>
                </a:cubicBezTo>
                <a:cubicBezTo>
                  <a:pt x="247" y="561"/>
                  <a:pt x="225" y="586"/>
                  <a:pt x="215" y="597"/>
                </a:cubicBezTo>
                <a:cubicBezTo>
                  <a:pt x="175" y="581"/>
                  <a:pt x="140" y="557"/>
                  <a:pt x="111" y="527"/>
                </a:cubicBezTo>
                <a:close/>
                <a:moveTo>
                  <a:pt x="319" y="617"/>
                </a:moveTo>
                <a:cubicBezTo>
                  <a:pt x="286" y="616"/>
                  <a:pt x="253" y="610"/>
                  <a:pt x="223" y="600"/>
                </a:cubicBezTo>
                <a:cubicBezTo>
                  <a:pt x="235" y="587"/>
                  <a:pt x="258" y="560"/>
                  <a:pt x="286" y="522"/>
                </a:cubicBezTo>
                <a:cubicBezTo>
                  <a:pt x="304" y="517"/>
                  <a:pt x="317" y="502"/>
                  <a:pt x="321" y="483"/>
                </a:cubicBezTo>
                <a:cubicBezTo>
                  <a:pt x="329" y="485"/>
                  <a:pt x="339" y="487"/>
                  <a:pt x="352" y="488"/>
                </a:cubicBezTo>
                <a:cubicBezTo>
                  <a:pt x="351" y="491"/>
                  <a:pt x="351" y="494"/>
                  <a:pt x="351" y="497"/>
                </a:cubicBezTo>
                <a:cubicBezTo>
                  <a:pt x="351" y="510"/>
                  <a:pt x="356" y="523"/>
                  <a:pt x="365" y="532"/>
                </a:cubicBezTo>
                <a:cubicBezTo>
                  <a:pt x="348" y="558"/>
                  <a:pt x="332" y="586"/>
                  <a:pt x="319" y="617"/>
                </a:cubicBezTo>
                <a:close/>
                <a:moveTo>
                  <a:pt x="328" y="617"/>
                </a:moveTo>
                <a:cubicBezTo>
                  <a:pt x="340" y="588"/>
                  <a:pt x="355" y="561"/>
                  <a:pt x="371" y="537"/>
                </a:cubicBezTo>
                <a:cubicBezTo>
                  <a:pt x="379" y="543"/>
                  <a:pt x="390" y="547"/>
                  <a:pt x="401" y="547"/>
                </a:cubicBezTo>
                <a:cubicBezTo>
                  <a:pt x="429" y="547"/>
                  <a:pt x="452" y="525"/>
                  <a:pt x="452" y="497"/>
                </a:cubicBezTo>
                <a:cubicBezTo>
                  <a:pt x="452" y="495"/>
                  <a:pt x="452" y="493"/>
                  <a:pt x="452" y="491"/>
                </a:cubicBezTo>
                <a:cubicBezTo>
                  <a:pt x="491" y="489"/>
                  <a:pt x="535" y="481"/>
                  <a:pt x="580" y="465"/>
                </a:cubicBezTo>
                <a:cubicBezTo>
                  <a:pt x="531" y="554"/>
                  <a:pt x="436" y="615"/>
                  <a:pt x="328" y="617"/>
                </a:cubicBezTo>
                <a:close/>
                <a:moveTo>
                  <a:pt x="450" y="483"/>
                </a:moveTo>
                <a:cubicBezTo>
                  <a:pt x="447" y="473"/>
                  <a:pt x="441" y="464"/>
                  <a:pt x="433" y="457"/>
                </a:cubicBezTo>
                <a:cubicBezTo>
                  <a:pt x="463" y="425"/>
                  <a:pt x="495" y="398"/>
                  <a:pt x="523" y="377"/>
                </a:cubicBezTo>
                <a:cubicBezTo>
                  <a:pt x="532" y="389"/>
                  <a:pt x="547" y="397"/>
                  <a:pt x="564" y="397"/>
                </a:cubicBezTo>
                <a:cubicBezTo>
                  <a:pt x="592" y="397"/>
                  <a:pt x="614" y="375"/>
                  <a:pt x="614" y="347"/>
                </a:cubicBezTo>
                <a:cubicBezTo>
                  <a:pt x="614" y="338"/>
                  <a:pt x="612" y="329"/>
                  <a:pt x="607" y="321"/>
                </a:cubicBezTo>
                <a:cubicBezTo>
                  <a:pt x="608" y="321"/>
                  <a:pt x="609" y="320"/>
                  <a:pt x="610" y="320"/>
                </a:cubicBezTo>
                <a:cubicBezTo>
                  <a:pt x="612" y="323"/>
                  <a:pt x="614" y="326"/>
                  <a:pt x="617" y="330"/>
                </a:cubicBezTo>
                <a:cubicBezTo>
                  <a:pt x="615" y="374"/>
                  <a:pt x="604" y="416"/>
                  <a:pt x="586" y="454"/>
                </a:cubicBezTo>
                <a:cubicBezTo>
                  <a:pt x="538" y="473"/>
                  <a:pt x="491" y="481"/>
                  <a:pt x="450" y="483"/>
                </a:cubicBezTo>
                <a:close/>
                <a:moveTo>
                  <a:pt x="457" y="122"/>
                </a:moveTo>
                <a:cubicBezTo>
                  <a:pt x="459" y="120"/>
                  <a:pt x="463" y="120"/>
                  <a:pt x="465" y="122"/>
                </a:cubicBezTo>
                <a:cubicBezTo>
                  <a:pt x="467" y="124"/>
                  <a:pt x="467" y="128"/>
                  <a:pt x="465" y="130"/>
                </a:cubicBezTo>
                <a:cubicBezTo>
                  <a:pt x="451" y="144"/>
                  <a:pt x="449" y="146"/>
                  <a:pt x="449" y="146"/>
                </a:cubicBezTo>
                <a:cubicBezTo>
                  <a:pt x="463" y="160"/>
                  <a:pt x="465" y="162"/>
                  <a:pt x="465" y="162"/>
                </a:cubicBezTo>
                <a:cubicBezTo>
                  <a:pt x="467" y="164"/>
                  <a:pt x="467" y="167"/>
                  <a:pt x="465" y="169"/>
                </a:cubicBezTo>
                <a:cubicBezTo>
                  <a:pt x="463" y="172"/>
                  <a:pt x="459" y="172"/>
                  <a:pt x="457" y="169"/>
                </a:cubicBezTo>
                <a:cubicBezTo>
                  <a:pt x="443" y="155"/>
                  <a:pt x="441" y="153"/>
                  <a:pt x="441" y="153"/>
                </a:cubicBezTo>
                <a:cubicBezTo>
                  <a:pt x="427" y="167"/>
                  <a:pt x="425" y="169"/>
                  <a:pt x="425" y="169"/>
                </a:cubicBezTo>
                <a:cubicBezTo>
                  <a:pt x="423" y="172"/>
                  <a:pt x="420" y="172"/>
                  <a:pt x="417" y="169"/>
                </a:cubicBezTo>
                <a:cubicBezTo>
                  <a:pt x="415" y="167"/>
                  <a:pt x="415" y="164"/>
                  <a:pt x="417" y="162"/>
                </a:cubicBezTo>
                <a:cubicBezTo>
                  <a:pt x="431" y="148"/>
                  <a:pt x="433" y="146"/>
                  <a:pt x="433" y="146"/>
                </a:cubicBezTo>
                <a:cubicBezTo>
                  <a:pt x="419" y="132"/>
                  <a:pt x="417" y="129"/>
                  <a:pt x="417" y="129"/>
                </a:cubicBezTo>
                <a:cubicBezTo>
                  <a:pt x="415" y="127"/>
                  <a:pt x="415" y="124"/>
                  <a:pt x="417" y="122"/>
                </a:cubicBezTo>
                <a:cubicBezTo>
                  <a:pt x="420" y="119"/>
                  <a:pt x="423" y="119"/>
                  <a:pt x="425" y="122"/>
                </a:cubicBezTo>
                <a:cubicBezTo>
                  <a:pt x="439" y="136"/>
                  <a:pt x="441" y="138"/>
                  <a:pt x="441" y="138"/>
                </a:cubicBezTo>
                <a:lnTo>
                  <a:pt x="457" y="122"/>
                </a:lnTo>
                <a:close/>
                <a:moveTo>
                  <a:pt x="580" y="323"/>
                </a:moveTo>
                <a:cubicBezTo>
                  <a:pt x="582" y="321"/>
                  <a:pt x="586" y="321"/>
                  <a:pt x="588" y="323"/>
                </a:cubicBezTo>
                <a:cubicBezTo>
                  <a:pt x="590" y="325"/>
                  <a:pt x="590" y="329"/>
                  <a:pt x="588" y="331"/>
                </a:cubicBezTo>
                <a:cubicBezTo>
                  <a:pt x="574" y="345"/>
                  <a:pt x="572" y="347"/>
                  <a:pt x="572" y="347"/>
                </a:cubicBezTo>
                <a:cubicBezTo>
                  <a:pt x="586" y="361"/>
                  <a:pt x="588" y="363"/>
                  <a:pt x="588" y="363"/>
                </a:cubicBezTo>
                <a:cubicBezTo>
                  <a:pt x="590" y="365"/>
                  <a:pt x="590" y="369"/>
                  <a:pt x="588" y="371"/>
                </a:cubicBezTo>
                <a:cubicBezTo>
                  <a:pt x="586" y="373"/>
                  <a:pt x="582" y="373"/>
                  <a:pt x="580" y="371"/>
                </a:cubicBezTo>
                <a:cubicBezTo>
                  <a:pt x="566" y="357"/>
                  <a:pt x="564" y="355"/>
                  <a:pt x="564" y="355"/>
                </a:cubicBezTo>
                <a:cubicBezTo>
                  <a:pt x="550" y="369"/>
                  <a:pt x="548" y="371"/>
                  <a:pt x="548" y="371"/>
                </a:cubicBezTo>
                <a:cubicBezTo>
                  <a:pt x="546" y="373"/>
                  <a:pt x="542" y="373"/>
                  <a:pt x="540" y="371"/>
                </a:cubicBezTo>
                <a:cubicBezTo>
                  <a:pt x="538" y="369"/>
                  <a:pt x="538" y="365"/>
                  <a:pt x="540" y="363"/>
                </a:cubicBezTo>
                <a:cubicBezTo>
                  <a:pt x="554" y="349"/>
                  <a:pt x="556" y="347"/>
                  <a:pt x="556" y="347"/>
                </a:cubicBezTo>
                <a:cubicBezTo>
                  <a:pt x="542" y="333"/>
                  <a:pt x="540" y="331"/>
                  <a:pt x="540" y="331"/>
                </a:cubicBezTo>
                <a:cubicBezTo>
                  <a:pt x="538" y="329"/>
                  <a:pt x="538" y="325"/>
                  <a:pt x="540" y="323"/>
                </a:cubicBezTo>
                <a:cubicBezTo>
                  <a:pt x="542" y="321"/>
                  <a:pt x="546" y="321"/>
                  <a:pt x="548" y="323"/>
                </a:cubicBezTo>
                <a:cubicBezTo>
                  <a:pt x="562" y="337"/>
                  <a:pt x="564" y="339"/>
                  <a:pt x="564" y="339"/>
                </a:cubicBezTo>
                <a:lnTo>
                  <a:pt x="580" y="323"/>
                </a:lnTo>
                <a:close/>
                <a:moveTo>
                  <a:pt x="287" y="450"/>
                </a:moveTo>
                <a:cubicBezTo>
                  <a:pt x="289" y="448"/>
                  <a:pt x="292" y="448"/>
                  <a:pt x="295" y="450"/>
                </a:cubicBezTo>
                <a:cubicBezTo>
                  <a:pt x="297" y="453"/>
                  <a:pt x="297" y="456"/>
                  <a:pt x="295" y="458"/>
                </a:cubicBezTo>
                <a:cubicBezTo>
                  <a:pt x="281" y="472"/>
                  <a:pt x="279" y="474"/>
                  <a:pt x="279" y="474"/>
                </a:cubicBezTo>
                <a:cubicBezTo>
                  <a:pt x="293" y="488"/>
                  <a:pt x="295" y="490"/>
                  <a:pt x="295" y="490"/>
                </a:cubicBezTo>
                <a:cubicBezTo>
                  <a:pt x="297" y="492"/>
                  <a:pt x="297" y="496"/>
                  <a:pt x="295" y="498"/>
                </a:cubicBezTo>
                <a:cubicBezTo>
                  <a:pt x="292" y="500"/>
                  <a:pt x="289" y="500"/>
                  <a:pt x="287" y="498"/>
                </a:cubicBezTo>
                <a:cubicBezTo>
                  <a:pt x="273" y="484"/>
                  <a:pt x="271" y="482"/>
                  <a:pt x="271" y="482"/>
                </a:cubicBezTo>
                <a:cubicBezTo>
                  <a:pt x="257" y="496"/>
                  <a:pt x="255" y="498"/>
                  <a:pt x="255" y="498"/>
                </a:cubicBezTo>
                <a:cubicBezTo>
                  <a:pt x="252" y="500"/>
                  <a:pt x="249" y="500"/>
                  <a:pt x="247" y="498"/>
                </a:cubicBezTo>
                <a:cubicBezTo>
                  <a:pt x="245" y="496"/>
                  <a:pt x="245" y="492"/>
                  <a:pt x="247" y="490"/>
                </a:cubicBezTo>
                <a:cubicBezTo>
                  <a:pt x="261" y="476"/>
                  <a:pt x="263" y="474"/>
                  <a:pt x="263" y="474"/>
                </a:cubicBezTo>
                <a:cubicBezTo>
                  <a:pt x="249" y="460"/>
                  <a:pt x="247" y="458"/>
                  <a:pt x="247" y="458"/>
                </a:cubicBezTo>
                <a:cubicBezTo>
                  <a:pt x="245" y="456"/>
                  <a:pt x="245" y="452"/>
                  <a:pt x="247" y="450"/>
                </a:cubicBezTo>
                <a:cubicBezTo>
                  <a:pt x="249" y="448"/>
                  <a:pt x="252" y="448"/>
                  <a:pt x="255" y="450"/>
                </a:cubicBezTo>
                <a:cubicBezTo>
                  <a:pt x="269" y="464"/>
                  <a:pt x="271" y="466"/>
                  <a:pt x="271" y="466"/>
                </a:cubicBezTo>
                <a:lnTo>
                  <a:pt x="287" y="450"/>
                </a:lnTo>
                <a:close/>
                <a:moveTo>
                  <a:pt x="221" y="113"/>
                </a:moveTo>
                <a:cubicBezTo>
                  <a:pt x="196" y="147"/>
                  <a:pt x="196" y="147"/>
                  <a:pt x="196" y="147"/>
                </a:cubicBezTo>
                <a:cubicBezTo>
                  <a:pt x="179" y="131"/>
                  <a:pt x="179" y="131"/>
                  <a:pt x="179" y="131"/>
                </a:cubicBezTo>
                <a:cubicBezTo>
                  <a:pt x="177" y="129"/>
                  <a:pt x="173" y="129"/>
                  <a:pt x="171" y="131"/>
                </a:cubicBezTo>
                <a:cubicBezTo>
                  <a:pt x="169" y="134"/>
                  <a:pt x="169" y="137"/>
                  <a:pt x="172" y="139"/>
                </a:cubicBezTo>
                <a:cubicBezTo>
                  <a:pt x="193" y="160"/>
                  <a:pt x="193" y="160"/>
                  <a:pt x="193" y="160"/>
                </a:cubicBezTo>
                <a:cubicBezTo>
                  <a:pt x="194" y="161"/>
                  <a:pt x="195" y="161"/>
                  <a:pt x="197" y="161"/>
                </a:cubicBezTo>
                <a:cubicBezTo>
                  <a:pt x="197" y="161"/>
                  <a:pt x="197" y="161"/>
                  <a:pt x="197" y="161"/>
                </a:cubicBezTo>
                <a:cubicBezTo>
                  <a:pt x="199" y="161"/>
                  <a:pt x="200" y="160"/>
                  <a:pt x="201" y="159"/>
                </a:cubicBezTo>
                <a:cubicBezTo>
                  <a:pt x="231" y="120"/>
                  <a:pt x="231" y="120"/>
                  <a:pt x="231" y="120"/>
                </a:cubicBezTo>
                <a:cubicBezTo>
                  <a:pt x="232" y="117"/>
                  <a:pt x="232" y="114"/>
                  <a:pt x="229" y="112"/>
                </a:cubicBezTo>
                <a:cubicBezTo>
                  <a:pt x="227" y="110"/>
                  <a:pt x="223" y="111"/>
                  <a:pt x="221" y="113"/>
                </a:cubicBezTo>
                <a:close/>
                <a:moveTo>
                  <a:pt x="420" y="476"/>
                </a:moveTo>
                <a:cubicBezTo>
                  <a:pt x="394" y="510"/>
                  <a:pt x="394" y="510"/>
                  <a:pt x="394" y="510"/>
                </a:cubicBezTo>
                <a:cubicBezTo>
                  <a:pt x="378" y="494"/>
                  <a:pt x="378" y="494"/>
                  <a:pt x="378" y="494"/>
                </a:cubicBezTo>
                <a:cubicBezTo>
                  <a:pt x="376" y="492"/>
                  <a:pt x="372" y="492"/>
                  <a:pt x="370" y="494"/>
                </a:cubicBezTo>
                <a:cubicBezTo>
                  <a:pt x="368" y="496"/>
                  <a:pt x="368" y="500"/>
                  <a:pt x="370" y="502"/>
                </a:cubicBezTo>
                <a:cubicBezTo>
                  <a:pt x="391" y="522"/>
                  <a:pt x="391" y="522"/>
                  <a:pt x="391" y="522"/>
                </a:cubicBezTo>
                <a:cubicBezTo>
                  <a:pt x="392" y="523"/>
                  <a:pt x="394" y="524"/>
                  <a:pt x="395" y="524"/>
                </a:cubicBezTo>
                <a:cubicBezTo>
                  <a:pt x="395" y="524"/>
                  <a:pt x="396" y="524"/>
                  <a:pt x="396" y="524"/>
                </a:cubicBezTo>
                <a:cubicBezTo>
                  <a:pt x="397" y="524"/>
                  <a:pt x="399" y="523"/>
                  <a:pt x="400" y="522"/>
                </a:cubicBezTo>
                <a:cubicBezTo>
                  <a:pt x="429" y="483"/>
                  <a:pt x="429" y="483"/>
                  <a:pt x="429" y="483"/>
                </a:cubicBezTo>
                <a:cubicBezTo>
                  <a:pt x="431" y="480"/>
                  <a:pt x="431" y="477"/>
                  <a:pt x="428" y="475"/>
                </a:cubicBezTo>
                <a:cubicBezTo>
                  <a:pt x="426" y="473"/>
                  <a:pt x="422" y="473"/>
                  <a:pt x="420" y="476"/>
                </a:cubicBezTo>
                <a:close/>
                <a:moveTo>
                  <a:pt x="116" y="342"/>
                </a:moveTo>
                <a:cubicBezTo>
                  <a:pt x="90" y="376"/>
                  <a:pt x="90" y="376"/>
                  <a:pt x="90" y="376"/>
                </a:cubicBezTo>
                <a:cubicBezTo>
                  <a:pt x="74" y="360"/>
                  <a:pt x="74" y="360"/>
                  <a:pt x="74" y="360"/>
                </a:cubicBezTo>
                <a:cubicBezTo>
                  <a:pt x="72" y="358"/>
                  <a:pt x="68" y="358"/>
                  <a:pt x="66" y="361"/>
                </a:cubicBezTo>
                <a:cubicBezTo>
                  <a:pt x="64" y="363"/>
                  <a:pt x="64" y="367"/>
                  <a:pt x="66" y="369"/>
                </a:cubicBezTo>
                <a:cubicBezTo>
                  <a:pt x="87" y="389"/>
                  <a:pt x="87" y="389"/>
                  <a:pt x="87" y="389"/>
                </a:cubicBezTo>
                <a:cubicBezTo>
                  <a:pt x="88" y="390"/>
                  <a:pt x="90" y="390"/>
                  <a:pt x="91" y="390"/>
                </a:cubicBezTo>
                <a:cubicBezTo>
                  <a:pt x="91" y="390"/>
                  <a:pt x="92" y="390"/>
                  <a:pt x="92" y="390"/>
                </a:cubicBezTo>
                <a:cubicBezTo>
                  <a:pt x="93" y="390"/>
                  <a:pt x="95" y="389"/>
                  <a:pt x="96" y="388"/>
                </a:cubicBezTo>
                <a:cubicBezTo>
                  <a:pt x="125" y="349"/>
                  <a:pt x="125" y="349"/>
                  <a:pt x="125" y="349"/>
                </a:cubicBezTo>
                <a:cubicBezTo>
                  <a:pt x="127" y="347"/>
                  <a:pt x="127" y="343"/>
                  <a:pt x="124" y="341"/>
                </a:cubicBezTo>
                <a:cubicBezTo>
                  <a:pt x="122" y="339"/>
                  <a:pt x="118" y="340"/>
                  <a:pt x="116" y="342"/>
                </a:cubicBezTo>
                <a:close/>
                <a:moveTo>
                  <a:pt x="392" y="279"/>
                </a:moveTo>
                <a:cubicBezTo>
                  <a:pt x="388" y="271"/>
                  <a:pt x="392" y="262"/>
                  <a:pt x="400" y="259"/>
                </a:cubicBezTo>
                <a:cubicBezTo>
                  <a:pt x="408" y="256"/>
                  <a:pt x="417" y="259"/>
                  <a:pt x="420" y="267"/>
                </a:cubicBezTo>
                <a:cubicBezTo>
                  <a:pt x="423" y="275"/>
                  <a:pt x="420" y="284"/>
                  <a:pt x="412" y="287"/>
                </a:cubicBezTo>
                <a:cubicBezTo>
                  <a:pt x="404" y="291"/>
                  <a:pt x="395" y="287"/>
                  <a:pt x="392" y="279"/>
                </a:cubicBezTo>
                <a:close/>
                <a:moveTo>
                  <a:pt x="330" y="332"/>
                </a:moveTo>
                <a:cubicBezTo>
                  <a:pt x="330" y="332"/>
                  <a:pt x="330" y="332"/>
                  <a:pt x="330" y="332"/>
                </a:cubicBezTo>
                <a:cubicBezTo>
                  <a:pt x="330" y="332"/>
                  <a:pt x="336" y="328"/>
                  <a:pt x="339" y="331"/>
                </a:cubicBezTo>
                <a:cubicBezTo>
                  <a:pt x="342" y="334"/>
                  <a:pt x="342" y="334"/>
                  <a:pt x="342" y="334"/>
                </a:cubicBezTo>
                <a:cubicBezTo>
                  <a:pt x="360" y="349"/>
                  <a:pt x="386" y="354"/>
                  <a:pt x="409" y="344"/>
                </a:cubicBezTo>
                <a:cubicBezTo>
                  <a:pt x="442" y="330"/>
                  <a:pt x="458" y="292"/>
                  <a:pt x="444" y="259"/>
                </a:cubicBezTo>
                <a:cubicBezTo>
                  <a:pt x="429" y="226"/>
                  <a:pt x="391" y="210"/>
                  <a:pt x="358" y="224"/>
                </a:cubicBezTo>
                <a:cubicBezTo>
                  <a:pt x="335" y="234"/>
                  <a:pt x="320" y="256"/>
                  <a:pt x="318" y="280"/>
                </a:cubicBezTo>
                <a:cubicBezTo>
                  <a:pt x="319" y="289"/>
                  <a:pt x="306" y="295"/>
                  <a:pt x="306" y="295"/>
                </a:cubicBezTo>
                <a:cubicBezTo>
                  <a:pt x="209" y="336"/>
                  <a:pt x="209" y="336"/>
                  <a:pt x="209" y="336"/>
                </a:cubicBezTo>
                <a:cubicBezTo>
                  <a:pt x="209" y="336"/>
                  <a:pt x="201" y="339"/>
                  <a:pt x="199" y="345"/>
                </a:cubicBezTo>
                <a:cubicBezTo>
                  <a:pt x="197" y="351"/>
                  <a:pt x="189" y="368"/>
                  <a:pt x="189" y="368"/>
                </a:cubicBezTo>
                <a:cubicBezTo>
                  <a:pt x="189" y="368"/>
                  <a:pt x="187" y="379"/>
                  <a:pt x="200" y="382"/>
                </a:cubicBezTo>
                <a:cubicBezTo>
                  <a:pt x="222" y="390"/>
                  <a:pt x="222" y="390"/>
                  <a:pt x="222" y="390"/>
                </a:cubicBezTo>
                <a:cubicBezTo>
                  <a:pt x="230" y="387"/>
                  <a:pt x="230" y="387"/>
                  <a:pt x="230" y="387"/>
                </a:cubicBezTo>
                <a:cubicBezTo>
                  <a:pt x="234" y="377"/>
                  <a:pt x="234" y="377"/>
                  <a:pt x="234" y="377"/>
                </a:cubicBezTo>
                <a:cubicBezTo>
                  <a:pt x="240" y="374"/>
                  <a:pt x="240" y="374"/>
                  <a:pt x="240" y="374"/>
                </a:cubicBezTo>
                <a:cubicBezTo>
                  <a:pt x="249" y="378"/>
                  <a:pt x="249" y="378"/>
                  <a:pt x="249" y="378"/>
                </a:cubicBezTo>
                <a:cubicBezTo>
                  <a:pt x="258" y="374"/>
                  <a:pt x="258" y="374"/>
                  <a:pt x="258" y="374"/>
                </a:cubicBezTo>
                <a:cubicBezTo>
                  <a:pt x="261" y="366"/>
                  <a:pt x="261" y="366"/>
                  <a:pt x="261" y="366"/>
                </a:cubicBezTo>
                <a:cubicBezTo>
                  <a:pt x="272" y="362"/>
                  <a:pt x="272" y="362"/>
                  <a:pt x="272" y="362"/>
                </a:cubicBezTo>
                <a:cubicBezTo>
                  <a:pt x="281" y="365"/>
                  <a:pt x="281" y="365"/>
                  <a:pt x="281" y="365"/>
                </a:cubicBezTo>
                <a:cubicBezTo>
                  <a:pt x="285" y="363"/>
                  <a:pt x="285" y="363"/>
                  <a:pt x="285" y="363"/>
                </a:cubicBezTo>
                <a:cubicBezTo>
                  <a:pt x="291" y="350"/>
                  <a:pt x="291" y="350"/>
                  <a:pt x="291" y="350"/>
                </a:cubicBezTo>
                <a:cubicBezTo>
                  <a:pt x="310" y="342"/>
                  <a:pt x="310" y="342"/>
                  <a:pt x="310" y="342"/>
                </a:cubicBezTo>
                <a:cubicBezTo>
                  <a:pt x="316" y="357"/>
                  <a:pt x="316" y="357"/>
                  <a:pt x="316" y="357"/>
                </a:cubicBezTo>
                <a:cubicBezTo>
                  <a:pt x="323" y="354"/>
                  <a:pt x="323" y="354"/>
                  <a:pt x="323" y="354"/>
                </a:cubicBezTo>
                <a:cubicBezTo>
                  <a:pt x="330" y="336"/>
                  <a:pt x="330" y="336"/>
                  <a:pt x="330" y="336"/>
                </a:cubicBezTo>
                <a:lnTo>
                  <a:pt x="330" y="332"/>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dirty="0">
              <a:solidFill>
                <a:srgbClr val="FFFFFF"/>
              </a:solidFill>
              <a:latin typeface="CiscoSansTT Light"/>
              <a:cs typeface="CiscoSansTT Light"/>
            </a:endParaRPr>
          </a:p>
        </p:txBody>
      </p:sp>
      <p:grpSp>
        <p:nvGrpSpPr>
          <p:cNvPr id="59" name="Group 23">
            <a:extLst>
              <a:ext uri="{FF2B5EF4-FFF2-40B4-BE49-F238E27FC236}">
                <a16:creationId xmlns:a16="http://schemas.microsoft.com/office/drawing/2014/main" id="{0BFD1C27-5CB3-FB40-92C6-171C516B9944}"/>
              </a:ext>
            </a:extLst>
          </p:cNvPr>
          <p:cNvGrpSpPr>
            <a:grpSpLocks noChangeAspect="1"/>
          </p:cNvGrpSpPr>
          <p:nvPr/>
        </p:nvGrpSpPr>
        <p:grpSpPr bwMode="auto">
          <a:xfrm>
            <a:off x="560056" y="2684162"/>
            <a:ext cx="242494" cy="187961"/>
            <a:chOff x="790" y="0"/>
            <a:chExt cx="4180" cy="3240"/>
          </a:xfrm>
          <a:solidFill>
            <a:schemeClr val="accent5"/>
          </a:solidFill>
        </p:grpSpPr>
        <p:sp>
          <p:nvSpPr>
            <p:cNvPr id="60" name="Freeform 24">
              <a:extLst>
                <a:ext uri="{FF2B5EF4-FFF2-40B4-BE49-F238E27FC236}">
                  <a16:creationId xmlns:a16="http://schemas.microsoft.com/office/drawing/2014/main" id="{34B9867B-447C-9E43-A3AC-7AFA64F30B68}"/>
                </a:ext>
              </a:extLst>
            </p:cNvPr>
            <p:cNvSpPr>
              <a:spLocks noEditPoints="1"/>
            </p:cNvSpPr>
            <p:nvPr/>
          </p:nvSpPr>
          <p:spPr bwMode="auto">
            <a:xfrm>
              <a:off x="2351" y="955"/>
              <a:ext cx="1051" cy="1051"/>
            </a:xfrm>
            <a:custGeom>
              <a:avLst/>
              <a:gdLst>
                <a:gd name="T0" fmla="*/ 525 w 1051"/>
                <a:gd name="T1" fmla="*/ 0 h 1051"/>
                <a:gd name="T2" fmla="*/ 0 w 1051"/>
                <a:gd name="T3" fmla="*/ 526 h 1051"/>
                <a:gd name="T4" fmla="*/ 525 w 1051"/>
                <a:gd name="T5" fmla="*/ 1051 h 1051"/>
                <a:gd name="T6" fmla="*/ 1051 w 1051"/>
                <a:gd name="T7" fmla="*/ 526 h 1051"/>
                <a:gd name="T8" fmla="*/ 525 w 1051"/>
                <a:gd name="T9" fmla="*/ 0 h 1051"/>
                <a:gd name="T10" fmla="*/ 325 w 1051"/>
                <a:gd name="T11" fmla="*/ 644 h 1051"/>
                <a:gd name="T12" fmla="*/ 325 w 1051"/>
                <a:gd name="T13" fmla="*/ 501 h 1051"/>
                <a:gd name="T14" fmla="*/ 327 w 1051"/>
                <a:gd name="T15" fmla="*/ 357 h 1051"/>
                <a:gd name="T16" fmla="*/ 469 w 1051"/>
                <a:gd name="T17" fmla="*/ 356 h 1051"/>
                <a:gd name="T18" fmla="*/ 468 w 1051"/>
                <a:gd name="T19" fmla="*/ 500 h 1051"/>
                <a:gd name="T20" fmla="*/ 793 w 1051"/>
                <a:gd name="T21" fmla="*/ 498 h 1051"/>
                <a:gd name="T22" fmla="*/ 791 w 1051"/>
                <a:gd name="T23" fmla="*/ 640 h 1051"/>
                <a:gd name="T24" fmla="*/ 325 w 1051"/>
                <a:gd name="T25" fmla="*/ 644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1" h="1051">
                  <a:moveTo>
                    <a:pt x="525" y="0"/>
                  </a:moveTo>
                  <a:lnTo>
                    <a:pt x="0" y="526"/>
                  </a:lnTo>
                  <a:lnTo>
                    <a:pt x="525" y="1051"/>
                  </a:lnTo>
                  <a:lnTo>
                    <a:pt x="1051" y="526"/>
                  </a:lnTo>
                  <a:lnTo>
                    <a:pt x="525" y="0"/>
                  </a:lnTo>
                  <a:close/>
                  <a:moveTo>
                    <a:pt x="325" y="644"/>
                  </a:moveTo>
                  <a:lnTo>
                    <a:pt x="325" y="501"/>
                  </a:lnTo>
                  <a:lnTo>
                    <a:pt x="327" y="357"/>
                  </a:lnTo>
                  <a:lnTo>
                    <a:pt x="469" y="356"/>
                  </a:lnTo>
                  <a:lnTo>
                    <a:pt x="468" y="500"/>
                  </a:lnTo>
                  <a:lnTo>
                    <a:pt x="793" y="498"/>
                  </a:lnTo>
                  <a:lnTo>
                    <a:pt x="791" y="640"/>
                  </a:lnTo>
                  <a:lnTo>
                    <a:pt x="325"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1" name="Freeform 25">
              <a:extLst>
                <a:ext uri="{FF2B5EF4-FFF2-40B4-BE49-F238E27FC236}">
                  <a16:creationId xmlns:a16="http://schemas.microsoft.com/office/drawing/2014/main" id="{FA908E8F-852E-CD40-B3B1-4FFADBDB9BFE}"/>
                </a:ext>
              </a:extLst>
            </p:cNvPr>
            <p:cNvSpPr>
              <a:spLocks noEditPoints="1"/>
            </p:cNvSpPr>
            <p:nvPr/>
          </p:nvSpPr>
          <p:spPr bwMode="auto">
            <a:xfrm>
              <a:off x="2351" y="2189"/>
              <a:ext cx="1051" cy="1051"/>
            </a:xfrm>
            <a:custGeom>
              <a:avLst/>
              <a:gdLst>
                <a:gd name="T0" fmla="*/ 525 w 1051"/>
                <a:gd name="T1" fmla="*/ 0 h 1051"/>
                <a:gd name="T2" fmla="*/ 0 w 1051"/>
                <a:gd name="T3" fmla="*/ 526 h 1051"/>
                <a:gd name="T4" fmla="*/ 525 w 1051"/>
                <a:gd name="T5" fmla="*/ 1051 h 1051"/>
                <a:gd name="T6" fmla="*/ 1051 w 1051"/>
                <a:gd name="T7" fmla="*/ 526 h 1051"/>
                <a:gd name="T8" fmla="*/ 525 w 1051"/>
                <a:gd name="T9" fmla="*/ 0 h 1051"/>
                <a:gd name="T10" fmla="*/ 590 w 1051"/>
                <a:gd name="T11" fmla="*/ 592 h 1051"/>
                <a:gd name="T12" fmla="*/ 590 w 1051"/>
                <a:gd name="T13" fmla="*/ 756 h 1051"/>
                <a:gd name="T14" fmla="*/ 448 w 1051"/>
                <a:gd name="T15" fmla="*/ 756 h 1051"/>
                <a:gd name="T16" fmla="*/ 450 w 1051"/>
                <a:gd name="T17" fmla="*/ 592 h 1051"/>
                <a:gd name="T18" fmla="*/ 286 w 1051"/>
                <a:gd name="T19" fmla="*/ 594 h 1051"/>
                <a:gd name="T20" fmla="*/ 288 w 1051"/>
                <a:gd name="T21" fmla="*/ 452 h 1051"/>
                <a:gd name="T22" fmla="*/ 450 w 1051"/>
                <a:gd name="T23" fmla="*/ 452 h 1051"/>
                <a:gd name="T24" fmla="*/ 452 w 1051"/>
                <a:gd name="T25" fmla="*/ 288 h 1051"/>
                <a:gd name="T26" fmla="*/ 594 w 1051"/>
                <a:gd name="T27" fmla="*/ 286 h 1051"/>
                <a:gd name="T28" fmla="*/ 592 w 1051"/>
                <a:gd name="T29" fmla="*/ 450 h 1051"/>
                <a:gd name="T30" fmla="*/ 756 w 1051"/>
                <a:gd name="T31" fmla="*/ 450 h 1051"/>
                <a:gd name="T32" fmla="*/ 754 w 1051"/>
                <a:gd name="T33" fmla="*/ 590 h 1051"/>
                <a:gd name="T34" fmla="*/ 590 w 1051"/>
                <a:gd name="T35" fmla="*/ 592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1" h="1051">
                  <a:moveTo>
                    <a:pt x="525" y="0"/>
                  </a:moveTo>
                  <a:lnTo>
                    <a:pt x="0" y="526"/>
                  </a:lnTo>
                  <a:lnTo>
                    <a:pt x="525" y="1051"/>
                  </a:lnTo>
                  <a:lnTo>
                    <a:pt x="1051" y="526"/>
                  </a:lnTo>
                  <a:lnTo>
                    <a:pt x="525" y="0"/>
                  </a:lnTo>
                  <a:close/>
                  <a:moveTo>
                    <a:pt x="590" y="592"/>
                  </a:moveTo>
                  <a:lnTo>
                    <a:pt x="590" y="756"/>
                  </a:lnTo>
                  <a:lnTo>
                    <a:pt x="448" y="756"/>
                  </a:lnTo>
                  <a:lnTo>
                    <a:pt x="450" y="592"/>
                  </a:lnTo>
                  <a:lnTo>
                    <a:pt x="286" y="594"/>
                  </a:lnTo>
                  <a:lnTo>
                    <a:pt x="288" y="452"/>
                  </a:lnTo>
                  <a:lnTo>
                    <a:pt x="450" y="452"/>
                  </a:lnTo>
                  <a:lnTo>
                    <a:pt x="452" y="288"/>
                  </a:lnTo>
                  <a:lnTo>
                    <a:pt x="594" y="286"/>
                  </a:lnTo>
                  <a:lnTo>
                    <a:pt x="592" y="450"/>
                  </a:lnTo>
                  <a:lnTo>
                    <a:pt x="756" y="450"/>
                  </a:lnTo>
                  <a:lnTo>
                    <a:pt x="754" y="590"/>
                  </a:lnTo>
                  <a:lnTo>
                    <a:pt x="590" y="5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2" name="Freeform 26">
              <a:extLst>
                <a:ext uri="{FF2B5EF4-FFF2-40B4-BE49-F238E27FC236}">
                  <a16:creationId xmlns:a16="http://schemas.microsoft.com/office/drawing/2014/main" id="{7478E724-36E7-5A41-89FD-7E6ABC784FB9}"/>
                </a:ext>
              </a:extLst>
            </p:cNvPr>
            <p:cNvSpPr>
              <a:spLocks noEditPoints="1"/>
            </p:cNvSpPr>
            <p:nvPr/>
          </p:nvSpPr>
          <p:spPr bwMode="auto">
            <a:xfrm>
              <a:off x="2968" y="1574"/>
              <a:ext cx="1040" cy="1040"/>
            </a:xfrm>
            <a:custGeom>
              <a:avLst/>
              <a:gdLst>
                <a:gd name="T0" fmla="*/ 523 w 1040"/>
                <a:gd name="T1" fmla="*/ 0 h 1040"/>
                <a:gd name="T2" fmla="*/ 0 w 1040"/>
                <a:gd name="T3" fmla="*/ 524 h 1040"/>
                <a:gd name="T4" fmla="*/ 517 w 1040"/>
                <a:gd name="T5" fmla="*/ 1040 h 1040"/>
                <a:gd name="T6" fmla="*/ 1040 w 1040"/>
                <a:gd name="T7" fmla="*/ 517 h 1040"/>
                <a:gd name="T8" fmla="*/ 523 w 1040"/>
                <a:gd name="T9" fmla="*/ 0 h 1040"/>
                <a:gd name="T10" fmla="*/ 592 w 1040"/>
                <a:gd name="T11" fmla="*/ 592 h 1040"/>
                <a:gd name="T12" fmla="*/ 592 w 1040"/>
                <a:gd name="T13" fmla="*/ 754 h 1040"/>
                <a:gd name="T14" fmla="*/ 450 w 1040"/>
                <a:gd name="T15" fmla="*/ 756 h 1040"/>
                <a:gd name="T16" fmla="*/ 452 w 1040"/>
                <a:gd name="T17" fmla="*/ 592 h 1040"/>
                <a:gd name="T18" fmla="*/ 288 w 1040"/>
                <a:gd name="T19" fmla="*/ 594 h 1040"/>
                <a:gd name="T20" fmla="*/ 290 w 1040"/>
                <a:gd name="T21" fmla="*/ 451 h 1040"/>
                <a:gd name="T22" fmla="*/ 452 w 1040"/>
                <a:gd name="T23" fmla="*/ 450 h 1040"/>
                <a:gd name="T24" fmla="*/ 453 w 1040"/>
                <a:gd name="T25" fmla="*/ 288 h 1040"/>
                <a:gd name="T26" fmla="*/ 596 w 1040"/>
                <a:gd name="T27" fmla="*/ 286 h 1040"/>
                <a:gd name="T28" fmla="*/ 594 w 1040"/>
                <a:gd name="T29" fmla="*/ 450 h 1040"/>
                <a:gd name="T30" fmla="*/ 756 w 1040"/>
                <a:gd name="T31" fmla="*/ 448 h 1040"/>
                <a:gd name="T32" fmla="*/ 756 w 1040"/>
                <a:gd name="T33" fmla="*/ 590 h 1040"/>
                <a:gd name="T34" fmla="*/ 592 w 1040"/>
                <a:gd name="T35" fmla="*/ 592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0" h="1040">
                  <a:moveTo>
                    <a:pt x="523" y="0"/>
                  </a:moveTo>
                  <a:lnTo>
                    <a:pt x="0" y="524"/>
                  </a:lnTo>
                  <a:lnTo>
                    <a:pt x="517" y="1040"/>
                  </a:lnTo>
                  <a:lnTo>
                    <a:pt x="1040" y="517"/>
                  </a:lnTo>
                  <a:lnTo>
                    <a:pt x="523" y="0"/>
                  </a:lnTo>
                  <a:close/>
                  <a:moveTo>
                    <a:pt x="592" y="592"/>
                  </a:moveTo>
                  <a:lnTo>
                    <a:pt x="592" y="754"/>
                  </a:lnTo>
                  <a:lnTo>
                    <a:pt x="450" y="756"/>
                  </a:lnTo>
                  <a:lnTo>
                    <a:pt x="452" y="592"/>
                  </a:lnTo>
                  <a:lnTo>
                    <a:pt x="288" y="594"/>
                  </a:lnTo>
                  <a:lnTo>
                    <a:pt x="290" y="451"/>
                  </a:lnTo>
                  <a:lnTo>
                    <a:pt x="452" y="450"/>
                  </a:lnTo>
                  <a:lnTo>
                    <a:pt x="453" y="288"/>
                  </a:lnTo>
                  <a:lnTo>
                    <a:pt x="596" y="286"/>
                  </a:lnTo>
                  <a:lnTo>
                    <a:pt x="594" y="450"/>
                  </a:lnTo>
                  <a:lnTo>
                    <a:pt x="756" y="448"/>
                  </a:lnTo>
                  <a:lnTo>
                    <a:pt x="756" y="590"/>
                  </a:lnTo>
                  <a:lnTo>
                    <a:pt x="592" y="5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3" name="Freeform 27">
              <a:extLst>
                <a:ext uri="{FF2B5EF4-FFF2-40B4-BE49-F238E27FC236}">
                  <a16:creationId xmlns:a16="http://schemas.microsoft.com/office/drawing/2014/main" id="{70DA6020-D7B7-E14F-8F6A-D347AC6D5E3E}"/>
                </a:ext>
              </a:extLst>
            </p:cNvPr>
            <p:cNvSpPr>
              <a:spLocks noEditPoints="1"/>
            </p:cNvSpPr>
            <p:nvPr/>
          </p:nvSpPr>
          <p:spPr bwMode="auto">
            <a:xfrm>
              <a:off x="1734" y="1572"/>
              <a:ext cx="1051" cy="1051"/>
            </a:xfrm>
            <a:custGeom>
              <a:avLst/>
              <a:gdLst>
                <a:gd name="T0" fmla="*/ 525 w 1051"/>
                <a:gd name="T1" fmla="*/ 0 h 1051"/>
                <a:gd name="T2" fmla="*/ 0 w 1051"/>
                <a:gd name="T3" fmla="*/ 526 h 1051"/>
                <a:gd name="T4" fmla="*/ 525 w 1051"/>
                <a:gd name="T5" fmla="*/ 1051 h 1051"/>
                <a:gd name="T6" fmla="*/ 1051 w 1051"/>
                <a:gd name="T7" fmla="*/ 526 h 1051"/>
                <a:gd name="T8" fmla="*/ 525 w 1051"/>
                <a:gd name="T9" fmla="*/ 0 h 1051"/>
                <a:gd name="T10" fmla="*/ 331 w 1051"/>
                <a:gd name="T11" fmla="*/ 429 h 1051"/>
                <a:gd name="T12" fmla="*/ 425 w 1051"/>
                <a:gd name="T13" fmla="*/ 334 h 1051"/>
                <a:gd name="T14" fmla="*/ 711 w 1051"/>
                <a:gd name="T15" fmla="*/ 622 h 1051"/>
                <a:gd name="T16" fmla="*/ 617 w 1051"/>
                <a:gd name="T17" fmla="*/ 717 h 1051"/>
                <a:gd name="T18" fmla="*/ 331 w 1051"/>
                <a:gd name="T19" fmla="*/ 429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1" h="1051">
                  <a:moveTo>
                    <a:pt x="525" y="0"/>
                  </a:moveTo>
                  <a:lnTo>
                    <a:pt x="0" y="526"/>
                  </a:lnTo>
                  <a:lnTo>
                    <a:pt x="525" y="1051"/>
                  </a:lnTo>
                  <a:lnTo>
                    <a:pt x="1051" y="526"/>
                  </a:lnTo>
                  <a:lnTo>
                    <a:pt x="525" y="0"/>
                  </a:lnTo>
                  <a:close/>
                  <a:moveTo>
                    <a:pt x="331" y="429"/>
                  </a:moveTo>
                  <a:lnTo>
                    <a:pt x="425" y="334"/>
                  </a:lnTo>
                  <a:lnTo>
                    <a:pt x="711" y="622"/>
                  </a:lnTo>
                  <a:lnTo>
                    <a:pt x="617" y="717"/>
                  </a:lnTo>
                  <a:lnTo>
                    <a:pt x="331" y="4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4" name="Freeform 28">
              <a:extLst>
                <a:ext uri="{FF2B5EF4-FFF2-40B4-BE49-F238E27FC236}">
                  <a16:creationId xmlns:a16="http://schemas.microsoft.com/office/drawing/2014/main" id="{9827F025-153B-EA41-BA28-3937F180EC85}"/>
                </a:ext>
              </a:extLst>
            </p:cNvPr>
            <p:cNvSpPr>
              <a:spLocks noEditPoints="1"/>
            </p:cNvSpPr>
            <p:nvPr/>
          </p:nvSpPr>
          <p:spPr bwMode="auto">
            <a:xfrm>
              <a:off x="1403" y="14"/>
              <a:ext cx="1380" cy="1380"/>
            </a:xfrm>
            <a:custGeom>
              <a:avLst/>
              <a:gdLst>
                <a:gd name="T0" fmla="*/ 680 w 1380"/>
                <a:gd name="T1" fmla="*/ 738 h 1380"/>
                <a:gd name="T2" fmla="*/ 761 w 1380"/>
                <a:gd name="T3" fmla="*/ 585 h 1380"/>
                <a:gd name="T4" fmla="*/ 608 w 1380"/>
                <a:gd name="T5" fmla="*/ 665 h 1380"/>
                <a:gd name="T6" fmla="*/ 680 w 1380"/>
                <a:gd name="T7" fmla="*/ 738 h 1380"/>
                <a:gd name="T8" fmla="*/ 527 w 1380"/>
                <a:gd name="T9" fmla="*/ 0 h 1380"/>
                <a:gd name="T10" fmla="*/ 0 w 1380"/>
                <a:gd name="T11" fmla="*/ 525 h 1380"/>
                <a:gd name="T12" fmla="*/ 856 w 1380"/>
                <a:gd name="T13" fmla="*/ 1380 h 1380"/>
                <a:gd name="T14" fmla="*/ 1380 w 1380"/>
                <a:gd name="T15" fmla="*/ 854 h 1380"/>
                <a:gd name="T16" fmla="*/ 527 w 1380"/>
                <a:gd name="T17" fmla="*/ 0 h 1380"/>
                <a:gd name="T18" fmla="*/ 674 w 1380"/>
                <a:gd name="T19" fmla="*/ 941 h 1380"/>
                <a:gd name="T20" fmla="*/ 608 w 1380"/>
                <a:gd name="T21" fmla="*/ 873 h 1380"/>
                <a:gd name="T22" fmla="*/ 651 w 1380"/>
                <a:gd name="T23" fmla="*/ 792 h 1380"/>
                <a:gd name="T24" fmla="*/ 553 w 1380"/>
                <a:gd name="T25" fmla="*/ 696 h 1380"/>
                <a:gd name="T26" fmla="*/ 472 w 1380"/>
                <a:gd name="T27" fmla="*/ 738 h 1380"/>
                <a:gd name="T28" fmla="*/ 409 w 1380"/>
                <a:gd name="T29" fmla="*/ 676 h 1380"/>
                <a:gd name="T30" fmla="*/ 779 w 1380"/>
                <a:gd name="T31" fmla="*/ 500 h 1380"/>
                <a:gd name="T32" fmla="*/ 850 w 1380"/>
                <a:gd name="T33" fmla="*/ 571 h 1380"/>
                <a:gd name="T34" fmla="*/ 674 w 1380"/>
                <a:gd name="T35" fmla="*/ 941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80" h="1380">
                  <a:moveTo>
                    <a:pt x="680" y="738"/>
                  </a:moveTo>
                  <a:lnTo>
                    <a:pt x="761" y="585"/>
                  </a:lnTo>
                  <a:lnTo>
                    <a:pt x="608" y="665"/>
                  </a:lnTo>
                  <a:lnTo>
                    <a:pt x="680" y="738"/>
                  </a:lnTo>
                  <a:close/>
                  <a:moveTo>
                    <a:pt x="527" y="0"/>
                  </a:moveTo>
                  <a:lnTo>
                    <a:pt x="0" y="525"/>
                  </a:lnTo>
                  <a:lnTo>
                    <a:pt x="856" y="1380"/>
                  </a:lnTo>
                  <a:lnTo>
                    <a:pt x="1380" y="854"/>
                  </a:lnTo>
                  <a:lnTo>
                    <a:pt x="527" y="0"/>
                  </a:lnTo>
                  <a:close/>
                  <a:moveTo>
                    <a:pt x="674" y="941"/>
                  </a:moveTo>
                  <a:lnTo>
                    <a:pt x="608" y="873"/>
                  </a:lnTo>
                  <a:lnTo>
                    <a:pt x="651" y="792"/>
                  </a:lnTo>
                  <a:lnTo>
                    <a:pt x="553" y="696"/>
                  </a:lnTo>
                  <a:lnTo>
                    <a:pt x="472" y="738"/>
                  </a:lnTo>
                  <a:lnTo>
                    <a:pt x="409" y="676"/>
                  </a:lnTo>
                  <a:lnTo>
                    <a:pt x="779" y="500"/>
                  </a:lnTo>
                  <a:lnTo>
                    <a:pt x="850" y="571"/>
                  </a:lnTo>
                  <a:lnTo>
                    <a:pt x="674" y="9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5" name="Freeform 29">
              <a:extLst>
                <a:ext uri="{FF2B5EF4-FFF2-40B4-BE49-F238E27FC236}">
                  <a16:creationId xmlns:a16="http://schemas.microsoft.com/office/drawing/2014/main" id="{ABCC5C48-6B98-A84C-BE9F-E6231153E408}"/>
                </a:ext>
              </a:extLst>
            </p:cNvPr>
            <p:cNvSpPr>
              <a:spLocks noEditPoints="1"/>
            </p:cNvSpPr>
            <p:nvPr/>
          </p:nvSpPr>
          <p:spPr bwMode="auto">
            <a:xfrm>
              <a:off x="2966" y="0"/>
              <a:ext cx="1391" cy="1391"/>
            </a:xfrm>
            <a:custGeom>
              <a:avLst/>
              <a:gdLst>
                <a:gd name="T0" fmla="*/ 864 w 1391"/>
                <a:gd name="T1" fmla="*/ 0 h 1391"/>
                <a:gd name="T2" fmla="*/ 0 w 1391"/>
                <a:gd name="T3" fmla="*/ 864 h 1391"/>
                <a:gd name="T4" fmla="*/ 526 w 1391"/>
                <a:gd name="T5" fmla="*/ 1391 h 1391"/>
                <a:gd name="T6" fmla="*/ 1391 w 1391"/>
                <a:gd name="T7" fmla="*/ 526 h 1391"/>
                <a:gd name="T8" fmla="*/ 864 w 1391"/>
                <a:gd name="T9" fmla="*/ 0 h 1391"/>
                <a:gd name="T10" fmla="*/ 592 w 1391"/>
                <a:gd name="T11" fmla="*/ 891 h 1391"/>
                <a:gd name="T12" fmla="*/ 534 w 1391"/>
                <a:gd name="T13" fmla="*/ 830 h 1391"/>
                <a:gd name="T14" fmla="*/ 743 w 1391"/>
                <a:gd name="T15" fmla="*/ 621 h 1391"/>
                <a:gd name="T16" fmla="*/ 653 w 1391"/>
                <a:gd name="T17" fmla="*/ 590 h 1391"/>
                <a:gd name="T18" fmla="*/ 706 w 1391"/>
                <a:gd name="T19" fmla="*/ 537 h 1391"/>
                <a:gd name="T20" fmla="*/ 799 w 1391"/>
                <a:gd name="T21" fmla="*/ 565 h 1391"/>
                <a:gd name="T22" fmla="*/ 857 w 1391"/>
                <a:gd name="T23" fmla="*/ 624 h 1391"/>
                <a:gd name="T24" fmla="*/ 592 w 1391"/>
                <a:gd name="T25" fmla="*/ 891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1" h="1391">
                  <a:moveTo>
                    <a:pt x="864" y="0"/>
                  </a:moveTo>
                  <a:lnTo>
                    <a:pt x="0" y="864"/>
                  </a:lnTo>
                  <a:lnTo>
                    <a:pt x="526" y="1391"/>
                  </a:lnTo>
                  <a:lnTo>
                    <a:pt x="1391" y="526"/>
                  </a:lnTo>
                  <a:lnTo>
                    <a:pt x="864" y="0"/>
                  </a:lnTo>
                  <a:close/>
                  <a:moveTo>
                    <a:pt x="592" y="891"/>
                  </a:moveTo>
                  <a:lnTo>
                    <a:pt x="534" y="830"/>
                  </a:lnTo>
                  <a:lnTo>
                    <a:pt x="743" y="621"/>
                  </a:lnTo>
                  <a:lnTo>
                    <a:pt x="653" y="590"/>
                  </a:lnTo>
                  <a:lnTo>
                    <a:pt x="706" y="537"/>
                  </a:lnTo>
                  <a:lnTo>
                    <a:pt x="799" y="565"/>
                  </a:lnTo>
                  <a:lnTo>
                    <a:pt x="857" y="624"/>
                  </a:lnTo>
                  <a:lnTo>
                    <a:pt x="592" y="8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6" name="Freeform 30">
              <a:extLst>
                <a:ext uri="{FF2B5EF4-FFF2-40B4-BE49-F238E27FC236}">
                  <a16:creationId xmlns:a16="http://schemas.microsoft.com/office/drawing/2014/main" id="{E108C3F4-EA4D-124F-9FA6-1CBF9A84DB8C}"/>
                </a:ext>
              </a:extLst>
            </p:cNvPr>
            <p:cNvSpPr>
              <a:spLocks noEditPoints="1"/>
            </p:cNvSpPr>
            <p:nvPr/>
          </p:nvSpPr>
          <p:spPr bwMode="auto">
            <a:xfrm>
              <a:off x="3580" y="615"/>
              <a:ext cx="1390" cy="1391"/>
            </a:xfrm>
            <a:custGeom>
              <a:avLst/>
              <a:gdLst>
                <a:gd name="T0" fmla="*/ 487 w 782"/>
                <a:gd name="T1" fmla="*/ 0 h 782"/>
                <a:gd name="T2" fmla="*/ 0 w 782"/>
                <a:gd name="T3" fmla="*/ 486 h 782"/>
                <a:gd name="T4" fmla="*/ 296 w 782"/>
                <a:gd name="T5" fmla="*/ 782 h 782"/>
                <a:gd name="T6" fmla="*/ 782 w 782"/>
                <a:gd name="T7" fmla="*/ 295 h 782"/>
                <a:gd name="T8" fmla="*/ 487 w 782"/>
                <a:gd name="T9" fmla="*/ 0 h 782"/>
                <a:gd name="T10" fmla="*/ 464 w 782"/>
                <a:gd name="T11" fmla="*/ 414 h 782"/>
                <a:gd name="T12" fmla="*/ 422 w 782"/>
                <a:gd name="T13" fmla="*/ 435 h 782"/>
                <a:gd name="T14" fmla="*/ 361 w 782"/>
                <a:gd name="T15" fmla="*/ 437 h 782"/>
                <a:gd name="T16" fmla="*/ 320 w 782"/>
                <a:gd name="T17" fmla="*/ 436 h 782"/>
                <a:gd name="T18" fmla="*/ 380 w 782"/>
                <a:gd name="T19" fmla="*/ 496 h 782"/>
                <a:gd name="T20" fmla="*/ 353 w 782"/>
                <a:gd name="T21" fmla="*/ 523 h 782"/>
                <a:gd name="T22" fmla="*/ 250 w 782"/>
                <a:gd name="T23" fmla="*/ 420 h 782"/>
                <a:gd name="T24" fmla="*/ 277 w 782"/>
                <a:gd name="T25" fmla="*/ 392 h 782"/>
                <a:gd name="T26" fmla="*/ 348 w 782"/>
                <a:gd name="T27" fmla="*/ 393 h 782"/>
                <a:gd name="T28" fmla="*/ 358 w 782"/>
                <a:gd name="T29" fmla="*/ 393 h 782"/>
                <a:gd name="T30" fmla="*/ 409 w 782"/>
                <a:gd name="T31" fmla="*/ 391 h 782"/>
                <a:gd name="T32" fmla="*/ 430 w 782"/>
                <a:gd name="T33" fmla="*/ 380 h 782"/>
                <a:gd name="T34" fmla="*/ 438 w 782"/>
                <a:gd name="T35" fmla="*/ 361 h 782"/>
                <a:gd name="T36" fmla="*/ 429 w 782"/>
                <a:gd name="T37" fmla="*/ 344 h 782"/>
                <a:gd name="T38" fmla="*/ 411 w 782"/>
                <a:gd name="T39" fmla="*/ 335 h 782"/>
                <a:gd name="T40" fmla="*/ 388 w 782"/>
                <a:gd name="T41" fmla="*/ 342 h 782"/>
                <a:gd name="T42" fmla="*/ 354 w 782"/>
                <a:gd name="T43" fmla="*/ 307 h 782"/>
                <a:gd name="T44" fmla="*/ 410 w 782"/>
                <a:gd name="T45" fmla="*/ 295 h 782"/>
                <a:gd name="T46" fmla="*/ 455 w 782"/>
                <a:gd name="T47" fmla="*/ 320 h 782"/>
                <a:gd name="T48" fmla="*/ 480 w 782"/>
                <a:gd name="T49" fmla="*/ 372 h 782"/>
                <a:gd name="T50" fmla="*/ 464 w 782"/>
                <a:gd name="T51" fmla="*/ 41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2" h="782">
                  <a:moveTo>
                    <a:pt x="487" y="0"/>
                  </a:moveTo>
                  <a:cubicBezTo>
                    <a:pt x="0" y="486"/>
                    <a:pt x="0" y="486"/>
                    <a:pt x="0" y="486"/>
                  </a:cubicBezTo>
                  <a:cubicBezTo>
                    <a:pt x="296" y="782"/>
                    <a:pt x="296" y="782"/>
                    <a:pt x="296" y="782"/>
                  </a:cubicBezTo>
                  <a:cubicBezTo>
                    <a:pt x="782" y="295"/>
                    <a:pt x="782" y="295"/>
                    <a:pt x="782" y="295"/>
                  </a:cubicBezTo>
                  <a:lnTo>
                    <a:pt x="487" y="0"/>
                  </a:lnTo>
                  <a:close/>
                  <a:moveTo>
                    <a:pt x="464" y="414"/>
                  </a:moveTo>
                  <a:cubicBezTo>
                    <a:pt x="452" y="426"/>
                    <a:pt x="439" y="433"/>
                    <a:pt x="422" y="435"/>
                  </a:cubicBezTo>
                  <a:cubicBezTo>
                    <a:pt x="412" y="437"/>
                    <a:pt x="392" y="437"/>
                    <a:pt x="361" y="437"/>
                  </a:cubicBezTo>
                  <a:cubicBezTo>
                    <a:pt x="320" y="436"/>
                    <a:pt x="320" y="436"/>
                    <a:pt x="320" y="436"/>
                  </a:cubicBezTo>
                  <a:cubicBezTo>
                    <a:pt x="380" y="496"/>
                    <a:pt x="380" y="496"/>
                    <a:pt x="380" y="496"/>
                  </a:cubicBezTo>
                  <a:cubicBezTo>
                    <a:pt x="353" y="523"/>
                    <a:pt x="353" y="523"/>
                    <a:pt x="353" y="523"/>
                  </a:cubicBezTo>
                  <a:cubicBezTo>
                    <a:pt x="250" y="420"/>
                    <a:pt x="250" y="420"/>
                    <a:pt x="250" y="420"/>
                  </a:cubicBezTo>
                  <a:cubicBezTo>
                    <a:pt x="277" y="392"/>
                    <a:pt x="277" y="392"/>
                    <a:pt x="277" y="392"/>
                  </a:cubicBezTo>
                  <a:cubicBezTo>
                    <a:pt x="348" y="393"/>
                    <a:pt x="348" y="393"/>
                    <a:pt x="348" y="393"/>
                  </a:cubicBezTo>
                  <a:cubicBezTo>
                    <a:pt x="358" y="393"/>
                    <a:pt x="358" y="393"/>
                    <a:pt x="358" y="393"/>
                  </a:cubicBezTo>
                  <a:cubicBezTo>
                    <a:pt x="383" y="393"/>
                    <a:pt x="400" y="393"/>
                    <a:pt x="409" y="391"/>
                  </a:cubicBezTo>
                  <a:cubicBezTo>
                    <a:pt x="417" y="390"/>
                    <a:pt x="424" y="386"/>
                    <a:pt x="430" y="380"/>
                  </a:cubicBezTo>
                  <a:cubicBezTo>
                    <a:pt x="436" y="374"/>
                    <a:pt x="439" y="368"/>
                    <a:pt x="438" y="361"/>
                  </a:cubicBezTo>
                  <a:cubicBezTo>
                    <a:pt x="438" y="355"/>
                    <a:pt x="435" y="349"/>
                    <a:pt x="429" y="344"/>
                  </a:cubicBezTo>
                  <a:cubicBezTo>
                    <a:pt x="424" y="338"/>
                    <a:pt x="418" y="336"/>
                    <a:pt x="411" y="335"/>
                  </a:cubicBezTo>
                  <a:cubicBezTo>
                    <a:pt x="403" y="335"/>
                    <a:pt x="396" y="337"/>
                    <a:pt x="388" y="342"/>
                  </a:cubicBezTo>
                  <a:cubicBezTo>
                    <a:pt x="354" y="307"/>
                    <a:pt x="354" y="307"/>
                    <a:pt x="354" y="307"/>
                  </a:cubicBezTo>
                  <a:cubicBezTo>
                    <a:pt x="371" y="294"/>
                    <a:pt x="389" y="290"/>
                    <a:pt x="410" y="295"/>
                  </a:cubicBezTo>
                  <a:cubicBezTo>
                    <a:pt x="427" y="298"/>
                    <a:pt x="442" y="307"/>
                    <a:pt x="455" y="320"/>
                  </a:cubicBezTo>
                  <a:cubicBezTo>
                    <a:pt x="471" y="336"/>
                    <a:pt x="480" y="354"/>
                    <a:pt x="480" y="372"/>
                  </a:cubicBezTo>
                  <a:cubicBezTo>
                    <a:pt x="481" y="389"/>
                    <a:pt x="476" y="403"/>
                    <a:pt x="464" y="4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67" name="Freeform 31">
              <a:extLst>
                <a:ext uri="{FF2B5EF4-FFF2-40B4-BE49-F238E27FC236}">
                  <a16:creationId xmlns:a16="http://schemas.microsoft.com/office/drawing/2014/main" id="{53730592-2567-E949-A6CA-75FD95C0CC25}"/>
                </a:ext>
              </a:extLst>
            </p:cNvPr>
            <p:cNvSpPr>
              <a:spLocks noEditPoints="1"/>
            </p:cNvSpPr>
            <p:nvPr/>
          </p:nvSpPr>
          <p:spPr bwMode="auto">
            <a:xfrm>
              <a:off x="790" y="628"/>
              <a:ext cx="1380" cy="1380"/>
            </a:xfrm>
            <a:custGeom>
              <a:avLst/>
              <a:gdLst>
                <a:gd name="T0" fmla="*/ 378 w 776"/>
                <a:gd name="T1" fmla="*/ 388 h 776"/>
                <a:gd name="T2" fmla="*/ 356 w 776"/>
                <a:gd name="T3" fmla="*/ 366 h 776"/>
                <a:gd name="T4" fmla="*/ 311 w 776"/>
                <a:gd name="T5" fmla="*/ 411 h 776"/>
                <a:gd name="T6" fmla="*/ 331 w 776"/>
                <a:gd name="T7" fmla="*/ 432 h 776"/>
                <a:gd name="T8" fmla="*/ 358 w 776"/>
                <a:gd name="T9" fmla="*/ 447 h 776"/>
                <a:gd name="T10" fmla="*/ 379 w 776"/>
                <a:gd name="T11" fmla="*/ 436 h 776"/>
                <a:gd name="T12" fmla="*/ 390 w 776"/>
                <a:gd name="T13" fmla="*/ 410 h 776"/>
                <a:gd name="T14" fmla="*/ 378 w 776"/>
                <a:gd name="T15" fmla="*/ 388 h 776"/>
                <a:gd name="T16" fmla="*/ 435 w 776"/>
                <a:gd name="T17" fmla="*/ 323 h 776"/>
                <a:gd name="T18" fmla="*/ 417 w 776"/>
                <a:gd name="T19" fmla="*/ 305 h 776"/>
                <a:gd name="T20" fmla="*/ 378 w 776"/>
                <a:gd name="T21" fmla="*/ 344 h 776"/>
                <a:gd name="T22" fmla="*/ 397 w 776"/>
                <a:gd name="T23" fmla="*/ 362 h 776"/>
                <a:gd name="T24" fmla="*/ 420 w 776"/>
                <a:gd name="T25" fmla="*/ 374 h 776"/>
                <a:gd name="T26" fmla="*/ 440 w 776"/>
                <a:gd name="T27" fmla="*/ 364 h 776"/>
                <a:gd name="T28" fmla="*/ 448 w 776"/>
                <a:gd name="T29" fmla="*/ 345 h 776"/>
                <a:gd name="T30" fmla="*/ 435 w 776"/>
                <a:gd name="T31" fmla="*/ 323 h 776"/>
                <a:gd name="T32" fmla="*/ 295 w 776"/>
                <a:gd name="T33" fmla="*/ 0 h 776"/>
                <a:gd name="T34" fmla="*/ 0 w 776"/>
                <a:gd name="T35" fmla="*/ 296 h 776"/>
                <a:gd name="T36" fmla="*/ 480 w 776"/>
                <a:gd name="T37" fmla="*/ 776 h 776"/>
                <a:gd name="T38" fmla="*/ 776 w 776"/>
                <a:gd name="T39" fmla="*/ 480 h 776"/>
                <a:gd name="T40" fmla="*/ 295 w 776"/>
                <a:gd name="T41" fmla="*/ 0 h 776"/>
                <a:gd name="T42" fmla="*/ 477 w 776"/>
                <a:gd name="T43" fmla="*/ 399 h 776"/>
                <a:gd name="T44" fmla="*/ 446 w 776"/>
                <a:gd name="T45" fmla="*/ 411 h 776"/>
                <a:gd name="T46" fmla="*/ 417 w 776"/>
                <a:gd name="T47" fmla="*/ 403 h 776"/>
                <a:gd name="T48" fmla="*/ 430 w 776"/>
                <a:gd name="T49" fmla="*/ 442 h 776"/>
                <a:gd name="T50" fmla="*/ 414 w 776"/>
                <a:gd name="T51" fmla="*/ 473 h 776"/>
                <a:gd name="T52" fmla="*/ 363 w 776"/>
                <a:gd name="T53" fmla="*/ 491 h 776"/>
                <a:gd name="T54" fmla="*/ 306 w 776"/>
                <a:gd name="T55" fmla="*/ 454 h 776"/>
                <a:gd name="T56" fmla="*/ 251 w 776"/>
                <a:gd name="T57" fmla="*/ 399 h 776"/>
                <a:gd name="T58" fmla="*/ 405 w 776"/>
                <a:gd name="T59" fmla="*/ 246 h 776"/>
                <a:gd name="T60" fmla="*/ 456 w 776"/>
                <a:gd name="T61" fmla="*/ 297 h 776"/>
                <a:gd name="T62" fmla="*/ 494 w 776"/>
                <a:gd name="T63" fmla="*/ 357 h 776"/>
                <a:gd name="T64" fmla="*/ 477 w 776"/>
                <a:gd name="T65" fmla="*/ 39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776">
                  <a:moveTo>
                    <a:pt x="378" y="388"/>
                  </a:moveTo>
                  <a:cubicBezTo>
                    <a:pt x="356" y="366"/>
                    <a:pt x="356" y="366"/>
                    <a:pt x="356" y="366"/>
                  </a:cubicBezTo>
                  <a:cubicBezTo>
                    <a:pt x="311" y="411"/>
                    <a:pt x="311" y="411"/>
                    <a:pt x="311" y="411"/>
                  </a:cubicBezTo>
                  <a:cubicBezTo>
                    <a:pt x="331" y="432"/>
                    <a:pt x="331" y="432"/>
                    <a:pt x="331" y="432"/>
                  </a:cubicBezTo>
                  <a:cubicBezTo>
                    <a:pt x="341" y="442"/>
                    <a:pt x="350" y="447"/>
                    <a:pt x="358" y="447"/>
                  </a:cubicBezTo>
                  <a:cubicBezTo>
                    <a:pt x="365" y="447"/>
                    <a:pt x="372" y="443"/>
                    <a:pt x="379" y="436"/>
                  </a:cubicBezTo>
                  <a:cubicBezTo>
                    <a:pt x="387" y="428"/>
                    <a:pt x="391" y="419"/>
                    <a:pt x="390" y="410"/>
                  </a:cubicBezTo>
                  <a:cubicBezTo>
                    <a:pt x="389" y="403"/>
                    <a:pt x="385" y="395"/>
                    <a:pt x="378" y="388"/>
                  </a:cubicBezTo>
                  <a:close/>
                  <a:moveTo>
                    <a:pt x="435" y="323"/>
                  </a:moveTo>
                  <a:cubicBezTo>
                    <a:pt x="417" y="305"/>
                    <a:pt x="417" y="305"/>
                    <a:pt x="417" y="305"/>
                  </a:cubicBezTo>
                  <a:cubicBezTo>
                    <a:pt x="378" y="344"/>
                    <a:pt x="378" y="344"/>
                    <a:pt x="378" y="344"/>
                  </a:cubicBezTo>
                  <a:cubicBezTo>
                    <a:pt x="397" y="362"/>
                    <a:pt x="397" y="362"/>
                    <a:pt x="397" y="362"/>
                  </a:cubicBezTo>
                  <a:cubicBezTo>
                    <a:pt x="405" y="370"/>
                    <a:pt x="412" y="374"/>
                    <a:pt x="420" y="374"/>
                  </a:cubicBezTo>
                  <a:cubicBezTo>
                    <a:pt x="427" y="374"/>
                    <a:pt x="434" y="371"/>
                    <a:pt x="440" y="364"/>
                  </a:cubicBezTo>
                  <a:cubicBezTo>
                    <a:pt x="446" y="358"/>
                    <a:pt x="448" y="352"/>
                    <a:pt x="448" y="345"/>
                  </a:cubicBezTo>
                  <a:cubicBezTo>
                    <a:pt x="447" y="337"/>
                    <a:pt x="443" y="330"/>
                    <a:pt x="435" y="323"/>
                  </a:cubicBezTo>
                  <a:close/>
                  <a:moveTo>
                    <a:pt x="295" y="0"/>
                  </a:moveTo>
                  <a:cubicBezTo>
                    <a:pt x="0" y="296"/>
                    <a:pt x="0" y="296"/>
                    <a:pt x="0" y="296"/>
                  </a:cubicBezTo>
                  <a:cubicBezTo>
                    <a:pt x="480" y="776"/>
                    <a:pt x="480" y="776"/>
                    <a:pt x="480" y="776"/>
                  </a:cubicBezTo>
                  <a:cubicBezTo>
                    <a:pt x="776" y="480"/>
                    <a:pt x="776" y="480"/>
                    <a:pt x="776" y="480"/>
                  </a:cubicBezTo>
                  <a:lnTo>
                    <a:pt x="295" y="0"/>
                  </a:lnTo>
                  <a:close/>
                  <a:moveTo>
                    <a:pt x="477" y="399"/>
                  </a:moveTo>
                  <a:cubicBezTo>
                    <a:pt x="469" y="407"/>
                    <a:pt x="458" y="411"/>
                    <a:pt x="446" y="411"/>
                  </a:cubicBezTo>
                  <a:cubicBezTo>
                    <a:pt x="436" y="411"/>
                    <a:pt x="427" y="408"/>
                    <a:pt x="417" y="403"/>
                  </a:cubicBezTo>
                  <a:cubicBezTo>
                    <a:pt x="426" y="416"/>
                    <a:pt x="430" y="429"/>
                    <a:pt x="430" y="442"/>
                  </a:cubicBezTo>
                  <a:cubicBezTo>
                    <a:pt x="429" y="454"/>
                    <a:pt x="424" y="464"/>
                    <a:pt x="414" y="473"/>
                  </a:cubicBezTo>
                  <a:cubicBezTo>
                    <a:pt x="398" y="490"/>
                    <a:pt x="381" y="496"/>
                    <a:pt x="363" y="491"/>
                  </a:cubicBezTo>
                  <a:cubicBezTo>
                    <a:pt x="346" y="488"/>
                    <a:pt x="327" y="475"/>
                    <a:pt x="306" y="454"/>
                  </a:cubicBezTo>
                  <a:cubicBezTo>
                    <a:pt x="251" y="399"/>
                    <a:pt x="251" y="399"/>
                    <a:pt x="251" y="399"/>
                  </a:cubicBezTo>
                  <a:cubicBezTo>
                    <a:pt x="405" y="246"/>
                    <a:pt x="405" y="246"/>
                    <a:pt x="405" y="246"/>
                  </a:cubicBezTo>
                  <a:cubicBezTo>
                    <a:pt x="456" y="297"/>
                    <a:pt x="456" y="297"/>
                    <a:pt x="456" y="297"/>
                  </a:cubicBezTo>
                  <a:cubicBezTo>
                    <a:pt x="479" y="320"/>
                    <a:pt x="491" y="340"/>
                    <a:pt x="494" y="357"/>
                  </a:cubicBezTo>
                  <a:cubicBezTo>
                    <a:pt x="495" y="372"/>
                    <a:pt x="490" y="386"/>
                    <a:pt x="477" y="3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grpSp>
      <p:sp>
        <p:nvSpPr>
          <p:cNvPr id="69" name="Freeform 11">
            <a:extLst>
              <a:ext uri="{FF2B5EF4-FFF2-40B4-BE49-F238E27FC236}">
                <a16:creationId xmlns:a16="http://schemas.microsoft.com/office/drawing/2014/main" id="{1F0398D9-DAC4-FB46-BC1B-4079554DE01D}"/>
              </a:ext>
            </a:extLst>
          </p:cNvPr>
          <p:cNvSpPr>
            <a:spLocks noChangeAspect="1" noEditPoints="1"/>
          </p:cNvSpPr>
          <p:nvPr/>
        </p:nvSpPr>
        <p:spPr bwMode="auto">
          <a:xfrm>
            <a:off x="557674" y="2921083"/>
            <a:ext cx="242494" cy="242246"/>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tx2"/>
          </a:solidFill>
          <a:ln w="25400" cap="flat" cmpd="sng" algn="ctr">
            <a:noFill/>
            <a:prstDash val="solid"/>
          </a:ln>
          <a:effectLst/>
        </p:spPr>
        <p:txBody>
          <a:bodyPr lIns="51431" tIns="25715" rIns="51431" bIns="25715" anchor="ctr"/>
          <a:lstStyle/>
          <a:p>
            <a:pPr algn="ctr" defTabSz="507806">
              <a:defRPr/>
            </a:pPr>
            <a:endParaRPr lang="en-US" dirty="0">
              <a:solidFill>
                <a:srgbClr val="0096D6"/>
              </a:solidFill>
              <a:latin typeface="CiscoSansTT Light"/>
              <a:cs typeface="CiscoSansTT Light"/>
            </a:endParaRPr>
          </a:p>
        </p:txBody>
      </p:sp>
      <p:grpSp>
        <p:nvGrpSpPr>
          <p:cNvPr id="70" name="Group 69">
            <a:extLst>
              <a:ext uri="{FF2B5EF4-FFF2-40B4-BE49-F238E27FC236}">
                <a16:creationId xmlns:a16="http://schemas.microsoft.com/office/drawing/2014/main" id="{5DE4D93E-3033-F149-9E3A-5B32253080C9}"/>
              </a:ext>
            </a:extLst>
          </p:cNvPr>
          <p:cNvGrpSpPr/>
          <p:nvPr/>
        </p:nvGrpSpPr>
        <p:grpSpPr>
          <a:xfrm>
            <a:off x="6247642" y="3507565"/>
            <a:ext cx="201884" cy="201884"/>
            <a:chOff x="5714703" y="2929398"/>
            <a:chExt cx="429934" cy="429934"/>
          </a:xfrm>
          <a:solidFill>
            <a:srgbClr val="002855"/>
          </a:solidFill>
          <a:effectLst>
            <a:outerShdw blurRad="38100" dist="25400" dir="5400000" algn="t" rotWithShape="0">
              <a:prstClr val="black">
                <a:alpha val="20000"/>
              </a:prstClr>
            </a:outerShdw>
          </a:effectLst>
        </p:grpSpPr>
        <p:sp>
          <p:nvSpPr>
            <p:cNvPr id="71" name="Oval 70">
              <a:extLst>
                <a:ext uri="{FF2B5EF4-FFF2-40B4-BE49-F238E27FC236}">
                  <a16:creationId xmlns:a16="http://schemas.microsoft.com/office/drawing/2014/main" id="{1E6BFE0D-172C-944E-800B-E51E16EE0C0F}"/>
                </a:ext>
              </a:extLst>
            </p:cNvPr>
            <p:cNvSpPr/>
            <p:nvPr/>
          </p:nvSpPr>
          <p:spPr>
            <a:xfrm>
              <a:off x="5714703" y="2929398"/>
              <a:ext cx="429934" cy="429934"/>
            </a:xfrm>
            <a:prstGeom prst="ellipse">
              <a:avLst/>
            </a:prstGeom>
            <a:noFill/>
            <a:ln w="19050">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72"/>
              <a:endParaRPr lang="en-US" dirty="0">
                <a:solidFill>
                  <a:prstClr val="white"/>
                </a:solidFill>
                <a:latin typeface="CiscoSansTT Light"/>
                <a:cs typeface="CiscoSansTT Light"/>
              </a:endParaRPr>
            </a:p>
          </p:txBody>
        </p:sp>
        <p:sp>
          <p:nvSpPr>
            <p:cNvPr id="72" name="Oval 71">
              <a:extLst>
                <a:ext uri="{FF2B5EF4-FFF2-40B4-BE49-F238E27FC236}">
                  <a16:creationId xmlns:a16="http://schemas.microsoft.com/office/drawing/2014/main" id="{E4868552-05F4-9F43-A8F9-616D115CD321}"/>
                </a:ext>
              </a:extLst>
            </p:cNvPr>
            <p:cNvSpPr/>
            <p:nvPr/>
          </p:nvSpPr>
          <p:spPr>
            <a:xfrm>
              <a:off x="5835463" y="3050156"/>
              <a:ext cx="188411" cy="188409"/>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72"/>
              <a:endParaRPr lang="en-US" dirty="0">
                <a:solidFill>
                  <a:prstClr val="white"/>
                </a:solidFill>
                <a:latin typeface="CiscoSansTT Light"/>
                <a:cs typeface="CiscoSansTT Light"/>
              </a:endParaRPr>
            </a:p>
          </p:txBody>
        </p:sp>
      </p:grpSp>
      <p:sp>
        <p:nvSpPr>
          <p:cNvPr id="73" name="Oval 72">
            <a:extLst>
              <a:ext uri="{FF2B5EF4-FFF2-40B4-BE49-F238E27FC236}">
                <a16:creationId xmlns:a16="http://schemas.microsoft.com/office/drawing/2014/main" id="{E017A77A-EE0B-BE40-AF9F-8FE61D74AD7E}"/>
              </a:ext>
            </a:extLst>
          </p:cNvPr>
          <p:cNvSpPr/>
          <p:nvPr/>
        </p:nvSpPr>
        <p:spPr>
          <a:xfrm>
            <a:off x="3395022" y="2605474"/>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4" name="Oval 73">
            <a:extLst>
              <a:ext uri="{FF2B5EF4-FFF2-40B4-BE49-F238E27FC236}">
                <a16:creationId xmlns:a16="http://schemas.microsoft.com/office/drawing/2014/main" id="{FB0AAD47-9001-3E47-8CCA-F20B087DD06D}"/>
              </a:ext>
            </a:extLst>
          </p:cNvPr>
          <p:cNvSpPr/>
          <p:nvPr/>
        </p:nvSpPr>
        <p:spPr>
          <a:xfrm>
            <a:off x="3395022" y="3040403"/>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76" name="Oval 75">
            <a:extLst>
              <a:ext uri="{FF2B5EF4-FFF2-40B4-BE49-F238E27FC236}">
                <a16:creationId xmlns:a16="http://schemas.microsoft.com/office/drawing/2014/main" id="{087B1C7D-4153-0340-8707-9DBC5B81D768}"/>
              </a:ext>
            </a:extLst>
          </p:cNvPr>
          <p:cNvSpPr/>
          <p:nvPr/>
        </p:nvSpPr>
        <p:spPr>
          <a:xfrm>
            <a:off x="3395022" y="3474346"/>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90" name="Oval 89">
            <a:extLst>
              <a:ext uri="{FF2B5EF4-FFF2-40B4-BE49-F238E27FC236}">
                <a16:creationId xmlns:a16="http://schemas.microsoft.com/office/drawing/2014/main" id="{752A1A7E-6347-EB49-9E25-9CA59D05AFD0}"/>
              </a:ext>
            </a:extLst>
          </p:cNvPr>
          <p:cNvSpPr/>
          <p:nvPr/>
        </p:nvSpPr>
        <p:spPr>
          <a:xfrm>
            <a:off x="6214422" y="2622818"/>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91" name="Oval 90">
            <a:extLst>
              <a:ext uri="{FF2B5EF4-FFF2-40B4-BE49-F238E27FC236}">
                <a16:creationId xmlns:a16="http://schemas.microsoft.com/office/drawing/2014/main" id="{91C290EE-6928-FE41-B4F0-FAE67457BD11}"/>
              </a:ext>
            </a:extLst>
          </p:cNvPr>
          <p:cNvSpPr/>
          <p:nvPr/>
        </p:nvSpPr>
        <p:spPr>
          <a:xfrm>
            <a:off x="6214422" y="2906660"/>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08" name="Oval 107">
            <a:extLst>
              <a:ext uri="{FF2B5EF4-FFF2-40B4-BE49-F238E27FC236}">
                <a16:creationId xmlns:a16="http://schemas.microsoft.com/office/drawing/2014/main" id="{D0ACEC80-5D2F-844E-908B-BC29E4876786}"/>
              </a:ext>
            </a:extLst>
          </p:cNvPr>
          <p:cNvSpPr/>
          <p:nvPr/>
        </p:nvSpPr>
        <p:spPr>
          <a:xfrm>
            <a:off x="6214422" y="3194696"/>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10" name="Oval 109">
            <a:extLst>
              <a:ext uri="{FF2B5EF4-FFF2-40B4-BE49-F238E27FC236}">
                <a16:creationId xmlns:a16="http://schemas.microsoft.com/office/drawing/2014/main" id="{1CF85ECD-9057-BE42-A80F-AC41670B1B4E}"/>
              </a:ext>
            </a:extLst>
          </p:cNvPr>
          <p:cNvSpPr/>
          <p:nvPr/>
        </p:nvSpPr>
        <p:spPr>
          <a:xfrm>
            <a:off x="6214422" y="2356118"/>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11" name="Oval 110">
            <a:extLst>
              <a:ext uri="{FF2B5EF4-FFF2-40B4-BE49-F238E27FC236}">
                <a16:creationId xmlns:a16="http://schemas.microsoft.com/office/drawing/2014/main" id="{940C89D0-D9C6-3C49-B9F3-F9B67550DBC4}"/>
              </a:ext>
            </a:extLst>
          </p:cNvPr>
          <p:cNvSpPr/>
          <p:nvPr/>
        </p:nvSpPr>
        <p:spPr>
          <a:xfrm>
            <a:off x="3395022" y="2070368"/>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18" name="Oval 117">
            <a:extLst>
              <a:ext uri="{FF2B5EF4-FFF2-40B4-BE49-F238E27FC236}">
                <a16:creationId xmlns:a16="http://schemas.microsoft.com/office/drawing/2014/main" id="{651E5C7A-8E73-E347-A6E4-232CF6EF184C}"/>
              </a:ext>
            </a:extLst>
          </p:cNvPr>
          <p:cNvSpPr/>
          <p:nvPr/>
        </p:nvSpPr>
        <p:spPr>
          <a:xfrm>
            <a:off x="6214422" y="2070368"/>
            <a:ext cx="268325" cy="268325"/>
          </a:xfrm>
          <a:prstGeom prst="ellipse">
            <a:avLst/>
          </a:prstGeom>
          <a:solidFill>
            <a:schemeClr val="bg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pic>
        <p:nvPicPr>
          <p:cNvPr id="12" name="Picture 11">
            <a:extLst>
              <a:ext uri="{FF2B5EF4-FFF2-40B4-BE49-F238E27FC236}">
                <a16:creationId xmlns:a16="http://schemas.microsoft.com/office/drawing/2014/main" id="{7BAE8BF3-7FD5-EC4F-A4F4-1A0CF9B8C51F}"/>
              </a:ext>
            </a:extLst>
          </p:cNvPr>
          <p:cNvPicPr>
            <a:picLocks noChangeAspect="1"/>
          </p:cNvPicPr>
          <p:nvPr/>
        </p:nvPicPr>
        <p:blipFill>
          <a:blip r:embed="rId8"/>
          <a:stretch>
            <a:fillRect/>
          </a:stretch>
        </p:blipFill>
        <p:spPr>
          <a:xfrm>
            <a:off x="3348711" y="3438110"/>
            <a:ext cx="353159" cy="353159"/>
          </a:xfrm>
          <a:prstGeom prst="rect">
            <a:avLst/>
          </a:prstGeom>
        </p:spPr>
      </p:pic>
      <p:pic>
        <p:nvPicPr>
          <p:cNvPr id="13" name="Picture 12">
            <a:extLst>
              <a:ext uri="{FF2B5EF4-FFF2-40B4-BE49-F238E27FC236}">
                <a16:creationId xmlns:a16="http://schemas.microsoft.com/office/drawing/2014/main" id="{83D092B0-D103-1F44-A8E2-DDA9190F2E4B}"/>
              </a:ext>
            </a:extLst>
          </p:cNvPr>
          <p:cNvPicPr>
            <a:picLocks noChangeAspect="1"/>
          </p:cNvPicPr>
          <p:nvPr/>
        </p:nvPicPr>
        <p:blipFill>
          <a:blip r:embed="rId9">
            <a:lum contrast="10000"/>
          </a:blip>
          <a:stretch>
            <a:fillRect/>
          </a:stretch>
        </p:blipFill>
        <p:spPr>
          <a:xfrm>
            <a:off x="3404163" y="2082028"/>
            <a:ext cx="251652" cy="251652"/>
          </a:xfrm>
          <a:prstGeom prst="rect">
            <a:avLst/>
          </a:prstGeom>
        </p:spPr>
      </p:pic>
      <p:pic>
        <p:nvPicPr>
          <p:cNvPr id="15" name="Picture 14">
            <a:extLst>
              <a:ext uri="{FF2B5EF4-FFF2-40B4-BE49-F238E27FC236}">
                <a16:creationId xmlns:a16="http://schemas.microsoft.com/office/drawing/2014/main" id="{389497AF-1A01-2246-8CC0-738EE70B0D31}"/>
              </a:ext>
            </a:extLst>
          </p:cNvPr>
          <p:cNvPicPr>
            <a:picLocks noChangeAspect="1"/>
          </p:cNvPicPr>
          <p:nvPr/>
        </p:nvPicPr>
        <p:blipFill>
          <a:blip r:embed="rId10"/>
          <a:stretch>
            <a:fillRect/>
          </a:stretch>
        </p:blipFill>
        <p:spPr>
          <a:xfrm>
            <a:off x="585826" y="3504935"/>
            <a:ext cx="233804" cy="223233"/>
          </a:xfrm>
          <a:prstGeom prst="rect">
            <a:avLst/>
          </a:prstGeom>
        </p:spPr>
      </p:pic>
      <p:pic>
        <p:nvPicPr>
          <p:cNvPr id="18" name="Picture 17">
            <a:extLst>
              <a:ext uri="{FF2B5EF4-FFF2-40B4-BE49-F238E27FC236}">
                <a16:creationId xmlns:a16="http://schemas.microsoft.com/office/drawing/2014/main" id="{80910479-53FB-3144-9909-DDAA6042790C}"/>
              </a:ext>
            </a:extLst>
          </p:cNvPr>
          <p:cNvPicPr>
            <a:picLocks noChangeAspect="1"/>
          </p:cNvPicPr>
          <p:nvPr/>
        </p:nvPicPr>
        <p:blipFill>
          <a:blip r:embed="rId11">
            <a:lum contrast="10000"/>
          </a:blip>
          <a:stretch>
            <a:fillRect/>
          </a:stretch>
        </p:blipFill>
        <p:spPr>
          <a:xfrm>
            <a:off x="6222931" y="2913399"/>
            <a:ext cx="260411" cy="260411"/>
          </a:xfrm>
          <a:prstGeom prst="rect">
            <a:avLst/>
          </a:prstGeom>
        </p:spPr>
      </p:pic>
      <p:pic>
        <p:nvPicPr>
          <p:cNvPr id="20" name="Picture 19">
            <a:extLst>
              <a:ext uri="{FF2B5EF4-FFF2-40B4-BE49-F238E27FC236}">
                <a16:creationId xmlns:a16="http://schemas.microsoft.com/office/drawing/2014/main" id="{522EBB31-95A4-DC4A-9C52-E81B2956D0C6}"/>
              </a:ext>
            </a:extLst>
          </p:cNvPr>
          <p:cNvPicPr>
            <a:picLocks noChangeAspect="1"/>
          </p:cNvPicPr>
          <p:nvPr/>
        </p:nvPicPr>
        <p:blipFill>
          <a:blip r:embed="rId12">
            <a:lum contrast="10000"/>
          </a:blip>
          <a:stretch>
            <a:fillRect/>
          </a:stretch>
        </p:blipFill>
        <p:spPr>
          <a:xfrm>
            <a:off x="3109519" y="3059835"/>
            <a:ext cx="535850" cy="535850"/>
          </a:xfrm>
          <a:prstGeom prst="rect">
            <a:avLst/>
          </a:prstGeom>
        </p:spPr>
      </p:pic>
      <p:pic>
        <p:nvPicPr>
          <p:cNvPr id="21" name="Picture 20">
            <a:extLst>
              <a:ext uri="{FF2B5EF4-FFF2-40B4-BE49-F238E27FC236}">
                <a16:creationId xmlns:a16="http://schemas.microsoft.com/office/drawing/2014/main" id="{B8F12B07-7FAE-D24B-AD36-6328C2CB4D5E}"/>
              </a:ext>
            </a:extLst>
          </p:cNvPr>
          <p:cNvPicPr>
            <a:picLocks noChangeAspect="1"/>
          </p:cNvPicPr>
          <p:nvPr/>
        </p:nvPicPr>
        <p:blipFill>
          <a:blip r:embed="rId13">
            <a:lum contrast="10000"/>
          </a:blip>
          <a:stretch>
            <a:fillRect/>
          </a:stretch>
        </p:blipFill>
        <p:spPr>
          <a:xfrm>
            <a:off x="544785" y="3199000"/>
            <a:ext cx="255383" cy="255383"/>
          </a:xfrm>
          <a:prstGeom prst="rect">
            <a:avLst/>
          </a:prstGeom>
          <a:effectLst>
            <a:outerShdw blurRad="50800" dist="38100" dir="8100000" algn="tr" rotWithShape="0">
              <a:prstClr val="black">
                <a:alpha val="40000"/>
              </a:prstClr>
            </a:outerShdw>
          </a:effectLst>
        </p:spPr>
      </p:pic>
      <p:pic>
        <p:nvPicPr>
          <p:cNvPr id="23" name="Picture 22">
            <a:extLst>
              <a:ext uri="{FF2B5EF4-FFF2-40B4-BE49-F238E27FC236}">
                <a16:creationId xmlns:a16="http://schemas.microsoft.com/office/drawing/2014/main" id="{46DBD015-77DF-7342-90F9-13A32D033081}"/>
              </a:ext>
            </a:extLst>
          </p:cNvPr>
          <p:cNvPicPr>
            <a:picLocks noChangeAspect="1"/>
          </p:cNvPicPr>
          <p:nvPr/>
        </p:nvPicPr>
        <p:blipFill>
          <a:blip r:embed="rId14"/>
          <a:stretch>
            <a:fillRect/>
          </a:stretch>
        </p:blipFill>
        <p:spPr>
          <a:xfrm>
            <a:off x="6281962" y="3217504"/>
            <a:ext cx="145105" cy="182794"/>
          </a:xfrm>
          <a:prstGeom prst="rect">
            <a:avLst/>
          </a:prstGeom>
        </p:spPr>
      </p:pic>
      <p:sp>
        <p:nvSpPr>
          <p:cNvPr id="78" name="Freeform 21">
            <a:extLst>
              <a:ext uri="{FF2B5EF4-FFF2-40B4-BE49-F238E27FC236}">
                <a16:creationId xmlns:a16="http://schemas.microsoft.com/office/drawing/2014/main" id="{34C5379B-FE89-B647-B2BD-E13BD18C38E8}"/>
              </a:ext>
            </a:extLst>
          </p:cNvPr>
          <p:cNvSpPr>
            <a:spLocks noEditPoints="1"/>
          </p:cNvSpPr>
          <p:nvPr/>
        </p:nvSpPr>
        <p:spPr bwMode="auto">
          <a:xfrm>
            <a:off x="6261803" y="2423464"/>
            <a:ext cx="173556" cy="138737"/>
          </a:xfrm>
          <a:custGeom>
            <a:avLst/>
            <a:gdLst>
              <a:gd name="T0" fmla="*/ 273 w 314"/>
              <a:gd name="T1" fmla="*/ 133 h 250"/>
              <a:gd name="T2" fmla="*/ 182 w 314"/>
              <a:gd name="T3" fmla="*/ 179 h 250"/>
              <a:gd name="T4" fmla="*/ 182 w 314"/>
              <a:gd name="T5" fmla="*/ 163 h 250"/>
              <a:gd name="T6" fmla="*/ 273 w 314"/>
              <a:gd name="T7" fmla="*/ 209 h 250"/>
              <a:gd name="T8" fmla="*/ 182 w 314"/>
              <a:gd name="T9" fmla="*/ 209 h 250"/>
              <a:gd name="T10" fmla="*/ 168 w 314"/>
              <a:gd name="T11" fmla="*/ 133 h 250"/>
              <a:gd name="T12" fmla="*/ 141 w 314"/>
              <a:gd name="T13" fmla="*/ 179 h 250"/>
              <a:gd name="T14" fmla="*/ 141 w 314"/>
              <a:gd name="T15" fmla="*/ 163 h 250"/>
              <a:gd name="T16" fmla="*/ 168 w 314"/>
              <a:gd name="T17" fmla="*/ 209 h 250"/>
              <a:gd name="T18" fmla="*/ 141 w 314"/>
              <a:gd name="T19" fmla="*/ 209 h 250"/>
              <a:gd name="T20" fmla="*/ 202 w 314"/>
              <a:gd name="T21" fmla="*/ 94 h 250"/>
              <a:gd name="T22" fmla="*/ 149 w 314"/>
              <a:gd name="T23" fmla="*/ 102 h 250"/>
              <a:gd name="T24" fmla="*/ 222 w 314"/>
              <a:gd name="T25" fmla="*/ 68 h 250"/>
              <a:gd name="T26" fmla="*/ 273 w 314"/>
              <a:gd name="T27" fmla="*/ 89 h 250"/>
              <a:gd name="T28" fmla="*/ 231 w 314"/>
              <a:gd name="T29" fmla="*/ 78 h 250"/>
              <a:gd name="T30" fmla="*/ 116 w 314"/>
              <a:gd name="T31" fmla="*/ 154 h 250"/>
              <a:gd name="T32" fmla="*/ 61 w 314"/>
              <a:gd name="T33" fmla="*/ 209 h 250"/>
              <a:gd name="T34" fmla="*/ 61 w 314"/>
              <a:gd name="T35" fmla="*/ 138 h 250"/>
              <a:gd name="T36" fmla="*/ 95 w 314"/>
              <a:gd name="T37" fmla="*/ 209 h 250"/>
              <a:gd name="T38" fmla="*/ 82 w 314"/>
              <a:gd name="T39" fmla="*/ 209 h 250"/>
              <a:gd name="T40" fmla="*/ 54 w 314"/>
              <a:gd name="T41" fmla="*/ 189 h 250"/>
              <a:gd name="T42" fmla="*/ 45 w 314"/>
              <a:gd name="T43" fmla="*/ 107 h 250"/>
              <a:gd name="T44" fmla="*/ 112 w 314"/>
              <a:gd name="T45" fmla="*/ 107 h 250"/>
              <a:gd name="T46" fmla="*/ 83 w 314"/>
              <a:gd name="T47" fmla="*/ 43 h 250"/>
              <a:gd name="T48" fmla="*/ 76 w 314"/>
              <a:gd name="T49" fmla="*/ 41 h 250"/>
              <a:gd name="T50" fmla="*/ 43 w 314"/>
              <a:gd name="T51" fmla="*/ 105 h 250"/>
              <a:gd name="T52" fmla="*/ 83 w 314"/>
              <a:gd name="T53" fmla="*/ 97 h 250"/>
              <a:gd name="T54" fmla="*/ 74 w 314"/>
              <a:gd name="T55" fmla="*/ 97 h 250"/>
              <a:gd name="T56" fmla="*/ 74 w 314"/>
              <a:gd name="T57" fmla="*/ 87 h 250"/>
              <a:gd name="T58" fmla="*/ 83 w 314"/>
              <a:gd name="T59" fmla="*/ 87 h 250"/>
              <a:gd name="T60" fmla="*/ 73 w 314"/>
              <a:gd name="T61" fmla="*/ 62 h 250"/>
              <a:gd name="T62" fmla="*/ 84 w 314"/>
              <a:gd name="T63" fmla="*/ 62 h 250"/>
              <a:gd name="T64" fmla="*/ 83 w 314"/>
              <a:gd name="T65" fmla="*/ 81 h 250"/>
              <a:gd name="T66" fmla="*/ 74 w 314"/>
              <a:gd name="T67" fmla="*/ 81 h 250"/>
              <a:gd name="T68" fmla="*/ 73 w 314"/>
              <a:gd name="T69" fmla="*/ 62 h 250"/>
              <a:gd name="T70" fmla="*/ 27 w 314"/>
              <a:gd name="T71" fmla="*/ 0 h 250"/>
              <a:gd name="T72" fmla="*/ 0 w 314"/>
              <a:gd name="T73" fmla="*/ 224 h 250"/>
              <a:gd name="T74" fmla="*/ 287 w 314"/>
              <a:gd name="T75" fmla="*/ 250 h 250"/>
              <a:gd name="T76" fmla="*/ 314 w 314"/>
              <a:gd name="T77" fmla="*/ 26 h 250"/>
              <a:gd name="T78" fmla="*/ 291 w 314"/>
              <a:gd name="T79" fmla="*/ 228 h 250"/>
              <a:gd name="T80" fmla="*/ 23 w 314"/>
              <a:gd name="T81" fmla="*/ 228 h 250"/>
              <a:gd name="T82" fmla="*/ 23 w 314"/>
              <a:gd name="T83" fmla="*/ 22 h 250"/>
              <a:gd name="T84" fmla="*/ 291 w 314"/>
              <a:gd name="T85" fmla="*/ 2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4" h="250">
                <a:moveTo>
                  <a:pt x="182" y="149"/>
                </a:moveTo>
                <a:cubicBezTo>
                  <a:pt x="273" y="149"/>
                  <a:pt x="273" y="149"/>
                  <a:pt x="273" y="149"/>
                </a:cubicBezTo>
                <a:cubicBezTo>
                  <a:pt x="273" y="133"/>
                  <a:pt x="273" y="133"/>
                  <a:pt x="273" y="133"/>
                </a:cubicBezTo>
                <a:cubicBezTo>
                  <a:pt x="182" y="133"/>
                  <a:pt x="182" y="133"/>
                  <a:pt x="182" y="133"/>
                </a:cubicBezTo>
                <a:lnTo>
                  <a:pt x="182" y="149"/>
                </a:lnTo>
                <a:close/>
                <a:moveTo>
                  <a:pt x="182" y="179"/>
                </a:moveTo>
                <a:cubicBezTo>
                  <a:pt x="273" y="179"/>
                  <a:pt x="273" y="179"/>
                  <a:pt x="273" y="179"/>
                </a:cubicBezTo>
                <a:cubicBezTo>
                  <a:pt x="273" y="163"/>
                  <a:pt x="273" y="163"/>
                  <a:pt x="273" y="163"/>
                </a:cubicBezTo>
                <a:cubicBezTo>
                  <a:pt x="182" y="163"/>
                  <a:pt x="182" y="163"/>
                  <a:pt x="182" y="163"/>
                </a:cubicBezTo>
                <a:lnTo>
                  <a:pt x="182" y="179"/>
                </a:lnTo>
                <a:close/>
                <a:moveTo>
                  <a:pt x="182" y="209"/>
                </a:moveTo>
                <a:cubicBezTo>
                  <a:pt x="273" y="209"/>
                  <a:pt x="273" y="209"/>
                  <a:pt x="273" y="209"/>
                </a:cubicBezTo>
                <a:cubicBezTo>
                  <a:pt x="273" y="193"/>
                  <a:pt x="273" y="193"/>
                  <a:pt x="273" y="193"/>
                </a:cubicBezTo>
                <a:cubicBezTo>
                  <a:pt x="182" y="193"/>
                  <a:pt x="182" y="193"/>
                  <a:pt x="182" y="193"/>
                </a:cubicBezTo>
                <a:lnTo>
                  <a:pt x="182" y="209"/>
                </a:lnTo>
                <a:close/>
                <a:moveTo>
                  <a:pt x="141" y="149"/>
                </a:moveTo>
                <a:cubicBezTo>
                  <a:pt x="168" y="149"/>
                  <a:pt x="168" y="149"/>
                  <a:pt x="168" y="149"/>
                </a:cubicBezTo>
                <a:cubicBezTo>
                  <a:pt x="168" y="133"/>
                  <a:pt x="168" y="133"/>
                  <a:pt x="168" y="133"/>
                </a:cubicBezTo>
                <a:cubicBezTo>
                  <a:pt x="141" y="133"/>
                  <a:pt x="141" y="133"/>
                  <a:pt x="141" y="133"/>
                </a:cubicBezTo>
                <a:lnTo>
                  <a:pt x="141" y="149"/>
                </a:lnTo>
                <a:close/>
                <a:moveTo>
                  <a:pt x="141" y="179"/>
                </a:moveTo>
                <a:cubicBezTo>
                  <a:pt x="168" y="179"/>
                  <a:pt x="168" y="179"/>
                  <a:pt x="168" y="179"/>
                </a:cubicBezTo>
                <a:cubicBezTo>
                  <a:pt x="168" y="163"/>
                  <a:pt x="168" y="163"/>
                  <a:pt x="168" y="163"/>
                </a:cubicBezTo>
                <a:cubicBezTo>
                  <a:pt x="141" y="163"/>
                  <a:pt x="141" y="163"/>
                  <a:pt x="141" y="163"/>
                </a:cubicBezTo>
                <a:lnTo>
                  <a:pt x="141" y="179"/>
                </a:lnTo>
                <a:close/>
                <a:moveTo>
                  <a:pt x="141" y="209"/>
                </a:moveTo>
                <a:cubicBezTo>
                  <a:pt x="168" y="209"/>
                  <a:pt x="168" y="209"/>
                  <a:pt x="168" y="209"/>
                </a:cubicBezTo>
                <a:cubicBezTo>
                  <a:pt x="168" y="193"/>
                  <a:pt x="168" y="193"/>
                  <a:pt x="168" y="193"/>
                </a:cubicBezTo>
                <a:cubicBezTo>
                  <a:pt x="141" y="193"/>
                  <a:pt x="141" y="193"/>
                  <a:pt x="141" y="193"/>
                </a:cubicBezTo>
                <a:lnTo>
                  <a:pt x="141" y="209"/>
                </a:lnTo>
                <a:close/>
                <a:moveTo>
                  <a:pt x="231" y="78"/>
                </a:moveTo>
                <a:cubicBezTo>
                  <a:pt x="225" y="40"/>
                  <a:pt x="225" y="40"/>
                  <a:pt x="225" y="40"/>
                </a:cubicBezTo>
                <a:cubicBezTo>
                  <a:pt x="202" y="94"/>
                  <a:pt x="202" y="94"/>
                  <a:pt x="202" y="94"/>
                </a:cubicBezTo>
                <a:cubicBezTo>
                  <a:pt x="181" y="75"/>
                  <a:pt x="181" y="75"/>
                  <a:pt x="181" y="75"/>
                </a:cubicBezTo>
                <a:cubicBezTo>
                  <a:pt x="146" y="93"/>
                  <a:pt x="146" y="93"/>
                  <a:pt x="146" y="93"/>
                </a:cubicBezTo>
                <a:cubicBezTo>
                  <a:pt x="149" y="102"/>
                  <a:pt x="149" y="102"/>
                  <a:pt x="149" y="102"/>
                </a:cubicBezTo>
                <a:cubicBezTo>
                  <a:pt x="180" y="87"/>
                  <a:pt x="180" y="87"/>
                  <a:pt x="180" y="87"/>
                </a:cubicBezTo>
                <a:cubicBezTo>
                  <a:pt x="204" y="108"/>
                  <a:pt x="204" y="108"/>
                  <a:pt x="204" y="108"/>
                </a:cubicBezTo>
                <a:cubicBezTo>
                  <a:pt x="222" y="68"/>
                  <a:pt x="222" y="68"/>
                  <a:pt x="222" y="68"/>
                </a:cubicBezTo>
                <a:cubicBezTo>
                  <a:pt x="225" y="90"/>
                  <a:pt x="225" y="90"/>
                  <a:pt x="225" y="90"/>
                </a:cubicBezTo>
                <a:cubicBezTo>
                  <a:pt x="253" y="83"/>
                  <a:pt x="253" y="83"/>
                  <a:pt x="253" y="83"/>
                </a:cubicBezTo>
                <a:cubicBezTo>
                  <a:pt x="273" y="89"/>
                  <a:pt x="273" y="89"/>
                  <a:pt x="273" y="89"/>
                </a:cubicBezTo>
                <a:cubicBezTo>
                  <a:pt x="274" y="79"/>
                  <a:pt x="274" y="79"/>
                  <a:pt x="274" y="79"/>
                </a:cubicBezTo>
                <a:cubicBezTo>
                  <a:pt x="253" y="72"/>
                  <a:pt x="253" y="72"/>
                  <a:pt x="253" y="72"/>
                </a:cubicBezTo>
                <a:lnTo>
                  <a:pt x="231" y="78"/>
                </a:lnTo>
                <a:close/>
                <a:moveTo>
                  <a:pt x="102" y="209"/>
                </a:moveTo>
                <a:cubicBezTo>
                  <a:pt x="116" y="209"/>
                  <a:pt x="116" y="209"/>
                  <a:pt x="116" y="209"/>
                </a:cubicBezTo>
                <a:cubicBezTo>
                  <a:pt x="116" y="154"/>
                  <a:pt x="116" y="154"/>
                  <a:pt x="116" y="154"/>
                </a:cubicBezTo>
                <a:cubicBezTo>
                  <a:pt x="102" y="154"/>
                  <a:pt x="102" y="154"/>
                  <a:pt x="102" y="154"/>
                </a:cubicBezTo>
                <a:lnTo>
                  <a:pt x="102" y="209"/>
                </a:lnTo>
                <a:close/>
                <a:moveTo>
                  <a:pt x="61" y="209"/>
                </a:moveTo>
                <a:cubicBezTo>
                  <a:pt x="75" y="209"/>
                  <a:pt x="75" y="209"/>
                  <a:pt x="75" y="209"/>
                </a:cubicBezTo>
                <a:cubicBezTo>
                  <a:pt x="75" y="138"/>
                  <a:pt x="75" y="138"/>
                  <a:pt x="75" y="138"/>
                </a:cubicBezTo>
                <a:cubicBezTo>
                  <a:pt x="61" y="138"/>
                  <a:pt x="61" y="138"/>
                  <a:pt x="61" y="138"/>
                </a:cubicBezTo>
                <a:lnTo>
                  <a:pt x="61" y="209"/>
                </a:lnTo>
                <a:close/>
                <a:moveTo>
                  <a:pt x="82" y="209"/>
                </a:moveTo>
                <a:cubicBezTo>
                  <a:pt x="95" y="209"/>
                  <a:pt x="95" y="209"/>
                  <a:pt x="95" y="209"/>
                </a:cubicBezTo>
                <a:cubicBezTo>
                  <a:pt x="95" y="175"/>
                  <a:pt x="95" y="175"/>
                  <a:pt x="95" y="175"/>
                </a:cubicBezTo>
                <a:cubicBezTo>
                  <a:pt x="82" y="175"/>
                  <a:pt x="82" y="175"/>
                  <a:pt x="82" y="175"/>
                </a:cubicBezTo>
                <a:lnTo>
                  <a:pt x="82" y="209"/>
                </a:lnTo>
                <a:close/>
                <a:moveTo>
                  <a:pt x="41" y="209"/>
                </a:moveTo>
                <a:cubicBezTo>
                  <a:pt x="54" y="209"/>
                  <a:pt x="54" y="209"/>
                  <a:pt x="54" y="209"/>
                </a:cubicBezTo>
                <a:cubicBezTo>
                  <a:pt x="54" y="189"/>
                  <a:pt x="54" y="189"/>
                  <a:pt x="54" y="189"/>
                </a:cubicBezTo>
                <a:cubicBezTo>
                  <a:pt x="41" y="189"/>
                  <a:pt x="41" y="189"/>
                  <a:pt x="41" y="189"/>
                </a:cubicBezTo>
                <a:lnTo>
                  <a:pt x="41" y="209"/>
                </a:lnTo>
                <a:close/>
                <a:moveTo>
                  <a:pt x="45" y="107"/>
                </a:moveTo>
                <a:cubicBezTo>
                  <a:pt x="46" y="107"/>
                  <a:pt x="46" y="108"/>
                  <a:pt x="47" y="108"/>
                </a:cubicBezTo>
                <a:cubicBezTo>
                  <a:pt x="109" y="108"/>
                  <a:pt x="109" y="108"/>
                  <a:pt x="109" y="108"/>
                </a:cubicBezTo>
                <a:cubicBezTo>
                  <a:pt x="110" y="108"/>
                  <a:pt x="111" y="107"/>
                  <a:pt x="112" y="107"/>
                </a:cubicBezTo>
                <a:cubicBezTo>
                  <a:pt x="113" y="106"/>
                  <a:pt x="113" y="106"/>
                  <a:pt x="114" y="105"/>
                </a:cubicBezTo>
                <a:cubicBezTo>
                  <a:pt x="115" y="103"/>
                  <a:pt x="115" y="102"/>
                  <a:pt x="114" y="100"/>
                </a:cubicBezTo>
                <a:cubicBezTo>
                  <a:pt x="83" y="43"/>
                  <a:pt x="83" y="43"/>
                  <a:pt x="83" y="43"/>
                </a:cubicBezTo>
                <a:cubicBezTo>
                  <a:pt x="82" y="42"/>
                  <a:pt x="82" y="42"/>
                  <a:pt x="81" y="41"/>
                </a:cubicBezTo>
                <a:cubicBezTo>
                  <a:pt x="80" y="41"/>
                  <a:pt x="79" y="41"/>
                  <a:pt x="78" y="41"/>
                </a:cubicBezTo>
                <a:cubicBezTo>
                  <a:pt x="77" y="41"/>
                  <a:pt x="76" y="41"/>
                  <a:pt x="76" y="41"/>
                </a:cubicBezTo>
                <a:cubicBezTo>
                  <a:pt x="75" y="42"/>
                  <a:pt x="74" y="42"/>
                  <a:pt x="74" y="43"/>
                </a:cubicBezTo>
                <a:cubicBezTo>
                  <a:pt x="43" y="100"/>
                  <a:pt x="43" y="100"/>
                  <a:pt x="43" y="100"/>
                </a:cubicBezTo>
                <a:cubicBezTo>
                  <a:pt x="42" y="102"/>
                  <a:pt x="42" y="103"/>
                  <a:pt x="43" y="105"/>
                </a:cubicBezTo>
                <a:cubicBezTo>
                  <a:pt x="43" y="106"/>
                  <a:pt x="44" y="106"/>
                  <a:pt x="45" y="107"/>
                </a:cubicBezTo>
                <a:close/>
                <a:moveTo>
                  <a:pt x="83" y="96"/>
                </a:moveTo>
                <a:cubicBezTo>
                  <a:pt x="83" y="96"/>
                  <a:pt x="83" y="97"/>
                  <a:pt x="83" y="97"/>
                </a:cubicBezTo>
                <a:cubicBezTo>
                  <a:pt x="83" y="97"/>
                  <a:pt x="83" y="97"/>
                  <a:pt x="82" y="97"/>
                </a:cubicBezTo>
                <a:cubicBezTo>
                  <a:pt x="74" y="97"/>
                  <a:pt x="74" y="97"/>
                  <a:pt x="74" y="97"/>
                </a:cubicBezTo>
                <a:cubicBezTo>
                  <a:pt x="74" y="97"/>
                  <a:pt x="74" y="97"/>
                  <a:pt x="74" y="97"/>
                </a:cubicBezTo>
                <a:cubicBezTo>
                  <a:pt x="73" y="97"/>
                  <a:pt x="73" y="96"/>
                  <a:pt x="73" y="96"/>
                </a:cubicBezTo>
                <a:cubicBezTo>
                  <a:pt x="73" y="88"/>
                  <a:pt x="73" y="88"/>
                  <a:pt x="73" y="88"/>
                </a:cubicBezTo>
                <a:cubicBezTo>
                  <a:pt x="73" y="88"/>
                  <a:pt x="73" y="88"/>
                  <a:pt x="74" y="87"/>
                </a:cubicBezTo>
                <a:cubicBezTo>
                  <a:pt x="74" y="87"/>
                  <a:pt x="74" y="87"/>
                  <a:pt x="74" y="87"/>
                </a:cubicBezTo>
                <a:cubicBezTo>
                  <a:pt x="82" y="87"/>
                  <a:pt x="82" y="87"/>
                  <a:pt x="82" y="87"/>
                </a:cubicBezTo>
                <a:cubicBezTo>
                  <a:pt x="83" y="87"/>
                  <a:pt x="83" y="87"/>
                  <a:pt x="83" y="87"/>
                </a:cubicBezTo>
                <a:cubicBezTo>
                  <a:pt x="83" y="88"/>
                  <a:pt x="83" y="88"/>
                  <a:pt x="83" y="88"/>
                </a:cubicBezTo>
                <a:lnTo>
                  <a:pt x="83" y="96"/>
                </a:lnTo>
                <a:close/>
                <a:moveTo>
                  <a:pt x="73" y="62"/>
                </a:moveTo>
                <a:cubicBezTo>
                  <a:pt x="73" y="61"/>
                  <a:pt x="74" y="61"/>
                  <a:pt x="74" y="61"/>
                </a:cubicBezTo>
                <a:cubicBezTo>
                  <a:pt x="83" y="61"/>
                  <a:pt x="83" y="61"/>
                  <a:pt x="83" y="61"/>
                </a:cubicBezTo>
                <a:cubicBezTo>
                  <a:pt x="83" y="61"/>
                  <a:pt x="83" y="61"/>
                  <a:pt x="84" y="62"/>
                </a:cubicBezTo>
                <a:cubicBezTo>
                  <a:pt x="84" y="62"/>
                  <a:pt x="84" y="62"/>
                  <a:pt x="84" y="62"/>
                </a:cubicBezTo>
                <a:cubicBezTo>
                  <a:pt x="83" y="81"/>
                  <a:pt x="83" y="81"/>
                  <a:pt x="83" y="81"/>
                </a:cubicBezTo>
                <a:cubicBezTo>
                  <a:pt x="83" y="81"/>
                  <a:pt x="83" y="81"/>
                  <a:pt x="83" y="81"/>
                </a:cubicBezTo>
                <a:cubicBezTo>
                  <a:pt x="83" y="82"/>
                  <a:pt x="82" y="82"/>
                  <a:pt x="82" y="82"/>
                </a:cubicBezTo>
                <a:cubicBezTo>
                  <a:pt x="75" y="82"/>
                  <a:pt x="75" y="82"/>
                  <a:pt x="75" y="82"/>
                </a:cubicBezTo>
                <a:cubicBezTo>
                  <a:pt x="74" y="82"/>
                  <a:pt x="74" y="82"/>
                  <a:pt x="74" y="81"/>
                </a:cubicBezTo>
                <a:cubicBezTo>
                  <a:pt x="73" y="81"/>
                  <a:pt x="73" y="81"/>
                  <a:pt x="73" y="81"/>
                </a:cubicBezTo>
                <a:cubicBezTo>
                  <a:pt x="73" y="62"/>
                  <a:pt x="73" y="62"/>
                  <a:pt x="73" y="62"/>
                </a:cubicBezTo>
                <a:cubicBezTo>
                  <a:pt x="73" y="62"/>
                  <a:pt x="73" y="62"/>
                  <a:pt x="73" y="62"/>
                </a:cubicBezTo>
                <a:close/>
                <a:moveTo>
                  <a:pt x="306" y="8"/>
                </a:moveTo>
                <a:cubicBezTo>
                  <a:pt x="301" y="2"/>
                  <a:pt x="295" y="0"/>
                  <a:pt x="287" y="0"/>
                </a:cubicBezTo>
                <a:cubicBezTo>
                  <a:pt x="27" y="0"/>
                  <a:pt x="27" y="0"/>
                  <a:pt x="27" y="0"/>
                </a:cubicBezTo>
                <a:cubicBezTo>
                  <a:pt x="19" y="0"/>
                  <a:pt x="13" y="2"/>
                  <a:pt x="8" y="8"/>
                </a:cubicBezTo>
                <a:cubicBezTo>
                  <a:pt x="3" y="13"/>
                  <a:pt x="0" y="19"/>
                  <a:pt x="0" y="26"/>
                </a:cubicBezTo>
                <a:cubicBezTo>
                  <a:pt x="0" y="224"/>
                  <a:pt x="0" y="224"/>
                  <a:pt x="0" y="224"/>
                </a:cubicBezTo>
                <a:cubicBezTo>
                  <a:pt x="0" y="231"/>
                  <a:pt x="3" y="238"/>
                  <a:pt x="8" y="243"/>
                </a:cubicBezTo>
                <a:cubicBezTo>
                  <a:pt x="13" y="248"/>
                  <a:pt x="19" y="250"/>
                  <a:pt x="27" y="250"/>
                </a:cubicBezTo>
                <a:cubicBezTo>
                  <a:pt x="287" y="250"/>
                  <a:pt x="287" y="250"/>
                  <a:pt x="287" y="250"/>
                </a:cubicBezTo>
                <a:cubicBezTo>
                  <a:pt x="295" y="250"/>
                  <a:pt x="301" y="248"/>
                  <a:pt x="306" y="243"/>
                </a:cubicBezTo>
                <a:cubicBezTo>
                  <a:pt x="311" y="238"/>
                  <a:pt x="314" y="231"/>
                  <a:pt x="314" y="224"/>
                </a:cubicBezTo>
                <a:cubicBezTo>
                  <a:pt x="314" y="26"/>
                  <a:pt x="314" y="26"/>
                  <a:pt x="314" y="26"/>
                </a:cubicBezTo>
                <a:cubicBezTo>
                  <a:pt x="314" y="19"/>
                  <a:pt x="311" y="13"/>
                  <a:pt x="306" y="8"/>
                </a:cubicBezTo>
                <a:close/>
                <a:moveTo>
                  <a:pt x="293" y="224"/>
                </a:moveTo>
                <a:cubicBezTo>
                  <a:pt x="293" y="226"/>
                  <a:pt x="292" y="227"/>
                  <a:pt x="291" y="228"/>
                </a:cubicBezTo>
                <a:cubicBezTo>
                  <a:pt x="290" y="229"/>
                  <a:pt x="289" y="229"/>
                  <a:pt x="287" y="229"/>
                </a:cubicBezTo>
                <a:cubicBezTo>
                  <a:pt x="27" y="229"/>
                  <a:pt x="27" y="229"/>
                  <a:pt x="27" y="229"/>
                </a:cubicBezTo>
                <a:cubicBezTo>
                  <a:pt x="25" y="229"/>
                  <a:pt x="24" y="229"/>
                  <a:pt x="23" y="228"/>
                </a:cubicBezTo>
                <a:cubicBezTo>
                  <a:pt x="22" y="227"/>
                  <a:pt x="21" y="226"/>
                  <a:pt x="21" y="224"/>
                </a:cubicBezTo>
                <a:cubicBezTo>
                  <a:pt x="21" y="26"/>
                  <a:pt x="21" y="26"/>
                  <a:pt x="21" y="26"/>
                </a:cubicBezTo>
                <a:cubicBezTo>
                  <a:pt x="21" y="25"/>
                  <a:pt x="22" y="23"/>
                  <a:pt x="23" y="22"/>
                </a:cubicBezTo>
                <a:cubicBezTo>
                  <a:pt x="24" y="21"/>
                  <a:pt x="25" y="21"/>
                  <a:pt x="27" y="21"/>
                </a:cubicBezTo>
                <a:cubicBezTo>
                  <a:pt x="287" y="21"/>
                  <a:pt x="287" y="21"/>
                  <a:pt x="287" y="21"/>
                </a:cubicBezTo>
                <a:cubicBezTo>
                  <a:pt x="289" y="21"/>
                  <a:pt x="290" y="21"/>
                  <a:pt x="291" y="22"/>
                </a:cubicBezTo>
                <a:cubicBezTo>
                  <a:pt x="292" y="23"/>
                  <a:pt x="293" y="25"/>
                  <a:pt x="293" y="26"/>
                </a:cubicBezTo>
                <a:lnTo>
                  <a:pt x="293" y="2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CA" dirty="0">
              <a:solidFill>
                <a:srgbClr val="FFFFFF"/>
              </a:solidFill>
            </a:endParaRPr>
          </a:p>
        </p:txBody>
      </p:sp>
      <p:grpSp>
        <p:nvGrpSpPr>
          <p:cNvPr id="79" name="Group 78">
            <a:extLst>
              <a:ext uri="{FF2B5EF4-FFF2-40B4-BE49-F238E27FC236}">
                <a16:creationId xmlns:a16="http://schemas.microsoft.com/office/drawing/2014/main" id="{720B8B0B-843B-FD4D-AAA1-7354E10E450E}"/>
              </a:ext>
            </a:extLst>
          </p:cNvPr>
          <p:cNvGrpSpPr>
            <a:grpSpLocks noChangeAspect="1"/>
          </p:cNvGrpSpPr>
          <p:nvPr/>
        </p:nvGrpSpPr>
        <p:grpSpPr bwMode="auto">
          <a:xfrm>
            <a:off x="6236492" y="2111915"/>
            <a:ext cx="231851" cy="140157"/>
            <a:chOff x="2955" y="1581"/>
            <a:chExt cx="1727" cy="1044"/>
          </a:xfrm>
        </p:grpSpPr>
        <p:sp>
          <p:nvSpPr>
            <p:cNvPr id="80" name="Freeform 6">
              <a:extLst>
                <a:ext uri="{FF2B5EF4-FFF2-40B4-BE49-F238E27FC236}">
                  <a16:creationId xmlns:a16="http://schemas.microsoft.com/office/drawing/2014/main" id="{2B0D14B2-6190-9143-BCBA-DC4BF512C492}"/>
                </a:ext>
              </a:extLst>
            </p:cNvPr>
            <p:cNvSpPr>
              <a:spLocks/>
            </p:cNvSpPr>
            <p:nvPr/>
          </p:nvSpPr>
          <p:spPr bwMode="auto">
            <a:xfrm>
              <a:off x="2955" y="1581"/>
              <a:ext cx="1727" cy="1044"/>
            </a:xfrm>
            <a:custGeom>
              <a:avLst/>
              <a:gdLst>
                <a:gd name="T0" fmla="*/ 203 w 243"/>
                <a:gd name="T1" fmla="*/ 66 h 147"/>
                <a:gd name="T2" fmla="*/ 205 w 243"/>
                <a:gd name="T3" fmla="*/ 52 h 147"/>
                <a:gd name="T4" fmla="*/ 151 w 243"/>
                <a:gd name="T5" fmla="*/ 0 h 147"/>
                <a:gd name="T6" fmla="*/ 99 w 243"/>
                <a:gd name="T7" fmla="*/ 39 h 147"/>
                <a:gd name="T8" fmla="*/ 78 w 243"/>
                <a:gd name="T9" fmla="*/ 34 h 147"/>
                <a:gd name="T10" fmla="*/ 31 w 243"/>
                <a:gd name="T11" fmla="*/ 80 h 147"/>
                <a:gd name="T12" fmla="*/ 31 w 243"/>
                <a:gd name="T13" fmla="*/ 85 h 147"/>
                <a:gd name="T14" fmla="*/ 31 w 243"/>
                <a:gd name="T15" fmla="*/ 85 h 147"/>
                <a:gd name="T16" fmla="*/ 0 w 243"/>
                <a:gd name="T17" fmla="*/ 116 h 147"/>
                <a:gd name="T18" fmla="*/ 31 w 243"/>
                <a:gd name="T19" fmla="*/ 147 h 147"/>
                <a:gd name="T20" fmla="*/ 203 w 243"/>
                <a:gd name="T21" fmla="*/ 147 h 147"/>
                <a:gd name="T22" fmla="*/ 243 w 243"/>
                <a:gd name="T23" fmla="*/ 106 h 147"/>
                <a:gd name="T24" fmla="*/ 203 w 243"/>
                <a:gd name="T25" fmla="*/ 6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147">
                  <a:moveTo>
                    <a:pt x="203" y="66"/>
                  </a:moveTo>
                  <a:cubicBezTo>
                    <a:pt x="204" y="62"/>
                    <a:pt x="205" y="57"/>
                    <a:pt x="205" y="52"/>
                  </a:cubicBezTo>
                  <a:cubicBezTo>
                    <a:pt x="205" y="23"/>
                    <a:pt x="181" y="0"/>
                    <a:pt x="151" y="0"/>
                  </a:cubicBezTo>
                  <a:cubicBezTo>
                    <a:pt x="126" y="0"/>
                    <a:pt x="105" y="16"/>
                    <a:pt x="99" y="39"/>
                  </a:cubicBezTo>
                  <a:cubicBezTo>
                    <a:pt x="92" y="35"/>
                    <a:pt x="85" y="34"/>
                    <a:pt x="78" y="34"/>
                  </a:cubicBezTo>
                  <a:cubicBezTo>
                    <a:pt x="52" y="34"/>
                    <a:pt x="31" y="55"/>
                    <a:pt x="31" y="80"/>
                  </a:cubicBezTo>
                  <a:cubicBezTo>
                    <a:pt x="31" y="81"/>
                    <a:pt x="31" y="84"/>
                    <a:pt x="31" y="85"/>
                  </a:cubicBezTo>
                  <a:cubicBezTo>
                    <a:pt x="31" y="85"/>
                    <a:pt x="31" y="85"/>
                    <a:pt x="31" y="85"/>
                  </a:cubicBezTo>
                  <a:cubicBezTo>
                    <a:pt x="14" y="85"/>
                    <a:pt x="0" y="100"/>
                    <a:pt x="0" y="116"/>
                  </a:cubicBezTo>
                  <a:cubicBezTo>
                    <a:pt x="0" y="132"/>
                    <a:pt x="14" y="147"/>
                    <a:pt x="31" y="147"/>
                  </a:cubicBezTo>
                  <a:cubicBezTo>
                    <a:pt x="203" y="147"/>
                    <a:pt x="203" y="147"/>
                    <a:pt x="203" y="147"/>
                  </a:cubicBezTo>
                  <a:cubicBezTo>
                    <a:pt x="225" y="147"/>
                    <a:pt x="243" y="128"/>
                    <a:pt x="243" y="106"/>
                  </a:cubicBezTo>
                  <a:cubicBezTo>
                    <a:pt x="243" y="85"/>
                    <a:pt x="225" y="66"/>
                    <a:pt x="203" y="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a:solidFill>
                  <a:srgbClr val="FFFFFF"/>
                </a:solidFill>
              </a:endParaRPr>
            </a:p>
          </p:txBody>
        </p:sp>
        <p:sp>
          <p:nvSpPr>
            <p:cNvPr id="81" name="Freeform 7">
              <a:extLst>
                <a:ext uri="{FF2B5EF4-FFF2-40B4-BE49-F238E27FC236}">
                  <a16:creationId xmlns:a16="http://schemas.microsoft.com/office/drawing/2014/main" id="{89E2D629-82F7-A948-9292-6ED48026AC63}"/>
                </a:ext>
              </a:extLst>
            </p:cNvPr>
            <p:cNvSpPr>
              <a:spLocks/>
            </p:cNvSpPr>
            <p:nvPr/>
          </p:nvSpPr>
          <p:spPr bwMode="auto">
            <a:xfrm>
              <a:off x="3538" y="1872"/>
              <a:ext cx="647" cy="640"/>
            </a:xfrm>
            <a:custGeom>
              <a:avLst/>
              <a:gdLst>
                <a:gd name="T0" fmla="*/ 44 w 91"/>
                <a:gd name="T1" fmla="*/ 5 h 90"/>
                <a:gd name="T2" fmla="*/ 44 w 91"/>
                <a:gd name="T3" fmla="*/ 2 h 90"/>
                <a:gd name="T4" fmla="*/ 46 w 91"/>
                <a:gd name="T5" fmla="*/ 0 h 90"/>
                <a:gd name="T6" fmla="*/ 48 w 91"/>
                <a:gd name="T7" fmla="*/ 2 h 90"/>
                <a:gd name="T8" fmla="*/ 48 w 91"/>
                <a:gd name="T9" fmla="*/ 5 h 90"/>
                <a:gd name="T10" fmla="*/ 82 w 91"/>
                <a:gd name="T11" fmla="*/ 23 h 90"/>
                <a:gd name="T12" fmla="*/ 91 w 91"/>
                <a:gd name="T13" fmla="*/ 47 h 90"/>
                <a:gd name="T14" fmla="*/ 76 w 91"/>
                <a:gd name="T15" fmla="*/ 39 h 90"/>
                <a:gd name="T16" fmla="*/ 61 w 91"/>
                <a:gd name="T17" fmla="*/ 45 h 90"/>
                <a:gd name="T18" fmla="*/ 48 w 91"/>
                <a:gd name="T19" fmla="*/ 39 h 90"/>
                <a:gd name="T20" fmla="*/ 48 w 91"/>
                <a:gd name="T21" fmla="*/ 40 h 90"/>
                <a:gd name="T22" fmla="*/ 48 w 91"/>
                <a:gd name="T23" fmla="*/ 76 h 90"/>
                <a:gd name="T24" fmla="*/ 45 w 91"/>
                <a:gd name="T25" fmla="*/ 85 h 90"/>
                <a:gd name="T26" fmla="*/ 34 w 91"/>
                <a:gd name="T27" fmla="*/ 90 h 90"/>
                <a:gd name="T28" fmla="*/ 24 w 91"/>
                <a:gd name="T29" fmla="*/ 81 h 90"/>
                <a:gd name="T30" fmla="*/ 23 w 91"/>
                <a:gd name="T31" fmla="*/ 78 h 90"/>
                <a:gd name="T32" fmla="*/ 25 w 91"/>
                <a:gd name="T33" fmla="*/ 76 h 90"/>
                <a:gd name="T34" fmla="*/ 27 w 91"/>
                <a:gd name="T35" fmla="*/ 77 h 90"/>
                <a:gd name="T36" fmla="*/ 28 w 91"/>
                <a:gd name="T37" fmla="*/ 80 h 90"/>
                <a:gd name="T38" fmla="*/ 37 w 91"/>
                <a:gd name="T39" fmla="*/ 86 h 90"/>
                <a:gd name="T40" fmla="*/ 44 w 91"/>
                <a:gd name="T41" fmla="*/ 78 h 90"/>
                <a:gd name="T42" fmla="*/ 44 w 91"/>
                <a:gd name="T43" fmla="*/ 40 h 90"/>
                <a:gd name="T44" fmla="*/ 44 w 91"/>
                <a:gd name="T45" fmla="*/ 39 h 90"/>
                <a:gd name="T46" fmla="*/ 31 w 91"/>
                <a:gd name="T47" fmla="*/ 47 h 90"/>
                <a:gd name="T48" fmla="*/ 15 w 91"/>
                <a:gd name="T49" fmla="*/ 40 h 90"/>
                <a:gd name="T50" fmla="*/ 1 w 91"/>
                <a:gd name="T51" fmla="*/ 48 h 90"/>
                <a:gd name="T52" fmla="*/ 14 w 91"/>
                <a:gd name="T53" fmla="*/ 18 h 90"/>
                <a:gd name="T54" fmla="*/ 44 w 91"/>
                <a:gd name="T5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90">
                  <a:moveTo>
                    <a:pt x="44" y="5"/>
                  </a:moveTo>
                  <a:cubicBezTo>
                    <a:pt x="44" y="4"/>
                    <a:pt x="44" y="3"/>
                    <a:pt x="44" y="2"/>
                  </a:cubicBezTo>
                  <a:cubicBezTo>
                    <a:pt x="44" y="1"/>
                    <a:pt x="44" y="0"/>
                    <a:pt x="46" y="0"/>
                  </a:cubicBezTo>
                  <a:cubicBezTo>
                    <a:pt x="47" y="0"/>
                    <a:pt x="48" y="1"/>
                    <a:pt x="48" y="2"/>
                  </a:cubicBezTo>
                  <a:cubicBezTo>
                    <a:pt x="48" y="3"/>
                    <a:pt x="48" y="4"/>
                    <a:pt x="48" y="5"/>
                  </a:cubicBezTo>
                  <a:cubicBezTo>
                    <a:pt x="62" y="6"/>
                    <a:pt x="73" y="12"/>
                    <a:pt x="82" y="23"/>
                  </a:cubicBezTo>
                  <a:cubicBezTo>
                    <a:pt x="87" y="30"/>
                    <a:pt x="90" y="38"/>
                    <a:pt x="91" y="47"/>
                  </a:cubicBezTo>
                  <a:cubicBezTo>
                    <a:pt x="87" y="42"/>
                    <a:pt x="82" y="39"/>
                    <a:pt x="76" y="39"/>
                  </a:cubicBezTo>
                  <a:cubicBezTo>
                    <a:pt x="70" y="38"/>
                    <a:pt x="65" y="41"/>
                    <a:pt x="61" y="45"/>
                  </a:cubicBezTo>
                  <a:cubicBezTo>
                    <a:pt x="57" y="41"/>
                    <a:pt x="53" y="39"/>
                    <a:pt x="48" y="39"/>
                  </a:cubicBezTo>
                  <a:cubicBezTo>
                    <a:pt x="48" y="39"/>
                    <a:pt x="48" y="39"/>
                    <a:pt x="48" y="40"/>
                  </a:cubicBezTo>
                  <a:cubicBezTo>
                    <a:pt x="48" y="52"/>
                    <a:pt x="48" y="64"/>
                    <a:pt x="48" y="76"/>
                  </a:cubicBezTo>
                  <a:cubicBezTo>
                    <a:pt x="48" y="80"/>
                    <a:pt x="47" y="83"/>
                    <a:pt x="45" y="85"/>
                  </a:cubicBezTo>
                  <a:cubicBezTo>
                    <a:pt x="42" y="89"/>
                    <a:pt x="38" y="90"/>
                    <a:pt x="34" y="90"/>
                  </a:cubicBezTo>
                  <a:cubicBezTo>
                    <a:pt x="29" y="89"/>
                    <a:pt x="26" y="86"/>
                    <a:pt x="24" y="81"/>
                  </a:cubicBezTo>
                  <a:cubicBezTo>
                    <a:pt x="23" y="80"/>
                    <a:pt x="23" y="79"/>
                    <a:pt x="23" y="78"/>
                  </a:cubicBezTo>
                  <a:cubicBezTo>
                    <a:pt x="23" y="76"/>
                    <a:pt x="24" y="76"/>
                    <a:pt x="25" y="76"/>
                  </a:cubicBezTo>
                  <a:cubicBezTo>
                    <a:pt x="26" y="75"/>
                    <a:pt x="27" y="76"/>
                    <a:pt x="27" y="77"/>
                  </a:cubicBezTo>
                  <a:cubicBezTo>
                    <a:pt x="27" y="78"/>
                    <a:pt x="27" y="79"/>
                    <a:pt x="28" y="80"/>
                  </a:cubicBezTo>
                  <a:cubicBezTo>
                    <a:pt x="29" y="84"/>
                    <a:pt x="32" y="86"/>
                    <a:pt x="37" y="86"/>
                  </a:cubicBezTo>
                  <a:cubicBezTo>
                    <a:pt x="40" y="85"/>
                    <a:pt x="44" y="82"/>
                    <a:pt x="44" y="78"/>
                  </a:cubicBezTo>
                  <a:cubicBezTo>
                    <a:pt x="44" y="65"/>
                    <a:pt x="44" y="52"/>
                    <a:pt x="44" y="40"/>
                  </a:cubicBezTo>
                  <a:cubicBezTo>
                    <a:pt x="44" y="39"/>
                    <a:pt x="44" y="39"/>
                    <a:pt x="44" y="39"/>
                  </a:cubicBezTo>
                  <a:cubicBezTo>
                    <a:pt x="39" y="39"/>
                    <a:pt x="35" y="42"/>
                    <a:pt x="31" y="47"/>
                  </a:cubicBezTo>
                  <a:cubicBezTo>
                    <a:pt x="27" y="42"/>
                    <a:pt x="22" y="40"/>
                    <a:pt x="15" y="40"/>
                  </a:cubicBezTo>
                  <a:cubicBezTo>
                    <a:pt x="9" y="40"/>
                    <a:pt x="4" y="43"/>
                    <a:pt x="1" y="48"/>
                  </a:cubicBezTo>
                  <a:cubicBezTo>
                    <a:pt x="0" y="40"/>
                    <a:pt x="4" y="28"/>
                    <a:pt x="14" y="18"/>
                  </a:cubicBezTo>
                  <a:cubicBezTo>
                    <a:pt x="22" y="10"/>
                    <a:pt x="32" y="6"/>
                    <a:pt x="44"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CA" dirty="0">
                <a:solidFill>
                  <a:srgbClr val="FFFFFF"/>
                </a:solidFill>
              </a:endParaRPr>
            </a:p>
          </p:txBody>
        </p:sp>
      </p:grpSp>
      <p:pic>
        <p:nvPicPr>
          <p:cNvPr id="11" name="Picture 10">
            <a:extLst>
              <a:ext uri="{FF2B5EF4-FFF2-40B4-BE49-F238E27FC236}">
                <a16:creationId xmlns:a16="http://schemas.microsoft.com/office/drawing/2014/main" id="{1B4B88D1-6136-3E49-8ADF-DDB553981B75}"/>
              </a:ext>
            </a:extLst>
          </p:cNvPr>
          <p:cNvPicPr>
            <a:picLocks noChangeAspect="1"/>
          </p:cNvPicPr>
          <p:nvPr/>
        </p:nvPicPr>
        <p:blipFill>
          <a:blip r:embed="rId15"/>
          <a:stretch>
            <a:fillRect/>
          </a:stretch>
        </p:blipFill>
        <p:spPr>
          <a:xfrm>
            <a:off x="6233344" y="2638538"/>
            <a:ext cx="229294" cy="233316"/>
          </a:xfrm>
          <a:prstGeom prst="rect">
            <a:avLst/>
          </a:prstGeom>
        </p:spPr>
      </p:pic>
      <p:sp>
        <p:nvSpPr>
          <p:cNvPr id="86" name="Freeform 11">
            <a:extLst>
              <a:ext uri="{FF2B5EF4-FFF2-40B4-BE49-F238E27FC236}">
                <a16:creationId xmlns:a16="http://schemas.microsoft.com/office/drawing/2014/main" id="{06134D11-D9C4-3A4D-8642-8C6DA2A20C95}"/>
              </a:ext>
            </a:extLst>
          </p:cNvPr>
          <p:cNvSpPr>
            <a:spLocks noChangeAspect="1" noEditPoints="1"/>
          </p:cNvSpPr>
          <p:nvPr/>
        </p:nvSpPr>
        <p:spPr bwMode="auto">
          <a:xfrm>
            <a:off x="3412984" y="2631902"/>
            <a:ext cx="220449" cy="220224"/>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tx1"/>
          </a:solidFill>
          <a:ln w="25400" cap="flat" cmpd="sng" algn="ctr">
            <a:noFill/>
            <a:prstDash val="solid"/>
          </a:ln>
          <a:effectLst/>
        </p:spPr>
        <p:txBody>
          <a:bodyPr lIns="51431" tIns="25715" rIns="51431" bIns="25715" anchor="ctr"/>
          <a:lstStyle/>
          <a:p>
            <a:pPr algn="ctr" defTabSz="507806">
              <a:defRPr/>
            </a:pPr>
            <a:endParaRPr lang="en-US" dirty="0">
              <a:solidFill>
                <a:srgbClr val="0096D6"/>
              </a:solidFill>
              <a:latin typeface="CiscoSansTT Light"/>
              <a:cs typeface="CiscoSansTT Light"/>
            </a:endParaRPr>
          </a:p>
        </p:txBody>
      </p:sp>
      <p:sp>
        <p:nvSpPr>
          <p:cNvPr id="19" name="Oval 18">
            <a:extLst>
              <a:ext uri="{FF2B5EF4-FFF2-40B4-BE49-F238E27FC236}">
                <a16:creationId xmlns:a16="http://schemas.microsoft.com/office/drawing/2014/main" id="{D3A85A61-F841-D345-BB5E-9F7BE97C6A76}"/>
              </a:ext>
            </a:extLst>
          </p:cNvPr>
          <p:cNvSpPr/>
          <p:nvPr/>
        </p:nvSpPr>
        <p:spPr>
          <a:xfrm>
            <a:off x="3543325" y="2595008"/>
            <a:ext cx="121961" cy="121961"/>
          </a:xfrm>
          <a:prstGeom prst="ellipse">
            <a:avLst/>
          </a:prstGeom>
          <a:solidFill>
            <a:schemeClr val="bg2"/>
          </a:solidFill>
          <a:ln w="190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5073"/>
              </a:solidFill>
            </a:endParaRPr>
          </a:p>
        </p:txBody>
      </p:sp>
      <p:sp>
        <p:nvSpPr>
          <p:cNvPr id="14" name="Rounded Rectangle 13">
            <a:extLst>
              <a:ext uri="{FF2B5EF4-FFF2-40B4-BE49-F238E27FC236}">
                <a16:creationId xmlns:a16="http://schemas.microsoft.com/office/drawing/2014/main" id="{8277FFB2-1485-204D-9B31-AD866AF65139}"/>
              </a:ext>
            </a:extLst>
          </p:cNvPr>
          <p:cNvSpPr/>
          <p:nvPr/>
        </p:nvSpPr>
        <p:spPr>
          <a:xfrm>
            <a:off x="1737113" y="4082986"/>
            <a:ext cx="5694507" cy="523518"/>
          </a:xfrm>
          <a:prstGeom prst="roundRect">
            <a:avLst>
              <a:gd name="adj" fmla="val 50000"/>
            </a:avLst>
          </a:prstGeom>
          <a:solidFill>
            <a:schemeClr val="bg1"/>
          </a:solidFill>
          <a:ln w="571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16">
            <a:extLst>
              <a:ext uri="{FF2B5EF4-FFF2-40B4-BE49-F238E27FC236}">
                <a16:creationId xmlns:a16="http://schemas.microsoft.com/office/drawing/2014/main" id="{027CC46C-7994-1B44-938B-209B32AF115C}"/>
              </a:ext>
            </a:extLst>
          </p:cNvPr>
          <p:cNvPicPr>
            <a:picLocks noChangeAspect="1"/>
          </p:cNvPicPr>
          <p:nvPr/>
        </p:nvPicPr>
        <p:blipFill>
          <a:blip r:embed="rId16"/>
          <a:stretch>
            <a:fillRect/>
          </a:stretch>
        </p:blipFill>
        <p:spPr>
          <a:xfrm>
            <a:off x="3572957" y="2626525"/>
            <a:ext cx="64229" cy="64229"/>
          </a:xfrm>
          <a:prstGeom prst="rect">
            <a:avLst/>
          </a:prstGeom>
        </p:spPr>
      </p:pic>
      <p:sp>
        <p:nvSpPr>
          <p:cNvPr id="24" name="Rectangle 23"/>
          <p:cNvSpPr/>
          <p:nvPr/>
        </p:nvSpPr>
        <p:spPr>
          <a:xfrm>
            <a:off x="3584424" y="4137460"/>
            <a:ext cx="2127419" cy="461665"/>
          </a:xfrm>
          <a:prstGeom prst="rect">
            <a:avLst/>
          </a:prstGeom>
          <a:noFill/>
        </p:spPr>
        <p:txBody>
          <a:bodyPr wrap="square">
            <a:spAutoFit/>
          </a:bodyPr>
          <a:lstStyle/>
          <a:p>
            <a:pPr algn="ctr" defTabSz="685874"/>
            <a:r>
              <a:rPr lang="en-US" sz="900" b="1" i="1" dirty="0">
                <a:solidFill>
                  <a:srgbClr val="FFFFFF"/>
                </a:solidFill>
                <a:latin typeface="CiscoSansTT" panose="020B0503020201020303" pitchFamily="34" charset="0"/>
                <a:ea typeface="CiscoSansTT" charset="0"/>
                <a:cs typeface="CiscoSansTT" panose="020B0503020201020303" pitchFamily="34" charset="0"/>
              </a:rPr>
              <a:t> </a:t>
            </a:r>
            <a:r>
              <a:rPr lang="en-US" sz="1200" dirty="0">
                <a:solidFill>
                  <a:srgbClr val="FFFFFF"/>
                </a:solidFill>
                <a:latin typeface="CiscoSansTT" charset="0"/>
                <a:ea typeface="CiscoSansTT" charset="0"/>
                <a:cs typeface="CiscoSansTT" charset="0"/>
              </a:rPr>
              <a:t>Incident Response </a:t>
            </a:r>
          </a:p>
          <a:p>
            <a:pPr algn="ctr" defTabSz="685874"/>
            <a:r>
              <a:rPr lang="en-US" sz="1200" dirty="0">
                <a:solidFill>
                  <a:srgbClr val="FFFFFF"/>
                </a:solidFill>
                <a:latin typeface="CiscoSansTT" charset="0"/>
                <a:ea typeface="CiscoSansTT" charset="0"/>
                <a:cs typeface="CiscoSansTT" charset="0"/>
              </a:rPr>
              <a:t>Services</a:t>
            </a:r>
          </a:p>
        </p:txBody>
      </p:sp>
      <p:sp>
        <p:nvSpPr>
          <p:cNvPr id="45" name="Rectangle 44">
            <a:extLst>
              <a:ext uri="{FF2B5EF4-FFF2-40B4-BE49-F238E27FC236}">
                <a16:creationId xmlns:a16="http://schemas.microsoft.com/office/drawing/2014/main" id="{581C447E-EC9B-6D4A-891C-758F5BD5C968}"/>
              </a:ext>
            </a:extLst>
          </p:cNvPr>
          <p:cNvSpPr/>
          <p:nvPr/>
        </p:nvSpPr>
        <p:spPr>
          <a:xfrm>
            <a:off x="1872255" y="4132926"/>
            <a:ext cx="1732051" cy="646331"/>
          </a:xfrm>
          <a:prstGeom prst="rect">
            <a:avLst/>
          </a:prstGeom>
          <a:noFill/>
        </p:spPr>
        <p:txBody>
          <a:bodyPr wrap="square">
            <a:spAutoFit/>
          </a:bodyPr>
          <a:lstStyle/>
          <a:p>
            <a:pPr algn="ctr" defTabSz="685874"/>
            <a:r>
              <a:rPr lang="en-US" sz="1200" dirty="0">
                <a:solidFill>
                  <a:srgbClr val="FFFFFF"/>
                </a:solidFill>
                <a:latin typeface="CiscoSansTT" charset="0"/>
                <a:ea typeface="CiscoSansTT" charset="0"/>
                <a:cs typeface="CiscoSansTT" charset="0"/>
              </a:rPr>
              <a:t>Breach Readiness and Response</a:t>
            </a:r>
          </a:p>
          <a:p>
            <a:pPr algn="ctr" defTabSz="685874"/>
            <a:endParaRPr lang="en-US" sz="1200" dirty="0">
              <a:solidFill>
                <a:srgbClr val="FFFFFF"/>
              </a:solidFill>
              <a:latin typeface="CiscoSansTT" charset="0"/>
              <a:ea typeface="CiscoSansTT" charset="0"/>
              <a:cs typeface="CiscoSansTT" charset="0"/>
            </a:endParaRPr>
          </a:p>
        </p:txBody>
      </p:sp>
      <p:sp>
        <p:nvSpPr>
          <p:cNvPr id="46" name="Rectangle 45">
            <a:extLst>
              <a:ext uri="{FF2B5EF4-FFF2-40B4-BE49-F238E27FC236}">
                <a16:creationId xmlns:a16="http://schemas.microsoft.com/office/drawing/2014/main" id="{D6D85B41-5593-1342-94BC-EC056A3FA7E7}"/>
              </a:ext>
            </a:extLst>
          </p:cNvPr>
          <p:cNvSpPr/>
          <p:nvPr/>
        </p:nvSpPr>
        <p:spPr>
          <a:xfrm>
            <a:off x="5708656" y="4133343"/>
            <a:ext cx="1312886" cy="461665"/>
          </a:xfrm>
          <a:prstGeom prst="rect">
            <a:avLst/>
          </a:prstGeom>
          <a:noFill/>
        </p:spPr>
        <p:txBody>
          <a:bodyPr wrap="square">
            <a:spAutoFit/>
          </a:bodyPr>
          <a:lstStyle/>
          <a:p>
            <a:pPr algn="ctr" defTabSz="685874"/>
            <a:r>
              <a:rPr lang="en-US" sz="1200" dirty="0">
                <a:solidFill>
                  <a:srgbClr val="FFFFFF"/>
                </a:solidFill>
                <a:latin typeface="CiscoSansTT" charset="0"/>
                <a:ea typeface="CiscoSansTT" charset="0"/>
                <a:cs typeface="CiscoSansTT" charset="0"/>
              </a:rPr>
              <a:t>Segmentation Services </a:t>
            </a:r>
          </a:p>
        </p:txBody>
      </p:sp>
      <p:sp>
        <p:nvSpPr>
          <p:cNvPr id="85" name="TextBox 84"/>
          <p:cNvSpPr txBox="1"/>
          <p:nvPr/>
        </p:nvSpPr>
        <p:spPr>
          <a:xfrm>
            <a:off x="468044" y="4723241"/>
            <a:ext cx="2634054" cy="230832"/>
          </a:xfrm>
          <a:prstGeom prst="rect">
            <a:avLst/>
          </a:prstGeom>
          <a:noFill/>
        </p:spPr>
        <p:txBody>
          <a:bodyPr wrap="none" rtlCol="0">
            <a:spAutoFit/>
          </a:bodyPr>
          <a:lstStyle/>
          <a:p>
            <a:r>
              <a:rPr lang="en-US" sz="900" dirty="0">
                <a:latin typeface="+mn-lt"/>
              </a:rPr>
              <a:t>*Slide with specific Cisco products in appendix</a:t>
            </a:r>
          </a:p>
        </p:txBody>
      </p:sp>
    </p:spTree>
    <p:extLst>
      <p:ext uri="{BB962C8B-B14F-4D97-AF65-F5344CB8AC3E}">
        <p14:creationId xmlns:p14="http://schemas.microsoft.com/office/powerpoint/2010/main" val="3060891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 name="Freeform 646"/>
          <p:cNvSpPr>
            <a:spLocks noChangeAspect="1"/>
          </p:cNvSpPr>
          <p:nvPr/>
        </p:nvSpPr>
        <p:spPr>
          <a:xfrm>
            <a:off x="5805088" y="3064885"/>
            <a:ext cx="632916" cy="445374"/>
          </a:xfrm>
          <a:custGeom>
            <a:avLst/>
            <a:gdLst>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477836 w 3753948"/>
              <a:gd name="connsiteY44" fmla="*/ 912382 h 914703"/>
              <a:gd name="connsiteX45" fmla="*/ 0 w 3753948"/>
              <a:gd name="connsiteY45" fmla="*/ 912382 h 914703"/>
              <a:gd name="connsiteX46" fmla="*/ 0 w 3753948"/>
              <a:gd name="connsiteY46" fmla="*/ 852885 h 914703"/>
              <a:gd name="connsiteX47" fmla="*/ 477836 w 3753948"/>
              <a:gd name="connsiteY47" fmla="*/ 852885 h 914703"/>
              <a:gd name="connsiteX48" fmla="*/ 477836 w 3753948"/>
              <a:gd name="connsiteY48" fmla="*/ 200588 h 914703"/>
              <a:gd name="connsiteX49" fmla="*/ 712105 w 3753948"/>
              <a:gd name="connsiteY49" fmla="*/ 200588 h 914703"/>
              <a:gd name="connsiteX50" fmla="*/ 712105 w 3753948"/>
              <a:gd name="connsiteY50" fmla="*/ 75590 h 914703"/>
              <a:gd name="connsiteX51" fmla="*/ 777452 w 3753948"/>
              <a:gd name="connsiteY51" fmla="*/ 75590 h 914703"/>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0 w 3753948"/>
              <a:gd name="connsiteY44" fmla="*/ 912382 h 914703"/>
              <a:gd name="connsiteX45" fmla="*/ 0 w 3753948"/>
              <a:gd name="connsiteY45" fmla="*/ 852885 h 914703"/>
              <a:gd name="connsiteX46" fmla="*/ 477836 w 3753948"/>
              <a:gd name="connsiteY46" fmla="*/ 852885 h 914703"/>
              <a:gd name="connsiteX47" fmla="*/ 477836 w 3753948"/>
              <a:gd name="connsiteY47" fmla="*/ 200588 h 914703"/>
              <a:gd name="connsiteX48" fmla="*/ 712105 w 3753948"/>
              <a:gd name="connsiteY48" fmla="*/ 200588 h 914703"/>
              <a:gd name="connsiteX49" fmla="*/ 712105 w 3753948"/>
              <a:gd name="connsiteY49" fmla="*/ 75590 h 914703"/>
              <a:gd name="connsiteX50" fmla="*/ 777452 w 3753948"/>
              <a:gd name="connsiteY50" fmla="*/ 75590 h 914703"/>
              <a:gd name="connsiteX51" fmla="*/ 777452 w 3753948"/>
              <a:gd name="connsiteY51" fmla="*/ 0 h 914703"/>
              <a:gd name="connsiteX0" fmla="*/ 477836 w 3753948"/>
              <a:gd name="connsiteY0" fmla="*/ 914702 h 1006142"/>
              <a:gd name="connsiteX1" fmla="*/ 0 w 3753948"/>
              <a:gd name="connsiteY1" fmla="*/ 912382 h 1006142"/>
              <a:gd name="connsiteX2" fmla="*/ 0 w 3753948"/>
              <a:gd name="connsiteY2" fmla="*/ 852885 h 1006142"/>
              <a:gd name="connsiteX3" fmla="*/ 477836 w 3753948"/>
              <a:gd name="connsiteY3" fmla="*/ 852885 h 1006142"/>
              <a:gd name="connsiteX4" fmla="*/ 477836 w 3753948"/>
              <a:gd name="connsiteY4" fmla="*/ 200588 h 1006142"/>
              <a:gd name="connsiteX5" fmla="*/ 712105 w 3753948"/>
              <a:gd name="connsiteY5" fmla="*/ 200588 h 1006142"/>
              <a:gd name="connsiteX6" fmla="*/ 712105 w 3753948"/>
              <a:gd name="connsiteY6" fmla="*/ 75590 h 1006142"/>
              <a:gd name="connsiteX7" fmla="*/ 777452 w 3753948"/>
              <a:gd name="connsiteY7" fmla="*/ 75590 h 1006142"/>
              <a:gd name="connsiteX8" fmla="*/ 777452 w 3753948"/>
              <a:gd name="connsiteY8" fmla="*/ 0 h 1006142"/>
              <a:gd name="connsiteX9" fmla="*/ 1241165 w 3753948"/>
              <a:gd name="connsiteY9" fmla="*/ 0 h 1006142"/>
              <a:gd name="connsiteX10" fmla="*/ 1241165 w 3753948"/>
              <a:gd name="connsiteY10" fmla="*/ 75590 h 1006142"/>
              <a:gd name="connsiteX11" fmla="*/ 1306513 w 3753948"/>
              <a:gd name="connsiteY11" fmla="*/ 75590 h 1006142"/>
              <a:gd name="connsiteX12" fmla="*/ 1306513 w 3753948"/>
              <a:gd name="connsiteY12" fmla="*/ 339308 h 1006142"/>
              <a:gd name="connsiteX13" fmla="*/ 1543309 w 3753948"/>
              <a:gd name="connsiteY13" fmla="*/ 339308 h 1006142"/>
              <a:gd name="connsiteX14" fmla="*/ 1543309 w 3753948"/>
              <a:gd name="connsiteY14" fmla="*/ 852885 h 1006142"/>
              <a:gd name="connsiteX15" fmla="*/ 1703275 w 3753948"/>
              <a:gd name="connsiteY15" fmla="*/ 852885 h 1006142"/>
              <a:gd name="connsiteX16" fmla="*/ 1703275 w 3753948"/>
              <a:gd name="connsiteY16" fmla="*/ 804658 h 1006142"/>
              <a:gd name="connsiteX17" fmla="*/ 1716346 w 3753948"/>
              <a:gd name="connsiteY17" fmla="*/ 791587 h 1006142"/>
              <a:gd name="connsiteX18" fmla="*/ 1719843 w 3753948"/>
              <a:gd name="connsiteY18" fmla="*/ 791587 h 1006142"/>
              <a:gd name="connsiteX19" fmla="*/ 1719843 w 3753948"/>
              <a:gd name="connsiteY19" fmla="*/ 572544 h 1006142"/>
              <a:gd name="connsiteX20" fmla="*/ 1779339 w 3753948"/>
              <a:gd name="connsiteY20" fmla="*/ 513048 h 1006142"/>
              <a:gd name="connsiteX21" fmla="*/ 2205633 w 3753948"/>
              <a:gd name="connsiteY21" fmla="*/ 513048 h 1006142"/>
              <a:gd name="connsiteX22" fmla="*/ 2265129 w 3753948"/>
              <a:gd name="connsiteY22" fmla="*/ 572544 h 1006142"/>
              <a:gd name="connsiteX23" fmla="*/ 2265129 w 3753948"/>
              <a:gd name="connsiteY23" fmla="*/ 791587 h 1006142"/>
              <a:gd name="connsiteX24" fmla="*/ 2272825 w 3753948"/>
              <a:gd name="connsiteY24" fmla="*/ 791587 h 1006142"/>
              <a:gd name="connsiteX25" fmla="*/ 2285896 w 3753948"/>
              <a:gd name="connsiteY25" fmla="*/ 804658 h 1006142"/>
              <a:gd name="connsiteX26" fmla="*/ 2285896 w 3753948"/>
              <a:gd name="connsiteY26" fmla="*/ 852885 h 1006142"/>
              <a:gd name="connsiteX27" fmla="*/ 2545757 w 3753948"/>
              <a:gd name="connsiteY27" fmla="*/ 852885 h 1006142"/>
              <a:gd name="connsiteX28" fmla="*/ 2545757 w 3753948"/>
              <a:gd name="connsiteY28" fmla="*/ 339307 h 1006142"/>
              <a:gd name="connsiteX29" fmla="*/ 2677121 w 3753948"/>
              <a:gd name="connsiteY29" fmla="*/ 339307 h 1006142"/>
              <a:gd name="connsiteX30" fmla="*/ 2677121 w 3753948"/>
              <a:gd name="connsiteY30" fmla="*/ 269045 h 1006142"/>
              <a:gd name="connsiteX31" fmla="*/ 2848457 w 3753948"/>
              <a:gd name="connsiteY31" fmla="*/ 269045 h 1006142"/>
              <a:gd name="connsiteX32" fmla="*/ 2848457 w 3753948"/>
              <a:gd name="connsiteY32" fmla="*/ 339307 h 1006142"/>
              <a:gd name="connsiteX33" fmla="*/ 3292055 w 3753948"/>
              <a:gd name="connsiteY33" fmla="*/ 339307 h 1006142"/>
              <a:gd name="connsiteX34" fmla="*/ 3292055 w 3753948"/>
              <a:gd name="connsiteY34" fmla="*/ 852885 h 1006142"/>
              <a:gd name="connsiteX35" fmla="*/ 3753948 w 3753948"/>
              <a:gd name="connsiteY35" fmla="*/ 852885 h 1006142"/>
              <a:gd name="connsiteX36" fmla="*/ 3753948 w 3753948"/>
              <a:gd name="connsiteY36" fmla="*/ 912382 h 1006142"/>
              <a:gd name="connsiteX37" fmla="*/ 3292055 w 3753948"/>
              <a:gd name="connsiteY37" fmla="*/ 912382 h 1006142"/>
              <a:gd name="connsiteX38" fmla="*/ 3292055 w 3753948"/>
              <a:gd name="connsiteY38" fmla="*/ 914702 h 1006142"/>
              <a:gd name="connsiteX39" fmla="*/ 2545757 w 3753948"/>
              <a:gd name="connsiteY39" fmla="*/ 914702 h 1006142"/>
              <a:gd name="connsiteX40" fmla="*/ 2545757 w 3753948"/>
              <a:gd name="connsiteY40" fmla="*/ 912382 h 1006142"/>
              <a:gd name="connsiteX41" fmla="*/ 2278429 w 3753948"/>
              <a:gd name="connsiteY41" fmla="*/ 912382 h 1006142"/>
              <a:gd name="connsiteX42" fmla="*/ 2272825 w 3753948"/>
              <a:gd name="connsiteY42" fmla="*/ 914703 h 1006142"/>
              <a:gd name="connsiteX43" fmla="*/ 1716346 w 3753948"/>
              <a:gd name="connsiteY43" fmla="*/ 914703 h 1006142"/>
              <a:gd name="connsiteX44" fmla="*/ 1710743 w 3753948"/>
              <a:gd name="connsiteY44" fmla="*/ 912382 h 1006142"/>
              <a:gd name="connsiteX45" fmla="*/ 1543309 w 3753948"/>
              <a:gd name="connsiteY45" fmla="*/ 912382 h 1006142"/>
              <a:gd name="connsiteX46" fmla="*/ 1543309 w 3753948"/>
              <a:gd name="connsiteY46" fmla="*/ 914701 h 1006142"/>
              <a:gd name="connsiteX47" fmla="*/ 1306513 w 3753948"/>
              <a:gd name="connsiteY47" fmla="*/ 914701 h 1006142"/>
              <a:gd name="connsiteX48" fmla="*/ 1306513 w 3753948"/>
              <a:gd name="connsiteY48" fmla="*/ 914702 h 1006142"/>
              <a:gd name="connsiteX49" fmla="*/ 1062168 w 3753948"/>
              <a:gd name="connsiteY49" fmla="*/ 914702 h 1006142"/>
              <a:gd name="connsiteX50" fmla="*/ 712105 w 3753948"/>
              <a:gd name="connsiteY50" fmla="*/ 914702 h 1006142"/>
              <a:gd name="connsiteX51" fmla="*/ 569276 w 3753948"/>
              <a:gd name="connsiteY51" fmla="*/ 1006142 h 1006142"/>
              <a:gd name="connsiteX0" fmla="*/ 477836 w 3753948"/>
              <a:gd name="connsiteY0" fmla="*/ 914702 h 914703"/>
              <a:gd name="connsiteX1" fmla="*/ 0 w 3753948"/>
              <a:gd name="connsiteY1" fmla="*/ 912382 h 914703"/>
              <a:gd name="connsiteX2" fmla="*/ 0 w 3753948"/>
              <a:gd name="connsiteY2" fmla="*/ 852885 h 914703"/>
              <a:gd name="connsiteX3" fmla="*/ 477836 w 3753948"/>
              <a:gd name="connsiteY3" fmla="*/ 852885 h 914703"/>
              <a:gd name="connsiteX4" fmla="*/ 477836 w 3753948"/>
              <a:gd name="connsiteY4" fmla="*/ 200588 h 914703"/>
              <a:gd name="connsiteX5" fmla="*/ 712105 w 3753948"/>
              <a:gd name="connsiteY5" fmla="*/ 200588 h 914703"/>
              <a:gd name="connsiteX6" fmla="*/ 712105 w 3753948"/>
              <a:gd name="connsiteY6" fmla="*/ 75590 h 914703"/>
              <a:gd name="connsiteX7" fmla="*/ 777452 w 3753948"/>
              <a:gd name="connsiteY7" fmla="*/ 75590 h 914703"/>
              <a:gd name="connsiteX8" fmla="*/ 777452 w 3753948"/>
              <a:gd name="connsiteY8" fmla="*/ 0 h 914703"/>
              <a:gd name="connsiteX9" fmla="*/ 1241165 w 3753948"/>
              <a:gd name="connsiteY9" fmla="*/ 0 h 914703"/>
              <a:gd name="connsiteX10" fmla="*/ 1241165 w 3753948"/>
              <a:gd name="connsiteY10" fmla="*/ 75590 h 914703"/>
              <a:gd name="connsiteX11" fmla="*/ 1306513 w 3753948"/>
              <a:gd name="connsiteY11" fmla="*/ 75590 h 914703"/>
              <a:gd name="connsiteX12" fmla="*/ 1306513 w 3753948"/>
              <a:gd name="connsiteY12" fmla="*/ 339308 h 914703"/>
              <a:gd name="connsiteX13" fmla="*/ 1543309 w 3753948"/>
              <a:gd name="connsiteY13" fmla="*/ 339308 h 914703"/>
              <a:gd name="connsiteX14" fmla="*/ 1543309 w 3753948"/>
              <a:gd name="connsiteY14" fmla="*/ 852885 h 914703"/>
              <a:gd name="connsiteX15" fmla="*/ 1703275 w 3753948"/>
              <a:gd name="connsiteY15" fmla="*/ 852885 h 914703"/>
              <a:gd name="connsiteX16" fmla="*/ 1703275 w 3753948"/>
              <a:gd name="connsiteY16" fmla="*/ 804658 h 914703"/>
              <a:gd name="connsiteX17" fmla="*/ 1716346 w 3753948"/>
              <a:gd name="connsiteY17" fmla="*/ 791587 h 914703"/>
              <a:gd name="connsiteX18" fmla="*/ 1719843 w 3753948"/>
              <a:gd name="connsiteY18" fmla="*/ 791587 h 914703"/>
              <a:gd name="connsiteX19" fmla="*/ 1719843 w 3753948"/>
              <a:gd name="connsiteY19" fmla="*/ 572544 h 914703"/>
              <a:gd name="connsiteX20" fmla="*/ 1779339 w 3753948"/>
              <a:gd name="connsiteY20" fmla="*/ 513048 h 914703"/>
              <a:gd name="connsiteX21" fmla="*/ 2205633 w 3753948"/>
              <a:gd name="connsiteY21" fmla="*/ 513048 h 914703"/>
              <a:gd name="connsiteX22" fmla="*/ 2265129 w 3753948"/>
              <a:gd name="connsiteY22" fmla="*/ 572544 h 914703"/>
              <a:gd name="connsiteX23" fmla="*/ 2265129 w 3753948"/>
              <a:gd name="connsiteY23" fmla="*/ 791587 h 914703"/>
              <a:gd name="connsiteX24" fmla="*/ 2272825 w 3753948"/>
              <a:gd name="connsiteY24" fmla="*/ 791587 h 914703"/>
              <a:gd name="connsiteX25" fmla="*/ 2285896 w 3753948"/>
              <a:gd name="connsiteY25" fmla="*/ 804658 h 914703"/>
              <a:gd name="connsiteX26" fmla="*/ 2285896 w 3753948"/>
              <a:gd name="connsiteY26" fmla="*/ 852885 h 914703"/>
              <a:gd name="connsiteX27" fmla="*/ 2545757 w 3753948"/>
              <a:gd name="connsiteY27" fmla="*/ 852885 h 914703"/>
              <a:gd name="connsiteX28" fmla="*/ 2545757 w 3753948"/>
              <a:gd name="connsiteY28" fmla="*/ 339307 h 914703"/>
              <a:gd name="connsiteX29" fmla="*/ 2677121 w 3753948"/>
              <a:gd name="connsiteY29" fmla="*/ 339307 h 914703"/>
              <a:gd name="connsiteX30" fmla="*/ 2677121 w 3753948"/>
              <a:gd name="connsiteY30" fmla="*/ 269045 h 914703"/>
              <a:gd name="connsiteX31" fmla="*/ 2848457 w 3753948"/>
              <a:gd name="connsiteY31" fmla="*/ 269045 h 914703"/>
              <a:gd name="connsiteX32" fmla="*/ 2848457 w 3753948"/>
              <a:gd name="connsiteY32" fmla="*/ 339307 h 914703"/>
              <a:gd name="connsiteX33" fmla="*/ 3292055 w 3753948"/>
              <a:gd name="connsiteY33" fmla="*/ 339307 h 914703"/>
              <a:gd name="connsiteX34" fmla="*/ 3292055 w 3753948"/>
              <a:gd name="connsiteY34" fmla="*/ 852885 h 914703"/>
              <a:gd name="connsiteX35" fmla="*/ 3753948 w 3753948"/>
              <a:gd name="connsiteY35" fmla="*/ 852885 h 914703"/>
              <a:gd name="connsiteX36" fmla="*/ 3753948 w 3753948"/>
              <a:gd name="connsiteY36" fmla="*/ 912382 h 914703"/>
              <a:gd name="connsiteX37" fmla="*/ 3292055 w 3753948"/>
              <a:gd name="connsiteY37" fmla="*/ 912382 h 914703"/>
              <a:gd name="connsiteX38" fmla="*/ 3292055 w 3753948"/>
              <a:gd name="connsiteY38" fmla="*/ 914702 h 914703"/>
              <a:gd name="connsiteX39" fmla="*/ 2545757 w 3753948"/>
              <a:gd name="connsiteY39" fmla="*/ 914702 h 914703"/>
              <a:gd name="connsiteX40" fmla="*/ 2545757 w 3753948"/>
              <a:gd name="connsiteY40" fmla="*/ 912382 h 914703"/>
              <a:gd name="connsiteX41" fmla="*/ 2278429 w 3753948"/>
              <a:gd name="connsiteY41" fmla="*/ 912382 h 914703"/>
              <a:gd name="connsiteX42" fmla="*/ 2272825 w 3753948"/>
              <a:gd name="connsiteY42" fmla="*/ 914703 h 914703"/>
              <a:gd name="connsiteX43" fmla="*/ 1716346 w 3753948"/>
              <a:gd name="connsiteY43" fmla="*/ 914703 h 914703"/>
              <a:gd name="connsiteX44" fmla="*/ 1710743 w 3753948"/>
              <a:gd name="connsiteY44" fmla="*/ 912382 h 914703"/>
              <a:gd name="connsiteX45" fmla="*/ 1543309 w 3753948"/>
              <a:gd name="connsiteY45" fmla="*/ 912382 h 914703"/>
              <a:gd name="connsiteX46" fmla="*/ 1543309 w 3753948"/>
              <a:gd name="connsiteY46" fmla="*/ 914701 h 914703"/>
              <a:gd name="connsiteX47" fmla="*/ 1306513 w 3753948"/>
              <a:gd name="connsiteY47" fmla="*/ 914701 h 914703"/>
              <a:gd name="connsiteX48" fmla="*/ 1306513 w 3753948"/>
              <a:gd name="connsiteY48" fmla="*/ 914702 h 914703"/>
              <a:gd name="connsiteX49" fmla="*/ 1062168 w 3753948"/>
              <a:gd name="connsiteY49" fmla="*/ 914702 h 914703"/>
              <a:gd name="connsiteX50" fmla="*/ 712105 w 3753948"/>
              <a:gd name="connsiteY50" fmla="*/ 914702 h 914703"/>
              <a:gd name="connsiteX0" fmla="*/ 0 w 3753948"/>
              <a:gd name="connsiteY0" fmla="*/ 912382 h 914703"/>
              <a:gd name="connsiteX1" fmla="*/ 0 w 3753948"/>
              <a:gd name="connsiteY1" fmla="*/ 852885 h 914703"/>
              <a:gd name="connsiteX2" fmla="*/ 477836 w 3753948"/>
              <a:gd name="connsiteY2" fmla="*/ 852885 h 914703"/>
              <a:gd name="connsiteX3" fmla="*/ 477836 w 3753948"/>
              <a:gd name="connsiteY3" fmla="*/ 200588 h 914703"/>
              <a:gd name="connsiteX4" fmla="*/ 712105 w 3753948"/>
              <a:gd name="connsiteY4" fmla="*/ 200588 h 914703"/>
              <a:gd name="connsiteX5" fmla="*/ 712105 w 3753948"/>
              <a:gd name="connsiteY5" fmla="*/ 75590 h 914703"/>
              <a:gd name="connsiteX6" fmla="*/ 777452 w 3753948"/>
              <a:gd name="connsiteY6" fmla="*/ 75590 h 914703"/>
              <a:gd name="connsiteX7" fmla="*/ 777452 w 3753948"/>
              <a:gd name="connsiteY7" fmla="*/ 0 h 914703"/>
              <a:gd name="connsiteX8" fmla="*/ 1241165 w 3753948"/>
              <a:gd name="connsiteY8" fmla="*/ 0 h 914703"/>
              <a:gd name="connsiteX9" fmla="*/ 1241165 w 3753948"/>
              <a:gd name="connsiteY9" fmla="*/ 75590 h 914703"/>
              <a:gd name="connsiteX10" fmla="*/ 1306513 w 3753948"/>
              <a:gd name="connsiteY10" fmla="*/ 75590 h 914703"/>
              <a:gd name="connsiteX11" fmla="*/ 1306513 w 3753948"/>
              <a:gd name="connsiteY11" fmla="*/ 339308 h 914703"/>
              <a:gd name="connsiteX12" fmla="*/ 1543309 w 3753948"/>
              <a:gd name="connsiteY12" fmla="*/ 339308 h 914703"/>
              <a:gd name="connsiteX13" fmla="*/ 1543309 w 3753948"/>
              <a:gd name="connsiteY13" fmla="*/ 852885 h 914703"/>
              <a:gd name="connsiteX14" fmla="*/ 1703275 w 3753948"/>
              <a:gd name="connsiteY14" fmla="*/ 852885 h 914703"/>
              <a:gd name="connsiteX15" fmla="*/ 1703275 w 3753948"/>
              <a:gd name="connsiteY15" fmla="*/ 804658 h 914703"/>
              <a:gd name="connsiteX16" fmla="*/ 1716346 w 3753948"/>
              <a:gd name="connsiteY16" fmla="*/ 791587 h 914703"/>
              <a:gd name="connsiteX17" fmla="*/ 1719843 w 3753948"/>
              <a:gd name="connsiteY17" fmla="*/ 791587 h 914703"/>
              <a:gd name="connsiteX18" fmla="*/ 1719843 w 3753948"/>
              <a:gd name="connsiteY18" fmla="*/ 572544 h 914703"/>
              <a:gd name="connsiteX19" fmla="*/ 1779339 w 3753948"/>
              <a:gd name="connsiteY19" fmla="*/ 513048 h 914703"/>
              <a:gd name="connsiteX20" fmla="*/ 2205633 w 3753948"/>
              <a:gd name="connsiteY20" fmla="*/ 513048 h 914703"/>
              <a:gd name="connsiteX21" fmla="*/ 2265129 w 3753948"/>
              <a:gd name="connsiteY21" fmla="*/ 572544 h 914703"/>
              <a:gd name="connsiteX22" fmla="*/ 2265129 w 3753948"/>
              <a:gd name="connsiteY22" fmla="*/ 791587 h 914703"/>
              <a:gd name="connsiteX23" fmla="*/ 2272825 w 3753948"/>
              <a:gd name="connsiteY23" fmla="*/ 791587 h 914703"/>
              <a:gd name="connsiteX24" fmla="*/ 2285896 w 3753948"/>
              <a:gd name="connsiteY24" fmla="*/ 804658 h 914703"/>
              <a:gd name="connsiteX25" fmla="*/ 2285896 w 3753948"/>
              <a:gd name="connsiteY25" fmla="*/ 852885 h 914703"/>
              <a:gd name="connsiteX26" fmla="*/ 2545757 w 3753948"/>
              <a:gd name="connsiteY26" fmla="*/ 852885 h 914703"/>
              <a:gd name="connsiteX27" fmla="*/ 2545757 w 3753948"/>
              <a:gd name="connsiteY27" fmla="*/ 339307 h 914703"/>
              <a:gd name="connsiteX28" fmla="*/ 2677121 w 3753948"/>
              <a:gd name="connsiteY28" fmla="*/ 339307 h 914703"/>
              <a:gd name="connsiteX29" fmla="*/ 2677121 w 3753948"/>
              <a:gd name="connsiteY29" fmla="*/ 269045 h 914703"/>
              <a:gd name="connsiteX30" fmla="*/ 2848457 w 3753948"/>
              <a:gd name="connsiteY30" fmla="*/ 269045 h 914703"/>
              <a:gd name="connsiteX31" fmla="*/ 2848457 w 3753948"/>
              <a:gd name="connsiteY31" fmla="*/ 339307 h 914703"/>
              <a:gd name="connsiteX32" fmla="*/ 3292055 w 3753948"/>
              <a:gd name="connsiteY32" fmla="*/ 339307 h 914703"/>
              <a:gd name="connsiteX33" fmla="*/ 3292055 w 3753948"/>
              <a:gd name="connsiteY33" fmla="*/ 852885 h 914703"/>
              <a:gd name="connsiteX34" fmla="*/ 3753948 w 3753948"/>
              <a:gd name="connsiteY34" fmla="*/ 852885 h 914703"/>
              <a:gd name="connsiteX35" fmla="*/ 3753948 w 3753948"/>
              <a:gd name="connsiteY35" fmla="*/ 912382 h 914703"/>
              <a:gd name="connsiteX36" fmla="*/ 3292055 w 3753948"/>
              <a:gd name="connsiteY36" fmla="*/ 912382 h 914703"/>
              <a:gd name="connsiteX37" fmla="*/ 3292055 w 3753948"/>
              <a:gd name="connsiteY37" fmla="*/ 914702 h 914703"/>
              <a:gd name="connsiteX38" fmla="*/ 2545757 w 3753948"/>
              <a:gd name="connsiteY38" fmla="*/ 914702 h 914703"/>
              <a:gd name="connsiteX39" fmla="*/ 2545757 w 3753948"/>
              <a:gd name="connsiteY39" fmla="*/ 912382 h 914703"/>
              <a:gd name="connsiteX40" fmla="*/ 2278429 w 3753948"/>
              <a:gd name="connsiteY40" fmla="*/ 912382 h 914703"/>
              <a:gd name="connsiteX41" fmla="*/ 2272825 w 3753948"/>
              <a:gd name="connsiteY41" fmla="*/ 914703 h 914703"/>
              <a:gd name="connsiteX42" fmla="*/ 1716346 w 3753948"/>
              <a:gd name="connsiteY42" fmla="*/ 914703 h 914703"/>
              <a:gd name="connsiteX43" fmla="*/ 1710743 w 3753948"/>
              <a:gd name="connsiteY43" fmla="*/ 912382 h 914703"/>
              <a:gd name="connsiteX44" fmla="*/ 1543309 w 3753948"/>
              <a:gd name="connsiteY44" fmla="*/ 912382 h 914703"/>
              <a:gd name="connsiteX45" fmla="*/ 1543309 w 3753948"/>
              <a:gd name="connsiteY45" fmla="*/ 914701 h 914703"/>
              <a:gd name="connsiteX46" fmla="*/ 1306513 w 3753948"/>
              <a:gd name="connsiteY46" fmla="*/ 914701 h 914703"/>
              <a:gd name="connsiteX47" fmla="*/ 1306513 w 3753948"/>
              <a:gd name="connsiteY47" fmla="*/ 914702 h 914703"/>
              <a:gd name="connsiteX48" fmla="*/ 1062168 w 3753948"/>
              <a:gd name="connsiteY48" fmla="*/ 914702 h 914703"/>
              <a:gd name="connsiteX49" fmla="*/ 712105 w 3753948"/>
              <a:gd name="connsiteY49"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48" fmla="*/ 712105 w 3753948"/>
              <a:gd name="connsiteY48"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39" fmla="*/ 2278429 w 3753948"/>
              <a:gd name="connsiteY39"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35" fmla="*/ 3292055 w 3753948"/>
              <a:gd name="connsiteY35" fmla="*/ 912382 h 91238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753948 w 3753948"/>
              <a:gd name="connsiteY33"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498191"/>
              <a:gd name="connsiteY0" fmla="*/ 852885 h 852885"/>
              <a:gd name="connsiteX1" fmla="*/ 477836 w 3498191"/>
              <a:gd name="connsiteY1" fmla="*/ 852885 h 852885"/>
              <a:gd name="connsiteX2" fmla="*/ 477836 w 3498191"/>
              <a:gd name="connsiteY2" fmla="*/ 200588 h 852885"/>
              <a:gd name="connsiteX3" fmla="*/ 712105 w 3498191"/>
              <a:gd name="connsiteY3" fmla="*/ 200588 h 852885"/>
              <a:gd name="connsiteX4" fmla="*/ 712105 w 3498191"/>
              <a:gd name="connsiteY4" fmla="*/ 75590 h 852885"/>
              <a:gd name="connsiteX5" fmla="*/ 777452 w 3498191"/>
              <a:gd name="connsiteY5" fmla="*/ 75590 h 852885"/>
              <a:gd name="connsiteX6" fmla="*/ 777452 w 3498191"/>
              <a:gd name="connsiteY6" fmla="*/ 0 h 852885"/>
              <a:gd name="connsiteX7" fmla="*/ 1241165 w 3498191"/>
              <a:gd name="connsiteY7" fmla="*/ 0 h 852885"/>
              <a:gd name="connsiteX8" fmla="*/ 1241165 w 3498191"/>
              <a:gd name="connsiteY8" fmla="*/ 75590 h 852885"/>
              <a:gd name="connsiteX9" fmla="*/ 1306513 w 3498191"/>
              <a:gd name="connsiteY9" fmla="*/ 75590 h 852885"/>
              <a:gd name="connsiteX10" fmla="*/ 1306513 w 3498191"/>
              <a:gd name="connsiteY10" fmla="*/ 339308 h 852885"/>
              <a:gd name="connsiteX11" fmla="*/ 1543309 w 3498191"/>
              <a:gd name="connsiteY11" fmla="*/ 339308 h 852885"/>
              <a:gd name="connsiteX12" fmla="*/ 1543309 w 3498191"/>
              <a:gd name="connsiteY12" fmla="*/ 852885 h 852885"/>
              <a:gd name="connsiteX13" fmla="*/ 1703275 w 3498191"/>
              <a:gd name="connsiteY13" fmla="*/ 852885 h 852885"/>
              <a:gd name="connsiteX14" fmla="*/ 1703275 w 3498191"/>
              <a:gd name="connsiteY14" fmla="*/ 804658 h 852885"/>
              <a:gd name="connsiteX15" fmla="*/ 1716346 w 3498191"/>
              <a:gd name="connsiteY15" fmla="*/ 791587 h 852885"/>
              <a:gd name="connsiteX16" fmla="*/ 1719843 w 3498191"/>
              <a:gd name="connsiteY16" fmla="*/ 791587 h 852885"/>
              <a:gd name="connsiteX17" fmla="*/ 1719843 w 3498191"/>
              <a:gd name="connsiteY17" fmla="*/ 572544 h 852885"/>
              <a:gd name="connsiteX18" fmla="*/ 1779339 w 3498191"/>
              <a:gd name="connsiteY18" fmla="*/ 513048 h 852885"/>
              <a:gd name="connsiteX19" fmla="*/ 2205633 w 3498191"/>
              <a:gd name="connsiteY19" fmla="*/ 513048 h 852885"/>
              <a:gd name="connsiteX20" fmla="*/ 2265129 w 3498191"/>
              <a:gd name="connsiteY20" fmla="*/ 572544 h 852885"/>
              <a:gd name="connsiteX21" fmla="*/ 2265129 w 3498191"/>
              <a:gd name="connsiteY21" fmla="*/ 791587 h 852885"/>
              <a:gd name="connsiteX22" fmla="*/ 2272825 w 3498191"/>
              <a:gd name="connsiteY22" fmla="*/ 791587 h 852885"/>
              <a:gd name="connsiteX23" fmla="*/ 2285896 w 3498191"/>
              <a:gd name="connsiteY23" fmla="*/ 804658 h 852885"/>
              <a:gd name="connsiteX24" fmla="*/ 2285896 w 3498191"/>
              <a:gd name="connsiteY24" fmla="*/ 852885 h 852885"/>
              <a:gd name="connsiteX25" fmla="*/ 2545757 w 3498191"/>
              <a:gd name="connsiteY25" fmla="*/ 852885 h 852885"/>
              <a:gd name="connsiteX26" fmla="*/ 2545757 w 3498191"/>
              <a:gd name="connsiteY26" fmla="*/ 339307 h 852885"/>
              <a:gd name="connsiteX27" fmla="*/ 2677121 w 3498191"/>
              <a:gd name="connsiteY27" fmla="*/ 339307 h 852885"/>
              <a:gd name="connsiteX28" fmla="*/ 2677121 w 3498191"/>
              <a:gd name="connsiteY28" fmla="*/ 269045 h 852885"/>
              <a:gd name="connsiteX29" fmla="*/ 2848457 w 3498191"/>
              <a:gd name="connsiteY29" fmla="*/ 269045 h 852885"/>
              <a:gd name="connsiteX30" fmla="*/ 2848457 w 3498191"/>
              <a:gd name="connsiteY30" fmla="*/ 339307 h 852885"/>
              <a:gd name="connsiteX31" fmla="*/ 3292055 w 3498191"/>
              <a:gd name="connsiteY31" fmla="*/ 339307 h 852885"/>
              <a:gd name="connsiteX32" fmla="*/ 3292055 w 3498191"/>
              <a:gd name="connsiteY32" fmla="*/ 852885 h 852885"/>
              <a:gd name="connsiteX33" fmla="*/ 3498191 w 3498191"/>
              <a:gd name="connsiteY33" fmla="*/ 850841 h 852885"/>
              <a:gd name="connsiteX0" fmla="*/ 0 w 3498191"/>
              <a:gd name="connsiteY0" fmla="*/ 852885 h 906860"/>
              <a:gd name="connsiteX1" fmla="*/ 477836 w 3498191"/>
              <a:gd name="connsiteY1" fmla="*/ 906860 h 906860"/>
              <a:gd name="connsiteX2" fmla="*/ 477836 w 3498191"/>
              <a:gd name="connsiteY2" fmla="*/ 200588 h 906860"/>
              <a:gd name="connsiteX3" fmla="*/ 712105 w 3498191"/>
              <a:gd name="connsiteY3" fmla="*/ 200588 h 906860"/>
              <a:gd name="connsiteX4" fmla="*/ 712105 w 3498191"/>
              <a:gd name="connsiteY4" fmla="*/ 75590 h 906860"/>
              <a:gd name="connsiteX5" fmla="*/ 777452 w 3498191"/>
              <a:gd name="connsiteY5" fmla="*/ 75590 h 906860"/>
              <a:gd name="connsiteX6" fmla="*/ 777452 w 3498191"/>
              <a:gd name="connsiteY6" fmla="*/ 0 h 906860"/>
              <a:gd name="connsiteX7" fmla="*/ 1241165 w 3498191"/>
              <a:gd name="connsiteY7" fmla="*/ 0 h 906860"/>
              <a:gd name="connsiteX8" fmla="*/ 1241165 w 3498191"/>
              <a:gd name="connsiteY8" fmla="*/ 75590 h 906860"/>
              <a:gd name="connsiteX9" fmla="*/ 1306513 w 3498191"/>
              <a:gd name="connsiteY9" fmla="*/ 75590 h 906860"/>
              <a:gd name="connsiteX10" fmla="*/ 1306513 w 3498191"/>
              <a:gd name="connsiteY10" fmla="*/ 339308 h 906860"/>
              <a:gd name="connsiteX11" fmla="*/ 1543309 w 3498191"/>
              <a:gd name="connsiteY11" fmla="*/ 339308 h 906860"/>
              <a:gd name="connsiteX12" fmla="*/ 1543309 w 3498191"/>
              <a:gd name="connsiteY12" fmla="*/ 852885 h 906860"/>
              <a:gd name="connsiteX13" fmla="*/ 1703275 w 3498191"/>
              <a:gd name="connsiteY13" fmla="*/ 852885 h 906860"/>
              <a:gd name="connsiteX14" fmla="*/ 1703275 w 3498191"/>
              <a:gd name="connsiteY14" fmla="*/ 804658 h 906860"/>
              <a:gd name="connsiteX15" fmla="*/ 1716346 w 3498191"/>
              <a:gd name="connsiteY15" fmla="*/ 791587 h 906860"/>
              <a:gd name="connsiteX16" fmla="*/ 1719843 w 3498191"/>
              <a:gd name="connsiteY16" fmla="*/ 791587 h 906860"/>
              <a:gd name="connsiteX17" fmla="*/ 1719843 w 3498191"/>
              <a:gd name="connsiteY17" fmla="*/ 572544 h 906860"/>
              <a:gd name="connsiteX18" fmla="*/ 1779339 w 3498191"/>
              <a:gd name="connsiteY18" fmla="*/ 513048 h 906860"/>
              <a:gd name="connsiteX19" fmla="*/ 2205633 w 3498191"/>
              <a:gd name="connsiteY19" fmla="*/ 513048 h 906860"/>
              <a:gd name="connsiteX20" fmla="*/ 2265129 w 3498191"/>
              <a:gd name="connsiteY20" fmla="*/ 572544 h 906860"/>
              <a:gd name="connsiteX21" fmla="*/ 2265129 w 3498191"/>
              <a:gd name="connsiteY21" fmla="*/ 791587 h 906860"/>
              <a:gd name="connsiteX22" fmla="*/ 2272825 w 3498191"/>
              <a:gd name="connsiteY22" fmla="*/ 791587 h 906860"/>
              <a:gd name="connsiteX23" fmla="*/ 2285896 w 3498191"/>
              <a:gd name="connsiteY23" fmla="*/ 804658 h 906860"/>
              <a:gd name="connsiteX24" fmla="*/ 2285896 w 3498191"/>
              <a:gd name="connsiteY24" fmla="*/ 852885 h 906860"/>
              <a:gd name="connsiteX25" fmla="*/ 2545757 w 3498191"/>
              <a:gd name="connsiteY25" fmla="*/ 852885 h 906860"/>
              <a:gd name="connsiteX26" fmla="*/ 2545757 w 3498191"/>
              <a:gd name="connsiteY26" fmla="*/ 339307 h 906860"/>
              <a:gd name="connsiteX27" fmla="*/ 2677121 w 3498191"/>
              <a:gd name="connsiteY27" fmla="*/ 339307 h 906860"/>
              <a:gd name="connsiteX28" fmla="*/ 2677121 w 3498191"/>
              <a:gd name="connsiteY28" fmla="*/ 269045 h 906860"/>
              <a:gd name="connsiteX29" fmla="*/ 2848457 w 3498191"/>
              <a:gd name="connsiteY29" fmla="*/ 269045 h 906860"/>
              <a:gd name="connsiteX30" fmla="*/ 2848457 w 3498191"/>
              <a:gd name="connsiteY30" fmla="*/ 339307 h 906860"/>
              <a:gd name="connsiteX31" fmla="*/ 3292055 w 3498191"/>
              <a:gd name="connsiteY31" fmla="*/ 339307 h 906860"/>
              <a:gd name="connsiteX32" fmla="*/ 3292055 w 3498191"/>
              <a:gd name="connsiteY32" fmla="*/ 852885 h 906860"/>
              <a:gd name="connsiteX33" fmla="*/ 3498191 w 3498191"/>
              <a:gd name="connsiteY3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27797 w 3020355"/>
              <a:gd name="connsiteY18" fmla="*/ 513048 h 906860"/>
              <a:gd name="connsiteX19" fmla="*/ 1787293 w 3020355"/>
              <a:gd name="connsiteY19" fmla="*/ 572544 h 906860"/>
              <a:gd name="connsiteX20" fmla="*/ 1787293 w 3020355"/>
              <a:gd name="connsiteY20" fmla="*/ 791587 h 906860"/>
              <a:gd name="connsiteX21" fmla="*/ 1794989 w 3020355"/>
              <a:gd name="connsiteY21" fmla="*/ 791587 h 906860"/>
              <a:gd name="connsiteX22" fmla="*/ 1808060 w 3020355"/>
              <a:gd name="connsiteY22" fmla="*/ 804658 h 906860"/>
              <a:gd name="connsiteX23" fmla="*/ 1808060 w 3020355"/>
              <a:gd name="connsiteY23" fmla="*/ 852885 h 906860"/>
              <a:gd name="connsiteX24" fmla="*/ 2067921 w 3020355"/>
              <a:gd name="connsiteY24" fmla="*/ 852885 h 906860"/>
              <a:gd name="connsiteX25" fmla="*/ 2067921 w 3020355"/>
              <a:gd name="connsiteY25" fmla="*/ 339307 h 906860"/>
              <a:gd name="connsiteX26" fmla="*/ 2199285 w 3020355"/>
              <a:gd name="connsiteY26" fmla="*/ 339307 h 906860"/>
              <a:gd name="connsiteX27" fmla="*/ 2199285 w 3020355"/>
              <a:gd name="connsiteY27" fmla="*/ 269045 h 906860"/>
              <a:gd name="connsiteX28" fmla="*/ 2370621 w 3020355"/>
              <a:gd name="connsiteY28" fmla="*/ 269045 h 906860"/>
              <a:gd name="connsiteX29" fmla="*/ 2370621 w 3020355"/>
              <a:gd name="connsiteY29" fmla="*/ 339307 h 906860"/>
              <a:gd name="connsiteX30" fmla="*/ 2814219 w 3020355"/>
              <a:gd name="connsiteY30" fmla="*/ 339307 h 906860"/>
              <a:gd name="connsiteX31" fmla="*/ 2814219 w 3020355"/>
              <a:gd name="connsiteY31" fmla="*/ 852885 h 906860"/>
              <a:gd name="connsiteX32" fmla="*/ 3020355 w 3020355"/>
              <a:gd name="connsiteY32" fmla="*/ 850841 h 906860"/>
              <a:gd name="connsiteX0" fmla="*/ 0 w 3020355"/>
              <a:gd name="connsiteY0" fmla="*/ 200588 h 852885"/>
              <a:gd name="connsiteX1" fmla="*/ 234269 w 3020355"/>
              <a:gd name="connsiteY1" fmla="*/ 200588 h 852885"/>
              <a:gd name="connsiteX2" fmla="*/ 234269 w 3020355"/>
              <a:gd name="connsiteY2" fmla="*/ 75590 h 852885"/>
              <a:gd name="connsiteX3" fmla="*/ 299616 w 3020355"/>
              <a:gd name="connsiteY3" fmla="*/ 75590 h 852885"/>
              <a:gd name="connsiteX4" fmla="*/ 299616 w 3020355"/>
              <a:gd name="connsiteY4" fmla="*/ 0 h 852885"/>
              <a:gd name="connsiteX5" fmla="*/ 763329 w 3020355"/>
              <a:gd name="connsiteY5" fmla="*/ 0 h 852885"/>
              <a:gd name="connsiteX6" fmla="*/ 763329 w 3020355"/>
              <a:gd name="connsiteY6" fmla="*/ 75590 h 852885"/>
              <a:gd name="connsiteX7" fmla="*/ 828677 w 3020355"/>
              <a:gd name="connsiteY7" fmla="*/ 75590 h 852885"/>
              <a:gd name="connsiteX8" fmla="*/ 828677 w 3020355"/>
              <a:gd name="connsiteY8" fmla="*/ 339308 h 852885"/>
              <a:gd name="connsiteX9" fmla="*/ 1065473 w 3020355"/>
              <a:gd name="connsiteY9" fmla="*/ 339308 h 852885"/>
              <a:gd name="connsiteX10" fmla="*/ 1065473 w 3020355"/>
              <a:gd name="connsiteY10" fmla="*/ 852885 h 852885"/>
              <a:gd name="connsiteX11" fmla="*/ 1225439 w 3020355"/>
              <a:gd name="connsiteY11" fmla="*/ 852885 h 852885"/>
              <a:gd name="connsiteX12" fmla="*/ 1225439 w 3020355"/>
              <a:gd name="connsiteY12" fmla="*/ 804658 h 852885"/>
              <a:gd name="connsiteX13" fmla="*/ 1238510 w 3020355"/>
              <a:gd name="connsiteY13" fmla="*/ 791587 h 852885"/>
              <a:gd name="connsiteX14" fmla="*/ 1242007 w 3020355"/>
              <a:gd name="connsiteY14" fmla="*/ 791587 h 852885"/>
              <a:gd name="connsiteX15" fmla="*/ 1242007 w 3020355"/>
              <a:gd name="connsiteY15" fmla="*/ 572544 h 852885"/>
              <a:gd name="connsiteX16" fmla="*/ 1301503 w 3020355"/>
              <a:gd name="connsiteY16" fmla="*/ 513048 h 852885"/>
              <a:gd name="connsiteX17" fmla="*/ 1727797 w 3020355"/>
              <a:gd name="connsiteY17" fmla="*/ 513048 h 852885"/>
              <a:gd name="connsiteX18" fmla="*/ 1787293 w 3020355"/>
              <a:gd name="connsiteY18" fmla="*/ 572544 h 852885"/>
              <a:gd name="connsiteX19" fmla="*/ 1787293 w 3020355"/>
              <a:gd name="connsiteY19" fmla="*/ 791587 h 852885"/>
              <a:gd name="connsiteX20" fmla="*/ 1794989 w 3020355"/>
              <a:gd name="connsiteY20" fmla="*/ 791587 h 852885"/>
              <a:gd name="connsiteX21" fmla="*/ 1808060 w 3020355"/>
              <a:gd name="connsiteY21" fmla="*/ 804658 h 852885"/>
              <a:gd name="connsiteX22" fmla="*/ 1808060 w 3020355"/>
              <a:gd name="connsiteY22" fmla="*/ 852885 h 852885"/>
              <a:gd name="connsiteX23" fmla="*/ 2067921 w 3020355"/>
              <a:gd name="connsiteY23" fmla="*/ 852885 h 852885"/>
              <a:gd name="connsiteX24" fmla="*/ 2067921 w 3020355"/>
              <a:gd name="connsiteY24" fmla="*/ 339307 h 852885"/>
              <a:gd name="connsiteX25" fmla="*/ 2199285 w 3020355"/>
              <a:gd name="connsiteY25" fmla="*/ 339307 h 852885"/>
              <a:gd name="connsiteX26" fmla="*/ 2199285 w 3020355"/>
              <a:gd name="connsiteY26" fmla="*/ 269045 h 852885"/>
              <a:gd name="connsiteX27" fmla="*/ 2370621 w 3020355"/>
              <a:gd name="connsiteY27" fmla="*/ 269045 h 852885"/>
              <a:gd name="connsiteX28" fmla="*/ 2370621 w 3020355"/>
              <a:gd name="connsiteY28" fmla="*/ 339307 h 852885"/>
              <a:gd name="connsiteX29" fmla="*/ 2814219 w 3020355"/>
              <a:gd name="connsiteY29" fmla="*/ 339307 h 852885"/>
              <a:gd name="connsiteX30" fmla="*/ 2814219 w 3020355"/>
              <a:gd name="connsiteY30" fmla="*/ 852885 h 852885"/>
              <a:gd name="connsiteX31" fmla="*/ 3020355 w 3020355"/>
              <a:gd name="connsiteY31" fmla="*/ 850841 h 852885"/>
              <a:gd name="connsiteX0" fmla="*/ 0 w 2786086"/>
              <a:gd name="connsiteY0" fmla="*/ 200588 h 852885"/>
              <a:gd name="connsiteX1" fmla="*/ 0 w 2786086"/>
              <a:gd name="connsiteY1" fmla="*/ 75590 h 852885"/>
              <a:gd name="connsiteX2" fmla="*/ 65347 w 2786086"/>
              <a:gd name="connsiteY2" fmla="*/ 75590 h 852885"/>
              <a:gd name="connsiteX3" fmla="*/ 65347 w 2786086"/>
              <a:gd name="connsiteY3" fmla="*/ 0 h 852885"/>
              <a:gd name="connsiteX4" fmla="*/ 529060 w 2786086"/>
              <a:gd name="connsiteY4" fmla="*/ 0 h 852885"/>
              <a:gd name="connsiteX5" fmla="*/ 529060 w 2786086"/>
              <a:gd name="connsiteY5" fmla="*/ 75590 h 852885"/>
              <a:gd name="connsiteX6" fmla="*/ 594408 w 2786086"/>
              <a:gd name="connsiteY6" fmla="*/ 75590 h 852885"/>
              <a:gd name="connsiteX7" fmla="*/ 594408 w 2786086"/>
              <a:gd name="connsiteY7" fmla="*/ 339308 h 852885"/>
              <a:gd name="connsiteX8" fmla="*/ 831204 w 2786086"/>
              <a:gd name="connsiteY8" fmla="*/ 339308 h 852885"/>
              <a:gd name="connsiteX9" fmla="*/ 831204 w 2786086"/>
              <a:gd name="connsiteY9" fmla="*/ 852885 h 852885"/>
              <a:gd name="connsiteX10" fmla="*/ 991170 w 2786086"/>
              <a:gd name="connsiteY10" fmla="*/ 852885 h 852885"/>
              <a:gd name="connsiteX11" fmla="*/ 991170 w 2786086"/>
              <a:gd name="connsiteY11" fmla="*/ 804658 h 852885"/>
              <a:gd name="connsiteX12" fmla="*/ 1004241 w 2786086"/>
              <a:gd name="connsiteY12" fmla="*/ 791587 h 852885"/>
              <a:gd name="connsiteX13" fmla="*/ 1007738 w 2786086"/>
              <a:gd name="connsiteY13" fmla="*/ 791587 h 852885"/>
              <a:gd name="connsiteX14" fmla="*/ 1007738 w 2786086"/>
              <a:gd name="connsiteY14" fmla="*/ 572544 h 852885"/>
              <a:gd name="connsiteX15" fmla="*/ 1067234 w 2786086"/>
              <a:gd name="connsiteY15" fmla="*/ 513048 h 852885"/>
              <a:gd name="connsiteX16" fmla="*/ 1493528 w 2786086"/>
              <a:gd name="connsiteY16" fmla="*/ 513048 h 852885"/>
              <a:gd name="connsiteX17" fmla="*/ 1553024 w 2786086"/>
              <a:gd name="connsiteY17" fmla="*/ 572544 h 852885"/>
              <a:gd name="connsiteX18" fmla="*/ 1553024 w 2786086"/>
              <a:gd name="connsiteY18" fmla="*/ 791587 h 852885"/>
              <a:gd name="connsiteX19" fmla="*/ 1560720 w 2786086"/>
              <a:gd name="connsiteY19" fmla="*/ 791587 h 852885"/>
              <a:gd name="connsiteX20" fmla="*/ 1573791 w 2786086"/>
              <a:gd name="connsiteY20" fmla="*/ 804658 h 852885"/>
              <a:gd name="connsiteX21" fmla="*/ 1573791 w 2786086"/>
              <a:gd name="connsiteY21" fmla="*/ 852885 h 852885"/>
              <a:gd name="connsiteX22" fmla="*/ 1833652 w 2786086"/>
              <a:gd name="connsiteY22" fmla="*/ 852885 h 852885"/>
              <a:gd name="connsiteX23" fmla="*/ 1833652 w 2786086"/>
              <a:gd name="connsiteY23" fmla="*/ 339307 h 852885"/>
              <a:gd name="connsiteX24" fmla="*/ 1965016 w 2786086"/>
              <a:gd name="connsiteY24" fmla="*/ 339307 h 852885"/>
              <a:gd name="connsiteX25" fmla="*/ 1965016 w 2786086"/>
              <a:gd name="connsiteY25" fmla="*/ 269045 h 852885"/>
              <a:gd name="connsiteX26" fmla="*/ 2136352 w 2786086"/>
              <a:gd name="connsiteY26" fmla="*/ 269045 h 852885"/>
              <a:gd name="connsiteX27" fmla="*/ 2136352 w 2786086"/>
              <a:gd name="connsiteY27" fmla="*/ 339307 h 852885"/>
              <a:gd name="connsiteX28" fmla="*/ 2579950 w 2786086"/>
              <a:gd name="connsiteY28" fmla="*/ 339307 h 852885"/>
              <a:gd name="connsiteX29" fmla="*/ 2579950 w 2786086"/>
              <a:gd name="connsiteY29" fmla="*/ 852885 h 852885"/>
              <a:gd name="connsiteX30" fmla="*/ 2786086 w 2786086"/>
              <a:gd name="connsiteY30" fmla="*/ 850841 h 852885"/>
              <a:gd name="connsiteX0" fmla="*/ 0 w 2786086"/>
              <a:gd name="connsiteY0" fmla="*/ 200588 h 852885"/>
              <a:gd name="connsiteX1" fmla="*/ 65347 w 2786086"/>
              <a:gd name="connsiteY1" fmla="*/ 75590 h 852885"/>
              <a:gd name="connsiteX2" fmla="*/ 65347 w 2786086"/>
              <a:gd name="connsiteY2" fmla="*/ 0 h 852885"/>
              <a:gd name="connsiteX3" fmla="*/ 529060 w 2786086"/>
              <a:gd name="connsiteY3" fmla="*/ 0 h 852885"/>
              <a:gd name="connsiteX4" fmla="*/ 529060 w 2786086"/>
              <a:gd name="connsiteY4" fmla="*/ 75590 h 852885"/>
              <a:gd name="connsiteX5" fmla="*/ 594408 w 2786086"/>
              <a:gd name="connsiteY5" fmla="*/ 75590 h 852885"/>
              <a:gd name="connsiteX6" fmla="*/ 594408 w 2786086"/>
              <a:gd name="connsiteY6" fmla="*/ 339308 h 852885"/>
              <a:gd name="connsiteX7" fmla="*/ 831204 w 2786086"/>
              <a:gd name="connsiteY7" fmla="*/ 339308 h 852885"/>
              <a:gd name="connsiteX8" fmla="*/ 831204 w 2786086"/>
              <a:gd name="connsiteY8" fmla="*/ 852885 h 852885"/>
              <a:gd name="connsiteX9" fmla="*/ 991170 w 2786086"/>
              <a:gd name="connsiteY9" fmla="*/ 852885 h 852885"/>
              <a:gd name="connsiteX10" fmla="*/ 991170 w 2786086"/>
              <a:gd name="connsiteY10" fmla="*/ 804658 h 852885"/>
              <a:gd name="connsiteX11" fmla="*/ 1004241 w 2786086"/>
              <a:gd name="connsiteY11" fmla="*/ 791587 h 852885"/>
              <a:gd name="connsiteX12" fmla="*/ 1007738 w 2786086"/>
              <a:gd name="connsiteY12" fmla="*/ 791587 h 852885"/>
              <a:gd name="connsiteX13" fmla="*/ 1007738 w 2786086"/>
              <a:gd name="connsiteY13" fmla="*/ 572544 h 852885"/>
              <a:gd name="connsiteX14" fmla="*/ 1067234 w 2786086"/>
              <a:gd name="connsiteY14" fmla="*/ 513048 h 852885"/>
              <a:gd name="connsiteX15" fmla="*/ 1493528 w 2786086"/>
              <a:gd name="connsiteY15" fmla="*/ 513048 h 852885"/>
              <a:gd name="connsiteX16" fmla="*/ 1553024 w 2786086"/>
              <a:gd name="connsiteY16" fmla="*/ 572544 h 852885"/>
              <a:gd name="connsiteX17" fmla="*/ 1553024 w 2786086"/>
              <a:gd name="connsiteY17" fmla="*/ 791587 h 852885"/>
              <a:gd name="connsiteX18" fmla="*/ 1560720 w 2786086"/>
              <a:gd name="connsiteY18" fmla="*/ 791587 h 852885"/>
              <a:gd name="connsiteX19" fmla="*/ 1573791 w 2786086"/>
              <a:gd name="connsiteY19" fmla="*/ 804658 h 852885"/>
              <a:gd name="connsiteX20" fmla="*/ 1573791 w 2786086"/>
              <a:gd name="connsiteY20" fmla="*/ 852885 h 852885"/>
              <a:gd name="connsiteX21" fmla="*/ 1833652 w 2786086"/>
              <a:gd name="connsiteY21" fmla="*/ 852885 h 852885"/>
              <a:gd name="connsiteX22" fmla="*/ 1833652 w 2786086"/>
              <a:gd name="connsiteY22" fmla="*/ 339307 h 852885"/>
              <a:gd name="connsiteX23" fmla="*/ 1965016 w 2786086"/>
              <a:gd name="connsiteY23" fmla="*/ 339307 h 852885"/>
              <a:gd name="connsiteX24" fmla="*/ 1965016 w 2786086"/>
              <a:gd name="connsiteY24" fmla="*/ 269045 h 852885"/>
              <a:gd name="connsiteX25" fmla="*/ 2136352 w 2786086"/>
              <a:gd name="connsiteY25" fmla="*/ 269045 h 852885"/>
              <a:gd name="connsiteX26" fmla="*/ 2136352 w 2786086"/>
              <a:gd name="connsiteY26" fmla="*/ 339307 h 852885"/>
              <a:gd name="connsiteX27" fmla="*/ 2579950 w 2786086"/>
              <a:gd name="connsiteY27" fmla="*/ 339307 h 852885"/>
              <a:gd name="connsiteX28" fmla="*/ 2579950 w 2786086"/>
              <a:gd name="connsiteY28" fmla="*/ 852885 h 852885"/>
              <a:gd name="connsiteX29" fmla="*/ 2786086 w 2786086"/>
              <a:gd name="connsiteY29" fmla="*/ 850841 h 852885"/>
              <a:gd name="connsiteX0" fmla="*/ 0 w 2720739"/>
              <a:gd name="connsiteY0" fmla="*/ 75590 h 852885"/>
              <a:gd name="connsiteX1" fmla="*/ 0 w 2720739"/>
              <a:gd name="connsiteY1" fmla="*/ 0 h 852885"/>
              <a:gd name="connsiteX2" fmla="*/ 463713 w 2720739"/>
              <a:gd name="connsiteY2" fmla="*/ 0 h 852885"/>
              <a:gd name="connsiteX3" fmla="*/ 463713 w 2720739"/>
              <a:gd name="connsiteY3" fmla="*/ 75590 h 852885"/>
              <a:gd name="connsiteX4" fmla="*/ 529061 w 2720739"/>
              <a:gd name="connsiteY4" fmla="*/ 75590 h 852885"/>
              <a:gd name="connsiteX5" fmla="*/ 529061 w 2720739"/>
              <a:gd name="connsiteY5" fmla="*/ 339308 h 852885"/>
              <a:gd name="connsiteX6" fmla="*/ 765857 w 2720739"/>
              <a:gd name="connsiteY6" fmla="*/ 339308 h 852885"/>
              <a:gd name="connsiteX7" fmla="*/ 765857 w 2720739"/>
              <a:gd name="connsiteY7" fmla="*/ 852885 h 852885"/>
              <a:gd name="connsiteX8" fmla="*/ 925823 w 2720739"/>
              <a:gd name="connsiteY8" fmla="*/ 852885 h 852885"/>
              <a:gd name="connsiteX9" fmla="*/ 925823 w 2720739"/>
              <a:gd name="connsiteY9" fmla="*/ 804658 h 852885"/>
              <a:gd name="connsiteX10" fmla="*/ 938894 w 2720739"/>
              <a:gd name="connsiteY10" fmla="*/ 791587 h 852885"/>
              <a:gd name="connsiteX11" fmla="*/ 942391 w 2720739"/>
              <a:gd name="connsiteY11" fmla="*/ 791587 h 852885"/>
              <a:gd name="connsiteX12" fmla="*/ 942391 w 2720739"/>
              <a:gd name="connsiteY12" fmla="*/ 572544 h 852885"/>
              <a:gd name="connsiteX13" fmla="*/ 1001887 w 2720739"/>
              <a:gd name="connsiteY13" fmla="*/ 513048 h 852885"/>
              <a:gd name="connsiteX14" fmla="*/ 1428181 w 2720739"/>
              <a:gd name="connsiteY14" fmla="*/ 513048 h 852885"/>
              <a:gd name="connsiteX15" fmla="*/ 1487677 w 2720739"/>
              <a:gd name="connsiteY15" fmla="*/ 572544 h 852885"/>
              <a:gd name="connsiteX16" fmla="*/ 1487677 w 2720739"/>
              <a:gd name="connsiteY16" fmla="*/ 791587 h 852885"/>
              <a:gd name="connsiteX17" fmla="*/ 1495373 w 2720739"/>
              <a:gd name="connsiteY17" fmla="*/ 791587 h 852885"/>
              <a:gd name="connsiteX18" fmla="*/ 1508444 w 2720739"/>
              <a:gd name="connsiteY18" fmla="*/ 804658 h 852885"/>
              <a:gd name="connsiteX19" fmla="*/ 1508444 w 2720739"/>
              <a:gd name="connsiteY19" fmla="*/ 852885 h 852885"/>
              <a:gd name="connsiteX20" fmla="*/ 1768305 w 2720739"/>
              <a:gd name="connsiteY20" fmla="*/ 852885 h 852885"/>
              <a:gd name="connsiteX21" fmla="*/ 1768305 w 2720739"/>
              <a:gd name="connsiteY21" fmla="*/ 339307 h 852885"/>
              <a:gd name="connsiteX22" fmla="*/ 1899669 w 2720739"/>
              <a:gd name="connsiteY22" fmla="*/ 339307 h 852885"/>
              <a:gd name="connsiteX23" fmla="*/ 1899669 w 2720739"/>
              <a:gd name="connsiteY23" fmla="*/ 269045 h 852885"/>
              <a:gd name="connsiteX24" fmla="*/ 2071005 w 2720739"/>
              <a:gd name="connsiteY24" fmla="*/ 269045 h 852885"/>
              <a:gd name="connsiteX25" fmla="*/ 2071005 w 2720739"/>
              <a:gd name="connsiteY25" fmla="*/ 339307 h 852885"/>
              <a:gd name="connsiteX26" fmla="*/ 2514603 w 2720739"/>
              <a:gd name="connsiteY26" fmla="*/ 339307 h 852885"/>
              <a:gd name="connsiteX27" fmla="*/ 2514603 w 2720739"/>
              <a:gd name="connsiteY27" fmla="*/ 852885 h 852885"/>
              <a:gd name="connsiteX28" fmla="*/ 2720739 w 2720739"/>
              <a:gd name="connsiteY28" fmla="*/ 850841 h 852885"/>
              <a:gd name="connsiteX0" fmla="*/ 0 w 2720739"/>
              <a:gd name="connsiteY0" fmla="*/ 0 h 852885"/>
              <a:gd name="connsiteX1" fmla="*/ 463713 w 2720739"/>
              <a:gd name="connsiteY1" fmla="*/ 0 h 852885"/>
              <a:gd name="connsiteX2" fmla="*/ 463713 w 2720739"/>
              <a:gd name="connsiteY2" fmla="*/ 75590 h 852885"/>
              <a:gd name="connsiteX3" fmla="*/ 529061 w 2720739"/>
              <a:gd name="connsiteY3" fmla="*/ 75590 h 852885"/>
              <a:gd name="connsiteX4" fmla="*/ 529061 w 2720739"/>
              <a:gd name="connsiteY4" fmla="*/ 339308 h 852885"/>
              <a:gd name="connsiteX5" fmla="*/ 765857 w 2720739"/>
              <a:gd name="connsiteY5" fmla="*/ 339308 h 852885"/>
              <a:gd name="connsiteX6" fmla="*/ 765857 w 2720739"/>
              <a:gd name="connsiteY6" fmla="*/ 852885 h 852885"/>
              <a:gd name="connsiteX7" fmla="*/ 925823 w 2720739"/>
              <a:gd name="connsiteY7" fmla="*/ 852885 h 852885"/>
              <a:gd name="connsiteX8" fmla="*/ 925823 w 2720739"/>
              <a:gd name="connsiteY8" fmla="*/ 804658 h 852885"/>
              <a:gd name="connsiteX9" fmla="*/ 938894 w 2720739"/>
              <a:gd name="connsiteY9" fmla="*/ 791587 h 852885"/>
              <a:gd name="connsiteX10" fmla="*/ 942391 w 2720739"/>
              <a:gd name="connsiteY10" fmla="*/ 791587 h 852885"/>
              <a:gd name="connsiteX11" fmla="*/ 942391 w 2720739"/>
              <a:gd name="connsiteY11" fmla="*/ 572544 h 852885"/>
              <a:gd name="connsiteX12" fmla="*/ 1001887 w 2720739"/>
              <a:gd name="connsiteY12" fmla="*/ 513048 h 852885"/>
              <a:gd name="connsiteX13" fmla="*/ 1428181 w 2720739"/>
              <a:gd name="connsiteY13" fmla="*/ 513048 h 852885"/>
              <a:gd name="connsiteX14" fmla="*/ 1487677 w 2720739"/>
              <a:gd name="connsiteY14" fmla="*/ 572544 h 852885"/>
              <a:gd name="connsiteX15" fmla="*/ 1487677 w 2720739"/>
              <a:gd name="connsiteY15" fmla="*/ 791587 h 852885"/>
              <a:gd name="connsiteX16" fmla="*/ 1495373 w 2720739"/>
              <a:gd name="connsiteY16" fmla="*/ 791587 h 852885"/>
              <a:gd name="connsiteX17" fmla="*/ 1508444 w 2720739"/>
              <a:gd name="connsiteY17" fmla="*/ 804658 h 852885"/>
              <a:gd name="connsiteX18" fmla="*/ 1508444 w 2720739"/>
              <a:gd name="connsiteY18" fmla="*/ 852885 h 852885"/>
              <a:gd name="connsiteX19" fmla="*/ 1768305 w 2720739"/>
              <a:gd name="connsiteY19" fmla="*/ 852885 h 852885"/>
              <a:gd name="connsiteX20" fmla="*/ 1768305 w 2720739"/>
              <a:gd name="connsiteY20" fmla="*/ 339307 h 852885"/>
              <a:gd name="connsiteX21" fmla="*/ 1899669 w 2720739"/>
              <a:gd name="connsiteY21" fmla="*/ 339307 h 852885"/>
              <a:gd name="connsiteX22" fmla="*/ 1899669 w 2720739"/>
              <a:gd name="connsiteY22" fmla="*/ 269045 h 852885"/>
              <a:gd name="connsiteX23" fmla="*/ 2071005 w 2720739"/>
              <a:gd name="connsiteY23" fmla="*/ 269045 h 852885"/>
              <a:gd name="connsiteX24" fmla="*/ 2071005 w 2720739"/>
              <a:gd name="connsiteY24" fmla="*/ 339307 h 852885"/>
              <a:gd name="connsiteX25" fmla="*/ 2514603 w 2720739"/>
              <a:gd name="connsiteY25" fmla="*/ 339307 h 852885"/>
              <a:gd name="connsiteX26" fmla="*/ 2514603 w 2720739"/>
              <a:gd name="connsiteY26" fmla="*/ 852885 h 852885"/>
              <a:gd name="connsiteX27" fmla="*/ 2720739 w 2720739"/>
              <a:gd name="connsiteY27" fmla="*/ 850841 h 852885"/>
              <a:gd name="connsiteX0" fmla="*/ 0 w 2257026"/>
              <a:gd name="connsiteY0" fmla="*/ 0 h 852885"/>
              <a:gd name="connsiteX1" fmla="*/ 0 w 2257026"/>
              <a:gd name="connsiteY1" fmla="*/ 75590 h 852885"/>
              <a:gd name="connsiteX2" fmla="*/ 65348 w 2257026"/>
              <a:gd name="connsiteY2" fmla="*/ 75590 h 852885"/>
              <a:gd name="connsiteX3" fmla="*/ 65348 w 2257026"/>
              <a:gd name="connsiteY3" fmla="*/ 339308 h 852885"/>
              <a:gd name="connsiteX4" fmla="*/ 302144 w 2257026"/>
              <a:gd name="connsiteY4" fmla="*/ 339308 h 852885"/>
              <a:gd name="connsiteX5" fmla="*/ 302144 w 2257026"/>
              <a:gd name="connsiteY5" fmla="*/ 852885 h 852885"/>
              <a:gd name="connsiteX6" fmla="*/ 462110 w 2257026"/>
              <a:gd name="connsiteY6" fmla="*/ 852885 h 852885"/>
              <a:gd name="connsiteX7" fmla="*/ 462110 w 2257026"/>
              <a:gd name="connsiteY7" fmla="*/ 804658 h 852885"/>
              <a:gd name="connsiteX8" fmla="*/ 475181 w 2257026"/>
              <a:gd name="connsiteY8" fmla="*/ 791587 h 852885"/>
              <a:gd name="connsiteX9" fmla="*/ 478678 w 2257026"/>
              <a:gd name="connsiteY9" fmla="*/ 791587 h 852885"/>
              <a:gd name="connsiteX10" fmla="*/ 478678 w 2257026"/>
              <a:gd name="connsiteY10" fmla="*/ 572544 h 852885"/>
              <a:gd name="connsiteX11" fmla="*/ 538174 w 2257026"/>
              <a:gd name="connsiteY11" fmla="*/ 513048 h 852885"/>
              <a:gd name="connsiteX12" fmla="*/ 964468 w 2257026"/>
              <a:gd name="connsiteY12" fmla="*/ 513048 h 852885"/>
              <a:gd name="connsiteX13" fmla="*/ 1023964 w 2257026"/>
              <a:gd name="connsiteY13" fmla="*/ 572544 h 852885"/>
              <a:gd name="connsiteX14" fmla="*/ 1023964 w 2257026"/>
              <a:gd name="connsiteY14" fmla="*/ 791587 h 852885"/>
              <a:gd name="connsiteX15" fmla="*/ 1031660 w 2257026"/>
              <a:gd name="connsiteY15" fmla="*/ 791587 h 852885"/>
              <a:gd name="connsiteX16" fmla="*/ 1044731 w 2257026"/>
              <a:gd name="connsiteY16" fmla="*/ 804658 h 852885"/>
              <a:gd name="connsiteX17" fmla="*/ 1044731 w 2257026"/>
              <a:gd name="connsiteY17" fmla="*/ 852885 h 852885"/>
              <a:gd name="connsiteX18" fmla="*/ 1304592 w 2257026"/>
              <a:gd name="connsiteY18" fmla="*/ 852885 h 852885"/>
              <a:gd name="connsiteX19" fmla="*/ 1304592 w 2257026"/>
              <a:gd name="connsiteY19" fmla="*/ 339307 h 852885"/>
              <a:gd name="connsiteX20" fmla="*/ 1435956 w 2257026"/>
              <a:gd name="connsiteY20" fmla="*/ 339307 h 852885"/>
              <a:gd name="connsiteX21" fmla="*/ 1435956 w 2257026"/>
              <a:gd name="connsiteY21" fmla="*/ 269045 h 852885"/>
              <a:gd name="connsiteX22" fmla="*/ 1607292 w 2257026"/>
              <a:gd name="connsiteY22" fmla="*/ 269045 h 852885"/>
              <a:gd name="connsiteX23" fmla="*/ 1607292 w 2257026"/>
              <a:gd name="connsiteY23" fmla="*/ 339307 h 852885"/>
              <a:gd name="connsiteX24" fmla="*/ 2050890 w 2257026"/>
              <a:gd name="connsiteY24" fmla="*/ 339307 h 852885"/>
              <a:gd name="connsiteX25" fmla="*/ 2050890 w 2257026"/>
              <a:gd name="connsiteY25" fmla="*/ 852885 h 852885"/>
              <a:gd name="connsiteX26" fmla="*/ 2257026 w 2257026"/>
              <a:gd name="connsiteY26" fmla="*/ 850841 h 852885"/>
              <a:gd name="connsiteX0" fmla="*/ 0 w 2257026"/>
              <a:gd name="connsiteY0" fmla="*/ 0 h 777295"/>
              <a:gd name="connsiteX1" fmla="*/ 65348 w 2257026"/>
              <a:gd name="connsiteY1" fmla="*/ 0 h 777295"/>
              <a:gd name="connsiteX2" fmla="*/ 65348 w 2257026"/>
              <a:gd name="connsiteY2" fmla="*/ 263718 h 777295"/>
              <a:gd name="connsiteX3" fmla="*/ 302144 w 2257026"/>
              <a:gd name="connsiteY3" fmla="*/ 263718 h 777295"/>
              <a:gd name="connsiteX4" fmla="*/ 302144 w 2257026"/>
              <a:gd name="connsiteY4" fmla="*/ 777295 h 777295"/>
              <a:gd name="connsiteX5" fmla="*/ 462110 w 2257026"/>
              <a:gd name="connsiteY5" fmla="*/ 777295 h 777295"/>
              <a:gd name="connsiteX6" fmla="*/ 462110 w 2257026"/>
              <a:gd name="connsiteY6" fmla="*/ 729068 h 777295"/>
              <a:gd name="connsiteX7" fmla="*/ 475181 w 2257026"/>
              <a:gd name="connsiteY7" fmla="*/ 715997 h 777295"/>
              <a:gd name="connsiteX8" fmla="*/ 478678 w 2257026"/>
              <a:gd name="connsiteY8" fmla="*/ 715997 h 777295"/>
              <a:gd name="connsiteX9" fmla="*/ 478678 w 2257026"/>
              <a:gd name="connsiteY9" fmla="*/ 496954 h 777295"/>
              <a:gd name="connsiteX10" fmla="*/ 538174 w 2257026"/>
              <a:gd name="connsiteY10" fmla="*/ 437458 h 777295"/>
              <a:gd name="connsiteX11" fmla="*/ 964468 w 2257026"/>
              <a:gd name="connsiteY11" fmla="*/ 437458 h 777295"/>
              <a:gd name="connsiteX12" fmla="*/ 1023964 w 2257026"/>
              <a:gd name="connsiteY12" fmla="*/ 496954 h 777295"/>
              <a:gd name="connsiteX13" fmla="*/ 1023964 w 2257026"/>
              <a:gd name="connsiteY13" fmla="*/ 715997 h 777295"/>
              <a:gd name="connsiteX14" fmla="*/ 1031660 w 2257026"/>
              <a:gd name="connsiteY14" fmla="*/ 715997 h 777295"/>
              <a:gd name="connsiteX15" fmla="*/ 1044731 w 2257026"/>
              <a:gd name="connsiteY15" fmla="*/ 729068 h 777295"/>
              <a:gd name="connsiteX16" fmla="*/ 1044731 w 2257026"/>
              <a:gd name="connsiteY16" fmla="*/ 777295 h 777295"/>
              <a:gd name="connsiteX17" fmla="*/ 1304592 w 2257026"/>
              <a:gd name="connsiteY17" fmla="*/ 777295 h 777295"/>
              <a:gd name="connsiteX18" fmla="*/ 1304592 w 2257026"/>
              <a:gd name="connsiteY18" fmla="*/ 263717 h 777295"/>
              <a:gd name="connsiteX19" fmla="*/ 1435956 w 2257026"/>
              <a:gd name="connsiteY19" fmla="*/ 263717 h 777295"/>
              <a:gd name="connsiteX20" fmla="*/ 1435956 w 2257026"/>
              <a:gd name="connsiteY20" fmla="*/ 193455 h 777295"/>
              <a:gd name="connsiteX21" fmla="*/ 1607292 w 2257026"/>
              <a:gd name="connsiteY21" fmla="*/ 193455 h 777295"/>
              <a:gd name="connsiteX22" fmla="*/ 1607292 w 2257026"/>
              <a:gd name="connsiteY22" fmla="*/ 263717 h 777295"/>
              <a:gd name="connsiteX23" fmla="*/ 2050890 w 2257026"/>
              <a:gd name="connsiteY23" fmla="*/ 263717 h 777295"/>
              <a:gd name="connsiteX24" fmla="*/ 2050890 w 2257026"/>
              <a:gd name="connsiteY24" fmla="*/ 777295 h 777295"/>
              <a:gd name="connsiteX25" fmla="*/ 2257026 w 2257026"/>
              <a:gd name="connsiteY25" fmla="*/ 775251 h 777295"/>
              <a:gd name="connsiteX0" fmla="*/ 0 w 2257026"/>
              <a:gd name="connsiteY0" fmla="*/ 0 h 777295"/>
              <a:gd name="connsiteX1" fmla="*/ 65348 w 2257026"/>
              <a:gd name="connsiteY1" fmla="*/ 263718 h 777295"/>
              <a:gd name="connsiteX2" fmla="*/ 302144 w 2257026"/>
              <a:gd name="connsiteY2" fmla="*/ 263718 h 777295"/>
              <a:gd name="connsiteX3" fmla="*/ 302144 w 2257026"/>
              <a:gd name="connsiteY3" fmla="*/ 777295 h 777295"/>
              <a:gd name="connsiteX4" fmla="*/ 462110 w 2257026"/>
              <a:gd name="connsiteY4" fmla="*/ 777295 h 777295"/>
              <a:gd name="connsiteX5" fmla="*/ 462110 w 2257026"/>
              <a:gd name="connsiteY5" fmla="*/ 729068 h 777295"/>
              <a:gd name="connsiteX6" fmla="*/ 475181 w 2257026"/>
              <a:gd name="connsiteY6" fmla="*/ 715997 h 777295"/>
              <a:gd name="connsiteX7" fmla="*/ 478678 w 2257026"/>
              <a:gd name="connsiteY7" fmla="*/ 715997 h 777295"/>
              <a:gd name="connsiteX8" fmla="*/ 478678 w 2257026"/>
              <a:gd name="connsiteY8" fmla="*/ 496954 h 777295"/>
              <a:gd name="connsiteX9" fmla="*/ 538174 w 2257026"/>
              <a:gd name="connsiteY9" fmla="*/ 437458 h 777295"/>
              <a:gd name="connsiteX10" fmla="*/ 964468 w 2257026"/>
              <a:gd name="connsiteY10" fmla="*/ 437458 h 777295"/>
              <a:gd name="connsiteX11" fmla="*/ 1023964 w 2257026"/>
              <a:gd name="connsiteY11" fmla="*/ 496954 h 777295"/>
              <a:gd name="connsiteX12" fmla="*/ 1023964 w 2257026"/>
              <a:gd name="connsiteY12" fmla="*/ 715997 h 777295"/>
              <a:gd name="connsiteX13" fmla="*/ 1031660 w 2257026"/>
              <a:gd name="connsiteY13" fmla="*/ 715997 h 777295"/>
              <a:gd name="connsiteX14" fmla="*/ 1044731 w 2257026"/>
              <a:gd name="connsiteY14" fmla="*/ 729068 h 777295"/>
              <a:gd name="connsiteX15" fmla="*/ 1044731 w 2257026"/>
              <a:gd name="connsiteY15" fmla="*/ 777295 h 777295"/>
              <a:gd name="connsiteX16" fmla="*/ 1304592 w 2257026"/>
              <a:gd name="connsiteY16" fmla="*/ 777295 h 777295"/>
              <a:gd name="connsiteX17" fmla="*/ 1304592 w 2257026"/>
              <a:gd name="connsiteY17" fmla="*/ 263717 h 777295"/>
              <a:gd name="connsiteX18" fmla="*/ 1435956 w 2257026"/>
              <a:gd name="connsiteY18" fmla="*/ 263717 h 777295"/>
              <a:gd name="connsiteX19" fmla="*/ 1435956 w 2257026"/>
              <a:gd name="connsiteY19" fmla="*/ 193455 h 777295"/>
              <a:gd name="connsiteX20" fmla="*/ 1607292 w 2257026"/>
              <a:gd name="connsiteY20" fmla="*/ 193455 h 777295"/>
              <a:gd name="connsiteX21" fmla="*/ 1607292 w 2257026"/>
              <a:gd name="connsiteY21" fmla="*/ 263717 h 777295"/>
              <a:gd name="connsiteX22" fmla="*/ 2050890 w 2257026"/>
              <a:gd name="connsiteY22" fmla="*/ 263717 h 777295"/>
              <a:gd name="connsiteX23" fmla="*/ 2050890 w 2257026"/>
              <a:gd name="connsiteY23" fmla="*/ 777295 h 777295"/>
              <a:gd name="connsiteX24" fmla="*/ 2257026 w 2257026"/>
              <a:gd name="connsiteY24" fmla="*/ 775251 h 777295"/>
              <a:gd name="connsiteX0" fmla="*/ 0 w 2191678"/>
              <a:gd name="connsiteY0" fmla="*/ 70263 h 583840"/>
              <a:gd name="connsiteX1" fmla="*/ 236796 w 2191678"/>
              <a:gd name="connsiteY1" fmla="*/ 70263 h 583840"/>
              <a:gd name="connsiteX2" fmla="*/ 236796 w 2191678"/>
              <a:gd name="connsiteY2" fmla="*/ 583840 h 583840"/>
              <a:gd name="connsiteX3" fmla="*/ 396762 w 2191678"/>
              <a:gd name="connsiteY3" fmla="*/ 583840 h 583840"/>
              <a:gd name="connsiteX4" fmla="*/ 396762 w 2191678"/>
              <a:gd name="connsiteY4" fmla="*/ 535613 h 583840"/>
              <a:gd name="connsiteX5" fmla="*/ 409833 w 2191678"/>
              <a:gd name="connsiteY5" fmla="*/ 522542 h 583840"/>
              <a:gd name="connsiteX6" fmla="*/ 413330 w 2191678"/>
              <a:gd name="connsiteY6" fmla="*/ 522542 h 583840"/>
              <a:gd name="connsiteX7" fmla="*/ 413330 w 2191678"/>
              <a:gd name="connsiteY7" fmla="*/ 303499 h 583840"/>
              <a:gd name="connsiteX8" fmla="*/ 472826 w 2191678"/>
              <a:gd name="connsiteY8" fmla="*/ 244003 h 583840"/>
              <a:gd name="connsiteX9" fmla="*/ 899120 w 2191678"/>
              <a:gd name="connsiteY9" fmla="*/ 244003 h 583840"/>
              <a:gd name="connsiteX10" fmla="*/ 958616 w 2191678"/>
              <a:gd name="connsiteY10" fmla="*/ 303499 h 583840"/>
              <a:gd name="connsiteX11" fmla="*/ 958616 w 2191678"/>
              <a:gd name="connsiteY11" fmla="*/ 522542 h 583840"/>
              <a:gd name="connsiteX12" fmla="*/ 966312 w 2191678"/>
              <a:gd name="connsiteY12" fmla="*/ 522542 h 583840"/>
              <a:gd name="connsiteX13" fmla="*/ 979383 w 2191678"/>
              <a:gd name="connsiteY13" fmla="*/ 535613 h 583840"/>
              <a:gd name="connsiteX14" fmla="*/ 979383 w 2191678"/>
              <a:gd name="connsiteY14" fmla="*/ 583840 h 583840"/>
              <a:gd name="connsiteX15" fmla="*/ 1239244 w 2191678"/>
              <a:gd name="connsiteY15" fmla="*/ 583840 h 583840"/>
              <a:gd name="connsiteX16" fmla="*/ 1239244 w 2191678"/>
              <a:gd name="connsiteY16" fmla="*/ 70262 h 583840"/>
              <a:gd name="connsiteX17" fmla="*/ 1370608 w 2191678"/>
              <a:gd name="connsiteY17" fmla="*/ 70262 h 583840"/>
              <a:gd name="connsiteX18" fmla="*/ 1370608 w 2191678"/>
              <a:gd name="connsiteY18" fmla="*/ 0 h 583840"/>
              <a:gd name="connsiteX19" fmla="*/ 1541944 w 2191678"/>
              <a:gd name="connsiteY19" fmla="*/ 0 h 583840"/>
              <a:gd name="connsiteX20" fmla="*/ 1541944 w 2191678"/>
              <a:gd name="connsiteY20" fmla="*/ 70262 h 583840"/>
              <a:gd name="connsiteX21" fmla="*/ 1985542 w 2191678"/>
              <a:gd name="connsiteY21" fmla="*/ 70262 h 583840"/>
              <a:gd name="connsiteX22" fmla="*/ 1985542 w 2191678"/>
              <a:gd name="connsiteY22" fmla="*/ 583840 h 583840"/>
              <a:gd name="connsiteX23" fmla="*/ 2191678 w 2191678"/>
              <a:gd name="connsiteY23" fmla="*/ 581796 h 583840"/>
              <a:gd name="connsiteX0" fmla="*/ 0 w 1954882"/>
              <a:gd name="connsiteY0" fmla="*/ 70263 h 583840"/>
              <a:gd name="connsiteX1" fmla="*/ 0 w 1954882"/>
              <a:gd name="connsiteY1" fmla="*/ 583840 h 583840"/>
              <a:gd name="connsiteX2" fmla="*/ 159966 w 1954882"/>
              <a:gd name="connsiteY2" fmla="*/ 583840 h 583840"/>
              <a:gd name="connsiteX3" fmla="*/ 159966 w 1954882"/>
              <a:gd name="connsiteY3" fmla="*/ 535613 h 583840"/>
              <a:gd name="connsiteX4" fmla="*/ 173037 w 1954882"/>
              <a:gd name="connsiteY4" fmla="*/ 522542 h 583840"/>
              <a:gd name="connsiteX5" fmla="*/ 176534 w 1954882"/>
              <a:gd name="connsiteY5" fmla="*/ 522542 h 583840"/>
              <a:gd name="connsiteX6" fmla="*/ 176534 w 1954882"/>
              <a:gd name="connsiteY6" fmla="*/ 303499 h 583840"/>
              <a:gd name="connsiteX7" fmla="*/ 236030 w 1954882"/>
              <a:gd name="connsiteY7" fmla="*/ 244003 h 583840"/>
              <a:gd name="connsiteX8" fmla="*/ 662324 w 1954882"/>
              <a:gd name="connsiteY8" fmla="*/ 244003 h 583840"/>
              <a:gd name="connsiteX9" fmla="*/ 721820 w 1954882"/>
              <a:gd name="connsiteY9" fmla="*/ 303499 h 583840"/>
              <a:gd name="connsiteX10" fmla="*/ 721820 w 1954882"/>
              <a:gd name="connsiteY10" fmla="*/ 522542 h 583840"/>
              <a:gd name="connsiteX11" fmla="*/ 729516 w 1954882"/>
              <a:gd name="connsiteY11" fmla="*/ 522542 h 583840"/>
              <a:gd name="connsiteX12" fmla="*/ 742587 w 1954882"/>
              <a:gd name="connsiteY12" fmla="*/ 535613 h 583840"/>
              <a:gd name="connsiteX13" fmla="*/ 742587 w 1954882"/>
              <a:gd name="connsiteY13" fmla="*/ 583840 h 583840"/>
              <a:gd name="connsiteX14" fmla="*/ 1002448 w 1954882"/>
              <a:gd name="connsiteY14" fmla="*/ 583840 h 583840"/>
              <a:gd name="connsiteX15" fmla="*/ 1002448 w 1954882"/>
              <a:gd name="connsiteY15" fmla="*/ 70262 h 583840"/>
              <a:gd name="connsiteX16" fmla="*/ 1133812 w 1954882"/>
              <a:gd name="connsiteY16" fmla="*/ 70262 h 583840"/>
              <a:gd name="connsiteX17" fmla="*/ 1133812 w 1954882"/>
              <a:gd name="connsiteY17" fmla="*/ 0 h 583840"/>
              <a:gd name="connsiteX18" fmla="*/ 1305148 w 1954882"/>
              <a:gd name="connsiteY18" fmla="*/ 0 h 583840"/>
              <a:gd name="connsiteX19" fmla="*/ 1305148 w 1954882"/>
              <a:gd name="connsiteY19" fmla="*/ 70262 h 583840"/>
              <a:gd name="connsiteX20" fmla="*/ 1748746 w 1954882"/>
              <a:gd name="connsiteY20" fmla="*/ 70262 h 583840"/>
              <a:gd name="connsiteX21" fmla="*/ 1748746 w 1954882"/>
              <a:gd name="connsiteY21" fmla="*/ 583840 h 583840"/>
              <a:gd name="connsiteX22" fmla="*/ 1954882 w 1954882"/>
              <a:gd name="connsiteY22" fmla="*/ 581796 h 583840"/>
              <a:gd name="connsiteX0" fmla="*/ 0 w 1954882"/>
              <a:gd name="connsiteY0" fmla="*/ 583840 h 583840"/>
              <a:gd name="connsiteX1" fmla="*/ 159966 w 1954882"/>
              <a:gd name="connsiteY1" fmla="*/ 583840 h 583840"/>
              <a:gd name="connsiteX2" fmla="*/ 159966 w 1954882"/>
              <a:gd name="connsiteY2" fmla="*/ 535613 h 583840"/>
              <a:gd name="connsiteX3" fmla="*/ 173037 w 1954882"/>
              <a:gd name="connsiteY3" fmla="*/ 522542 h 583840"/>
              <a:gd name="connsiteX4" fmla="*/ 176534 w 1954882"/>
              <a:gd name="connsiteY4" fmla="*/ 522542 h 583840"/>
              <a:gd name="connsiteX5" fmla="*/ 176534 w 1954882"/>
              <a:gd name="connsiteY5" fmla="*/ 303499 h 583840"/>
              <a:gd name="connsiteX6" fmla="*/ 236030 w 1954882"/>
              <a:gd name="connsiteY6" fmla="*/ 244003 h 583840"/>
              <a:gd name="connsiteX7" fmla="*/ 662324 w 1954882"/>
              <a:gd name="connsiteY7" fmla="*/ 244003 h 583840"/>
              <a:gd name="connsiteX8" fmla="*/ 721820 w 1954882"/>
              <a:gd name="connsiteY8" fmla="*/ 303499 h 583840"/>
              <a:gd name="connsiteX9" fmla="*/ 721820 w 1954882"/>
              <a:gd name="connsiteY9" fmla="*/ 522542 h 583840"/>
              <a:gd name="connsiteX10" fmla="*/ 729516 w 1954882"/>
              <a:gd name="connsiteY10" fmla="*/ 522542 h 583840"/>
              <a:gd name="connsiteX11" fmla="*/ 742587 w 1954882"/>
              <a:gd name="connsiteY11" fmla="*/ 535613 h 583840"/>
              <a:gd name="connsiteX12" fmla="*/ 742587 w 1954882"/>
              <a:gd name="connsiteY12" fmla="*/ 583840 h 583840"/>
              <a:gd name="connsiteX13" fmla="*/ 1002448 w 1954882"/>
              <a:gd name="connsiteY13" fmla="*/ 583840 h 583840"/>
              <a:gd name="connsiteX14" fmla="*/ 1002448 w 1954882"/>
              <a:gd name="connsiteY14" fmla="*/ 70262 h 583840"/>
              <a:gd name="connsiteX15" fmla="*/ 1133812 w 1954882"/>
              <a:gd name="connsiteY15" fmla="*/ 70262 h 583840"/>
              <a:gd name="connsiteX16" fmla="*/ 1133812 w 1954882"/>
              <a:gd name="connsiteY16" fmla="*/ 0 h 583840"/>
              <a:gd name="connsiteX17" fmla="*/ 1305148 w 1954882"/>
              <a:gd name="connsiteY17" fmla="*/ 0 h 583840"/>
              <a:gd name="connsiteX18" fmla="*/ 1305148 w 1954882"/>
              <a:gd name="connsiteY18" fmla="*/ 70262 h 583840"/>
              <a:gd name="connsiteX19" fmla="*/ 1748746 w 1954882"/>
              <a:gd name="connsiteY19" fmla="*/ 70262 h 583840"/>
              <a:gd name="connsiteX20" fmla="*/ 1748746 w 1954882"/>
              <a:gd name="connsiteY20" fmla="*/ 583840 h 583840"/>
              <a:gd name="connsiteX21" fmla="*/ 1954882 w 1954882"/>
              <a:gd name="connsiteY21" fmla="*/ 581796 h 583840"/>
              <a:gd name="connsiteX0" fmla="*/ 0 w 1794916"/>
              <a:gd name="connsiteY0" fmla="*/ 583840 h 583840"/>
              <a:gd name="connsiteX1" fmla="*/ 0 w 1794916"/>
              <a:gd name="connsiteY1" fmla="*/ 535613 h 583840"/>
              <a:gd name="connsiteX2" fmla="*/ 13071 w 1794916"/>
              <a:gd name="connsiteY2" fmla="*/ 522542 h 583840"/>
              <a:gd name="connsiteX3" fmla="*/ 16568 w 1794916"/>
              <a:gd name="connsiteY3" fmla="*/ 522542 h 583840"/>
              <a:gd name="connsiteX4" fmla="*/ 16568 w 1794916"/>
              <a:gd name="connsiteY4" fmla="*/ 303499 h 583840"/>
              <a:gd name="connsiteX5" fmla="*/ 76064 w 1794916"/>
              <a:gd name="connsiteY5" fmla="*/ 244003 h 583840"/>
              <a:gd name="connsiteX6" fmla="*/ 502358 w 1794916"/>
              <a:gd name="connsiteY6" fmla="*/ 244003 h 583840"/>
              <a:gd name="connsiteX7" fmla="*/ 561854 w 1794916"/>
              <a:gd name="connsiteY7" fmla="*/ 303499 h 583840"/>
              <a:gd name="connsiteX8" fmla="*/ 561854 w 1794916"/>
              <a:gd name="connsiteY8" fmla="*/ 522542 h 583840"/>
              <a:gd name="connsiteX9" fmla="*/ 569550 w 1794916"/>
              <a:gd name="connsiteY9" fmla="*/ 522542 h 583840"/>
              <a:gd name="connsiteX10" fmla="*/ 582621 w 1794916"/>
              <a:gd name="connsiteY10" fmla="*/ 535613 h 583840"/>
              <a:gd name="connsiteX11" fmla="*/ 582621 w 1794916"/>
              <a:gd name="connsiteY11" fmla="*/ 583840 h 583840"/>
              <a:gd name="connsiteX12" fmla="*/ 842482 w 1794916"/>
              <a:gd name="connsiteY12" fmla="*/ 583840 h 583840"/>
              <a:gd name="connsiteX13" fmla="*/ 842482 w 1794916"/>
              <a:gd name="connsiteY13" fmla="*/ 70262 h 583840"/>
              <a:gd name="connsiteX14" fmla="*/ 973846 w 1794916"/>
              <a:gd name="connsiteY14" fmla="*/ 70262 h 583840"/>
              <a:gd name="connsiteX15" fmla="*/ 973846 w 1794916"/>
              <a:gd name="connsiteY15" fmla="*/ 0 h 583840"/>
              <a:gd name="connsiteX16" fmla="*/ 1145182 w 1794916"/>
              <a:gd name="connsiteY16" fmla="*/ 0 h 583840"/>
              <a:gd name="connsiteX17" fmla="*/ 1145182 w 1794916"/>
              <a:gd name="connsiteY17" fmla="*/ 70262 h 583840"/>
              <a:gd name="connsiteX18" fmla="*/ 1588780 w 1794916"/>
              <a:gd name="connsiteY18" fmla="*/ 70262 h 583840"/>
              <a:gd name="connsiteX19" fmla="*/ 1588780 w 1794916"/>
              <a:gd name="connsiteY19" fmla="*/ 583840 h 583840"/>
              <a:gd name="connsiteX20" fmla="*/ 1794916 w 1794916"/>
              <a:gd name="connsiteY20" fmla="*/ 581796 h 583840"/>
              <a:gd name="connsiteX0" fmla="*/ 0 w 1588780"/>
              <a:gd name="connsiteY0" fmla="*/ 583840 h 583840"/>
              <a:gd name="connsiteX1" fmla="*/ 0 w 1588780"/>
              <a:gd name="connsiteY1" fmla="*/ 535613 h 583840"/>
              <a:gd name="connsiteX2" fmla="*/ 13071 w 1588780"/>
              <a:gd name="connsiteY2" fmla="*/ 522542 h 583840"/>
              <a:gd name="connsiteX3" fmla="*/ 16568 w 1588780"/>
              <a:gd name="connsiteY3" fmla="*/ 522542 h 583840"/>
              <a:gd name="connsiteX4" fmla="*/ 16568 w 1588780"/>
              <a:gd name="connsiteY4" fmla="*/ 303499 h 583840"/>
              <a:gd name="connsiteX5" fmla="*/ 76064 w 1588780"/>
              <a:gd name="connsiteY5" fmla="*/ 244003 h 583840"/>
              <a:gd name="connsiteX6" fmla="*/ 502358 w 1588780"/>
              <a:gd name="connsiteY6" fmla="*/ 244003 h 583840"/>
              <a:gd name="connsiteX7" fmla="*/ 561854 w 1588780"/>
              <a:gd name="connsiteY7" fmla="*/ 303499 h 583840"/>
              <a:gd name="connsiteX8" fmla="*/ 561854 w 1588780"/>
              <a:gd name="connsiteY8" fmla="*/ 522542 h 583840"/>
              <a:gd name="connsiteX9" fmla="*/ 569550 w 1588780"/>
              <a:gd name="connsiteY9" fmla="*/ 522542 h 583840"/>
              <a:gd name="connsiteX10" fmla="*/ 582621 w 1588780"/>
              <a:gd name="connsiteY10" fmla="*/ 535613 h 583840"/>
              <a:gd name="connsiteX11" fmla="*/ 582621 w 1588780"/>
              <a:gd name="connsiteY11" fmla="*/ 583840 h 583840"/>
              <a:gd name="connsiteX12" fmla="*/ 842482 w 1588780"/>
              <a:gd name="connsiteY12" fmla="*/ 583840 h 583840"/>
              <a:gd name="connsiteX13" fmla="*/ 842482 w 1588780"/>
              <a:gd name="connsiteY13" fmla="*/ 70262 h 583840"/>
              <a:gd name="connsiteX14" fmla="*/ 973846 w 1588780"/>
              <a:gd name="connsiteY14" fmla="*/ 70262 h 583840"/>
              <a:gd name="connsiteX15" fmla="*/ 973846 w 1588780"/>
              <a:gd name="connsiteY15" fmla="*/ 0 h 583840"/>
              <a:gd name="connsiteX16" fmla="*/ 1145182 w 1588780"/>
              <a:gd name="connsiteY16" fmla="*/ 0 h 583840"/>
              <a:gd name="connsiteX17" fmla="*/ 1145182 w 1588780"/>
              <a:gd name="connsiteY17" fmla="*/ 70262 h 583840"/>
              <a:gd name="connsiteX18" fmla="*/ 1588780 w 1588780"/>
              <a:gd name="connsiteY18" fmla="*/ 70262 h 583840"/>
              <a:gd name="connsiteX19" fmla="*/ 1588780 w 1588780"/>
              <a:gd name="connsiteY19" fmla="*/ 583840 h 583840"/>
              <a:gd name="connsiteX0" fmla="*/ 0 w 1588780"/>
              <a:gd name="connsiteY0" fmla="*/ 583840 h 583840"/>
              <a:gd name="connsiteX1" fmla="*/ 0 w 1588780"/>
              <a:gd name="connsiteY1" fmla="*/ 535613 h 583840"/>
              <a:gd name="connsiteX2" fmla="*/ 13071 w 1588780"/>
              <a:gd name="connsiteY2" fmla="*/ 522542 h 583840"/>
              <a:gd name="connsiteX3" fmla="*/ 16568 w 1588780"/>
              <a:gd name="connsiteY3" fmla="*/ 522542 h 583840"/>
              <a:gd name="connsiteX4" fmla="*/ 16568 w 1588780"/>
              <a:gd name="connsiteY4" fmla="*/ 303499 h 583840"/>
              <a:gd name="connsiteX5" fmla="*/ 76064 w 1588780"/>
              <a:gd name="connsiteY5" fmla="*/ 244003 h 583840"/>
              <a:gd name="connsiteX6" fmla="*/ 502358 w 1588780"/>
              <a:gd name="connsiteY6" fmla="*/ 244003 h 583840"/>
              <a:gd name="connsiteX7" fmla="*/ 561854 w 1588780"/>
              <a:gd name="connsiteY7" fmla="*/ 303499 h 583840"/>
              <a:gd name="connsiteX8" fmla="*/ 561854 w 1588780"/>
              <a:gd name="connsiteY8" fmla="*/ 522542 h 583840"/>
              <a:gd name="connsiteX9" fmla="*/ 569550 w 1588780"/>
              <a:gd name="connsiteY9" fmla="*/ 522542 h 583840"/>
              <a:gd name="connsiteX10" fmla="*/ 582621 w 1588780"/>
              <a:gd name="connsiteY10" fmla="*/ 535613 h 583840"/>
              <a:gd name="connsiteX11" fmla="*/ 582621 w 1588780"/>
              <a:gd name="connsiteY11" fmla="*/ 583840 h 583840"/>
              <a:gd name="connsiteX12" fmla="*/ 842482 w 1588780"/>
              <a:gd name="connsiteY12" fmla="*/ 583840 h 583840"/>
              <a:gd name="connsiteX13" fmla="*/ 842482 w 1588780"/>
              <a:gd name="connsiteY13" fmla="*/ 70262 h 583840"/>
              <a:gd name="connsiteX14" fmla="*/ 973846 w 1588780"/>
              <a:gd name="connsiteY14" fmla="*/ 70262 h 583840"/>
              <a:gd name="connsiteX15" fmla="*/ 973846 w 1588780"/>
              <a:gd name="connsiteY15" fmla="*/ 0 h 583840"/>
              <a:gd name="connsiteX16" fmla="*/ 1145182 w 1588780"/>
              <a:gd name="connsiteY16" fmla="*/ 0 h 583840"/>
              <a:gd name="connsiteX17" fmla="*/ 1145182 w 1588780"/>
              <a:gd name="connsiteY17" fmla="*/ 70262 h 583840"/>
              <a:gd name="connsiteX18" fmla="*/ 1588780 w 1588780"/>
              <a:gd name="connsiteY18" fmla="*/ 583840 h 583840"/>
              <a:gd name="connsiteX0" fmla="*/ 0 w 1145182"/>
              <a:gd name="connsiteY0" fmla="*/ 583840 h 583840"/>
              <a:gd name="connsiteX1" fmla="*/ 0 w 1145182"/>
              <a:gd name="connsiteY1" fmla="*/ 535613 h 583840"/>
              <a:gd name="connsiteX2" fmla="*/ 13071 w 1145182"/>
              <a:gd name="connsiteY2" fmla="*/ 522542 h 583840"/>
              <a:gd name="connsiteX3" fmla="*/ 16568 w 1145182"/>
              <a:gd name="connsiteY3" fmla="*/ 522542 h 583840"/>
              <a:gd name="connsiteX4" fmla="*/ 16568 w 1145182"/>
              <a:gd name="connsiteY4" fmla="*/ 303499 h 583840"/>
              <a:gd name="connsiteX5" fmla="*/ 76064 w 1145182"/>
              <a:gd name="connsiteY5" fmla="*/ 244003 h 583840"/>
              <a:gd name="connsiteX6" fmla="*/ 502358 w 1145182"/>
              <a:gd name="connsiteY6" fmla="*/ 244003 h 583840"/>
              <a:gd name="connsiteX7" fmla="*/ 561854 w 1145182"/>
              <a:gd name="connsiteY7" fmla="*/ 303499 h 583840"/>
              <a:gd name="connsiteX8" fmla="*/ 561854 w 1145182"/>
              <a:gd name="connsiteY8" fmla="*/ 522542 h 583840"/>
              <a:gd name="connsiteX9" fmla="*/ 569550 w 1145182"/>
              <a:gd name="connsiteY9" fmla="*/ 522542 h 583840"/>
              <a:gd name="connsiteX10" fmla="*/ 582621 w 1145182"/>
              <a:gd name="connsiteY10" fmla="*/ 535613 h 583840"/>
              <a:gd name="connsiteX11" fmla="*/ 582621 w 1145182"/>
              <a:gd name="connsiteY11" fmla="*/ 583840 h 583840"/>
              <a:gd name="connsiteX12" fmla="*/ 842482 w 1145182"/>
              <a:gd name="connsiteY12" fmla="*/ 583840 h 583840"/>
              <a:gd name="connsiteX13" fmla="*/ 842482 w 1145182"/>
              <a:gd name="connsiteY13" fmla="*/ 70262 h 583840"/>
              <a:gd name="connsiteX14" fmla="*/ 973846 w 1145182"/>
              <a:gd name="connsiteY14" fmla="*/ 70262 h 583840"/>
              <a:gd name="connsiteX15" fmla="*/ 973846 w 1145182"/>
              <a:gd name="connsiteY15" fmla="*/ 0 h 583840"/>
              <a:gd name="connsiteX16" fmla="*/ 1145182 w 1145182"/>
              <a:gd name="connsiteY16" fmla="*/ 0 h 583840"/>
              <a:gd name="connsiteX17" fmla="*/ 1145182 w 1145182"/>
              <a:gd name="connsiteY17" fmla="*/ 70262 h 583840"/>
              <a:gd name="connsiteX0" fmla="*/ 0 w 1145182"/>
              <a:gd name="connsiteY0" fmla="*/ 583840 h 583840"/>
              <a:gd name="connsiteX1" fmla="*/ 0 w 1145182"/>
              <a:gd name="connsiteY1" fmla="*/ 535613 h 583840"/>
              <a:gd name="connsiteX2" fmla="*/ 13071 w 1145182"/>
              <a:gd name="connsiteY2" fmla="*/ 522542 h 583840"/>
              <a:gd name="connsiteX3" fmla="*/ 16568 w 1145182"/>
              <a:gd name="connsiteY3" fmla="*/ 522542 h 583840"/>
              <a:gd name="connsiteX4" fmla="*/ 16568 w 1145182"/>
              <a:gd name="connsiteY4" fmla="*/ 303499 h 583840"/>
              <a:gd name="connsiteX5" fmla="*/ 76064 w 1145182"/>
              <a:gd name="connsiteY5" fmla="*/ 244003 h 583840"/>
              <a:gd name="connsiteX6" fmla="*/ 502358 w 1145182"/>
              <a:gd name="connsiteY6" fmla="*/ 244003 h 583840"/>
              <a:gd name="connsiteX7" fmla="*/ 561854 w 1145182"/>
              <a:gd name="connsiteY7" fmla="*/ 303499 h 583840"/>
              <a:gd name="connsiteX8" fmla="*/ 561854 w 1145182"/>
              <a:gd name="connsiteY8" fmla="*/ 522542 h 583840"/>
              <a:gd name="connsiteX9" fmla="*/ 569550 w 1145182"/>
              <a:gd name="connsiteY9" fmla="*/ 522542 h 583840"/>
              <a:gd name="connsiteX10" fmla="*/ 582621 w 1145182"/>
              <a:gd name="connsiteY10" fmla="*/ 535613 h 583840"/>
              <a:gd name="connsiteX11" fmla="*/ 582621 w 1145182"/>
              <a:gd name="connsiteY11" fmla="*/ 583840 h 583840"/>
              <a:gd name="connsiteX12" fmla="*/ 842482 w 1145182"/>
              <a:gd name="connsiteY12" fmla="*/ 583840 h 583840"/>
              <a:gd name="connsiteX13" fmla="*/ 842482 w 1145182"/>
              <a:gd name="connsiteY13" fmla="*/ 70262 h 583840"/>
              <a:gd name="connsiteX14" fmla="*/ 973846 w 1145182"/>
              <a:gd name="connsiteY14" fmla="*/ 70262 h 583840"/>
              <a:gd name="connsiteX15" fmla="*/ 973846 w 1145182"/>
              <a:gd name="connsiteY15" fmla="*/ 0 h 583840"/>
              <a:gd name="connsiteX16" fmla="*/ 1145182 w 1145182"/>
              <a:gd name="connsiteY16" fmla="*/ 0 h 583840"/>
              <a:gd name="connsiteX0" fmla="*/ 0 w 973846"/>
              <a:gd name="connsiteY0" fmla="*/ 583840 h 583840"/>
              <a:gd name="connsiteX1" fmla="*/ 0 w 973846"/>
              <a:gd name="connsiteY1" fmla="*/ 535613 h 583840"/>
              <a:gd name="connsiteX2" fmla="*/ 13071 w 973846"/>
              <a:gd name="connsiteY2" fmla="*/ 522542 h 583840"/>
              <a:gd name="connsiteX3" fmla="*/ 16568 w 973846"/>
              <a:gd name="connsiteY3" fmla="*/ 522542 h 583840"/>
              <a:gd name="connsiteX4" fmla="*/ 16568 w 973846"/>
              <a:gd name="connsiteY4" fmla="*/ 303499 h 583840"/>
              <a:gd name="connsiteX5" fmla="*/ 76064 w 973846"/>
              <a:gd name="connsiteY5" fmla="*/ 244003 h 583840"/>
              <a:gd name="connsiteX6" fmla="*/ 502358 w 973846"/>
              <a:gd name="connsiteY6" fmla="*/ 244003 h 583840"/>
              <a:gd name="connsiteX7" fmla="*/ 561854 w 973846"/>
              <a:gd name="connsiteY7" fmla="*/ 303499 h 583840"/>
              <a:gd name="connsiteX8" fmla="*/ 561854 w 973846"/>
              <a:gd name="connsiteY8" fmla="*/ 522542 h 583840"/>
              <a:gd name="connsiteX9" fmla="*/ 569550 w 973846"/>
              <a:gd name="connsiteY9" fmla="*/ 522542 h 583840"/>
              <a:gd name="connsiteX10" fmla="*/ 582621 w 973846"/>
              <a:gd name="connsiteY10" fmla="*/ 535613 h 583840"/>
              <a:gd name="connsiteX11" fmla="*/ 582621 w 973846"/>
              <a:gd name="connsiteY11" fmla="*/ 583840 h 583840"/>
              <a:gd name="connsiteX12" fmla="*/ 842482 w 973846"/>
              <a:gd name="connsiteY12" fmla="*/ 583840 h 583840"/>
              <a:gd name="connsiteX13" fmla="*/ 842482 w 973846"/>
              <a:gd name="connsiteY13" fmla="*/ 70262 h 583840"/>
              <a:gd name="connsiteX14" fmla="*/ 973846 w 973846"/>
              <a:gd name="connsiteY14" fmla="*/ 70262 h 583840"/>
              <a:gd name="connsiteX15" fmla="*/ 973846 w 973846"/>
              <a:gd name="connsiteY15" fmla="*/ 0 h 583840"/>
              <a:gd name="connsiteX0" fmla="*/ 0 w 973846"/>
              <a:gd name="connsiteY0" fmla="*/ 513578 h 513578"/>
              <a:gd name="connsiteX1" fmla="*/ 0 w 973846"/>
              <a:gd name="connsiteY1" fmla="*/ 465351 h 513578"/>
              <a:gd name="connsiteX2" fmla="*/ 13071 w 973846"/>
              <a:gd name="connsiteY2" fmla="*/ 452280 h 513578"/>
              <a:gd name="connsiteX3" fmla="*/ 16568 w 973846"/>
              <a:gd name="connsiteY3" fmla="*/ 452280 h 513578"/>
              <a:gd name="connsiteX4" fmla="*/ 16568 w 973846"/>
              <a:gd name="connsiteY4" fmla="*/ 233237 h 513578"/>
              <a:gd name="connsiteX5" fmla="*/ 76064 w 973846"/>
              <a:gd name="connsiteY5" fmla="*/ 173741 h 513578"/>
              <a:gd name="connsiteX6" fmla="*/ 502358 w 973846"/>
              <a:gd name="connsiteY6" fmla="*/ 173741 h 513578"/>
              <a:gd name="connsiteX7" fmla="*/ 561854 w 973846"/>
              <a:gd name="connsiteY7" fmla="*/ 233237 h 513578"/>
              <a:gd name="connsiteX8" fmla="*/ 561854 w 973846"/>
              <a:gd name="connsiteY8" fmla="*/ 452280 h 513578"/>
              <a:gd name="connsiteX9" fmla="*/ 569550 w 973846"/>
              <a:gd name="connsiteY9" fmla="*/ 452280 h 513578"/>
              <a:gd name="connsiteX10" fmla="*/ 582621 w 973846"/>
              <a:gd name="connsiteY10" fmla="*/ 465351 h 513578"/>
              <a:gd name="connsiteX11" fmla="*/ 582621 w 973846"/>
              <a:gd name="connsiteY11" fmla="*/ 513578 h 513578"/>
              <a:gd name="connsiteX12" fmla="*/ 842482 w 973846"/>
              <a:gd name="connsiteY12" fmla="*/ 513578 h 513578"/>
              <a:gd name="connsiteX13" fmla="*/ 842482 w 973846"/>
              <a:gd name="connsiteY13" fmla="*/ 0 h 513578"/>
              <a:gd name="connsiteX14" fmla="*/ 973846 w 973846"/>
              <a:gd name="connsiteY14" fmla="*/ 0 h 513578"/>
              <a:gd name="connsiteX0" fmla="*/ 0 w 842482"/>
              <a:gd name="connsiteY0" fmla="*/ 513578 h 513578"/>
              <a:gd name="connsiteX1" fmla="*/ 0 w 842482"/>
              <a:gd name="connsiteY1" fmla="*/ 465351 h 513578"/>
              <a:gd name="connsiteX2" fmla="*/ 13071 w 842482"/>
              <a:gd name="connsiteY2" fmla="*/ 452280 h 513578"/>
              <a:gd name="connsiteX3" fmla="*/ 16568 w 842482"/>
              <a:gd name="connsiteY3" fmla="*/ 452280 h 513578"/>
              <a:gd name="connsiteX4" fmla="*/ 16568 w 842482"/>
              <a:gd name="connsiteY4" fmla="*/ 233237 h 513578"/>
              <a:gd name="connsiteX5" fmla="*/ 76064 w 842482"/>
              <a:gd name="connsiteY5" fmla="*/ 173741 h 513578"/>
              <a:gd name="connsiteX6" fmla="*/ 502358 w 842482"/>
              <a:gd name="connsiteY6" fmla="*/ 173741 h 513578"/>
              <a:gd name="connsiteX7" fmla="*/ 561854 w 842482"/>
              <a:gd name="connsiteY7" fmla="*/ 233237 h 513578"/>
              <a:gd name="connsiteX8" fmla="*/ 561854 w 842482"/>
              <a:gd name="connsiteY8" fmla="*/ 452280 h 513578"/>
              <a:gd name="connsiteX9" fmla="*/ 569550 w 842482"/>
              <a:gd name="connsiteY9" fmla="*/ 452280 h 513578"/>
              <a:gd name="connsiteX10" fmla="*/ 582621 w 842482"/>
              <a:gd name="connsiteY10" fmla="*/ 465351 h 513578"/>
              <a:gd name="connsiteX11" fmla="*/ 582621 w 842482"/>
              <a:gd name="connsiteY11" fmla="*/ 513578 h 513578"/>
              <a:gd name="connsiteX12" fmla="*/ 842482 w 842482"/>
              <a:gd name="connsiteY12" fmla="*/ 513578 h 513578"/>
              <a:gd name="connsiteX13" fmla="*/ 842482 w 842482"/>
              <a:gd name="connsiteY13" fmla="*/ 0 h 513578"/>
              <a:gd name="connsiteX0" fmla="*/ 0 w 842482"/>
              <a:gd name="connsiteY0" fmla="*/ 339837 h 339837"/>
              <a:gd name="connsiteX1" fmla="*/ 0 w 842482"/>
              <a:gd name="connsiteY1" fmla="*/ 291610 h 339837"/>
              <a:gd name="connsiteX2" fmla="*/ 13071 w 842482"/>
              <a:gd name="connsiteY2" fmla="*/ 278539 h 339837"/>
              <a:gd name="connsiteX3" fmla="*/ 16568 w 842482"/>
              <a:gd name="connsiteY3" fmla="*/ 278539 h 339837"/>
              <a:gd name="connsiteX4" fmla="*/ 16568 w 842482"/>
              <a:gd name="connsiteY4" fmla="*/ 59496 h 339837"/>
              <a:gd name="connsiteX5" fmla="*/ 76064 w 842482"/>
              <a:gd name="connsiteY5" fmla="*/ 0 h 339837"/>
              <a:gd name="connsiteX6" fmla="*/ 502358 w 842482"/>
              <a:gd name="connsiteY6" fmla="*/ 0 h 339837"/>
              <a:gd name="connsiteX7" fmla="*/ 561854 w 842482"/>
              <a:gd name="connsiteY7" fmla="*/ 59496 h 339837"/>
              <a:gd name="connsiteX8" fmla="*/ 561854 w 842482"/>
              <a:gd name="connsiteY8" fmla="*/ 278539 h 339837"/>
              <a:gd name="connsiteX9" fmla="*/ 569550 w 842482"/>
              <a:gd name="connsiteY9" fmla="*/ 278539 h 339837"/>
              <a:gd name="connsiteX10" fmla="*/ 582621 w 842482"/>
              <a:gd name="connsiteY10" fmla="*/ 291610 h 339837"/>
              <a:gd name="connsiteX11" fmla="*/ 582621 w 842482"/>
              <a:gd name="connsiteY11" fmla="*/ 339837 h 339837"/>
              <a:gd name="connsiteX12" fmla="*/ 842482 w 842482"/>
              <a:gd name="connsiteY12" fmla="*/ 339837 h 339837"/>
              <a:gd name="connsiteX0" fmla="*/ 0 w 582621"/>
              <a:gd name="connsiteY0" fmla="*/ 339837 h 339837"/>
              <a:gd name="connsiteX1" fmla="*/ 0 w 582621"/>
              <a:gd name="connsiteY1" fmla="*/ 291610 h 339837"/>
              <a:gd name="connsiteX2" fmla="*/ 13071 w 582621"/>
              <a:gd name="connsiteY2" fmla="*/ 278539 h 339837"/>
              <a:gd name="connsiteX3" fmla="*/ 16568 w 582621"/>
              <a:gd name="connsiteY3" fmla="*/ 278539 h 339837"/>
              <a:gd name="connsiteX4" fmla="*/ 16568 w 582621"/>
              <a:gd name="connsiteY4" fmla="*/ 59496 h 339837"/>
              <a:gd name="connsiteX5" fmla="*/ 76064 w 582621"/>
              <a:gd name="connsiteY5" fmla="*/ 0 h 339837"/>
              <a:gd name="connsiteX6" fmla="*/ 502358 w 582621"/>
              <a:gd name="connsiteY6" fmla="*/ 0 h 339837"/>
              <a:gd name="connsiteX7" fmla="*/ 561854 w 582621"/>
              <a:gd name="connsiteY7" fmla="*/ 59496 h 339837"/>
              <a:gd name="connsiteX8" fmla="*/ 561854 w 582621"/>
              <a:gd name="connsiteY8" fmla="*/ 278539 h 339837"/>
              <a:gd name="connsiteX9" fmla="*/ 569550 w 582621"/>
              <a:gd name="connsiteY9" fmla="*/ 278539 h 339837"/>
              <a:gd name="connsiteX10" fmla="*/ 582621 w 582621"/>
              <a:gd name="connsiteY10" fmla="*/ 291610 h 339837"/>
              <a:gd name="connsiteX11" fmla="*/ 582621 w 582621"/>
              <a:gd name="connsiteY11" fmla="*/ 339837 h 339837"/>
              <a:gd name="connsiteX0" fmla="*/ 0 w 582621"/>
              <a:gd name="connsiteY0" fmla="*/ 339837 h 401214"/>
              <a:gd name="connsiteX1" fmla="*/ 0 w 582621"/>
              <a:gd name="connsiteY1" fmla="*/ 291610 h 401214"/>
              <a:gd name="connsiteX2" fmla="*/ 13071 w 582621"/>
              <a:gd name="connsiteY2" fmla="*/ 278539 h 401214"/>
              <a:gd name="connsiteX3" fmla="*/ 16568 w 582621"/>
              <a:gd name="connsiteY3" fmla="*/ 278539 h 401214"/>
              <a:gd name="connsiteX4" fmla="*/ 16568 w 582621"/>
              <a:gd name="connsiteY4" fmla="*/ 59496 h 401214"/>
              <a:gd name="connsiteX5" fmla="*/ 76064 w 582621"/>
              <a:gd name="connsiteY5" fmla="*/ 0 h 401214"/>
              <a:gd name="connsiteX6" fmla="*/ 502358 w 582621"/>
              <a:gd name="connsiteY6" fmla="*/ 0 h 401214"/>
              <a:gd name="connsiteX7" fmla="*/ 561854 w 582621"/>
              <a:gd name="connsiteY7" fmla="*/ 59496 h 401214"/>
              <a:gd name="connsiteX8" fmla="*/ 561854 w 582621"/>
              <a:gd name="connsiteY8" fmla="*/ 278539 h 401214"/>
              <a:gd name="connsiteX9" fmla="*/ 569550 w 582621"/>
              <a:gd name="connsiteY9" fmla="*/ 278539 h 401214"/>
              <a:gd name="connsiteX10" fmla="*/ 582621 w 582621"/>
              <a:gd name="connsiteY10" fmla="*/ 291610 h 401214"/>
              <a:gd name="connsiteX11" fmla="*/ 582621 w 582621"/>
              <a:gd name="connsiteY11" fmla="*/ 401214 h 401214"/>
              <a:gd name="connsiteX0" fmla="*/ 0 w 582621"/>
              <a:gd name="connsiteY0" fmla="*/ 398291 h 401214"/>
              <a:gd name="connsiteX1" fmla="*/ 0 w 582621"/>
              <a:gd name="connsiteY1" fmla="*/ 291610 h 401214"/>
              <a:gd name="connsiteX2" fmla="*/ 13071 w 582621"/>
              <a:gd name="connsiteY2" fmla="*/ 278539 h 401214"/>
              <a:gd name="connsiteX3" fmla="*/ 16568 w 582621"/>
              <a:gd name="connsiteY3" fmla="*/ 278539 h 401214"/>
              <a:gd name="connsiteX4" fmla="*/ 16568 w 582621"/>
              <a:gd name="connsiteY4" fmla="*/ 59496 h 401214"/>
              <a:gd name="connsiteX5" fmla="*/ 76064 w 582621"/>
              <a:gd name="connsiteY5" fmla="*/ 0 h 401214"/>
              <a:gd name="connsiteX6" fmla="*/ 502358 w 582621"/>
              <a:gd name="connsiteY6" fmla="*/ 0 h 401214"/>
              <a:gd name="connsiteX7" fmla="*/ 561854 w 582621"/>
              <a:gd name="connsiteY7" fmla="*/ 59496 h 401214"/>
              <a:gd name="connsiteX8" fmla="*/ 561854 w 582621"/>
              <a:gd name="connsiteY8" fmla="*/ 278539 h 401214"/>
              <a:gd name="connsiteX9" fmla="*/ 569550 w 582621"/>
              <a:gd name="connsiteY9" fmla="*/ 278539 h 401214"/>
              <a:gd name="connsiteX10" fmla="*/ 582621 w 582621"/>
              <a:gd name="connsiteY10" fmla="*/ 291610 h 401214"/>
              <a:gd name="connsiteX11" fmla="*/ 582621 w 582621"/>
              <a:gd name="connsiteY11" fmla="*/ 401214 h 401214"/>
              <a:gd name="connsiteX0" fmla="*/ 0 w 582621"/>
              <a:gd name="connsiteY0" fmla="*/ 409982 h 409982"/>
              <a:gd name="connsiteX1" fmla="*/ 0 w 582621"/>
              <a:gd name="connsiteY1" fmla="*/ 291610 h 409982"/>
              <a:gd name="connsiteX2" fmla="*/ 13071 w 582621"/>
              <a:gd name="connsiteY2" fmla="*/ 278539 h 409982"/>
              <a:gd name="connsiteX3" fmla="*/ 16568 w 582621"/>
              <a:gd name="connsiteY3" fmla="*/ 278539 h 409982"/>
              <a:gd name="connsiteX4" fmla="*/ 16568 w 582621"/>
              <a:gd name="connsiteY4" fmla="*/ 59496 h 409982"/>
              <a:gd name="connsiteX5" fmla="*/ 76064 w 582621"/>
              <a:gd name="connsiteY5" fmla="*/ 0 h 409982"/>
              <a:gd name="connsiteX6" fmla="*/ 502358 w 582621"/>
              <a:gd name="connsiteY6" fmla="*/ 0 h 409982"/>
              <a:gd name="connsiteX7" fmla="*/ 561854 w 582621"/>
              <a:gd name="connsiteY7" fmla="*/ 59496 h 409982"/>
              <a:gd name="connsiteX8" fmla="*/ 561854 w 582621"/>
              <a:gd name="connsiteY8" fmla="*/ 278539 h 409982"/>
              <a:gd name="connsiteX9" fmla="*/ 569550 w 582621"/>
              <a:gd name="connsiteY9" fmla="*/ 278539 h 409982"/>
              <a:gd name="connsiteX10" fmla="*/ 582621 w 582621"/>
              <a:gd name="connsiteY10" fmla="*/ 291610 h 409982"/>
              <a:gd name="connsiteX11" fmla="*/ 582621 w 582621"/>
              <a:gd name="connsiteY11" fmla="*/ 401214 h 40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621" h="409982">
                <a:moveTo>
                  <a:pt x="0" y="409982"/>
                </a:moveTo>
                <a:lnTo>
                  <a:pt x="0" y="291610"/>
                </a:lnTo>
                <a:cubicBezTo>
                  <a:pt x="0" y="284391"/>
                  <a:pt x="5852" y="278539"/>
                  <a:pt x="13071" y="278539"/>
                </a:cubicBezTo>
                <a:lnTo>
                  <a:pt x="16568" y="278539"/>
                </a:lnTo>
                <a:lnTo>
                  <a:pt x="16568" y="59496"/>
                </a:lnTo>
                <a:cubicBezTo>
                  <a:pt x="16568" y="26637"/>
                  <a:pt x="43205" y="0"/>
                  <a:pt x="76064" y="0"/>
                </a:cubicBezTo>
                <a:lnTo>
                  <a:pt x="502358" y="0"/>
                </a:lnTo>
                <a:cubicBezTo>
                  <a:pt x="535217" y="0"/>
                  <a:pt x="561854" y="26637"/>
                  <a:pt x="561854" y="59496"/>
                </a:cubicBezTo>
                <a:lnTo>
                  <a:pt x="561854" y="278539"/>
                </a:lnTo>
                <a:lnTo>
                  <a:pt x="569550" y="278539"/>
                </a:lnTo>
                <a:cubicBezTo>
                  <a:pt x="576769" y="278539"/>
                  <a:pt x="582621" y="284391"/>
                  <a:pt x="582621" y="291610"/>
                </a:cubicBezTo>
                <a:lnTo>
                  <a:pt x="582621" y="401214"/>
                </a:lnTo>
              </a:path>
            </a:pathLst>
          </a:custGeom>
          <a:noFill/>
          <a:ln w="25400" cap="rnd" cmpd="sng" algn="ctr">
            <a:solidFill>
              <a:schemeClr val="accent1"/>
            </a:solid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grpSp>
        <p:nvGrpSpPr>
          <p:cNvPr id="190" name="Group 189"/>
          <p:cNvGrpSpPr>
            <a:grpSpLocks noChangeAspect="1"/>
          </p:cNvGrpSpPr>
          <p:nvPr/>
        </p:nvGrpSpPr>
        <p:grpSpPr>
          <a:xfrm>
            <a:off x="5811743" y="983510"/>
            <a:ext cx="641907" cy="1157736"/>
            <a:chOff x="7524008" y="1749572"/>
            <a:chExt cx="958231" cy="1728254"/>
          </a:xfrm>
        </p:grpSpPr>
        <p:sp>
          <p:nvSpPr>
            <p:cNvPr id="191" name="Freeform 190"/>
            <p:cNvSpPr/>
            <p:nvPr/>
          </p:nvSpPr>
          <p:spPr>
            <a:xfrm rot="3300032">
              <a:off x="7217518" y="2056062"/>
              <a:ext cx="1049261" cy="436281"/>
            </a:xfrm>
            <a:custGeom>
              <a:avLst/>
              <a:gdLst>
                <a:gd name="connsiteX0" fmla="*/ 93636 w 763657"/>
                <a:gd name="connsiteY0" fmla="*/ 139429 h 327630"/>
                <a:gd name="connsiteX1" fmla="*/ 690959 w 763657"/>
                <a:gd name="connsiteY1" fmla="*/ 109085 h 327630"/>
                <a:gd name="connsiteX2" fmla="*/ 748448 w 763657"/>
                <a:gd name="connsiteY2" fmla="*/ 172594 h 327630"/>
                <a:gd name="connsiteX3" fmla="*/ 763657 w 763657"/>
                <a:gd name="connsiteY3" fmla="*/ 195582 h 327630"/>
                <a:gd name="connsiteX4" fmla="*/ 212297 w 763657"/>
                <a:gd name="connsiteY4" fmla="*/ 327630 h 327630"/>
                <a:gd name="connsiteX5" fmla="*/ 212297 w 763657"/>
                <a:gd name="connsiteY5" fmla="*/ 311204 h 327630"/>
                <a:gd name="connsiteX6" fmla="*/ 0 w 763657"/>
                <a:gd name="connsiteY6" fmla="*/ 311204 h 327630"/>
                <a:gd name="connsiteX7" fmla="*/ 1679 w 763657"/>
                <a:gd name="connsiteY7" fmla="*/ 303443 h 327630"/>
                <a:gd name="connsiteX8" fmla="*/ 93636 w 763657"/>
                <a:gd name="connsiteY8" fmla="*/ 139429 h 327630"/>
                <a:gd name="connsiteX0" fmla="*/ 212297 w 763657"/>
                <a:gd name="connsiteY0" fmla="*/ 311204 h 402644"/>
                <a:gd name="connsiteX1" fmla="*/ 0 w 763657"/>
                <a:gd name="connsiteY1" fmla="*/ 311204 h 402644"/>
                <a:gd name="connsiteX2" fmla="*/ 1679 w 763657"/>
                <a:gd name="connsiteY2" fmla="*/ 303443 h 402644"/>
                <a:gd name="connsiteX3" fmla="*/ 93636 w 763657"/>
                <a:gd name="connsiteY3" fmla="*/ 139429 h 402644"/>
                <a:gd name="connsiteX4" fmla="*/ 690959 w 763657"/>
                <a:gd name="connsiteY4" fmla="*/ 109085 h 402644"/>
                <a:gd name="connsiteX5" fmla="*/ 748448 w 763657"/>
                <a:gd name="connsiteY5" fmla="*/ 172594 h 402644"/>
                <a:gd name="connsiteX6" fmla="*/ 763657 w 763657"/>
                <a:gd name="connsiteY6" fmla="*/ 195582 h 402644"/>
                <a:gd name="connsiteX7" fmla="*/ 212297 w 763657"/>
                <a:gd name="connsiteY7" fmla="*/ 327630 h 402644"/>
                <a:gd name="connsiteX8" fmla="*/ 303737 w 763657"/>
                <a:gd name="connsiteY8" fmla="*/ 402644 h 402644"/>
                <a:gd name="connsiteX0" fmla="*/ 212297 w 763657"/>
                <a:gd name="connsiteY0" fmla="*/ 311204 h 327630"/>
                <a:gd name="connsiteX1" fmla="*/ 0 w 763657"/>
                <a:gd name="connsiteY1" fmla="*/ 311204 h 327630"/>
                <a:gd name="connsiteX2" fmla="*/ 1679 w 763657"/>
                <a:gd name="connsiteY2" fmla="*/ 303443 h 327630"/>
                <a:gd name="connsiteX3" fmla="*/ 93636 w 763657"/>
                <a:gd name="connsiteY3" fmla="*/ 139429 h 327630"/>
                <a:gd name="connsiteX4" fmla="*/ 690959 w 763657"/>
                <a:gd name="connsiteY4" fmla="*/ 109085 h 327630"/>
                <a:gd name="connsiteX5" fmla="*/ 748448 w 763657"/>
                <a:gd name="connsiteY5" fmla="*/ 172594 h 327630"/>
                <a:gd name="connsiteX6" fmla="*/ 763657 w 763657"/>
                <a:gd name="connsiteY6" fmla="*/ 195582 h 327630"/>
                <a:gd name="connsiteX7" fmla="*/ 212297 w 763657"/>
                <a:gd name="connsiteY7" fmla="*/ 327630 h 327630"/>
                <a:gd name="connsiteX0" fmla="*/ 212297 w 763657"/>
                <a:gd name="connsiteY0" fmla="*/ 311204 h 311204"/>
                <a:gd name="connsiteX1" fmla="*/ 0 w 763657"/>
                <a:gd name="connsiteY1" fmla="*/ 311204 h 311204"/>
                <a:gd name="connsiteX2" fmla="*/ 1679 w 763657"/>
                <a:gd name="connsiteY2" fmla="*/ 303443 h 311204"/>
                <a:gd name="connsiteX3" fmla="*/ 93636 w 763657"/>
                <a:gd name="connsiteY3" fmla="*/ 139429 h 311204"/>
                <a:gd name="connsiteX4" fmla="*/ 690959 w 763657"/>
                <a:gd name="connsiteY4" fmla="*/ 109085 h 311204"/>
                <a:gd name="connsiteX5" fmla="*/ 748448 w 763657"/>
                <a:gd name="connsiteY5" fmla="*/ 172594 h 311204"/>
                <a:gd name="connsiteX6" fmla="*/ 763657 w 763657"/>
                <a:gd name="connsiteY6" fmla="*/ 195582 h 311204"/>
                <a:gd name="connsiteX0" fmla="*/ 0 w 763657"/>
                <a:gd name="connsiteY0" fmla="*/ 311204 h 311204"/>
                <a:gd name="connsiteX1" fmla="*/ 1679 w 763657"/>
                <a:gd name="connsiteY1" fmla="*/ 303443 h 311204"/>
                <a:gd name="connsiteX2" fmla="*/ 93636 w 763657"/>
                <a:gd name="connsiteY2" fmla="*/ 139429 h 311204"/>
                <a:gd name="connsiteX3" fmla="*/ 690959 w 763657"/>
                <a:gd name="connsiteY3" fmla="*/ 109085 h 311204"/>
                <a:gd name="connsiteX4" fmla="*/ 748448 w 763657"/>
                <a:gd name="connsiteY4" fmla="*/ 172594 h 311204"/>
                <a:gd name="connsiteX5" fmla="*/ 763657 w 763657"/>
                <a:gd name="connsiteY5" fmla="*/ 195582 h 311204"/>
                <a:gd name="connsiteX0" fmla="*/ 0 w 748448"/>
                <a:gd name="connsiteY0" fmla="*/ 311204 h 311204"/>
                <a:gd name="connsiteX1" fmla="*/ 1679 w 748448"/>
                <a:gd name="connsiteY1" fmla="*/ 303443 h 311204"/>
                <a:gd name="connsiteX2" fmla="*/ 93636 w 748448"/>
                <a:gd name="connsiteY2" fmla="*/ 139429 h 311204"/>
                <a:gd name="connsiteX3" fmla="*/ 690959 w 748448"/>
                <a:gd name="connsiteY3" fmla="*/ 109085 h 311204"/>
                <a:gd name="connsiteX4" fmla="*/ 748448 w 748448"/>
                <a:gd name="connsiteY4" fmla="*/ 172594 h 311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48" h="311204">
                  <a:moveTo>
                    <a:pt x="0" y="311204"/>
                  </a:moveTo>
                  <a:lnTo>
                    <a:pt x="1679" y="303443"/>
                  </a:lnTo>
                  <a:cubicBezTo>
                    <a:pt x="19026" y="244368"/>
                    <a:pt x="49601" y="188177"/>
                    <a:pt x="93636" y="139429"/>
                  </a:cubicBezTo>
                  <a:cubicBezTo>
                    <a:pt x="250203" y="-33896"/>
                    <a:pt x="517634" y="-47482"/>
                    <a:pt x="690959" y="109085"/>
                  </a:cubicBezTo>
                  <a:cubicBezTo>
                    <a:pt x="712624" y="128656"/>
                    <a:pt x="731795" y="149959"/>
                    <a:pt x="748448" y="172594"/>
                  </a:cubicBezTo>
                </a:path>
              </a:pathLst>
            </a:custGeom>
            <a:noFill/>
            <a:ln w="57150" cap="rnd" cmpd="sng" algn="ctr">
              <a:solidFill>
                <a:srgbClr val="FFFFFF">
                  <a:lumMod val="75000"/>
                </a:srgbClr>
              </a:solidFill>
              <a:prstDash val="solid"/>
            </a:ln>
            <a:effectLst/>
          </p:spPr>
          <p:txBody>
            <a:bodyPr rtlCol="0" anchor="ctr"/>
            <a:lstStyle/>
            <a:p>
              <a:pPr algn="ctr" defTabSz="914333">
                <a:defRPr/>
              </a:pPr>
              <a:endParaRPr lang="en-US" kern="0" dirty="0">
                <a:latin typeface="Arial"/>
              </a:endParaRPr>
            </a:p>
          </p:txBody>
        </p:sp>
        <p:sp>
          <p:nvSpPr>
            <p:cNvPr id="192" name="Freeform 191"/>
            <p:cNvSpPr/>
            <p:nvPr/>
          </p:nvSpPr>
          <p:spPr>
            <a:xfrm flipH="1">
              <a:off x="8055311" y="2625487"/>
              <a:ext cx="426928" cy="852339"/>
            </a:xfrm>
            <a:custGeom>
              <a:avLst/>
              <a:gdLst>
                <a:gd name="connsiteX0" fmla="*/ 293809 w 392310"/>
                <a:gd name="connsiteY0" fmla="*/ 0 h 607981"/>
                <a:gd name="connsiteX1" fmla="*/ 293809 w 392310"/>
                <a:gd name="connsiteY1" fmla="*/ 232977 h 607981"/>
                <a:gd name="connsiteX2" fmla="*/ 392310 w 392310"/>
                <a:gd name="connsiteY2" fmla="*/ 232977 h 607981"/>
                <a:gd name="connsiteX3" fmla="*/ 304532 w 392310"/>
                <a:gd name="connsiteY3" fmla="*/ 607981 h 607981"/>
                <a:gd name="connsiteX4" fmla="*/ 0 w 392310"/>
                <a:gd name="connsiteY4" fmla="*/ 303450 h 607981"/>
                <a:gd name="connsiteX5" fmla="*/ 243158 w 392310"/>
                <a:gd name="connsiteY5" fmla="*/ 5106 h 607981"/>
                <a:gd name="connsiteX6" fmla="*/ 293809 w 392310"/>
                <a:gd name="connsiteY6" fmla="*/ 0 h 607981"/>
                <a:gd name="connsiteX0" fmla="*/ 392310 w 483750"/>
                <a:gd name="connsiteY0" fmla="*/ 232977 h 607981"/>
                <a:gd name="connsiteX1" fmla="*/ 304532 w 483750"/>
                <a:gd name="connsiteY1" fmla="*/ 607981 h 607981"/>
                <a:gd name="connsiteX2" fmla="*/ 0 w 483750"/>
                <a:gd name="connsiteY2" fmla="*/ 303450 h 607981"/>
                <a:gd name="connsiteX3" fmla="*/ 243158 w 483750"/>
                <a:gd name="connsiteY3" fmla="*/ 5106 h 607981"/>
                <a:gd name="connsiteX4" fmla="*/ 293809 w 483750"/>
                <a:gd name="connsiteY4" fmla="*/ 0 h 607981"/>
                <a:gd name="connsiteX5" fmla="*/ 293809 w 483750"/>
                <a:gd name="connsiteY5" fmla="*/ 232977 h 607981"/>
                <a:gd name="connsiteX6" fmla="*/ 483750 w 483750"/>
                <a:gd name="connsiteY6" fmla="*/ 324417 h 607981"/>
                <a:gd name="connsiteX0" fmla="*/ 392310 w 392310"/>
                <a:gd name="connsiteY0" fmla="*/ 232977 h 607981"/>
                <a:gd name="connsiteX1" fmla="*/ 304532 w 392310"/>
                <a:gd name="connsiteY1" fmla="*/ 607981 h 607981"/>
                <a:gd name="connsiteX2" fmla="*/ 0 w 392310"/>
                <a:gd name="connsiteY2" fmla="*/ 303450 h 607981"/>
                <a:gd name="connsiteX3" fmla="*/ 243158 w 392310"/>
                <a:gd name="connsiteY3" fmla="*/ 5106 h 607981"/>
                <a:gd name="connsiteX4" fmla="*/ 293809 w 392310"/>
                <a:gd name="connsiteY4" fmla="*/ 0 h 607981"/>
                <a:gd name="connsiteX5" fmla="*/ 293809 w 392310"/>
                <a:gd name="connsiteY5" fmla="*/ 232977 h 607981"/>
                <a:gd name="connsiteX0" fmla="*/ 392310 w 392310"/>
                <a:gd name="connsiteY0" fmla="*/ 232977 h 607981"/>
                <a:gd name="connsiteX1" fmla="*/ 304532 w 392310"/>
                <a:gd name="connsiteY1" fmla="*/ 607981 h 607981"/>
                <a:gd name="connsiteX2" fmla="*/ 0 w 392310"/>
                <a:gd name="connsiteY2" fmla="*/ 303450 h 607981"/>
                <a:gd name="connsiteX3" fmla="*/ 243158 w 392310"/>
                <a:gd name="connsiteY3" fmla="*/ 5106 h 607981"/>
                <a:gd name="connsiteX4" fmla="*/ 293809 w 392310"/>
                <a:gd name="connsiteY4" fmla="*/ 0 h 607981"/>
                <a:gd name="connsiteX0" fmla="*/ 304532 w 304532"/>
                <a:gd name="connsiteY0" fmla="*/ 607981 h 607981"/>
                <a:gd name="connsiteX1" fmla="*/ 0 w 304532"/>
                <a:gd name="connsiteY1" fmla="*/ 303450 h 607981"/>
                <a:gd name="connsiteX2" fmla="*/ 243158 w 304532"/>
                <a:gd name="connsiteY2" fmla="*/ 5106 h 607981"/>
                <a:gd name="connsiteX3" fmla="*/ 293809 w 304532"/>
                <a:gd name="connsiteY3" fmla="*/ 0 h 607981"/>
              </a:gdLst>
              <a:ahLst/>
              <a:cxnLst>
                <a:cxn ang="0">
                  <a:pos x="connsiteX0" y="connsiteY0"/>
                </a:cxn>
                <a:cxn ang="0">
                  <a:pos x="connsiteX1" y="connsiteY1"/>
                </a:cxn>
                <a:cxn ang="0">
                  <a:pos x="connsiteX2" y="connsiteY2"/>
                </a:cxn>
                <a:cxn ang="0">
                  <a:pos x="connsiteX3" y="connsiteY3"/>
                </a:cxn>
              </a:cxnLst>
              <a:rect l="l" t="t" r="r" b="b"/>
              <a:pathLst>
                <a:path w="304532" h="607981">
                  <a:moveTo>
                    <a:pt x="304532" y="607981"/>
                  </a:moveTo>
                  <a:cubicBezTo>
                    <a:pt x="136344" y="607981"/>
                    <a:pt x="0" y="471638"/>
                    <a:pt x="0" y="303450"/>
                  </a:cubicBezTo>
                  <a:cubicBezTo>
                    <a:pt x="0" y="156286"/>
                    <a:pt x="104388" y="33502"/>
                    <a:pt x="243158" y="5106"/>
                  </a:cubicBezTo>
                  <a:lnTo>
                    <a:pt x="293809" y="0"/>
                  </a:lnTo>
                </a:path>
              </a:pathLst>
            </a:custGeom>
            <a:noFill/>
            <a:ln w="57150" cap="rnd" cmpd="sng" algn="ctr">
              <a:solidFill>
                <a:srgbClr val="FFFFFF">
                  <a:lumMod val="75000"/>
                </a:srgbClr>
              </a:solidFill>
              <a:prstDash val="solid"/>
            </a:ln>
            <a:effectLst/>
          </p:spPr>
          <p:txBody>
            <a:bodyPr rtlCol="0" anchor="ctr"/>
            <a:lstStyle/>
            <a:p>
              <a:pPr algn="ctr" defTabSz="914333">
                <a:defRPr/>
              </a:pPr>
              <a:endParaRPr lang="en-US" kern="0" dirty="0">
                <a:latin typeface="Arial"/>
              </a:endParaRPr>
            </a:p>
          </p:txBody>
        </p:sp>
      </p:grpSp>
      <p:cxnSp>
        <p:nvCxnSpPr>
          <p:cNvPr id="641" name="Straight Connector 640"/>
          <p:cNvCxnSpPr/>
          <p:nvPr/>
        </p:nvCxnSpPr>
        <p:spPr>
          <a:xfrm flipH="1" flipV="1">
            <a:off x="5381676" y="2345146"/>
            <a:ext cx="3124" cy="180202"/>
          </a:xfrm>
          <a:prstGeom prst="line">
            <a:avLst/>
          </a:prstGeom>
          <a:noFill/>
          <a:ln w="28575" cap="flat" cmpd="sng" algn="ctr">
            <a:solidFill>
              <a:schemeClr val="bg1"/>
            </a:solidFill>
            <a:prstDash val="solid"/>
            <a:tailEnd type="triangle"/>
          </a:ln>
          <a:effectLst/>
        </p:spPr>
      </p:cxnSp>
      <p:sp>
        <p:nvSpPr>
          <p:cNvPr id="634" name="Rounded Rectangle 633"/>
          <p:cNvSpPr/>
          <p:nvPr/>
        </p:nvSpPr>
        <p:spPr>
          <a:xfrm>
            <a:off x="3843545" y="4030123"/>
            <a:ext cx="1756832" cy="400413"/>
          </a:xfrm>
          <a:prstGeom prst="roundRect">
            <a:avLst>
              <a:gd name="adj" fmla="val 39454"/>
            </a:avLst>
          </a:prstGeom>
          <a:noFill/>
          <a:ln w="25400" cap="rnd" cmpd="sng" algn="ctr">
            <a:solidFill>
              <a:schemeClr val="tx2"/>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grpSp>
        <p:nvGrpSpPr>
          <p:cNvPr id="492" name="Group 491"/>
          <p:cNvGrpSpPr/>
          <p:nvPr/>
        </p:nvGrpSpPr>
        <p:grpSpPr>
          <a:xfrm>
            <a:off x="4024390" y="4088605"/>
            <a:ext cx="1032924" cy="309625"/>
            <a:chOff x="4982092" y="4110586"/>
            <a:chExt cx="845586" cy="356008"/>
          </a:xfrm>
        </p:grpSpPr>
        <p:grpSp>
          <p:nvGrpSpPr>
            <p:cNvPr id="493" name="Group 492"/>
            <p:cNvGrpSpPr/>
            <p:nvPr/>
          </p:nvGrpSpPr>
          <p:grpSpPr>
            <a:xfrm>
              <a:off x="4982092" y="4117312"/>
              <a:ext cx="324060" cy="348563"/>
              <a:chOff x="3486648" y="4331968"/>
              <a:chExt cx="324060" cy="348563"/>
            </a:xfrm>
          </p:grpSpPr>
          <p:sp>
            <p:nvSpPr>
              <p:cNvPr id="498" name="Shape 1452"/>
              <p:cNvSpPr/>
              <p:nvPr/>
            </p:nvSpPr>
            <p:spPr>
              <a:xfrm>
                <a:off x="3560777" y="4331968"/>
                <a:ext cx="180812" cy="180894"/>
              </a:xfrm>
              <a:custGeom>
                <a:avLst/>
                <a:gdLst/>
                <a:ahLst/>
                <a:cxnLst/>
                <a:rect l="0" t="0" r="0" b="0"/>
                <a:pathLst>
                  <a:path w="120000" h="120000" extrusionOk="0">
                    <a:moveTo>
                      <a:pt x="86168" y="15692"/>
                    </a:moveTo>
                    <a:lnTo>
                      <a:pt x="88411" y="15692"/>
                    </a:lnTo>
                    <a:lnTo>
                      <a:pt x="90467" y="15692"/>
                    </a:lnTo>
                    <a:lnTo>
                      <a:pt x="92710" y="15923"/>
                    </a:lnTo>
                    <a:lnTo>
                      <a:pt x="94392" y="16615"/>
                    </a:lnTo>
                    <a:lnTo>
                      <a:pt x="96448" y="17076"/>
                    </a:lnTo>
                    <a:lnTo>
                      <a:pt x="97943" y="18230"/>
                    </a:lnTo>
                    <a:lnTo>
                      <a:pt x="99813" y="19153"/>
                    </a:lnTo>
                    <a:lnTo>
                      <a:pt x="100934" y="20307"/>
                    </a:lnTo>
                    <a:lnTo>
                      <a:pt x="102243" y="21461"/>
                    </a:lnTo>
                    <a:lnTo>
                      <a:pt x="103551" y="23076"/>
                    </a:lnTo>
                    <a:lnTo>
                      <a:pt x="104485" y="24692"/>
                    </a:lnTo>
                    <a:lnTo>
                      <a:pt x="105233" y="26307"/>
                    </a:lnTo>
                    <a:lnTo>
                      <a:pt x="105981" y="28154"/>
                    </a:lnTo>
                    <a:lnTo>
                      <a:pt x="106542" y="29538"/>
                    </a:lnTo>
                    <a:lnTo>
                      <a:pt x="106729" y="31384"/>
                    </a:lnTo>
                    <a:lnTo>
                      <a:pt x="107102" y="33461"/>
                    </a:lnTo>
                    <a:lnTo>
                      <a:pt x="107102" y="35307"/>
                    </a:lnTo>
                    <a:lnTo>
                      <a:pt x="107289" y="37384"/>
                    </a:lnTo>
                    <a:lnTo>
                      <a:pt x="107102" y="39692"/>
                    </a:lnTo>
                    <a:lnTo>
                      <a:pt x="106729" y="42923"/>
                    </a:lnTo>
                    <a:lnTo>
                      <a:pt x="106729" y="45923"/>
                    </a:lnTo>
                    <a:lnTo>
                      <a:pt x="106729" y="48692"/>
                    </a:lnTo>
                    <a:lnTo>
                      <a:pt x="107289" y="50769"/>
                    </a:lnTo>
                    <a:lnTo>
                      <a:pt x="107850" y="53076"/>
                    </a:lnTo>
                    <a:lnTo>
                      <a:pt x="108598" y="54461"/>
                    </a:lnTo>
                    <a:lnTo>
                      <a:pt x="109345" y="56076"/>
                    </a:lnTo>
                    <a:lnTo>
                      <a:pt x="110093" y="57230"/>
                    </a:lnTo>
                    <a:lnTo>
                      <a:pt x="111775" y="58846"/>
                    </a:lnTo>
                    <a:lnTo>
                      <a:pt x="113271" y="59769"/>
                    </a:lnTo>
                    <a:lnTo>
                      <a:pt x="115140" y="60461"/>
                    </a:lnTo>
                    <a:lnTo>
                      <a:pt x="114392" y="62307"/>
                    </a:lnTo>
                    <a:lnTo>
                      <a:pt x="113271" y="64154"/>
                    </a:lnTo>
                    <a:lnTo>
                      <a:pt x="111775" y="66461"/>
                    </a:lnTo>
                    <a:lnTo>
                      <a:pt x="109532" y="68769"/>
                    </a:lnTo>
                    <a:lnTo>
                      <a:pt x="106729" y="71307"/>
                    </a:lnTo>
                    <a:lnTo>
                      <a:pt x="105046" y="72461"/>
                    </a:lnTo>
                    <a:lnTo>
                      <a:pt x="102990" y="73615"/>
                    </a:lnTo>
                    <a:lnTo>
                      <a:pt x="100747" y="74538"/>
                    </a:lnTo>
                    <a:lnTo>
                      <a:pt x="98504" y="75461"/>
                    </a:lnTo>
                    <a:lnTo>
                      <a:pt x="112897" y="84461"/>
                    </a:lnTo>
                    <a:lnTo>
                      <a:pt x="114579" y="85615"/>
                    </a:lnTo>
                    <a:lnTo>
                      <a:pt x="116074" y="87461"/>
                    </a:lnTo>
                    <a:lnTo>
                      <a:pt x="117383" y="90000"/>
                    </a:lnTo>
                    <a:lnTo>
                      <a:pt x="117943" y="91154"/>
                    </a:lnTo>
                    <a:lnTo>
                      <a:pt x="118130" y="92538"/>
                    </a:lnTo>
                    <a:lnTo>
                      <a:pt x="120000" y="102230"/>
                    </a:lnTo>
                    <a:lnTo>
                      <a:pt x="120000" y="102692"/>
                    </a:lnTo>
                    <a:lnTo>
                      <a:pt x="119439" y="103615"/>
                    </a:lnTo>
                    <a:lnTo>
                      <a:pt x="118691" y="104538"/>
                    </a:lnTo>
                    <a:lnTo>
                      <a:pt x="117570" y="105230"/>
                    </a:lnTo>
                    <a:lnTo>
                      <a:pt x="115140" y="106384"/>
                    </a:lnTo>
                    <a:lnTo>
                      <a:pt x="111588" y="107769"/>
                    </a:lnTo>
                    <a:lnTo>
                      <a:pt x="107102" y="108692"/>
                    </a:lnTo>
                    <a:lnTo>
                      <a:pt x="101682" y="109615"/>
                    </a:lnTo>
                    <a:lnTo>
                      <a:pt x="95514" y="109846"/>
                    </a:lnTo>
                    <a:lnTo>
                      <a:pt x="88598" y="110307"/>
                    </a:lnTo>
                    <a:lnTo>
                      <a:pt x="85607" y="88384"/>
                    </a:lnTo>
                    <a:lnTo>
                      <a:pt x="85420" y="86307"/>
                    </a:lnTo>
                    <a:lnTo>
                      <a:pt x="84672" y="83769"/>
                    </a:lnTo>
                    <a:lnTo>
                      <a:pt x="83551" y="81692"/>
                    </a:lnTo>
                    <a:lnTo>
                      <a:pt x="82429" y="79615"/>
                    </a:lnTo>
                    <a:lnTo>
                      <a:pt x="80934" y="77769"/>
                    </a:lnTo>
                    <a:lnTo>
                      <a:pt x="79626" y="75923"/>
                    </a:lnTo>
                    <a:lnTo>
                      <a:pt x="78130" y="74769"/>
                    </a:lnTo>
                    <a:lnTo>
                      <a:pt x="76635" y="73846"/>
                    </a:lnTo>
                    <a:lnTo>
                      <a:pt x="67289" y="69230"/>
                    </a:lnTo>
                    <a:lnTo>
                      <a:pt x="65794" y="67615"/>
                    </a:lnTo>
                    <a:lnTo>
                      <a:pt x="64485" y="66000"/>
                    </a:lnTo>
                    <a:lnTo>
                      <a:pt x="62616" y="63230"/>
                    </a:lnTo>
                    <a:lnTo>
                      <a:pt x="61869" y="61384"/>
                    </a:lnTo>
                    <a:lnTo>
                      <a:pt x="61682" y="60461"/>
                    </a:lnTo>
                    <a:lnTo>
                      <a:pt x="63177" y="59769"/>
                    </a:lnTo>
                    <a:lnTo>
                      <a:pt x="64672" y="58846"/>
                    </a:lnTo>
                    <a:lnTo>
                      <a:pt x="66542" y="57230"/>
                    </a:lnTo>
                    <a:lnTo>
                      <a:pt x="67476" y="56076"/>
                    </a:lnTo>
                    <a:lnTo>
                      <a:pt x="68224" y="54461"/>
                    </a:lnTo>
                    <a:lnTo>
                      <a:pt x="68784" y="53076"/>
                    </a:lnTo>
                    <a:lnTo>
                      <a:pt x="69532" y="50769"/>
                    </a:lnTo>
                    <a:lnTo>
                      <a:pt x="69719" y="48692"/>
                    </a:lnTo>
                    <a:lnTo>
                      <a:pt x="70093" y="45923"/>
                    </a:lnTo>
                    <a:lnTo>
                      <a:pt x="70093" y="42923"/>
                    </a:lnTo>
                    <a:lnTo>
                      <a:pt x="69532" y="39692"/>
                    </a:lnTo>
                    <a:lnTo>
                      <a:pt x="69532" y="37384"/>
                    </a:lnTo>
                    <a:lnTo>
                      <a:pt x="69532" y="35307"/>
                    </a:lnTo>
                    <a:lnTo>
                      <a:pt x="69532" y="33461"/>
                    </a:lnTo>
                    <a:lnTo>
                      <a:pt x="69719" y="31384"/>
                    </a:lnTo>
                    <a:lnTo>
                      <a:pt x="70093" y="29538"/>
                    </a:lnTo>
                    <a:lnTo>
                      <a:pt x="70841" y="28154"/>
                    </a:lnTo>
                    <a:lnTo>
                      <a:pt x="71214" y="26307"/>
                    </a:lnTo>
                    <a:lnTo>
                      <a:pt x="72336" y="24692"/>
                    </a:lnTo>
                    <a:lnTo>
                      <a:pt x="73270" y="23076"/>
                    </a:lnTo>
                    <a:lnTo>
                      <a:pt x="74205" y="21461"/>
                    </a:lnTo>
                    <a:lnTo>
                      <a:pt x="75514" y="20307"/>
                    </a:lnTo>
                    <a:lnTo>
                      <a:pt x="77009" y="19153"/>
                    </a:lnTo>
                    <a:lnTo>
                      <a:pt x="78504" y="18230"/>
                    </a:lnTo>
                    <a:lnTo>
                      <a:pt x="80373" y="17076"/>
                    </a:lnTo>
                    <a:lnTo>
                      <a:pt x="82056" y="16615"/>
                    </a:lnTo>
                    <a:lnTo>
                      <a:pt x="84112" y="15923"/>
                    </a:lnTo>
                    <a:close/>
                    <a:moveTo>
                      <a:pt x="41962" y="0"/>
                    </a:moveTo>
                    <a:lnTo>
                      <a:pt x="44585" y="460"/>
                    </a:lnTo>
                    <a:lnTo>
                      <a:pt x="47395" y="691"/>
                    </a:lnTo>
                    <a:lnTo>
                      <a:pt x="49643" y="1612"/>
                    </a:lnTo>
                    <a:lnTo>
                      <a:pt x="51891" y="2533"/>
                    </a:lnTo>
                    <a:lnTo>
                      <a:pt x="53952" y="3685"/>
                    </a:lnTo>
                    <a:lnTo>
                      <a:pt x="56012" y="5297"/>
                    </a:lnTo>
                    <a:lnTo>
                      <a:pt x="57511" y="7140"/>
                    </a:lnTo>
                    <a:lnTo>
                      <a:pt x="58822" y="8982"/>
                    </a:lnTo>
                    <a:lnTo>
                      <a:pt x="60134" y="11285"/>
                    </a:lnTo>
                    <a:lnTo>
                      <a:pt x="61070" y="13358"/>
                    </a:lnTo>
                    <a:lnTo>
                      <a:pt x="61632" y="15662"/>
                    </a:lnTo>
                    <a:lnTo>
                      <a:pt x="62007" y="18195"/>
                    </a:lnTo>
                    <a:lnTo>
                      <a:pt x="62007" y="20499"/>
                    </a:lnTo>
                    <a:lnTo>
                      <a:pt x="62007" y="23032"/>
                    </a:lnTo>
                    <a:lnTo>
                      <a:pt x="61820" y="25566"/>
                    </a:lnTo>
                    <a:lnTo>
                      <a:pt x="61070" y="28099"/>
                    </a:lnTo>
                    <a:lnTo>
                      <a:pt x="61632" y="28099"/>
                    </a:lnTo>
                    <a:lnTo>
                      <a:pt x="62382" y="28099"/>
                    </a:lnTo>
                    <a:lnTo>
                      <a:pt x="63131" y="28560"/>
                    </a:lnTo>
                    <a:lnTo>
                      <a:pt x="63318" y="29251"/>
                    </a:lnTo>
                    <a:lnTo>
                      <a:pt x="63693" y="30172"/>
                    </a:lnTo>
                    <a:lnTo>
                      <a:pt x="63880" y="32706"/>
                    </a:lnTo>
                    <a:lnTo>
                      <a:pt x="63693" y="35470"/>
                    </a:lnTo>
                    <a:lnTo>
                      <a:pt x="62756" y="38234"/>
                    </a:lnTo>
                    <a:lnTo>
                      <a:pt x="61820" y="40767"/>
                    </a:lnTo>
                    <a:lnTo>
                      <a:pt x="61070" y="41689"/>
                    </a:lnTo>
                    <a:lnTo>
                      <a:pt x="60321" y="42610"/>
                    </a:lnTo>
                    <a:lnTo>
                      <a:pt x="59384" y="43301"/>
                    </a:lnTo>
                    <a:lnTo>
                      <a:pt x="58635" y="43301"/>
                    </a:lnTo>
                    <a:lnTo>
                      <a:pt x="58260" y="43301"/>
                    </a:lnTo>
                    <a:lnTo>
                      <a:pt x="56574" y="48829"/>
                    </a:lnTo>
                    <a:lnTo>
                      <a:pt x="55263" y="51362"/>
                    </a:lnTo>
                    <a:lnTo>
                      <a:pt x="54326" y="53896"/>
                    </a:lnTo>
                    <a:lnTo>
                      <a:pt x="53952" y="55278"/>
                    </a:lnTo>
                    <a:lnTo>
                      <a:pt x="53764" y="58502"/>
                    </a:lnTo>
                    <a:lnTo>
                      <a:pt x="53577" y="62879"/>
                    </a:lnTo>
                    <a:lnTo>
                      <a:pt x="53764" y="64721"/>
                    </a:lnTo>
                    <a:lnTo>
                      <a:pt x="54326" y="66333"/>
                    </a:lnTo>
                    <a:lnTo>
                      <a:pt x="54514" y="67255"/>
                    </a:lnTo>
                    <a:lnTo>
                      <a:pt x="55263" y="67715"/>
                    </a:lnTo>
                    <a:lnTo>
                      <a:pt x="57511" y="69558"/>
                    </a:lnTo>
                    <a:lnTo>
                      <a:pt x="60508" y="71401"/>
                    </a:lnTo>
                    <a:lnTo>
                      <a:pt x="63880" y="73474"/>
                    </a:lnTo>
                    <a:lnTo>
                      <a:pt x="70437" y="76698"/>
                    </a:lnTo>
                    <a:lnTo>
                      <a:pt x="74746" y="78541"/>
                    </a:lnTo>
                    <a:lnTo>
                      <a:pt x="75683" y="79232"/>
                    </a:lnTo>
                    <a:lnTo>
                      <a:pt x="76807" y="80614"/>
                    </a:lnTo>
                    <a:lnTo>
                      <a:pt x="78680" y="82917"/>
                    </a:lnTo>
                    <a:lnTo>
                      <a:pt x="79804" y="84529"/>
                    </a:lnTo>
                    <a:lnTo>
                      <a:pt x="80553" y="86142"/>
                    </a:lnTo>
                    <a:lnTo>
                      <a:pt x="81115" y="87754"/>
                    </a:lnTo>
                    <a:lnTo>
                      <a:pt x="81303" y="89136"/>
                    </a:lnTo>
                    <a:lnTo>
                      <a:pt x="83738" y="109174"/>
                    </a:lnTo>
                    <a:lnTo>
                      <a:pt x="83738" y="109404"/>
                    </a:lnTo>
                    <a:lnTo>
                      <a:pt x="83551" y="110326"/>
                    </a:lnTo>
                    <a:lnTo>
                      <a:pt x="82989" y="111477"/>
                    </a:lnTo>
                    <a:lnTo>
                      <a:pt x="82052" y="112399"/>
                    </a:lnTo>
                    <a:lnTo>
                      <a:pt x="80741" y="113320"/>
                    </a:lnTo>
                    <a:lnTo>
                      <a:pt x="79242" y="114241"/>
                    </a:lnTo>
                    <a:lnTo>
                      <a:pt x="77181" y="115393"/>
                    </a:lnTo>
                    <a:lnTo>
                      <a:pt x="72498" y="116775"/>
                    </a:lnTo>
                    <a:lnTo>
                      <a:pt x="66316" y="118157"/>
                    </a:lnTo>
                    <a:lnTo>
                      <a:pt x="59010" y="119078"/>
                    </a:lnTo>
                    <a:lnTo>
                      <a:pt x="50954" y="119539"/>
                    </a:lnTo>
                    <a:lnTo>
                      <a:pt x="41962" y="120000"/>
                    </a:lnTo>
                    <a:lnTo>
                      <a:pt x="32783" y="119539"/>
                    </a:lnTo>
                    <a:lnTo>
                      <a:pt x="24728" y="119078"/>
                    </a:lnTo>
                    <a:lnTo>
                      <a:pt x="17422" y="118157"/>
                    </a:lnTo>
                    <a:lnTo>
                      <a:pt x="11240" y="116775"/>
                    </a:lnTo>
                    <a:lnTo>
                      <a:pt x="6556" y="115393"/>
                    </a:lnTo>
                    <a:lnTo>
                      <a:pt x="4495" y="114241"/>
                    </a:lnTo>
                    <a:lnTo>
                      <a:pt x="2997" y="113320"/>
                    </a:lnTo>
                    <a:lnTo>
                      <a:pt x="1685" y="112399"/>
                    </a:lnTo>
                    <a:lnTo>
                      <a:pt x="749" y="111477"/>
                    </a:lnTo>
                    <a:lnTo>
                      <a:pt x="187" y="110326"/>
                    </a:lnTo>
                    <a:lnTo>
                      <a:pt x="0" y="109404"/>
                    </a:lnTo>
                    <a:lnTo>
                      <a:pt x="2247" y="89136"/>
                    </a:lnTo>
                    <a:lnTo>
                      <a:pt x="2809" y="87754"/>
                    </a:lnTo>
                    <a:lnTo>
                      <a:pt x="3184" y="86142"/>
                    </a:lnTo>
                    <a:lnTo>
                      <a:pt x="3933" y="84529"/>
                    </a:lnTo>
                    <a:lnTo>
                      <a:pt x="4683" y="82917"/>
                    </a:lnTo>
                    <a:lnTo>
                      <a:pt x="6931" y="80614"/>
                    </a:lnTo>
                    <a:lnTo>
                      <a:pt x="8055" y="79232"/>
                    </a:lnTo>
                    <a:lnTo>
                      <a:pt x="8992" y="78541"/>
                    </a:lnTo>
                    <a:lnTo>
                      <a:pt x="13113" y="76698"/>
                    </a:lnTo>
                    <a:lnTo>
                      <a:pt x="19670" y="73474"/>
                    </a:lnTo>
                    <a:lnTo>
                      <a:pt x="23229" y="71401"/>
                    </a:lnTo>
                    <a:lnTo>
                      <a:pt x="26039" y="69558"/>
                    </a:lnTo>
                    <a:lnTo>
                      <a:pt x="28287" y="67715"/>
                    </a:lnTo>
                    <a:lnTo>
                      <a:pt x="29036" y="67255"/>
                    </a:lnTo>
                    <a:lnTo>
                      <a:pt x="29411" y="66333"/>
                    </a:lnTo>
                    <a:lnTo>
                      <a:pt x="29973" y="64721"/>
                    </a:lnTo>
                    <a:lnTo>
                      <a:pt x="29973" y="62879"/>
                    </a:lnTo>
                    <a:lnTo>
                      <a:pt x="29973" y="58502"/>
                    </a:lnTo>
                    <a:lnTo>
                      <a:pt x="29786" y="55278"/>
                    </a:lnTo>
                    <a:lnTo>
                      <a:pt x="29411" y="53896"/>
                    </a:lnTo>
                    <a:lnTo>
                      <a:pt x="28287" y="51362"/>
                    </a:lnTo>
                    <a:lnTo>
                      <a:pt x="27163" y="48829"/>
                    </a:lnTo>
                    <a:lnTo>
                      <a:pt x="25477" y="43301"/>
                    </a:lnTo>
                    <a:lnTo>
                      <a:pt x="25290" y="43301"/>
                    </a:lnTo>
                    <a:lnTo>
                      <a:pt x="24166" y="43301"/>
                    </a:lnTo>
                    <a:lnTo>
                      <a:pt x="23416" y="42610"/>
                    </a:lnTo>
                    <a:lnTo>
                      <a:pt x="22667" y="41689"/>
                    </a:lnTo>
                    <a:lnTo>
                      <a:pt x="21918" y="40767"/>
                    </a:lnTo>
                    <a:lnTo>
                      <a:pt x="20981" y="38234"/>
                    </a:lnTo>
                    <a:lnTo>
                      <a:pt x="20232" y="35470"/>
                    </a:lnTo>
                    <a:lnTo>
                      <a:pt x="19857" y="32706"/>
                    </a:lnTo>
                    <a:lnTo>
                      <a:pt x="19857" y="30172"/>
                    </a:lnTo>
                    <a:lnTo>
                      <a:pt x="20232" y="29251"/>
                    </a:lnTo>
                    <a:lnTo>
                      <a:pt x="20606" y="28560"/>
                    </a:lnTo>
                    <a:lnTo>
                      <a:pt x="21168" y="28099"/>
                    </a:lnTo>
                    <a:lnTo>
                      <a:pt x="22105" y="28099"/>
                    </a:lnTo>
                    <a:lnTo>
                      <a:pt x="22667" y="28099"/>
                    </a:lnTo>
                    <a:lnTo>
                      <a:pt x="21918" y="25566"/>
                    </a:lnTo>
                    <a:lnTo>
                      <a:pt x="21730" y="23032"/>
                    </a:lnTo>
                    <a:lnTo>
                      <a:pt x="21356" y="20499"/>
                    </a:lnTo>
                    <a:lnTo>
                      <a:pt x="21730" y="18195"/>
                    </a:lnTo>
                    <a:lnTo>
                      <a:pt x="22105" y="15662"/>
                    </a:lnTo>
                    <a:lnTo>
                      <a:pt x="22667" y="13358"/>
                    </a:lnTo>
                    <a:lnTo>
                      <a:pt x="23604" y="11285"/>
                    </a:lnTo>
                    <a:lnTo>
                      <a:pt x="24728" y="8982"/>
                    </a:lnTo>
                    <a:lnTo>
                      <a:pt x="26226" y="7140"/>
                    </a:lnTo>
                    <a:lnTo>
                      <a:pt x="27725" y="5297"/>
                    </a:lnTo>
                    <a:lnTo>
                      <a:pt x="29411" y="3685"/>
                    </a:lnTo>
                    <a:lnTo>
                      <a:pt x="31472" y="2533"/>
                    </a:lnTo>
                    <a:lnTo>
                      <a:pt x="33720" y="1612"/>
                    </a:lnTo>
                    <a:lnTo>
                      <a:pt x="36342" y="691"/>
                    </a:lnTo>
                    <a:lnTo>
                      <a:pt x="39152" y="460"/>
                    </a:lnTo>
                    <a:close/>
                  </a:path>
                </a:pathLst>
              </a:custGeom>
              <a:solidFill>
                <a:schemeClr val="tx2"/>
              </a:solidFill>
              <a:ln>
                <a:noFill/>
              </a:ln>
            </p:spPr>
            <p:txBody>
              <a:bodyPr lIns="91425" tIns="45700" rIns="91425" bIns="45700" anchor="t" anchorCtr="0">
                <a:noAutofit/>
              </a:bodyPr>
              <a:lstStyle/>
              <a:p>
                <a:pPr defTabSz="914333">
                  <a:defRPr/>
                </a:pPr>
                <a:endParaRPr kern="0">
                  <a:latin typeface="Arial"/>
                  <a:ea typeface="Arial"/>
                  <a:cs typeface="Arial"/>
                  <a:sym typeface="Arial"/>
                </a:endParaRPr>
              </a:p>
            </p:txBody>
          </p:sp>
          <p:sp>
            <p:nvSpPr>
              <p:cNvPr id="499" name="TextBox 498"/>
              <p:cNvSpPr txBox="1"/>
              <p:nvPr/>
            </p:nvSpPr>
            <p:spPr>
              <a:xfrm>
                <a:off x="3486648" y="4538978"/>
                <a:ext cx="324060" cy="141553"/>
              </a:xfrm>
              <a:prstGeom prst="rect">
                <a:avLst/>
              </a:prstGeom>
              <a:noFill/>
            </p:spPr>
            <p:txBody>
              <a:bodyPr wrap="square" lIns="0" tIns="0" rIns="0" bIns="0" rtlCol="0">
                <a:spAutoFit/>
              </a:bodyPr>
              <a:lstStyle/>
              <a:p>
                <a:pPr algn="ctr" defTabSz="914333">
                  <a:defRPr/>
                </a:pPr>
                <a:r>
                  <a:rPr lang="en-US" sz="800" b="1" kern="0" dirty="0"/>
                  <a:t>Users</a:t>
                </a:r>
              </a:p>
            </p:txBody>
          </p:sp>
        </p:grpSp>
        <p:grpSp>
          <p:nvGrpSpPr>
            <p:cNvPr id="494" name="Group 493"/>
            <p:cNvGrpSpPr>
              <a:grpSpLocks noChangeAspect="1"/>
            </p:cNvGrpSpPr>
            <p:nvPr/>
          </p:nvGrpSpPr>
          <p:grpSpPr>
            <a:xfrm>
              <a:off x="5484390" y="4110586"/>
              <a:ext cx="187103" cy="180394"/>
              <a:chOff x="3139844" y="4060788"/>
              <a:chExt cx="326759" cy="315042"/>
            </a:xfrm>
            <a:solidFill>
              <a:schemeClr val="accent1"/>
            </a:solidFill>
          </p:grpSpPr>
          <p:sp>
            <p:nvSpPr>
              <p:cNvPr id="496" name="Freeform 495"/>
              <p:cNvSpPr>
                <a:spLocks noChangeArrowheads="1"/>
              </p:cNvSpPr>
              <p:nvPr/>
            </p:nvSpPr>
            <p:spPr bwMode="auto">
              <a:xfrm>
                <a:off x="3156929" y="4060788"/>
                <a:ext cx="299662" cy="245336"/>
              </a:xfrm>
              <a:custGeom>
                <a:avLst/>
                <a:gdLst>
                  <a:gd name="T0" fmla="*/ 57 w 2485"/>
                  <a:gd name="T1" fmla="*/ 1580 h 1581"/>
                  <a:gd name="T2" fmla="*/ 0 w 2485"/>
                  <a:gd name="T3" fmla="*/ 1524 h 1581"/>
                  <a:gd name="T4" fmla="*/ 0 w 2485"/>
                  <a:gd name="T5" fmla="*/ 226 h 1581"/>
                  <a:gd name="T6" fmla="*/ 226 w 2485"/>
                  <a:gd name="T7" fmla="*/ 0 h 1581"/>
                  <a:gd name="T8" fmla="*/ 2258 w 2485"/>
                  <a:gd name="T9" fmla="*/ 0 h 1581"/>
                  <a:gd name="T10" fmla="*/ 2484 w 2485"/>
                  <a:gd name="T11" fmla="*/ 226 h 1581"/>
                  <a:gd name="T12" fmla="*/ 2484 w 2485"/>
                  <a:gd name="T13" fmla="*/ 1524 h 1581"/>
                  <a:gd name="T14" fmla="*/ 2427 w 2485"/>
                  <a:gd name="T15" fmla="*/ 1580 h 1581"/>
                  <a:gd name="T16" fmla="*/ 57 w 2485"/>
                  <a:gd name="T17" fmla="*/ 1580 h 1581"/>
                  <a:gd name="T18" fmla="*/ 226 w 2485"/>
                  <a:gd name="T19" fmla="*/ 226 h 1581"/>
                  <a:gd name="T20" fmla="*/ 226 w 2485"/>
                  <a:gd name="T21" fmla="*/ 1354 h 1581"/>
                  <a:gd name="T22" fmla="*/ 2258 w 2485"/>
                  <a:gd name="T23" fmla="*/ 1354 h 1581"/>
                  <a:gd name="T24" fmla="*/ 2258 w 2485"/>
                  <a:gd name="T25" fmla="*/ 226 h 1581"/>
                  <a:gd name="T26" fmla="*/ 226 w 2485"/>
                  <a:gd name="T27" fmla="*/ 226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5" h="1581">
                    <a:moveTo>
                      <a:pt x="57" y="1580"/>
                    </a:moveTo>
                    <a:cubicBezTo>
                      <a:pt x="26" y="1580"/>
                      <a:pt x="0" y="1555"/>
                      <a:pt x="0" y="1524"/>
                    </a:cubicBezTo>
                    <a:lnTo>
                      <a:pt x="0" y="226"/>
                    </a:lnTo>
                    <a:cubicBezTo>
                      <a:pt x="0" y="101"/>
                      <a:pt x="102" y="0"/>
                      <a:pt x="226" y="0"/>
                    </a:cubicBezTo>
                    <a:lnTo>
                      <a:pt x="2258" y="0"/>
                    </a:lnTo>
                    <a:cubicBezTo>
                      <a:pt x="2382" y="0"/>
                      <a:pt x="2484" y="101"/>
                      <a:pt x="2484" y="226"/>
                    </a:cubicBezTo>
                    <a:lnTo>
                      <a:pt x="2484" y="1524"/>
                    </a:lnTo>
                    <a:cubicBezTo>
                      <a:pt x="2484" y="1555"/>
                      <a:pt x="2458" y="1580"/>
                      <a:pt x="2427" y="1580"/>
                    </a:cubicBezTo>
                    <a:lnTo>
                      <a:pt x="57" y="1580"/>
                    </a:lnTo>
                    <a:close/>
                    <a:moveTo>
                      <a:pt x="226" y="226"/>
                    </a:moveTo>
                    <a:lnTo>
                      <a:pt x="226" y="1354"/>
                    </a:lnTo>
                    <a:lnTo>
                      <a:pt x="2258" y="1354"/>
                    </a:lnTo>
                    <a:lnTo>
                      <a:pt x="2258" y="226"/>
                    </a:lnTo>
                    <a:lnTo>
                      <a:pt x="226" y="226"/>
                    </a:lnTo>
                    <a:close/>
                  </a:path>
                </a:pathLst>
              </a:custGeom>
              <a:solidFill>
                <a:schemeClr val="tx2"/>
              </a:solid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685766"/>
                <a:endParaRPr lang="en-US"/>
              </a:p>
            </p:txBody>
          </p:sp>
          <p:sp>
            <p:nvSpPr>
              <p:cNvPr id="497" name="Freeform 496"/>
              <p:cNvSpPr>
                <a:spLocks noChangeArrowheads="1"/>
              </p:cNvSpPr>
              <p:nvPr/>
            </p:nvSpPr>
            <p:spPr bwMode="auto">
              <a:xfrm>
                <a:off x="3139844" y="4323210"/>
                <a:ext cx="326759" cy="52620"/>
              </a:xfrm>
              <a:custGeom>
                <a:avLst/>
                <a:gdLst>
                  <a:gd name="T0" fmla="*/ 2653 w 2711"/>
                  <a:gd name="T1" fmla="*/ 0 h 340"/>
                  <a:gd name="T2" fmla="*/ 2710 w 2711"/>
                  <a:gd name="T3" fmla="*/ 57 h 340"/>
                  <a:gd name="T4" fmla="*/ 2710 w 2711"/>
                  <a:gd name="T5" fmla="*/ 169 h 340"/>
                  <a:gd name="T6" fmla="*/ 2540 w 2711"/>
                  <a:gd name="T7" fmla="*/ 339 h 340"/>
                  <a:gd name="T8" fmla="*/ 170 w 2711"/>
                  <a:gd name="T9" fmla="*/ 339 h 340"/>
                  <a:gd name="T10" fmla="*/ 0 w 2711"/>
                  <a:gd name="T11" fmla="*/ 169 h 340"/>
                  <a:gd name="T12" fmla="*/ 0 w 2711"/>
                  <a:gd name="T13" fmla="*/ 57 h 340"/>
                  <a:gd name="T14" fmla="*/ 57 w 2711"/>
                  <a:gd name="T15" fmla="*/ 0 h 340"/>
                  <a:gd name="T16" fmla="*/ 1073 w 2711"/>
                  <a:gd name="T17" fmla="*/ 0 h 340"/>
                  <a:gd name="T18" fmla="*/ 1129 w 2711"/>
                  <a:gd name="T19" fmla="*/ 57 h 340"/>
                  <a:gd name="T20" fmla="*/ 1129 w 2711"/>
                  <a:gd name="T21" fmla="*/ 113 h 340"/>
                  <a:gd name="T22" fmla="*/ 1581 w 2711"/>
                  <a:gd name="T23" fmla="*/ 113 h 340"/>
                  <a:gd name="T24" fmla="*/ 1581 w 2711"/>
                  <a:gd name="T25" fmla="*/ 57 h 340"/>
                  <a:gd name="T26" fmla="*/ 1637 w 2711"/>
                  <a:gd name="T27" fmla="*/ 0 h 340"/>
                  <a:gd name="T28" fmla="*/ 2653 w 2711"/>
                  <a:gd name="T29"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11" h="340">
                    <a:moveTo>
                      <a:pt x="2653" y="0"/>
                    </a:moveTo>
                    <a:cubicBezTo>
                      <a:pt x="2684" y="0"/>
                      <a:pt x="2710" y="26"/>
                      <a:pt x="2710" y="57"/>
                    </a:cubicBezTo>
                    <a:lnTo>
                      <a:pt x="2710" y="169"/>
                    </a:lnTo>
                    <a:cubicBezTo>
                      <a:pt x="2710" y="263"/>
                      <a:pt x="2633" y="339"/>
                      <a:pt x="2540" y="339"/>
                    </a:cubicBezTo>
                    <a:lnTo>
                      <a:pt x="170" y="339"/>
                    </a:lnTo>
                    <a:cubicBezTo>
                      <a:pt x="77" y="339"/>
                      <a:pt x="0" y="263"/>
                      <a:pt x="0" y="169"/>
                    </a:cubicBezTo>
                    <a:lnTo>
                      <a:pt x="0" y="57"/>
                    </a:lnTo>
                    <a:cubicBezTo>
                      <a:pt x="0" y="26"/>
                      <a:pt x="26" y="0"/>
                      <a:pt x="57" y="0"/>
                    </a:cubicBezTo>
                    <a:lnTo>
                      <a:pt x="1073" y="0"/>
                    </a:lnTo>
                    <a:cubicBezTo>
                      <a:pt x="1104" y="0"/>
                      <a:pt x="1129" y="26"/>
                      <a:pt x="1129" y="57"/>
                    </a:cubicBezTo>
                    <a:lnTo>
                      <a:pt x="1129" y="113"/>
                    </a:lnTo>
                    <a:lnTo>
                      <a:pt x="1581" y="113"/>
                    </a:lnTo>
                    <a:lnTo>
                      <a:pt x="1581" y="57"/>
                    </a:lnTo>
                    <a:cubicBezTo>
                      <a:pt x="1581" y="26"/>
                      <a:pt x="1606" y="0"/>
                      <a:pt x="1637" y="0"/>
                    </a:cubicBezTo>
                    <a:lnTo>
                      <a:pt x="2653" y="0"/>
                    </a:lnTo>
                  </a:path>
                </a:pathLst>
              </a:custGeom>
              <a:solidFill>
                <a:schemeClr val="tx2"/>
              </a:solid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685766"/>
                <a:endParaRPr lang="en-US"/>
              </a:p>
            </p:txBody>
          </p:sp>
        </p:grpSp>
        <p:sp>
          <p:nvSpPr>
            <p:cNvPr id="495" name="TextBox 494"/>
            <p:cNvSpPr txBox="1"/>
            <p:nvPr/>
          </p:nvSpPr>
          <p:spPr>
            <a:xfrm>
              <a:off x="5359705" y="4325041"/>
              <a:ext cx="467973" cy="141553"/>
            </a:xfrm>
            <a:prstGeom prst="rect">
              <a:avLst/>
            </a:prstGeom>
            <a:noFill/>
          </p:spPr>
          <p:txBody>
            <a:bodyPr wrap="square" lIns="0" tIns="0" rIns="0" bIns="0" rtlCol="0">
              <a:spAutoFit/>
            </a:bodyPr>
            <a:lstStyle/>
            <a:p>
              <a:pPr algn="ctr" defTabSz="914333">
                <a:defRPr/>
              </a:pPr>
              <a:r>
                <a:rPr lang="en-US" sz="800" b="1" kern="0" dirty="0"/>
                <a:t>Endpoints</a:t>
              </a:r>
            </a:p>
          </p:txBody>
        </p:sp>
      </p:grpSp>
      <p:cxnSp>
        <p:nvCxnSpPr>
          <p:cNvPr id="582" name="Straight Connector 581"/>
          <p:cNvCxnSpPr/>
          <p:nvPr/>
        </p:nvCxnSpPr>
        <p:spPr>
          <a:xfrm>
            <a:off x="3337142" y="2503956"/>
            <a:ext cx="1551" cy="178909"/>
          </a:xfrm>
          <a:prstGeom prst="line">
            <a:avLst/>
          </a:prstGeom>
          <a:noFill/>
          <a:ln w="28575" cap="flat" cmpd="sng" algn="ctr">
            <a:solidFill>
              <a:schemeClr val="bg1"/>
            </a:solidFill>
            <a:prstDash val="solid"/>
            <a:headEnd type="none" w="med" len="med"/>
            <a:tailEnd type="triangle" w="med" len="med"/>
          </a:ln>
          <a:effectLst/>
        </p:spPr>
      </p:cxnSp>
      <p:cxnSp>
        <p:nvCxnSpPr>
          <p:cNvPr id="583" name="Straight Connector 582"/>
          <p:cNvCxnSpPr/>
          <p:nvPr/>
        </p:nvCxnSpPr>
        <p:spPr>
          <a:xfrm>
            <a:off x="3329074" y="2514884"/>
            <a:ext cx="2560034" cy="1850"/>
          </a:xfrm>
          <a:prstGeom prst="line">
            <a:avLst/>
          </a:prstGeom>
          <a:noFill/>
          <a:ln w="28575" cap="flat" cmpd="sng" algn="ctr">
            <a:solidFill>
              <a:schemeClr val="bg1"/>
            </a:solidFill>
            <a:prstDash val="solid"/>
            <a:tailEnd type="none"/>
          </a:ln>
          <a:effectLst/>
        </p:spPr>
      </p:cxnSp>
      <p:cxnSp>
        <p:nvCxnSpPr>
          <p:cNvPr id="584" name="Straight Connector 583"/>
          <p:cNvCxnSpPr/>
          <p:nvPr/>
        </p:nvCxnSpPr>
        <p:spPr>
          <a:xfrm>
            <a:off x="4802899" y="2527360"/>
            <a:ext cx="2489" cy="330190"/>
          </a:xfrm>
          <a:prstGeom prst="line">
            <a:avLst/>
          </a:prstGeom>
          <a:noFill/>
          <a:ln w="28575" cap="flat" cmpd="sng" algn="ctr">
            <a:solidFill>
              <a:schemeClr val="bg1"/>
            </a:solidFill>
            <a:prstDash val="solid"/>
            <a:headEnd type="none" w="med" len="med"/>
            <a:tailEnd type="triangle" w="med" len="med"/>
          </a:ln>
          <a:effectLst/>
        </p:spPr>
      </p:cxnSp>
      <p:cxnSp>
        <p:nvCxnSpPr>
          <p:cNvPr id="585" name="Straight Connector 584"/>
          <p:cNvCxnSpPr/>
          <p:nvPr/>
        </p:nvCxnSpPr>
        <p:spPr>
          <a:xfrm flipH="1">
            <a:off x="5878157" y="2522260"/>
            <a:ext cx="2484" cy="350464"/>
          </a:xfrm>
          <a:prstGeom prst="line">
            <a:avLst/>
          </a:prstGeom>
          <a:noFill/>
          <a:ln w="28575" cap="flat" cmpd="sng" algn="ctr">
            <a:solidFill>
              <a:schemeClr val="bg1"/>
            </a:solidFill>
            <a:prstDash val="solid"/>
            <a:headEnd type="none" w="med" len="med"/>
            <a:tailEnd type="triangle" w="med" len="med"/>
          </a:ln>
          <a:effectLst/>
        </p:spPr>
      </p:cxnSp>
      <p:sp>
        <p:nvSpPr>
          <p:cNvPr id="2" name="Title 1"/>
          <p:cNvSpPr>
            <a:spLocks noGrp="1"/>
          </p:cNvSpPr>
          <p:nvPr>
            <p:ph type="title"/>
          </p:nvPr>
        </p:nvSpPr>
        <p:spPr>
          <a:xfrm>
            <a:off x="369824" y="331568"/>
            <a:ext cx="2873586" cy="380852"/>
          </a:xfrm>
        </p:spPr>
        <p:txBody>
          <a:bodyPr>
            <a:normAutofit fontScale="90000"/>
          </a:bodyPr>
          <a:lstStyle/>
          <a:p>
            <a:r>
              <a:rPr lang="en-US" sz="3100" dirty="0"/>
              <a:t>Cisco Security </a:t>
            </a:r>
            <a:br>
              <a:rPr lang="en-US" sz="3100" dirty="0"/>
            </a:br>
            <a:r>
              <a:rPr lang="en-US" sz="3100" dirty="0"/>
              <a:t>Portfolio</a:t>
            </a:r>
            <a:br>
              <a:rPr lang="en-US" sz="3100" dirty="0"/>
            </a:br>
            <a:r>
              <a:rPr lang="en-US" sz="600" dirty="0"/>
              <a:t/>
            </a:r>
            <a:br>
              <a:rPr lang="en-US" sz="600" dirty="0"/>
            </a:br>
            <a:r>
              <a:rPr lang="en-US" sz="1600" dirty="0"/>
              <a:t>Best of breed products integrated to protect all key vectors</a:t>
            </a:r>
            <a:br>
              <a:rPr lang="en-US" sz="1600" dirty="0"/>
            </a:br>
            <a:endParaRPr lang="en-US" sz="3100" dirty="0"/>
          </a:p>
        </p:txBody>
      </p:sp>
      <p:grpSp>
        <p:nvGrpSpPr>
          <p:cNvPr id="181" name="Group 180"/>
          <p:cNvGrpSpPr/>
          <p:nvPr/>
        </p:nvGrpSpPr>
        <p:grpSpPr>
          <a:xfrm>
            <a:off x="4316630" y="963410"/>
            <a:ext cx="2136291" cy="1174658"/>
            <a:chOff x="3459577" y="489098"/>
            <a:chExt cx="1899190" cy="1044286"/>
          </a:xfrm>
        </p:grpSpPr>
        <p:sp>
          <p:nvSpPr>
            <p:cNvPr id="182" name="Freeform 181"/>
            <p:cNvSpPr/>
            <p:nvPr/>
          </p:nvSpPr>
          <p:spPr>
            <a:xfrm>
              <a:off x="3459577" y="1048954"/>
              <a:ext cx="1899190" cy="484430"/>
            </a:xfrm>
            <a:custGeom>
              <a:avLst/>
              <a:gdLst>
                <a:gd name="connsiteX0" fmla="*/ 234103 w 1899190"/>
                <a:gd name="connsiteY0" fmla="*/ 0 h 484430"/>
                <a:gd name="connsiteX1" fmla="*/ 238866 w 1899190"/>
                <a:gd name="connsiteY1" fmla="*/ 270022 h 484430"/>
                <a:gd name="connsiteX2" fmla="*/ 1660325 w 1899190"/>
                <a:gd name="connsiteY2" fmla="*/ 270022 h 484430"/>
                <a:gd name="connsiteX3" fmla="*/ 1665087 w 1899190"/>
                <a:gd name="connsiteY3" fmla="*/ 0 h 484430"/>
                <a:gd name="connsiteX4" fmla="*/ 1705445 w 1899190"/>
                <a:gd name="connsiteY4" fmla="*/ 4068 h 484430"/>
                <a:gd name="connsiteX5" fmla="*/ 1899190 w 1899190"/>
                <a:gd name="connsiteY5" fmla="*/ 241784 h 484430"/>
                <a:gd name="connsiteX6" fmla="*/ 1656543 w 1899190"/>
                <a:gd name="connsiteY6" fmla="*/ 484430 h 484430"/>
                <a:gd name="connsiteX7" fmla="*/ 1658436 w 1899190"/>
                <a:gd name="connsiteY7" fmla="*/ 377114 h 484430"/>
                <a:gd name="connsiteX8" fmla="*/ 240754 w 1899190"/>
                <a:gd name="connsiteY8" fmla="*/ 377114 h 484430"/>
                <a:gd name="connsiteX9" fmla="*/ 242647 w 1899190"/>
                <a:gd name="connsiteY9" fmla="*/ 484430 h 484430"/>
                <a:gd name="connsiteX10" fmla="*/ 0 w 1899190"/>
                <a:gd name="connsiteY10" fmla="*/ 241784 h 484430"/>
                <a:gd name="connsiteX11" fmla="*/ 193745 w 1899190"/>
                <a:gd name="connsiteY11" fmla="*/ 4068 h 484430"/>
                <a:gd name="connsiteX0" fmla="*/ 238866 w 1899190"/>
                <a:gd name="connsiteY0" fmla="*/ 270022 h 484430"/>
                <a:gd name="connsiteX1" fmla="*/ 1660325 w 1899190"/>
                <a:gd name="connsiteY1" fmla="*/ 270022 h 484430"/>
                <a:gd name="connsiteX2" fmla="*/ 1665087 w 1899190"/>
                <a:gd name="connsiteY2" fmla="*/ 0 h 484430"/>
                <a:gd name="connsiteX3" fmla="*/ 1705445 w 1899190"/>
                <a:gd name="connsiteY3" fmla="*/ 4068 h 484430"/>
                <a:gd name="connsiteX4" fmla="*/ 1899190 w 1899190"/>
                <a:gd name="connsiteY4" fmla="*/ 241784 h 484430"/>
                <a:gd name="connsiteX5" fmla="*/ 1656543 w 1899190"/>
                <a:gd name="connsiteY5" fmla="*/ 484430 h 484430"/>
                <a:gd name="connsiteX6" fmla="*/ 1658436 w 1899190"/>
                <a:gd name="connsiteY6" fmla="*/ 377114 h 484430"/>
                <a:gd name="connsiteX7" fmla="*/ 240754 w 1899190"/>
                <a:gd name="connsiteY7" fmla="*/ 377114 h 484430"/>
                <a:gd name="connsiteX8" fmla="*/ 242647 w 1899190"/>
                <a:gd name="connsiteY8" fmla="*/ 484430 h 484430"/>
                <a:gd name="connsiteX9" fmla="*/ 0 w 1899190"/>
                <a:gd name="connsiteY9" fmla="*/ 241784 h 484430"/>
                <a:gd name="connsiteX10" fmla="*/ 193745 w 1899190"/>
                <a:gd name="connsiteY10" fmla="*/ 4068 h 484430"/>
                <a:gd name="connsiteX11" fmla="*/ 234103 w 1899190"/>
                <a:gd name="connsiteY11" fmla="*/ 0 h 484430"/>
                <a:gd name="connsiteX12" fmla="*/ 330306 w 1899190"/>
                <a:gd name="connsiteY12" fmla="*/ 361462 h 484430"/>
                <a:gd name="connsiteX0" fmla="*/ 238866 w 1899190"/>
                <a:gd name="connsiteY0" fmla="*/ 270022 h 484430"/>
                <a:gd name="connsiteX1" fmla="*/ 1660325 w 1899190"/>
                <a:gd name="connsiteY1" fmla="*/ 270022 h 484430"/>
                <a:gd name="connsiteX2" fmla="*/ 1665087 w 1899190"/>
                <a:gd name="connsiteY2" fmla="*/ 0 h 484430"/>
                <a:gd name="connsiteX3" fmla="*/ 1705445 w 1899190"/>
                <a:gd name="connsiteY3" fmla="*/ 4068 h 484430"/>
                <a:gd name="connsiteX4" fmla="*/ 1899190 w 1899190"/>
                <a:gd name="connsiteY4" fmla="*/ 241784 h 484430"/>
                <a:gd name="connsiteX5" fmla="*/ 1656543 w 1899190"/>
                <a:gd name="connsiteY5" fmla="*/ 484430 h 484430"/>
                <a:gd name="connsiteX6" fmla="*/ 1658436 w 1899190"/>
                <a:gd name="connsiteY6" fmla="*/ 377114 h 484430"/>
                <a:gd name="connsiteX7" fmla="*/ 240754 w 1899190"/>
                <a:gd name="connsiteY7" fmla="*/ 377114 h 484430"/>
                <a:gd name="connsiteX8" fmla="*/ 242647 w 1899190"/>
                <a:gd name="connsiteY8" fmla="*/ 484430 h 484430"/>
                <a:gd name="connsiteX9" fmla="*/ 0 w 1899190"/>
                <a:gd name="connsiteY9" fmla="*/ 241784 h 484430"/>
                <a:gd name="connsiteX10" fmla="*/ 193745 w 1899190"/>
                <a:gd name="connsiteY10" fmla="*/ 4068 h 484430"/>
                <a:gd name="connsiteX11" fmla="*/ 234103 w 1899190"/>
                <a:gd name="connsiteY11" fmla="*/ 0 h 484430"/>
                <a:gd name="connsiteX0" fmla="*/ 1660325 w 1899190"/>
                <a:gd name="connsiteY0" fmla="*/ 270022 h 484430"/>
                <a:gd name="connsiteX1" fmla="*/ 1665087 w 1899190"/>
                <a:gd name="connsiteY1" fmla="*/ 0 h 484430"/>
                <a:gd name="connsiteX2" fmla="*/ 1705445 w 1899190"/>
                <a:gd name="connsiteY2" fmla="*/ 4068 h 484430"/>
                <a:gd name="connsiteX3" fmla="*/ 1899190 w 1899190"/>
                <a:gd name="connsiteY3" fmla="*/ 241784 h 484430"/>
                <a:gd name="connsiteX4" fmla="*/ 1656543 w 1899190"/>
                <a:gd name="connsiteY4" fmla="*/ 484430 h 484430"/>
                <a:gd name="connsiteX5" fmla="*/ 1658436 w 1899190"/>
                <a:gd name="connsiteY5" fmla="*/ 377114 h 484430"/>
                <a:gd name="connsiteX6" fmla="*/ 240754 w 1899190"/>
                <a:gd name="connsiteY6" fmla="*/ 377114 h 484430"/>
                <a:gd name="connsiteX7" fmla="*/ 242647 w 1899190"/>
                <a:gd name="connsiteY7" fmla="*/ 484430 h 484430"/>
                <a:gd name="connsiteX8" fmla="*/ 0 w 1899190"/>
                <a:gd name="connsiteY8" fmla="*/ 241784 h 484430"/>
                <a:gd name="connsiteX9" fmla="*/ 193745 w 1899190"/>
                <a:gd name="connsiteY9" fmla="*/ 4068 h 484430"/>
                <a:gd name="connsiteX10" fmla="*/ 234103 w 1899190"/>
                <a:gd name="connsiteY10" fmla="*/ 0 h 484430"/>
                <a:gd name="connsiteX0" fmla="*/ 1665087 w 1899190"/>
                <a:gd name="connsiteY0" fmla="*/ 0 h 484430"/>
                <a:gd name="connsiteX1" fmla="*/ 1705445 w 1899190"/>
                <a:gd name="connsiteY1" fmla="*/ 4068 h 484430"/>
                <a:gd name="connsiteX2" fmla="*/ 1899190 w 1899190"/>
                <a:gd name="connsiteY2" fmla="*/ 241784 h 484430"/>
                <a:gd name="connsiteX3" fmla="*/ 1656543 w 1899190"/>
                <a:gd name="connsiteY3" fmla="*/ 484430 h 484430"/>
                <a:gd name="connsiteX4" fmla="*/ 1658436 w 1899190"/>
                <a:gd name="connsiteY4" fmla="*/ 377114 h 484430"/>
                <a:gd name="connsiteX5" fmla="*/ 240754 w 1899190"/>
                <a:gd name="connsiteY5" fmla="*/ 377114 h 484430"/>
                <a:gd name="connsiteX6" fmla="*/ 242647 w 1899190"/>
                <a:gd name="connsiteY6" fmla="*/ 484430 h 484430"/>
                <a:gd name="connsiteX7" fmla="*/ 0 w 1899190"/>
                <a:gd name="connsiteY7" fmla="*/ 241784 h 484430"/>
                <a:gd name="connsiteX8" fmla="*/ 193745 w 1899190"/>
                <a:gd name="connsiteY8" fmla="*/ 4068 h 484430"/>
                <a:gd name="connsiteX9" fmla="*/ 234103 w 1899190"/>
                <a:gd name="connsiteY9" fmla="*/ 0 h 484430"/>
                <a:gd name="connsiteX0" fmla="*/ 1665087 w 1899190"/>
                <a:gd name="connsiteY0" fmla="*/ 0 h 484430"/>
                <a:gd name="connsiteX1" fmla="*/ 1705445 w 1899190"/>
                <a:gd name="connsiteY1" fmla="*/ 4068 h 484430"/>
                <a:gd name="connsiteX2" fmla="*/ 1899190 w 1899190"/>
                <a:gd name="connsiteY2" fmla="*/ 241784 h 484430"/>
                <a:gd name="connsiteX3" fmla="*/ 1656543 w 1899190"/>
                <a:gd name="connsiteY3" fmla="*/ 484430 h 484430"/>
                <a:gd name="connsiteX4" fmla="*/ 240754 w 1899190"/>
                <a:gd name="connsiteY4" fmla="*/ 377114 h 484430"/>
                <a:gd name="connsiteX5" fmla="*/ 242647 w 1899190"/>
                <a:gd name="connsiteY5" fmla="*/ 484430 h 484430"/>
                <a:gd name="connsiteX6" fmla="*/ 0 w 1899190"/>
                <a:gd name="connsiteY6" fmla="*/ 241784 h 484430"/>
                <a:gd name="connsiteX7" fmla="*/ 193745 w 1899190"/>
                <a:gd name="connsiteY7" fmla="*/ 4068 h 484430"/>
                <a:gd name="connsiteX8" fmla="*/ 234103 w 1899190"/>
                <a:gd name="connsiteY8" fmla="*/ 0 h 484430"/>
                <a:gd name="connsiteX0" fmla="*/ 1665087 w 1899190"/>
                <a:gd name="connsiteY0" fmla="*/ 0 h 484430"/>
                <a:gd name="connsiteX1" fmla="*/ 1705445 w 1899190"/>
                <a:gd name="connsiteY1" fmla="*/ 4068 h 484430"/>
                <a:gd name="connsiteX2" fmla="*/ 1899190 w 1899190"/>
                <a:gd name="connsiteY2" fmla="*/ 241784 h 484430"/>
                <a:gd name="connsiteX3" fmla="*/ 1656543 w 1899190"/>
                <a:gd name="connsiteY3" fmla="*/ 484430 h 484430"/>
                <a:gd name="connsiteX4" fmla="*/ 242647 w 1899190"/>
                <a:gd name="connsiteY4" fmla="*/ 484430 h 484430"/>
                <a:gd name="connsiteX5" fmla="*/ 0 w 1899190"/>
                <a:gd name="connsiteY5" fmla="*/ 241784 h 484430"/>
                <a:gd name="connsiteX6" fmla="*/ 193745 w 1899190"/>
                <a:gd name="connsiteY6" fmla="*/ 4068 h 484430"/>
                <a:gd name="connsiteX7" fmla="*/ 234103 w 1899190"/>
                <a:gd name="connsiteY7" fmla="*/ 0 h 484430"/>
                <a:gd name="connsiteX0" fmla="*/ 1705445 w 1899190"/>
                <a:gd name="connsiteY0" fmla="*/ 4068 h 484430"/>
                <a:gd name="connsiteX1" fmla="*/ 1899190 w 1899190"/>
                <a:gd name="connsiteY1" fmla="*/ 241784 h 484430"/>
                <a:gd name="connsiteX2" fmla="*/ 1656543 w 1899190"/>
                <a:gd name="connsiteY2" fmla="*/ 484430 h 484430"/>
                <a:gd name="connsiteX3" fmla="*/ 242647 w 1899190"/>
                <a:gd name="connsiteY3" fmla="*/ 484430 h 484430"/>
                <a:gd name="connsiteX4" fmla="*/ 0 w 1899190"/>
                <a:gd name="connsiteY4" fmla="*/ 241784 h 484430"/>
                <a:gd name="connsiteX5" fmla="*/ 193745 w 1899190"/>
                <a:gd name="connsiteY5" fmla="*/ 4068 h 484430"/>
                <a:gd name="connsiteX6" fmla="*/ 234103 w 1899190"/>
                <a:gd name="connsiteY6" fmla="*/ 0 h 484430"/>
                <a:gd name="connsiteX0" fmla="*/ 1899190 w 1899190"/>
                <a:gd name="connsiteY0" fmla="*/ 241784 h 484430"/>
                <a:gd name="connsiteX1" fmla="*/ 1656543 w 1899190"/>
                <a:gd name="connsiteY1" fmla="*/ 484430 h 484430"/>
                <a:gd name="connsiteX2" fmla="*/ 242647 w 1899190"/>
                <a:gd name="connsiteY2" fmla="*/ 484430 h 484430"/>
                <a:gd name="connsiteX3" fmla="*/ 0 w 1899190"/>
                <a:gd name="connsiteY3" fmla="*/ 241784 h 484430"/>
                <a:gd name="connsiteX4" fmla="*/ 193745 w 1899190"/>
                <a:gd name="connsiteY4" fmla="*/ 4068 h 484430"/>
                <a:gd name="connsiteX5" fmla="*/ 234103 w 1899190"/>
                <a:gd name="connsiteY5" fmla="*/ 0 h 48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190" h="484430">
                  <a:moveTo>
                    <a:pt x="1899190" y="241784"/>
                  </a:moveTo>
                  <a:cubicBezTo>
                    <a:pt x="1899190" y="375794"/>
                    <a:pt x="1790553" y="484430"/>
                    <a:pt x="1656543" y="484430"/>
                  </a:cubicBezTo>
                  <a:lnTo>
                    <a:pt x="242647" y="484430"/>
                  </a:lnTo>
                  <a:cubicBezTo>
                    <a:pt x="108637" y="484430"/>
                    <a:pt x="0" y="375794"/>
                    <a:pt x="0" y="241784"/>
                  </a:cubicBezTo>
                  <a:cubicBezTo>
                    <a:pt x="0" y="124526"/>
                    <a:pt x="83175" y="26694"/>
                    <a:pt x="193745" y="4068"/>
                  </a:cubicBezTo>
                  <a:lnTo>
                    <a:pt x="234103" y="0"/>
                  </a:lnTo>
                </a:path>
              </a:pathLst>
            </a:custGeom>
            <a:noFill/>
            <a:ln w="63500" cap="rnd" cmpd="sng" algn="ctr">
              <a:solidFill>
                <a:srgbClr val="FFFFFF">
                  <a:lumMod val="75000"/>
                </a:srgbClr>
              </a:solidFill>
              <a:prstDash val="solid"/>
            </a:ln>
            <a:effectLst/>
          </p:spPr>
          <p:txBody>
            <a:bodyPr wrap="square" rtlCol="0" anchor="ctr">
              <a:noAutofit/>
            </a:bodyPr>
            <a:lstStyle/>
            <a:p>
              <a:pPr algn="ctr" defTabSz="914333">
                <a:defRPr/>
              </a:pPr>
              <a:endParaRPr lang="en-US" kern="0" dirty="0">
                <a:latin typeface="Arial"/>
              </a:endParaRPr>
            </a:p>
          </p:txBody>
        </p:sp>
        <p:sp>
          <p:nvSpPr>
            <p:cNvPr id="183" name="Freeform 182"/>
            <p:cNvSpPr/>
            <p:nvPr/>
          </p:nvSpPr>
          <p:spPr>
            <a:xfrm rot="588992" flipH="1">
              <a:off x="3742185" y="489098"/>
              <a:ext cx="846277" cy="672237"/>
            </a:xfrm>
            <a:custGeom>
              <a:avLst/>
              <a:gdLst>
                <a:gd name="connsiteX0" fmla="*/ 472534 w 1270634"/>
                <a:gd name="connsiteY0" fmla="*/ 0 h 1009323"/>
                <a:gd name="connsiteX1" fmla="*/ 1270634 w 1270634"/>
                <a:gd name="connsiteY1" fmla="*/ 798100 h 1009323"/>
                <a:gd name="connsiteX2" fmla="*/ 1254419 w 1270634"/>
                <a:gd name="connsiteY2" fmla="*/ 958945 h 1009323"/>
                <a:gd name="connsiteX3" fmla="*/ 1241466 w 1270634"/>
                <a:gd name="connsiteY3" fmla="*/ 1009323 h 1009323"/>
                <a:gd name="connsiteX4" fmla="*/ 371141 w 1270634"/>
                <a:gd name="connsiteY4" fmla="*/ 1009323 h 1009323"/>
                <a:gd name="connsiteX5" fmla="*/ 371141 w 1270634"/>
                <a:gd name="connsiteY5" fmla="*/ 158010 h 1009323"/>
                <a:gd name="connsiteX6" fmla="*/ 0 w 1270634"/>
                <a:gd name="connsiteY6" fmla="*/ 158010 h 1009323"/>
                <a:gd name="connsiteX7" fmla="*/ 26309 w 1270634"/>
                <a:gd name="connsiteY7" fmla="*/ 136303 h 1009323"/>
                <a:gd name="connsiteX8" fmla="*/ 472534 w 1270634"/>
                <a:gd name="connsiteY8" fmla="*/ 0 h 1009323"/>
                <a:gd name="connsiteX0" fmla="*/ 371141 w 1270634"/>
                <a:gd name="connsiteY0" fmla="*/ 158010 h 1009323"/>
                <a:gd name="connsiteX1" fmla="*/ 0 w 1270634"/>
                <a:gd name="connsiteY1" fmla="*/ 158010 h 1009323"/>
                <a:gd name="connsiteX2" fmla="*/ 26309 w 1270634"/>
                <a:gd name="connsiteY2" fmla="*/ 136303 h 1009323"/>
                <a:gd name="connsiteX3" fmla="*/ 472534 w 1270634"/>
                <a:gd name="connsiteY3" fmla="*/ 0 h 1009323"/>
                <a:gd name="connsiteX4" fmla="*/ 1270634 w 1270634"/>
                <a:gd name="connsiteY4" fmla="*/ 798100 h 1009323"/>
                <a:gd name="connsiteX5" fmla="*/ 1254419 w 1270634"/>
                <a:gd name="connsiteY5" fmla="*/ 958945 h 1009323"/>
                <a:gd name="connsiteX6" fmla="*/ 1241466 w 1270634"/>
                <a:gd name="connsiteY6" fmla="*/ 1009323 h 1009323"/>
                <a:gd name="connsiteX7" fmla="*/ 371141 w 1270634"/>
                <a:gd name="connsiteY7" fmla="*/ 1009323 h 1009323"/>
                <a:gd name="connsiteX8" fmla="*/ 462581 w 1270634"/>
                <a:gd name="connsiteY8" fmla="*/ 249450 h 1009323"/>
                <a:gd name="connsiteX0" fmla="*/ 0 w 1270634"/>
                <a:gd name="connsiteY0" fmla="*/ 158010 h 1009323"/>
                <a:gd name="connsiteX1" fmla="*/ 26309 w 1270634"/>
                <a:gd name="connsiteY1" fmla="*/ 136303 h 1009323"/>
                <a:gd name="connsiteX2" fmla="*/ 472534 w 1270634"/>
                <a:gd name="connsiteY2" fmla="*/ 0 h 1009323"/>
                <a:gd name="connsiteX3" fmla="*/ 1270634 w 1270634"/>
                <a:gd name="connsiteY3" fmla="*/ 798100 h 1009323"/>
                <a:gd name="connsiteX4" fmla="*/ 1254419 w 1270634"/>
                <a:gd name="connsiteY4" fmla="*/ 958945 h 1009323"/>
                <a:gd name="connsiteX5" fmla="*/ 1241466 w 1270634"/>
                <a:gd name="connsiteY5" fmla="*/ 1009323 h 1009323"/>
                <a:gd name="connsiteX6" fmla="*/ 371141 w 1270634"/>
                <a:gd name="connsiteY6" fmla="*/ 1009323 h 1009323"/>
                <a:gd name="connsiteX7" fmla="*/ 462581 w 1270634"/>
                <a:gd name="connsiteY7" fmla="*/ 249450 h 1009323"/>
                <a:gd name="connsiteX0" fmla="*/ 0 w 1270634"/>
                <a:gd name="connsiteY0" fmla="*/ 158010 h 1009323"/>
                <a:gd name="connsiteX1" fmla="*/ 26309 w 1270634"/>
                <a:gd name="connsiteY1" fmla="*/ 136303 h 1009323"/>
                <a:gd name="connsiteX2" fmla="*/ 472534 w 1270634"/>
                <a:gd name="connsiteY2" fmla="*/ 0 h 1009323"/>
                <a:gd name="connsiteX3" fmla="*/ 1270634 w 1270634"/>
                <a:gd name="connsiteY3" fmla="*/ 798100 h 1009323"/>
                <a:gd name="connsiteX4" fmla="*/ 1254419 w 1270634"/>
                <a:gd name="connsiteY4" fmla="*/ 958945 h 1009323"/>
                <a:gd name="connsiteX5" fmla="*/ 1241466 w 1270634"/>
                <a:gd name="connsiteY5" fmla="*/ 1009323 h 1009323"/>
                <a:gd name="connsiteX6" fmla="*/ 371141 w 1270634"/>
                <a:gd name="connsiteY6" fmla="*/ 1009323 h 1009323"/>
                <a:gd name="connsiteX0" fmla="*/ 0 w 1270634"/>
                <a:gd name="connsiteY0" fmla="*/ 158010 h 1009323"/>
                <a:gd name="connsiteX1" fmla="*/ 26309 w 1270634"/>
                <a:gd name="connsiteY1" fmla="*/ 136303 h 1009323"/>
                <a:gd name="connsiteX2" fmla="*/ 472534 w 1270634"/>
                <a:gd name="connsiteY2" fmla="*/ 0 h 1009323"/>
                <a:gd name="connsiteX3" fmla="*/ 1270634 w 1270634"/>
                <a:gd name="connsiteY3" fmla="*/ 798100 h 1009323"/>
                <a:gd name="connsiteX4" fmla="*/ 1254419 w 1270634"/>
                <a:gd name="connsiteY4" fmla="*/ 958945 h 1009323"/>
                <a:gd name="connsiteX5" fmla="*/ 1241466 w 1270634"/>
                <a:gd name="connsiteY5" fmla="*/ 1009323 h 100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634" h="1009323">
                  <a:moveTo>
                    <a:pt x="0" y="158010"/>
                  </a:moveTo>
                  <a:lnTo>
                    <a:pt x="26309" y="136303"/>
                  </a:lnTo>
                  <a:cubicBezTo>
                    <a:pt x="153687" y="50248"/>
                    <a:pt x="307242" y="0"/>
                    <a:pt x="472534" y="0"/>
                  </a:cubicBezTo>
                  <a:cubicBezTo>
                    <a:pt x="913312" y="0"/>
                    <a:pt x="1270634" y="357322"/>
                    <a:pt x="1270634" y="798100"/>
                  </a:cubicBezTo>
                  <a:cubicBezTo>
                    <a:pt x="1270634" y="853197"/>
                    <a:pt x="1265051" y="906991"/>
                    <a:pt x="1254419" y="958945"/>
                  </a:cubicBezTo>
                  <a:lnTo>
                    <a:pt x="1241466" y="1009323"/>
                  </a:lnTo>
                </a:path>
              </a:pathLst>
            </a:custGeom>
            <a:noFill/>
            <a:ln w="63500" cap="rnd" cmpd="sng" algn="ctr">
              <a:solidFill>
                <a:srgbClr val="FFFFFF">
                  <a:lumMod val="75000"/>
                </a:srgbClr>
              </a:solidFill>
              <a:prstDash val="solid"/>
            </a:ln>
            <a:effectLst/>
          </p:spPr>
          <p:txBody>
            <a:bodyPr rtlCol="0" anchor="ctr"/>
            <a:lstStyle/>
            <a:p>
              <a:pPr algn="ctr" defTabSz="914333">
                <a:defRPr/>
              </a:pPr>
              <a:endParaRPr lang="en-US" kern="0" dirty="0">
                <a:latin typeface="Arial"/>
              </a:endParaRPr>
            </a:p>
          </p:txBody>
        </p:sp>
        <p:sp>
          <p:nvSpPr>
            <p:cNvPr id="184" name="Freeform 183"/>
            <p:cNvSpPr/>
            <p:nvPr/>
          </p:nvSpPr>
          <p:spPr>
            <a:xfrm>
              <a:off x="4600844" y="611778"/>
              <a:ext cx="442536" cy="161332"/>
            </a:xfrm>
            <a:custGeom>
              <a:avLst/>
              <a:gdLst>
                <a:gd name="connsiteX0" fmla="*/ 173299 w 343745"/>
                <a:gd name="connsiteY0" fmla="*/ 931 h 56895"/>
                <a:gd name="connsiteX1" fmla="*/ 318725 w 343745"/>
                <a:gd name="connsiteY1" fmla="*/ 40973 h 56895"/>
                <a:gd name="connsiteX2" fmla="*/ 343745 w 343745"/>
                <a:gd name="connsiteY2" fmla="*/ 56895 h 56895"/>
                <a:gd name="connsiteX3" fmla="*/ 30530 w 343745"/>
                <a:gd name="connsiteY3" fmla="*/ 56895 h 56895"/>
                <a:gd name="connsiteX4" fmla="*/ 0 w 343745"/>
                <a:gd name="connsiteY4" fmla="*/ 29983 h 56895"/>
                <a:gd name="connsiteX5" fmla="*/ 6415 w 343745"/>
                <a:gd name="connsiteY5" fmla="*/ 26867 h 56895"/>
                <a:gd name="connsiteX6" fmla="*/ 173299 w 343745"/>
                <a:gd name="connsiteY6" fmla="*/ 931 h 56895"/>
                <a:gd name="connsiteX0" fmla="*/ 30530 w 343745"/>
                <a:gd name="connsiteY0" fmla="*/ 56895 h 148335"/>
                <a:gd name="connsiteX1" fmla="*/ 0 w 343745"/>
                <a:gd name="connsiteY1" fmla="*/ 29983 h 148335"/>
                <a:gd name="connsiteX2" fmla="*/ 6415 w 343745"/>
                <a:gd name="connsiteY2" fmla="*/ 26867 h 148335"/>
                <a:gd name="connsiteX3" fmla="*/ 173299 w 343745"/>
                <a:gd name="connsiteY3" fmla="*/ 931 h 148335"/>
                <a:gd name="connsiteX4" fmla="*/ 318725 w 343745"/>
                <a:gd name="connsiteY4" fmla="*/ 40973 h 148335"/>
                <a:gd name="connsiteX5" fmla="*/ 343745 w 343745"/>
                <a:gd name="connsiteY5" fmla="*/ 56895 h 148335"/>
                <a:gd name="connsiteX6" fmla="*/ 121970 w 343745"/>
                <a:gd name="connsiteY6" fmla="*/ 148335 h 148335"/>
                <a:gd name="connsiteX0" fmla="*/ 30530 w 343745"/>
                <a:gd name="connsiteY0" fmla="*/ 56895 h 56895"/>
                <a:gd name="connsiteX1" fmla="*/ 0 w 343745"/>
                <a:gd name="connsiteY1" fmla="*/ 29983 h 56895"/>
                <a:gd name="connsiteX2" fmla="*/ 6415 w 343745"/>
                <a:gd name="connsiteY2" fmla="*/ 26867 h 56895"/>
                <a:gd name="connsiteX3" fmla="*/ 173299 w 343745"/>
                <a:gd name="connsiteY3" fmla="*/ 931 h 56895"/>
                <a:gd name="connsiteX4" fmla="*/ 318725 w 343745"/>
                <a:gd name="connsiteY4" fmla="*/ 40973 h 56895"/>
                <a:gd name="connsiteX5" fmla="*/ 343745 w 343745"/>
                <a:gd name="connsiteY5" fmla="*/ 56895 h 56895"/>
                <a:gd name="connsiteX0" fmla="*/ 0 w 343745"/>
                <a:gd name="connsiteY0" fmla="*/ 29983 h 56895"/>
                <a:gd name="connsiteX1" fmla="*/ 6415 w 343745"/>
                <a:gd name="connsiteY1" fmla="*/ 26867 h 56895"/>
                <a:gd name="connsiteX2" fmla="*/ 173299 w 343745"/>
                <a:gd name="connsiteY2" fmla="*/ 931 h 56895"/>
                <a:gd name="connsiteX3" fmla="*/ 318725 w 343745"/>
                <a:gd name="connsiteY3" fmla="*/ 40973 h 56895"/>
                <a:gd name="connsiteX4" fmla="*/ 343745 w 343745"/>
                <a:gd name="connsiteY4" fmla="*/ 56895 h 56895"/>
                <a:gd name="connsiteX0" fmla="*/ 0 w 386084"/>
                <a:gd name="connsiteY0" fmla="*/ 29983 h 96412"/>
                <a:gd name="connsiteX1" fmla="*/ 6415 w 386084"/>
                <a:gd name="connsiteY1" fmla="*/ 26867 h 96412"/>
                <a:gd name="connsiteX2" fmla="*/ 173299 w 386084"/>
                <a:gd name="connsiteY2" fmla="*/ 931 h 96412"/>
                <a:gd name="connsiteX3" fmla="*/ 318725 w 386084"/>
                <a:gd name="connsiteY3" fmla="*/ 40973 h 96412"/>
                <a:gd name="connsiteX4" fmla="*/ 386084 w 386084"/>
                <a:gd name="connsiteY4" fmla="*/ 96412 h 96412"/>
                <a:gd name="connsiteX0" fmla="*/ 0 w 448182"/>
                <a:gd name="connsiteY0" fmla="*/ 29983 h 166978"/>
                <a:gd name="connsiteX1" fmla="*/ 6415 w 448182"/>
                <a:gd name="connsiteY1" fmla="*/ 26867 h 166978"/>
                <a:gd name="connsiteX2" fmla="*/ 173299 w 448182"/>
                <a:gd name="connsiteY2" fmla="*/ 931 h 166978"/>
                <a:gd name="connsiteX3" fmla="*/ 318725 w 448182"/>
                <a:gd name="connsiteY3" fmla="*/ 40973 h 166978"/>
                <a:gd name="connsiteX4" fmla="*/ 448182 w 448182"/>
                <a:gd name="connsiteY4" fmla="*/ 166978 h 166978"/>
                <a:gd name="connsiteX0" fmla="*/ 0 w 448182"/>
                <a:gd name="connsiteY0" fmla="*/ 29983 h 166978"/>
                <a:gd name="connsiteX1" fmla="*/ 6415 w 448182"/>
                <a:gd name="connsiteY1" fmla="*/ 26867 h 166978"/>
                <a:gd name="connsiteX2" fmla="*/ 173299 w 448182"/>
                <a:gd name="connsiteY2" fmla="*/ 931 h 166978"/>
                <a:gd name="connsiteX3" fmla="*/ 318725 w 448182"/>
                <a:gd name="connsiteY3" fmla="*/ 40973 h 166978"/>
                <a:gd name="connsiteX4" fmla="*/ 448182 w 448182"/>
                <a:gd name="connsiteY4" fmla="*/ 166978 h 166978"/>
                <a:gd name="connsiteX0" fmla="*/ 0 w 445359"/>
                <a:gd name="connsiteY0" fmla="*/ 29983 h 164155"/>
                <a:gd name="connsiteX1" fmla="*/ 6415 w 445359"/>
                <a:gd name="connsiteY1" fmla="*/ 26867 h 164155"/>
                <a:gd name="connsiteX2" fmla="*/ 173299 w 445359"/>
                <a:gd name="connsiteY2" fmla="*/ 931 h 164155"/>
                <a:gd name="connsiteX3" fmla="*/ 318725 w 445359"/>
                <a:gd name="connsiteY3" fmla="*/ 40973 h 164155"/>
                <a:gd name="connsiteX4" fmla="*/ 445359 w 445359"/>
                <a:gd name="connsiteY4" fmla="*/ 164155 h 164155"/>
                <a:gd name="connsiteX0" fmla="*/ 0 w 445359"/>
                <a:gd name="connsiteY0" fmla="*/ 29983 h 164155"/>
                <a:gd name="connsiteX1" fmla="*/ 6415 w 445359"/>
                <a:gd name="connsiteY1" fmla="*/ 26867 h 164155"/>
                <a:gd name="connsiteX2" fmla="*/ 173299 w 445359"/>
                <a:gd name="connsiteY2" fmla="*/ 931 h 164155"/>
                <a:gd name="connsiteX3" fmla="*/ 318725 w 445359"/>
                <a:gd name="connsiteY3" fmla="*/ 40973 h 164155"/>
                <a:gd name="connsiteX4" fmla="*/ 445359 w 445359"/>
                <a:gd name="connsiteY4" fmla="*/ 164155 h 164155"/>
                <a:gd name="connsiteX0" fmla="*/ 0 w 439714"/>
                <a:gd name="connsiteY0" fmla="*/ 29983 h 166978"/>
                <a:gd name="connsiteX1" fmla="*/ 6415 w 439714"/>
                <a:gd name="connsiteY1" fmla="*/ 26867 h 166978"/>
                <a:gd name="connsiteX2" fmla="*/ 173299 w 439714"/>
                <a:gd name="connsiteY2" fmla="*/ 931 h 166978"/>
                <a:gd name="connsiteX3" fmla="*/ 318725 w 439714"/>
                <a:gd name="connsiteY3" fmla="*/ 40973 h 166978"/>
                <a:gd name="connsiteX4" fmla="*/ 439714 w 439714"/>
                <a:gd name="connsiteY4" fmla="*/ 166978 h 166978"/>
                <a:gd name="connsiteX0" fmla="*/ 0 w 442537"/>
                <a:gd name="connsiteY0" fmla="*/ 29983 h 161333"/>
                <a:gd name="connsiteX1" fmla="*/ 6415 w 442537"/>
                <a:gd name="connsiteY1" fmla="*/ 26867 h 161333"/>
                <a:gd name="connsiteX2" fmla="*/ 173299 w 442537"/>
                <a:gd name="connsiteY2" fmla="*/ 931 h 161333"/>
                <a:gd name="connsiteX3" fmla="*/ 318725 w 442537"/>
                <a:gd name="connsiteY3" fmla="*/ 40973 h 161333"/>
                <a:gd name="connsiteX4" fmla="*/ 442537 w 442537"/>
                <a:gd name="connsiteY4" fmla="*/ 161333 h 161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537" h="161333">
                  <a:moveTo>
                    <a:pt x="0" y="29983"/>
                  </a:moveTo>
                  <a:lnTo>
                    <a:pt x="6415" y="26867"/>
                  </a:lnTo>
                  <a:cubicBezTo>
                    <a:pt x="57779" y="6378"/>
                    <a:pt x="114438" y="-3164"/>
                    <a:pt x="173299" y="931"/>
                  </a:cubicBezTo>
                  <a:cubicBezTo>
                    <a:pt x="225619" y="4571"/>
                    <a:pt x="274724" y="18643"/>
                    <a:pt x="318725" y="40973"/>
                  </a:cubicBezTo>
                  <a:cubicBezTo>
                    <a:pt x="327065" y="46280"/>
                    <a:pt x="417261" y="113686"/>
                    <a:pt x="442537" y="161333"/>
                  </a:cubicBezTo>
                </a:path>
              </a:pathLst>
            </a:custGeom>
            <a:noFill/>
            <a:ln w="63500" cap="rnd" cmpd="sng" algn="ctr">
              <a:solidFill>
                <a:srgbClr val="FFFFFF">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grpSp>
      <p:grpSp>
        <p:nvGrpSpPr>
          <p:cNvPr id="512" name="Group 511"/>
          <p:cNvGrpSpPr/>
          <p:nvPr/>
        </p:nvGrpSpPr>
        <p:grpSpPr>
          <a:xfrm>
            <a:off x="6549249" y="3113050"/>
            <a:ext cx="958290" cy="820379"/>
            <a:chOff x="7981202" y="2836670"/>
            <a:chExt cx="958290" cy="820379"/>
          </a:xfrm>
        </p:grpSpPr>
        <p:grpSp>
          <p:nvGrpSpPr>
            <p:cNvPr id="396" name="Group 395"/>
            <p:cNvGrpSpPr>
              <a:grpSpLocks noChangeAspect="1"/>
            </p:cNvGrpSpPr>
            <p:nvPr/>
          </p:nvGrpSpPr>
          <p:grpSpPr>
            <a:xfrm>
              <a:off x="8176832" y="2836670"/>
              <a:ext cx="527284" cy="390979"/>
              <a:chOff x="8135565" y="2638816"/>
              <a:chExt cx="466017" cy="345550"/>
            </a:xfrm>
          </p:grpSpPr>
          <p:sp>
            <p:nvSpPr>
              <p:cNvPr id="285" name="Freeform 11"/>
              <p:cNvSpPr>
                <a:spLocks noChangeArrowheads="1"/>
              </p:cNvSpPr>
              <p:nvPr/>
            </p:nvSpPr>
            <p:spPr bwMode="auto">
              <a:xfrm>
                <a:off x="8156171" y="2638816"/>
                <a:ext cx="426390" cy="283732"/>
              </a:xfrm>
              <a:custGeom>
                <a:avLst/>
                <a:gdLst>
                  <a:gd name="T0" fmla="*/ 0 w 1185"/>
                  <a:gd name="T1" fmla="*/ 790 h 791"/>
                  <a:gd name="T2" fmla="*/ 0 w 1185"/>
                  <a:gd name="T3" fmla="*/ 85 h 791"/>
                  <a:gd name="T4" fmla="*/ 84 w 1185"/>
                  <a:gd name="T5" fmla="*/ 0 h 791"/>
                  <a:gd name="T6" fmla="*/ 1099 w 1185"/>
                  <a:gd name="T7" fmla="*/ 0 h 791"/>
                  <a:gd name="T8" fmla="*/ 1184 w 1185"/>
                  <a:gd name="T9" fmla="*/ 85 h 791"/>
                  <a:gd name="T10" fmla="*/ 1184 w 1185"/>
                  <a:gd name="T11" fmla="*/ 790 h 791"/>
                </a:gdLst>
                <a:ahLst/>
                <a:cxnLst>
                  <a:cxn ang="0">
                    <a:pos x="T0" y="T1"/>
                  </a:cxn>
                  <a:cxn ang="0">
                    <a:pos x="T2" y="T3"/>
                  </a:cxn>
                  <a:cxn ang="0">
                    <a:pos x="T4" y="T5"/>
                  </a:cxn>
                  <a:cxn ang="0">
                    <a:pos x="T6" y="T7"/>
                  </a:cxn>
                  <a:cxn ang="0">
                    <a:pos x="T8" y="T9"/>
                  </a:cxn>
                  <a:cxn ang="0">
                    <a:pos x="T10" y="T11"/>
                  </a:cxn>
                </a:cxnLst>
                <a:rect l="0" t="0" r="r" b="b"/>
                <a:pathLst>
                  <a:path w="1185" h="791">
                    <a:moveTo>
                      <a:pt x="0" y="790"/>
                    </a:moveTo>
                    <a:lnTo>
                      <a:pt x="0" y="85"/>
                    </a:lnTo>
                    <a:cubicBezTo>
                      <a:pt x="0" y="37"/>
                      <a:pt x="36" y="0"/>
                      <a:pt x="84" y="0"/>
                    </a:cubicBezTo>
                    <a:lnTo>
                      <a:pt x="1099" y="0"/>
                    </a:lnTo>
                    <a:cubicBezTo>
                      <a:pt x="1147" y="0"/>
                      <a:pt x="1184" y="37"/>
                      <a:pt x="1184" y="85"/>
                    </a:cubicBezTo>
                    <a:lnTo>
                      <a:pt x="1184" y="790"/>
                    </a:lnTo>
                  </a:path>
                </a:pathLst>
              </a:custGeom>
              <a:noFill/>
              <a:ln w="25400" cap="rnd">
                <a:solidFill>
                  <a:schemeClr val="accent5"/>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86" name="Freeform 12"/>
              <p:cNvSpPr>
                <a:spLocks noChangeArrowheads="1"/>
              </p:cNvSpPr>
              <p:nvPr/>
            </p:nvSpPr>
            <p:spPr bwMode="auto">
              <a:xfrm>
                <a:off x="8135565" y="2922548"/>
                <a:ext cx="466017" cy="61818"/>
              </a:xfrm>
              <a:custGeom>
                <a:avLst/>
                <a:gdLst>
                  <a:gd name="T0" fmla="*/ 789 w 1298"/>
                  <a:gd name="T1" fmla="*/ 0 h 170"/>
                  <a:gd name="T2" fmla="*/ 789 w 1298"/>
                  <a:gd name="T3" fmla="*/ 57 h 170"/>
                  <a:gd name="T4" fmla="*/ 508 w 1298"/>
                  <a:gd name="T5" fmla="*/ 57 h 170"/>
                  <a:gd name="T6" fmla="*/ 508 w 1298"/>
                  <a:gd name="T7" fmla="*/ 0 h 170"/>
                  <a:gd name="T8" fmla="*/ 0 w 1298"/>
                  <a:gd name="T9" fmla="*/ 0 h 170"/>
                  <a:gd name="T10" fmla="*/ 0 w 1298"/>
                  <a:gd name="T11" fmla="*/ 113 h 170"/>
                  <a:gd name="T12" fmla="*/ 57 w 1298"/>
                  <a:gd name="T13" fmla="*/ 169 h 170"/>
                  <a:gd name="T14" fmla="*/ 1241 w 1298"/>
                  <a:gd name="T15" fmla="*/ 169 h 170"/>
                  <a:gd name="T16" fmla="*/ 1297 w 1298"/>
                  <a:gd name="T17" fmla="*/ 113 h 170"/>
                  <a:gd name="T18" fmla="*/ 1297 w 1298"/>
                  <a:gd name="T19" fmla="*/ 0 h 170"/>
                  <a:gd name="T20" fmla="*/ 789 w 1298"/>
                  <a:gd name="T2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8" h="170">
                    <a:moveTo>
                      <a:pt x="789" y="0"/>
                    </a:moveTo>
                    <a:lnTo>
                      <a:pt x="789" y="57"/>
                    </a:lnTo>
                    <a:lnTo>
                      <a:pt x="508" y="57"/>
                    </a:lnTo>
                    <a:lnTo>
                      <a:pt x="508" y="0"/>
                    </a:lnTo>
                    <a:lnTo>
                      <a:pt x="0" y="0"/>
                    </a:lnTo>
                    <a:lnTo>
                      <a:pt x="0" y="113"/>
                    </a:lnTo>
                    <a:cubicBezTo>
                      <a:pt x="0" y="144"/>
                      <a:pt x="26" y="169"/>
                      <a:pt x="57" y="169"/>
                    </a:cubicBezTo>
                    <a:lnTo>
                      <a:pt x="1241" y="169"/>
                    </a:lnTo>
                    <a:cubicBezTo>
                      <a:pt x="1272" y="169"/>
                      <a:pt x="1297" y="144"/>
                      <a:pt x="1297" y="113"/>
                    </a:cubicBezTo>
                    <a:lnTo>
                      <a:pt x="1297" y="0"/>
                    </a:lnTo>
                    <a:lnTo>
                      <a:pt x="789" y="0"/>
                    </a:lnTo>
                  </a:path>
                </a:pathLst>
              </a:custGeom>
              <a:noFill/>
              <a:ln w="25400" cap="rnd">
                <a:solidFill>
                  <a:schemeClr val="accent5"/>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sp>
          <p:nvSpPr>
            <p:cNvPr id="287" name="Content Placeholder 17"/>
            <p:cNvSpPr txBox="1">
              <a:spLocks/>
            </p:cNvSpPr>
            <p:nvPr/>
          </p:nvSpPr>
          <p:spPr>
            <a:xfrm>
              <a:off x="7981202" y="3328342"/>
              <a:ext cx="958290" cy="328707"/>
            </a:xfrm>
            <a:prstGeom prst="rect">
              <a:avLst/>
            </a:prstGeom>
          </p:spPr>
          <p:txBody>
            <a:bodyPr lIns="91420" tIns="45710" rIns="91420" bIns="45710" anchor="t">
              <a:noAutofit/>
            </a:bodyPr>
            <a:lstStyle>
              <a:lvl1pPr marL="0" marR="0" indent="0" algn="ctr" defTabSz="457105" rtl="0" eaLnBrk="1" fontAlgn="auto" latinLnBrk="0" hangingPunct="1">
                <a:lnSpc>
                  <a:spcPct val="100000"/>
                </a:lnSpc>
                <a:spcBef>
                  <a:spcPts val="1800"/>
                </a:spcBef>
                <a:spcAft>
                  <a:spcPts val="0"/>
                </a:spcAft>
                <a:buClrTx/>
                <a:buSzTx/>
                <a:buFont typeface="Arial"/>
                <a:buNone/>
                <a:tabLst/>
                <a:defRPr lang="en-US" sz="1800" b="0" i="0" kern="1200" baseline="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defTabSz="457070">
                <a:defRPr/>
              </a:pPr>
              <a:r>
                <a:rPr sz="900" b="1" dirty="0">
                  <a:latin typeface="Arial"/>
                  <a:ea typeface="ＭＳ Ｐゴシック" pitchFamily="34" charset="-128"/>
                </a:rPr>
                <a:t>UNMANAGED ENDPOINTS</a:t>
              </a:r>
            </a:p>
          </p:txBody>
        </p:sp>
      </p:grpSp>
      <p:sp>
        <p:nvSpPr>
          <p:cNvPr id="328" name="TextBox 327"/>
          <p:cNvSpPr txBox="1"/>
          <p:nvPr/>
        </p:nvSpPr>
        <p:spPr>
          <a:xfrm>
            <a:off x="7111792" y="4602937"/>
            <a:ext cx="1779206" cy="246221"/>
          </a:xfrm>
          <a:prstGeom prst="rect">
            <a:avLst/>
          </a:prstGeom>
          <a:noFill/>
          <a:ln w="25400" cap="flat" cmpd="sng" algn="ctr">
            <a:noFill/>
            <a:prstDash val="solid"/>
          </a:ln>
          <a:effectLst/>
        </p:spPr>
        <p:txBody>
          <a:bodyPr wrap="square" lIns="0" tIns="0" rIns="0" bIns="0" rtlCol="0">
            <a:spAutoFit/>
          </a:bodyPr>
          <a:lstStyle/>
          <a:p>
            <a:pPr defTabSz="914333">
              <a:defRPr/>
            </a:pPr>
            <a:r>
              <a:rPr lang="en-US" sz="800" kern="0" dirty="0">
                <a:latin typeface="Arial"/>
              </a:rPr>
              <a:t>1. Not the same as cloud security</a:t>
            </a:r>
          </a:p>
          <a:p>
            <a:pPr defTabSz="914333">
              <a:defRPr/>
            </a:pPr>
            <a:r>
              <a:rPr lang="en-US" sz="800" kern="0" dirty="0">
                <a:latin typeface="Arial"/>
              </a:rPr>
              <a:t>2. ISR Firepower services</a:t>
            </a:r>
          </a:p>
        </p:txBody>
      </p:sp>
      <p:cxnSp>
        <p:nvCxnSpPr>
          <p:cNvPr id="336" name="Straight Connector 335"/>
          <p:cNvCxnSpPr/>
          <p:nvPr/>
        </p:nvCxnSpPr>
        <p:spPr>
          <a:xfrm flipV="1">
            <a:off x="5367352" y="2373426"/>
            <a:ext cx="4064" cy="601470"/>
          </a:xfrm>
          <a:prstGeom prst="line">
            <a:avLst/>
          </a:prstGeom>
          <a:noFill/>
          <a:ln w="28575" cap="flat" cmpd="sng" algn="ctr">
            <a:solidFill>
              <a:schemeClr val="bg1"/>
            </a:solidFill>
            <a:prstDash val="solid"/>
            <a:tailEnd type="triangle"/>
          </a:ln>
          <a:effectLst/>
        </p:spPr>
      </p:cxnSp>
      <p:grpSp>
        <p:nvGrpSpPr>
          <p:cNvPr id="508" name="Group 507"/>
          <p:cNvGrpSpPr/>
          <p:nvPr/>
        </p:nvGrpSpPr>
        <p:grpSpPr>
          <a:xfrm>
            <a:off x="65356" y="1771040"/>
            <a:ext cx="1585947" cy="364476"/>
            <a:chOff x="486277" y="1673195"/>
            <a:chExt cx="1924239" cy="331342"/>
          </a:xfrm>
        </p:grpSpPr>
        <p:sp>
          <p:nvSpPr>
            <p:cNvPr id="352" name="Rounded Rectangle 351"/>
            <p:cNvSpPr/>
            <p:nvPr/>
          </p:nvSpPr>
          <p:spPr>
            <a:xfrm>
              <a:off x="486277" y="1673195"/>
              <a:ext cx="1924239" cy="331342"/>
            </a:xfrm>
            <a:prstGeom prst="roundRect">
              <a:avLst/>
            </a:prstGeom>
            <a:solidFill>
              <a:srgbClr val="049FD9"/>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354" name="TextBox 353"/>
            <p:cNvSpPr txBox="1"/>
            <p:nvPr/>
          </p:nvSpPr>
          <p:spPr>
            <a:xfrm>
              <a:off x="545175" y="1774716"/>
              <a:ext cx="1853390" cy="153888"/>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Network Security</a:t>
              </a:r>
            </a:p>
          </p:txBody>
        </p:sp>
      </p:grpSp>
      <p:grpSp>
        <p:nvGrpSpPr>
          <p:cNvPr id="509" name="Group 508"/>
          <p:cNvGrpSpPr/>
          <p:nvPr/>
        </p:nvGrpSpPr>
        <p:grpSpPr>
          <a:xfrm>
            <a:off x="49579" y="2183646"/>
            <a:ext cx="1591875" cy="364476"/>
            <a:chOff x="486277" y="2039460"/>
            <a:chExt cx="1926169" cy="331342"/>
          </a:xfrm>
        </p:grpSpPr>
        <p:sp>
          <p:nvSpPr>
            <p:cNvPr id="353" name="Rounded Rectangle 352"/>
            <p:cNvSpPr/>
            <p:nvPr/>
          </p:nvSpPr>
          <p:spPr>
            <a:xfrm>
              <a:off x="486277" y="2039460"/>
              <a:ext cx="1926169" cy="331342"/>
            </a:xfrm>
            <a:prstGeom prst="roundRect">
              <a:avLst/>
            </a:prstGeom>
            <a:solidFill>
              <a:schemeClr val="accent5"/>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355" name="TextBox 354"/>
            <p:cNvSpPr txBox="1"/>
            <p:nvPr/>
          </p:nvSpPr>
          <p:spPr>
            <a:xfrm>
              <a:off x="558860" y="2122786"/>
              <a:ext cx="1847634" cy="153888"/>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Endpoint Security</a:t>
              </a:r>
            </a:p>
          </p:txBody>
        </p:sp>
      </p:grpSp>
      <p:grpSp>
        <p:nvGrpSpPr>
          <p:cNvPr id="510" name="Group 509"/>
          <p:cNvGrpSpPr/>
          <p:nvPr/>
        </p:nvGrpSpPr>
        <p:grpSpPr>
          <a:xfrm>
            <a:off x="29629" y="2998905"/>
            <a:ext cx="1599941" cy="464182"/>
            <a:chOff x="489980" y="2398753"/>
            <a:chExt cx="1935929" cy="331342"/>
          </a:xfrm>
        </p:grpSpPr>
        <p:sp>
          <p:nvSpPr>
            <p:cNvPr id="356" name="Rounded Rectangle 355"/>
            <p:cNvSpPr/>
            <p:nvPr/>
          </p:nvSpPr>
          <p:spPr>
            <a:xfrm>
              <a:off x="489980" y="2398753"/>
              <a:ext cx="1929504" cy="331342"/>
            </a:xfrm>
            <a:prstGeom prst="roundRect">
              <a:avLst/>
            </a:prstGeom>
            <a:solidFill>
              <a:schemeClr val="accent2"/>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357" name="TextBox 356"/>
            <p:cNvSpPr txBox="1"/>
            <p:nvPr/>
          </p:nvSpPr>
          <p:spPr>
            <a:xfrm>
              <a:off x="578275" y="2485523"/>
              <a:ext cx="1847634" cy="120833"/>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Security via the cloud</a:t>
              </a:r>
            </a:p>
          </p:txBody>
        </p:sp>
      </p:grpSp>
      <p:grpSp>
        <p:nvGrpSpPr>
          <p:cNvPr id="551" name="Group 550"/>
          <p:cNvGrpSpPr/>
          <p:nvPr/>
        </p:nvGrpSpPr>
        <p:grpSpPr>
          <a:xfrm>
            <a:off x="5693184" y="3113011"/>
            <a:ext cx="875662" cy="824555"/>
            <a:chOff x="5747933" y="2880488"/>
            <a:chExt cx="875662" cy="824555"/>
          </a:xfrm>
        </p:grpSpPr>
        <p:sp>
          <p:nvSpPr>
            <p:cNvPr id="341" name="Content Placeholder 17"/>
            <p:cNvSpPr txBox="1">
              <a:spLocks/>
            </p:cNvSpPr>
            <p:nvPr/>
          </p:nvSpPr>
          <p:spPr>
            <a:xfrm>
              <a:off x="5747933" y="3372199"/>
              <a:ext cx="875662" cy="332844"/>
            </a:xfrm>
            <a:prstGeom prst="rect">
              <a:avLst/>
            </a:prstGeom>
          </p:spPr>
          <p:txBody>
            <a:bodyPr lIns="91420" tIns="45710" rIns="91420" bIns="45710" anchor="t">
              <a:noAutofit/>
            </a:bodyPr>
            <a:lstStyle>
              <a:lvl1pPr marL="0" marR="0" indent="0" algn="ctr" defTabSz="457105" rtl="0" eaLnBrk="1" fontAlgn="auto" latinLnBrk="0" hangingPunct="1">
                <a:lnSpc>
                  <a:spcPct val="100000"/>
                </a:lnSpc>
                <a:spcBef>
                  <a:spcPts val="1800"/>
                </a:spcBef>
                <a:spcAft>
                  <a:spcPts val="0"/>
                </a:spcAft>
                <a:buClrTx/>
                <a:buSzTx/>
                <a:buFont typeface="Arial"/>
                <a:buNone/>
                <a:tabLst/>
                <a:defRPr lang="en-US" sz="1800" b="0" i="0" kern="1200" baseline="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defTabSz="457070">
                <a:defRPr/>
              </a:pPr>
              <a:r>
                <a:rPr sz="900" b="1" dirty="0">
                  <a:latin typeface="Arial"/>
                  <a:ea typeface="ＭＳ Ｐゴシック" pitchFamily="34" charset="-128"/>
                </a:rPr>
                <a:t>MANAGED ENDPOINTS</a:t>
              </a:r>
            </a:p>
          </p:txBody>
        </p:sp>
        <p:grpSp>
          <p:nvGrpSpPr>
            <p:cNvPr id="340" name="Group 339"/>
            <p:cNvGrpSpPr>
              <a:grpSpLocks noChangeAspect="1"/>
            </p:cNvGrpSpPr>
            <p:nvPr/>
          </p:nvGrpSpPr>
          <p:grpSpPr>
            <a:xfrm>
              <a:off x="5913679" y="2880488"/>
              <a:ext cx="521222" cy="386484"/>
              <a:chOff x="5812259" y="2603541"/>
              <a:chExt cx="466017" cy="345550"/>
            </a:xfrm>
          </p:grpSpPr>
          <p:sp>
            <p:nvSpPr>
              <p:cNvPr id="349" name="Freeform 11"/>
              <p:cNvSpPr>
                <a:spLocks noChangeArrowheads="1"/>
              </p:cNvSpPr>
              <p:nvPr/>
            </p:nvSpPr>
            <p:spPr bwMode="auto">
              <a:xfrm>
                <a:off x="5832865" y="2603541"/>
                <a:ext cx="426390" cy="283732"/>
              </a:xfrm>
              <a:custGeom>
                <a:avLst/>
                <a:gdLst>
                  <a:gd name="T0" fmla="*/ 0 w 1185"/>
                  <a:gd name="T1" fmla="*/ 790 h 791"/>
                  <a:gd name="T2" fmla="*/ 0 w 1185"/>
                  <a:gd name="T3" fmla="*/ 85 h 791"/>
                  <a:gd name="T4" fmla="*/ 84 w 1185"/>
                  <a:gd name="T5" fmla="*/ 0 h 791"/>
                  <a:gd name="T6" fmla="*/ 1099 w 1185"/>
                  <a:gd name="T7" fmla="*/ 0 h 791"/>
                  <a:gd name="T8" fmla="*/ 1184 w 1185"/>
                  <a:gd name="T9" fmla="*/ 85 h 791"/>
                  <a:gd name="T10" fmla="*/ 1184 w 1185"/>
                  <a:gd name="T11" fmla="*/ 790 h 791"/>
                </a:gdLst>
                <a:ahLst/>
                <a:cxnLst>
                  <a:cxn ang="0">
                    <a:pos x="T0" y="T1"/>
                  </a:cxn>
                  <a:cxn ang="0">
                    <a:pos x="T2" y="T3"/>
                  </a:cxn>
                  <a:cxn ang="0">
                    <a:pos x="T4" y="T5"/>
                  </a:cxn>
                  <a:cxn ang="0">
                    <a:pos x="T6" y="T7"/>
                  </a:cxn>
                  <a:cxn ang="0">
                    <a:pos x="T8" y="T9"/>
                  </a:cxn>
                  <a:cxn ang="0">
                    <a:pos x="T10" y="T11"/>
                  </a:cxn>
                </a:cxnLst>
                <a:rect l="0" t="0" r="r" b="b"/>
                <a:pathLst>
                  <a:path w="1185" h="791">
                    <a:moveTo>
                      <a:pt x="0" y="790"/>
                    </a:moveTo>
                    <a:lnTo>
                      <a:pt x="0" y="85"/>
                    </a:lnTo>
                    <a:cubicBezTo>
                      <a:pt x="0" y="37"/>
                      <a:pt x="36" y="0"/>
                      <a:pt x="84" y="0"/>
                    </a:cubicBezTo>
                    <a:lnTo>
                      <a:pt x="1099" y="0"/>
                    </a:lnTo>
                    <a:cubicBezTo>
                      <a:pt x="1147" y="0"/>
                      <a:pt x="1184" y="37"/>
                      <a:pt x="1184" y="85"/>
                    </a:cubicBezTo>
                    <a:lnTo>
                      <a:pt x="1184" y="790"/>
                    </a:lnTo>
                  </a:path>
                </a:pathLst>
              </a:custGeom>
              <a:noFill/>
              <a:ln w="25400" cap="rnd">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350" name="Freeform 12"/>
              <p:cNvSpPr>
                <a:spLocks noChangeArrowheads="1"/>
              </p:cNvSpPr>
              <p:nvPr/>
            </p:nvSpPr>
            <p:spPr bwMode="auto">
              <a:xfrm>
                <a:off x="5812259" y="2887273"/>
                <a:ext cx="466017" cy="61818"/>
              </a:xfrm>
              <a:custGeom>
                <a:avLst/>
                <a:gdLst>
                  <a:gd name="T0" fmla="*/ 789 w 1298"/>
                  <a:gd name="T1" fmla="*/ 0 h 170"/>
                  <a:gd name="T2" fmla="*/ 789 w 1298"/>
                  <a:gd name="T3" fmla="*/ 57 h 170"/>
                  <a:gd name="T4" fmla="*/ 508 w 1298"/>
                  <a:gd name="T5" fmla="*/ 57 h 170"/>
                  <a:gd name="T6" fmla="*/ 508 w 1298"/>
                  <a:gd name="T7" fmla="*/ 0 h 170"/>
                  <a:gd name="T8" fmla="*/ 0 w 1298"/>
                  <a:gd name="T9" fmla="*/ 0 h 170"/>
                  <a:gd name="T10" fmla="*/ 0 w 1298"/>
                  <a:gd name="T11" fmla="*/ 113 h 170"/>
                  <a:gd name="T12" fmla="*/ 57 w 1298"/>
                  <a:gd name="T13" fmla="*/ 169 h 170"/>
                  <a:gd name="T14" fmla="*/ 1241 w 1298"/>
                  <a:gd name="T15" fmla="*/ 169 h 170"/>
                  <a:gd name="T16" fmla="*/ 1297 w 1298"/>
                  <a:gd name="T17" fmla="*/ 113 h 170"/>
                  <a:gd name="T18" fmla="*/ 1297 w 1298"/>
                  <a:gd name="T19" fmla="*/ 0 h 170"/>
                  <a:gd name="T20" fmla="*/ 789 w 1298"/>
                  <a:gd name="T2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8" h="170">
                    <a:moveTo>
                      <a:pt x="789" y="0"/>
                    </a:moveTo>
                    <a:lnTo>
                      <a:pt x="789" y="57"/>
                    </a:lnTo>
                    <a:lnTo>
                      <a:pt x="508" y="57"/>
                    </a:lnTo>
                    <a:lnTo>
                      <a:pt x="508" y="0"/>
                    </a:lnTo>
                    <a:lnTo>
                      <a:pt x="0" y="0"/>
                    </a:lnTo>
                    <a:lnTo>
                      <a:pt x="0" y="113"/>
                    </a:lnTo>
                    <a:cubicBezTo>
                      <a:pt x="0" y="144"/>
                      <a:pt x="26" y="169"/>
                      <a:pt x="57" y="169"/>
                    </a:cubicBezTo>
                    <a:lnTo>
                      <a:pt x="1241" y="169"/>
                    </a:lnTo>
                    <a:cubicBezTo>
                      <a:pt x="1272" y="169"/>
                      <a:pt x="1297" y="144"/>
                      <a:pt x="1297" y="113"/>
                    </a:cubicBezTo>
                    <a:lnTo>
                      <a:pt x="1297" y="0"/>
                    </a:lnTo>
                    <a:lnTo>
                      <a:pt x="789" y="0"/>
                    </a:lnTo>
                  </a:path>
                </a:pathLst>
              </a:custGeom>
              <a:noFill/>
              <a:ln w="25400" cap="rnd">
                <a:solidFill>
                  <a:schemeClr val="tx1"/>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dirty="0"/>
              </a:p>
            </p:txBody>
          </p:sp>
        </p:grpSp>
      </p:grpSp>
      <p:grpSp>
        <p:nvGrpSpPr>
          <p:cNvPr id="398" name="Group 397"/>
          <p:cNvGrpSpPr/>
          <p:nvPr/>
        </p:nvGrpSpPr>
        <p:grpSpPr>
          <a:xfrm>
            <a:off x="4589593" y="3039248"/>
            <a:ext cx="927217" cy="900254"/>
            <a:chOff x="5280257" y="2817525"/>
            <a:chExt cx="927217" cy="900254"/>
          </a:xfrm>
        </p:grpSpPr>
        <p:sp>
          <p:nvSpPr>
            <p:cNvPr id="231" name="Content Placeholder 17"/>
            <p:cNvSpPr txBox="1">
              <a:spLocks/>
            </p:cNvSpPr>
            <p:nvPr/>
          </p:nvSpPr>
          <p:spPr>
            <a:xfrm>
              <a:off x="5280257" y="3375285"/>
              <a:ext cx="927217" cy="342494"/>
            </a:xfrm>
            <a:prstGeom prst="rect">
              <a:avLst/>
            </a:prstGeom>
            <a:ln>
              <a:noFill/>
            </a:ln>
          </p:spPr>
          <p:txBody>
            <a:bodyPr lIns="91420" tIns="45710" rIns="91420" bIns="45710" anchor="t">
              <a:noAutofit/>
            </a:bodyPr>
            <a:lstStyle>
              <a:lvl1pPr marL="0" marR="0" indent="0" algn="ctr" defTabSz="457105" rtl="0" eaLnBrk="1" fontAlgn="auto" latinLnBrk="0" hangingPunct="1">
                <a:lnSpc>
                  <a:spcPct val="100000"/>
                </a:lnSpc>
                <a:spcBef>
                  <a:spcPts val="1800"/>
                </a:spcBef>
                <a:spcAft>
                  <a:spcPts val="0"/>
                </a:spcAft>
                <a:buClrTx/>
                <a:buSzTx/>
                <a:buFont typeface="Arial"/>
                <a:buNone/>
                <a:tabLst/>
                <a:defRPr lang="en-US" sz="1800" b="0" i="0" kern="1200" baseline="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defTabSz="457070">
                <a:defRPr/>
              </a:pPr>
              <a:r>
                <a:rPr sz="900" b="1" dirty="0">
                  <a:latin typeface="Arial"/>
                  <a:ea typeface="ＭＳ Ｐゴシック" pitchFamily="34" charset="-128"/>
                </a:rPr>
                <a:t>MANAGED LOCATIONS</a:t>
              </a:r>
            </a:p>
          </p:txBody>
        </p:sp>
        <p:grpSp>
          <p:nvGrpSpPr>
            <p:cNvPr id="238" name="Group 237"/>
            <p:cNvGrpSpPr/>
            <p:nvPr/>
          </p:nvGrpSpPr>
          <p:grpSpPr>
            <a:xfrm>
              <a:off x="5490493" y="2817525"/>
              <a:ext cx="501534" cy="478955"/>
              <a:chOff x="3167665" y="2626472"/>
              <a:chExt cx="602519" cy="575394"/>
            </a:xfrm>
          </p:grpSpPr>
          <p:sp>
            <p:nvSpPr>
              <p:cNvPr id="240" name="Rectangle 239"/>
              <p:cNvSpPr/>
              <p:nvPr/>
            </p:nvSpPr>
            <p:spPr>
              <a:xfrm>
                <a:off x="3167665" y="2695000"/>
                <a:ext cx="602519" cy="506866"/>
              </a:xfrm>
              <a:prstGeom prst="rect">
                <a:avLst/>
              </a:prstGeom>
              <a:noFill/>
              <a:ln w="25400" cap="rnd" cmpd="sng" algn="ctr">
                <a:solidFill>
                  <a:schemeClr val="tx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sp>
            <p:nvSpPr>
              <p:cNvPr id="241" name="Line 2"/>
              <p:cNvSpPr>
                <a:spLocks noChangeShapeType="1"/>
              </p:cNvSpPr>
              <p:nvPr/>
            </p:nvSpPr>
            <p:spPr bwMode="auto">
              <a:xfrm>
                <a:off x="3291484" y="2818347"/>
                <a:ext cx="0" cy="109644"/>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42" name="Freeform 3"/>
              <p:cNvSpPr>
                <a:spLocks noChangeArrowheads="1"/>
              </p:cNvSpPr>
              <p:nvPr/>
            </p:nvSpPr>
            <p:spPr bwMode="auto">
              <a:xfrm>
                <a:off x="3360010" y="3160980"/>
                <a:ext cx="219241" cy="36576"/>
              </a:xfrm>
              <a:custGeom>
                <a:avLst/>
                <a:gdLst>
                  <a:gd name="T0" fmla="*/ 2257 w 4516"/>
                  <a:gd name="T1" fmla="*/ 847 h 848"/>
                  <a:gd name="T2" fmla="*/ 0 w 4516"/>
                  <a:gd name="T3" fmla="*/ 847 h 848"/>
                  <a:gd name="T4" fmla="*/ 0 w 4516"/>
                  <a:gd name="T5" fmla="*/ 0 h 848"/>
                  <a:gd name="T6" fmla="*/ 4515 w 4516"/>
                  <a:gd name="T7" fmla="*/ 0 h 848"/>
                  <a:gd name="T8" fmla="*/ 4515 w 4516"/>
                  <a:gd name="T9" fmla="*/ 847 h 848"/>
                  <a:gd name="T10" fmla="*/ 2257 w 4516"/>
                  <a:gd name="T11" fmla="*/ 847 h 848"/>
                  <a:gd name="connsiteX0" fmla="*/ 4998 w 9998"/>
                  <a:gd name="connsiteY0" fmla="*/ 9988 h 9988"/>
                  <a:gd name="connsiteX1" fmla="*/ 0 w 9998"/>
                  <a:gd name="connsiteY1" fmla="*/ 9988 h 9988"/>
                  <a:gd name="connsiteX2" fmla="*/ 0 w 9998"/>
                  <a:gd name="connsiteY2" fmla="*/ 0 h 9988"/>
                  <a:gd name="connsiteX3" fmla="*/ 9998 w 9998"/>
                  <a:gd name="connsiteY3" fmla="*/ 0 h 9988"/>
                  <a:gd name="connsiteX4" fmla="*/ 9998 w 9998"/>
                  <a:gd name="connsiteY4" fmla="*/ 9988 h 9988"/>
                  <a:gd name="connsiteX0" fmla="*/ 0 w 10000"/>
                  <a:gd name="connsiteY0" fmla="*/ 10000 h 10000"/>
                  <a:gd name="connsiteX1" fmla="*/ 0 w 10000"/>
                  <a:gd name="connsiteY1" fmla="*/ 0 h 10000"/>
                  <a:gd name="connsiteX2" fmla="*/ 10000 w 10000"/>
                  <a:gd name="connsiteY2" fmla="*/ 0 h 10000"/>
                  <a:gd name="connsiteX3" fmla="*/ 10000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0" y="10000"/>
                    </a:moveTo>
                    <a:lnTo>
                      <a:pt x="0" y="0"/>
                    </a:lnTo>
                    <a:lnTo>
                      <a:pt x="10000" y="0"/>
                    </a:lnTo>
                    <a:lnTo>
                      <a:pt x="10000" y="10000"/>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43" name="Freeform 4"/>
              <p:cNvSpPr>
                <a:spLocks noChangeArrowheads="1"/>
              </p:cNvSpPr>
              <p:nvPr/>
            </p:nvSpPr>
            <p:spPr bwMode="auto">
              <a:xfrm>
                <a:off x="3236662" y="2818347"/>
                <a:ext cx="109642" cy="109642"/>
              </a:xfrm>
              <a:custGeom>
                <a:avLst/>
                <a:gdLst>
                  <a:gd name="T0" fmla="*/ 1129 w 2258"/>
                  <a:gd name="T1" fmla="*/ 2257 h 2258"/>
                  <a:gd name="T2" fmla="*/ 0 w 2258"/>
                  <a:gd name="T3" fmla="*/ 2257 h 2258"/>
                  <a:gd name="T4" fmla="*/ 0 w 2258"/>
                  <a:gd name="T5" fmla="*/ 0 h 2258"/>
                  <a:gd name="T6" fmla="*/ 2257 w 2258"/>
                  <a:gd name="T7" fmla="*/ 0 h 2258"/>
                  <a:gd name="T8" fmla="*/ 2257 w 2258"/>
                  <a:gd name="T9" fmla="*/ 2257 h 2258"/>
                  <a:gd name="T10" fmla="*/ 1129 w 2258"/>
                  <a:gd name="T11" fmla="*/ 2257 h 2258"/>
                </a:gdLst>
                <a:ahLst/>
                <a:cxnLst>
                  <a:cxn ang="0">
                    <a:pos x="T0" y="T1"/>
                  </a:cxn>
                  <a:cxn ang="0">
                    <a:pos x="T2" y="T3"/>
                  </a:cxn>
                  <a:cxn ang="0">
                    <a:pos x="T4" y="T5"/>
                  </a:cxn>
                  <a:cxn ang="0">
                    <a:pos x="T6" y="T7"/>
                  </a:cxn>
                  <a:cxn ang="0">
                    <a:pos x="T8" y="T9"/>
                  </a:cxn>
                  <a:cxn ang="0">
                    <a:pos x="T10" y="T11"/>
                  </a:cxn>
                </a:cxnLst>
                <a:rect l="0" t="0" r="r" b="b"/>
                <a:pathLst>
                  <a:path w="2258" h="2258">
                    <a:moveTo>
                      <a:pt x="1129" y="2257"/>
                    </a:moveTo>
                    <a:lnTo>
                      <a:pt x="0" y="2257"/>
                    </a:lnTo>
                    <a:lnTo>
                      <a:pt x="0" y="0"/>
                    </a:lnTo>
                    <a:lnTo>
                      <a:pt x="2257" y="0"/>
                    </a:lnTo>
                    <a:lnTo>
                      <a:pt x="2257" y="2257"/>
                    </a:lnTo>
                    <a:lnTo>
                      <a:pt x="1129" y="2257"/>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44" name="Line 5"/>
              <p:cNvSpPr>
                <a:spLocks noChangeShapeType="1"/>
              </p:cNvSpPr>
              <p:nvPr/>
            </p:nvSpPr>
            <p:spPr bwMode="auto">
              <a:xfrm>
                <a:off x="3291484" y="2996517"/>
                <a:ext cx="0" cy="109644"/>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45" name="Freeform 6"/>
              <p:cNvSpPr>
                <a:spLocks noChangeArrowheads="1"/>
              </p:cNvSpPr>
              <p:nvPr/>
            </p:nvSpPr>
            <p:spPr bwMode="auto">
              <a:xfrm>
                <a:off x="3236662" y="2996517"/>
                <a:ext cx="109642" cy="109642"/>
              </a:xfrm>
              <a:custGeom>
                <a:avLst/>
                <a:gdLst>
                  <a:gd name="T0" fmla="*/ 1129 w 2258"/>
                  <a:gd name="T1" fmla="*/ 2257 h 2258"/>
                  <a:gd name="T2" fmla="*/ 0 w 2258"/>
                  <a:gd name="T3" fmla="*/ 2257 h 2258"/>
                  <a:gd name="T4" fmla="*/ 0 w 2258"/>
                  <a:gd name="T5" fmla="*/ 0 h 2258"/>
                  <a:gd name="T6" fmla="*/ 2257 w 2258"/>
                  <a:gd name="T7" fmla="*/ 0 h 2258"/>
                  <a:gd name="T8" fmla="*/ 2257 w 2258"/>
                  <a:gd name="T9" fmla="*/ 2257 h 2258"/>
                  <a:gd name="T10" fmla="*/ 1129 w 2258"/>
                  <a:gd name="T11" fmla="*/ 2257 h 2258"/>
                </a:gdLst>
                <a:ahLst/>
                <a:cxnLst>
                  <a:cxn ang="0">
                    <a:pos x="T0" y="T1"/>
                  </a:cxn>
                  <a:cxn ang="0">
                    <a:pos x="T2" y="T3"/>
                  </a:cxn>
                  <a:cxn ang="0">
                    <a:pos x="T4" y="T5"/>
                  </a:cxn>
                  <a:cxn ang="0">
                    <a:pos x="T6" y="T7"/>
                  </a:cxn>
                  <a:cxn ang="0">
                    <a:pos x="T8" y="T9"/>
                  </a:cxn>
                  <a:cxn ang="0">
                    <a:pos x="T10" y="T11"/>
                  </a:cxn>
                </a:cxnLst>
                <a:rect l="0" t="0" r="r" b="b"/>
                <a:pathLst>
                  <a:path w="2258" h="2258">
                    <a:moveTo>
                      <a:pt x="1129" y="2257"/>
                    </a:moveTo>
                    <a:lnTo>
                      <a:pt x="0" y="2257"/>
                    </a:lnTo>
                    <a:lnTo>
                      <a:pt x="0" y="0"/>
                    </a:lnTo>
                    <a:lnTo>
                      <a:pt x="2257" y="0"/>
                    </a:lnTo>
                    <a:lnTo>
                      <a:pt x="2257" y="2257"/>
                    </a:lnTo>
                    <a:lnTo>
                      <a:pt x="1129" y="2257"/>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46" name="Line 7"/>
              <p:cNvSpPr>
                <a:spLocks noChangeShapeType="1"/>
              </p:cNvSpPr>
              <p:nvPr/>
            </p:nvSpPr>
            <p:spPr bwMode="auto">
              <a:xfrm>
                <a:off x="3647607" y="2996517"/>
                <a:ext cx="0" cy="109642"/>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47" name="Freeform 8"/>
              <p:cNvSpPr>
                <a:spLocks noChangeArrowheads="1"/>
              </p:cNvSpPr>
              <p:nvPr/>
            </p:nvSpPr>
            <p:spPr bwMode="auto">
              <a:xfrm>
                <a:off x="3592785" y="2996517"/>
                <a:ext cx="109642" cy="109642"/>
              </a:xfrm>
              <a:custGeom>
                <a:avLst/>
                <a:gdLst>
                  <a:gd name="T0" fmla="*/ 1129 w 2259"/>
                  <a:gd name="T1" fmla="*/ 2257 h 2258"/>
                  <a:gd name="T2" fmla="*/ 0 w 2259"/>
                  <a:gd name="T3" fmla="*/ 2257 h 2258"/>
                  <a:gd name="T4" fmla="*/ 0 w 2259"/>
                  <a:gd name="T5" fmla="*/ 0 h 2258"/>
                  <a:gd name="T6" fmla="*/ 2258 w 2259"/>
                  <a:gd name="T7" fmla="*/ 0 h 2258"/>
                  <a:gd name="T8" fmla="*/ 2258 w 2259"/>
                  <a:gd name="T9" fmla="*/ 2257 h 2258"/>
                  <a:gd name="T10" fmla="*/ 1129 w 2259"/>
                  <a:gd name="T11" fmla="*/ 2257 h 2258"/>
                </a:gdLst>
                <a:ahLst/>
                <a:cxnLst>
                  <a:cxn ang="0">
                    <a:pos x="T0" y="T1"/>
                  </a:cxn>
                  <a:cxn ang="0">
                    <a:pos x="T2" y="T3"/>
                  </a:cxn>
                  <a:cxn ang="0">
                    <a:pos x="T4" y="T5"/>
                  </a:cxn>
                  <a:cxn ang="0">
                    <a:pos x="T6" y="T7"/>
                  </a:cxn>
                  <a:cxn ang="0">
                    <a:pos x="T8" y="T9"/>
                  </a:cxn>
                  <a:cxn ang="0">
                    <a:pos x="T10" y="T11"/>
                  </a:cxn>
                </a:cxnLst>
                <a:rect l="0" t="0" r="r" b="b"/>
                <a:pathLst>
                  <a:path w="2259" h="2258">
                    <a:moveTo>
                      <a:pt x="1129" y="2257"/>
                    </a:moveTo>
                    <a:lnTo>
                      <a:pt x="0" y="2257"/>
                    </a:lnTo>
                    <a:lnTo>
                      <a:pt x="0" y="0"/>
                    </a:lnTo>
                    <a:lnTo>
                      <a:pt x="2258" y="0"/>
                    </a:lnTo>
                    <a:lnTo>
                      <a:pt x="2258" y="2257"/>
                    </a:lnTo>
                    <a:lnTo>
                      <a:pt x="1129" y="2257"/>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48" name="Line 9"/>
              <p:cNvSpPr>
                <a:spLocks noChangeShapeType="1"/>
              </p:cNvSpPr>
              <p:nvPr/>
            </p:nvSpPr>
            <p:spPr bwMode="auto">
              <a:xfrm>
                <a:off x="3469439" y="2818347"/>
                <a:ext cx="0" cy="109642"/>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49" name="Freeform 10"/>
              <p:cNvSpPr>
                <a:spLocks noChangeArrowheads="1"/>
              </p:cNvSpPr>
              <p:nvPr/>
            </p:nvSpPr>
            <p:spPr bwMode="auto">
              <a:xfrm>
                <a:off x="3414830" y="2818347"/>
                <a:ext cx="109642" cy="109642"/>
              </a:xfrm>
              <a:custGeom>
                <a:avLst/>
                <a:gdLst>
                  <a:gd name="T0" fmla="*/ 1128 w 2258"/>
                  <a:gd name="T1" fmla="*/ 2257 h 2258"/>
                  <a:gd name="T2" fmla="*/ 0 w 2258"/>
                  <a:gd name="T3" fmla="*/ 2257 h 2258"/>
                  <a:gd name="T4" fmla="*/ 0 w 2258"/>
                  <a:gd name="T5" fmla="*/ 0 h 2258"/>
                  <a:gd name="T6" fmla="*/ 2257 w 2258"/>
                  <a:gd name="T7" fmla="*/ 0 h 2258"/>
                  <a:gd name="T8" fmla="*/ 2257 w 2258"/>
                  <a:gd name="T9" fmla="*/ 2257 h 2258"/>
                  <a:gd name="T10" fmla="*/ 1128 w 2258"/>
                  <a:gd name="T11" fmla="*/ 2257 h 2258"/>
                </a:gdLst>
                <a:ahLst/>
                <a:cxnLst>
                  <a:cxn ang="0">
                    <a:pos x="T0" y="T1"/>
                  </a:cxn>
                  <a:cxn ang="0">
                    <a:pos x="T2" y="T3"/>
                  </a:cxn>
                  <a:cxn ang="0">
                    <a:pos x="T4" y="T5"/>
                  </a:cxn>
                  <a:cxn ang="0">
                    <a:pos x="T6" y="T7"/>
                  </a:cxn>
                  <a:cxn ang="0">
                    <a:pos x="T8" y="T9"/>
                  </a:cxn>
                  <a:cxn ang="0">
                    <a:pos x="T10" y="T11"/>
                  </a:cxn>
                </a:cxnLst>
                <a:rect l="0" t="0" r="r" b="b"/>
                <a:pathLst>
                  <a:path w="2258" h="2258">
                    <a:moveTo>
                      <a:pt x="1128" y="2257"/>
                    </a:moveTo>
                    <a:lnTo>
                      <a:pt x="0" y="2257"/>
                    </a:lnTo>
                    <a:lnTo>
                      <a:pt x="0" y="0"/>
                    </a:lnTo>
                    <a:lnTo>
                      <a:pt x="2257" y="0"/>
                    </a:lnTo>
                    <a:lnTo>
                      <a:pt x="2257" y="2257"/>
                    </a:lnTo>
                    <a:lnTo>
                      <a:pt x="1128" y="2257"/>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50" name="Line 11"/>
              <p:cNvSpPr>
                <a:spLocks noChangeShapeType="1"/>
              </p:cNvSpPr>
              <p:nvPr/>
            </p:nvSpPr>
            <p:spPr bwMode="auto">
              <a:xfrm>
                <a:off x="3647607" y="2818347"/>
                <a:ext cx="0" cy="109642"/>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51" name="Freeform 12"/>
              <p:cNvSpPr>
                <a:spLocks noChangeArrowheads="1"/>
              </p:cNvSpPr>
              <p:nvPr/>
            </p:nvSpPr>
            <p:spPr bwMode="auto">
              <a:xfrm>
                <a:off x="3592785" y="2818347"/>
                <a:ext cx="109642" cy="109642"/>
              </a:xfrm>
              <a:custGeom>
                <a:avLst/>
                <a:gdLst>
                  <a:gd name="T0" fmla="*/ 1129 w 2259"/>
                  <a:gd name="T1" fmla="*/ 2257 h 2258"/>
                  <a:gd name="T2" fmla="*/ 0 w 2259"/>
                  <a:gd name="T3" fmla="*/ 2257 h 2258"/>
                  <a:gd name="T4" fmla="*/ 0 w 2259"/>
                  <a:gd name="T5" fmla="*/ 0 h 2258"/>
                  <a:gd name="T6" fmla="*/ 2258 w 2259"/>
                  <a:gd name="T7" fmla="*/ 0 h 2258"/>
                  <a:gd name="T8" fmla="*/ 2258 w 2259"/>
                  <a:gd name="T9" fmla="*/ 2257 h 2258"/>
                  <a:gd name="T10" fmla="*/ 1129 w 2259"/>
                  <a:gd name="T11" fmla="*/ 2257 h 2258"/>
                </a:gdLst>
                <a:ahLst/>
                <a:cxnLst>
                  <a:cxn ang="0">
                    <a:pos x="T0" y="T1"/>
                  </a:cxn>
                  <a:cxn ang="0">
                    <a:pos x="T2" y="T3"/>
                  </a:cxn>
                  <a:cxn ang="0">
                    <a:pos x="T4" y="T5"/>
                  </a:cxn>
                  <a:cxn ang="0">
                    <a:pos x="T6" y="T7"/>
                  </a:cxn>
                  <a:cxn ang="0">
                    <a:pos x="T8" y="T9"/>
                  </a:cxn>
                  <a:cxn ang="0">
                    <a:pos x="T10" y="T11"/>
                  </a:cxn>
                </a:cxnLst>
                <a:rect l="0" t="0" r="r" b="b"/>
                <a:pathLst>
                  <a:path w="2259" h="2258">
                    <a:moveTo>
                      <a:pt x="1129" y="2257"/>
                    </a:moveTo>
                    <a:lnTo>
                      <a:pt x="0" y="2257"/>
                    </a:lnTo>
                    <a:lnTo>
                      <a:pt x="0" y="0"/>
                    </a:lnTo>
                    <a:lnTo>
                      <a:pt x="2258" y="0"/>
                    </a:lnTo>
                    <a:lnTo>
                      <a:pt x="2258" y="2257"/>
                    </a:lnTo>
                    <a:lnTo>
                      <a:pt x="1129" y="2257"/>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52" name="Freeform 13"/>
              <p:cNvSpPr>
                <a:spLocks noChangeArrowheads="1"/>
              </p:cNvSpPr>
              <p:nvPr/>
            </p:nvSpPr>
            <p:spPr bwMode="auto">
              <a:xfrm>
                <a:off x="3414830" y="2996517"/>
                <a:ext cx="109642" cy="164464"/>
              </a:xfrm>
              <a:custGeom>
                <a:avLst/>
                <a:gdLst>
                  <a:gd name="T0" fmla="*/ 1128 w 2258"/>
                  <a:gd name="T1" fmla="*/ 3386 h 3387"/>
                  <a:gd name="T2" fmla="*/ 0 w 2258"/>
                  <a:gd name="T3" fmla="*/ 3386 h 3387"/>
                  <a:gd name="T4" fmla="*/ 0 w 2258"/>
                  <a:gd name="T5" fmla="*/ 0 h 3387"/>
                  <a:gd name="T6" fmla="*/ 2257 w 2258"/>
                  <a:gd name="T7" fmla="*/ 0 h 3387"/>
                  <a:gd name="T8" fmla="*/ 2257 w 2258"/>
                  <a:gd name="T9" fmla="*/ 3386 h 3387"/>
                  <a:gd name="T10" fmla="*/ 1128 w 2258"/>
                  <a:gd name="T11" fmla="*/ 3386 h 3387"/>
                </a:gdLst>
                <a:ahLst/>
                <a:cxnLst>
                  <a:cxn ang="0">
                    <a:pos x="T0" y="T1"/>
                  </a:cxn>
                  <a:cxn ang="0">
                    <a:pos x="T2" y="T3"/>
                  </a:cxn>
                  <a:cxn ang="0">
                    <a:pos x="T4" y="T5"/>
                  </a:cxn>
                  <a:cxn ang="0">
                    <a:pos x="T6" y="T7"/>
                  </a:cxn>
                  <a:cxn ang="0">
                    <a:pos x="T8" y="T9"/>
                  </a:cxn>
                  <a:cxn ang="0">
                    <a:pos x="T10" y="T11"/>
                  </a:cxn>
                </a:cxnLst>
                <a:rect l="0" t="0" r="r" b="b"/>
                <a:pathLst>
                  <a:path w="2258" h="3387">
                    <a:moveTo>
                      <a:pt x="1128" y="3386"/>
                    </a:moveTo>
                    <a:lnTo>
                      <a:pt x="0" y="3386"/>
                    </a:lnTo>
                    <a:lnTo>
                      <a:pt x="0" y="0"/>
                    </a:lnTo>
                    <a:lnTo>
                      <a:pt x="2257" y="0"/>
                    </a:lnTo>
                    <a:lnTo>
                      <a:pt x="2257" y="3386"/>
                    </a:lnTo>
                    <a:lnTo>
                      <a:pt x="1128" y="3386"/>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53" name="Line 14"/>
              <p:cNvSpPr>
                <a:spLocks noChangeShapeType="1"/>
              </p:cNvSpPr>
              <p:nvPr/>
            </p:nvSpPr>
            <p:spPr bwMode="auto">
              <a:xfrm>
                <a:off x="3168135" y="2749820"/>
                <a:ext cx="602049" cy="0"/>
              </a:xfrm>
              <a:prstGeom prst="line">
                <a:avLst/>
              </a:prstGeom>
              <a:noFill/>
              <a:ln w="25400" cap="rnd">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54" name="Freeform 15"/>
              <p:cNvSpPr>
                <a:spLocks noChangeArrowheads="1"/>
              </p:cNvSpPr>
              <p:nvPr/>
            </p:nvSpPr>
            <p:spPr bwMode="auto">
              <a:xfrm>
                <a:off x="3291484" y="2626472"/>
                <a:ext cx="41116" cy="68526"/>
              </a:xfrm>
              <a:custGeom>
                <a:avLst/>
                <a:gdLst>
                  <a:gd name="T0" fmla="*/ 423 w 847"/>
                  <a:gd name="T1" fmla="*/ 1411 h 1412"/>
                  <a:gd name="T2" fmla="*/ 0 w 847"/>
                  <a:gd name="T3" fmla="*/ 1411 h 1412"/>
                  <a:gd name="T4" fmla="*/ 0 w 847"/>
                  <a:gd name="T5" fmla="*/ 0 h 1412"/>
                  <a:gd name="T6" fmla="*/ 846 w 847"/>
                  <a:gd name="T7" fmla="*/ 0 h 1412"/>
                  <a:gd name="T8" fmla="*/ 846 w 847"/>
                  <a:gd name="T9" fmla="*/ 1411 h 1412"/>
                  <a:gd name="T10" fmla="*/ 423 w 847"/>
                  <a:gd name="T11" fmla="*/ 1411 h 1412"/>
                </a:gdLst>
                <a:ahLst/>
                <a:cxnLst>
                  <a:cxn ang="0">
                    <a:pos x="T0" y="T1"/>
                  </a:cxn>
                  <a:cxn ang="0">
                    <a:pos x="T2" y="T3"/>
                  </a:cxn>
                  <a:cxn ang="0">
                    <a:pos x="T4" y="T5"/>
                  </a:cxn>
                  <a:cxn ang="0">
                    <a:pos x="T6" y="T7"/>
                  </a:cxn>
                  <a:cxn ang="0">
                    <a:pos x="T8" y="T9"/>
                  </a:cxn>
                  <a:cxn ang="0">
                    <a:pos x="T10" y="T11"/>
                  </a:cxn>
                </a:cxnLst>
                <a:rect l="0" t="0" r="r" b="b"/>
                <a:pathLst>
                  <a:path w="847" h="1412">
                    <a:moveTo>
                      <a:pt x="423" y="1411"/>
                    </a:moveTo>
                    <a:lnTo>
                      <a:pt x="0" y="1411"/>
                    </a:lnTo>
                    <a:lnTo>
                      <a:pt x="0" y="0"/>
                    </a:lnTo>
                    <a:lnTo>
                      <a:pt x="846" y="0"/>
                    </a:lnTo>
                    <a:lnTo>
                      <a:pt x="846" y="1411"/>
                    </a:lnTo>
                    <a:lnTo>
                      <a:pt x="423" y="1411"/>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grpSp>
      <p:cxnSp>
        <p:nvCxnSpPr>
          <p:cNvPr id="402" name="Straight Connector 401"/>
          <p:cNvCxnSpPr/>
          <p:nvPr/>
        </p:nvCxnSpPr>
        <p:spPr>
          <a:xfrm flipH="1" flipV="1">
            <a:off x="4391310" y="2236543"/>
            <a:ext cx="384" cy="657403"/>
          </a:xfrm>
          <a:prstGeom prst="line">
            <a:avLst/>
          </a:prstGeom>
          <a:noFill/>
          <a:ln w="28575" cap="flat" cmpd="sng" algn="ctr">
            <a:solidFill>
              <a:schemeClr val="bg1"/>
            </a:solidFill>
            <a:prstDash val="solid"/>
            <a:tailEnd type="triangle"/>
          </a:ln>
          <a:effectLst/>
        </p:spPr>
      </p:cxnSp>
      <p:cxnSp>
        <p:nvCxnSpPr>
          <p:cNvPr id="405" name="Straight Connector 404"/>
          <p:cNvCxnSpPr/>
          <p:nvPr/>
        </p:nvCxnSpPr>
        <p:spPr>
          <a:xfrm flipH="1" flipV="1">
            <a:off x="6340571" y="2242018"/>
            <a:ext cx="1887" cy="813413"/>
          </a:xfrm>
          <a:prstGeom prst="line">
            <a:avLst/>
          </a:prstGeom>
          <a:noFill/>
          <a:ln w="28575" cap="flat" cmpd="sng" algn="ctr">
            <a:solidFill>
              <a:schemeClr val="bg1"/>
            </a:solidFill>
            <a:prstDash val="solid"/>
            <a:tailEnd type="triangle"/>
          </a:ln>
          <a:effectLst/>
        </p:spPr>
      </p:cxnSp>
      <p:sp>
        <p:nvSpPr>
          <p:cNvPr id="185" name="TextBox 184"/>
          <p:cNvSpPr txBox="1"/>
          <p:nvPr/>
        </p:nvSpPr>
        <p:spPr>
          <a:xfrm>
            <a:off x="5053112" y="1324451"/>
            <a:ext cx="660470" cy="138499"/>
          </a:xfrm>
          <a:prstGeom prst="rect">
            <a:avLst/>
          </a:prstGeom>
          <a:noFill/>
        </p:spPr>
        <p:txBody>
          <a:bodyPr wrap="square" lIns="0" tIns="0" rIns="0" bIns="0" rtlCol="0">
            <a:spAutoFit/>
          </a:bodyPr>
          <a:lstStyle/>
          <a:p>
            <a:pPr algn="ctr" defTabSz="914333">
              <a:defRPr/>
            </a:pPr>
            <a:r>
              <a:rPr lang="en-US" sz="900" b="1" kern="0" dirty="0"/>
              <a:t>INTERNET</a:t>
            </a:r>
          </a:p>
        </p:txBody>
      </p:sp>
      <p:sp>
        <p:nvSpPr>
          <p:cNvPr id="188" name="Line 104"/>
          <p:cNvSpPr>
            <a:spLocks noChangeShapeType="1"/>
          </p:cNvSpPr>
          <p:nvPr/>
        </p:nvSpPr>
        <p:spPr bwMode="auto">
          <a:xfrm flipH="1" flipV="1">
            <a:off x="2955582" y="3596296"/>
            <a:ext cx="1469958" cy="559"/>
          </a:xfrm>
          <a:prstGeom prst="line">
            <a:avLst/>
          </a:prstGeom>
          <a:noFill/>
          <a:ln w="57150" cap="rnd">
            <a:solidFill>
              <a:schemeClr val="accent5"/>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189" name="TextBox 188"/>
          <p:cNvSpPr txBox="1"/>
          <p:nvPr/>
        </p:nvSpPr>
        <p:spPr>
          <a:xfrm>
            <a:off x="1500953" y="3514278"/>
            <a:ext cx="1369791" cy="276999"/>
          </a:xfrm>
          <a:prstGeom prst="rect">
            <a:avLst/>
          </a:prstGeom>
          <a:noFill/>
        </p:spPr>
        <p:txBody>
          <a:bodyPr wrap="square" lIns="0" tIns="0" rIns="0" bIns="0" rtlCol="0">
            <a:spAutoFit/>
          </a:bodyPr>
          <a:lstStyle/>
          <a:p>
            <a:pPr algn="r" defTabSz="914333">
              <a:defRPr/>
            </a:pPr>
            <a:r>
              <a:rPr lang="en-US" sz="900" b="1" kern="0" dirty="0"/>
              <a:t>THE SHIFTING PERIMETER</a:t>
            </a:r>
          </a:p>
        </p:txBody>
      </p:sp>
      <p:grpSp>
        <p:nvGrpSpPr>
          <p:cNvPr id="200" name="Group 199"/>
          <p:cNvGrpSpPr/>
          <p:nvPr/>
        </p:nvGrpSpPr>
        <p:grpSpPr>
          <a:xfrm>
            <a:off x="2769328" y="2609239"/>
            <a:ext cx="1720373" cy="1296155"/>
            <a:chOff x="2505584" y="3333730"/>
            <a:chExt cx="1720373" cy="1296155"/>
          </a:xfrm>
        </p:grpSpPr>
        <p:sp>
          <p:nvSpPr>
            <p:cNvPr id="201" name="Freeform 200"/>
            <p:cNvSpPr/>
            <p:nvPr/>
          </p:nvSpPr>
          <p:spPr>
            <a:xfrm>
              <a:off x="3066196" y="3333730"/>
              <a:ext cx="1065473" cy="914702"/>
            </a:xfrm>
            <a:custGeom>
              <a:avLst/>
              <a:gdLst>
                <a:gd name="connsiteX0" fmla="*/ 299616 w 1065473"/>
                <a:gd name="connsiteY0" fmla="*/ 0 h 914702"/>
                <a:gd name="connsiteX1" fmla="*/ 763329 w 1065473"/>
                <a:gd name="connsiteY1" fmla="*/ 0 h 914702"/>
                <a:gd name="connsiteX2" fmla="*/ 763329 w 1065473"/>
                <a:gd name="connsiteY2" fmla="*/ 75590 h 914702"/>
                <a:gd name="connsiteX3" fmla="*/ 828677 w 1065473"/>
                <a:gd name="connsiteY3" fmla="*/ 75590 h 914702"/>
                <a:gd name="connsiteX4" fmla="*/ 828677 w 1065473"/>
                <a:gd name="connsiteY4" fmla="*/ 339308 h 914702"/>
                <a:gd name="connsiteX5" fmla="*/ 1065473 w 1065473"/>
                <a:gd name="connsiteY5" fmla="*/ 339308 h 914702"/>
                <a:gd name="connsiteX6" fmla="*/ 1065473 w 1065473"/>
                <a:gd name="connsiteY6" fmla="*/ 914701 h 914702"/>
                <a:gd name="connsiteX7" fmla="*/ 828677 w 1065473"/>
                <a:gd name="connsiteY7" fmla="*/ 914701 h 914702"/>
                <a:gd name="connsiteX8" fmla="*/ 828677 w 1065473"/>
                <a:gd name="connsiteY8" fmla="*/ 914702 h 914702"/>
                <a:gd name="connsiteX9" fmla="*/ 584332 w 1065473"/>
                <a:gd name="connsiteY9" fmla="*/ 914702 h 914702"/>
                <a:gd name="connsiteX10" fmla="*/ 234269 w 1065473"/>
                <a:gd name="connsiteY10" fmla="*/ 914702 h 914702"/>
                <a:gd name="connsiteX11" fmla="*/ 0 w 1065473"/>
                <a:gd name="connsiteY11" fmla="*/ 914702 h 914702"/>
                <a:gd name="connsiteX12" fmla="*/ 0 w 1065473"/>
                <a:gd name="connsiteY12" fmla="*/ 200588 h 914702"/>
                <a:gd name="connsiteX13" fmla="*/ 234269 w 1065473"/>
                <a:gd name="connsiteY13" fmla="*/ 200588 h 914702"/>
                <a:gd name="connsiteX14" fmla="*/ 234269 w 1065473"/>
                <a:gd name="connsiteY14" fmla="*/ 75590 h 914702"/>
                <a:gd name="connsiteX15" fmla="*/ 299616 w 1065473"/>
                <a:gd name="connsiteY15" fmla="*/ 75590 h 9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5473" h="914702">
                  <a:moveTo>
                    <a:pt x="299616" y="0"/>
                  </a:moveTo>
                  <a:lnTo>
                    <a:pt x="763329" y="0"/>
                  </a:lnTo>
                  <a:lnTo>
                    <a:pt x="763329" y="75590"/>
                  </a:lnTo>
                  <a:lnTo>
                    <a:pt x="828677" y="75590"/>
                  </a:lnTo>
                  <a:lnTo>
                    <a:pt x="828677" y="339308"/>
                  </a:lnTo>
                  <a:lnTo>
                    <a:pt x="1065473" y="339308"/>
                  </a:lnTo>
                  <a:lnTo>
                    <a:pt x="1065473" y="914701"/>
                  </a:lnTo>
                  <a:lnTo>
                    <a:pt x="828677" y="914701"/>
                  </a:lnTo>
                  <a:lnTo>
                    <a:pt x="828677" y="914702"/>
                  </a:lnTo>
                  <a:lnTo>
                    <a:pt x="584332" y="914702"/>
                  </a:lnTo>
                  <a:lnTo>
                    <a:pt x="234269" y="914702"/>
                  </a:lnTo>
                  <a:lnTo>
                    <a:pt x="0" y="914702"/>
                  </a:lnTo>
                  <a:lnTo>
                    <a:pt x="0" y="200588"/>
                  </a:lnTo>
                  <a:lnTo>
                    <a:pt x="234269" y="200588"/>
                  </a:lnTo>
                  <a:lnTo>
                    <a:pt x="234269" y="75590"/>
                  </a:lnTo>
                  <a:lnTo>
                    <a:pt x="299616" y="75590"/>
                  </a:lnTo>
                  <a:close/>
                </a:path>
              </a:pathLst>
            </a:custGeom>
            <a:noFill/>
            <a:ln w="25400" cap="rnd" cmpd="sng" algn="ctr">
              <a:solidFill>
                <a:schemeClr val="tx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r>
                <a:rPr lang="en-US" kern="0">
                  <a:latin typeface="Arial"/>
                </a:rPr>
                <a:t> </a:t>
              </a:r>
              <a:endParaRPr lang="en-US" kern="0" dirty="0">
                <a:latin typeface="Arial"/>
              </a:endParaRPr>
            </a:p>
          </p:txBody>
        </p:sp>
        <p:sp>
          <p:nvSpPr>
            <p:cNvPr id="202" name="Content Placeholder 17"/>
            <p:cNvSpPr txBox="1">
              <a:spLocks/>
            </p:cNvSpPr>
            <p:nvPr/>
          </p:nvSpPr>
          <p:spPr>
            <a:xfrm>
              <a:off x="2505584" y="4321182"/>
              <a:ext cx="1720373" cy="308703"/>
            </a:xfrm>
            <a:prstGeom prst="rect">
              <a:avLst/>
            </a:prstGeom>
            <a:ln>
              <a:noFill/>
            </a:ln>
          </p:spPr>
          <p:txBody>
            <a:bodyPr lIns="91420" tIns="45710" rIns="91420" bIns="45710" anchor="t">
              <a:noAutofit/>
            </a:bodyPr>
            <a:lstStyle>
              <a:lvl1pPr marL="0" marR="0" indent="0" algn="ctr" defTabSz="457105" rtl="0" eaLnBrk="1" fontAlgn="auto" latinLnBrk="0" hangingPunct="1">
                <a:lnSpc>
                  <a:spcPct val="100000"/>
                </a:lnSpc>
                <a:spcBef>
                  <a:spcPts val="1800"/>
                </a:spcBef>
                <a:spcAft>
                  <a:spcPts val="0"/>
                </a:spcAft>
                <a:buClrTx/>
                <a:buSzTx/>
                <a:buFont typeface="Arial"/>
                <a:buNone/>
                <a:tabLst/>
                <a:defRPr lang="en-US" sz="1800" b="0" i="0" kern="1200" baseline="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defTabSz="457070">
                <a:defRPr/>
              </a:pPr>
              <a:r>
                <a:rPr sz="900" b="1" dirty="0">
                  <a:latin typeface="Arial"/>
                  <a:ea typeface="ＭＳ Ｐゴシック" pitchFamily="34" charset="-128"/>
                </a:rPr>
                <a:t>CORPORATE</a:t>
              </a:r>
              <a:br>
                <a:rPr sz="900" b="1" dirty="0">
                  <a:latin typeface="Arial"/>
                  <a:ea typeface="ＭＳ Ｐゴシック" pitchFamily="34" charset="-128"/>
                </a:rPr>
              </a:br>
              <a:r>
                <a:rPr sz="900" b="1" dirty="0">
                  <a:latin typeface="Arial"/>
                  <a:ea typeface="ＭＳ Ｐゴシック" pitchFamily="34" charset="-128"/>
                </a:rPr>
                <a:t>NETWORK/DATA CENTER</a:t>
              </a:r>
            </a:p>
          </p:txBody>
        </p:sp>
        <p:grpSp>
          <p:nvGrpSpPr>
            <p:cNvPr id="203" name="Group 202"/>
            <p:cNvGrpSpPr/>
            <p:nvPr/>
          </p:nvGrpSpPr>
          <p:grpSpPr>
            <a:xfrm>
              <a:off x="3133117" y="3409319"/>
              <a:ext cx="927686" cy="839114"/>
              <a:chOff x="1094104" y="2705765"/>
              <a:chExt cx="927686" cy="839114"/>
            </a:xfrm>
          </p:grpSpPr>
          <p:sp>
            <p:nvSpPr>
              <p:cNvPr id="209" name="Freeform 1"/>
              <p:cNvSpPr>
                <a:spLocks noChangeArrowheads="1"/>
              </p:cNvSpPr>
              <p:nvPr/>
            </p:nvSpPr>
            <p:spPr bwMode="auto">
              <a:xfrm>
                <a:off x="1397668" y="2902189"/>
                <a:ext cx="124997" cy="71427"/>
              </a:xfrm>
              <a:custGeom>
                <a:avLst/>
                <a:gdLst>
                  <a:gd name="T0" fmla="*/ 494 w 989"/>
                  <a:gd name="T1" fmla="*/ 565 h 566"/>
                  <a:gd name="T2" fmla="*/ 0 w 989"/>
                  <a:gd name="T3" fmla="*/ 565 h 566"/>
                  <a:gd name="T4" fmla="*/ 0 w 989"/>
                  <a:gd name="T5" fmla="*/ 0 h 566"/>
                  <a:gd name="T6" fmla="*/ 988 w 989"/>
                  <a:gd name="T7" fmla="*/ 0 h 566"/>
                  <a:gd name="T8" fmla="*/ 988 w 989"/>
                  <a:gd name="T9" fmla="*/ 565 h 566"/>
                  <a:gd name="T10" fmla="*/ 494 w 989"/>
                  <a:gd name="T11" fmla="*/ 565 h 566"/>
                </a:gdLst>
                <a:ahLst/>
                <a:cxnLst>
                  <a:cxn ang="0">
                    <a:pos x="T0" y="T1"/>
                  </a:cxn>
                  <a:cxn ang="0">
                    <a:pos x="T2" y="T3"/>
                  </a:cxn>
                  <a:cxn ang="0">
                    <a:pos x="T4" y="T5"/>
                  </a:cxn>
                  <a:cxn ang="0">
                    <a:pos x="T6" y="T7"/>
                  </a:cxn>
                  <a:cxn ang="0">
                    <a:pos x="T8" y="T9"/>
                  </a:cxn>
                  <a:cxn ang="0">
                    <a:pos x="T10" y="T11"/>
                  </a:cxn>
                </a:cxnLst>
                <a:rect l="0" t="0" r="r" b="b"/>
                <a:pathLst>
                  <a:path w="989" h="566">
                    <a:moveTo>
                      <a:pt x="494" y="565"/>
                    </a:moveTo>
                    <a:lnTo>
                      <a:pt x="0" y="565"/>
                    </a:lnTo>
                    <a:lnTo>
                      <a:pt x="0" y="0"/>
                    </a:lnTo>
                    <a:lnTo>
                      <a:pt x="988" y="0"/>
                    </a:lnTo>
                    <a:lnTo>
                      <a:pt x="988" y="565"/>
                    </a:lnTo>
                    <a:lnTo>
                      <a:pt x="494"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0" name="Freeform 2"/>
              <p:cNvSpPr>
                <a:spLocks noChangeArrowheads="1"/>
              </p:cNvSpPr>
              <p:nvPr/>
            </p:nvSpPr>
            <p:spPr bwMode="auto">
              <a:xfrm>
                <a:off x="1594092" y="2902189"/>
                <a:ext cx="124997" cy="71427"/>
              </a:xfrm>
              <a:custGeom>
                <a:avLst/>
                <a:gdLst>
                  <a:gd name="T0" fmla="*/ 494 w 989"/>
                  <a:gd name="T1" fmla="*/ 565 h 566"/>
                  <a:gd name="T2" fmla="*/ 0 w 989"/>
                  <a:gd name="T3" fmla="*/ 565 h 566"/>
                  <a:gd name="T4" fmla="*/ 0 w 989"/>
                  <a:gd name="T5" fmla="*/ 0 h 566"/>
                  <a:gd name="T6" fmla="*/ 988 w 989"/>
                  <a:gd name="T7" fmla="*/ 0 h 566"/>
                  <a:gd name="T8" fmla="*/ 988 w 989"/>
                  <a:gd name="T9" fmla="*/ 565 h 566"/>
                  <a:gd name="T10" fmla="*/ 494 w 989"/>
                  <a:gd name="T11" fmla="*/ 565 h 566"/>
                </a:gdLst>
                <a:ahLst/>
                <a:cxnLst>
                  <a:cxn ang="0">
                    <a:pos x="T0" y="T1"/>
                  </a:cxn>
                  <a:cxn ang="0">
                    <a:pos x="T2" y="T3"/>
                  </a:cxn>
                  <a:cxn ang="0">
                    <a:pos x="T4" y="T5"/>
                  </a:cxn>
                  <a:cxn ang="0">
                    <a:pos x="T6" y="T7"/>
                  </a:cxn>
                  <a:cxn ang="0">
                    <a:pos x="T8" y="T9"/>
                  </a:cxn>
                  <a:cxn ang="0">
                    <a:pos x="T10" y="T11"/>
                  </a:cxn>
                </a:cxnLst>
                <a:rect l="0" t="0" r="r" b="b"/>
                <a:pathLst>
                  <a:path w="989" h="566">
                    <a:moveTo>
                      <a:pt x="494" y="565"/>
                    </a:moveTo>
                    <a:lnTo>
                      <a:pt x="0" y="565"/>
                    </a:lnTo>
                    <a:lnTo>
                      <a:pt x="0" y="0"/>
                    </a:lnTo>
                    <a:lnTo>
                      <a:pt x="988" y="0"/>
                    </a:lnTo>
                    <a:lnTo>
                      <a:pt x="988" y="565"/>
                    </a:lnTo>
                    <a:lnTo>
                      <a:pt x="494"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1" name="Freeform 4"/>
              <p:cNvSpPr>
                <a:spLocks noChangeArrowheads="1"/>
              </p:cNvSpPr>
              <p:nvPr/>
            </p:nvSpPr>
            <p:spPr bwMode="auto">
              <a:xfrm>
                <a:off x="1397668" y="3045042"/>
                <a:ext cx="124997" cy="71427"/>
              </a:xfrm>
              <a:custGeom>
                <a:avLst/>
                <a:gdLst>
                  <a:gd name="T0" fmla="*/ 494 w 989"/>
                  <a:gd name="T1" fmla="*/ 565 h 566"/>
                  <a:gd name="T2" fmla="*/ 0 w 989"/>
                  <a:gd name="T3" fmla="*/ 565 h 566"/>
                  <a:gd name="T4" fmla="*/ 0 w 989"/>
                  <a:gd name="T5" fmla="*/ 0 h 566"/>
                  <a:gd name="T6" fmla="*/ 988 w 989"/>
                  <a:gd name="T7" fmla="*/ 0 h 566"/>
                  <a:gd name="T8" fmla="*/ 988 w 989"/>
                  <a:gd name="T9" fmla="*/ 565 h 566"/>
                  <a:gd name="T10" fmla="*/ 494 w 989"/>
                  <a:gd name="T11" fmla="*/ 565 h 566"/>
                </a:gdLst>
                <a:ahLst/>
                <a:cxnLst>
                  <a:cxn ang="0">
                    <a:pos x="T0" y="T1"/>
                  </a:cxn>
                  <a:cxn ang="0">
                    <a:pos x="T2" y="T3"/>
                  </a:cxn>
                  <a:cxn ang="0">
                    <a:pos x="T4" y="T5"/>
                  </a:cxn>
                  <a:cxn ang="0">
                    <a:pos x="T6" y="T7"/>
                  </a:cxn>
                  <a:cxn ang="0">
                    <a:pos x="T8" y="T9"/>
                  </a:cxn>
                  <a:cxn ang="0">
                    <a:pos x="T10" y="T11"/>
                  </a:cxn>
                </a:cxnLst>
                <a:rect l="0" t="0" r="r" b="b"/>
                <a:pathLst>
                  <a:path w="989" h="566">
                    <a:moveTo>
                      <a:pt x="494" y="565"/>
                    </a:moveTo>
                    <a:lnTo>
                      <a:pt x="0" y="565"/>
                    </a:lnTo>
                    <a:lnTo>
                      <a:pt x="0" y="0"/>
                    </a:lnTo>
                    <a:lnTo>
                      <a:pt x="988" y="0"/>
                    </a:lnTo>
                    <a:lnTo>
                      <a:pt x="988" y="565"/>
                    </a:lnTo>
                    <a:lnTo>
                      <a:pt x="494"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2" name="Freeform 5"/>
              <p:cNvSpPr>
                <a:spLocks noChangeArrowheads="1"/>
              </p:cNvSpPr>
              <p:nvPr/>
            </p:nvSpPr>
            <p:spPr bwMode="auto">
              <a:xfrm>
                <a:off x="1397668" y="3187895"/>
                <a:ext cx="124997" cy="71427"/>
              </a:xfrm>
              <a:custGeom>
                <a:avLst/>
                <a:gdLst>
                  <a:gd name="T0" fmla="*/ 494 w 989"/>
                  <a:gd name="T1" fmla="*/ 563 h 564"/>
                  <a:gd name="T2" fmla="*/ 0 w 989"/>
                  <a:gd name="T3" fmla="*/ 563 h 564"/>
                  <a:gd name="T4" fmla="*/ 0 w 989"/>
                  <a:gd name="T5" fmla="*/ 0 h 564"/>
                  <a:gd name="T6" fmla="*/ 988 w 989"/>
                  <a:gd name="T7" fmla="*/ 0 h 564"/>
                  <a:gd name="T8" fmla="*/ 988 w 989"/>
                  <a:gd name="T9" fmla="*/ 563 h 564"/>
                  <a:gd name="T10" fmla="*/ 494 w 989"/>
                  <a:gd name="T11" fmla="*/ 563 h 564"/>
                </a:gdLst>
                <a:ahLst/>
                <a:cxnLst>
                  <a:cxn ang="0">
                    <a:pos x="T0" y="T1"/>
                  </a:cxn>
                  <a:cxn ang="0">
                    <a:pos x="T2" y="T3"/>
                  </a:cxn>
                  <a:cxn ang="0">
                    <a:pos x="T4" y="T5"/>
                  </a:cxn>
                  <a:cxn ang="0">
                    <a:pos x="T6" y="T7"/>
                  </a:cxn>
                  <a:cxn ang="0">
                    <a:pos x="T8" y="T9"/>
                  </a:cxn>
                  <a:cxn ang="0">
                    <a:pos x="T10" y="T11"/>
                  </a:cxn>
                </a:cxnLst>
                <a:rect l="0" t="0" r="r" b="b"/>
                <a:pathLst>
                  <a:path w="989" h="564">
                    <a:moveTo>
                      <a:pt x="494" y="563"/>
                    </a:moveTo>
                    <a:lnTo>
                      <a:pt x="0" y="563"/>
                    </a:lnTo>
                    <a:lnTo>
                      <a:pt x="0" y="0"/>
                    </a:lnTo>
                    <a:lnTo>
                      <a:pt x="988" y="0"/>
                    </a:lnTo>
                    <a:lnTo>
                      <a:pt x="988" y="563"/>
                    </a:lnTo>
                    <a:lnTo>
                      <a:pt x="494" y="563"/>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3" name="Freeform 6"/>
              <p:cNvSpPr>
                <a:spLocks noChangeArrowheads="1"/>
              </p:cNvSpPr>
              <p:nvPr/>
            </p:nvSpPr>
            <p:spPr bwMode="auto">
              <a:xfrm>
                <a:off x="1594092" y="3045042"/>
                <a:ext cx="124997" cy="71427"/>
              </a:xfrm>
              <a:custGeom>
                <a:avLst/>
                <a:gdLst>
                  <a:gd name="T0" fmla="*/ 494 w 989"/>
                  <a:gd name="T1" fmla="*/ 565 h 566"/>
                  <a:gd name="T2" fmla="*/ 0 w 989"/>
                  <a:gd name="T3" fmla="*/ 565 h 566"/>
                  <a:gd name="T4" fmla="*/ 0 w 989"/>
                  <a:gd name="T5" fmla="*/ 0 h 566"/>
                  <a:gd name="T6" fmla="*/ 988 w 989"/>
                  <a:gd name="T7" fmla="*/ 0 h 566"/>
                  <a:gd name="T8" fmla="*/ 988 w 989"/>
                  <a:gd name="T9" fmla="*/ 565 h 566"/>
                  <a:gd name="T10" fmla="*/ 494 w 989"/>
                  <a:gd name="T11" fmla="*/ 565 h 566"/>
                </a:gdLst>
                <a:ahLst/>
                <a:cxnLst>
                  <a:cxn ang="0">
                    <a:pos x="T0" y="T1"/>
                  </a:cxn>
                  <a:cxn ang="0">
                    <a:pos x="T2" y="T3"/>
                  </a:cxn>
                  <a:cxn ang="0">
                    <a:pos x="T4" y="T5"/>
                  </a:cxn>
                  <a:cxn ang="0">
                    <a:pos x="T6" y="T7"/>
                  </a:cxn>
                  <a:cxn ang="0">
                    <a:pos x="T8" y="T9"/>
                  </a:cxn>
                  <a:cxn ang="0">
                    <a:pos x="T10" y="T11"/>
                  </a:cxn>
                </a:cxnLst>
                <a:rect l="0" t="0" r="r" b="b"/>
                <a:pathLst>
                  <a:path w="989" h="566">
                    <a:moveTo>
                      <a:pt x="494" y="565"/>
                    </a:moveTo>
                    <a:lnTo>
                      <a:pt x="0" y="565"/>
                    </a:lnTo>
                    <a:lnTo>
                      <a:pt x="0" y="0"/>
                    </a:lnTo>
                    <a:lnTo>
                      <a:pt x="988" y="0"/>
                    </a:lnTo>
                    <a:lnTo>
                      <a:pt x="988" y="565"/>
                    </a:lnTo>
                    <a:lnTo>
                      <a:pt x="494"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4" name="Freeform 7"/>
              <p:cNvSpPr>
                <a:spLocks noChangeArrowheads="1"/>
              </p:cNvSpPr>
              <p:nvPr/>
            </p:nvSpPr>
            <p:spPr bwMode="auto">
              <a:xfrm>
                <a:off x="1594092" y="3187895"/>
                <a:ext cx="124997" cy="71427"/>
              </a:xfrm>
              <a:custGeom>
                <a:avLst/>
                <a:gdLst>
                  <a:gd name="T0" fmla="*/ 494 w 989"/>
                  <a:gd name="T1" fmla="*/ 563 h 564"/>
                  <a:gd name="T2" fmla="*/ 0 w 989"/>
                  <a:gd name="T3" fmla="*/ 563 h 564"/>
                  <a:gd name="T4" fmla="*/ 0 w 989"/>
                  <a:gd name="T5" fmla="*/ 0 h 564"/>
                  <a:gd name="T6" fmla="*/ 988 w 989"/>
                  <a:gd name="T7" fmla="*/ 0 h 564"/>
                  <a:gd name="T8" fmla="*/ 988 w 989"/>
                  <a:gd name="T9" fmla="*/ 563 h 564"/>
                  <a:gd name="T10" fmla="*/ 494 w 989"/>
                  <a:gd name="T11" fmla="*/ 563 h 564"/>
                </a:gdLst>
                <a:ahLst/>
                <a:cxnLst>
                  <a:cxn ang="0">
                    <a:pos x="T0" y="T1"/>
                  </a:cxn>
                  <a:cxn ang="0">
                    <a:pos x="T2" y="T3"/>
                  </a:cxn>
                  <a:cxn ang="0">
                    <a:pos x="T4" y="T5"/>
                  </a:cxn>
                  <a:cxn ang="0">
                    <a:pos x="T6" y="T7"/>
                  </a:cxn>
                  <a:cxn ang="0">
                    <a:pos x="T8" y="T9"/>
                  </a:cxn>
                  <a:cxn ang="0">
                    <a:pos x="T10" y="T11"/>
                  </a:cxn>
                </a:cxnLst>
                <a:rect l="0" t="0" r="r" b="b"/>
                <a:pathLst>
                  <a:path w="989" h="564">
                    <a:moveTo>
                      <a:pt x="494" y="563"/>
                    </a:moveTo>
                    <a:lnTo>
                      <a:pt x="0" y="563"/>
                    </a:lnTo>
                    <a:lnTo>
                      <a:pt x="0" y="0"/>
                    </a:lnTo>
                    <a:lnTo>
                      <a:pt x="988" y="0"/>
                    </a:lnTo>
                    <a:lnTo>
                      <a:pt x="988" y="563"/>
                    </a:lnTo>
                    <a:lnTo>
                      <a:pt x="494" y="563"/>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15" name="Line 8"/>
              <p:cNvSpPr>
                <a:spLocks noChangeShapeType="1"/>
              </p:cNvSpPr>
              <p:nvPr/>
            </p:nvSpPr>
            <p:spPr bwMode="auto">
              <a:xfrm>
                <a:off x="1326800" y="2830764"/>
                <a:ext cx="457218" cy="0"/>
              </a:xfrm>
              <a:prstGeom prst="line">
                <a:avLst/>
              </a:prstGeom>
              <a:noFill/>
              <a:ln w="25400" cap="rnd">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16" name="Freeform 9"/>
              <p:cNvSpPr>
                <a:spLocks noChangeArrowheads="1"/>
              </p:cNvSpPr>
              <p:nvPr/>
            </p:nvSpPr>
            <p:spPr bwMode="auto">
              <a:xfrm>
                <a:off x="1397668" y="3330748"/>
                <a:ext cx="321421" cy="214130"/>
              </a:xfrm>
              <a:custGeom>
                <a:avLst/>
                <a:gdLst>
                  <a:gd name="T0" fmla="*/ 0 w 2541"/>
                  <a:gd name="T1" fmla="*/ 1693 h 1694"/>
                  <a:gd name="T2" fmla="*/ 0 w 2541"/>
                  <a:gd name="T3" fmla="*/ 0 h 1694"/>
                  <a:gd name="T4" fmla="*/ 2540 w 2541"/>
                  <a:gd name="T5" fmla="*/ 0 h 1694"/>
                  <a:gd name="T6" fmla="*/ 2540 w 2541"/>
                  <a:gd name="T7" fmla="*/ 1693 h 1694"/>
                </a:gdLst>
                <a:ahLst/>
                <a:cxnLst>
                  <a:cxn ang="0">
                    <a:pos x="T0" y="T1"/>
                  </a:cxn>
                  <a:cxn ang="0">
                    <a:pos x="T2" y="T3"/>
                  </a:cxn>
                  <a:cxn ang="0">
                    <a:pos x="T4" y="T5"/>
                  </a:cxn>
                  <a:cxn ang="0">
                    <a:pos x="T6" y="T7"/>
                  </a:cxn>
                </a:cxnLst>
                <a:rect l="0" t="0" r="r" b="b"/>
                <a:pathLst>
                  <a:path w="2541" h="1694">
                    <a:moveTo>
                      <a:pt x="0" y="1693"/>
                    </a:moveTo>
                    <a:lnTo>
                      <a:pt x="0" y="0"/>
                    </a:lnTo>
                    <a:lnTo>
                      <a:pt x="2540" y="0"/>
                    </a:lnTo>
                    <a:lnTo>
                      <a:pt x="2540" y="1693"/>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17" name="Line 10"/>
              <p:cNvSpPr>
                <a:spLocks noChangeShapeType="1"/>
              </p:cNvSpPr>
              <p:nvPr/>
            </p:nvSpPr>
            <p:spPr bwMode="auto">
              <a:xfrm>
                <a:off x="1558378" y="3384319"/>
                <a:ext cx="0" cy="160559"/>
              </a:xfrm>
              <a:prstGeom prst="line">
                <a:avLst/>
              </a:prstGeom>
              <a:noFill/>
              <a:ln w="25400" cap="rnd">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18" name="Line 11"/>
              <p:cNvSpPr>
                <a:spLocks noChangeShapeType="1"/>
              </p:cNvSpPr>
              <p:nvPr/>
            </p:nvSpPr>
            <p:spPr bwMode="auto">
              <a:xfrm>
                <a:off x="1397666" y="3384319"/>
                <a:ext cx="321423" cy="0"/>
              </a:xfrm>
              <a:prstGeom prst="line">
                <a:avLst/>
              </a:prstGeom>
              <a:noFill/>
              <a:ln w="25400" cap="rnd">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19" name="Freeform 12"/>
              <p:cNvSpPr>
                <a:spLocks noChangeArrowheads="1"/>
              </p:cNvSpPr>
              <p:nvPr/>
            </p:nvSpPr>
            <p:spPr bwMode="auto">
              <a:xfrm>
                <a:off x="1397668" y="2705765"/>
                <a:ext cx="321421" cy="71427"/>
              </a:xfrm>
              <a:custGeom>
                <a:avLst/>
                <a:gdLst>
                  <a:gd name="T0" fmla="*/ 1270 w 2541"/>
                  <a:gd name="T1" fmla="*/ 565 h 566"/>
                  <a:gd name="T2" fmla="*/ 0 w 2541"/>
                  <a:gd name="T3" fmla="*/ 565 h 566"/>
                  <a:gd name="T4" fmla="*/ 0 w 2541"/>
                  <a:gd name="T5" fmla="*/ 0 h 566"/>
                  <a:gd name="T6" fmla="*/ 2540 w 2541"/>
                  <a:gd name="T7" fmla="*/ 0 h 566"/>
                  <a:gd name="T8" fmla="*/ 2540 w 2541"/>
                  <a:gd name="T9" fmla="*/ 565 h 566"/>
                  <a:gd name="T10" fmla="*/ 1270 w 2541"/>
                  <a:gd name="T11" fmla="*/ 565 h 566"/>
                </a:gdLst>
                <a:ahLst/>
                <a:cxnLst>
                  <a:cxn ang="0">
                    <a:pos x="T0" y="T1"/>
                  </a:cxn>
                  <a:cxn ang="0">
                    <a:pos x="T2" y="T3"/>
                  </a:cxn>
                  <a:cxn ang="0">
                    <a:pos x="T4" y="T5"/>
                  </a:cxn>
                  <a:cxn ang="0">
                    <a:pos x="T6" y="T7"/>
                  </a:cxn>
                  <a:cxn ang="0">
                    <a:pos x="T8" y="T9"/>
                  </a:cxn>
                  <a:cxn ang="0">
                    <a:pos x="T10" y="T11"/>
                  </a:cxn>
                </a:cxnLst>
                <a:rect l="0" t="0" r="r" b="b"/>
                <a:pathLst>
                  <a:path w="2541" h="566">
                    <a:moveTo>
                      <a:pt x="1270" y="565"/>
                    </a:moveTo>
                    <a:lnTo>
                      <a:pt x="0" y="565"/>
                    </a:lnTo>
                    <a:lnTo>
                      <a:pt x="0" y="0"/>
                    </a:lnTo>
                    <a:lnTo>
                      <a:pt x="2540" y="0"/>
                    </a:lnTo>
                    <a:lnTo>
                      <a:pt x="2540" y="565"/>
                    </a:lnTo>
                    <a:lnTo>
                      <a:pt x="1270"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0" name="Freeform 13"/>
              <p:cNvSpPr>
                <a:spLocks noChangeArrowheads="1"/>
              </p:cNvSpPr>
              <p:nvPr/>
            </p:nvSpPr>
            <p:spPr bwMode="auto">
              <a:xfrm>
                <a:off x="1166089" y="2973615"/>
                <a:ext cx="89283" cy="71427"/>
              </a:xfrm>
              <a:custGeom>
                <a:avLst/>
                <a:gdLst>
                  <a:gd name="T0" fmla="*/ 352 w 706"/>
                  <a:gd name="T1" fmla="*/ 564 h 565"/>
                  <a:gd name="T2" fmla="*/ 0 w 706"/>
                  <a:gd name="T3" fmla="*/ 564 h 565"/>
                  <a:gd name="T4" fmla="*/ 0 w 706"/>
                  <a:gd name="T5" fmla="*/ 0 h 565"/>
                  <a:gd name="T6" fmla="*/ 705 w 706"/>
                  <a:gd name="T7" fmla="*/ 0 h 565"/>
                  <a:gd name="T8" fmla="*/ 705 w 706"/>
                  <a:gd name="T9" fmla="*/ 564 h 565"/>
                  <a:gd name="T10" fmla="*/ 352 w 706"/>
                  <a:gd name="T11" fmla="*/ 564 h 565"/>
                </a:gdLst>
                <a:ahLst/>
                <a:cxnLst>
                  <a:cxn ang="0">
                    <a:pos x="T0" y="T1"/>
                  </a:cxn>
                  <a:cxn ang="0">
                    <a:pos x="T2" y="T3"/>
                  </a:cxn>
                  <a:cxn ang="0">
                    <a:pos x="T4" y="T5"/>
                  </a:cxn>
                  <a:cxn ang="0">
                    <a:pos x="T6" y="T7"/>
                  </a:cxn>
                  <a:cxn ang="0">
                    <a:pos x="T8" y="T9"/>
                  </a:cxn>
                  <a:cxn ang="0">
                    <a:pos x="T10" y="T11"/>
                  </a:cxn>
                </a:cxnLst>
                <a:rect l="0" t="0" r="r" b="b"/>
                <a:pathLst>
                  <a:path w="706" h="565">
                    <a:moveTo>
                      <a:pt x="352" y="564"/>
                    </a:moveTo>
                    <a:lnTo>
                      <a:pt x="0" y="564"/>
                    </a:lnTo>
                    <a:lnTo>
                      <a:pt x="0" y="0"/>
                    </a:lnTo>
                    <a:lnTo>
                      <a:pt x="705" y="0"/>
                    </a:lnTo>
                    <a:lnTo>
                      <a:pt x="705" y="564"/>
                    </a:lnTo>
                    <a:lnTo>
                      <a:pt x="352" y="564"/>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1" name="Freeform 15"/>
              <p:cNvSpPr>
                <a:spLocks noChangeArrowheads="1"/>
              </p:cNvSpPr>
              <p:nvPr/>
            </p:nvSpPr>
            <p:spPr bwMode="auto">
              <a:xfrm>
                <a:off x="1166089" y="3116468"/>
                <a:ext cx="89283" cy="71427"/>
              </a:xfrm>
              <a:custGeom>
                <a:avLst/>
                <a:gdLst>
                  <a:gd name="T0" fmla="*/ 352 w 706"/>
                  <a:gd name="T1" fmla="*/ 564 h 565"/>
                  <a:gd name="T2" fmla="*/ 0 w 706"/>
                  <a:gd name="T3" fmla="*/ 564 h 565"/>
                  <a:gd name="T4" fmla="*/ 0 w 706"/>
                  <a:gd name="T5" fmla="*/ 0 h 565"/>
                  <a:gd name="T6" fmla="*/ 705 w 706"/>
                  <a:gd name="T7" fmla="*/ 0 h 565"/>
                  <a:gd name="T8" fmla="*/ 705 w 706"/>
                  <a:gd name="T9" fmla="*/ 564 h 565"/>
                  <a:gd name="T10" fmla="*/ 352 w 706"/>
                  <a:gd name="T11" fmla="*/ 564 h 565"/>
                </a:gdLst>
                <a:ahLst/>
                <a:cxnLst>
                  <a:cxn ang="0">
                    <a:pos x="T0" y="T1"/>
                  </a:cxn>
                  <a:cxn ang="0">
                    <a:pos x="T2" y="T3"/>
                  </a:cxn>
                  <a:cxn ang="0">
                    <a:pos x="T4" y="T5"/>
                  </a:cxn>
                  <a:cxn ang="0">
                    <a:pos x="T6" y="T7"/>
                  </a:cxn>
                  <a:cxn ang="0">
                    <a:pos x="T8" y="T9"/>
                  </a:cxn>
                  <a:cxn ang="0">
                    <a:pos x="T10" y="T11"/>
                  </a:cxn>
                </a:cxnLst>
                <a:rect l="0" t="0" r="r" b="b"/>
                <a:pathLst>
                  <a:path w="706" h="565">
                    <a:moveTo>
                      <a:pt x="352" y="564"/>
                    </a:moveTo>
                    <a:lnTo>
                      <a:pt x="0" y="564"/>
                    </a:lnTo>
                    <a:lnTo>
                      <a:pt x="0" y="0"/>
                    </a:lnTo>
                    <a:lnTo>
                      <a:pt x="705" y="0"/>
                    </a:lnTo>
                    <a:lnTo>
                      <a:pt x="705" y="564"/>
                    </a:lnTo>
                    <a:lnTo>
                      <a:pt x="352" y="564"/>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2" name="Freeform 16"/>
              <p:cNvSpPr>
                <a:spLocks noChangeArrowheads="1"/>
              </p:cNvSpPr>
              <p:nvPr/>
            </p:nvSpPr>
            <p:spPr bwMode="auto">
              <a:xfrm>
                <a:off x="1166089" y="3259322"/>
                <a:ext cx="89283" cy="71427"/>
              </a:xfrm>
              <a:custGeom>
                <a:avLst/>
                <a:gdLst>
                  <a:gd name="T0" fmla="*/ 352 w 706"/>
                  <a:gd name="T1" fmla="*/ 565 h 566"/>
                  <a:gd name="T2" fmla="*/ 0 w 706"/>
                  <a:gd name="T3" fmla="*/ 565 h 566"/>
                  <a:gd name="T4" fmla="*/ 0 w 706"/>
                  <a:gd name="T5" fmla="*/ 0 h 566"/>
                  <a:gd name="T6" fmla="*/ 705 w 706"/>
                  <a:gd name="T7" fmla="*/ 0 h 566"/>
                  <a:gd name="T8" fmla="*/ 705 w 706"/>
                  <a:gd name="T9" fmla="*/ 565 h 566"/>
                  <a:gd name="T10" fmla="*/ 352 w 706"/>
                  <a:gd name="T11" fmla="*/ 565 h 566"/>
                </a:gdLst>
                <a:ahLst/>
                <a:cxnLst>
                  <a:cxn ang="0">
                    <a:pos x="T0" y="T1"/>
                  </a:cxn>
                  <a:cxn ang="0">
                    <a:pos x="T2" y="T3"/>
                  </a:cxn>
                  <a:cxn ang="0">
                    <a:pos x="T4" y="T5"/>
                  </a:cxn>
                  <a:cxn ang="0">
                    <a:pos x="T6" y="T7"/>
                  </a:cxn>
                  <a:cxn ang="0">
                    <a:pos x="T8" y="T9"/>
                  </a:cxn>
                  <a:cxn ang="0">
                    <a:pos x="T10" y="T11"/>
                  </a:cxn>
                </a:cxnLst>
                <a:rect l="0" t="0" r="r" b="b"/>
                <a:pathLst>
                  <a:path w="706" h="566">
                    <a:moveTo>
                      <a:pt x="352" y="565"/>
                    </a:moveTo>
                    <a:lnTo>
                      <a:pt x="0" y="565"/>
                    </a:lnTo>
                    <a:lnTo>
                      <a:pt x="0" y="0"/>
                    </a:lnTo>
                    <a:lnTo>
                      <a:pt x="705" y="0"/>
                    </a:lnTo>
                    <a:lnTo>
                      <a:pt x="705" y="565"/>
                    </a:lnTo>
                    <a:lnTo>
                      <a:pt x="352"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3" name="Freeform 17"/>
              <p:cNvSpPr>
                <a:spLocks noChangeArrowheads="1"/>
              </p:cNvSpPr>
              <p:nvPr/>
            </p:nvSpPr>
            <p:spPr bwMode="auto">
              <a:xfrm>
                <a:off x="1166089" y="3402175"/>
                <a:ext cx="89283" cy="71427"/>
              </a:xfrm>
              <a:custGeom>
                <a:avLst/>
                <a:gdLst>
                  <a:gd name="T0" fmla="*/ 352 w 706"/>
                  <a:gd name="T1" fmla="*/ 565 h 566"/>
                  <a:gd name="T2" fmla="*/ 0 w 706"/>
                  <a:gd name="T3" fmla="*/ 565 h 566"/>
                  <a:gd name="T4" fmla="*/ 0 w 706"/>
                  <a:gd name="T5" fmla="*/ 0 h 566"/>
                  <a:gd name="T6" fmla="*/ 705 w 706"/>
                  <a:gd name="T7" fmla="*/ 0 h 566"/>
                  <a:gd name="T8" fmla="*/ 705 w 706"/>
                  <a:gd name="T9" fmla="*/ 565 h 566"/>
                  <a:gd name="T10" fmla="*/ 352 w 706"/>
                  <a:gd name="T11" fmla="*/ 565 h 566"/>
                </a:gdLst>
                <a:ahLst/>
                <a:cxnLst>
                  <a:cxn ang="0">
                    <a:pos x="T0" y="T1"/>
                  </a:cxn>
                  <a:cxn ang="0">
                    <a:pos x="T2" y="T3"/>
                  </a:cxn>
                  <a:cxn ang="0">
                    <a:pos x="T4" y="T5"/>
                  </a:cxn>
                  <a:cxn ang="0">
                    <a:pos x="T6" y="T7"/>
                  </a:cxn>
                  <a:cxn ang="0">
                    <a:pos x="T8" y="T9"/>
                  </a:cxn>
                  <a:cxn ang="0">
                    <a:pos x="T10" y="T11"/>
                  </a:cxn>
                </a:cxnLst>
                <a:rect l="0" t="0" r="r" b="b"/>
                <a:pathLst>
                  <a:path w="706" h="566">
                    <a:moveTo>
                      <a:pt x="352" y="565"/>
                    </a:moveTo>
                    <a:lnTo>
                      <a:pt x="0" y="565"/>
                    </a:lnTo>
                    <a:lnTo>
                      <a:pt x="0" y="0"/>
                    </a:lnTo>
                    <a:lnTo>
                      <a:pt x="705" y="0"/>
                    </a:lnTo>
                    <a:lnTo>
                      <a:pt x="705" y="565"/>
                    </a:lnTo>
                    <a:lnTo>
                      <a:pt x="352"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4" name="Freeform 19"/>
              <p:cNvSpPr>
                <a:spLocks noChangeArrowheads="1"/>
              </p:cNvSpPr>
              <p:nvPr/>
            </p:nvSpPr>
            <p:spPr bwMode="auto">
              <a:xfrm>
                <a:off x="1861942" y="3116468"/>
                <a:ext cx="89283" cy="71427"/>
              </a:xfrm>
              <a:custGeom>
                <a:avLst/>
                <a:gdLst>
                  <a:gd name="T0" fmla="*/ 353 w 706"/>
                  <a:gd name="T1" fmla="*/ 564 h 565"/>
                  <a:gd name="T2" fmla="*/ 0 w 706"/>
                  <a:gd name="T3" fmla="*/ 564 h 565"/>
                  <a:gd name="T4" fmla="*/ 0 w 706"/>
                  <a:gd name="T5" fmla="*/ 0 h 565"/>
                  <a:gd name="T6" fmla="*/ 705 w 706"/>
                  <a:gd name="T7" fmla="*/ 0 h 565"/>
                  <a:gd name="T8" fmla="*/ 705 w 706"/>
                  <a:gd name="T9" fmla="*/ 564 h 565"/>
                  <a:gd name="T10" fmla="*/ 353 w 706"/>
                  <a:gd name="T11" fmla="*/ 564 h 565"/>
                </a:gdLst>
                <a:ahLst/>
                <a:cxnLst>
                  <a:cxn ang="0">
                    <a:pos x="T0" y="T1"/>
                  </a:cxn>
                  <a:cxn ang="0">
                    <a:pos x="T2" y="T3"/>
                  </a:cxn>
                  <a:cxn ang="0">
                    <a:pos x="T4" y="T5"/>
                  </a:cxn>
                  <a:cxn ang="0">
                    <a:pos x="T6" y="T7"/>
                  </a:cxn>
                  <a:cxn ang="0">
                    <a:pos x="T8" y="T9"/>
                  </a:cxn>
                  <a:cxn ang="0">
                    <a:pos x="T10" y="T11"/>
                  </a:cxn>
                </a:cxnLst>
                <a:rect l="0" t="0" r="r" b="b"/>
                <a:pathLst>
                  <a:path w="706" h="565">
                    <a:moveTo>
                      <a:pt x="353" y="564"/>
                    </a:moveTo>
                    <a:lnTo>
                      <a:pt x="0" y="564"/>
                    </a:lnTo>
                    <a:lnTo>
                      <a:pt x="0" y="0"/>
                    </a:lnTo>
                    <a:lnTo>
                      <a:pt x="705" y="0"/>
                    </a:lnTo>
                    <a:lnTo>
                      <a:pt x="705" y="564"/>
                    </a:lnTo>
                    <a:lnTo>
                      <a:pt x="353" y="564"/>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5" name="Freeform 20"/>
              <p:cNvSpPr>
                <a:spLocks noChangeArrowheads="1"/>
              </p:cNvSpPr>
              <p:nvPr/>
            </p:nvSpPr>
            <p:spPr bwMode="auto">
              <a:xfrm>
                <a:off x="1861942" y="3259322"/>
                <a:ext cx="89283" cy="71427"/>
              </a:xfrm>
              <a:custGeom>
                <a:avLst/>
                <a:gdLst>
                  <a:gd name="T0" fmla="*/ 353 w 706"/>
                  <a:gd name="T1" fmla="*/ 565 h 566"/>
                  <a:gd name="T2" fmla="*/ 0 w 706"/>
                  <a:gd name="T3" fmla="*/ 565 h 566"/>
                  <a:gd name="T4" fmla="*/ 0 w 706"/>
                  <a:gd name="T5" fmla="*/ 0 h 566"/>
                  <a:gd name="T6" fmla="*/ 705 w 706"/>
                  <a:gd name="T7" fmla="*/ 0 h 566"/>
                  <a:gd name="T8" fmla="*/ 705 w 706"/>
                  <a:gd name="T9" fmla="*/ 565 h 566"/>
                  <a:gd name="T10" fmla="*/ 353 w 706"/>
                  <a:gd name="T11" fmla="*/ 565 h 566"/>
                </a:gdLst>
                <a:ahLst/>
                <a:cxnLst>
                  <a:cxn ang="0">
                    <a:pos x="T0" y="T1"/>
                  </a:cxn>
                  <a:cxn ang="0">
                    <a:pos x="T2" y="T3"/>
                  </a:cxn>
                  <a:cxn ang="0">
                    <a:pos x="T4" y="T5"/>
                  </a:cxn>
                  <a:cxn ang="0">
                    <a:pos x="T6" y="T7"/>
                  </a:cxn>
                  <a:cxn ang="0">
                    <a:pos x="T8" y="T9"/>
                  </a:cxn>
                  <a:cxn ang="0">
                    <a:pos x="T10" y="T11"/>
                  </a:cxn>
                </a:cxnLst>
                <a:rect l="0" t="0" r="r" b="b"/>
                <a:pathLst>
                  <a:path w="706" h="566">
                    <a:moveTo>
                      <a:pt x="353" y="565"/>
                    </a:moveTo>
                    <a:lnTo>
                      <a:pt x="0" y="565"/>
                    </a:lnTo>
                    <a:lnTo>
                      <a:pt x="0" y="0"/>
                    </a:lnTo>
                    <a:lnTo>
                      <a:pt x="705" y="0"/>
                    </a:lnTo>
                    <a:lnTo>
                      <a:pt x="705" y="565"/>
                    </a:lnTo>
                    <a:lnTo>
                      <a:pt x="353"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6" name="Freeform 21"/>
              <p:cNvSpPr>
                <a:spLocks noChangeArrowheads="1"/>
              </p:cNvSpPr>
              <p:nvPr/>
            </p:nvSpPr>
            <p:spPr bwMode="auto">
              <a:xfrm>
                <a:off x="1861944" y="3402171"/>
                <a:ext cx="89283" cy="71427"/>
              </a:xfrm>
              <a:custGeom>
                <a:avLst/>
                <a:gdLst>
                  <a:gd name="T0" fmla="*/ 353 w 706"/>
                  <a:gd name="T1" fmla="*/ 565 h 566"/>
                  <a:gd name="T2" fmla="*/ 0 w 706"/>
                  <a:gd name="T3" fmla="*/ 565 h 566"/>
                  <a:gd name="T4" fmla="*/ 0 w 706"/>
                  <a:gd name="T5" fmla="*/ 0 h 566"/>
                  <a:gd name="T6" fmla="*/ 705 w 706"/>
                  <a:gd name="T7" fmla="*/ 0 h 566"/>
                  <a:gd name="T8" fmla="*/ 705 w 706"/>
                  <a:gd name="T9" fmla="*/ 565 h 566"/>
                  <a:gd name="T10" fmla="*/ 353 w 706"/>
                  <a:gd name="T11" fmla="*/ 565 h 566"/>
                </a:gdLst>
                <a:ahLst/>
                <a:cxnLst>
                  <a:cxn ang="0">
                    <a:pos x="T0" y="T1"/>
                  </a:cxn>
                  <a:cxn ang="0">
                    <a:pos x="T2" y="T3"/>
                  </a:cxn>
                  <a:cxn ang="0">
                    <a:pos x="T4" y="T5"/>
                  </a:cxn>
                  <a:cxn ang="0">
                    <a:pos x="T6" y="T7"/>
                  </a:cxn>
                  <a:cxn ang="0">
                    <a:pos x="T8" y="T9"/>
                  </a:cxn>
                  <a:cxn ang="0">
                    <a:pos x="T10" y="T11"/>
                  </a:cxn>
                </a:cxnLst>
                <a:rect l="0" t="0" r="r" b="b"/>
                <a:pathLst>
                  <a:path w="706" h="566">
                    <a:moveTo>
                      <a:pt x="353" y="565"/>
                    </a:moveTo>
                    <a:lnTo>
                      <a:pt x="0" y="565"/>
                    </a:lnTo>
                    <a:lnTo>
                      <a:pt x="0" y="0"/>
                    </a:lnTo>
                    <a:lnTo>
                      <a:pt x="705" y="0"/>
                    </a:lnTo>
                    <a:lnTo>
                      <a:pt x="705" y="565"/>
                    </a:lnTo>
                    <a:lnTo>
                      <a:pt x="353" y="565"/>
                    </a:lnTo>
                  </a:path>
                </a:pathLst>
              </a:custGeom>
              <a:noFill/>
              <a:ln w="25400" cap="rnd">
                <a:solidFill>
                  <a:schemeClr val="tx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227" name="Freeform 226"/>
              <p:cNvSpPr/>
              <p:nvPr/>
            </p:nvSpPr>
            <p:spPr>
              <a:xfrm>
                <a:off x="1094104" y="2777124"/>
                <a:ext cx="927686" cy="767755"/>
              </a:xfrm>
              <a:custGeom>
                <a:avLst/>
                <a:gdLst>
                  <a:gd name="connsiteX0" fmla="*/ 113468 w 453449"/>
                  <a:gd name="connsiteY0" fmla="*/ 0 h 375275"/>
                  <a:gd name="connsiteX1" fmla="*/ 340122 w 453449"/>
                  <a:gd name="connsiteY1" fmla="*/ 0 h 375275"/>
                  <a:gd name="connsiteX2" fmla="*/ 340122 w 453449"/>
                  <a:gd name="connsiteY2" fmla="*/ 130236 h 375275"/>
                  <a:gd name="connsiteX3" fmla="*/ 453449 w 453449"/>
                  <a:gd name="connsiteY3" fmla="*/ 130236 h 375275"/>
                  <a:gd name="connsiteX4" fmla="*/ 453449 w 453449"/>
                  <a:gd name="connsiteY4" fmla="*/ 375275 h 375275"/>
                  <a:gd name="connsiteX5" fmla="*/ 340122 w 453449"/>
                  <a:gd name="connsiteY5" fmla="*/ 375275 h 375275"/>
                  <a:gd name="connsiteX6" fmla="*/ 226795 w 453449"/>
                  <a:gd name="connsiteY6" fmla="*/ 375275 h 375275"/>
                  <a:gd name="connsiteX7" fmla="*/ 145978 w 453449"/>
                  <a:gd name="connsiteY7" fmla="*/ 375275 h 375275"/>
                  <a:gd name="connsiteX8" fmla="*/ 113468 w 453449"/>
                  <a:gd name="connsiteY8" fmla="*/ 375275 h 375275"/>
                  <a:gd name="connsiteX9" fmla="*/ 0 w 453449"/>
                  <a:gd name="connsiteY9" fmla="*/ 375275 h 375275"/>
                  <a:gd name="connsiteX10" fmla="*/ 0 w 453449"/>
                  <a:gd name="connsiteY10" fmla="*/ 61131 h 375275"/>
                  <a:gd name="connsiteX11" fmla="*/ 113468 w 453449"/>
                  <a:gd name="connsiteY11" fmla="*/ 61131 h 37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449" h="375275">
                    <a:moveTo>
                      <a:pt x="113468" y="0"/>
                    </a:moveTo>
                    <a:lnTo>
                      <a:pt x="340122" y="0"/>
                    </a:lnTo>
                    <a:lnTo>
                      <a:pt x="340122" y="130236"/>
                    </a:lnTo>
                    <a:lnTo>
                      <a:pt x="453449" y="130236"/>
                    </a:lnTo>
                    <a:lnTo>
                      <a:pt x="453449" y="375275"/>
                    </a:lnTo>
                    <a:lnTo>
                      <a:pt x="340122" y="375275"/>
                    </a:lnTo>
                    <a:lnTo>
                      <a:pt x="226795" y="375275"/>
                    </a:lnTo>
                    <a:lnTo>
                      <a:pt x="145978" y="375275"/>
                    </a:lnTo>
                    <a:lnTo>
                      <a:pt x="113468" y="375275"/>
                    </a:lnTo>
                    <a:lnTo>
                      <a:pt x="0" y="375275"/>
                    </a:lnTo>
                    <a:lnTo>
                      <a:pt x="0" y="61131"/>
                    </a:lnTo>
                    <a:lnTo>
                      <a:pt x="113468" y="61131"/>
                    </a:lnTo>
                    <a:close/>
                  </a:path>
                </a:pathLst>
              </a:custGeom>
              <a:noFill/>
              <a:ln w="25400" cap="rnd" cmpd="sng" algn="ctr">
                <a:solidFill>
                  <a:schemeClr val="tx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sp>
            <p:nvSpPr>
              <p:cNvPr id="228" name="Line 8"/>
              <p:cNvSpPr>
                <a:spLocks noChangeShapeType="1"/>
              </p:cNvSpPr>
              <p:nvPr/>
            </p:nvSpPr>
            <p:spPr bwMode="auto">
              <a:xfrm rot="16200000">
                <a:off x="1005455" y="3223534"/>
                <a:ext cx="642689" cy="0"/>
              </a:xfrm>
              <a:prstGeom prst="line">
                <a:avLst/>
              </a:prstGeom>
              <a:noFill/>
              <a:ln w="25400" cap="rnd">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229" name="Line 8"/>
              <p:cNvSpPr>
                <a:spLocks noChangeShapeType="1"/>
              </p:cNvSpPr>
              <p:nvPr/>
            </p:nvSpPr>
            <p:spPr bwMode="auto">
              <a:xfrm rot="16200000">
                <a:off x="1544095" y="3298461"/>
                <a:ext cx="492834" cy="0"/>
              </a:xfrm>
              <a:prstGeom prst="line">
                <a:avLst/>
              </a:prstGeom>
              <a:noFill/>
              <a:ln w="25400" cap="rnd">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grpSp>
      </p:grpSp>
      <p:cxnSp>
        <p:nvCxnSpPr>
          <p:cNvPr id="521" name="Straight Connector 434"/>
          <p:cNvCxnSpPr/>
          <p:nvPr/>
        </p:nvCxnSpPr>
        <p:spPr>
          <a:xfrm flipV="1">
            <a:off x="5394730" y="1513783"/>
            <a:ext cx="633745" cy="423575"/>
          </a:xfrm>
          <a:prstGeom prst="bentConnector3">
            <a:avLst>
              <a:gd name="adj1" fmla="val 753"/>
            </a:avLst>
          </a:prstGeom>
          <a:noFill/>
          <a:ln w="28575" cap="flat" cmpd="sng" algn="ctr">
            <a:solidFill>
              <a:schemeClr val="bg1"/>
            </a:solidFill>
            <a:prstDash val="solid"/>
            <a:headEnd type="triangle" w="med" len="med"/>
            <a:tailEnd type="triangle" w="med" len="med"/>
          </a:ln>
          <a:effectLst/>
        </p:spPr>
      </p:cxnSp>
      <p:sp>
        <p:nvSpPr>
          <p:cNvPr id="535" name="Content Placeholder 17"/>
          <p:cNvSpPr txBox="1">
            <a:spLocks/>
          </p:cNvSpPr>
          <p:nvPr/>
        </p:nvSpPr>
        <p:spPr>
          <a:xfrm>
            <a:off x="7456716" y="3604719"/>
            <a:ext cx="1027427" cy="328707"/>
          </a:xfrm>
          <a:prstGeom prst="rect">
            <a:avLst/>
          </a:prstGeom>
        </p:spPr>
        <p:txBody>
          <a:bodyPr lIns="91420" tIns="45710" rIns="91420" bIns="45710" anchor="t">
            <a:noAutofit/>
          </a:bodyPr>
          <a:lstStyle>
            <a:lvl1pPr marL="0" marR="0" indent="0" algn="ctr" defTabSz="457105" rtl="0" eaLnBrk="1" fontAlgn="auto" latinLnBrk="0" hangingPunct="1">
              <a:lnSpc>
                <a:spcPct val="100000"/>
              </a:lnSpc>
              <a:spcBef>
                <a:spcPts val="1800"/>
              </a:spcBef>
              <a:spcAft>
                <a:spcPts val="0"/>
              </a:spcAft>
              <a:buClrTx/>
              <a:buSzTx/>
              <a:buFont typeface="Arial"/>
              <a:buNone/>
              <a:tabLst/>
              <a:defRPr lang="en-US" sz="1800" b="0" i="0" kern="1200" baseline="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defTabSz="457070">
              <a:defRPr/>
            </a:pPr>
            <a:r>
              <a:rPr sz="900" b="1" dirty="0">
                <a:latin typeface="Arial"/>
                <a:ea typeface="ＭＳ Ｐゴシック" pitchFamily="34" charset="-128"/>
              </a:rPr>
              <a:t>UNMANAGED USERS / APPS</a:t>
            </a:r>
          </a:p>
        </p:txBody>
      </p:sp>
      <p:sp>
        <p:nvSpPr>
          <p:cNvPr id="536" name="Shape 1452"/>
          <p:cNvSpPr>
            <a:spLocks noChangeAspect="1"/>
          </p:cNvSpPr>
          <p:nvPr/>
        </p:nvSpPr>
        <p:spPr>
          <a:xfrm>
            <a:off x="7616855" y="3257154"/>
            <a:ext cx="301915" cy="242241"/>
          </a:xfrm>
          <a:custGeom>
            <a:avLst/>
            <a:gdLst/>
            <a:ahLst/>
            <a:cxnLst/>
            <a:rect l="0" t="0" r="0" b="0"/>
            <a:pathLst>
              <a:path w="120000" h="120000" extrusionOk="0">
                <a:moveTo>
                  <a:pt x="86168" y="15692"/>
                </a:moveTo>
                <a:lnTo>
                  <a:pt x="88411" y="15692"/>
                </a:lnTo>
                <a:lnTo>
                  <a:pt x="90467" y="15692"/>
                </a:lnTo>
                <a:lnTo>
                  <a:pt x="92710" y="15923"/>
                </a:lnTo>
                <a:lnTo>
                  <a:pt x="94392" y="16615"/>
                </a:lnTo>
                <a:lnTo>
                  <a:pt x="96448" y="17076"/>
                </a:lnTo>
                <a:lnTo>
                  <a:pt x="97943" y="18230"/>
                </a:lnTo>
                <a:lnTo>
                  <a:pt x="99813" y="19153"/>
                </a:lnTo>
                <a:lnTo>
                  <a:pt x="100934" y="20307"/>
                </a:lnTo>
                <a:lnTo>
                  <a:pt x="102243" y="21461"/>
                </a:lnTo>
                <a:lnTo>
                  <a:pt x="103551" y="23076"/>
                </a:lnTo>
                <a:lnTo>
                  <a:pt x="104485" y="24692"/>
                </a:lnTo>
                <a:lnTo>
                  <a:pt x="105233" y="26307"/>
                </a:lnTo>
                <a:lnTo>
                  <a:pt x="105981" y="28154"/>
                </a:lnTo>
                <a:lnTo>
                  <a:pt x="106542" y="29538"/>
                </a:lnTo>
                <a:lnTo>
                  <a:pt x="106729" y="31384"/>
                </a:lnTo>
                <a:lnTo>
                  <a:pt x="107102" y="33461"/>
                </a:lnTo>
                <a:lnTo>
                  <a:pt x="107102" y="35307"/>
                </a:lnTo>
                <a:lnTo>
                  <a:pt x="107289" y="37384"/>
                </a:lnTo>
                <a:lnTo>
                  <a:pt x="107102" y="39692"/>
                </a:lnTo>
                <a:lnTo>
                  <a:pt x="106729" y="42923"/>
                </a:lnTo>
                <a:lnTo>
                  <a:pt x="106729" y="45923"/>
                </a:lnTo>
                <a:lnTo>
                  <a:pt x="106729" y="48692"/>
                </a:lnTo>
                <a:lnTo>
                  <a:pt x="107289" y="50769"/>
                </a:lnTo>
                <a:lnTo>
                  <a:pt x="107850" y="53076"/>
                </a:lnTo>
                <a:lnTo>
                  <a:pt x="108598" y="54461"/>
                </a:lnTo>
                <a:lnTo>
                  <a:pt x="109345" y="56076"/>
                </a:lnTo>
                <a:lnTo>
                  <a:pt x="110093" y="57230"/>
                </a:lnTo>
                <a:lnTo>
                  <a:pt x="111775" y="58846"/>
                </a:lnTo>
                <a:lnTo>
                  <a:pt x="113271" y="59769"/>
                </a:lnTo>
                <a:lnTo>
                  <a:pt x="115140" y="60461"/>
                </a:lnTo>
                <a:lnTo>
                  <a:pt x="114392" y="62307"/>
                </a:lnTo>
                <a:lnTo>
                  <a:pt x="113271" y="64154"/>
                </a:lnTo>
                <a:lnTo>
                  <a:pt x="111775" y="66461"/>
                </a:lnTo>
                <a:lnTo>
                  <a:pt x="109532" y="68769"/>
                </a:lnTo>
                <a:lnTo>
                  <a:pt x="106729" y="71307"/>
                </a:lnTo>
                <a:lnTo>
                  <a:pt x="105046" y="72461"/>
                </a:lnTo>
                <a:lnTo>
                  <a:pt x="102990" y="73615"/>
                </a:lnTo>
                <a:lnTo>
                  <a:pt x="100747" y="74538"/>
                </a:lnTo>
                <a:lnTo>
                  <a:pt x="98504" y="75461"/>
                </a:lnTo>
                <a:lnTo>
                  <a:pt x="112897" y="84461"/>
                </a:lnTo>
                <a:lnTo>
                  <a:pt x="114579" y="85615"/>
                </a:lnTo>
                <a:lnTo>
                  <a:pt x="116074" y="87461"/>
                </a:lnTo>
                <a:lnTo>
                  <a:pt x="117383" y="90000"/>
                </a:lnTo>
                <a:lnTo>
                  <a:pt x="117943" y="91154"/>
                </a:lnTo>
                <a:lnTo>
                  <a:pt x="118130" y="92538"/>
                </a:lnTo>
                <a:lnTo>
                  <a:pt x="120000" y="102230"/>
                </a:lnTo>
                <a:lnTo>
                  <a:pt x="120000" y="102692"/>
                </a:lnTo>
                <a:lnTo>
                  <a:pt x="119439" y="103615"/>
                </a:lnTo>
                <a:lnTo>
                  <a:pt x="118691" y="104538"/>
                </a:lnTo>
                <a:lnTo>
                  <a:pt x="117570" y="105230"/>
                </a:lnTo>
                <a:lnTo>
                  <a:pt x="115140" y="106384"/>
                </a:lnTo>
                <a:lnTo>
                  <a:pt x="111588" y="107769"/>
                </a:lnTo>
                <a:lnTo>
                  <a:pt x="107102" y="108692"/>
                </a:lnTo>
                <a:lnTo>
                  <a:pt x="101682" y="109615"/>
                </a:lnTo>
                <a:lnTo>
                  <a:pt x="95514" y="109846"/>
                </a:lnTo>
                <a:lnTo>
                  <a:pt x="88598" y="110307"/>
                </a:lnTo>
                <a:lnTo>
                  <a:pt x="85607" y="88384"/>
                </a:lnTo>
                <a:lnTo>
                  <a:pt x="85420" y="86307"/>
                </a:lnTo>
                <a:lnTo>
                  <a:pt x="84672" y="83769"/>
                </a:lnTo>
                <a:lnTo>
                  <a:pt x="83551" y="81692"/>
                </a:lnTo>
                <a:lnTo>
                  <a:pt x="82429" y="79615"/>
                </a:lnTo>
                <a:lnTo>
                  <a:pt x="80934" y="77769"/>
                </a:lnTo>
                <a:lnTo>
                  <a:pt x="79626" y="75923"/>
                </a:lnTo>
                <a:lnTo>
                  <a:pt x="78130" y="74769"/>
                </a:lnTo>
                <a:lnTo>
                  <a:pt x="76635" y="73846"/>
                </a:lnTo>
                <a:lnTo>
                  <a:pt x="67289" y="69230"/>
                </a:lnTo>
                <a:lnTo>
                  <a:pt x="65794" y="67615"/>
                </a:lnTo>
                <a:lnTo>
                  <a:pt x="64485" y="66000"/>
                </a:lnTo>
                <a:lnTo>
                  <a:pt x="62616" y="63230"/>
                </a:lnTo>
                <a:lnTo>
                  <a:pt x="61869" y="61384"/>
                </a:lnTo>
                <a:lnTo>
                  <a:pt x="61682" y="60461"/>
                </a:lnTo>
                <a:lnTo>
                  <a:pt x="63177" y="59769"/>
                </a:lnTo>
                <a:lnTo>
                  <a:pt x="64672" y="58846"/>
                </a:lnTo>
                <a:lnTo>
                  <a:pt x="66542" y="57230"/>
                </a:lnTo>
                <a:lnTo>
                  <a:pt x="67476" y="56076"/>
                </a:lnTo>
                <a:lnTo>
                  <a:pt x="68224" y="54461"/>
                </a:lnTo>
                <a:lnTo>
                  <a:pt x="68784" y="53076"/>
                </a:lnTo>
                <a:lnTo>
                  <a:pt x="69532" y="50769"/>
                </a:lnTo>
                <a:lnTo>
                  <a:pt x="69719" y="48692"/>
                </a:lnTo>
                <a:lnTo>
                  <a:pt x="70093" y="45923"/>
                </a:lnTo>
                <a:lnTo>
                  <a:pt x="70093" y="42923"/>
                </a:lnTo>
                <a:lnTo>
                  <a:pt x="69532" y="39692"/>
                </a:lnTo>
                <a:lnTo>
                  <a:pt x="69532" y="37384"/>
                </a:lnTo>
                <a:lnTo>
                  <a:pt x="69532" y="35307"/>
                </a:lnTo>
                <a:lnTo>
                  <a:pt x="69532" y="33461"/>
                </a:lnTo>
                <a:lnTo>
                  <a:pt x="69719" y="31384"/>
                </a:lnTo>
                <a:lnTo>
                  <a:pt x="70093" y="29538"/>
                </a:lnTo>
                <a:lnTo>
                  <a:pt x="70841" y="28154"/>
                </a:lnTo>
                <a:lnTo>
                  <a:pt x="71214" y="26307"/>
                </a:lnTo>
                <a:lnTo>
                  <a:pt x="72336" y="24692"/>
                </a:lnTo>
                <a:lnTo>
                  <a:pt x="73270" y="23076"/>
                </a:lnTo>
                <a:lnTo>
                  <a:pt x="74205" y="21461"/>
                </a:lnTo>
                <a:lnTo>
                  <a:pt x="75514" y="20307"/>
                </a:lnTo>
                <a:lnTo>
                  <a:pt x="77009" y="19153"/>
                </a:lnTo>
                <a:lnTo>
                  <a:pt x="78504" y="18230"/>
                </a:lnTo>
                <a:lnTo>
                  <a:pt x="80373" y="17076"/>
                </a:lnTo>
                <a:lnTo>
                  <a:pt x="82056" y="16615"/>
                </a:lnTo>
                <a:lnTo>
                  <a:pt x="84112" y="15923"/>
                </a:lnTo>
                <a:close/>
                <a:moveTo>
                  <a:pt x="41962" y="0"/>
                </a:moveTo>
                <a:lnTo>
                  <a:pt x="44585" y="460"/>
                </a:lnTo>
                <a:lnTo>
                  <a:pt x="47395" y="691"/>
                </a:lnTo>
                <a:lnTo>
                  <a:pt x="49643" y="1612"/>
                </a:lnTo>
                <a:lnTo>
                  <a:pt x="51891" y="2533"/>
                </a:lnTo>
                <a:lnTo>
                  <a:pt x="53952" y="3685"/>
                </a:lnTo>
                <a:lnTo>
                  <a:pt x="56012" y="5297"/>
                </a:lnTo>
                <a:lnTo>
                  <a:pt x="57511" y="7140"/>
                </a:lnTo>
                <a:lnTo>
                  <a:pt x="58822" y="8982"/>
                </a:lnTo>
                <a:lnTo>
                  <a:pt x="60134" y="11285"/>
                </a:lnTo>
                <a:lnTo>
                  <a:pt x="61070" y="13358"/>
                </a:lnTo>
                <a:lnTo>
                  <a:pt x="61632" y="15662"/>
                </a:lnTo>
                <a:lnTo>
                  <a:pt x="62007" y="18195"/>
                </a:lnTo>
                <a:lnTo>
                  <a:pt x="62007" y="20499"/>
                </a:lnTo>
                <a:lnTo>
                  <a:pt x="62007" y="23032"/>
                </a:lnTo>
                <a:lnTo>
                  <a:pt x="61820" y="25566"/>
                </a:lnTo>
                <a:lnTo>
                  <a:pt x="61070" y="28099"/>
                </a:lnTo>
                <a:lnTo>
                  <a:pt x="61632" y="28099"/>
                </a:lnTo>
                <a:lnTo>
                  <a:pt x="62382" y="28099"/>
                </a:lnTo>
                <a:lnTo>
                  <a:pt x="63131" y="28560"/>
                </a:lnTo>
                <a:lnTo>
                  <a:pt x="63318" y="29251"/>
                </a:lnTo>
                <a:lnTo>
                  <a:pt x="63693" y="30172"/>
                </a:lnTo>
                <a:lnTo>
                  <a:pt x="63880" y="32706"/>
                </a:lnTo>
                <a:lnTo>
                  <a:pt x="63693" y="35470"/>
                </a:lnTo>
                <a:lnTo>
                  <a:pt x="62756" y="38234"/>
                </a:lnTo>
                <a:lnTo>
                  <a:pt x="61820" y="40767"/>
                </a:lnTo>
                <a:lnTo>
                  <a:pt x="61070" y="41689"/>
                </a:lnTo>
                <a:lnTo>
                  <a:pt x="60321" y="42610"/>
                </a:lnTo>
                <a:lnTo>
                  <a:pt x="59384" y="43301"/>
                </a:lnTo>
                <a:lnTo>
                  <a:pt x="58635" y="43301"/>
                </a:lnTo>
                <a:lnTo>
                  <a:pt x="58260" y="43301"/>
                </a:lnTo>
                <a:lnTo>
                  <a:pt x="56574" y="48829"/>
                </a:lnTo>
                <a:lnTo>
                  <a:pt x="55263" y="51362"/>
                </a:lnTo>
                <a:lnTo>
                  <a:pt x="54326" y="53896"/>
                </a:lnTo>
                <a:lnTo>
                  <a:pt x="53952" y="55278"/>
                </a:lnTo>
                <a:lnTo>
                  <a:pt x="53764" y="58502"/>
                </a:lnTo>
                <a:lnTo>
                  <a:pt x="53577" y="62879"/>
                </a:lnTo>
                <a:lnTo>
                  <a:pt x="53764" y="64721"/>
                </a:lnTo>
                <a:lnTo>
                  <a:pt x="54326" y="66333"/>
                </a:lnTo>
                <a:lnTo>
                  <a:pt x="54514" y="67255"/>
                </a:lnTo>
                <a:lnTo>
                  <a:pt x="55263" y="67715"/>
                </a:lnTo>
                <a:lnTo>
                  <a:pt x="57511" y="69558"/>
                </a:lnTo>
                <a:lnTo>
                  <a:pt x="60508" y="71401"/>
                </a:lnTo>
                <a:lnTo>
                  <a:pt x="63880" y="73474"/>
                </a:lnTo>
                <a:lnTo>
                  <a:pt x="70437" y="76698"/>
                </a:lnTo>
                <a:lnTo>
                  <a:pt x="74746" y="78541"/>
                </a:lnTo>
                <a:lnTo>
                  <a:pt x="75683" y="79232"/>
                </a:lnTo>
                <a:lnTo>
                  <a:pt x="76807" y="80614"/>
                </a:lnTo>
                <a:lnTo>
                  <a:pt x="78680" y="82917"/>
                </a:lnTo>
                <a:lnTo>
                  <a:pt x="79804" y="84529"/>
                </a:lnTo>
                <a:lnTo>
                  <a:pt x="80553" y="86142"/>
                </a:lnTo>
                <a:lnTo>
                  <a:pt x="81115" y="87754"/>
                </a:lnTo>
                <a:lnTo>
                  <a:pt x="81303" y="89136"/>
                </a:lnTo>
                <a:lnTo>
                  <a:pt x="83738" y="109174"/>
                </a:lnTo>
                <a:lnTo>
                  <a:pt x="83738" y="109404"/>
                </a:lnTo>
                <a:lnTo>
                  <a:pt x="83551" y="110326"/>
                </a:lnTo>
                <a:lnTo>
                  <a:pt x="82989" y="111477"/>
                </a:lnTo>
                <a:lnTo>
                  <a:pt x="82052" y="112399"/>
                </a:lnTo>
                <a:lnTo>
                  <a:pt x="80741" y="113320"/>
                </a:lnTo>
                <a:lnTo>
                  <a:pt x="79242" y="114241"/>
                </a:lnTo>
                <a:lnTo>
                  <a:pt x="77181" y="115393"/>
                </a:lnTo>
                <a:lnTo>
                  <a:pt x="72498" y="116775"/>
                </a:lnTo>
                <a:lnTo>
                  <a:pt x="66316" y="118157"/>
                </a:lnTo>
                <a:lnTo>
                  <a:pt x="59010" y="119078"/>
                </a:lnTo>
                <a:lnTo>
                  <a:pt x="50954" y="119539"/>
                </a:lnTo>
                <a:lnTo>
                  <a:pt x="41962" y="120000"/>
                </a:lnTo>
                <a:lnTo>
                  <a:pt x="32783" y="119539"/>
                </a:lnTo>
                <a:lnTo>
                  <a:pt x="24728" y="119078"/>
                </a:lnTo>
                <a:lnTo>
                  <a:pt x="17422" y="118157"/>
                </a:lnTo>
                <a:lnTo>
                  <a:pt x="11240" y="116775"/>
                </a:lnTo>
                <a:lnTo>
                  <a:pt x="6556" y="115393"/>
                </a:lnTo>
                <a:lnTo>
                  <a:pt x="4495" y="114241"/>
                </a:lnTo>
                <a:lnTo>
                  <a:pt x="2997" y="113320"/>
                </a:lnTo>
                <a:lnTo>
                  <a:pt x="1685" y="112399"/>
                </a:lnTo>
                <a:lnTo>
                  <a:pt x="749" y="111477"/>
                </a:lnTo>
                <a:lnTo>
                  <a:pt x="187" y="110326"/>
                </a:lnTo>
                <a:lnTo>
                  <a:pt x="0" y="109404"/>
                </a:lnTo>
                <a:lnTo>
                  <a:pt x="2247" y="89136"/>
                </a:lnTo>
                <a:lnTo>
                  <a:pt x="2809" y="87754"/>
                </a:lnTo>
                <a:lnTo>
                  <a:pt x="3184" y="86142"/>
                </a:lnTo>
                <a:lnTo>
                  <a:pt x="3933" y="84529"/>
                </a:lnTo>
                <a:lnTo>
                  <a:pt x="4683" y="82917"/>
                </a:lnTo>
                <a:lnTo>
                  <a:pt x="6931" y="80614"/>
                </a:lnTo>
                <a:lnTo>
                  <a:pt x="8055" y="79232"/>
                </a:lnTo>
                <a:lnTo>
                  <a:pt x="8992" y="78541"/>
                </a:lnTo>
                <a:lnTo>
                  <a:pt x="13113" y="76698"/>
                </a:lnTo>
                <a:lnTo>
                  <a:pt x="19670" y="73474"/>
                </a:lnTo>
                <a:lnTo>
                  <a:pt x="23229" y="71401"/>
                </a:lnTo>
                <a:lnTo>
                  <a:pt x="26039" y="69558"/>
                </a:lnTo>
                <a:lnTo>
                  <a:pt x="28287" y="67715"/>
                </a:lnTo>
                <a:lnTo>
                  <a:pt x="29036" y="67255"/>
                </a:lnTo>
                <a:lnTo>
                  <a:pt x="29411" y="66333"/>
                </a:lnTo>
                <a:lnTo>
                  <a:pt x="29973" y="64721"/>
                </a:lnTo>
                <a:lnTo>
                  <a:pt x="29973" y="62879"/>
                </a:lnTo>
                <a:lnTo>
                  <a:pt x="29973" y="58502"/>
                </a:lnTo>
                <a:lnTo>
                  <a:pt x="29786" y="55278"/>
                </a:lnTo>
                <a:lnTo>
                  <a:pt x="29411" y="53896"/>
                </a:lnTo>
                <a:lnTo>
                  <a:pt x="28287" y="51362"/>
                </a:lnTo>
                <a:lnTo>
                  <a:pt x="27163" y="48829"/>
                </a:lnTo>
                <a:lnTo>
                  <a:pt x="25477" y="43301"/>
                </a:lnTo>
                <a:lnTo>
                  <a:pt x="25290" y="43301"/>
                </a:lnTo>
                <a:lnTo>
                  <a:pt x="24166" y="43301"/>
                </a:lnTo>
                <a:lnTo>
                  <a:pt x="23416" y="42610"/>
                </a:lnTo>
                <a:lnTo>
                  <a:pt x="22667" y="41689"/>
                </a:lnTo>
                <a:lnTo>
                  <a:pt x="21918" y="40767"/>
                </a:lnTo>
                <a:lnTo>
                  <a:pt x="20981" y="38234"/>
                </a:lnTo>
                <a:lnTo>
                  <a:pt x="20232" y="35470"/>
                </a:lnTo>
                <a:lnTo>
                  <a:pt x="19857" y="32706"/>
                </a:lnTo>
                <a:lnTo>
                  <a:pt x="19857" y="30172"/>
                </a:lnTo>
                <a:lnTo>
                  <a:pt x="20232" y="29251"/>
                </a:lnTo>
                <a:lnTo>
                  <a:pt x="20606" y="28560"/>
                </a:lnTo>
                <a:lnTo>
                  <a:pt x="21168" y="28099"/>
                </a:lnTo>
                <a:lnTo>
                  <a:pt x="22105" y="28099"/>
                </a:lnTo>
                <a:lnTo>
                  <a:pt x="22667" y="28099"/>
                </a:lnTo>
                <a:lnTo>
                  <a:pt x="21918" y="25566"/>
                </a:lnTo>
                <a:lnTo>
                  <a:pt x="21730" y="23032"/>
                </a:lnTo>
                <a:lnTo>
                  <a:pt x="21356" y="20499"/>
                </a:lnTo>
                <a:lnTo>
                  <a:pt x="21730" y="18195"/>
                </a:lnTo>
                <a:lnTo>
                  <a:pt x="22105" y="15662"/>
                </a:lnTo>
                <a:lnTo>
                  <a:pt x="22667" y="13358"/>
                </a:lnTo>
                <a:lnTo>
                  <a:pt x="23604" y="11285"/>
                </a:lnTo>
                <a:lnTo>
                  <a:pt x="24728" y="8982"/>
                </a:lnTo>
                <a:lnTo>
                  <a:pt x="26226" y="7140"/>
                </a:lnTo>
                <a:lnTo>
                  <a:pt x="27725" y="5297"/>
                </a:lnTo>
                <a:lnTo>
                  <a:pt x="29411" y="3685"/>
                </a:lnTo>
                <a:lnTo>
                  <a:pt x="31472" y="2533"/>
                </a:lnTo>
                <a:lnTo>
                  <a:pt x="33720" y="1612"/>
                </a:lnTo>
                <a:lnTo>
                  <a:pt x="36342" y="691"/>
                </a:lnTo>
                <a:lnTo>
                  <a:pt x="39152" y="460"/>
                </a:lnTo>
                <a:close/>
              </a:path>
            </a:pathLst>
          </a:custGeom>
          <a:solidFill>
            <a:schemeClr val="accent5"/>
          </a:solidFill>
          <a:ln>
            <a:noFill/>
          </a:ln>
        </p:spPr>
        <p:txBody>
          <a:bodyPr lIns="91425" tIns="45700" rIns="91425" bIns="45700" anchor="t" anchorCtr="0">
            <a:noAutofit/>
          </a:bodyPr>
          <a:lstStyle/>
          <a:p>
            <a:pPr defTabSz="914333">
              <a:defRPr/>
            </a:pPr>
            <a:endParaRPr kern="0">
              <a:latin typeface="Arial"/>
              <a:ea typeface="Arial"/>
              <a:cs typeface="Arial"/>
              <a:sym typeface="Arial"/>
            </a:endParaRPr>
          </a:p>
        </p:txBody>
      </p:sp>
      <p:grpSp>
        <p:nvGrpSpPr>
          <p:cNvPr id="539" name="Group 538"/>
          <p:cNvGrpSpPr>
            <a:grpSpLocks noChangeAspect="1"/>
          </p:cNvGrpSpPr>
          <p:nvPr/>
        </p:nvGrpSpPr>
        <p:grpSpPr>
          <a:xfrm>
            <a:off x="7922689" y="3107116"/>
            <a:ext cx="304985" cy="308609"/>
            <a:chOff x="6331254" y="1756442"/>
            <a:chExt cx="392460" cy="397124"/>
          </a:xfrm>
          <a:solidFill>
            <a:schemeClr val="accent5"/>
          </a:solidFill>
        </p:grpSpPr>
        <p:sp>
          <p:nvSpPr>
            <p:cNvPr id="537" name="Freeform 6"/>
            <p:cNvSpPr>
              <a:spLocks noChangeArrowheads="1"/>
            </p:cNvSpPr>
            <p:nvPr/>
          </p:nvSpPr>
          <p:spPr bwMode="auto">
            <a:xfrm flipH="1">
              <a:off x="6432534" y="1944343"/>
              <a:ext cx="210556" cy="209223"/>
            </a:xfrm>
            <a:custGeom>
              <a:avLst/>
              <a:gdLst>
                <a:gd name="T0" fmla="*/ 468 w 1392"/>
                <a:gd name="T1" fmla="*/ 1384 h 1385"/>
                <a:gd name="T2" fmla="*/ 93 w 1392"/>
                <a:gd name="T3" fmla="*/ 1384 h 1385"/>
                <a:gd name="T4" fmla="*/ 0 w 1392"/>
                <a:gd name="T5" fmla="*/ 1291 h 1385"/>
                <a:gd name="T6" fmla="*/ 0 w 1392"/>
                <a:gd name="T7" fmla="*/ 913 h 1385"/>
                <a:gd name="T8" fmla="*/ 93 w 1392"/>
                <a:gd name="T9" fmla="*/ 820 h 1385"/>
                <a:gd name="T10" fmla="*/ 144 w 1392"/>
                <a:gd name="T11" fmla="*/ 820 h 1385"/>
                <a:gd name="T12" fmla="*/ 144 w 1392"/>
                <a:gd name="T13" fmla="*/ 764 h 1385"/>
                <a:gd name="T14" fmla="*/ 237 w 1392"/>
                <a:gd name="T15" fmla="*/ 670 h 1385"/>
                <a:gd name="T16" fmla="*/ 612 w 1392"/>
                <a:gd name="T17" fmla="*/ 670 h 1385"/>
                <a:gd name="T18" fmla="*/ 705 w 1392"/>
                <a:gd name="T19" fmla="*/ 764 h 1385"/>
                <a:gd name="T20" fmla="*/ 705 w 1392"/>
                <a:gd name="T21" fmla="*/ 1142 h 1385"/>
                <a:gd name="T22" fmla="*/ 612 w 1392"/>
                <a:gd name="T23" fmla="*/ 1235 h 1385"/>
                <a:gd name="T24" fmla="*/ 562 w 1392"/>
                <a:gd name="T25" fmla="*/ 1235 h 1385"/>
                <a:gd name="T26" fmla="*/ 562 w 1392"/>
                <a:gd name="T27" fmla="*/ 1291 h 1385"/>
                <a:gd name="T28" fmla="*/ 468 w 1392"/>
                <a:gd name="T29" fmla="*/ 1384 h 1385"/>
                <a:gd name="T30" fmla="*/ 1298 w 1392"/>
                <a:gd name="T31" fmla="*/ 1238 h 1385"/>
                <a:gd name="T32" fmla="*/ 923 w 1392"/>
                <a:gd name="T33" fmla="*/ 1238 h 1385"/>
                <a:gd name="T34" fmla="*/ 830 w 1392"/>
                <a:gd name="T35" fmla="*/ 1145 h 1385"/>
                <a:gd name="T36" fmla="*/ 830 w 1392"/>
                <a:gd name="T37" fmla="*/ 766 h 1385"/>
                <a:gd name="T38" fmla="*/ 923 w 1392"/>
                <a:gd name="T39" fmla="*/ 673 h 1385"/>
                <a:gd name="T40" fmla="*/ 1298 w 1392"/>
                <a:gd name="T41" fmla="*/ 673 h 1385"/>
                <a:gd name="T42" fmla="*/ 1391 w 1392"/>
                <a:gd name="T43" fmla="*/ 766 h 1385"/>
                <a:gd name="T44" fmla="*/ 1391 w 1392"/>
                <a:gd name="T45" fmla="*/ 1145 h 1385"/>
                <a:gd name="T46" fmla="*/ 1298 w 1392"/>
                <a:gd name="T47" fmla="*/ 1238 h 1385"/>
                <a:gd name="T48" fmla="*/ 601 w 1392"/>
                <a:gd name="T49" fmla="*/ 1187 h 1385"/>
                <a:gd name="T50" fmla="*/ 657 w 1392"/>
                <a:gd name="T51" fmla="*/ 1130 h 1385"/>
                <a:gd name="T52" fmla="*/ 657 w 1392"/>
                <a:gd name="T53" fmla="*/ 778 h 1385"/>
                <a:gd name="T54" fmla="*/ 601 w 1392"/>
                <a:gd name="T55" fmla="*/ 721 h 1385"/>
                <a:gd name="T56" fmla="*/ 251 w 1392"/>
                <a:gd name="T57" fmla="*/ 721 h 1385"/>
                <a:gd name="T58" fmla="*/ 195 w 1392"/>
                <a:gd name="T59" fmla="*/ 778 h 1385"/>
                <a:gd name="T60" fmla="*/ 195 w 1392"/>
                <a:gd name="T61" fmla="*/ 820 h 1385"/>
                <a:gd name="T62" fmla="*/ 468 w 1392"/>
                <a:gd name="T63" fmla="*/ 820 h 1385"/>
                <a:gd name="T64" fmla="*/ 562 w 1392"/>
                <a:gd name="T65" fmla="*/ 913 h 1385"/>
                <a:gd name="T66" fmla="*/ 562 w 1392"/>
                <a:gd name="T67" fmla="*/ 1184 h 1385"/>
                <a:gd name="T68" fmla="*/ 601 w 1392"/>
                <a:gd name="T69" fmla="*/ 1184 h 1385"/>
                <a:gd name="T70" fmla="*/ 601 w 1392"/>
                <a:gd name="T71" fmla="*/ 1187 h 1385"/>
                <a:gd name="T72" fmla="*/ 1298 w 1392"/>
                <a:gd name="T73" fmla="*/ 563 h 1385"/>
                <a:gd name="T74" fmla="*/ 923 w 1392"/>
                <a:gd name="T75" fmla="*/ 563 h 1385"/>
                <a:gd name="T76" fmla="*/ 830 w 1392"/>
                <a:gd name="T77" fmla="*/ 470 h 1385"/>
                <a:gd name="T78" fmla="*/ 830 w 1392"/>
                <a:gd name="T79" fmla="*/ 92 h 1385"/>
                <a:gd name="T80" fmla="*/ 923 w 1392"/>
                <a:gd name="T81" fmla="*/ 0 h 1385"/>
                <a:gd name="T82" fmla="*/ 1298 w 1392"/>
                <a:gd name="T83" fmla="*/ 0 h 1385"/>
                <a:gd name="T84" fmla="*/ 1391 w 1392"/>
                <a:gd name="T85" fmla="*/ 92 h 1385"/>
                <a:gd name="T86" fmla="*/ 1391 w 1392"/>
                <a:gd name="T87" fmla="*/ 470 h 1385"/>
                <a:gd name="T88" fmla="*/ 1298 w 1392"/>
                <a:gd name="T89" fmla="*/ 563 h 1385"/>
                <a:gd name="T90" fmla="*/ 615 w 1392"/>
                <a:gd name="T91" fmla="*/ 563 h 1385"/>
                <a:gd name="T92" fmla="*/ 240 w 1392"/>
                <a:gd name="T93" fmla="*/ 563 h 1385"/>
                <a:gd name="T94" fmla="*/ 147 w 1392"/>
                <a:gd name="T95" fmla="*/ 470 h 1385"/>
                <a:gd name="T96" fmla="*/ 147 w 1392"/>
                <a:gd name="T97" fmla="*/ 92 h 1385"/>
                <a:gd name="T98" fmla="*/ 240 w 1392"/>
                <a:gd name="T99" fmla="*/ 0 h 1385"/>
                <a:gd name="T100" fmla="*/ 615 w 1392"/>
                <a:gd name="T101" fmla="*/ 0 h 1385"/>
                <a:gd name="T102" fmla="*/ 708 w 1392"/>
                <a:gd name="T103" fmla="*/ 92 h 1385"/>
                <a:gd name="T104" fmla="*/ 708 w 1392"/>
                <a:gd name="T105" fmla="*/ 470 h 1385"/>
                <a:gd name="T106" fmla="*/ 615 w 1392"/>
                <a:gd name="T107" fmla="*/ 563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2" h="1385">
                  <a:moveTo>
                    <a:pt x="468" y="1384"/>
                  </a:moveTo>
                  <a:lnTo>
                    <a:pt x="93" y="1384"/>
                  </a:lnTo>
                  <a:cubicBezTo>
                    <a:pt x="42" y="1384"/>
                    <a:pt x="0" y="1342"/>
                    <a:pt x="0" y="1291"/>
                  </a:cubicBezTo>
                  <a:lnTo>
                    <a:pt x="0" y="913"/>
                  </a:lnTo>
                  <a:cubicBezTo>
                    <a:pt x="0" y="862"/>
                    <a:pt x="42" y="820"/>
                    <a:pt x="93" y="820"/>
                  </a:cubicBezTo>
                  <a:lnTo>
                    <a:pt x="144" y="820"/>
                  </a:lnTo>
                  <a:lnTo>
                    <a:pt x="144" y="764"/>
                  </a:lnTo>
                  <a:cubicBezTo>
                    <a:pt x="144" y="713"/>
                    <a:pt x="186" y="670"/>
                    <a:pt x="237" y="670"/>
                  </a:cubicBezTo>
                  <a:lnTo>
                    <a:pt x="612" y="670"/>
                  </a:lnTo>
                  <a:cubicBezTo>
                    <a:pt x="663" y="670"/>
                    <a:pt x="705" y="713"/>
                    <a:pt x="705" y="764"/>
                  </a:cubicBezTo>
                  <a:lnTo>
                    <a:pt x="705" y="1142"/>
                  </a:lnTo>
                  <a:cubicBezTo>
                    <a:pt x="705" y="1192"/>
                    <a:pt x="663" y="1235"/>
                    <a:pt x="612" y="1235"/>
                  </a:cubicBezTo>
                  <a:lnTo>
                    <a:pt x="562" y="1235"/>
                  </a:lnTo>
                  <a:lnTo>
                    <a:pt x="562" y="1291"/>
                  </a:lnTo>
                  <a:cubicBezTo>
                    <a:pt x="562" y="1345"/>
                    <a:pt x="519" y="1384"/>
                    <a:pt x="468" y="1384"/>
                  </a:cubicBezTo>
                  <a:close/>
                  <a:moveTo>
                    <a:pt x="1298" y="1238"/>
                  </a:moveTo>
                  <a:lnTo>
                    <a:pt x="923" y="1238"/>
                  </a:lnTo>
                  <a:cubicBezTo>
                    <a:pt x="872" y="1238"/>
                    <a:pt x="830" y="1195"/>
                    <a:pt x="830" y="1145"/>
                  </a:cubicBezTo>
                  <a:lnTo>
                    <a:pt x="830" y="766"/>
                  </a:lnTo>
                  <a:cubicBezTo>
                    <a:pt x="830" y="716"/>
                    <a:pt x="872" y="673"/>
                    <a:pt x="923" y="673"/>
                  </a:cubicBezTo>
                  <a:lnTo>
                    <a:pt x="1298" y="673"/>
                  </a:lnTo>
                  <a:cubicBezTo>
                    <a:pt x="1349" y="673"/>
                    <a:pt x="1391" y="716"/>
                    <a:pt x="1391" y="766"/>
                  </a:cubicBezTo>
                  <a:lnTo>
                    <a:pt x="1391" y="1145"/>
                  </a:lnTo>
                  <a:cubicBezTo>
                    <a:pt x="1391" y="1195"/>
                    <a:pt x="1349" y="1238"/>
                    <a:pt x="1298" y="1238"/>
                  </a:cubicBezTo>
                  <a:close/>
                  <a:moveTo>
                    <a:pt x="601" y="1187"/>
                  </a:moveTo>
                  <a:cubicBezTo>
                    <a:pt x="632" y="1187"/>
                    <a:pt x="657" y="1161"/>
                    <a:pt x="657" y="1130"/>
                  </a:cubicBezTo>
                  <a:lnTo>
                    <a:pt x="657" y="778"/>
                  </a:lnTo>
                  <a:cubicBezTo>
                    <a:pt x="657" y="747"/>
                    <a:pt x="632" y="721"/>
                    <a:pt x="601" y="721"/>
                  </a:cubicBezTo>
                  <a:lnTo>
                    <a:pt x="251" y="721"/>
                  </a:lnTo>
                  <a:cubicBezTo>
                    <a:pt x="220" y="721"/>
                    <a:pt x="195" y="747"/>
                    <a:pt x="195" y="778"/>
                  </a:cubicBezTo>
                  <a:lnTo>
                    <a:pt x="195" y="820"/>
                  </a:lnTo>
                  <a:lnTo>
                    <a:pt x="468" y="820"/>
                  </a:lnTo>
                  <a:cubicBezTo>
                    <a:pt x="519" y="820"/>
                    <a:pt x="562" y="862"/>
                    <a:pt x="562" y="913"/>
                  </a:cubicBezTo>
                  <a:lnTo>
                    <a:pt x="562" y="1184"/>
                  </a:lnTo>
                  <a:lnTo>
                    <a:pt x="601" y="1184"/>
                  </a:lnTo>
                  <a:lnTo>
                    <a:pt x="601" y="1187"/>
                  </a:lnTo>
                  <a:close/>
                  <a:moveTo>
                    <a:pt x="1298" y="563"/>
                  </a:moveTo>
                  <a:lnTo>
                    <a:pt x="923" y="563"/>
                  </a:lnTo>
                  <a:cubicBezTo>
                    <a:pt x="872" y="563"/>
                    <a:pt x="830" y="521"/>
                    <a:pt x="830" y="470"/>
                  </a:cubicBezTo>
                  <a:lnTo>
                    <a:pt x="830" y="92"/>
                  </a:lnTo>
                  <a:cubicBezTo>
                    <a:pt x="830" y="42"/>
                    <a:pt x="872" y="0"/>
                    <a:pt x="923" y="0"/>
                  </a:cubicBezTo>
                  <a:lnTo>
                    <a:pt x="1298" y="0"/>
                  </a:lnTo>
                  <a:cubicBezTo>
                    <a:pt x="1349" y="0"/>
                    <a:pt x="1391" y="42"/>
                    <a:pt x="1391" y="92"/>
                  </a:cubicBezTo>
                  <a:lnTo>
                    <a:pt x="1391" y="470"/>
                  </a:lnTo>
                  <a:cubicBezTo>
                    <a:pt x="1391" y="521"/>
                    <a:pt x="1349" y="563"/>
                    <a:pt x="1298" y="563"/>
                  </a:cubicBezTo>
                  <a:close/>
                  <a:moveTo>
                    <a:pt x="615" y="563"/>
                  </a:moveTo>
                  <a:lnTo>
                    <a:pt x="240" y="563"/>
                  </a:lnTo>
                  <a:cubicBezTo>
                    <a:pt x="189" y="563"/>
                    <a:pt x="147" y="521"/>
                    <a:pt x="147" y="470"/>
                  </a:cubicBezTo>
                  <a:lnTo>
                    <a:pt x="147" y="92"/>
                  </a:lnTo>
                  <a:cubicBezTo>
                    <a:pt x="147" y="42"/>
                    <a:pt x="189" y="0"/>
                    <a:pt x="240" y="0"/>
                  </a:cubicBezTo>
                  <a:lnTo>
                    <a:pt x="615" y="0"/>
                  </a:lnTo>
                  <a:cubicBezTo>
                    <a:pt x="666" y="0"/>
                    <a:pt x="708" y="42"/>
                    <a:pt x="708" y="92"/>
                  </a:cubicBezTo>
                  <a:lnTo>
                    <a:pt x="708" y="470"/>
                  </a:lnTo>
                  <a:cubicBezTo>
                    <a:pt x="708" y="521"/>
                    <a:pt x="666" y="563"/>
                    <a:pt x="615" y="563"/>
                  </a:cubicBezTo>
                  <a:close/>
                </a:path>
              </a:pathLst>
            </a:custGeom>
            <a:grpFill/>
            <a:ln>
              <a:noFill/>
            </a:ln>
            <a:effectLst/>
            <a:extLst/>
          </p:spPr>
          <p:txBody>
            <a:bodyPr wrap="none" anchor="ctr"/>
            <a:lstStyle/>
            <a:p>
              <a:pPr defTabSz="685766"/>
              <a:endParaRPr lang="en-US"/>
            </a:p>
          </p:txBody>
        </p:sp>
        <p:sp>
          <p:nvSpPr>
            <p:cNvPr id="538" name="Freeform 7"/>
            <p:cNvSpPr>
              <a:spLocks noChangeArrowheads="1"/>
            </p:cNvSpPr>
            <p:nvPr/>
          </p:nvSpPr>
          <p:spPr bwMode="auto">
            <a:xfrm flipH="1">
              <a:off x="6331254" y="1756442"/>
              <a:ext cx="392460" cy="247203"/>
            </a:xfrm>
            <a:custGeom>
              <a:avLst/>
              <a:gdLst>
                <a:gd name="T0" fmla="*/ 2015 w 2597"/>
                <a:gd name="T1" fmla="*/ 432 h 1637"/>
                <a:gd name="T2" fmla="*/ 1298 w 2597"/>
                <a:gd name="T3" fmla="*/ 0 h 1637"/>
                <a:gd name="T4" fmla="*/ 493 w 2597"/>
                <a:gd name="T5" fmla="*/ 703 h 1637"/>
                <a:gd name="T6" fmla="*/ 0 w 2597"/>
                <a:gd name="T7" fmla="*/ 1163 h 1637"/>
                <a:gd name="T8" fmla="*/ 564 w 2597"/>
                <a:gd name="T9" fmla="*/ 1636 h 1637"/>
                <a:gd name="T10" fmla="*/ 564 w 2597"/>
                <a:gd name="T11" fmla="*/ 1298 h 1637"/>
                <a:gd name="T12" fmla="*/ 733 w 2597"/>
                <a:gd name="T13" fmla="*/ 1129 h 1637"/>
                <a:gd name="T14" fmla="*/ 1862 w 2597"/>
                <a:gd name="T15" fmla="*/ 1129 h 1637"/>
                <a:gd name="T16" fmla="*/ 2031 w 2597"/>
                <a:gd name="T17" fmla="*/ 1298 h 1637"/>
                <a:gd name="T18" fmla="*/ 2031 w 2597"/>
                <a:gd name="T19" fmla="*/ 1636 h 1637"/>
                <a:gd name="T20" fmla="*/ 2596 w 2597"/>
                <a:gd name="T21" fmla="*/ 1027 h 1637"/>
                <a:gd name="T22" fmla="*/ 2015 w 2597"/>
                <a:gd name="T23" fmla="*/ 43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7" h="1637">
                  <a:moveTo>
                    <a:pt x="2015" y="432"/>
                  </a:moveTo>
                  <a:cubicBezTo>
                    <a:pt x="1873" y="167"/>
                    <a:pt x="1597" y="0"/>
                    <a:pt x="1298" y="0"/>
                  </a:cubicBezTo>
                  <a:cubicBezTo>
                    <a:pt x="889" y="0"/>
                    <a:pt x="547" y="305"/>
                    <a:pt x="493" y="703"/>
                  </a:cubicBezTo>
                  <a:cubicBezTo>
                    <a:pt x="225" y="683"/>
                    <a:pt x="0" y="898"/>
                    <a:pt x="0" y="1163"/>
                  </a:cubicBezTo>
                  <a:cubicBezTo>
                    <a:pt x="0" y="1433"/>
                    <a:pt x="175" y="1636"/>
                    <a:pt x="564" y="1636"/>
                  </a:cubicBezTo>
                  <a:lnTo>
                    <a:pt x="564" y="1298"/>
                  </a:lnTo>
                  <a:cubicBezTo>
                    <a:pt x="564" y="1205"/>
                    <a:pt x="640" y="1129"/>
                    <a:pt x="733" y="1129"/>
                  </a:cubicBezTo>
                  <a:lnTo>
                    <a:pt x="1862" y="1129"/>
                  </a:lnTo>
                  <a:cubicBezTo>
                    <a:pt x="1955" y="1129"/>
                    <a:pt x="2031" y="1205"/>
                    <a:pt x="2031" y="1298"/>
                  </a:cubicBezTo>
                  <a:lnTo>
                    <a:pt x="2031" y="1636"/>
                  </a:lnTo>
                  <a:cubicBezTo>
                    <a:pt x="2158" y="1636"/>
                    <a:pt x="2596" y="1492"/>
                    <a:pt x="2596" y="1027"/>
                  </a:cubicBezTo>
                  <a:cubicBezTo>
                    <a:pt x="2596" y="706"/>
                    <a:pt x="2336" y="440"/>
                    <a:pt x="2015" y="432"/>
                  </a:cubicBezTo>
                </a:path>
              </a:pathLst>
            </a:custGeom>
            <a:grpFill/>
            <a:ln>
              <a:noFill/>
            </a:ln>
            <a:effectLst/>
            <a:extLst/>
          </p:spPr>
          <p:txBody>
            <a:bodyPr wrap="none" anchor="ctr"/>
            <a:lstStyle/>
            <a:p>
              <a:pPr defTabSz="685766"/>
              <a:endParaRPr lang="en-US"/>
            </a:p>
          </p:txBody>
        </p:sp>
      </p:grpSp>
      <p:sp>
        <p:nvSpPr>
          <p:cNvPr id="547" name="Line 104"/>
          <p:cNvSpPr>
            <a:spLocks noChangeShapeType="1"/>
          </p:cNvSpPr>
          <p:nvPr/>
        </p:nvSpPr>
        <p:spPr bwMode="auto">
          <a:xfrm flipH="1">
            <a:off x="4433533" y="3593859"/>
            <a:ext cx="1215426" cy="4497"/>
          </a:xfrm>
          <a:prstGeom prst="line">
            <a:avLst/>
          </a:prstGeom>
          <a:noFill/>
          <a:ln w="57150" cap="rnd">
            <a:solidFill>
              <a:schemeClr val="accent5"/>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566" name="Rounded Rectangle 565"/>
          <p:cNvSpPr/>
          <p:nvPr/>
        </p:nvSpPr>
        <p:spPr>
          <a:xfrm>
            <a:off x="5768805" y="3555582"/>
            <a:ext cx="2659984" cy="83163"/>
          </a:xfrm>
          <a:prstGeom prst="roundRect">
            <a:avLst>
              <a:gd name="adj" fmla="val 41729"/>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r>
              <a:rPr lang="en-US" sz="800" b="1">
                <a:solidFill>
                  <a:schemeClr val="tx1"/>
                </a:solidFill>
              </a:rPr>
              <a:t>UNMANAGED LOCATIONS</a:t>
            </a:r>
            <a:endParaRPr lang="en-US" sz="800" b="1" dirty="0">
              <a:solidFill>
                <a:schemeClr val="tx1"/>
              </a:solidFill>
            </a:endParaRPr>
          </a:p>
        </p:txBody>
      </p:sp>
      <p:sp>
        <p:nvSpPr>
          <p:cNvPr id="614" name="Rounded Rectangle 613"/>
          <p:cNvSpPr/>
          <p:nvPr/>
        </p:nvSpPr>
        <p:spPr>
          <a:xfrm>
            <a:off x="6106074" y="1246374"/>
            <a:ext cx="1593946" cy="523221"/>
          </a:xfrm>
          <a:prstGeom prst="roundRect">
            <a:avLst>
              <a:gd name="adj" fmla="val 50000"/>
            </a:avLst>
          </a:prstGeom>
          <a:noFill/>
          <a:ln w="25400" cap="rnd" cmpd="sng" algn="ctr">
            <a:solidFill>
              <a:srgbClr val="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cxnSp>
        <p:nvCxnSpPr>
          <p:cNvPr id="573" name="Straight Connector 572"/>
          <p:cNvCxnSpPr/>
          <p:nvPr/>
        </p:nvCxnSpPr>
        <p:spPr>
          <a:xfrm flipV="1">
            <a:off x="7008525" y="1847786"/>
            <a:ext cx="53" cy="1202171"/>
          </a:xfrm>
          <a:prstGeom prst="line">
            <a:avLst/>
          </a:prstGeom>
          <a:noFill/>
          <a:ln w="28575" cap="flat" cmpd="sng" algn="ctr">
            <a:solidFill>
              <a:schemeClr val="bg1"/>
            </a:solidFill>
            <a:prstDash val="solid"/>
            <a:headEnd type="triangle" w="med" len="med"/>
            <a:tailEnd type="triangle" w="med" len="med"/>
          </a:ln>
          <a:effectLst/>
        </p:spPr>
      </p:cxnSp>
      <p:cxnSp>
        <p:nvCxnSpPr>
          <p:cNvPr id="574" name="Straight Connector 573"/>
          <p:cNvCxnSpPr/>
          <p:nvPr/>
        </p:nvCxnSpPr>
        <p:spPr>
          <a:xfrm flipV="1">
            <a:off x="7687002" y="1844313"/>
            <a:ext cx="754" cy="1244886"/>
          </a:xfrm>
          <a:prstGeom prst="line">
            <a:avLst/>
          </a:prstGeom>
          <a:noFill/>
          <a:ln w="28575" cap="flat" cmpd="sng" algn="ctr">
            <a:solidFill>
              <a:schemeClr val="bg1"/>
            </a:solidFill>
            <a:prstDash val="solid"/>
            <a:headEnd type="triangle" w="med" len="med"/>
            <a:tailEnd type="triangle" w="med" len="med"/>
          </a:ln>
          <a:effectLst/>
        </p:spPr>
      </p:cxnSp>
      <p:sp>
        <p:nvSpPr>
          <p:cNvPr id="590" name="Rectangle 589"/>
          <p:cNvSpPr/>
          <p:nvPr/>
        </p:nvSpPr>
        <p:spPr>
          <a:xfrm>
            <a:off x="2986124" y="2107675"/>
            <a:ext cx="1195692" cy="549381"/>
          </a:xfrm>
          <a:prstGeom prst="rect">
            <a:avLst/>
          </a:prstGeom>
        </p:spPr>
        <p:txBody>
          <a:bodyPr wrap="square">
            <a:spAutoFit/>
          </a:bodyPr>
          <a:lstStyle/>
          <a:p>
            <a:pPr algn="r" defTabSz="914333">
              <a:lnSpc>
                <a:spcPct val="90000"/>
              </a:lnSpc>
              <a:defRPr/>
            </a:pPr>
            <a:r>
              <a:rPr lang="en-US" sz="1100" b="1" kern="0" dirty="0"/>
              <a:t>NGFW/NGIPS</a:t>
            </a:r>
          </a:p>
          <a:p>
            <a:pPr algn="r" defTabSz="914333">
              <a:lnSpc>
                <a:spcPct val="90000"/>
              </a:lnSpc>
              <a:defRPr/>
            </a:pPr>
            <a:r>
              <a:rPr lang="en-US" sz="1100" b="1" kern="0" dirty="0"/>
              <a:t>Web/Email Gateways</a:t>
            </a:r>
          </a:p>
        </p:txBody>
      </p:sp>
      <p:grpSp>
        <p:nvGrpSpPr>
          <p:cNvPr id="596" name="Group 595"/>
          <p:cNvGrpSpPr/>
          <p:nvPr/>
        </p:nvGrpSpPr>
        <p:grpSpPr>
          <a:xfrm>
            <a:off x="3298902" y="2609735"/>
            <a:ext cx="1098891" cy="910759"/>
            <a:chOff x="3295291" y="2453863"/>
            <a:chExt cx="1098891" cy="910759"/>
          </a:xfrm>
        </p:grpSpPr>
        <p:sp>
          <p:nvSpPr>
            <p:cNvPr id="593" name="Freeform 592"/>
            <p:cNvSpPr/>
            <p:nvPr/>
          </p:nvSpPr>
          <p:spPr>
            <a:xfrm>
              <a:off x="3328709" y="2453863"/>
              <a:ext cx="1065473" cy="910759"/>
            </a:xfrm>
            <a:custGeom>
              <a:avLst/>
              <a:gdLst>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477836 w 3753948"/>
                <a:gd name="connsiteY44" fmla="*/ 912382 h 914703"/>
                <a:gd name="connsiteX45" fmla="*/ 0 w 3753948"/>
                <a:gd name="connsiteY45" fmla="*/ 912382 h 914703"/>
                <a:gd name="connsiteX46" fmla="*/ 0 w 3753948"/>
                <a:gd name="connsiteY46" fmla="*/ 852885 h 914703"/>
                <a:gd name="connsiteX47" fmla="*/ 477836 w 3753948"/>
                <a:gd name="connsiteY47" fmla="*/ 852885 h 914703"/>
                <a:gd name="connsiteX48" fmla="*/ 477836 w 3753948"/>
                <a:gd name="connsiteY48" fmla="*/ 200588 h 914703"/>
                <a:gd name="connsiteX49" fmla="*/ 712105 w 3753948"/>
                <a:gd name="connsiteY49" fmla="*/ 200588 h 914703"/>
                <a:gd name="connsiteX50" fmla="*/ 712105 w 3753948"/>
                <a:gd name="connsiteY50" fmla="*/ 75590 h 914703"/>
                <a:gd name="connsiteX51" fmla="*/ 777452 w 3753948"/>
                <a:gd name="connsiteY51" fmla="*/ 75590 h 914703"/>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0 w 3753948"/>
                <a:gd name="connsiteY44" fmla="*/ 912382 h 914703"/>
                <a:gd name="connsiteX45" fmla="*/ 0 w 3753948"/>
                <a:gd name="connsiteY45" fmla="*/ 852885 h 914703"/>
                <a:gd name="connsiteX46" fmla="*/ 477836 w 3753948"/>
                <a:gd name="connsiteY46" fmla="*/ 852885 h 914703"/>
                <a:gd name="connsiteX47" fmla="*/ 477836 w 3753948"/>
                <a:gd name="connsiteY47" fmla="*/ 200588 h 914703"/>
                <a:gd name="connsiteX48" fmla="*/ 712105 w 3753948"/>
                <a:gd name="connsiteY48" fmla="*/ 200588 h 914703"/>
                <a:gd name="connsiteX49" fmla="*/ 712105 w 3753948"/>
                <a:gd name="connsiteY49" fmla="*/ 75590 h 914703"/>
                <a:gd name="connsiteX50" fmla="*/ 777452 w 3753948"/>
                <a:gd name="connsiteY50" fmla="*/ 75590 h 914703"/>
                <a:gd name="connsiteX51" fmla="*/ 777452 w 3753948"/>
                <a:gd name="connsiteY51" fmla="*/ 0 h 914703"/>
                <a:gd name="connsiteX0" fmla="*/ 477836 w 3753948"/>
                <a:gd name="connsiteY0" fmla="*/ 914702 h 1006142"/>
                <a:gd name="connsiteX1" fmla="*/ 0 w 3753948"/>
                <a:gd name="connsiteY1" fmla="*/ 912382 h 1006142"/>
                <a:gd name="connsiteX2" fmla="*/ 0 w 3753948"/>
                <a:gd name="connsiteY2" fmla="*/ 852885 h 1006142"/>
                <a:gd name="connsiteX3" fmla="*/ 477836 w 3753948"/>
                <a:gd name="connsiteY3" fmla="*/ 852885 h 1006142"/>
                <a:gd name="connsiteX4" fmla="*/ 477836 w 3753948"/>
                <a:gd name="connsiteY4" fmla="*/ 200588 h 1006142"/>
                <a:gd name="connsiteX5" fmla="*/ 712105 w 3753948"/>
                <a:gd name="connsiteY5" fmla="*/ 200588 h 1006142"/>
                <a:gd name="connsiteX6" fmla="*/ 712105 w 3753948"/>
                <a:gd name="connsiteY6" fmla="*/ 75590 h 1006142"/>
                <a:gd name="connsiteX7" fmla="*/ 777452 w 3753948"/>
                <a:gd name="connsiteY7" fmla="*/ 75590 h 1006142"/>
                <a:gd name="connsiteX8" fmla="*/ 777452 w 3753948"/>
                <a:gd name="connsiteY8" fmla="*/ 0 h 1006142"/>
                <a:gd name="connsiteX9" fmla="*/ 1241165 w 3753948"/>
                <a:gd name="connsiteY9" fmla="*/ 0 h 1006142"/>
                <a:gd name="connsiteX10" fmla="*/ 1241165 w 3753948"/>
                <a:gd name="connsiteY10" fmla="*/ 75590 h 1006142"/>
                <a:gd name="connsiteX11" fmla="*/ 1306513 w 3753948"/>
                <a:gd name="connsiteY11" fmla="*/ 75590 h 1006142"/>
                <a:gd name="connsiteX12" fmla="*/ 1306513 w 3753948"/>
                <a:gd name="connsiteY12" fmla="*/ 339308 h 1006142"/>
                <a:gd name="connsiteX13" fmla="*/ 1543309 w 3753948"/>
                <a:gd name="connsiteY13" fmla="*/ 339308 h 1006142"/>
                <a:gd name="connsiteX14" fmla="*/ 1543309 w 3753948"/>
                <a:gd name="connsiteY14" fmla="*/ 852885 h 1006142"/>
                <a:gd name="connsiteX15" fmla="*/ 1703275 w 3753948"/>
                <a:gd name="connsiteY15" fmla="*/ 852885 h 1006142"/>
                <a:gd name="connsiteX16" fmla="*/ 1703275 w 3753948"/>
                <a:gd name="connsiteY16" fmla="*/ 804658 h 1006142"/>
                <a:gd name="connsiteX17" fmla="*/ 1716346 w 3753948"/>
                <a:gd name="connsiteY17" fmla="*/ 791587 h 1006142"/>
                <a:gd name="connsiteX18" fmla="*/ 1719843 w 3753948"/>
                <a:gd name="connsiteY18" fmla="*/ 791587 h 1006142"/>
                <a:gd name="connsiteX19" fmla="*/ 1719843 w 3753948"/>
                <a:gd name="connsiteY19" fmla="*/ 572544 h 1006142"/>
                <a:gd name="connsiteX20" fmla="*/ 1779339 w 3753948"/>
                <a:gd name="connsiteY20" fmla="*/ 513048 h 1006142"/>
                <a:gd name="connsiteX21" fmla="*/ 2205633 w 3753948"/>
                <a:gd name="connsiteY21" fmla="*/ 513048 h 1006142"/>
                <a:gd name="connsiteX22" fmla="*/ 2265129 w 3753948"/>
                <a:gd name="connsiteY22" fmla="*/ 572544 h 1006142"/>
                <a:gd name="connsiteX23" fmla="*/ 2265129 w 3753948"/>
                <a:gd name="connsiteY23" fmla="*/ 791587 h 1006142"/>
                <a:gd name="connsiteX24" fmla="*/ 2272825 w 3753948"/>
                <a:gd name="connsiteY24" fmla="*/ 791587 h 1006142"/>
                <a:gd name="connsiteX25" fmla="*/ 2285896 w 3753948"/>
                <a:gd name="connsiteY25" fmla="*/ 804658 h 1006142"/>
                <a:gd name="connsiteX26" fmla="*/ 2285896 w 3753948"/>
                <a:gd name="connsiteY26" fmla="*/ 852885 h 1006142"/>
                <a:gd name="connsiteX27" fmla="*/ 2545757 w 3753948"/>
                <a:gd name="connsiteY27" fmla="*/ 852885 h 1006142"/>
                <a:gd name="connsiteX28" fmla="*/ 2545757 w 3753948"/>
                <a:gd name="connsiteY28" fmla="*/ 339307 h 1006142"/>
                <a:gd name="connsiteX29" fmla="*/ 2677121 w 3753948"/>
                <a:gd name="connsiteY29" fmla="*/ 339307 h 1006142"/>
                <a:gd name="connsiteX30" fmla="*/ 2677121 w 3753948"/>
                <a:gd name="connsiteY30" fmla="*/ 269045 h 1006142"/>
                <a:gd name="connsiteX31" fmla="*/ 2848457 w 3753948"/>
                <a:gd name="connsiteY31" fmla="*/ 269045 h 1006142"/>
                <a:gd name="connsiteX32" fmla="*/ 2848457 w 3753948"/>
                <a:gd name="connsiteY32" fmla="*/ 339307 h 1006142"/>
                <a:gd name="connsiteX33" fmla="*/ 3292055 w 3753948"/>
                <a:gd name="connsiteY33" fmla="*/ 339307 h 1006142"/>
                <a:gd name="connsiteX34" fmla="*/ 3292055 w 3753948"/>
                <a:gd name="connsiteY34" fmla="*/ 852885 h 1006142"/>
                <a:gd name="connsiteX35" fmla="*/ 3753948 w 3753948"/>
                <a:gd name="connsiteY35" fmla="*/ 852885 h 1006142"/>
                <a:gd name="connsiteX36" fmla="*/ 3753948 w 3753948"/>
                <a:gd name="connsiteY36" fmla="*/ 912382 h 1006142"/>
                <a:gd name="connsiteX37" fmla="*/ 3292055 w 3753948"/>
                <a:gd name="connsiteY37" fmla="*/ 912382 h 1006142"/>
                <a:gd name="connsiteX38" fmla="*/ 3292055 w 3753948"/>
                <a:gd name="connsiteY38" fmla="*/ 914702 h 1006142"/>
                <a:gd name="connsiteX39" fmla="*/ 2545757 w 3753948"/>
                <a:gd name="connsiteY39" fmla="*/ 914702 h 1006142"/>
                <a:gd name="connsiteX40" fmla="*/ 2545757 w 3753948"/>
                <a:gd name="connsiteY40" fmla="*/ 912382 h 1006142"/>
                <a:gd name="connsiteX41" fmla="*/ 2278429 w 3753948"/>
                <a:gd name="connsiteY41" fmla="*/ 912382 h 1006142"/>
                <a:gd name="connsiteX42" fmla="*/ 2272825 w 3753948"/>
                <a:gd name="connsiteY42" fmla="*/ 914703 h 1006142"/>
                <a:gd name="connsiteX43" fmla="*/ 1716346 w 3753948"/>
                <a:gd name="connsiteY43" fmla="*/ 914703 h 1006142"/>
                <a:gd name="connsiteX44" fmla="*/ 1710743 w 3753948"/>
                <a:gd name="connsiteY44" fmla="*/ 912382 h 1006142"/>
                <a:gd name="connsiteX45" fmla="*/ 1543309 w 3753948"/>
                <a:gd name="connsiteY45" fmla="*/ 912382 h 1006142"/>
                <a:gd name="connsiteX46" fmla="*/ 1543309 w 3753948"/>
                <a:gd name="connsiteY46" fmla="*/ 914701 h 1006142"/>
                <a:gd name="connsiteX47" fmla="*/ 1306513 w 3753948"/>
                <a:gd name="connsiteY47" fmla="*/ 914701 h 1006142"/>
                <a:gd name="connsiteX48" fmla="*/ 1306513 w 3753948"/>
                <a:gd name="connsiteY48" fmla="*/ 914702 h 1006142"/>
                <a:gd name="connsiteX49" fmla="*/ 1062168 w 3753948"/>
                <a:gd name="connsiteY49" fmla="*/ 914702 h 1006142"/>
                <a:gd name="connsiteX50" fmla="*/ 712105 w 3753948"/>
                <a:gd name="connsiteY50" fmla="*/ 914702 h 1006142"/>
                <a:gd name="connsiteX51" fmla="*/ 569276 w 3753948"/>
                <a:gd name="connsiteY51" fmla="*/ 1006142 h 1006142"/>
                <a:gd name="connsiteX0" fmla="*/ 477836 w 3753948"/>
                <a:gd name="connsiteY0" fmla="*/ 914702 h 914703"/>
                <a:gd name="connsiteX1" fmla="*/ 0 w 3753948"/>
                <a:gd name="connsiteY1" fmla="*/ 912382 h 914703"/>
                <a:gd name="connsiteX2" fmla="*/ 0 w 3753948"/>
                <a:gd name="connsiteY2" fmla="*/ 852885 h 914703"/>
                <a:gd name="connsiteX3" fmla="*/ 477836 w 3753948"/>
                <a:gd name="connsiteY3" fmla="*/ 852885 h 914703"/>
                <a:gd name="connsiteX4" fmla="*/ 477836 w 3753948"/>
                <a:gd name="connsiteY4" fmla="*/ 200588 h 914703"/>
                <a:gd name="connsiteX5" fmla="*/ 712105 w 3753948"/>
                <a:gd name="connsiteY5" fmla="*/ 200588 h 914703"/>
                <a:gd name="connsiteX6" fmla="*/ 712105 w 3753948"/>
                <a:gd name="connsiteY6" fmla="*/ 75590 h 914703"/>
                <a:gd name="connsiteX7" fmla="*/ 777452 w 3753948"/>
                <a:gd name="connsiteY7" fmla="*/ 75590 h 914703"/>
                <a:gd name="connsiteX8" fmla="*/ 777452 w 3753948"/>
                <a:gd name="connsiteY8" fmla="*/ 0 h 914703"/>
                <a:gd name="connsiteX9" fmla="*/ 1241165 w 3753948"/>
                <a:gd name="connsiteY9" fmla="*/ 0 h 914703"/>
                <a:gd name="connsiteX10" fmla="*/ 1241165 w 3753948"/>
                <a:gd name="connsiteY10" fmla="*/ 75590 h 914703"/>
                <a:gd name="connsiteX11" fmla="*/ 1306513 w 3753948"/>
                <a:gd name="connsiteY11" fmla="*/ 75590 h 914703"/>
                <a:gd name="connsiteX12" fmla="*/ 1306513 w 3753948"/>
                <a:gd name="connsiteY12" fmla="*/ 339308 h 914703"/>
                <a:gd name="connsiteX13" fmla="*/ 1543309 w 3753948"/>
                <a:gd name="connsiteY13" fmla="*/ 339308 h 914703"/>
                <a:gd name="connsiteX14" fmla="*/ 1543309 w 3753948"/>
                <a:gd name="connsiteY14" fmla="*/ 852885 h 914703"/>
                <a:gd name="connsiteX15" fmla="*/ 1703275 w 3753948"/>
                <a:gd name="connsiteY15" fmla="*/ 852885 h 914703"/>
                <a:gd name="connsiteX16" fmla="*/ 1703275 w 3753948"/>
                <a:gd name="connsiteY16" fmla="*/ 804658 h 914703"/>
                <a:gd name="connsiteX17" fmla="*/ 1716346 w 3753948"/>
                <a:gd name="connsiteY17" fmla="*/ 791587 h 914703"/>
                <a:gd name="connsiteX18" fmla="*/ 1719843 w 3753948"/>
                <a:gd name="connsiteY18" fmla="*/ 791587 h 914703"/>
                <a:gd name="connsiteX19" fmla="*/ 1719843 w 3753948"/>
                <a:gd name="connsiteY19" fmla="*/ 572544 h 914703"/>
                <a:gd name="connsiteX20" fmla="*/ 1779339 w 3753948"/>
                <a:gd name="connsiteY20" fmla="*/ 513048 h 914703"/>
                <a:gd name="connsiteX21" fmla="*/ 2205633 w 3753948"/>
                <a:gd name="connsiteY21" fmla="*/ 513048 h 914703"/>
                <a:gd name="connsiteX22" fmla="*/ 2265129 w 3753948"/>
                <a:gd name="connsiteY22" fmla="*/ 572544 h 914703"/>
                <a:gd name="connsiteX23" fmla="*/ 2265129 w 3753948"/>
                <a:gd name="connsiteY23" fmla="*/ 791587 h 914703"/>
                <a:gd name="connsiteX24" fmla="*/ 2272825 w 3753948"/>
                <a:gd name="connsiteY24" fmla="*/ 791587 h 914703"/>
                <a:gd name="connsiteX25" fmla="*/ 2285896 w 3753948"/>
                <a:gd name="connsiteY25" fmla="*/ 804658 h 914703"/>
                <a:gd name="connsiteX26" fmla="*/ 2285896 w 3753948"/>
                <a:gd name="connsiteY26" fmla="*/ 852885 h 914703"/>
                <a:gd name="connsiteX27" fmla="*/ 2545757 w 3753948"/>
                <a:gd name="connsiteY27" fmla="*/ 852885 h 914703"/>
                <a:gd name="connsiteX28" fmla="*/ 2545757 w 3753948"/>
                <a:gd name="connsiteY28" fmla="*/ 339307 h 914703"/>
                <a:gd name="connsiteX29" fmla="*/ 2677121 w 3753948"/>
                <a:gd name="connsiteY29" fmla="*/ 339307 h 914703"/>
                <a:gd name="connsiteX30" fmla="*/ 2677121 w 3753948"/>
                <a:gd name="connsiteY30" fmla="*/ 269045 h 914703"/>
                <a:gd name="connsiteX31" fmla="*/ 2848457 w 3753948"/>
                <a:gd name="connsiteY31" fmla="*/ 269045 h 914703"/>
                <a:gd name="connsiteX32" fmla="*/ 2848457 w 3753948"/>
                <a:gd name="connsiteY32" fmla="*/ 339307 h 914703"/>
                <a:gd name="connsiteX33" fmla="*/ 3292055 w 3753948"/>
                <a:gd name="connsiteY33" fmla="*/ 339307 h 914703"/>
                <a:gd name="connsiteX34" fmla="*/ 3292055 w 3753948"/>
                <a:gd name="connsiteY34" fmla="*/ 852885 h 914703"/>
                <a:gd name="connsiteX35" fmla="*/ 3753948 w 3753948"/>
                <a:gd name="connsiteY35" fmla="*/ 852885 h 914703"/>
                <a:gd name="connsiteX36" fmla="*/ 3753948 w 3753948"/>
                <a:gd name="connsiteY36" fmla="*/ 912382 h 914703"/>
                <a:gd name="connsiteX37" fmla="*/ 3292055 w 3753948"/>
                <a:gd name="connsiteY37" fmla="*/ 912382 h 914703"/>
                <a:gd name="connsiteX38" fmla="*/ 3292055 w 3753948"/>
                <a:gd name="connsiteY38" fmla="*/ 914702 h 914703"/>
                <a:gd name="connsiteX39" fmla="*/ 2545757 w 3753948"/>
                <a:gd name="connsiteY39" fmla="*/ 914702 h 914703"/>
                <a:gd name="connsiteX40" fmla="*/ 2545757 w 3753948"/>
                <a:gd name="connsiteY40" fmla="*/ 912382 h 914703"/>
                <a:gd name="connsiteX41" fmla="*/ 2278429 w 3753948"/>
                <a:gd name="connsiteY41" fmla="*/ 912382 h 914703"/>
                <a:gd name="connsiteX42" fmla="*/ 2272825 w 3753948"/>
                <a:gd name="connsiteY42" fmla="*/ 914703 h 914703"/>
                <a:gd name="connsiteX43" fmla="*/ 1716346 w 3753948"/>
                <a:gd name="connsiteY43" fmla="*/ 914703 h 914703"/>
                <a:gd name="connsiteX44" fmla="*/ 1710743 w 3753948"/>
                <a:gd name="connsiteY44" fmla="*/ 912382 h 914703"/>
                <a:gd name="connsiteX45" fmla="*/ 1543309 w 3753948"/>
                <a:gd name="connsiteY45" fmla="*/ 912382 h 914703"/>
                <a:gd name="connsiteX46" fmla="*/ 1543309 w 3753948"/>
                <a:gd name="connsiteY46" fmla="*/ 914701 h 914703"/>
                <a:gd name="connsiteX47" fmla="*/ 1306513 w 3753948"/>
                <a:gd name="connsiteY47" fmla="*/ 914701 h 914703"/>
                <a:gd name="connsiteX48" fmla="*/ 1306513 w 3753948"/>
                <a:gd name="connsiteY48" fmla="*/ 914702 h 914703"/>
                <a:gd name="connsiteX49" fmla="*/ 1062168 w 3753948"/>
                <a:gd name="connsiteY49" fmla="*/ 914702 h 914703"/>
                <a:gd name="connsiteX50" fmla="*/ 712105 w 3753948"/>
                <a:gd name="connsiteY50" fmla="*/ 914702 h 914703"/>
                <a:gd name="connsiteX0" fmla="*/ 0 w 3753948"/>
                <a:gd name="connsiteY0" fmla="*/ 912382 h 914703"/>
                <a:gd name="connsiteX1" fmla="*/ 0 w 3753948"/>
                <a:gd name="connsiteY1" fmla="*/ 852885 h 914703"/>
                <a:gd name="connsiteX2" fmla="*/ 477836 w 3753948"/>
                <a:gd name="connsiteY2" fmla="*/ 852885 h 914703"/>
                <a:gd name="connsiteX3" fmla="*/ 477836 w 3753948"/>
                <a:gd name="connsiteY3" fmla="*/ 200588 h 914703"/>
                <a:gd name="connsiteX4" fmla="*/ 712105 w 3753948"/>
                <a:gd name="connsiteY4" fmla="*/ 200588 h 914703"/>
                <a:gd name="connsiteX5" fmla="*/ 712105 w 3753948"/>
                <a:gd name="connsiteY5" fmla="*/ 75590 h 914703"/>
                <a:gd name="connsiteX6" fmla="*/ 777452 w 3753948"/>
                <a:gd name="connsiteY6" fmla="*/ 75590 h 914703"/>
                <a:gd name="connsiteX7" fmla="*/ 777452 w 3753948"/>
                <a:gd name="connsiteY7" fmla="*/ 0 h 914703"/>
                <a:gd name="connsiteX8" fmla="*/ 1241165 w 3753948"/>
                <a:gd name="connsiteY8" fmla="*/ 0 h 914703"/>
                <a:gd name="connsiteX9" fmla="*/ 1241165 w 3753948"/>
                <a:gd name="connsiteY9" fmla="*/ 75590 h 914703"/>
                <a:gd name="connsiteX10" fmla="*/ 1306513 w 3753948"/>
                <a:gd name="connsiteY10" fmla="*/ 75590 h 914703"/>
                <a:gd name="connsiteX11" fmla="*/ 1306513 w 3753948"/>
                <a:gd name="connsiteY11" fmla="*/ 339308 h 914703"/>
                <a:gd name="connsiteX12" fmla="*/ 1543309 w 3753948"/>
                <a:gd name="connsiteY12" fmla="*/ 339308 h 914703"/>
                <a:gd name="connsiteX13" fmla="*/ 1543309 w 3753948"/>
                <a:gd name="connsiteY13" fmla="*/ 852885 h 914703"/>
                <a:gd name="connsiteX14" fmla="*/ 1703275 w 3753948"/>
                <a:gd name="connsiteY14" fmla="*/ 852885 h 914703"/>
                <a:gd name="connsiteX15" fmla="*/ 1703275 w 3753948"/>
                <a:gd name="connsiteY15" fmla="*/ 804658 h 914703"/>
                <a:gd name="connsiteX16" fmla="*/ 1716346 w 3753948"/>
                <a:gd name="connsiteY16" fmla="*/ 791587 h 914703"/>
                <a:gd name="connsiteX17" fmla="*/ 1719843 w 3753948"/>
                <a:gd name="connsiteY17" fmla="*/ 791587 h 914703"/>
                <a:gd name="connsiteX18" fmla="*/ 1719843 w 3753948"/>
                <a:gd name="connsiteY18" fmla="*/ 572544 h 914703"/>
                <a:gd name="connsiteX19" fmla="*/ 1779339 w 3753948"/>
                <a:gd name="connsiteY19" fmla="*/ 513048 h 914703"/>
                <a:gd name="connsiteX20" fmla="*/ 2205633 w 3753948"/>
                <a:gd name="connsiteY20" fmla="*/ 513048 h 914703"/>
                <a:gd name="connsiteX21" fmla="*/ 2265129 w 3753948"/>
                <a:gd name="connsiteY21" fmla="*/ 572544 h 914703"/>
                <a:gd name="connsiteX22" fmla="*/ 2265129 w 3753948"/>
                <a:gd name="connsiteY22" fmla="*/ 791587 h 914703"/>
                <a:gd name="connsiteX23" fmla="*/ 2272825 w 3753948"/>
                <a:gd name="connsiteY23" fmla="*/ 791587 h 914703"/>
                <a:gd name="connsiteX24" fmla="*/ 2285896 w 3753948"/>
                <a:gd name="connsiteY24" fmla="*/ 804658 h 914703"/>
                <a:gd name="connsiteX25" fmla="*/ 2285896 w 3753948"/>
                <a:gd name="connsiteY25" fmla="*/ 852885 h 914703"/>
                <a:gd name="connsiteX26" fmla="*/ 2545757 w 3753948"/>
                <a:gd name="connsiteY26" fmla="*/ 852885 h 914703"/>
                <a:gd name="connsiteX27" fmla="*/ 2545757 w 3753948"/>
                <a:gd name="connsiteY27" fmla="*/ 339307 h 914703"/>
                <a:gd name="connsiteX28" fmla="*/ 2677121 w 3753948"/>
                <a:gd name="connsiteY28" fmla="*/ 339307 h 914703"/>
                <a:gd name="connsiteX29" fmla="*/ 2677121 w 3753948"/>
                <a:gd name="connsiteY29" fmla="*/ 269045 h 914703"/>
                <a:gd name="connsiteX30" fmla="*/ 2848457 w 3753948"/>
                <a:gd name="connsiteY30" fmla="*/ 269045 h 914703"/>
                <a:gd name="connsiteX31" fmla="*/ 2848457 w 3753948"/>
                <a:gd name="connsiteY31" fmla="*/ 339307 h 914703"/>
                <a:gd name="connsiteX32" fmla="*/ 3292055 w 3753948"/>
                <a:gd name="connsiteY32" fmla="*/ 339307 h 914703"/>
                <a:gd name="connsiteX33" fmla="*/ 3292055 w 3753948"/>
                <a:gd name="connsiteY33" fmla="*/ 852885 h 914703"/>
                <a:gd name="connsiteX34" fmla="*/ 3753948 w 3753948"/>
                <a:gd name="connsiteY34" fmla="*/ 852885 h 914703"/>
                <a:gd name="connsiteX35" fmla="*/ 3753948 w 3753948"/>
                <a:gd name="connsiteY35" fmla="*/ 912382 h 914703"/>
                <a:gd name="connsiteX36" fmla="*/ 3292055 w 3753948"/>
                <a:gd name="connsiteY36" fmla="*/ 912382 h 914703"/>
                <a:gd name="connsiteX37" fmla="*/ 3292055 w 3753948"/>
                <a:gd name="connsiteY37" fmla="*/ 914702 h 914703"/>
                <a:gd name="connsiteX38" fmla="*/ 2545757 w 3753948"/>
                <a:gd name="connsiteY38" fmla="*/ 914702 h 914703"/>
                <a:gd name="connsiteX39" fmla="*/ 2545757 w 3753948"/>
                <a:gd name="connsiteY39" fmla="*/ 912382 h 914703"/>
                <a:gd name="connsiteX40" fmla="*/ 2278429 w 3753948"/>
                <a:gd name="connsiteY40" fmla="*/ 912382 h 914703"/>
                <a:gd name="connsiteX41" fmla="*/ 2272825 w 3753948"/>
                <a:gd name="connsiteY41" fmla="*/ 914703 h 914703"/>
                <a:gd name="connsiteX42" fmla="*/ 1716346 w 3753948"/>
                <a:gd name="connsiteY42" fmla="*/ 914703 h 914703"/>
                <a:gd name="connsiteX43" fmla="*/ 1710743 w 3753948"/>
                <a:gd name="connsiteY43" fmla="*/ 912382 h 914703"/>
                <a:gd name="connsiteX44" fmla="*/ 1543309 w 3753948"/>
                <a:gd name="connsiteY44" fmla="*/ 912382 h 914703"/>
                <a:gd name="connsiteX45" fmla="*/ 1543309 w 3753948"/>
                <a:gd name="connsiteY45" fmla="*/ 914701 h 914703"/>
                <a:gd name="connsiteX46" fmla="*/ 1306513 w 3753948"/>
                <a:gd name="connsiteY46" fmla="*/ 914701 h 914703"/>
                <a:gd name="connsiteX47" fmla="*/ 1306513 w 3753948"/>
                <a:gd name="connsiteY47" fmla="*/ 914702 h 914703"/>
                <a:gd name="connsiteX48" fmla="*/ 1062168 w 3753948"/>
                <a:gd name="connsiteY48" fmla="*/ 914702 h 914703"/>
                <a:gd name="connsiteX49" fmla="*/ 712105 w 3753948"/>
                <a:gd name="connsiteY49"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48" fmla="*/ 712105 w 3753948"/>
                <a:gd name="connsiteY48"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39" fmla="*/ 2278429 w 3753948"/>
                <a:gd name="connsiteY39"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35" fmla="*/ 3292055 w 3753948"/>
                <a:gd name="connsiteY35" fmla="*/ 912382 h 91238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753948 w 3753948"/>
                <a:gd name="connsiteY33"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498191"/>
                <a:gd name="connsiteY0" fmla="*/ 852885 h 852885"/>
                <a:gd name="connsiteX1" fmla="*/ 477836 w 3498191"/>
                <a:gd name="connsiteY1" fmla="*/ 852885 h 852885"/>
                <a:gd name="connsiteX2" fmla="*/ 477836 w 3498191"/>
                <a:gd name="connsiteY2" fmla="*/ 200588 h 852885"/>
                <a:gd name="connsiteX3" fmla="*/ 712105 w 3498191"/>
                <a:gd name="connsiteY3" fmla="*/ 200588 h 852885"/>
                <a:gd name="connsiteX4" fmla="*/ 712105 w 3498191"/>
                <a:gd name="connsiteY4" fmla="*/ 75590 h 852885"/>
                <a:gd name="connsiteX5" fmla="*/ 777452 w 3498191"/>
                <a:gd name="connsiteY5" fmla="*/ 75590 h 852885"/>
                <a:gd name="connsiteX6" fmla="*/ 777452 w 3498191"/>
                <a:gd name="connsiteY6" fmla="*/ 0 h 852885"/>
                <a:gd name="connsiteX7" fmla="*/ 1241165 w 3498191"/>
                <a:gd name="connsiteY7" fmla="*/ 0 h 852885"/>
                <a:gd name="connsiteX8" fmla="*/ 1241165 w 3498191"/>
                <a:gd name="connsiteY8" fmla="*/ 75590 h 852885"/>
                <a:gd name="connsiteX9" fmla="*/ 1306513 w 3498191"/>
                <a:gd name="connsiteY9" fmla="*/ 75590 h 852885"/>
                <a:gd name="connsiteX10" fmla="*/ 1306513 w 3498191"/>
                <a:gd name="connsiteY10" fmla="*/ 339308 h 852885"/>
                <a:gd name="connsiteX11" fmla="*/ 1543309 w 3498191"/>
                <a:gd name="connsiteY11" fmla="*/ 339308 h 852885"/>
                <a:gd name="connsiteX12" fmla="*/ 1543309 w 3498191"/>
                <a:gd name="connsiteY12" fmla="*/ 852885 h 852885"/>
                <a:gd name="connsiteX13" fmla="*/ 1703275 w 3498191"/>
                <a:gd name="connsiteY13" fmla="*/ 852885 h 852885"/>
                <a:gd name="connsiteX14" fmla="*/ 1703275 w 3498191"/>
                <a:gd name="connsiteY14" fmla="*/ 804658 h 852885"/>
                <a:gd name="connsiteX15" fmla="*/ 1716346 w 3498191"/>
                <a:gd name="connsiteY15" fmla="*/ 791587 h 852885"/>
                <a:gd name="connsiteX16" fmla="*/ 1719843 w 3498191"/>
                <a:gd name="connsiteY16" fmla="*/ 791587 h 852885"/>
                <a:gd name="connsiteX17" fmla="*/ 1719843 w 3498191"/>
                <a:gd name="connsiteY17" fmla="*/ 572544 h 852885"/>
                <a:gd name="connsiteX18" fmla="*/ 1779339 w 3498191"/>
                <a:gd name="connsiteY18" fmla="*/ 513048 h 852885"/>
                <a:gd name="connsiteX19" fmla="*/ 2205633 w 3498191"/>
                <a:gd name="connsiteY19" fmla="*/ 513048 h 852885"/>
                <a:gd name="connsiteX20" fmla="*/ 2265129 w 3498191"/>
                <a:gd name="connsiteY20" fmla="*/ 572544 h 852885"/>
                <a:gd name="connsiteX21" fmla="*/ 2265129 w 3498191"/>
                <a:gd name="connsiteY21" fmla="*/ 791587 h 852885"/>
                <a:gd name="connsiteX22" fmla="*/ 2272825 w 3498191"/>
                <a:gd name="connsiteY22" fmla="*/ 791587 h 852885"/>
                <a:gd name="connsiteX23" fmla="*/ 2285896 w 3498191"/>
                <a:gd name="connsiteY23" fmla="*/ 804658 h 852885"/>
                <a:gd name="connsiteX24" fmla="*/ 2285896 w 3498191"/>
                <a:gd name="connsiteY24" fmla="*/ 852885 h 852885"/>
                <a:gd name="connsiteX25" fmla="*/ 2545757 w 3498191"/>
                <a:gd name="connsiteY25" fmla="*/ 852885 h 852885"/>
                <a:gd name="connsiteX26" fmla="*/ 2545757 w 3498191"/>
                <a:gd name="connsiteY26" fmla="*/ 339307 h 852885"/>
                <a:gd name="connsiteX27" fmla="*/ 2677121 w 3498191"/>
                <a:gd name="connsiteY27" fmla="*/ 339307 h 852885"/>
                <a:gd name="connsiteX28" fmla="*/ 2677121 w 3498191"/>
                <a:gd name="connsiteY28" fmla="*/ 269045 h 852885"/>
                <a:gd name="connsiteX29" fmla="*/ 2848457 w 3498191"/>
                <a:gd name="connsiteY29" fmla="*/ 269045 h 852885"/>
                <a:gd name="connsiteX30" fmla="*/ 2848457 w 3498191"/>
                <a:gd name="connsiteY30" fmla="*/ 339307 h 852885"/>
                <a:gd name="connsiteX31" fmla="*/ 3292055 w 3498191"/>
                <a:gd name="connsiteY31" fmla="*/ 339307 h 852885"/>
                <a:gd name="connsiteX32" fmla="*/ 3292055 w 3498191"/>
                <a:gd name="connsiteY32" fmla="*/ 852885 h 852885"/>
                <a:gd name="connsiteX33" fmla="*/ 3498191 w 3498191"/>
                <a:gd name="connsiteY33" fmla="*/ 850841 h 852885"/>
                <a:gd name="connsiteX0" fmla="*/ 0 w 3498191"/>
                <a:gd name="connsiteY0" fmla="*/ 852885 h 906860"/>
                <a:gd name="connsiteX1" fmla="*/ 477836 w 3498191"/>
                <a:gd name="connsiteY1" fmla="*/ 906860 h 906860"/>
                <a:gd name="connsiteX2" fmla="*/ 477836 w 3498191"/>
                <a:gd name="connsiteY2" fmla="*/ 200588 h 906860"/>
                <a:gd name="connsiteX3" fmla="*/ 712105 w 3498191"/>
                <a:gd name="connsiteY3" fmla="*/ 200588 h 906860"/>
                <a:gd name="connsiteX4" fmla="*/ 712105 w 3498191"/>
                <a:gd name="connsiteY4" fmla="*/ 75590 h 906860"/>
                <a:gd name="connsiteX5" fmla="*/ 777452 w 3498191"/>
                <a:gd name="connsiteY5" fmla="*/ 75590 h 906860"/>
                <a:gd name="connsiteX6" fmla="*/ 777452 w 3498191"/>
                <a:gd name="connsiteY6" fmla="*/ 0 h 906860"/>
                <a:gd name="connsiteX7" fmla="*/ 1241165 w 3498191"/>
                <a:gd name="connsiteY7" fmla="*/ 0 h 906860"/>
                <a:gd name="connsiteX8" fmla="*/ 1241165 w 3498191"/>
                <a:gd name="connsiteY8" fmla="*/ 75590 h 906860"/>
                <a:gd name="connsiteX9" fmla="*/ 1306513 w 3498191"/>
                <a:gd name="connsiteY9" fmla="*/ 75590 h 906860"/>
                <a:gd name="connsiteX10" fmla="*/ 1306513 w 3498191"/>
                <a:gd name="connsiteY10" fmla="*/ 339308 h 906860"/>
                <a:gd name="connsiteX11" fmla="*/ 1543309 w 3498191"/>
                <a:gd name="connsiteY11" fmla="*/ 339308 h 906860"/>
                <a:gd name="connsiteX12" fmla="*/ 1543309 w 3498191"/>
                <a:gd name="connsiteY12" fmla="*/ 852885 h 906860"/>
                <a:gd name="connsiteX13" fmla="*/ 1703275 w 3498191"/>
                <a:gd name="connsiteY13" fmla="*/ 852885 h 906860"/>
                <a:gd name="connsiteX14" fmla="*/ 1703275 w 3498191"/>
                <a:gd name="connsiteY14" fmla="*/ 804658 h 906860"/>
                <a:gd name="connsiteX15" fmla="*/ 1716346 w 3498191"/>
                <a:gd name="connsiteY15" fmla="*/ 791587 h 906860"/>
                <a:gd name="connsiteX16" fmla="*/ 1719843 w 3498191"/>
                <a:gd name="connsiteY16" fmla="*/ 791587 h 906860"/>
                <a:gd name="connsiteX17" fmla="*/ 1719843 w 3498191"/>
                <a:gd name="connsiteY17" fmla="*/ 572544 h 906860"/>
                <a:gd name="connsiteX18" fmla="*/ 1779339 w 3498191"/>
                <a:gd name="connsiteY18" fmla="*/ 513048 h 906860"/>
                <a:gd name="connsiteX19" fmla="*/ 2205633 w 3498191"/>
                <a:gd name="connsiteY19" fmla="*/ 513048 h 906860"/>
                <a:gd name="connsiteX20" fmla="*/ 2265129 w 3498191"/>
                <a:gd name="connsiteY20" fmla="*/ 572544 h 906860"/>
                <a:gd name="connsiteX21" fmla="*/ 2265129 w 3498191"/>
                <a:gd name="connsiteY21" fmla="*/ 791587 h 906860"/>
                <a:gd name="connsiteX22" fmla="*/ 2272825 w 3498191"/>
                <a:gd name="connsiteY22" fmla="*/ 791587 h 906860"/>
                <a:gd name="connsiteX23" fmla="*/ 2285896 w 3498191"/>
                <a:gd name="connsiteY23" fmla="*/ 804658 h 906860"/>
                <a:gd name="connsiteX24" fmla="*/ 2285896 w 3498191"/>
                <a:gd name="connsiteY24" fmla="*/ 852885 h 906860"/>
                <a:gd name="connsiteX25" fmla="*/ 2545757 w 3498191"/>
                <a:gd name="connsiteY25" fmla="*/ 852885 h 906860"/>
                <a:gd name="connsiteX26" fmla="*/ 2545757 w 3498191"/>
                <a:gd name="connsiteY26" fmla="*/ 339307 h 906860"/>
                <a:gd name="connsiteX27" fmla="*/ 2677121 w 3498191"/>
                <a:gd name="connsiteY27" fmla="*/ 339307 h 906860"/>
                <a:gd name="connsiteX28" fmla="*/ 2677121 w 3498191"/>
                <a:gd name="connsiteY28" fmla="*/ 269045 h 906860"/>
                <a:gd name="connsiteX29" fmla="*/ 2848457 w 3498191"/>
                <a:gd name="connsiteY29" fmla="*/ 269045 h 906860"/>
                <a:gd name="connsiteX30" fmla="*/ 2848457 w 3498191"/>
                <a:gd name="connsiteY30" fmla="*/ 339307 h 906860"/>
                <a:gd name="connsiteX31" fmla="*/ 3292055 w 3498191"/>
                <a:gd name="connsiteY31" fmla="*/ 339307 h 906860"/>
                <a:gd name="connsiteX32" fmla="*/ 3292055 w 3498191"/>
                <a:gd name="connsiteY32" fmla="*/ 852885 h 906860"/>
                <a:gd name="connsiteX33" fmla="*/ 3498191 w 3498191"/>
                <a:gd name="connsiteY3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27797 w 3020355"/>
                <a:gd name="connsiteY18" fmla="*/ 513048 h 906860"/>
                <a:gd name="connsiteX19" fmla="*/ 1787293 w 3020355"/>
                <a:gd name="connsiteY19" fmla="*/ 572544 h 906860"/>
                <a:gd name="connsiteX20" fmla="*/ 1787293 w 3020355"/>
                <a:gd name="connsiteY20" fmla="*/ 791587 h 906860"/>
                <a:gd name="connsiteX21" fmla="*/ 1794989 w 3020355"/>
                <a:gd name="connsiteY21" fmla="*/ 791587 h 906860"/>
                <a:gd name="connsiteX22" fmla="*/ 1808060 w 3020355"/>
                <a:gd name="connsiteY22" fmla="*/ 804658 h 906860"/>
                <a:gd name="connsiteX23" fmla="*/ 1808060 w 3020355"/>
                <a:gd name="connsiteY23" fmla="*/ 852885 h 906860"/>
                <a:gd name="connsiteX24" fmla="*/ 2067921 w 3020355"/>
                <a:gd name="connsiteY24" fmla="*/ 852885 h 906860"/>
                <a:gd name="connsiteX25" fmla="*/ 2067921 w 3020355"/>
                <a:gd name="connsiteY25" fmla="*/ 339307 h 906860"/>
                <a:gd name="connsiteX26" fmla="*/ 2199285 w 3020355"/>
                <a:gd name="connsiteY26" fmla="*/ 339307 h 906860"/>
                <a:gd name="connsiteX27" fmla="*/ 2199285 w 3020355"/>
                <a:gd name="connsiteY27" fmla="*/ 269045 h 906860"/>
                <a:gd name="connsiteX28" fmla="*/ 2370621 w 3020355"/>
                <a:gd name="connsiteY28" fmla="*/ 269045 h 906860"/>
                <a:gd name="connsiteX29" fmla="*/ 2370621 w 3020355"/>
                <a:gd name="connsiteY29" fmla="*/ 339307 h 906860"/>
                <a:gd name="connsiteX30" fmla="*/ 2814219 w 3020355"/>
                <a:gd name="connsiteY30" fmla="*/ 339307 h 906860"/>
                <a:gd name="connsiteX31" fmla="*/ 2814219 w 3020355"/>
                <a:gd name="connsiteY31" fmla="*/ 852885 h 906860"/>
                <a:gd name="connsiteX32" fmla="*/ 3020355 w 3020355"/>
                <a:gd name="connsiteY32"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87293 w 3020355"/>
                <a:gd name="connsiteY18" fmla="*/ 572544 h 906860"/>
                <a:gd name="connsiteX19" fmla="*/ 1787293 w 3020355"/>
                <a:gd name="connsiteY19" fmla="*/ 791587 h 906860"/>
                <a:gd name="connsiteX20" fmla="*/ 1794989 w 3020355"/>
                <a:gd name="connsiteY20" fmla="*/ 791587 h 906860"/>
                <a:gd name="connsiteX21" fmla="*/ 1808060 w 3020355"/>
                <a:gd name="connsiteY21" fmla="*/ 804658 h 906860"/>
                <a:gd name="connsiteX22" fmla="*/ 1808060 w 3020355"/>
                <a:gd name="connsiteY22" fmla="*/ 852885 h 906860"/>
                <a:gd name="connsiteX23" fmla="*/ 2067921 w 3020355"/>
                <a:gd name="connsiteY23" fmla="*/ 852885 h 906860"/>
                <a:gd name="connsiteX24" fmla="*/ 2067921 w 3020355"/>
                <a:gd name="connsiteY24" fmla="*/ 339307 h 906860"/>
                <a:gd name="connsiteX25" fmla="*/ 2199285 w 3020355"/>
                <a:gd name="connsiteY25" fmla="*/ 339307 h 906860"/>
                <a:gd name="connsiteX26" fmla="*/ 2199285 w 3020355"/>
                <a:gd name="connsiteY26" fmla="*/ 269045 h 906860"/>
                <a:gd name="connsiteX27" fmla="*/ 2370621 w 3020355"/>
                <a:gd name="connsiteY27" fmla="*/ 269045 h 906860"/>
                <a:gd name="connsiteX28" fmla="*/ 2370621 w 3020355"/>
                <a:gd name="connsiteY28" fmla="*/ 339307 h 906860"/>
                <a:gd name="connsiteX29" fmla="*/ 2814219 w 3020355"/>
                <a:gd name="connsiteY29" fmla="*/ 339307 h 906860"/>
                <a:gd name="connsiteX30" fmla="*/ 2814219 w 3020355"/>
                <a:gd name="connsiteY30" fmla="*/ 852885 h 906860"/>
                <a:gd name="connsiteX31" fmla="*/ 3020355 w 3020355"/>
                <a:gd name="connsiteY31"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87293 w 3020355"/>
                <a:gd name="connsiteY18" fmla="*/ 791587 h 906860"/>
                <a:gd name="connsiteX19" fmla="*/ 1794989 w 3020355"/>
                <a:gd name="connsiteY19" fmla="*/ 791587 h 906860"/>
                <a:gd name="connsiteX20" fmla="*/ 1808060 w 3020355"/>
                <a:gd name="connsiteY20" fmla="*/ 804658 h 906860"/>
                <a:gd name="connsiteX21" fmla="*/ 1808060 w 3020355"/>
                <a:gd name="connsiteY21" fmla="*/ 852885 h 906860"/>
                <a:gd name="connsiteX22" fmla="*/ 2067921 w 3020355"/>
                <a:gd name="connsiteY22" fmla="*/ 852885 h 906860"/>
                <a:gd name="connsiteX23" fmla="*/ 2067921 w 3020355"/>
                <a:gd name="connsiteY23" fmla="*/ 339307 h 906860"/>
                <a:gd name="connsiteX24" fmla="*/ 2199285 w 3020355"/>
                <a:gd name="connsiteY24" fmla="*/ 339307 h 906860"/>
                <a:gd name="connsiteX25" fmla="*/ 2199285 w 3020355"/>
                <a:gd name="connsiteY25" fmla="*/ 269045 h 906860"/>
                <a:gd name="connsiteX26" fmla="*/ 2370621 w 3020355"/>
                <a:gd name="connsiteY26" fmla="*/ 269045 h 906860"/>
                <a:gd name="connsiteX27" fmla="*/ 2370621 w 3020355"/>
                <a:gd name="connsiteY27" fmla="*/ 339307 h 906860"/>
                <a:gd name="connsiteX28" fmla="*/ 2814219 w 3020355"/>
                <a:gd name="connsiteY28" fmla="*/ 339307 h 906860"/>
                <a:gd name="connsiteX29" fmla="*/ 2814219 w 3020355"/>
                <a:gd name="connsiteY29" fmla="*/ 852885 h 906860"/>
                <a:gd name="connsiteX30" fmla="*/ 3020355 w 3020355"/>
                <a:gd name="connsiteY30"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787293 w 3020355"/>
                <a:gd name="connsiteY17" fmla="*/ 791587 h 906860"/>
                <a:gd name="connsiteX18" fmla="*/ 1794989 w 3020355"/>
                <a:gd name="connsiteY18" fmla="*/ 791587 h 906860"/>
                <a:gd name="connsiteX19" fmla="*/ 1808060 w 3020355"/>
                <a:gd name="connsiteY19" fmla="*/ 804658 h 906860"/>
                <a:gd name="connsiteX20" fmla="*/ 1808060 w 3020355"/>
                <a:gd name="connsiteY20" fmla="*/ 852885 h 906860"/>
                <a:gd name="connsiteX21" fmla="*/ 2067921 w 3020355"/>
                <a:gd name="connsiteY21" fmla="*/ 852885 h 906860"/>
                <a:gd name="connsiteX22" fmla="*/ 2067921 w 3020355"/>
                <a:gd name="connsiteY22" fmla="*/ 339307 h 906860"/>
                <a:gd name="connsiteX23" fmla="*/ 2199285 w 3020355"/>
                <a:gd name="connsiteY23" fmla="*/ 339307 h 906860"/>
                <a:gd name="connsiteX24" fmla="*/ 2199285 w 3020355"/>
                <a:gd name="connsiteY24" fmla="*/ 269045 h 906860"/>
                <a:gd name="connsiteX25" fmla="*/ 2370621 w 3020355"/>
                <a:gd name="connsiteY25" fmla="*/ 269045 h 906860"/>
                <a:gd name="connsiteX26" fmla="*/ 2370621 w 3020355"/>
                <a:gd name="connsiteY26" fmla="*/ 339307 h 906860"/>
                <a:gd name="connsiteX27" fmla="*/ 2814219 w 3020355"/>
                <a:gd name="connsiteY27" fmla="*/ 339307 h 906860"/>
                <a:gd name="connsiteX28" fmla="*/ 2814219 w 3020355"/>
                <a:gd name="connsiteY28" fmla="*/ 852885 h 906860"/>
                <a:gd name="connsiteX29" fmla="*/ 3020355 w 3020355"/>
                <a:gd name="connsiteY29"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787293 w 3020355"/>
                <a:gd name="connsiteY16" fmla="*/ 791587 h 906860"/>
                <a:gd name="connsiteX17" fmla="*/ 1794989 w 3020355"/>
                <a:gd name="connsiteY17" fmla="*/ 791587 h 906860"/>
                <a:gd name="connsiteX18" fmla="*/ 1808060 w 3020355"/>
                <a:gd name="connsiteY18" fmla="*/ 804658 h 906860"/>
                <a:gd name="connsiteX19" fmla="*/ 1808060 w 3020355"/>
                <a:gd name="connsiteY19" fmla="*/ 852885 h 906860"/>
                <a:gd name="connsiteX20" fmla="*/ 2067921 w 3020355"/>
                <a:gd name="connsiteY20" fmla="*/ 852885 h 906860"/>
                <a:gd name="connsiteX21" fmla="*/ 2067921 w 3020355"/>
                <a:gd name="connsiteY21" fmla="*/ 339307 h 906860"/>
                <a:gd name="connsiteX22" fmla="*/ 2199285 w 3020355"/>
                <a:gd name="connsiteY22" fmla="*/ 339307 h 906860"/>
                <a:gd name="connsiteX23" fmla="*/ 2199285 w 3020355"/>
                <a:gd name="connsiteY23" fmla="*/ 269045 h 906860"/>
                <a:gd name="connsiteX24" fmla="*/ 2370621 w 3020355"/>
                <a:gd name="connsiteY24" fmla="*/ 269045 h 906860"/>
                <a:gd name="connsiteX25" fmla="*/ 2370621 w 3020355"/>
                <a:gd name="connsiteY25" fmla="*/ 339307 h 906860"/>
                <a:gd name="connsiteX26" fmla="*/ 2814219 w 3020355"/>
                <a:gd name="connsiteY26" fmla="*/ 339307 h 906860"/>
                <a:gd name="connsiteX27" fmla="*/ 2814219 w 3020355"/>
                <a:gd name="connsiteY27" fmla="*/ 852885 h 906860"/>
                <a:gd name="connsiteX28" fmla="*/ 3020355 w 3020355"/>
                <a:gd name="connsiteY28"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787293 w 3020355"/>
                <a:gd name="connsiteY15" fmla="*/ 791587 h 906860"/>
                <a:gd name="connsiteX16" fmla="*/ 1794989 w 3020355"/>
                <a:gd name="connsiteY16" fmla="*/ 791587 h 906860"/>
                <a:gd name="connsiteX17" fmla="*/ 1808060 w 3020355"/>
                <a:gd name="connsiteY17" fmla="*/ 804658 h 906860"/>
                <a:gd name="connsiteX18" fmla="*/ 1808060 w 3020355"/>
                <a:gd name="connsiteY18" fmla="*/ 852885 h 906860"/>
                <a:gd name="connsiteX19" fmla="*/ 2067921 w 3020355"/>
                <a:gd name="connsiteY19" fmla="*/ 852885 h 906860"/>
                <a:gd name="connsiteX20" fmla="*/ 2067921 w 3020355"/>
                <a:gd name="connsiteY20" fmla="*/ 339307 h 906860"/>
                <a:gd name="connsiteX21" fmla="*/ 2199285 w 3020355"/>
                <a:gd name="connsiteY21" fmla="*/ 339307 h 906860"/>
                <a:gd name="connsiteX22" fmla="*/ 2199285 w 3020355"/>
                <a:gd name="connsiteY22" fmla="*/ 269045 h 906860"/>
                <a:gd name="connsiteX23" fmla="*/ 2370621 w 3020355"/>
                <a:gd name="connsiteY23" fmla="*/ 269045 h 906860"/>
                <a:gd name="connsiteX24" fmla="*/ 2370621 w 3020355"/>
                <a:gd name="connsiteY24" fmla="*/ 339307 h 906860"/>
                <a:gd name="connsiteX25" fmla="*/ 2814219 w 3020355"/>
                <a:gd name="connsiteY25" fmla="*/ 339307 h 906860"/>
                <a:gd name="connsiteX26" fmla="*/ 2814219 w 3020355"/>
                <a:gd name="connsiteY26" fmla="*/ 852885 h 906860"/>
                <a:gd name="connsiteX27" fmla="*/ 3020355 w 3020355"/>
                <a:gd name="connsiteY27"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787293 w 3020355"/>
                <a:gd name="connsiteY14" fmla="*/ 791587 h 906860"/>
                <a:gd name="connsiteX15" fmla="*/ 1794989 w 3020355"/>
                <a:gd name="connsiteY15" fmla="*/ 791587 h 906860"/>
                <a:gd name="connsiteX16" fmla="*/ 1808060 w 3020355"/>
                <a:gd name="connsiteY16" fmla="*/ 804658 h 906860"/>
                <a:gd name="connsiteX17" fmla="*/ 1808060 w 3020355"/>
                <a:gd name="connsiteY17" fmla="*/ 852885 h 906860"/>
                <a:gd name="connsiteX18" fmla="*/ 2067921 w 3020355"/>
                <a:gd name="connsiteY18" fmla="*/ 852885 h 906860"/>
                <a:gd name="connsiteX19" fmla="*/ 2067921 w 3020355"/>
                <a:gd name="connsiteY19" fmla="*/ 339307 h 906860"/>
                <a:gd name="connsiteX20" fmla="*/ 2199285 w 3020355"/>
                <a:gd name="connsiteY20" fmla="*/ 339307 h 906860"/>
                <a:gd name="connsiteX21" fmla="*/ 2199285 w 3020355"/>
                <a:gd name="connsiteY21" fmla="*/ 269045 h 906860"/>
                <a:gd name="connsiteX22" fmla="*/ 2370621 w 3020355"/>
                <a:gd name="connsiteY22" fmla="*/ 269045 h 906860"/>
                <a:gd name="connsiteX23" fmla="*/ 2370621 w 3020355"/>
                <a:gd name="connsiteY23" fmla="*/ 339307 h 906860"/>
                <a:gd name="connsiteX24" fmla="*/ 2814219 w 3020355"/>
                <a:gd name="connsiteY24" fmla="*/ 339307 h 906860"/>
                <a:gd name="connsiteX25" fmla="*/ 2814219 w 3020355"/>
                <a:gd name="connsiteY25" fmla="*/ 852885 h 906860"/>
                <a:gd name="connsiteX26" fmla="*/ 3020355 w 3020355"/>
                <a:gd name="connsiteY26"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794989 w 3020355"/>
                <a:gd name="connsiteY14" fmla="*/ 791587 h 906860"/>
                <a:gd name="connsiteX15" fmla="*/ 1808060 w 3020355"/>
                <a:gd name="connsiteY15" fmla="*/ 804658 h 906860"/>
                <a:gd name="connsiteX16" fmla="*/ 1808060 w 3020355"/>
                <a:gd name="connsiteY16" fmla="*/ 852885 h 906860"/>
                <a:gd name="connsiteX17" fmla="*/ 2067921 w 3020355"/>
                <a:gd name="connsiteY17" fmla="*/ 852885 h 906860"/>
                <a:gd name="connsiteX18" fmla="*/ 2067921 w 3020355"/>
                <a:gd name="connsiteY18" fmla="*/ 339307 h 906860"/>
                <a:gd name="connsiteX19" fmla="*/ 2199285 w 3020355"/>
                <a:gd name="connsiteY19" fmla="*/ 339307 h 906860"/>
                <a:gd name="connsiteX20" fmla="*/ 2199285 w 3020355"/>
                <a:gd name="connsiteY20" fmla="*/ 269045 h 906860"/>
                <a:gd name="connsiteX21" fmla="*/ 2370621 w 3020355"/>
                <a:gd name="connsiteY21" fmla="*/ 269045 h 906860"/>
                <a:gd name="connsiteX22" fmla="*/ 2370621 w 3020355"/>
                <a:gd name="connsiteY22" fmla="*/ 339307 h 906860"/>
                <a:gd name="connsiteX23" fmla="*/ 2814219 w 3020355"/>
                <a:gd name="connsiteY23" fmla="*/ 339307 h 906860"/>
                <a:gd name="connsiteX24" fmla="*/ 2814219 w 3020355"/>
                <a:gd name="connsiteY24" fmla="*/ 852885 h 906860"/>
                <a:gd name="connsiteX25" fmla="*/ 3020355 w 3020355"/>
                <a:gd name="connsiteY25"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794989 w 3020355"/>
                <a:gd name="connsiteY14" fmla="*/ 791587 h 906860"/>
                <a:gd name="connsiteX15" fmla="*/ 1808060 w 3020355"/>
                <a:gd name="connsiteY15" fmla="*/ 852885 h 906860"/>
                <a:gd name="connsiteX16" fmla="*/ 2067921 w 3020355"/>
                <a:gd name="connsiteY16" fmla="*/ 852885 h 906860"/>
                <a:gd name="connsiteX17" fmla="*/ 2067921 w 3020355"/>
                <a:gd name="connsiteY17" fmla="*/ 339307 h 906860"/>
                <a:gd name="connsiteX18" fmla="*/ 2199285 w 3020355"/>
                <a:gd name="connsiteY18" fmla="*/ 339307 h 906860"/>
                <a:gd name="connsiteX19" fmla="*/ 2199285 w 3020355"/>
                <a:gd name="connsiteY19" fmla="*/ 269045 h 906860"/>
                <a:gd name="connsiteX20" fmla="*/ 2370621 w 3020355"/>
                <a:gd name="connsiteY20" fmla="*/ 269045 h 906860"/>
                <a:gd name="connsiteX21" fmla="*/ 2370621 w 3020355"/>
                <a:gd name="connsiteY21" fmla="*/ 339307 h 906860"/>
                <a:gd name="connsiteX22" fmla="*/ 2814219 w 3020355"/>
                <a:gd name="connsiteY22" fmla="*/ 339307 h 906860"/>
                <a:gd name="connsiteX23" fmla="*/ 2814219 w 3020355"/>
                <a:gd name="connsiteY23" fmla="*/ 852885 h 906860"/>
                <a:gd name="connsiteX24" fmla="*/ 3020355 w 3020355"/>
                <a:gd name="connsiteY24"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808060 w 3020355"/>
                <a:gd name="connsiteY14" fmla="*/ 852885 h 906860"/>
                <a:gd name="connsiteX15" fmla="*/ 2067921 w 3020355"/>
                <a:gd name="connsiteY15" fmla="*/ 852885 h 906860"/>
                <a:gd name="connsiteX16" fmla="*/ 2067921 w 3020355"/>
                <a:gd name="connsiteY16" fmla="*/ 339307 h 906860"/>
                <a:gd name="connsiteX17" fmla="*/ 2199285 w 3020355"/>
                <a:gd name="connsiteY17" fmla="*/ 339307 h 906860"/>
                <a:gd name="connsiteX18" fmla="*/ 2199285 w 3020355"/>
                <a:gd name="connsiteY18" fmla="*/ 269045 h 906860"/>
                <a:gd name="connsiteX19" fmla="*/ 2370621 w 3020355"/>
                <a:gd name="connsiteY19" fmla="*/ 269045 h 906860"/>
                <a:gd name="connsiteX20" fmla="*/ 2370621 w 3020355"/>
                <a:gd name="connsiteY20" fmla="*/ 339307 h 906860"/>
                <a:gd name="connsiteX21" fmla="*/ 2814219 w 3020355"/>
                <a:gd name="connsiteY21" fmla="*/ 339307 h 906860"/>
                <a:gd name="connsiteX22" fmla="*/ 2814219 w 3020355"/>
                <a:gd name="connsiteY22" fmla="*/ 852885 h 906860"/>
                <a:gd name="connsiteX23" fmla="*/ 3020355 w 3020355"/>
                <a:gd name="connsiteY2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808060 w 3020355"/>
                <a:gd name="connsiteY13" fmla="*/ 852885 h 906860"/>
                <a:gd name="connsiteX14" fmla="*/ 2067921 w 3020355"/>
                <a:gd name="connsiteY14" fmla="*/ 852885 h 906860"/>
                <a:gd name="connsiteX15" fmla="*/ 2067921 w 3020355"/>
                <a:gd name="connsiteY15" fmla="*/ 339307 h 906860"/>
                <a:gd name="connsiteX16" fmla="*/ 2199285 w 3020355"/>
                <a:gd name="connsiteY16" fmla="*/ 339307 h 906860"/>
                <a:gd name="connsiteX17" fmla="*/ 2199285 w 3020355"/>
                <a:gd name="connsiteY17" fmla="*/ 269045 h 906860"/>
                <a:gd name="connsiteX18" fmla="*/ 2370621 w 3020355"/>
                <a:gd name="connsiteY18" fmla="*/ 269045 h 906860"/>
                <a:gd name="connsiteX19" fmla="*/ 2370621 w 3020355"/>
                <a:gd name="connsiteY19" fmla="*/ 339307 h 906860"/>
                <a:gd name="connsiteX20" fmla="*/ 2814219 w 3020355"/>
                <a:gd name="connsiteY20" fmla="*/ 339307 h 906860"/>
                <a:gd name="connsiteX21" fmla="*/ 2814219 w 3020355"/>
                <a:gd name="connsiteY21" fmla="*/ 852885 h 906860"/>
                <a:gd name="connsiteX22" fmla="*/ 3020355 w 3020355"/>
                <a:gd name="connsiteY22"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2067921 w 3020355"/>
                <a:gd name="connsiteY13" fmla="*/ 852885 h 906860"/>
                <a:gd name="connsiteX14" fmla="*/ 2067921 w 3020355"/>
                <a:gd name="connsiteY14" fmla="*/ 339307 h 906860"/>
                <a:gd name="connsiteX15" fmla="*/ 2199285 w 3020355"/>
                <a:gd name="connsiteY15" fmla="*/ 339307 h 906860"/>
                <a:gd name="connsiteX16" fmla="*/ 2199285 w 3020355"/>
                <a:gd name="connsiteY16" fmla="*/ 269045 h 906860"/>
                <a:gd name="connsiteX17" fmla="*/ 2370621 w 3020355"/>
                <a:gd name="connsiteY17" fmla="*/ 269045 h 906860"/>
                <a:gd name="connsiteX18" fmla="*/ 2370621 w 3020355"/>
                <a:gd name="connsiteY18" fmla="*/ 339307 h 906860"/>
                <a:gd name="connsiteX19" fmla="*/ 2814219 w 3020355"/>
                <a:gd name="connsiteY19" fmla="*/ 339307 h 906860"/>
                <a:gd name="connsiteX20" fmla="*/ 2814219 w 3020355"/>
                <a:gd name="connsiteY20" fmla="*/ 852885 h 906860"/>
                <a:gd name="connsiteX21" fmla="*/ 3020355 w 3020355"/>
                <a:gd name="connsiteY21"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2370621 w 3020355"/>
                <a:gd name="connsiteY16" fmla="*/ 269045 h 906860"/>
                <a:gd name="connsiteX17" fmla="*/ 2370621 w 3020355"/>
                <a:gd name="connsiteY17" fmla="*/ 339307 h 906860"/>
                <a:gd name="connsiteX18" fmla="*/ 2814219 w 3020355"/>
                <a:gd name="connsiteY18" fmla="*/ 339307 h 906860"/>
                <a:gd name="connsiteX19" fmla="*/ 2814219 w 3020355"/>
                <a:gd name="connsiteY19" fmla="*/ 852885 h 906860"/>
                <a:gd name="connsiteX20" fmla="*/ 3020355 w 3020355"/>
                <a:gd name="connsiteY20"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2370621 w 3020355"/>
                <a:gd name="connsiteY16" fmla="*/ 269045 h 906860"/>
                <a:gd name="connsiteX17" fmla="*/ 2370621 w 3020355"/>
                <a:gd name="connsiteY17" fmla="*/ 339307 h 906860"/>
                <a:gd name="connsiteX18" fmla="*/ 2814219 w 3020355"/>
                <a:gd name="connsiteY18" fmla="*/ 339307 h 906860"/>
                <a:gd name="connsiteX19" fmla="*/ 3020355 w 3020355"/>
                <a:gd name="connsiteY19"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2370621 w 3020355"/>
                <a:gd name="connsiteY16" fmla="*/ 269045 h 906860"/>
                <a:gd name="connsiteX17" fmla="*/ 2370621 w 3020355"/>
                <a:gd name="connsiteY17" fmla="*/ 339307 h 906860"/>
                <a:gd name="connsiteX18" fmla="*/ 3020355 w 3020355"/>
                <a:gd name="connsiteY18"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2370621 w 3020355"/>
                <a:gd name="connsiteY16" fmla="*/ 339307 h 906860"/>
                <a:gd name="connsiteX17" fmla="*/ 3020355 w 3020355"/>
                <a:gd name="connsiteY17"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3020355 w 3020355"/>
                <a:gd name="connsiteY16"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3020355 w 3020355"/>
                <a:gd name="connsiteY15"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3020355 w 3020355"/>
                <a:gd name="connsiteY14"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3020355 w 3020355"/>
                <a:gd name="connsiteY1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3020355 w 3020355"/>
                <a:gd name="connsiteY12" fmla="*/ 850841 h 906860"/>
                <a:gd name="connsiteX0" fmla="*/ 0 w 1228726"/>
                <a:gd name="connsiteY0" fmla="*/ 906860 h 906860"/>
                <a:gd name="connsiteX1" fmla="*/ 0 w 1228726"/>
                <a:gd name="connsiteY1" fmla="*/ 200588 h 906860"/>
                <a:gd name="connsiteX2" fmla="*/ 234269 w 1228726"/>
                <a:gd name="connsiteY2" fmla="*/ 200588 h 906860"/>
                <a:gd name="connsiteX3" fmla="*/ 234269 w 1228726"/>
                <a:gd name="connsiteY3" fmla="*/ 75590 h 906860"/>
                <a:gd name="connsiteX4" fmla="*/ 299616 w 1228726"/>
                <a:gd name="connsiteY4" fmla="*/ 75590 h 906860"/>
                <a:gd name="connsiteX5" fmla="*/ 299616 w 1228726"/>
                <a:gd name="connsiteY5" fmla="*/ 0 h 906860"/>
                <a:gd name="connsiteX6" fmla="*/ 763329 w 1228726"/>
                <a:gd name="connsiteY6" fmla="*/ 0 h 906860"/>
                <a:gd name="connsiteX7" fmla="*/ 763329 w 1228726"/>
                <a:gd name="connsiteY7" fmla="*/ 75590 h 906860"/>
                <a:gd name="connsiteX8" fmla="*/ 828677 w 1228726"/>
                <a:gd name="connsiteY8" fmla="*/ 75590 h 906860"/>
                <a:gd name="connsiteX9" fmla="*/ 828677 w 1228726"/>
                <a:gd name="connsiteY9" fmla="*/ 339308 h 906860"/>
                <a:gd name="connsiteX10" fmla="*/ 1065473 w 1228726"/>
                <a:gd name="connsiteY10" fmla="*/ 339308 h 906860"/>
                <a:gd name="connsiteX11" fmla="*/ 1065473 w 1228726"/>
                <a:gd name="connsiteY11" fmla="*/ 852885 h 906860"/>
                <a:gd name="connsiteX12" fmla="*/ 1228726 w 1228726"/>
                <a:gd name="connsiteY12" fmla="*/ 850841 h 906860"/>
                <a:gd name="connsiteX0" fmla="*/ 0 w 1065473"/>
                <a:gd name="connsiteY0" fmla="*/ 906860 h 906860"/>
                <a:gd name="connsiteX1" fmla="*/ 0 w 1065473"/>
                <a:gd name="connsiteY1" fmla="*/ 200588 h 906860"/>
                <a:gd name="connsiteX2" fmla="*/ 234269 w 1065473"/>
                <a:gd name="connsiteY2" fmla="*/ 200588 h 906860"/>
                <a:gd name="connsiteX3" fmla="*/ 234269 w 1065473"/>
                <a:gd name="connsiteY3" fmla="*/ 75590 h 906860"/>
                <a:gd name="connsiteX4" fmla="*/ 299616 w 1065473"/>
                <a:gd name="connsiteY4" fmla="*/ 75590 h 906860"/>
                <a:gd name="connsiteX5" fmla="*/ 299616 w 1065473"/>
                <a:gd name="connsiteY5" fmla="*/ 0 h 906860"/>
                <a:gd name="connsiteX6" fmla="*/ 763329 w 1065473"/>
                <a:gd name="connsiteY6" fmla="*/ 0 h 906860"/>
                <a:gd name="connsiteX7" fmla="*/ 763329 w 1065473"/>
                <a:gd name="connsiteY7" fmla="*/ 75590 h 906860"/>
                <a:gd name="connsiteX8" fmla="*/ 828677 w 1065473"/>
                <a:gd name="connsiteY8" fmla="*/ 75590 h 906860"/>
                <a:gd name="connsiteX9" fmla="*/ 828677 w 1065473"/>
                <a:gd name="connsiteY9" fmla="*/ 339308 h 906860"/>
                <a:gd name="connsiteX10" fmla="*/ 1065473 w 1065473"/>
                <a:gd name="connsiteY10" fmla="*/ 339308 h 906860"/>
                <a:gd name="connsiteX11" fmla="*/ 1065473 w 1065473"/>
                <a:gd name="connsiteY11" fmla="*/ 852885 h 906860"/>
                <a:gd name="connsiteX0" fmla="*/ 0 w 1065473"/>
                <a:gd name="connsiteY0" fmla="*/ 906860 h 910759"/>
                <a:gd name="connsiteX1" fmla="*/ 0 w 1065473"/>
                <a:gd name="connsiteY1" fmla="*/ 200588 h 910759"/>
                <a:gd name="connsiteX2" fmla="*/ 234269 w 1065473"/>
                <a:gd name="connsiteY2" fmla="*/ 200588 h 910759"/>
                <a:gd name="connsiteX3" fmla="*/ 234269 w 1065473"/>
                <a:gd name="connsiteY3" fmla="*/ 75590 h 910759"/>
                <a:gd name="connsiteX4" fmla="*/ 299616 w 1065473"/>
                <a:gd name="connsiteY4" fmla="*/ 75590 h 910759"/>
                <a:gd name="connsiteX5" fmla="*/ 299616 w 1065473"/>
                <a:gd name="connsiteY5" fmla="*/ 0 h 910759"/>
                <a:gd name="connsiteX6" fmla="*/ 763329 w 1065473"/>
                <a:gd name="connsiteY6" fmla="*/ 0 h 910759"/>
                <a:gd name="connsiteX7" fmla="*/ 763329 w 1065473"/>
                <a:gd name="connsiteY7" fmla="*/ 75590 h 910759"/>
                <a:gd name="connsiteX8" fmla="*/ 828677 w 1065473"/>
                <a:gd name="connsiteY8" fmla="*/ 75590 h 910759"/>
                <a:gd name="connsiteX9" fmla="*/ 828677 w 1065473"/>
                <a:gd name="connsiteY9" fmla="*/ 339308 h 910759"/>
                <a:gd name="connsiteX10" fmla="*/ 1065473 w 1065473"/>
                <a:gd name="connsiteY10" fmla="*/ 339308 h 910759"/>
                <a:gd name="connsiteX11" fmla="*/ 1065473 w 1065473"/>
                <a:gd name="connsiteY11" fmla="*/ 910759 h 91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5473" h="910759">
                  <a:moveTo>
                    <a:pt x="0" y="906860"/>
                  </a:moveTo>
                  <a:lnTo>
                    <a:pt x="0" y="200588"/>
                  </a:lnTo>
                  <a:lnTo>
                    <a:pt x="234269" y="200588"/>
                  </a:lnTo>
                  <a:lnTo>
                    <a:pt x="234269" y="75590"/>
                  </a:lnTo>
                  <a:lnTo>
                    <a:pt x="299616" y="75590"/>
                  </a:lnTo>
                  <a:lnTo>
                    <a:pt x="299616" y="0"/>
                  </a:lnTo>
                  <a:lnTo>
                    <a:pt x="763329" y="0"/>
                  </a:lnTo>
                  <a:lnTo>
                    <a:pt x="763329" y="75590"/>
                  </a:lnTo>
                  <a:lnTo>
                    <a:pt x="828677" y="75590"/>
                  </a:lnTo>
                  <a:lnTo>
                    <a:pt x="828677" y="339308"/>
                  </a:lnTo>
                  <a:lnTo>
                    <a:pt x="1065473" y="339308"/>
                  </a:lnTo>
                  <a:lnTo>
                    <a:pt x="1065473" y="910759"/>
                  </a:lnTo>
                </a:path>
              </a:pathLst>
            </a:custGeom>
            <a:noFill/>
            <a:ln w="25400" cap="rnd" cmpd="sng" algn="ctr">
              <a:solidFill>
                <a:srgbClr val="049FD9"/>
              </a:solidFill>
              <a:prstDash val="solid"/>
              <a:tailEnd type="none"/>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sp>
          <p:nvSpPr>
            <p:cNvPr id="594" name="Freeform 593"/>
            <p:cNvSpPr>
              <a:spLocks noChangeArrowheads="1"/>
            </p:cNvSpPr>
            <p:nvPr/>
          </p:nvSpPr>
          <p:spPr bwMode="auto">
            <a:xfrm>
              <a:off x="3295291" y="2601583"/>
              <a:ext cx="201917" cy="256453"/>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rgbClr val="049FD9"/>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595" name="Freeform 594"/>
            <p:cNvSpPr>
              <a:spLocks noChangeArrowheads="1"/>
            </p:cNvSpPr>
            <p:nvPr/>
          </p:nvSpPr>
          <p:spPr bwMode="auto">
            <a:xfrm>
              <a:off x="3333489" y="2655874"/>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rgbClr val="129FD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grpSp>
        <p:nvGrpSpPr>
          <p:cNvPr id="600" name="Group 599"/>
          <p:cNvGrpSpPr/>
          <p:nvPr/>
        </p:nvGrpSpPr>
        <p:grpSpPr>
          <a:xfrm>
            <a:off x="4699841" y="2935709"/>
            <a:ext cx="659781" cy="580956"/>
            <a:chOff x="4699840" y="2779840"/>
            <a:chExt cx="659781" cy="580956"/>
          </a:xfrm>
        </p:grpSpPr>
        <p:sp>
          <p:nvSpPr>
            <p:cNvPr id="597" name="Freeform 596"/>
            <p:cNvSpPr>
              <a:spLocks noChangeAspect="1"/>
            </p:cNvSpPr>
            <p:nvPr/>
          </p:nvSpPr>
          <p:spPr>
            <a:xfrm>
              <a:off x="4738406" y="2825305"/>
              <a:ext cx="621215" cy="535491"/>
            </a:xfrm>
            <a:custGeom>
              <a:avLst/>
              <a:gdLst>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477836 w 3753948"/>
                <a:gd name="connsiteY44" fmla="*/ 912382 h 914703"/>
                <a:gd name="connsiteX45" fmla="*/ 0 w 3753948"/>
                <a:gd name="connsiteY45" fmla="*/ 912382 h 914703"/>
                <a:gd name="connsiteX46" fmla="*/ 0 w 3753948"/>
                <a:gd name="connsiteY46" fmla="*/ 852885 h 914703"/>
                <a:gd name="connsiteX47" fmla="*/ 477836 w 3753948"/>
                <a:gd name="connsiteY47" fmla="*/ 852885 h 914703"/>
                <a:gd name="connsiteX48" fmla="*/ 477836 w 3753948"/>
                <a:gd name="connsiteY48" fmla="*/ 200588 h 914703"/>
                <a:gd name="connsiteX49" fmla="*/ 712105 w 3753948"/>
                <a:gd name="connsiteY49" fmla="*/ 200588 h 914703"/>
                <a:gd name="connsiteX50" fmla="*/ 712105 w 3753948"/>
                <a:gd name="connsiteY50" fmla="*/ 75590 h 914703"/>
                <a:gd name="connsiteX51" fmla="*/ 777452 w 3753948"/>
                <a:gd name="connsiteY51" fmla="*/ 75590 h 914703"/>
                <a:gd name="connsiteX0" fmla="*/ 777452 w 3753948"/>
                <a:gd name="connsiteY0" fmla="*/ 0 h 914703"/>
                <a:gd name="connsiteX1" fmla="*/ 1241165 w 3753948"/>
                <a:gd name="connsiteY1" fmla="*/ 0 h 914703"/>
                <a:gd name="connsiteX2" fmla="*/ 1241165 w 3753948"/>
                <a:gd name="connsiteY2" fmla="*/ 75590 h 914703"/>
                <a:gd name="connsiteX3" fmla="*/ 1306513 w 3753948"/>
                <a:gd name="connsiteY3" fmla="*/ 75590 h 914703"/>
                <a:gd name="connsiteX4" fmla="*/ 1306513 w 3753948"/>
                <a:gd name="connsiteY4" fmla="*/ 339308 h 914703"/>
                <a:gd name="connsiteX5" fmla="*/ 1543309 w 3753948"/>
                <a:gd name="connsiteY5" fmla="*/ 339308 h 914703"/>
                <a:gd name="connsiteX6" fmla="*/ 1543309 w 3753948"/>
                <a:gd name="connsiteY6" fmla="*/ 852885 h 914703"/>
                <a:gd name="connsiteX7" fmla="*/ 1703275 w 3753948"/>
                <a:gd name="connsiteY7" fmla="*/ 852885 h 914703"/>
                <a:gd name="connsiteX8" fmla="*/ 1703275 w 3753948"/>
                <a:gd name="connsiteY8" fmla="*/ 804658 h 914703"/>
                <a:gd name="connsiteX9" fmla="*/ 1716346 w 3753948"/>
                <a:gd name="connsiteY9" fmla="*/ 791587 h 914703"/>
                <a:gd name="connsiteX10" fmla="*/ 1719843 w 3753948"/>
                <a:gd name="connsiteY10" fmla="*/ 791587 h 914703"/>
                <a:gd name="connsiteX11" fmla="*/ 1719843 w 3753948"/>
                <a:gd name="connsiteY11" fmla="*/ 572544 h 914703"/>
                <a:gd name="connsiteX12" fmla="*/ 1779339 w 3753948"/>
                <a:gd name="connsiteY12" fmla="*/ 513048 h 914703"/>
                <a:gd name="connsiteX13" fmla="*/ 2205633 w 3753948"/>
                <a:gd name="connsiteY13" fmla="*/ 513048 h 914703"/>
                <a:gd name="connsiteX14" fmla="*/ 2265129 w 3753948"/>
                <a:gd name="connsiteY14" fmla="*/ 572544 h 914703"/>
                <a:gd name="connsiteX15" fmla="*/ 2265129 w 3753948"/>
                <a:gd name="connsiteY15" fmla="*/ 791587 h 914703"/>
                <a:gd name="connsiteX16" fmla="*/ 2272825 w 3753948"/>
                <a:gd name="connsiteY16" fmla="*/ 791587 h 914703"/>
                <a:gd name="connsiteX17" fmla="*/ 2285896 w 3753948"/>
                <a:gd name="connsiteY17" fmla="*/ 804658 h 914703"/>
                <a:gd name="connsiteX18" fmla="*/ 2285896 w 3753948"/>
                <a:gd name="connsiteY18" fmla="*/ 852885 h 914703"/>
                <a:gd name="connsiteX19" fmla="*/ 2545757 w 3753948"/>
                <a:gd name="connsiteY19" fmla="*/ 852885 h 914703"/>
                <a:gd name="connsiteX20" fmla="*/ 2545757 w 3753948"/>
                <a:gd name="connsiteY20" fmla="*/ 339307 h 914703"/>
                <a:gd name="connsiteX21" fmla="*/ 2677121 w 3753948"/>
                <a:gd name="connsiteY21" fmla="*/ 339307 h 914703"/>
                <a:gd name="connsiteX22" fmla="*/ 2677121 w 3753948"/>
                <a:gd name="connsiteY22" fmla="*/ 269045 h 914703"/>
                <a:gd name="connsiteX23" fmla="*/ 2848457 w 3753948"/>
                <a:gd name="connsiteY23" fmla="*/ 269045 h 914703"/>
                <a:gd name="connsiteX24" fmla="*/ 2848457 w 3753948"/>
                <a:gd name="connsiteY24" fmla="*/ 339307 h 914703"/>
                <a:gd name="connsiteX25" fmla="*/ 3292055 w 3753948"/>
                <a:gd name="connsiteY25" fmla="*/ 339307 h 914703"/>
                <a:gd name="connsiteX26" fmla="*/ 3292055 w 3753948"/>
                <a:gd name="connsiteY26" fmla="*/ 852885 h 914703"/>
                <a:gd name="connsiteX27" fmla="*/ 3753948 w 3753948"/>
                <a:gd name="connsiteY27" fmla="*/ 852885 h 914703"/>
                <a:gd name="connsiteX28" fmla="*/ 3753948 w 3753948"/>
                <a:gd name="connsiteY28" fmla="*/ 912382 h 914703"/>
                <a:gd name="connsiteX29" fmla="*/ 3292055 w 3753948"/>
                <a:gd name="connsiteY29" fmla="*/ 912382 h 914703"/>
                <a:gd name="connsiteX30" fmla="*/ 3292055 w 3753948"/>
                <a:gd name="connsiteY30" fmla="*/ 914702 h 914703"/>
                <a:gd name="connsiteX31" fmla="*/ 2545757 w 3753948"/>
                <a:gd name="connsiteY31" fmla="*/ 914702 h 914703"/>
                <a:gd name="connsiteX32" fmla="*/ 2545757 w 3753948"/>
                <a:gd name="connsiteY32" fmla="*/ 912382 h 914703"/>
                <a:gd name="connsiteX33" fmla="*/ 2278429 w 3753948"/>
                <a:gd name="connsiteY33" fmla="*/ 912382 h 914703"/>
                <a:gd name="connsiteX34" fmla="*/ 2272825 w 3753948"/>
                <a:gd name="connsiteY34" fmla="*/ 914703 h 914703"/>
                <a:gd name="connsiteX35" fmla="*/ 1716346 w 3753948"/>
                <a:gd name="connsiteY35" fmla="*/ 914703 h 914703"/>
                <a:gd name="connsiteX36" fmla="*/ 1710743 w 3753948"/>
                <a:gd name="connsiteY36" fmla="*/ 912382 h 914703"/>
                <a:gd name="connsiteX37" fmla="*/ 1543309 w 3753948"/>
                <a:gd name="connsiteY37" fmla="*/ 912382 h 914703"/>
                <a:gd name="connsiteX38" fmla="*/ 1543309 w 3753948"/>
                <a:gd name="connsiteY38" fmla="*/ 914701 h 914703"/>
                <a:gd name="connsiteX39" fmla="*/ 1306513 w 3753948"/>
                <a:gd name="connsiteY39" fmla="*/ 914701 h 914703"/>
                <a:gd name="connsiteX40" fmla="*/ 1306513 w 3753948"/>
                <a:gd name="connsiteY40" fmla="*/ 914702 h 914703"/>
                <a:gd name="connsiteX41" fmla="*/ 1062168 w 3753948"/>
                <a:gd name="connsiteY41" fmla="*/ 914702 h 914703"/>
                <a:gd name="connsiteX42" fmla="*/ 712105 w 3753948"/>
                <a:gd name="connsiteY42" fmla="*/ 914702 h 914703"/>
                <a:gd name="connsiteX43" fmla="*/ 477836 w 3753948"/>
                <a:gd name="connsiteY43" fmla="*/ 914702 h 914703"/>
                <a:gd name="connsiteX44" fmla="*/ 0 w 3753948"/>
                <a:gd name="connsiteY44" fmla="*/ 912382 h 914703"/>
                <a:gd name="connsiteX45" fmla="*/ 0 w 3753948"/>
                <a:gd name="connsiteY45" fmla="*/ 852885 h 914703"/>
                <a:gd name="connsiteX46" fmla="*/ 477836 w 3753948"/>
                <a:gd name="connsiteY46" fmla="*/ 852885 h 914703"/>
                <a:gd name="connsiteX47" fmla="*/ 477836 w 3753948"/>
                <a:gd name="connsiteY47" fmla="*/ 200588 h 914703"/>
                <a:gd name="connsiteX48" fmla="*/ 712105 w 3753948"/>
                <a:gd name="connsiteY48" fmla="*/ 200588 h 914703"/>
                <a:gd name="connsiteX49" fmla="*/ 712105 w 3753948"/>
                <a:gd name="connsiteY49" fmla="*/ 75590 h 914703"/>
                <a:gd name="connsiteX50" fmla="*/ 777452 w 3753948"/>
                <a:gd name="connsiteY50" fmla="*/ 75590 h 914703"/>
                <a:gd name="connsiteX51" fmla="*/ 777452 w 3753948"/>
                <a:gd name="connsiteY51" fmla="*/ 0 h 914703"/>
                <a:gd name="connsiteX0" fmla="*/ 477836 w 3753948"/>
                <a:gd name="connsiteY0" fmla="*/ 914702 h 1006142"/>
                <a:gd name="connsiteX1" fmla="*/ 0 w 3753948"/>
                <a:gd name="connsiteY1" fmla="*/ 912382 h 1006142"/>
                <a:gd name="connsiteX2" fmla="*/ 0 w 3753948"/>
                <a:gd name="connsiteY2" fmla="*/ 852885 h 1006142"/>
                <a:gd name="connsiteX3" fmla="*/ 477836 w 3753948"/>
                <a:gd name="connsiteY3" fmla="*/ 852885 h 1006142"/>
                <a:gd name="connsiteX4" fmla="*/ 477836 w 3753948"/>
                <a:gd name="connsiteY4" fmla="*/ 200588 h 1006142"/>
                <a:gd name="connsiteX5" fmla="*/ 712105 w 3753948"/>
                <a:gd name="connsiteY5" fmla="*/ 200588 h 1006142"/>
                <a:gd name="connsiteX6" fmla="*/ 712105 w 3753948"/>
                <a:gd name="connsiteY6" fmla="*/ 75590 h 1006142"/>
                <a:gd name="connsiteX7" fmla="*/ 777452 w 3753948"/>
                <a:gd name="connsiteY7" fmla="*/ 75590 h 1006142"/>
                <a:gd name="connsiteX8" fmla="*/ 777452 w 3753948"/>
                <a:gd name="connsiteY8" fmla="*/ 0 h 1006142"/>
                <a:gd name="connsiteX9" fmla="*/ 1241165 w 3753948"/>
                <a:gd name="connsiteY9" fmla="*/ 0 h 1006142"/>
                <a:gd name="connsiteX10" fmla="*/ 1241165 w 3753948"/>
                <a:gd name="connsiteY10" fmla="*/ 75590 h 1006142"/>
                <a:gd name="connsiteX11" fmla="*/ 1306513 w 3753948"/>
                <a:gd name="connsiteY11" fmla="*/ 75590 h 1006142"/>
                <a:gd name="connsiteX12" fmla="*/ 1306513 w 3753948"/>
                <a:gd name="connsiteY12" fmla="*/ 339308 h 1006142"/>
                <a:gd name="connsiteX13" fmla="*/ 1543309 w 3753948"/>
                <a:gd name="connsiteY13" fmla="*/ 339308 h 1006142"/>
                <a:gd name="connsiteX14" fmla="*/ 1543309 w 3753948"/>
                <a:gd name="connsiteY14" fmla="*/ 852885 h 1006142"/>
                <a:gd name="connsiteX15" fmla="*/ 1703275 w 3753948"/>
                <a:gd name="connsiteY15" fmla="*/ 852885 h 1006142"/>
                <a:gd name="connsiteX16" fmla="*/ 1703275 w 3753948"/>
                <a:gd name="connsiteY16" fmla="*/ 804658 h 1006142"/>
                <a:gd name="connsiteX17" fmla="*/ 1716346 w 3753948"/>
                <a:gd name="connsiteY17" fmla="*/ 791587 h 1006142"/>
                <a:gd name="connsiteX18" fmla="*/ 1719843 w 3753948"/>
                <a:gd name="connsiteY18" fmla="*/ 791587 h 1006142"/>
                <a:gd name="connsiteX19" fmla="*/ 1719843 w 3753948"/>
                <a:gd name="connsiteY19" fmla="*/ 572544 h 1006142"/>
                <a:gd name="connsiteX20" fmla="*/ 1779339 w 3753948"/>
                <a:gd name="connsiteY20" fmla="*/ 513048 h 1006142"/>
                <a:gd name="connsiteX21" fmla="*/ 2205633 w 3753948"/>
                <a:gd name="connsiteY21" fmla="*/ 513048 h 1006142"/>
                <a:gd name="connsiteX22" fmla="*/ 2265129 w 3753948"/>
                <a:gd name="connsiteY22" fmla="*/ 572544 h 1006142"/>
                <a:gd name="connsiteX23" fmla="*/ 2265129 w 3753948"/>
                <a:gd name="connsiteY23" fmla="*/ 791587 h 1006142"/>
                <a:gd name="connsiteX24" fmla="*/ 2272825 w 3753948"/>
                <a:gd name="connsiteY24" fmla="*/ 791587 h 1006142"/>
                <a:gd name="connsiteX25" fmla="*/ 2285896 w 3753948"/>
                <a:gd name="connsiteY25" fmla="*/ 804658 h 1006142"/>
                <a:gd name="connsiteX26" fmla="*/ 2285896 w 3753948"/>
                <a:gd name="connsiteY26" fmla="*/ 852885 h 1006142"/>
                <a:gd name="connsiteX27" fmla="*/ 2545757 w 3753948"/>
                <a:gd name="connsiteY27" fmla="*/ 852885 h 1006142"/>
                <a:gd name="connsiteX28" fmla="*/ 2545757 w 3753948"/>
                <a:gd name="connsiteY28" fmla="*/ 339307 h 1006142"/>
                <a:gd name="connsiteX29" fmla="*/ 2677121 w 3753948"/>
                <a:gd name="connsiteY29" fmla="*/ 339307 h 1006142"/>
                <a:gd name="connsiteX30" fmla="*/ 2677121 w 3753948"/>
                <a:gd name="connsiteY30" fmla="*/ 269045 h 1006142"/>
                <a:gd name="connsiteX31" fmla="*/ 2848457 w 3753948"/>
                <a:gd name="connsiteY31" fmla="*/ 269045 h 1006142"/>
                <a:gd name="connsiteX32" fmla="*/ 2848457 w 3753948"/>
                <a:gd name="connsiteY32" fmla="*/ 339307 h 1006142"/>
                <a:gd name="connsiteX33" fmla="*/ 3292055 w 3753948"/>
                <a:gd name="connsiteY33" fmla="*/ 339307 h 1006142"/>
                <a:gd name="connsiteX34" fmla="*/ 3292055 w 3753948"/>
                <a:gd name="connsiteY34" fmla="*/ 852885 h 1006142"/>
                <a:gd name="connsiteX35" fmla="*/ 3753948 w 3753948"/>
                <a:gd name="connsiteY35" fmla="*/ 852885 h 1006142"/>
                <a:gd name="connsiteX36" fmla="*/ 3753948 w 3753948"/>
                <a:gd name="connsiteY36" fmla="*/ 912382 h 1006142"/>
                <a:gd name="connsiteX37" fmla="*/ 3292055 w 3753948"/>
                <a:gd name="connsiteY37" fmla="*/ 912382 h 1006142"/>
                <a:gd name="connsiteX38" fmla="*/ 3292055 w 3753948"/>
                <a:gd name="connsiteY38" fmla="*/ 914702 h 1006142"/>
                <a:gd name="connsiteX39" fmla="*/ 2545757 w 3753948"/>
                <a:gd name="connsiteY39" fmla="*/ 914702 h 1006142"/>
                <a:gd name="connsiteX40" fmla="*/ 2545757 w 3753948"/>
                <a:gd name="connsiteY40" fmla="*/ 912382 h 1006142"/>
                <a:gd name="connsiteX41" fmla="*/ 2278429 w 3753948"/>
                <a:gd name="connsiteY41" fmla="*/ 912382 h 1006142"/>
                <a:gd name="connsiteX42" fmla="*/ 2272825 w 3753948"/>
                <a:gd name="connsiteY42" fmla="*/ 914703 h 1006142"/>
                <a:gd name="connsiteX43" fmla="*/ 1716346 w 3753948"/>
                <a:gd name="connsiteY43" fmla="*/ 914703 h 1006142"/>
                <a:gd name="connsiteX44" fmla="*/ 1710743 w 3753948"/>
                <a:gd name="connsiteY44" fmla="*/ 912382 h 1006142"/>
                <a:gd name="connsiteX45" fmla="*/ 1543309 w 3753948"/>
                <a:gd name="connsiteY45" fmla="*/ 912382 h 1006142"/>
                <a:gd name="connsiteX46" fmla="*/ 1543309 w 3753948"/>
                <a:gd name="connsiteY46" fmla="*/ 914701 h 1006142"/>
                <a:gd name="connsiteX47" fmla="*/ 1306513 w 3753948"/>
                <a:gd name="connsiteY47" fmla="*/ 914701 h 1006142"/>
                <a:gd name="connsiteX48" fmla="*/ 1306513 w 3753948"/>
                <a:gd name="connsiteY48" fmla="*/ 914702 h 1006142"/>
                <a:gd name="connsiteX49" fmla="*/ 1062168 w 3753948"/>
                <a:gd name="connsiteY49" fmla="*/ 914702 h 1006142"/>
                <a:gd name="connsiteX50" fmla="*/ 712105 w 3753948"/>
                <a:gd name="connsiteY50" fmla="*/ 914702 h 1006142"/>
                <a:gd name="connsiteX51" fmla="*/ 569276 w 3753948"/>
                <a:gd name="connsiteY51" fmla="*/ 1006142 h 1006142"/>
                <a:gd name="connsiteX0" fmla="*/ 477836 w 3753948"/>
                <a:gd name="connsiteY0" fmla="*/ 914702 h 914703"/>
                <a:gd name="connsiteX1" fmla="*/ 0 w 3753948"/>
                <a:gd name="connsiteY1" fmla="*/ 912382 h 914703"/>
                <a:gd name="connsiteX2" fmla="*/ 0 w 3753948"/>
                <a:gd name="connsiteY2" fmla="*/ 852885 h 914703"/>
                <a:gd name="connsiteX3" fmla="*/ 477836 w 3753948"/>
                <a:gd name="connsiteY3" fmla="*/ 852885 h 914703"/>
                <a:gd name="connsiteX4" fmla="*/ 477836 w 3753948"/>
                <a:gd name="connsiteY4" fmla="*/ 200588 h 914703"/>
                <a:gd name="connsiteX5" fmla="*/ 712105 w 3753948"/>
                <a:gd name="connsiteY5" fmla="*/ 200588 h 914703"/>
                <a:gd name="connsiteX6" fmla="*/ 712105 w 3753948"/>
                <a:gd name="connsiteY6" fmla="*/ 75590 h 914703"/>
                <a:gd name="connsiteX7" fmla="*/ 777452 w 3753948"/>
                <a:gd name="connsiteY7" fmla="*/ 75590 h 914703"/>
                <a:gd name="connsiteX8" fmla="*/ 777452 w 3753948"/>
                <a:gd name="connsiteY8" fmla="*/ 0 h 914703"/>
                <a:gd name="connsiteX9" fmla="*/ 1241165 w 3753948"/>
                <a:gd name="connsiteY9" fmla="*/ 0 h 914703"/>
                <a:gd name="connsiteX10" fmla="*/ 1241165 w 3753948"/>
                <a:gd name="connsiteY10" fmla="*/ 75590 h 914703"/>
                <a:gd name="connsiteX11" fmla="*/ 1306513 w 3753948"/>
                <a:gd name="connsiteY11" fmla="*/ 75590 h 914703"/>
                <a:gd name="connsiteX12" fmla="*/ 1306513 w 3753948"/>
                <a:gd name="connsiteY12" fmla="*/ 339308 h 914703"/>
                <a:gd name="connsiteX13" fmla="*/ 1543309 w 3753948"/>
                <a:gd name="connsiteY13" fmla="*/ 339308 h 914703"/>
                <a:gd name="connsiteX14" fmla="*/ 1543309 w 3753948"/>
                <a:gd name="connsiteY14" fmla="*/ 852885 h 914703"/>
                <a:gd name="connsiteX15" fmla="*/ 1703275 w 3753948"/>
                <a:gd name="connsiteY15" fmla="*/ 852885 h 914703"/>
                <a:gd name="connsiteX16" fmla="*/ 1703275 w 3753948"/>
                <a:gd name="connsiteY16" fmla="*/ 804658 h 914703"/>
                <a:gd name="connsiteX17" fmla="*/ 1716346 w 3753948"/>
                <a:gd name="connsiteY17" fmla="*/ 791587 h 914703"/>
                <a:gd name="connsiteX18" fmla="*/ 1719843 w 3753948"/>
                <a:gd name="connsiteY18" fmla="*/ 791587 h 914703"/>
                <a:gd name="connsiteX19" fmla="*/ 1719843 w 3753948"/>
                <a:gd name="connsiteY19" fmla="*/ 572544 h 914703"/>
                <a:gd name="connsiteX20" fmla="*/ 1779339 w 3753948"/>
                <a:gd name="connsiteY20" fmla="*/ 513048 h 914703"/>
                <a:gd name="connsiteX21" fmla="*/ 2205633 w 3753948"/>
                <a:gd name="connsiteY21" fmla="*/ 513048 h 914703"/>
                <a:gd name="connsiteX22" fmla="*/ 2265129 w 3753948"/>
                <a:gd name="connsiteY22" fmla="*/ 572544 h 914703"/>
                <a:gd name="connsiteX23" fmla="*/ 2265129 w 3753948"/>
                <a:gd name="connsiteY23" fmla="*/ 791587 h 914703"/>
                <a:gd name="connsiteX24" fmla="*/ 2272825 w 3753948"/>
                <a:gd name="connsiteY24" fmla="*/ 791587 h 914703"/>
                <a:gd name="connsiteX25" fmla="*/ 2285896 w 3753948"/>
                <a:gd name="connsiteY25" fmla="*/ 804658 h 914703"/>
                <a:gd name="connsiteX26" fmla="*/ 2285896 w 3753948"/>
                <a:gd name="connsiteY26" fmla="*/ 852885 h 914703"/>
                <a:gd name="connsiteX27" fmla="*/ 2545757 w 3753948"/>
                <a:gd name="connsiteY27" fmla="*/ 852885 h 914703"/>
                <a:gd name="connsiteX28" fmla="*/ 2545757 w 3753948"/>
                <a:gd name="connsiteY28" fmla="*/ 339307 h 914703"/>
                <a:gd name="connsiteX29" fmla="*/ 2677121 w 3753948"/>
                <a:gd name="connsiteY29" fmla="*/ 339307 h 914703"/>
                <a:gd name="connsiteX30" fmla="*/ 2677121 w 3753948"/>
                <a:gd name="connsiteY30" fmla="*/ 269045 h 914703"/>
                <a:gd name="connsiteX31" fmla="*/ 2848457 w 3753948"/>
                <a:gd name="connsiteY31" fmla="*/ 269045 h 914703"/>
                <a:gd name="connsiteX32" fmla="*/ 2848457 w 3753948"/>
                <a:gd name="connsiteY32" fmla="*/ 339307 h 914703"/>
                <a:gd name="connsiteX33" fmla="*/ 3292055 w 3753948"/>
                <a:gd name="connsiteY33" fmla="*/ 339307 h 914703"/>
                <a:gd name="connsiteX34" fmla="*/ 3292055 w 3753948"/>
                <a:gd name="connsiteY34" fmla="*/ 852885 h 914703"/>
                <a:gd name="connsiteX35" fmla="*/ 3753948 w 3753948"/>
                <a:gd name="connsiteY35" fmla="*/ 852885 h 914703"/>
                <a:gd name="connsiteX36" fmla="*/ 3753948 w 3753948"/>
                <a:gd name="connsiteY36" fmla="*/ 912382 h 914703"/>
                <a:gd name="connsiteX37" fmla="*/ 3292055 w 3753948"/>
                <a:gd name="connsiteY37" fmla="*/ 912382 h 914703"/>
                <a:gd name="connsiteX38" fmla="*/ 3292055 w 3753948"/>
                <a:gd name="connsiteY38" fmla="*/ 914702 h 914703"/>
                <a:gd name="connsiteX39" fmla="*/ 2545757 w 3753948"/>
                <a:gd name="connsiteY39" fmla="*/ 914702 h 914703"/>
                <a:gd name="connsiteX40" fmla="*/ 2545757 w 3753948"/>
                <a:gd name="connsiteY40" fmla="*/ 912382 h 914703"/>
                <a:gd name="connsiteX41" fmla="*/ 2278429 w 3753948"/>
                <a:gd name="connsiteY41" fmla="*/ 912382 h 914703"/>
                <a:gd name="connsiteX42" fmla="*/ 2272825 w 3753948"/>
                <a:gd name="connsiteY42" fmla="*/ 914703 h 914703"/>
                <a:gd name="connsiteX43" fmla="*/ 1716346 w 3753948"/>
                <a:gd name="connsiteY43" fmla="*/ 914703 h 914703"/>
                <a:gd name="connsiteX44" fmla="*/ 1710743 w 3753948"/>
                <a:gd name="connsiteY44" fmla="*/ 912382 h 914703"/>
                <a:gd name="connsiteX45" fmla="*/ 1543309 w 3753948"/>
                <a:gd name="connsiteY45" fmla="*/ 912382 h 914703"/>
                <a:gd name="connsiteX46" fmla="*/ 1543309 w 3753948"/>
                <a:gd name="connsiteY46" fmla="*/ 914701 h 914703"/>
                <a:gd name="connsiteX47" fmla="*/ 1306513 w 3753948"/>
                <a:gd name="connsiteY47" fmla="*/ 914701 h 914703"/>
                <a:gd name="connsiteX48" fmla="*/ 1306513 w 3753948"/>
                <a:gd name="connsiteY48" fmla="*/ 914702 h 914703"/>
                <a:gd name="connsiteX49" fmla="*/ 1062168 w 3753948"/>
                <a:gd name="connsiteY49" fmla="*/ 914702 h 914703"/>
                <a:gd name="connsiteX50" fmla="*/ 712105 w 3753948"/>
                <a:gd name="connsiteY50" fmla="*/ 914702 h 914703"/>
                <a:gd name="connsiteX0" fmla="*/ 0 w 3753948"/>
                <a:gd name="connsiteY0" fmla="*/ 912382 h 914703"/>
                <a:gd name="connsiteX1" fmla="*/ 0 w 3753948"/>
                <a:gd name="connsiteY1" fmla="*/ 852885 h 914703"/>
                <a:gd name="connsiteX2" fmla="*/ 477836 w 3753948"/>
                <a:gd name="connsiteY2" fmla="*/ 852885 h 914703"/>
                <a:gd name="connsiteX3" fmla="*/ 477836 w 3753948"/>
                <a:gd name="connsiteY3" fmla="*/ 200588 h 914703"/>
                <a:gd name="connsiteX4" fmla="*/ 712105 w 3753948"/>
                <a:gd name="connsiteY4" fmla="*/ 200588 h 914703"/>
                <a:gd name="connsiteX5" fmla="*/ 712105 w 3753948"/>
                <a:gd name="connsiteY5" fmla="*/ 75590 h 914703"/>
                <a:gd name="connsiteX6" fmla="*/ 777452 w 3753948"/>
                <a:gd name="connsiteY6" fmla="*/ 75590 h 914703"/>
                <a:gd name="connsiteX7" fmla="*/ 777452 w 3753948"/>
                <a:gd name="connsiteY7" fmla="*/ 0 h 914703"/>
                <a:gd name="connsiteX8" fmla="*/ 1241165 w 3753948"/>
                <a:gd name="connsiteY8" fmla="*/ 0 h 914703"/>
                <a:gd name="connsiteX9" fmla="*/ 1241165 w 3753948"/>
                <a:gd name="connsiteY9" fmla="*/ 75590 h 914703"/>
                <a:gd name="connsiteX10" fmla="*/ 1306513 w 3753948"/>
                <a:gd name="connsiteY10" fmla="*/ 75590 h 914703"/>
                <a:gd name="connsiteX11" fmla="*/ 1306513 w 3753948"/>
                <a:gd name="connsiteY11" fmla="*/ 339308 h 914703"/>
                <a:gd name="connsiteX12" fmla="*/ 1543309 w 3753948"/>
                <a:gd name="connsiteY12" fmla="*/ 339308 h 914703"/>
                <a:gd name="connsiteX13" fmla="*/ 1543309 w 3753948"/>
                <a:gd name="connsiteY13" fmla="*/ 852885 h 914703"/>
                <a:gd name="connsiteX14" fmla="*/ 1703275 w 3753948"/>
                <a:gd name="connsiteY14" fmla="*/ 852885 h 914703"/>
                <a:gd name="connsiteX15" fmla="*/ 1703275 w 3753948"/>
                <a:gd name="connsiteY15" fmla="*/ 804658 h 914703"/>
                <a:gd name="connsiteX16" fmla="*/ 1716346 w 3753948"/>
                <a:gd name="connsiteY16" fmla="*/ 791587 h 914703"/>
                <a:gd name="connsiteX17" fmla="*/ 1719843 w 3753948"/>
                <a:gd name="connsiteY17" fmla="*/ 791587 h 914703"/>
                <a:gd name="connsiteX18" fmla="*/ 1719843 w 3753948"/>
                <a:gd name="connsiteY18" fmla="*/ 572544 h 914703"/>
                <a:gd name="connsiteX19" fmla="*/ 1779339 w 3753948"/>
                <a:gd name="connsiteY19" fmla="*/ 513048 h 914703"/>
                <a:gd name="connsiteX20" fmla="*/ 2205633 w 3753948"/>
                <a:gd name="connsiteY20" fmla="*/ 513048 h 914703"/>
                <a:gd name="connsiteX21" fmla="*/ 2265129 w 3753948"/>
                <a:gd name="connsiteY21" fmla="*/ 572544 h 914703"/>
                <a:gd name="connsiteX22" fmla="*/ 2265129 w 3753948"/>
                <a:gd name="connsiteY22" fmla="*/ 791587 h 914703"/>
                <a:gd name="connsiteX23" fmla="*/ 2272825 w 3753948"/>
                <a:gd name="connsiteY23" fmla="*/ 791587 h 914703"/>
                <a:gd name="connsiteX24" fmla="*/ 2285896 w 3753948"/>
                <a:gd name="connsiteY24" fmla="*/ 804658 h 914703"/>
                <a:gd name="connsiteX25" fmla="*/ 2285896 w 3753948"/>
                <a:gd name="connsiteY25" fmla="*/ 852885 h 914703"/>
                <a:gd name="connsiteX26" fmla="*/ 2545757 w 3753948"/>
                <a:gd name="connsiteY26" fmla="*/ 852885 h 914703"/>
                <a:gd name="connsiteX27" fmla="*/ 2545757 w 3753948"/>
                <a:gd name="connsiteY27" fmla="*/ 339307 h 914703"/>
                <a:gd name="connsiteX28" fmla="*/ 2677121 w 3753948"/>
                <a:gd name="connsiteY28" fmla="*/ 339307 h 914703"/>
                <a:gd name="connsiteX29" fmla="*/ 2677121 w 3753948"/>
                <a:gd name="connsiteY29" fmla="*/ 269045 h 914703"/>
                <a:gd name="connsiteX30" fmla="*/ 2848457 w 3753948"/>
                <a:gd name="connsiteY30" fmla="*/ 269045 h 914703"/>
                <a:gd name="connsiteX31" fmla="*/ 2848457 w 3753948"/>
                <a:gd name="connsiteY31" fmla="*/ 339307 h 914703"/>
                <a:gd name="connsiteX32" fmla="*/ 3292055 w 3753948"/>
                <a:gd name="connsiteY32" fmla="*/ 339307 h 914703"/>
                <a:gd name="connsiteX33" fmla="*/ 3292055 w 3753948"/>
                <a:gd name="connsiteY33" fmla="*/ 852885 h 914703"/>
                <a:gd name="connsiteX34" fmla="*/ 3753948 w 3753948"/>
                <a:gd name="connsiteY34" fmla="*/ 852885 h 914703"/>
                <a:gd name="connsiteX35" fmla="*/ 3753948 w 3753948"/>
                <a:gd name="connsiteY35" fmla="*/ 912382 h 914703"/>
                <a:gd name="connsiteX36" fmla="*/ 3292055 w 3753948"/>
                <a:gd name="connsiteY36" fmla="*/ 912382 h 914703"/>
                <a:gd name="connsiteX37" fmla="*/ 3292055 w 3753948"/>
                <a:gd name="connsiteY37" fmla="*/ 914702 h 914703"/>
                <a:gd name="connsiteX38" fmla="*/ 2545757 w 3753948"/>
                <a:gd name="connsiteY38" fmla="*/ 914702 h 914703"/>
                <a:gd name="connsiteX39" fmla="*/ 2545757 w 3753948"/>
                <a:gd name="connsiteY39" fmla="*/ 912382 h 914703"/>
                <a:gd name="connsiteX40" fmla="*/ 2278429 w 3753948"/>
                <a:gd name="connsiteY40" fmla="*/ 912382 h 914703"/>
                <a:gd name="connsiteX41" fmla="*/ 2272825 w 3753948"/>
                <a:gd name="connsiteY41" fmla="*/ 914703 h 914703"/>
                <a:gd name="connsiteX42" fmla="*/ 1716346 w 3753948"/>
                <a:gd name="connsiteY42" fmla="*/ 914703 h 914703"/>
                <a:gd name="connsiteX43" fmla="*/ 1710743 w 3753948"/>
                <a:gd name="connsiteY43" fmla="*/ 912382 h 914703"/>
                <a:gd name="connsiteX44" fmla="*/ 1543309 w 3753948"/>
                <a:gd name="connsiteY44" fmla="*/ 912382 h 914703"/>
                <a:gd name="connsiteX45" fmla="*/ 1543309 w 3753948"/>
                <a:gd name="connsiteY45" fmla="*/ 914701 h 914703"/>
                <a:gd name="connsiteX46" fmla="*/ 1306513 w 3753948"/>
                <a:gd name="connsiteY46" fmla="*/ 914701 h 914703"/>
                <a:gd name="connsiteX47" fmla="*/ 1306513 w 3753948"/>
                <a:gd name="connsiteY47" fmla="*/ 914702 h 914703"/>
                <a:gd name="connsiteX48" fmla="*/ 1062168 w 3753948"/>
                <a:gd name="connsiteY48" fmla="*/ 914702 h 914703"/>
                <a:gd name="connsiteX49" fmla="*/ 712105 w 3753948"/>
                <a:gd name="connsiteY49"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48" fmla="*/ 712105 w 3753948"/>
                <a:gd name="connsiteY48"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47" fmla="*/ 1062168 w 3753948"/>
                <a:gd name="connsiteY47"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46" fmla="*/ 1306513 w 3753948"/>
                <a:gd name="connsiteY46" fmla="*/ 91470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45" fmla="*/ 1306513 w 3753948"/>
                <a:gd name="connsiteY45"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44" fmla="*/ 1543309 w 3753948"/>
                <a:gd name="connsiteY44" fmla="*/ 914701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43" fmla="*/ 1543309 w 3753948"/>
                <a:gd name="connsiteY43"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42" fmla="*/ 1710743 w 3753948"/>
                <a:gd name="connsiteY42" fmla="*/ 912382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41" fmla="*/ 1716346 w 3753948"/>
                <a:gd name="connsiteY41" fmla="*/ 914703 h 914703"/>
                <a:gd name="connsiteX0" fmla="*/ 0 w 3753948"/>
                <a:gd name="connsiteY0" fmla="*/ 852885 h 914703"/>
                <a:gd name="connsiteX1" fmla="*/ 477836 w 3753948"/>
                <a:gd name="connsiteY1" fmla="*/ 852885 h 914703"/>
                <a:gd name="connsiteX2" fmla="*/ 477836 w 3753948"/>
                <a:gd name="connsiteY2" fmla="*/ 200588 h 914703"/>
                <a:gd name="connsiteX3" fmla="*/ 712105 w 3753948"/>
                <a:gd name="connsiteY3" fmla="*/ 200588 h 914703"/>
                <a:gd name="connsiteX4" fmla="*/ 712105 w 3753948"/>
                <a:gd name="connsiteY4" fmla="*/ 75590 h 914703"/>
                <a:gd name="connsiteX5" fmla="*/ 777452 w 3753948"/>
                <a:gd name="connsiteY5" fmla="*/ 75590 h 914703"/>
                <a:gd name="connsiteX6" fmla="*/ 777452 w 3753948"/>
                <a:gd name="connsiteY6" fmla="*/ 0 h 914703"/>
                <a:gd name="connsiteX7" fmla="*/ 1241165 w 3753948"/>
                <a:gd name="connsiteY7" fmla="*/ 0 h 914703"/>
                <a:gd name="connsiteX8" fmla="*/ 1241165 w 3753948"/>
                <a:gd name="connsiteY8" fmla="*/ 75590 h 914703"/>
                <a:gd name="connsiteX9" fmla="*/ 1306513 w 3753948"/>
                <a:gd name="connsiteY9" fmla="*/ 75590 h 914703"/>
                <a:gd name="connsiteX10" fmla="*/ 1306513 w 3753948"/>
                <a:gd name="connsiteY10" fmla="*/ 339308 h 914703"/>
                <a:gd name="connsiteX11" fmla="*/ 1543309 w 3753948"/>
                <a:gd name="connsiteY11" fmla="*/ 339308 h 914703"/>
                <a:gd name="connsiteX12" fmla="*/ 1543309 w 3753948"/>
                <a:gd name="connsiteY12" fmla="*/ 852885 h 914703"/>
                <a:gd name="connsiteX13" fmla="*/ 1703275 w 3753948"/>
                <a:gd name="connsiteY13" fmla="*/ 852885 h 914703"/>
                <a:gd name="connsiteX14" fmla="*/ 1703275 w 3753948"/>
                <a:gd name="connsiteY14" fmla="*/ 804658 h 914703"/>
                <a:gd name="connsiteX15" fmla="*/ 1716346 w 3753948"/>
                <a:gd name="connsiteY15" fmla="*/ 791587 h 914703"/>
                <a:gd name="connsiteX16" fmla="*/ 1719843 w 3753948"/>
                <a:gd name="connsiteY16" fmla="*/ 791587 h 914703"/>
                <a:gd name="connsiteX17" fmla="*/ 1719843 w 3753948"/>
                <a:gd name="connsiteY17" fmla="*/ 572544 h 914703"/>
                <a:gd name="connsiteX18" fmla="*/ 1779339 w 3753948"/>
                <a:gd name="connsiteY18" fmla="*/ 513048 h 914703"/>
                <a:gd name="connsiteX19" fmla="*/ 2205633 w 3753948"/>
                <a:gd name="connsiteY19" fmla="*/ 513048 h 914703"/>
                <a:gd name="connsiteX20" fmla="*/ 2265129 w 3753948"/>
                <a:gd name="connsiteY20" fmla="*/ 572544 h 914703"/>
                <a:gd name="connsiteX21" fmla="*/ 2265129 w 3753948"/>
                <a:gd name="connsiteY21" fmla="*/ 791587 h 914703"/>
                <a:gd name="connsiteX22" fmla="*/ 2272825 w 3753948"/>
                <a:gd name="connsiteY22" fmla="*/ 791587 h 914703"/>
                <a:gd name="connsiteX23" fmla="*/ 2285896 w 3753948"/>
                <a:gd name="connsiteY23" fmla="*/ 804658 h 914703"/>
                <a:gd name="connsiteX24" fmla="*/ 2285896 w 3753948"/>
                <a:gd name="connsiteY24" fmla="*/ 852885 h 914703"/>
                <a:gd name="connsiteX25" fmla="*/ 2545757 w 3753948"/>
                <a:gd name="connsiteY25" fmla="*/ 852885 h 914703"/>
                <a:gd name="connsiteX26" fmla="*/ 2545757 w 3753948"/>
                <a:gd name="connsiteY26" fmla="*/ 339307 h 914703"/>
                <a:gd name="connsiteX27" fmla="*/ 2677121 w 3753948"/>
                <a:gd name="connsiteY27" fmla="*/ 339307 h 914703"/>
                <a:gd name="connsiteX28" fmla="*/ 2677121 w 3753948"/>
                <a:gd name="connsiteY28" fmla="*/ 269045 h 914703"/>
                <a:gd name="connsiteX29" fmla="*/ 2848457 w 3753948"/>
                <a:gd name="connsiteY29" fmla="*/ 269045 h 914703"/>
                <a:gd name="connsiteX30" fmla="*/ 2848457 w 3753948"/>
                <a:gd name="connsiteY30" fmla="*/ 339307 h 914703"/>
                <a:gd name="connsiteX31" fmla="*/ 3292055 w 3753948"/>
                <a:gd name="connsiteY31" fmla="*/ 339307 h 914703"/>
                <a:gd name="connsiteX32" fmla="*/ 3292055 w 3753948"/>
                <a:gd name="connsiteY32" fmla="*/ 852885 h 914703"/>
                <a:gd name="connsiteX33" fmla="*/ 3753948 w 3753948"/>
                <a:gd name="connsiteY33" fmla="*/ 852885 h 914703"/>
                <a:gd name="connsiteX34" fmla="*/ 3753948 w 3753948"/>
                <a:gd name="connsiteY34" fmla="*/ 912382 h 914703"/>
                <a:gd name="connsiteX35" fmla="*/ 3292055 w 3753948"/>
                <a:gd name="connsiteY35" fmla="*/ 912382 h 914703"/>
                <a:gd name="connsiteX36" fmla="*/ 3292055 w 3753948"/>
                <a:gd name="connsiteY36" fmla="*/ 914702 h 914703"/>
                <a:gd name="connsiteX37" fmla="*/ 2545757 w 3753948"/>
                <a:gd name="connsiteY37" fmla="*/ 914702 h 914703"/>
                <a:gd name="connsiteX38" fmla="*/ 2545757 w 3753948"/>
                <a:gd name="connsiteY38" fmla="*/ 912382 h 914703"/>
                <a:gd name="connsiteX39" fmla="*/ 2278429 w 3753948"/>
                <a:gd name="connsiteY39" fmla="*/ 912382 h 914703"/>
                <a:gd name="connsiteX40" fmla="*/ 2272825 w 3753948"/>
                <a:gd name="connsiteY40" fmla="*/ 914703 h 914703"/>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39" fmla="*/ 2278429 w 3753948"/>
                <a:gd name="connsiteY39"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38" fmla="*/ 2545757 w 3753948"/>
                <a:gd name="connsiteY38" fmla="*/ 91238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37" fmla="*/ 2545757 w 3753948"/>
                <a:gd name="connsiteY37" fmla="*/ 914702 h 914702"/>
                <a:gd name="connsiteX0" fmla="*/ 0 w 3753948"/>
                <a:gd name="connsiteY0" fmla="*/ 852885 h 914702"/>
                <a:gd name="connsiteX1" fmla="*/ 477836 w 3753948"/>
                <a:gd name="connsiteY1" fmla="*/ 852885 h 914702"/>
                <a:gd name="connsiteX2" fmla="*/ 477836 w 3753948"/>
                <a:gd name="connsiteY2" fmla="*/ 200588 h 914702"/>
                <a:gd name="connsiteX3" fmla="*/ 712105 w 3753948"/>
                <a:gd name="connsiteY3" fmla="*/ 200588 h 914702"/>
                <a:gd name="connsiteX4" fmla="*/ 712105 w 3753948"/>
                <a:gd name="connsiteY4" fmla="*/ 75590 h 914702"/>
                <a:gd name="connsiteX5" fmla="*/ 777452 w 3753948"/>
                <a:gd name="connsiteY5" fmla="*/ 75590 h 914702"/>
                <a:gd name="connsiteX6" fmla="*/ 777452 w 3753948"/>
                <a:gd name="connsiteY6" fmla="*/ 0 h 914702"/>
                <a:gd name="connsiteX7" fmla="*/ 1241165 w 3753948"/>
                <a:gd name="connsiteY7" fmla="*/ 0 h 914702"/>
                <a:gd name="connsiteX8" fmla="*/ 1241165 w 3753948"/>
                <a:gd name="connsiteY8" fmla="*/ 75590 h 914702"/>
                <a:gd name="connsiteX9" fmla="*/ 1306513 w 3753948"/>
                <a:gd name="connsiteY9" fmla="*/ 75590 h 914702"/>
                <a:gd name="connsiteX10" fmla="*/ 1306513 w 3753948"/>
                <a:gd name="connsiteY10" fmla="*/ 339308 h 914702"/>
                <a:gd name="connsiteX11" fmla="*/ 1543309 w 3753948"/>
                <a:gd name="connsiteY11" fmla="*/ 339308 h 914702"/>
                <a:gd name="connsiteX12" fmla="*/ 1543309 w 3753948"/>
                <a:gd name="connsiteY12" fmla="*/ 852885 h 914702"/>
                <a:gd name="connsiteX13" fmla="*/ 1703275 w 3753948"/>
                <a:gd name="connsiteY13" fmla="*/ 852885 h 914702"/>
                <a:gd name="connsiteX14" fmla="*/ 1703275 w 3753948"/>
                <a:gd name="connsiteY14" fmla="*/ 804658 h 914702"/>
                <a:gd name="connsiteX15" fmla="*/ 1716346 w 3753948"/>
                <a:gd name="connsiteY15" fmla="*/ 791587 h 914702"/>
                <a:gd name="connsiteX16" fmla="*/ 1719843 w 3753948"/>
                <a:gd name="connsiteY16" fmla="*/ 791587 h 914702"/>
                <a:gd name="connsiteX17" fmla="*/ 1719843 w 3753948"/>
                <a:gd name="connsiteY17" fmla="*/ 572544 h 914702"/>
                <a:gd name="connsiteX18" fmla="*/ 1779339 w 3753948"/>
                <a:gd name="connsiteY18" fmla="*/ 513048 h 914702"/>
                <a:gd name="connsiteX19" fmla="*/ 2205633 w 3753948"/>
                <a:gd name="connsiteY19" fmla="*/ 513048 h 914702"/>
                <a:gd name="connsiteX20" fmla="*/ 2265129 w 3753948"/>
                <a:gd name="connsiteY20" fmla="*/ 572544 h 914702"/>
                <a:gd name="connsiteX21" fmla="*/ 2265129 w 3753948"/>
                <a:gd name="connsiteY21" fmla="*/ 791587 h 914702"/>
                <a:gd name="connsiteX22" fmla="*/ 2272825 w 3753948"/>
                <a:gd name="connsiteY22" fmla="*/ 791587 h 914702"/>
                <a:gd name="connsiteX23" fmla="*/ 2285896 w 3753948"/>
                <a:gd name="connsiteY23" fmla="*/ 804658 h 914702"/>
                <a:gd name="connsiteX24" fmla="*/ 2285896 w 3753948"/>
                <a:gd name="connsiteY24" fmla="*/ 852885 h 914702"/>
                <a:gd name="connsiteX25" fmla="*/ 2545757 w 3753948"/>
                <a:gd name="connsiteY25" fmla="*/ 852885 h 914702"/>
                <a:gd name="connsiteX26" fmla="*/ 2545757 w 3753948"/>
                <a:gd name="connsiteY26" fmla="*/ 339307 h 914702"/>
                <a:gd name="connsiteX27" fmla="*/ 2677121 w 3753948"/>
                <a:gd name="connsiteY27" fmla="*/ 339307 h 914702"/>
                <a:gd name="connsiteX28" fmla="*/ 2677121 w 3753948"/>
                <a:gd name="connsiteY28" fmla="*/ 269045 h 914702"/>
                <a:gd name="connsiteX29" fmla="*/ 2848457 w 3753948"/>
                <a:gd name="connsiteY29" fmla="*/ 269045 h 914702"/>
                <a:gd name="connsiteX30" fmla="*/ 2848457 w 3753948"/>
                <a:gd name="connsiteY30" fmla="*/ 339307 h 914702"/>
                <a:gd name="connsiteX31" fmla="*/ 3292055 w 3753948"/>
                <a:gd name="connsiteY31" fmla="*/ 339307 h 914702"/>
                <a:gd name="connsiteX32" fmla="*/ 3292055 w 3753948"/>
                <a:gd name="connsiteY32" fmla="*/ 852885 h 914702"/>
                <a:gd name="connsiteX33" fmla="*/ 3753948 w 3753948"/>
                <a:gd name="connsiteY33" fmla="*/ 852885 h 914702"/>
                <a:gd name="connsiteX34" fmla="*/ 3753948 w 3753948"/>
                <a:gd name="connsiteY34" fmla="*/ 912382 h 914702"/>
                <a:gd name="connsiteX35" fmla="*/ 3292055 w 3753948"/>
                <a:gd name="connsiteY35" fmla="*/ 912382 h 914702"/>
                <a:gd name="connsiteX36" fmla="*/ 3292055 w 3753948"/>
                <a:gd name="connsiteY36" fmla="*/ 914702 h 91470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35" fmla="*/ 3292055 w 3753948"/>
                <a:gd name="connsiteY35" fmla="*/ 912382 h 912382"/>
                <a:gd name="connsiteX0" fmla="*/ 0 w 3753948"/>
                <a:gd name="connsiteY0" fmla="*/ 852885 h 912382"/>
                <a:gd name="connsiteX1" fmla="*/ 477836 w 3753948"/>
                <a:gd name="connsiteY1" fmla="*/ 852885 h 912382"/>
                <a:gd name="connsiteX2" fmla="*/ 477836 w 3753948"/>
                <a:gd name="connsiteY2" fmla="*/ 200588 h 912382"/>
                <a:gd name="connsiteX3" fmla="*/ 712105 w 3753948"/>
                <a:gd name="connsiteY3" fmla="*/ 200588 h 912382"/>
                <a:gd name="connsiteX4" fmla="*/ 712105 w 3753948"/>
                <a:gd name="connsiteY4" fmla="*/ 75590 h 912382"/>
                <a:gd name="connsiteX5" fmla="*/ 777452 w 3753948"/>
                <a:gd name="connsiteY5" fmla="*/ 75590 h 912382"/>
                <a:gd name="connsiteX6" fmla="*/ 777452 w 3753948"/>
                <a:gd name="connsiteY6" fmla="*/ 0 h 912382"/>
                <a:gd name="connsiteX7" fmla="*/ 1241165 w 3753948"/>
                <a:gd name="connsiteY7" fmla="*/ 0 h 912382"/>
                <a:gd name="connsiteX8" fmla="*/ 1241165 w 3753948"/>
                <a:gd name="connsiteY8" fmla="*/ 75590 h 912382"/>
                <a:gd name="connsiteX9" fmla="*/ 1306513 w 3753948"/>
                <a:gd name="connsiteY9" fmla="*/ 75590 h 912382"/>
                <a:gd name="connsiteX10" fmla="*/ 1306513 w 3753948"/>
                <a:gd name="connsiteY10" fmla="*/ 339308 h 912382"/>
                <a:gd name="connsiteX11" fmla="*/ 1543309 w 3753948"/>
                <a:gd name="connsiteY11" fmla="*/ 339308 h 912382"/>
                <a:gd name="connsiteX12" fmla="*/ 1543309 w 3753948"/>
                <a:gd name="connsiteY12" fmla="*/ 852885 h 912382"/>
                <a:gd name="connsiteX13" fmla="*/ 1703275 w 3753948"/>
                <a:gd name="connsiteY13" fmla="*/ 852885 h 912382"/>
                <a:gd name="connsiteX14" fmla="*/ 1703275 w 3753948"/>
                <a:gd name="connsiteY14" fmla="*/ 804658 h 912382"/>
                <a:gd name="connsiteX15" fmla="*/ 1716346 w 3753948"/>
                <a:gd name="connsiteY15" fmla="*/ 791587 h 912382"/>
                <a:gd name="connsiteX16" fmla="*/ 1719843 w 3753948"/>
                <a:gd name="connsiteY16" fmla="*/ 791587 h 912382"/>
                <a:gd name="connsiteX17" fmla="*/ 1719843 w 3753948"/>
                <a:gd name="connsiteY17" fmla="*/ 572544 h 912382"/>
                <a:gd name="connsiteX18" fmla="*/ 1779339 w 3753948"/>
                <a:gd name="connsiteY18" fmla="*/ 513048 h 912382"/>
                <a:gd name="connsiteX19" fmla="*/ 2205633 w 3753948"/>
                <a:gd name="connsiteY19" fmla="*/ 513048 h 912382"/>
                <a:gd name="connsiteX20" fmla="*/ 2265129 w 3753948"/>
                <a:gd name="connsiteY20" fmla="*/ 572544 h 912382"/>
                <a:gd name="connsiteX21" fmla="*/ 2265129 w 3753948"/>
                <a:gd name="connsiteY21" fmla="*/ 791587 h 912382"/>
                <a:gd name="connsiteX22" fmla="*/ 2272825 w 3753948"/>
                <a:gd name="connsiteY22" fmla="*/ 791587 h 912382"/>
                <a:gd name="connsiteX23" fmla="*/ 2285896 w 3753948"/>
                <a:gd name="connsiteY23" fmla="*/ 804658 h 912382"/>
                <a:gd name="connsiteX24" fmla="*/ 2285896 w 3753948"/>
                <a:gd name="connsiteY24" fmla="*/ 852885 h 912382"/>
                <a:gd name="connsiteX25" fmla="*/ 2545757 w 3753948"/>
                <a:gd name="connsiteY25" fmla="*/ 852885 h 912382"/>
                <a:gd name="connsiteX26" fmla="*/ 2545757 w 3753948"/>
                <a:gd name="connsiteY26" fmla="*/ 339307 h 912382"/>
                <a:gd name="connsiteX27" fmla="*/ 2677121 w 3753948"/>
                <a:gd name="connsiteY27" fmla="*/ 339307 h 912382"/>
                <a:gd name="connsiteX28" fmla="*/ 2677121 w 3753948"/>
                <a:gd name="connsiteY28" fmla="*/ 269045 h 912382"/>
                <a:gd name="connsiteX29" fmla="*/ 2848457 w 3753948"/>
                <a:gd name="connsiteY29" fmla="*/ 269045 h 912382"/>
                <a:gd name="connsiteX30" fmla="*/ 2848457 w 3753948"/>
                <a:gd name="connsiteY30" fmla="*/ 339307 h 912382"/>
                <a:gd name="connsiteX31" fmla="*/ 3292055 w 3753948"/>
                <a:gd name="connsiteY31" fmla="*/ 339307 h 912382"/>
                <a:gd name="connsiteX32" fmla="*/ 3292055 w 3753948"/>
                <a:gd name="connsiteY32" fmla="*/ 852885 h 912382"/>
                <a:gd name="connsiteX33" fmla="*/ 3753948 w 3753948"/>
                <a:gd name="connsiteY33" fmla="*/ 852885 h 912382"/>
                <a:gd name="connsiteX34" fmla="*/ 3753948 w 3753948"/>
                <a:gd name="connsiteY34" fmla="*/ 912382 h 912382"/>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753948 w 3753948"/>
                <a:gd name="connsiteY33"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753948"/>
                <a:gd name="connsiteY0" fmla="*/ 852885 h 852885"/>
                <a:gd name="connsiteX1" fmla="*/ 477836 w 3753948"/>
                <a:gd name="connsiteY1" fmla="*/ 852885 h 852885"/>
                <a:gd name="connsiteX2" fmla="*/ 477836 w 3753948"/>
                <a:gd name="connsiteY2" fmla="*/ 200588 h 852885"/>
                <a:gd name="connsiteX3" fmla="*/ 712105 w 3753948"/>
                <a:gd name="connsiteY3" fmla="*/ 200588 h 852885"/>
                <a:gd name="connsiteX4" fmla="*/ 712105 w 3753948"/>
                <a:gd name="connsiteY4" fmla="*/ 75590 h 852885"/>
                <a:gd name="connsiteX5" fmla="*/ 777452 w 3753948"/>
                <a:gd name="connsiteY5" fmla="*/ 75590 h 852885"/>
                <a:gd name="connsiteX6" fmla="*/ 777452 w 3753948"/>
                <a:gd name="connsiteY6" fmla="*/ 0 h 852885"/>
                <a:gd name="connsiteX7" fmla="*/ 1241165 w 3753948"/>
                <a:gd name="connsiteY7" fmla="*/ 0 h 852885"/>
                <a:gd name="connsiteX8" fmla="*/ 1241165 w 3753948"/>
                <a:gd name="connsiteY8" fmla="*/ 75590 h 852885"/>
                <a:gd name="connsiteX9" fmla="*/ 1306513 w 3753948"/>
                <a:gd name="connsiteY9" fmla="*/ 75590 h 852885"/>
                <a:gd name="connsiteX10" fmla="*/ 1306513 w 3753948"/>
                <a:gd name="connsiteY10" fmla="*/ 339308 h 852885"/>
                <a:gd name="connsiteX11" fmla="*/ 1543309 w 3753948"/>
                <a:gd name="connsiteY11" fmla="*/ 339308 h 852885"/>
                <a:gd name="connsiteX12" fmla="*/ 1543309 w 3753948"/>
                <a:gd name="connsiteY12" fmla="*/ 852885 h 852885"/>
                <a:gd name="connsiteX13" fmla="*/ 1703275 w 3753948"/>
                <a:gd name="connsiteY13" fmla="*/ 852885 h 852885"/>
                <a:gd name="connsiteX14" fmla="*/ 1703275 w 3753948"/>
                <a:gd name="connsiteY14" fmla="*/ 804658 h 852885"/>
                <a:gd name="connsiteX15" fmla="*/ 1716346 w 3753948"/>
                <a:gd name="connsiteY15" fmla="*/ 791587 h 852885"/>
                <a:gd name="connsiteX16" fmla="*/ 1719843 w 3753948"/>
                <a:gd name="connsiteY16" fmla="*/ 791587 h 852885"/>
                <a:gd name="connsiteX17" fmla="*/ 1719843 w 3753948"/>
                <a:gd name="connsiteY17" fmla="*/ 572544 h 852885"/>
                <a:gd name="connsiteX18" fmla="*/ 1779339 w 3753948"/>
                <a:gd name="connsiteY18" fmla="*/ 513048 h 852885"/>
                <a:gd name="connsiteX19" fmla="*/ 2205633 w 3753948"/>
                <a:gd name="connsiteY19" fmla="*/ 513048 h 852885"/>
                <a:gd name="connsiteX20" fmla="*/ 2265129 w 3753948"/>
                <a:gd name="connsiteY20" fmla="*/ 572544 h 852885"/>
                <a:gd name="connsiteX21" fmla="*/ 2265129 w 3753948"/>
                <a:gd name="connsiteY21" fmla="*/ 791587 h 852885"/>
                <a:gd name="connsiteX22" fmla="*/ 2272825 w 3753948"/>
                <a:gd name="connsiteY22" fmla="*/ 791587 h 852885"/>
                <a:gd name="connsiteX23" fmla="*/ 2285896 w 3753948"/>
                <a:gd name="connsiteY23" fmla="*/ 804658 h 852885"/>
                <a:gd name="connsiteX24" fmla="*/ 2285896 w 3753948"/>
                <a:gd name="connsiteY24" fmla="*/ 852885 h 852885"/>
                <a:gd name="connsiteX25" fmla="*/ 2545757 w 3753948"/>
                <a:gd name="connsiteY25" fmla="*/ 852885 h 852885"/>
                <a:gd name="connsiteX26" fmla="*/ 2545757 w 3753948"/>
                <a:gd name="connsiteY26" fmla="*/ 339307 h 852885"/>
                <a:gd name="connsiteX27" fmla="*/ 2677121 w 3753948"/>
                <a:gd name="connsiteY27" fmla="*/ 339307 h 852885"/>
                <a:gd name="connsiteX28" fmla="*/ 2677121 w 3753948"/>
                <a:gd name="connsiteY28" fmla="*/ 269045 h 852885"/>
                <a:gd name="connsiteX29" fmla="*/ 2848457 w 3753948"/>
                <a:gd name="connsiteY29" fmla="*/ 269045 h 852885"/>
                <a:gd name="connsiteX30" fmla="*/ 2848457 w 3753948"/>
                <a:gd name="connsiteY30" fmla="*/ 339307 h 852885"/>
                <a:gd name="connsiteX31" fmla="*/ 3292055 w 3753948"/>
                <a:gd name="connsiteY31" fmla="*/ 339307 h 852885"/>
                <a:gd name="connsiteX32" fmla="*/ 3292055 w 3753948"/>
                <a:gd name="connsiteY32" fmla="*/ 852885 h 852885"/>
                <a:gd name="connsiteX33" fmla="*/ 3501366 w 3753948"/>
                <a:gd name="connsiteY33" fmla="*/ 847666 h 852885"/>
                <a:gd name="connsiteX34" fmla="*/ 3753948 w 3753948"/>
                <a:gd name="connsiteY34" fmla="*/ 852885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501366"/>
                <a:gd name="connsiteY0" fmla="*/ 852885 h 852885"/>
                <a:gd name="connsiteX1" fmla="*/ 477836 w 3501366"/>
                <a:gd name="connsiteY1" fmla="*/ 852885 h 852885"/>
                <a:gd name="connsiteX2" fmla="*/ 477836 w 3501366"/>
                <a:gd name="connsiteY2" fmla="*/ 200588 h 852885"/>
                <a:gd name="connsiteX3" fmla="*/ 712105 w 3501366"/>
                <a:gd name="connsiteY3" fmla="*/ 200588 h 852885"/>
                <a:gd name="connsiteX4" fmla="*/ 712105 w 3501366"/>
                <a:gd name="connsiteY4" fmla="*/ 75590 h 852885"/>
                <a:gd name="connsiteX5" fmla="*/ 777452 w 3501366"/>
                <a:gd name="connsiteY5" fmla="*/ 75590 h 852885"/>
                <a:gd name="connsiteX6" fmla="*/ 777452 w 3501366"/>
                <a:gd name="connsiteY6" fmla="*/ 0 h 852885"/>
                <a:gd name="connsiteX7" fmla="*/ 1241165 w 3501366"/>
                <a:gd name="connsiteY7" fmla="*/ 0 h 852885"/>
                <a:gd name="connsiteX8" fmla="*/ 1241165 w 3501366"/>
                <a:gd name="connsiteY8" fmla="*/ 75590 h 852885"/>
                <a:gd name="connsiteX9" fmla="*/ 1306513 w 3501366"/>
                <a:gd name="connsiteY9" fmla="*/ 75590 h 852885"/>
                <a:gd name="connsiteX10" fmla="*/ 1306513 w 3501366"/>
                <a:gd name="connsiteY10" fmla="*/ 339308 h 852885"/>
                <a:gd name="connsiteX11" fmla="*/ 1543309 w 3501366"/>
                <a:gd name="connsiteY11" fmla="*/ 339308 h 852885"/>
                <a:gd name="connsiteX12" fmla="*/ 1543309 w 3501366"/>
                <a:gd name="connsiteY12" fmla="*/ 852885 h 852885"/>
                <a:gd name="connsiteX13" fmla="*/ 1703275 w 3501366"/>
                <a:gd name="connsiteY13" fmla="*/ 852885 h 852885"/>
                <a:gd name="connsiteX14" fmla="*/ 1703275 w 3501366"/>
                <a:gd name="connsiteY14" fmla="*/ 804658 h 852885"/>
                <a:gd name="connsiteX15" fmla="*/ 1716346 w 3501366"/>
                <a:gd name="connsiteY15" fmla="*/ 791587 h 852885"/>
                <a:gd name="connsiteX16" fmla="*/ 1719843 w 3501366"/>
                <a:gd name="connsiteY16" fmla="*/ 791587 h 852885"/>
                <a:gd name="connsiteX17" fmla="*/ 1719843 w 3501366"/>
                <a:gd name="connsiteY17" fmla="*/ 572544 h 852885"/>
                <a:gd name="connsiteX18" fmla="*/ 1779339 w 3501366"/>
                <a:gd name="connsiteY18" fmla="*/ 513048 h 852885"/>
                <a:gd name="connsiteX19" fmla="*/ 2205633 w 3501366"/>
                <a:gd name="connsiteY19" fmla="*/ 513048 h 852885"/>
                <a:gd name="connsiteX20" fmla="*/ 2265129 w 3501366"/>
                <a:gd name="connsiteY20" fmla="*/ 572544 h 852885"/>
                <a:gd name="connsiteX21" fmla="*/ 2265129 w 3501366"/>
                <a:gd name="connsiteY21" fmla="*/ 791587 h 852885"/>
                <a:gd name="connsiteX22" fmla="*/ 2272825 w 3501366"/>
                <a:gd name="connsiteY22" fmla="*/ 791587 h 852885"/>
                <a:gd name="connsiteX23" fmla="*/ 2285896 w 3501366"/>
                <a:gd name="connsiteY23" fmla="*/ 804658 h 852885"/>
                <a:gd name="connsiteX24" fmla="*/ 2285896 w 3501366"/>
                <a:gd name="connsiteY24" fmla="*/ 852885 h 852885"/>
                <a:gd name="connsiteX25" fmla="*/ 2545757 w 3501366"/>
                <a:gd name="connsiteY25" fmla="*/ 852885 h 852885"/>
                <a:gd name="connsiteX26" fmla="*/ 2545757 w 3501366"/>
                <a:gd name="connsiteY26" fmla="*/ 339307 h 852885"/>
                <a:gd name="connsiteX27" fmla="*/ 2677121 w 3501366"/>
                <a:gd name="connsiteY27" fmla="*/ 339307 h 852885"/>
                <a:gd name="connsiteX28" fmla="*/ 2677121 w 3501366"/>
                <a:gd name="connsiteY28" fmla="*/ 269045 h 852885"/>
                <a:gd name="connsiteX29" fmla="*/ 2848457 w 3501366"/>
                <a:gd name="connsiteY29" fmla="*/ 269045 h 852885"/>
                <a:gd name="connsiteX30" fmla="*/ 2848457 w 3501366"/>
                <a:gd name="connsiteY30" fmla="*/ 339307 h 852885"/>
                <a:gd name="connsiteX31" fmla="*/ 3292055 w 3501366"/>
                <a:gd name="connsiteY31" fmla="*/ 339307 h 852885"/>
                <a:gd name="connsiteX32" fmla="*/ 3292055 w 3501366"/>
                <a:gd name="connsiteY32" fmla="*/ 852885 h 852885"/>
                <a:gd name="connsiteX33" fmla="*/ 3501366 w 3501366"/>
                <a:gd name="connsiteY33" fmla="*/ 847666 h 852885"/>
                <a:gd name="connsiteX0" fmla="*/ 0 w 3498191"/>
                <a:gd name="connsiteY0" fmla="*/ 852885 h 852885"/>
                <a:gd name="connsiteX1" fmla="*/ 477836 w 3498191"/>
                <a:gd name="connsiteY1" fmla="*/ 852885 h 852885"/>
                <a:gd name="connsiteX2" fmla="*/ 477836 w 3498191"/>
                <a:gd name="connsiteY2" fmla="*/ 200588 h 852885"/>
                <a:gd name="connsiteX3" fmla="*/ 712105 w 3498191"/>
                <a:gd name="connsiteY3" fmla="*/ 200588 h 852885"/>
                <a:gd name="connsiteX4" fmla="*/ 712105 w 3498191"/>
                <a:gd name="connsiteY4" fmla="*/ 75590 h 852885"/>
                <a:gd name="connsiteX5" fmla="*/ 777452 w 3498191"/>
                <a:gd name="connsiteY5" fmla="*/ 75590 h 852885"/>
                <a:gd name="connsiteX6" fmla="*/ 777452 w 3498191"/>
                <a:gd name="connsiteY6" fmla="*/ 0 h 852885"/>
                <a:gd name="connsiteX7" fmla="*/ 1241165 w 3498191"/>
                <a:gd name="connsiteY7" fmla="*/ 0 h 852885"/>
                <a:gd name="connsiteX8" fmla="*/ 1241165 w 3498191"/>
                <a:gd name="connsiteY8" fmla="*/ 75590 h 852885"/>
                <a:gd name="connsiteX9" fmla="*/ 1306513 w 3498191"/>
                <a:gd name="connsiteY9" fmla="*/ 75590 h 852885"/>
                <a:gd name="connsiteX10" fmla="*/ 1306513 w 3498191"/>
                <a:gd name="connsiteY10" fmla="*/ 339308 h 852885"/>
                <a:gd name="connsiteX11" fmla="*/ 1543309 w 3498191"/>
                <a:gd name="connsiteY11" fmla="*/ 339308 h 852885"/>
                <a:gd name="connsiteX12" fmla="*/ 1543309 w 3498191"/>
                <a:gd name="connsiteY12" fmla="*/ 852885 h 852885"/>
                <a:gd name="connsiteX13" fmla="*/ 1703275 w 3498191"/>
                <a:gd name="connsiteY13" fmla="*/ 852885 h 852885"/>
                <a:gd name="connsiteX14" fmla="*/ 1703275 w 3498191"/>
                <a:gd name="connsiteY14" fmla="*/ 804658 h 852885"/>
                <a:gd name="connsiteX15" fmla="*/ 1716346 w 3498191"/>
                <a:gd name="connsiteY15" fmla="*/ 791587 h 852885"/>
                <a:gd name="connsiteX16" fmla="*/ 1719843 w 3498191"/>
                <a:gd name="connsiteY16" fmla="*/ 791587 h 852885"/>
                <a:gd name="connsiteX17" fmla="*/ 1719843 w 3498191"/>
                <a:gd name="connsiteY17" fmla="*/ 572544 h 852885"/>
                <a:gd name="connsiteX18" fmla="*/ 1779339 w 3498191"/>
                <a:gd name="connsiteY18" fmla="*/ 513048 h 852885"/>
                <a:gd name="connsiteX19" fmla="*/ 2205633 w 3498191"/>
                <a:gd name="connsiteY19" fmla="*/ 513048 h 852885"/>
                <a:gd name="connsiteX20" fmla="*/ 2265129 w 3498191"/>
                <a:gd name="connsiteY20" fmla="*/ 572544 h 852885"/>
                <a:gd name="connsiteX21" fmla="*/ 2265129 w 3498191"/>
                <a:gd name="connsiteY21" fmla="*/ 791587 h 852885"/>
                <a:gd name="connsiteX22" fmla="*/ 2272825 w 3498191"/>
                <a:gd name="connsiteY22" fmla="*/ 791587 h 852885"/>
                <a:gd name="connsiteX23" fmla="*/ 2285896 w 3498191"/>
                <a:gd name="connsiteY23" fmla="*/ 804658 h 852885"/>
                <a:gd name="connsiteX24" fmla="*/ 2285896 w 3498191"/>
                <a:gd name="connsiteY24" fmla="*/ 852885 h 852885"/>
                <a:gd name="connsiteX25" fmla="*/ 2545757 w 3498191"/>
                <a:gd name="connsiteY25" fmla="*/ 852885 h 852885"/>
                <a:gd name="connsiteX26" fmla="*/ 2545757 w 3498191"/>
                <a:gd name="connsiteY26" fmla="*/ 339307 h 852885"/>
                <a:gd name="connsiteX27" fmla="*/ 2677121 w 3498191"/>
                <a:gd name="connsiteY27" fmla="*/ 339307 h 852885"/>
                <a:gd name="connsiteX28" fmla="*/ 2677121 w 3498191"/>
                <a:gd name="connsiteY28" fmla="*/ 269045 h 852885"/>
                <a:gd name="connsiteX29" fmla="*/ 2848457 w 3498191"/>
                <a:gd name="connsiteY29" fmla="*/ 269045 h 852885"/>
                <a:gd name="connsiteX30" fmla="*/ 2848457 w 3498191"/>
                <a:gd name="connsiteY30" fmla="*/ 339307 h 852885"/>
                <a:gd name="connsiteX31" fmla="*/ 3292055 w 3498191"/>
                <a:gd name="connsiteY31" fmla="*/ 339307 h 852885"/>
                <a:gd name="connsiteX32" fmla="*/ 3292055 w 3498191"/>
                <a:gd name="connsiteY32" fmla="*/ 852885 h 852885"/>
                <a:gd name="connsiteX33" fmla="*/ 3498191 w 3498191"/>
                <a:gd name="connsiteY33" fmla="*/ 850841 h 852885"/>
                <a:gd name="connsiteX0" fmla="*/ 0 w 3498191"/>
                <a:gd name="connsiteY0" fmla="*/ 852885 h 906860"/>
                <a:gd name="connsiteX1" fmla="*/ 477836 w 3498191"/>
                <a:gd name="connsiteY1" fmla="*/ 906860 h 906860"/>
                <a:gd name="connsiteX2" fmla="*/ 477836 w 3498191"/>
                <a:gd name="connsiteY2" fmla="*/ 200588 h 906860"/>
                <a:gd name="connsiteX3" fmla="*/ 712105 w 3498191"/>
                <a:gd name="connsiteY3" fmla="*/ 200588 h 906860"/>
                <a:gd name="connsiteX4" fmla="*/ 712105 w 3498191"/>
                <a:gd name="connsiteY4" fmla="*/ 75590 h 906860"/>
                <a:gd name="connsiteX5" fmla="*/ 777452 w 3498191"/>
                <a:gd name="connsiteY5" fmla="*/ 75590 h 906860"/>
                <a:gd name="connsiteX6" fmla="*/ 777452 w 3498191"/>
                <a:gd name="connsiteY6" fmla="*/ 0 h 906860"/>
                <a:gd name="connsiteX7" fmla="*/ 1241165 w 3498191"/>
                <a:gd name="connsiteY7" fmla="*/ 0 h 906860"/>
                <a:gd name="connsiteX8" fmla="*/ 1241165 w 3498191"/>
                <a:gd name="connsiteY8" fmla="*/ 75590 h 906860"/>
                <a:gd name="connsiteX9" fmla="*/ 1306513 w 3498191"/>
                <a:gd name="connsiteY9" fmla="*/ 75590 h 906860"/>
                <a:gd name="connsiteX10" fmla="*/ 1306513 w 3498191"/>
                <a:gd name="connsiteY10" fmla="*/ 339308 h 906860"/>
                <a:gd name="connsiteX11" fmla="*/ 1543309 w 3498191"/>
                <a:gd name="connsiteY11" fmla="*/ 339308 h 906860"/>
                <a:gd name="connsiteX12" fmla="*/ 1543309 w 3498191"/>
                <a:gd name="connsiteY12" fmla="*/ 852885 h 906860"/>
                <a:gd name="connsiteX13" fmla="*/ 1703275 w 3498191"/>
                <a:gd name="connsiteY13" fmla="*/ 852885 h 906860"/>
                <a:gd name="connsiteX14" fmla="*/ 1703275 w 3498191"/>
                <a:gd name="connsiteY14" fmla="*/ 804658 h 906860"/>
                <a:gd name="connsiteX15" fmla="*/ 1716346 w 3498191"/>
                <a:gd name="connsiteY15" fmla="*/ 791587 h 906860"/>
                <a:gd name="connsiteX16" fmla="*/ 1719843 w 3498191"/>
                <a:gd name="connsiteY16" fmla="*/ 791587 h 906860"/>
                <a:gd name="connsiteX17" fmla="*/ 1719843 w 3498191"/>
                <a:gd name="connsiteY17" fmla="*/ 572544 h 906860"/>
                <a:gd name="connsiteX18" fmla="*/ 1779339 w 3498191"/>
                <a:gd name="connsiteY18" fmla="*/ 513048 h 906860"/>
                <a:gd name="connsiteX19" fmla="*/ 2205633 w 3498191"/>
                <a:gd name="connsiteY19" fmla="*/ 513048 h 906860"/>
                <a:gd name="connsiteX20" fmla="*/ 2265129 w 3498191"/>
                <a:gd name="connsiteY20" fmla="*/ 572544 h 906860"/>
                <a:gd name="connsiteX21" fmla="*/ 2265129 w 3498191"/>
                <a:gd name="connsiteY21" fmla="*/ 791587 h 906860"/>
                <a:gd name="connsiteX22" fmla="*/ 2272825 w 3498191"/>
                <a:gd name="connsiteY22" fmla="*/ 791587 h 906860"/>
                <a:gd name="connsiteX23" fmla="*/ 2285896 w 3498191"/>
                <a:gd name="connsiteY23" fmla="*/ 804658 h 906860"/>
                <a:gd name="connsiteX24" fmla="*/ 2285896 w 3498191"/>
                <a:gd name="connsiteY24" fmla="*/ 852885 h 906860"/>
                <a:gd name="connsiteX25" fmla="*/ 2545757 w 3498191"/>
                <a:gd name="connsiteY25" fmla="*/ 852885 h 906860"/>
                <a:gd name="connsiteX26" fmla="*/ 2545757 w 3498191"/>
                <a:gd name="connsiteY26" fmla="*/ 339307 h 906860"/>
                <a:gd name="connsiteX27" fmla="*/ 2677121 w 3498191"/>
                <a:gd name="connsiteY27" fmla="*/ 339307 h 906860"/>
                <a:gd name="connsiteX28" fmla="*/ 2677121 w 3498191"/>
                <a:gd name="connsiteY28" fmla="*/ 269045 h 906860"/>
                <a:gd name="connsiteX29" fmla="*/ 2848457 w 3498191"/>
                <a:gd name="connsiteY29" fmla="*/ 269045 h 906860"/>
                <a:gd name="connsiteX30" fmla="*/ 2848457 w 3498191"/>
                <a:gd name="connsiteY30" fmla="*/ 339307 h 906860"/>
                <a:gd name="connsiteX31" fmla="*/ 3292055 w 3498191"/>
                <a:gd name="connsiteY31" fmla="*/ 339307 h 906860"/>
                <a:gd name="connsiteX32" fmla="*/ 3292055 w 3498191"/>
                <a:gd name="connsiteY32" fmla="*/ 852885 h 906860"/>
                <a:gd name="connsiteX33" fmla="*/ 3498191 w 3498191"/>
                <a:gd name="connsiteY3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27797 w 3020355"/>
                <a:gd name="connsiteY18" fmla="*/ 513048 h 906860"/>
                <a:gd name="connsiteX19" fmla="*/ 1787293 w 3020355"/>
                <a:gd name="connsiteY19" fmla="*/ 572544 h 906860"/>
                <a:gd name="connsiteX20" fmla="*/ 1787293 w 3020355"/>
                <a:gd name="connsiteY20" fmla="*/ 791587 h 906860"/>
                <a:gd name="connsiteX21" fmla="*/ 1794989 w 3020355"/>
                <a:gd name="connsiteY21" fmla="*/ 791587 h 906860"/>
                <a:gd name="connsiteX22" fmla="*/ 1808060 w 3020355"/>
                <a:gd name="connsiteY22" fmla="*/ 804658 h 906860"/>
                <a:gd name="connsiteX23" fmla="*/ 1808060 w 3020355"/>
                <a:gd name="connsiteY23" fmla="*/ 852885 h 906860"/>
                <a:gd name="connsiteX24" fmla="*/ 2067921 w 3020355"/>
                <a:gd name="connsiteY24" fmla="*/ 852885 h 906860"/>
                <a:gd name="connsiteX25" fmla="*/ 2067921 w 3020355"/>
                <a:gd name="connsiteY25" fmla="*/ 339307 h 906860"/>
                <a:gd name="connsiteX26" fmla="*/ 2199285 w 3020355"/>
                <a:gd name="connsiteY26" fmla="*/ 339307 h 906860"/>
                <a:gd name="connsiteX27" fmla="*/ 2199285 w 3020355"/>
                <a:gd name="connsiteY27" fmla="*/ 269045 h 906860"/>
                <a:gd name="connsiteX28" fmla="*/ 2370621 w 3020355"/>
                <a:gd name="connsiteY28" fmla="*/ 269045 h 906860"/>
                <a:gd name="connsiteX29" fmla="*/ 2370621 w 3020355"/>
                <a:gd name="connsiteY29" fmla="*/ 339307 h 906860"/>
                <a:gd name="connsiteX30" fmla="*/ 2814219 w 3020355"/>
                <a:gd name="connsiteY30" fmla="*/ 339307 h 906860"/>
                <a:gd name="connsiteX31" fmla="*/ 2814219 w 3020355"/>
                <a:gd name="connsiteY31" fmla="*/ 852885 h 906860"/>
                <a:gd name="connsiteX32" fmla="*/ 3020355 w 3020355"/>
                <a:gd name="connsiteY32"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87293 w 3020355"/>
                <a:gd name="connsiteY18" fmla="*/ 572544 h 906860"/>
                <a:gd name="connsiteX19" fmla="*/ 1787293 w 3020355"/>
                <a:gd name="connsiteY19" fmla="*/ 791587 h 906860"/>
                <a:gd name="connsiteX20" fmla="*/ 1794989 w 3020355"/>
                <a:gd name="connsiteY20" fmla="*/ 791587 h 906860"/>
                <a:gd name="connsiteX21" fmla="*/ 1808060 w 3020355"/>
                <a:gd name="connsiteY21" fmla="*/ 804658 h 906860"/>
                <a:gd name="connsiteX22" fmla="*/ 1808060 w 3020355"/>
                <a:gd name="connsiteY22" fmla="*/ 852885 h 906860"/>
                <a:gd name="connsiteX23" fmla="*/ 2067921 w 3020355"/>
                <a:gd name="connsiteY23" fmla="*/ 852885 h 906860"/>
                <a:gd name="connsiteX24" fmla="*/ 2067921 w 3020355"/>
                <a:gd name="connsiteY24" fmla="*/ 339307 h 906860"/>
                <a:gd name="connsiteX25" fmla="*/ 2199285 w 3020355"/>
                <a:gd name="connsiteY25" fmla="*/ 339307 h 906860"/>
                <a:gd name="connsiteX26" fmla="*/ 2199285 w 3020355"/>
                <a:gd name="connsiteY26" fmla="*/ 269045 h 906860"/>
                <a:gd name="connsiteX27" fmla="*/ 2370621 w 3020355"/>
                <a:gd name="connsiteY27" fmla="*/ 269045 h 906860"/>
                <a:gd name="connsiteX28" fmla="*/ 2370621 w 3020355"/>
                <a:gd name="connsiteY28" fmla="*/ 339307 h 906860"/>
                <a:gd name="connsiteX29" fmla="*/ 2814219 w 3020355"/>
                <a:gd name="connsiteY29" fmla="*/ 339307 h 906860"/>
                <a:gd name="connsiteX30" fmla="*/ 2814219 w 3020355"/>
                <a:gd name="connsiteY30" fmla="*/ 852885 h 906860"/>
                <a:gd name="connsiteX31" fmla="*/ 3020355 w 3020355"/>
                <a:gd name="connsiteY31"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301503 w 3020355"/>
                <a:gd name="connsiteY17" fmla="*/ 513048 h 906860"/>
                <a:gd name="connsiteX18" fmla="*/ 1787293 w 3020355"/>
                <a:gd name="connsiteY18" fmla="*/ 791587 h 906860"/>
                <a:gd name="connsiteX19" fmla="*/ 1794989 w 3020355"/>
                <a:gd name="connsiteY19" fmla="*/ 791587 h 906860"/>
                <a:gd name="connsiteX20" fmla="*/ 1808060 w 3020355"/>
                <a:gd name="connsiteY20" fmla="*/ 804658 h 906860"/>
                <a:gd name="connsiteX21" fmla="*/ 1808060 w 3020355"/>
                <a:gd name="connsiteY21" fmla="*/ 852885 h 906860"/>
                <a:gd name="connsiteX22" fmla="*/ 2067921 w 3020355"/>
                <a:gd name="connsiteY22" fmla="*/ 852885 h 906860"/>
                <a:gd name="connsiteX23" fmla="*/ 2067921 w 3020355"/>
                <a:gd name="connsiteY23" fmla="*/ 339307 h 906860"/>
                <a:gd name="connsiteX24" fmla="*/ 2199285 w 3020355"/>
                <a:gd name="connsiteY24" fmla="*/ 339307 h 906860"/>
                <a:gd name="connsiteX25" fmla="*/ 2199285 w 3020355"/>
                <a:gd name="connsiteY25" fmla="*/ 269045 h 906860"/>
                <a:gd name="connsiteX26" fmla="*/ 2370621 w 3020355"/>
                <a:gd name="connsiteY26" fmla="*/ 269045 h 906860"/>
                <a:gd name="connsiteX27" fmla="*/ 2370621 w 3020355"/>
                <a:gd name="connsiteY27" fmla="*/ 339307 h 906860"/>
                <a:gd name="connsiteX28" fmla="*/ 2814219 w 3020355"/>
                <a:gd name="connsiteY28" fmla="*/ 339307 h 906860"/>
                <a:gd name="connsiteX29" fmla="*/ 2814219 w 3020355"/>
                <a:gd name="connsiteY29" fmla="*/ 852885 h 906860"/>
                <a:gd name="connsiteX30" fmla="*/ 3020355 w 3020355"/>
                <a:gd name="connsiteY30"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242007 w 3020355"/>
                <a:gd name="connsiteY16" fmla="*/ 572544 h 906860"/>
                <a:gd name="connsiteX17" fmla="*/ 1787293 w 3020355"/>
                <a:gd name="connsiteY17" fmla="*/ 791587 h 906860"/>
                <a:gd name="connsiteX18" fmla="*/ 1794989 w 3020355"/>
                <a:gd name="connsiteY18" fmla="*/ 791587 h 906860"/>
                <a:gd name="connsiteX19" fmla="*/ 1808060 w 3020355"/>
                <a:gd name="connsiteY19" fmla="*/ 804658 h 906860"/>
                <a:gd name="connsiteX20" fmla="*/ 1808060 w 3020355"/>
                <a:gd name="connsiteY20" fmla="*/ 852885 h 906860"/>
                <a:gd name="connsiteX21" fmla="*/ 2067921 w 3020355"/>
                <a:gd name="connsiteY21" fmla="*/ 852885 h 906860"/>
                <a:gd name="connsiteX22" fmla="*/ 2067921 w 3020355"/>
                <a:gd name="connsiteY22" fmla="*/ 339307 h 906860"/>
                <a:gd name="connsiteX23" fmla="*/ 2199285 w 3020355"/>
                <a:gd name="connsiteY23" fmla="*/ 339307 h 906860"/>
                <a:gd name="connsiteX24" fmla="*/ 2199285 w 3020355"/>
                <a:gd name="connsiteY24" fmla="*/ 269045 h 906860"/>
                <a:gd name="connsiteX25" fmla="*/ 2370621 w 3020355"/>
                <a:gd name="connsiteY25" fmla="*/ 269045 h 906860"/>
                <a:gd name="connsiteX26" fmla="*/ 2370621 w 3020355"/>
                <a:gd name="connsiteY26" fmla="*/ 339307 h 906860"/>
                <a:gd name="connsiteX27" fmla="*/ 2814219 w 3020355"/>
                <a:gd name="connsiteY27" fmla="*/ 339307 h 906860"/>
                <a:gd name="connsiteX28" fmla="*/ 2814219 w 3020355"/>
                <a:gd name="connsiteY28" fmla="*/ 852885 h 906860"/>
                <a:gd name="connsiteX29" fmla="*/ 3020355 w 3020355"/>
                <a:gd name="connsiteY29"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242007 w 3020355"/>
                <a:gd name="connsiteY15" fmla="*/ 791587 h 906860"/>
                <a:gd name="connsiteX16" fmla="*/ 1787293 w 3020355"/>
                <a:gd name="connsiteY16" fmla="*/ 791587 h 906860"/>
                <a:gd name="connsiteX17" fmla="*/ 1794989 w 3020355"/>
                <a:gd name="connsiteY17" fmla="*/ 791587 h 906860"/>
                <a:gd name="connsiteX18" fmla="*/ 1808060 w 3020355"/>
                <a:gd name="connsiteY18" fmla="*/ 804658 h 906860"/>
                <a:gd name="connsiteX19" fmla="*/ 1808060 w 3020355"/>
                <a:gd name="connsiteY19" fmla="*/ 852885 h 906860"/>
                <a:gd name="connsiteX20" fmla="*/ 2067921 w 3020355"/>
                <a:gd name="connsiteY20" fmla="*/ 852885 h 906860"/>
                <a:gd name="connsiteX21" fmla="*/ 2067921 w 3020355"/>
                <a:gd name="connsiteY21" fmla="*/ 339307 h 906860"/>
                <a:gd name="connsiteX22" fmla="*/ 2199285 w 3020355"/>
                <a:gd name="connsiteY22" fmla="*/ 339307 h 906860"/>
                <a:gd name="connsiteX23" fmla="*/ 2199285 w 3020355"/>
                <a:gd name="connsiteY23" fmla="*/ 269045 h 906860"/>
                <a:gd name="connsiteX24" fmla="*/ 2370621 w 3020355"/>
                <a:gd name="connsiteY24" fmla="*/ 269045 h 906860"/>
                <a:gd name="connsiteX25" fmla="*/ 2370621 w 3020355"/>
                <a:gd name="connsiteY25" fmla="*/ 339307 h 906860"/>
                <a:gd name="connsiteX26" fmla="*/ 2814219 w 3020355"/>
                <a:gd name="connsiteY26" fmla="*/ 339307 h 906860"/>
                <a:gd name="connsiteX27" fmla="*/ 2814219 w 3020355"/>
                <a:gd name="connsiteY27" fmla="*/ 852885 h 906860"/>
                <a:gd name="connsiteX28" fmla="*/ 3020355 w 3020355"/>
                <a:gd name="connsiteY28"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238510 w 3020355"/>
                <a:gd name="connsiteY14" fmla="*/ 791587 h 906860"/>
                <a:gd name="connsiteX15" fmla="*/ 1787293 w 3020355"/>
                <a:gd name="connsiteY15" fmla="*/ 791587 h 906860"/>
                <a:gd name="connsiteX16" fmla="*/ 1794989 w 3020355"/>
                <a:gd name="connsiteY16" fmla="*/ 791587 h 906860"/>
                <a:gd name="connsiteX17" fmla="*/ 1808060 w 3020355"/>
                <a:gd name="connsiteY17" fmla="*/ 804658 h 906860"/>
                <a:gd name="connsiteX18" fmla="*/ 1808060 w 3020355"/>
                <a:gd name="connsiteY18" fmla="*/ 852885 h 906860"/>
                <a:gd name="connsiteX19" fmla="*/ 2067921 w 3020355"/>
                <a:gd name="connsiteY19" fmla="*/ 852885 h 906860"/>
                <a:gd name="connsiteX20" fmla="*/ 2067921 w 3020355"/>
                <a:gd name="connsiteY20" fmla="*/ 339307 h 906860"/>
                <a:gd name="connsiteX21" fmla="*/ 2199285 w 3020355"/>
                <a:gd name="connsiteY21" fmla="*/ 339307 h 906860"/>
                <a:gd name="connsiteX22" fmla="*/ 2199285 w 3020355"/>
                <a:gd name="connsiteY22" fmla="*/ 269045 h 906860"/>
                <a:gd name="connsiteX23" fmla="*/ 2370621 w 3020355"/>
                <a:gd name="connsiteY23" fmla="*/ 269045 h 906860"/>
                <a:gd name="connsiteX24" fmla="*/ 2370621 w 3020355"/>
                <a:gd name="connsiteY24" fmla="*/ 339307 h 906860"/>
                <a:gd name="connsiteX25" fmla="*/ 2814219 w 3020355"/>
                <a:gd name="connsiteY25" fmla="*/ 339307 h 906860"/>
                <a:gd name="connsiteX26" fmla="*/ 2814219 w 3020355"/>
                <a:gd name="connsiteY26" fmla="*/ 852885 h 906860"/>
                <a:gd name="connsiteX27" fmla="*/ 3020355 w 3020355"/>
                <a:gd name="connsiteY27"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225439 w 3020355"/>
                <a:gd name="connsiteY13" fmla="*/ 804658 h 906860"/>
                <a:gd name="connsiteX14" fmla="*/ 1787293 w 3020355"/>
                <a:gd name="connsiteY14" fmla="*/ 791587 h 906860"/>
                <a:gd name="connsiteX15" fmla="*/ 1794989 w 3020355"/>
                <a:gd name="connsiteY15" fmla="*/ 791587 h 906860"/>
                <a:gd name="connsiteX16" fmla="*/ 1808060 w 3020355"/>
                <a:gd name="connsiteY16" fmla="*/ 804658 h 906860"/>
                <a:gd name="connsiteX17" fmla="*/ 1808060 w 3020355"/>
                <a:gd name="connsiteY17" fmla="*/ 852885 h 906860"/>
                <a:gd name="connsiteX18" fmla="*/ 2067921 w 3020355"/>
                <a:gd name="connsiteY18" fmla="*/ 852885 h 906860"/>
                <a:gd name="connsiteX19" fmla="*/ 2067921 w 3020355"/>
                <a:gd name="connsiteY19" fmla="*/ 339307 h 906860"/>
                <a:gd name="connsiteX20" fmla="*/ 2199285 w 3020355"/>
                <a:gd name="connsiteY20" fmla="*/ 339307 h 906860"/>
                <a:gd name="connsiteX21" fmla="*/ 2199285 w 3020355"/>
                <a:gd name="connsiteY21" fmla="*/ 269045 h 906860"/>
                <a:gd name="connsiteX22" fmla="*/ 2370621 w 3020355"/>
                <a:gd name="connsiteY22" fmla="*/ 269045 h 906860"/>
                <a:gd name="connsiteX23" fmla="*/ 2370621 w 3020355"/>
                <a:gd name="connsiteY23" fmla="*/ 339307 h 906860"/>
                <a:gd name="connsiteX24" fmla="*/ 2814219 w 3020355"/>
                <a:gd name="connsiteY24" fmla="*/ 339307 h 906860"/>
                <a:gd name="connsiteX25" fmla="*/ 2814219 w 3020355"/>
                <a:gd name="connsiteY25" fmla="*/ 852885 h 906860"/>
                <a:gd name="connsiteX26" fmla="*/ 3020355 w 3020355"/>
                <a:gd name="connsiteY26"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794989 w 3020355"/>
                <a:gd name="connsiteY14" fmla="*/ 791587 h 906860"/>
                <a:gd name="connsiteX15" fmla="*/ 1808060 w 3020355"/>
                <a:gd name="connsiteY15" fmla="*/ 804658 h 906860"/>
                <a:gd name="connsiteX16" fmla="*/ 1808060 w 3020355"/>
                <a:gd name="connsiteY16" fmla="*/ 852885 h 906860"/>
                <a:gd name="connsiteX17" fmla="*/ 2067921 w 3020355"/>
                <a:gd name="connsiteY17" fmla="*/ 852885 h 906860"/>
                <a:gd name="connsiteX18" fmla="*/ 2067921 w 3020355"/>
                <a:gd name="connsiteY18" fmla="*/ 339307 h 906860"/>
                <a:gd name="connsiteX19" fmla="*/ 2199285 w 3020355"/>
                <a:gd name="connsiteY19" fmla="*/ 339307 h 906860"/>
                <a:gd name="connsiteX20" fmla="*/ 2199285 w 3020355"/>
                <a:gd name="connsiteY20" fmla="*/ 269045 h 906860"/>
                <a:gd name="connsiteX21" fmla="*/ 2370621 w 3020355"/>
                <a:gd name="connsiteY21" fmla="*/ 269045 h 906860"/>
                <a:gd name="connsiteX22" fmla="*/ 2370621 w 3020355"/>
                <a:gd name="connsiteY22" fmla="*/ 339307 h 906860"/>
                <a:gd name="connsiteX23" fmla="*/ 2814219 w 3020355"/>
                <a:gd name="connsiteY23" fmla="*/ 339307 h 906860"/>
                <a:gd name="connsiteX24" fmla="*/ 2814219 w 3020355"/>
                <a:gd name="connsiteY24" fmla="*/ 852885 h 906860"/>
                <a:gd name="connsiteX25" fmla="*/ 3020355 w 3020355"/>
                <a:gd name="connsiteY25"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794989 w 3020355"/>
                <a:gd name="connsiteY14" fmla="*/ 791587 h 906860"/>
                <a:gd name="connsiteX15" fmla="*/ 1808060 w 3020355"/>
                <a:gd name="connsiteY15" fmla="*/ 852885 h 906860"/>
                <a:gd name="connsiteX16" fmla="*/ 2067921 w 3020355"/>
                <a:gd name="connsiteY16" fmla="*/ 852885 h 906860"/>
                <a:gd name="connsiteX17" fmla="*/ 2067921 w 3020355"/>
                <a:gd name="connsiteY17" fmla="*/ 339307 h 906860"/>
                <a:gd name="connsiteX18" fmla="*/ 2199285 w 3020355"/>
                <a:gd name="connsiteY18" fmla="*/ 339307 h 906860"/>
                <a:gd name="connsiteX19" fmla="*/ 2199285 w 3020355"/>
                <a:gd name="connsiteY19" fmla="*/ 269045 h 906860"/>
                <a:gd name="connsiteX20" fmla="*/ 2370621 w 3020355"/>
                <a:gd name="connsiteY20" fmla="*/ 269045 h 906860"/>
                <a:gd name="connsiteX21" fmla="*/ 2370621 w 3020355"/>
                <a:gd name="connsiteY21" fmla="*/ 339307 h 906860"/>
                <a:gd name="connsiteX22" fmla="*/ 2814219 w 3020355"/>
                <a:gd name="connsiteY22" fmla="*/ 339307 h 906860"/>
                <a:gd name="connsiteX23" fmla="*/ 2814219 w 3020355"/>
                <a:gd name="connsiteY23" fmla="*/ 852885 h 906860"/>
                <a:gd name="connsiteX24" fmla="*/ 3020355 w 3020355"/>
                <a:gd name="connsiteY24"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787293 w 3020355"/>
                <a:gd name="connsiteY13" fmla="*/ 791587 h 906860"/>
                <a:gd name="connsiteX14" fmla="*/ 1808060 w 3020355"/>
                <a:gd name="connsiteY14" fmla="*/ 852885 h 906860"/>
                <a:gd name="connsiteX15" fmla="*/ 2067921 w 3020355"/>
                <a:gd name="connsiteY15" fmla="*/ 852885 h 906860"/>
                <a:gd name="connsiteX16" fmla="*/ 2067921 w 3020355"/>
                <a:gd name="connsiteY16" fmla="*/ 339307 h 906860"/>
                <a:gd name="connsiteX17" fmla="*/ 2199285 w 3020355"/>
                <a:gd name="connsiteY17" fmla="*/ 339307 h 906860"/>
                <a:gd name="connsiteX18" fmla="*/ 2199285 w 3020355"/>
                <a:gd name="connsiteY18" fmla="*/ 269045 h 906860"/>
                <a:gd name="connsiteX19" fmla="*/ 2370621 w 3020355"/>
                <a:gd name="connsiteY19" fmla="*/ 269045 h 906860"/>
                <a:gd name="connsiteX20" fmla="*/ 2370621 w 3020355"/>
                <a:gd name="connsiteY20" fmla="*/ 339307 h 906860"/>
                <a:gd name="connsiteX21" fmla="*/ 2814219 w 3020355"/>
                <a:gd name="connsiteY21" fmla="*/ 339307 h 906860"/>
                <a:gd name="connsiteX22" fmla="*/ 2814219 w 3020355"/>
                <a:gd name="connsiteY22" fmla="*/ 852885 h 906860"/>
                <a:gd name="connsiteX23" fmla="*/ 3020355 w 3020355"/>
                <a:gd name="connsiteY23"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1808060 w 3020355"/>
                <a:gd name="connsiteY13" fmla="*/ 852885 h 906860"/>
                <a:gd name="connsiteX14" fmla="*/ 2067921 w 3020355"/>
                <a:gd name="connsiteY14" fmla="*/ 852885 h 906860"/>
                <a:gd name="connsiteX15" fmla="*/ 2067921 w 3020355"/>
                <a:gd name="connsiteY15" fmla="*/ 339307 h 906860"/>
                <a:gd name="connsiteX16" fmla="*/ 2199285 w 3020355"/>
                <a:gd name="connsiteY16" fmla="*/ 339307 h 906860"/>
                <a:gd name="connsiteX17" fmla="*/ 2199285 w 3020355"/>
                <a:gd name="connsiteY17" fmla="*/ 269045 h 906860"/>
                <a:gd name="connsiteX18" fmla="*/ 2370621 w 3020355"/>
                <a:gd name="connsiteY18" fmla="*/ 269045 h 906860"/>
                <a:gd name="connsiteX19" fmla="*/ 2370621 w 3020355"/>
                <a:gd name="connsiteY19" fmla="*/ 339307 h 906860"/>
                <a:gd name="connsiteX20" fmla="*/ 2814219 w 3020355"/>
                <a:gd name="connsiteY20" fmla="*/ 339307 h 906860"/>
                <a:gd name="connsiteX21" fmla="*/ 2814219 w 3020355"/>
                <a:gd name="connsiteY21" fmla="*/ 852885 h 906860"/>
                <a:gd name="connsiteX22" fmla="*/ 3020355 w 3020355"/>
                <a:gd name="connsiteY22"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1225439 w 3020355"/>
                <a:gd name="connsiteY12" fmla="*/ 852885 h 906860"/>
                <a:gd name="connsiteX13" fmla="*/ 2067921 w 3020355"/>
                <a:gd name="connsiteY13" fmla="*/ 852885 h 906860"/>
                <a:gd name="connsiteX14" fmla="*/ 2067921 w 3020355"/>
                <a:gd name="connsiteY14" fmla="*/ 339307 h 906860"/>
                <a:gd name="connsiteX15" fmla="*/ 2199285 w 3020355"/>
                <a:gd name="connsiteY15" fmla="*/ 339307 h 906860"/>
                <a:gd name="connsiteX16" fmla="*/ 2199285 w 3020355"/>
                <a:gd name="connsiteY16" fmla="*/ 269045 h 906860"/>
                <a:gd name="connsiteX17" fmla="*/ 2370621 w 3020355"/>
                <a:gd name="connsiteY17" fmla="*/ 269045 h 906860"/>
                <a:gd name="connsiteX18" fmla="*/ 2370621 w 3020355"/>
                <a:gd name="connsiteY18" fmla="*/ 339307 h 906860"/>
                <a:gd name="connsiteX19" fmla="*/ 2814219 w 3020355"/>
                <a:gd name="connsiteY19" fmla="*/ 339307 h 906860"/>
                <a:gd name="connsiteX20" fmla="*/ 2814219 w 3020355"/>
                <a:gd name="connsiteY20" fmla="*/ 852885 h 906860"/>
                <a:gd name="connsiteX21" fmla="*/ 3020355 w 3020355"/>
                <a:gd name="connsiteY21" fmla="*/ 850841 h 906860"/>
                <a:gd name="connsiteX0" fmla="*/ 0 w 3020355"/>
                <a:gd name="connsiteY0" fmla="*/ 906860 h 906860"/>
                <a:gd name="connsiteX1" fmla="*/ 0 w 3020355"/>
                <a:gd name="connsiteY1" fmla="*/ 200588 h 906860"/>
                <a:gd name="connsiteX2" fmla="*/ 234269 w 3020355"/>
                <a:gd name="connsiteY2" fmla="*/ 200588 h 906860"/>
                <a:gd name="connsiteX3" fmla="*/ 234269 w 3020355"/>
                <a:gd name="connsiteY3" fmla="*/ 75590 h 906860"/>
                <a:gd name="connsiteX4" fmla="*/ 299616 w 3020355"/>
                <a:gd name="connsiteY4" fmla="*/ 75590 h 906860"/>
                <a:gd name="connsiteX5" fmla="*/ 299616 w 3020355"/>
                <a:gd name="connsiteY5" fmla="*/ 0 h 906860"/>
                <a:gd name="connsiteX6" fmla="*/ 763329 w 3020355"/>
                <a:gd name="connsiteY6" fmla="*/ 0 h 906860"/>
                <a:gd name="connsiteX7" fmla="*/ 763329 w 3020355"/>
                <a:gd name="connsiteY7" fmla="*/ 75590 h 906860"/>
                <a:gd name="connsiteX8" fmla="*/ 828677 w 3020355"/>
                <a:gd name="connsiteY8" fmla="*/ 75590 h 906860"/>
                <a:gd name="connsiteX9" fmla="*/ 828677 w 3020355"/>
                <a:gd name="connsiteY9" fmla="*/ 339308 h 906860"/>
                <a:gd name="connsiteX10" fmla="*/ 1065473 w 3020355"/>
                <a:gd name="connsiteY10" fmla="*/ 339308 h 906860"/>
                <a:gd name="connsiteX11" fmla="*/ 1065473 w 3020355"/>
                <a:gd name="connsiteY11" fmla="*/ 852885 h 906860"/>
                <a:gd name="connsiteX12" fmla="*/ 2067921 w 3020355"/>
                <a:gd name="connsiteY12" fmla="*/ 852885 h 906860"/>
                <a:gd name="connsiteX13" fmla="*/ 2067921 w 3020355"/>
                <a:gd name="connsiteY13" fmla="*/ 339307 h 906860"/>
                <a:gd name="connsiteX14" fmla="*/ 2199285 w 3020355"/>
                <a:gd name="connsiteY14" fmla="*/ 339307 h 906860"/>
                <a:gd name="connsiteX15" fmla="*/ 2199285 w 3020355"/>
                <a:gd name="connsiteY15" fmla="*/ 269045 h 906860"/>
                <a:gd name="connsiteX16" fmla="*/ 2370621 w 3020355"/>
                <a:gd name="connsiteY16" fmla="*/ 269045 h 906860"/>
                <a:gd name="connsiteX17" fmla="*/ 2370621 w 3020355"/>
                <a:gd name="connsiteY17" fmla="*/ 339307 h 906860"/>
                <a:gd name="connsiteX18" fmla="*/ 2814219 w 3020355"/>
                <a:gd name="connsiteY18" fmla="*/ 339307 h 906860"/>
                <a:gd name="connsiteX19" fmla="*/ 2814219 w 3020355"/>
                <a:gd name="connsiteY19" fmla="*/ 852885 h 906860"/>
                <a:gd name="connsiteX20" fmla="*/ 3020355 w 3020355"/>
                <a:gd name="connsiteY20" fmla="*/ 850841 h 906860"/>
                <a:gd name="connsiteX0" fmla="*/ 0 w 3020355"/>
                <a:gd name="connsiteY0" fmla="*/ 200588 h 852885"/>
                <a:gd name="connsiteX1" fmla="*/ 234269 w 3020355"/>
                <a:gd name="connsiteY1" fmla="*/ 200588 h 852885"/>
                <a:gd name="connsiteX2" fmla="*/ 234269 w 3020355"/>
                <a:gd name="connsiteY2" fmla="*/ 75590 h 852885"/>
                <a:gd name="connsiteX3" fmla="*/ 299616 w 3020355"/>
                <a:gd name="connsiteY3" fmla="*/ 75590 h 852885"/>
                <a:gd name="connsiteX4" fmla="*/ 299616 w 3020355"/>
                <a:gd name="connsiteY4" fmla="*/ 0 h 852885"/>
                <a:gd name="connsiteX5" fmla="*/ 763329 w 3020355"/>
                <a:gd name="connsiteY5" fmla="*/ 0 h 852885"/>
                <a:gd name="connsiteX6" fmla="*/ 763329 w 3020355"/>
                <a:gd name="connsiteY6" fmla="*/ 75590 h 852885"/>
                <a:gd name="connsiteX7" fmla="*/ 828677 w 3020355"/>
                <a:gd name="connsiteY7" fmla="*/ 75590 h 852885"/>
                <a:gd name="connsiteX8" fmla="*/ 828677 w 3020355"/>
                <a:gd name="connsiteY8" fmla="*/ 339308 h 852885"/>
                <a:gd name="connsiteX9" fmla="*/ 1065473 w 3020355"/>
                <a:gd name="connsiteY9" fmla="*/ 339308 h 852885"/>
                <a:gd name="connsiteX10" fmla="*/ 1065473 w 3020355"/>
                <a:gd name="connsiteY10" fmla="*/ 852885 h 852885"/>
                <a:gd name="connsiteX11" fmla="*/ 2067921 w 3020355"/>
                <a:gd name="connsiteY11" fmla="*/ 852885 h 852885"/>
                <a:gd name="connsiteX12" fmla="*/ 2067921 w 3020355"/>
                <a:gd name="connsiteY12" fmla="*/ 339307 h 852885"/>
                <a:gd name="connsiteX13" fmla="*/ 2199285 w 3020355"/>
                <a:gd name="connsiteY13" fmla="*/ 339307 h 852885"/>
                <a:gd name="connsiteX14" fmla="*/ 2199285 w 3020355"/>
                <a:gd name="connsiteY14" fmla="*/ 269045 h 852885"/>
                <a:gd name="connsiteX15" fmla="*/ 2370621 w 3020355"/>
                <a:gd name="connsiteY15" fmla="*/ 269045 h 852885"/>
                <a:gd name="connsiteX16" fmla="*/ 2370621 w 3020355"/>
                <a:gd name="connsiteY16" fmla="*/ 339307 h 852885"/>
                <a:gd name="connsiteX17" fmla="*/ 2814219 w 3020355"/>
                <a:gd name="connsiteY17" fmla="*/ 339307 h 852885"/>
                <a:gd name="connsiteX18" fmla="*/ 2814219 w 3020355"/>
                <a:gd name="connsiteY18" fmla="*/ 852885 h 852885"/>
                <a:gd name="connsiteX19" fmla="*/ 3020355 w 3020355"/>
                <a:gd name="connsiteY19" fmla="*/ 850841 h 852885"/>
                <a:gd name="connsiteX0" fmla="*/ 0 w 2786086"/>
                <a:gd name="connsiteY0" fmla="*/ 200588 h 852885"/>
                <a:gd name="connsiteX1" fmla="*/ 0 w 2786086"/>
                <a:gd name="connsiteY1" fmla="*/ 75590 h 852885"/>
                <a:gd name="connsiteX2" fmla="*/ 65347 w 2786086"/>
                <a:gd name="connsiteY2" fmla="*/ 75590 h 852885"/>
                <a:gd name="connsiteX3" fmla="*/ 65347 w 2786086"/>
                <a:gd name="connsiteY3" fmla="*/ 0 h 852885"/>
                <a:gd name="connsiteX4" fmla="*/ 529060 w 2786086"/>
                <a:gd name="connsiteY4" fmla="*/ 0 h 852885"/>
                <a:gd name="connsiteX5" fmla="*/ 529060 w 2786086"/>
                <a:gd name="connsiteY5" fmla="*/ 75590 h 852885"/>
                <a:gd name="connsiteX6" fmla="*/ 594408 w 2786086"/>
                <a:gd name="connsiteY6" fmla="*/ 75590 h 852885"/>
                <a:gd name="connsiteX7" fmla="*/ 594408 w 2786086"/>
                <a:gd name="connsiteY7" fmla="*/ 339308 h 852885"/>
                <a:gd name="connsiteX8" fmla="*/ 831204 w 2786086"/>
                <a:gd name="connsiteY8" fmla="*/ 339308 h 852885"/>
                <a:gd name="connsiteX9" fmla="*/ 831204 w 2786086"/>
                <a:gd name="connsiteY9" fmla="*/ 852885 h 852885"/>
                <a:gd name="connsiteX10" fmla="*/ 1833652 w 2786086"/>
                <a:gd name="connsiteY10" fmla="*/ 852885 h 852885"/>
                <a:gd name="connsiteX11" fmla="*/ 1833652 w 2786086"/>
                <a:gd name="connsiteY11" fmla="*/ 339307 h 852885"/>
                <a:gd name="connsiteX12" fmla="*/ 1965016 w 2786086"/>
                <a:gd name="connsiteY12" fmla="*/ 339307 h 852885"/>
                <a:gd name="connsiteX13" fmla="*/ 1965016 w 2786086"/>
                <a:gd name="connsiteY13" fmla="*/ 269045 h 852885"/>
                <a:gd name="connsiteX14" fmla="*/ 2136352 w 2786086"/>
                <a:gd name="connsiteY14" fmla="*/ 269045 h 852885"/>
                <a:gd name="connsiteX15" fmla="*/ 2136352 w 2786086"/>
                <a:gd name="connsiteY15" fmla="*/ 339307 h 852885"/>
                <a:gd name="connsiteX16" fmla="*/ 2579950 w 2786086"/>
                <a:gd name="connsiteY16" fmla="*/ 339307 h 852885"/>
                <a:gd name="connsiteX17" fmla="*/ 2579950 w 2786086"/>
                <a:gd name="connsiteY17" fmla="*/ 852885 h 852885"/>
                <a:gd name="connsiteX18" fmla="*/ 2786086 w 2786086"/>
                <a:gd name="connsiteY18" fmla="*/ 850841 h 852885"/>
                <a:gd name="connsiteX0" fmla="*/ 0 w 2786086"/>
                <a:gd name="connsiteY0" fmla="*/ 75590 h 852885"/>
                <a:gd name="connsiteX1" fmla="*/ 65347 w 2786086"/>
                <a:gd name="connsiteY1" fmla="*/ 75590 h 852885"/>
                <a:gd name="connsiteX2" fmla="*/ 65347 w 2786086"/>
                <a:gd name="connsiteY2" fmla="*/ 0 h 852885"/>
                <a:gd name="connsiteX3" fmla="*/ 529060 w 2786086"/>
                <a:gd name="connsiteY3" fmla="*/ 0 h 852885"/>
                <a:gd name="connsiteX4" fmla="*/ 529060 w 2786086"/>
                <a:gd name="connsiteY4" fmla="*/ 75590 h 852885"/>
                <a:gd name="connsiteX5" fmla="*/ 594408 w 2786086"/>
                <a:gd name="connsiteY5" fmla="*/ 75590 h 852885"/>
                <a:gd name="connsiteX6" fmla="*/ 594408 w 2786086"/>
                <a:gd name="connsiteY6" fmla="*/ 339308 h 852885"/>
                <a:gd name="connsiteX7" fmla="*/ 831204 w 2786086"/>
                <a:gd name="connsiteY7" fmla="*/ 339308 h 852885"/>
                <a:gd name="connsiteX8" fmla="*/ 831204 w 2786086"/>
                <a:gd name="connsiteY8" fmla="*/ 852885 h 852885"/>
                <a:gd name="connsiteX9" fmla="*/ 1833652 w 2786086"/>
                <a:gd name="connsiteY9" fmla="*/ 852885 h 852885"/>
                <a:gd name="connsiteX10" fmla="*/ 1833652 w 2786086"/>
                <a:gd name="connsiteY10" fmla="*/ 339307 h 852885"/>
                <a:gd name="connsiteX11" fmla="*/ 1965016 w 2786086"/>
                <a:gd name="connsiteY11" fmla="*/ 339307 h 852885"/>
                <a:gd name="connsiteX12" fmla="*/ 1965016 w 2786086"/>
                <a:gd name="connsiteY12" fmla="*/ 269045 h 852885"/>
                <a:gd name="connsiteX13" fmla="*/ 2136352 w 2786086"/>
                <a:gd name="connsiteY13" fmla="*/ 269045 h 852885"/>
                <a:gd name="connsiteX14" fmla="*/ 2136352 w 2786086"/>
                <a:gd name="connsiteY14" fmla="*/ 339307 h 852885"/>
                <a:gd name="connsiteX15" fmla="*/ 2579950 w 2786086"/>
                <a:gd name="connsiteY15" fmla="*/ 339307 h 852885"/>
                <a:gd name="connsiteX16" fmla="*/ 2579950 w 2786086"/>
                <a:gd name="connsiteY16" fmla="*/ 852885 h 852885"/>
                <a:gd name="connsiteX17" fmla="*/ 2786086 w 2786086"/>
                <a:gd name="connsiteY17" fmla="*/ 850841 h 852885"/>
                <a:gd name="connsiteX0" fmla="*/ 0 w 2720739"/>
                <a:gd name="connsiteY0" fmla="*/ 75590 h 852885"/>
                <a:gd name="connsiteX1" fmla="*/ 0 w 2720739"/>
                <a:gd name="connsiteY1" fmla="*/ 0 h 852885"/>
                <a:gd name="connsiteX2" fmla="*/ 463713 w 2720739"/>
                <a:gd name="connsiteY2" fmla="*/ 0 h 852885"/>
                <a:gd name="connsiteX3" fmla="*/ 463713 w 2720739"/>
                <a:gd name="connsiteY3" fmla="*/ 75590 h 852885"/>
                <a:gd name="connsiteX4" fmla="*/ 529061 w 2720739"/>
                <a:gd name="connsiteY4" fmla="*/ 75590 h 852885"/>
                <a:gd name="connsiteX5" fmla="*/ 529061 w 2720739"/>
                <a:gd name="connsiteY5" fmla="*/ 339308 h 852885"/>
                <a:gd name="connsiteX6" fmla="*/ 765857 w 2720739"/>
                <a:gd name="connsiteY6" fmla="*/ 339308 h 852885"/>
                <a:gd name="connsiteX7" fmla="*/ 765857 w 2720739"/>
                <a:gd name="connsiteY7" fmla="*/ 852885 h 852885"/>
                <a:gd name="connsiteX8" fmla="*/ 1768305 w 2720739"/>
                <a:gd name="connsiteY8" fmla="*/ 852885 h 852885"/>
                <a:gd name="connsiteX9" fmla="*/ 1768305 w 2720739"/>
                <a:gd name="connsiteY9" fmla="*/ 339307 h 852885"/>
                <a:gd name="connsiteX10" fmla="*/ 1899669 w 2720739"/>
                <a:gd name="connsiteY10" fmla="*/ 339307 h 852885"/>
                <a:gd name="connsiteX11" fmla="*/ 1899669 w 2720739"/>
                <a:gd name="connsiteY11" fmla="*/ 269045 h 852885"/>
                <a:gd name="connsiteX12" fmla="*/ 2071005 w 2720739"/>
                <a:gd name="connsiteY12" fmla="*/ 269045 h 852885"/>
                <a:gd name="connsiteX13" fmla="*/ 2071005 w 2720739"/>
                <a:gd name="connsiteY13" fmla="*/ 339307 h 852885"/>
                <a:gd name="connsiteX14" fmla="*/ 2514603 w 2720739"/>
                <a:gd name="connsiteY14" fmla="*/ 339307 h 852885"/>
                <a:gd name="connsiteX15" fmla="*/ 2514603 w 2720739"/>
                <a:gd name="connsiteY15" fmla="*/ 852885 h 852885"/>
                <a:gd name="connsiteX16" fmla="*/ 2720739 w 2720739"/>
                <a:gd name="connsiteY16" fmla="*/ 850841 h 852885"/>
                <a:gd name="connsiteX0" fmla="*/ 0 w 2720739"/>
                <a:gd name="connsiteY0" fmla="*/ 0 h 852885"/>
                <a:gd name="connsiteX1" fmla="*/ 463713 w 2720739"/>
                <a:gd name="connsiteY1" fmla="*/ 0 h 852885"/>
                <a:gd name="connsiteX2" fmla="*/ 463713 w 2720739"/>
                <a:gd name="connsiteY2" fmla="*/ 75590 h 852885"/>
                <a:gd name="connsiteX3" fmla="*/ 529061 w 2720739"/>
                <a:gd name="connsiteY3" fmla="*/ 75590 h 852885"/>
                <a:gd name="connsiteX4" fmla="*/ 529061 w 2720739"/>
                <a:gd name="connsiteY4" fmla="*/ 339308 h 852885"/>
                <a:gd name="connsiteX5" fmla="*/ 765857 w 2720739"/>
                <a:gd name="connsiteY5" fmla="*/ 339308 h 852885"/>
                <a:gd name="connsiteX6" fmla="*/ 765857 w 2720739"/>
                <a:gd name="connsiteY6" fmla="*/ 852885 h 852885"/>
                <a:gd name="connsiteX7" fmla="*/ 1768305 w 2720739"/>
                <a:gd name="connsiteY7" fmla="*/ 852885 h 852885"/>
                <a:gd name="connsiteX8" fmla="*/ 1768305 w 2720739"/>
                <a:gd name="connsiteY8" fmla="*/ 339307 h 852885"/>
                <a:gd name="connsiteX9" fmla="*/ 1899669 w 2720739"/>
                <a:gd name="connsiteY9" fmla="*/ 339307 h 852885"/>
                <a:gd name="connsiteX10" fmla="*/ 1899669 w 2720739"/>
                <a:gd name="connsiteY10" fmla="*/ 269045 h 852885"/>
                <a:gd name="connsiteX11" fmla="*/ 2071005 w 2720739"/>
                <a:gd name="connsiteY11" fmla="*/ 269045 h 852885"/>
                <a:gd name="connsiteX12" fmla="*/ 2071005 w 2720739"/>
                <a:gd name="connsiteY12" fmla="*/ 339307 h 852885"/>
                <a:gd name="connsiteX13" fmla="*/ 2514603 w 2720739"/>
                <a:gd name="connsiteY13" fmla="*/ 339307 h 852885"/>
                <a:gd name="connsiteX14" fmla="*/ 2514603 w 2720739"/>
                <a:gd name="connsiteY14" fmla="*/ 852885 h 852885"/>
                <a:gd name="connsiteX15" fmla="*/ 2720739 w 2720739"/>
                <a:gd name="connsiteY15" fmla="*/ 850841 h 852885"/>
                <a:gd name="connsiteX0" fmla="*/ 0 w 2257026"/>
                <a:gd name="connsiteY0" fmla="*/ 0 h 852885"/>
                <a:gd name="connsiteX1" fmla="*/ 0 w 2257026"/>
                <a:gd name="connsiteY1" fmla="*/ 75590 h 852885"/>
                <a:gd name="connsiteX2" fmla="*/ 65348 w 2257026"/>
                <a:gd name="connsiteY2" fmla="*/ 75590 h 852885"/>
                <a:gd name="connsiteX3" fmla="*/ 65348 w 2257026"/>
                <a:gd name="connsiteY3" fmla="*/ 339308 h 852885"/>
                <a:gd name="connsiteX4" fmla="*/ 302144 w 2257026"/>
                <a:gd name="connsiteY4" fmla="*/ 339308 h 852885"/>
                <a:gd name="connsiteX5" fmla="*/ 302144 w 2257026"/>
                <a:gd name="connsiteY5" fmla="*/ 852885 h 852885"/>
                <a:gd name="connsiteX6" fmla="*/ 1304592 w 2257026"/>
                <a:gd name="connsiteY6" fmla="*/ 852885 h 852885"/>
                <a:gd name="connsiteX7" fmla="*/ 1304592 w 2257026"/>
                <a:gd name="connsiteY7" fmla="*/ 339307 h 852885"/>
                <a:gd name="connsiteX8" fmla="*/ 1435956 w 2257026"/>
                <a:gd name="connsiteY8" fmla="*/ 339307 h 852885"/>
                <a:gd name="connsiteX9" fmla="*/ 1435956 w 2257026"/>
                <a:gd name="connsiteY9" fmla="*/ 269045 h 852885"/>
                <a:gd name="connsiteX10" fmla="*/ 1607292 w 2257026"/>
                <a:gd name="connsiteY10" fmla="*/ 269045 h 852885"/>
                <a:gd name="connsiteX11" fmla="*/ 1607292 w 2257026"/>
                <a:gd name="connsiteY11" fmla="*/ 339307 h 852885"/>
                <a:gd name="connsiteX12" fmla="*/ 2050890 w 2257026"/>
                <a:gd name="connsiteY12" fmla="*/ 339307 h 852885"/>
                <a:gd name="connsiteX13" fmla="*/ 2050890 w 2257026"/>
                <a:gd name="connsiteY13" fmla="*/ 852885 h 852885"/>
                <a:gd name="connsiteX14" fmla="*/ 2257026 w 2257026"/>
                <a:gd name="connsiteY14" fmla="*/ 850841 h 852885"/>
                <a:gd name="connsiteX0" fmla="*/ 0 w 2257026"/>
                <a:gd name="connsiteY0" fmla="*/ 0 h 777295"/>
                <a:gd name="connsiteX1" fmla="*/ 65348 w 2257026"/>
                <a:gd name="connsiteY1" fmla="*/ 0 h 777295"/>
                <a:gd name="connsiteX2" fmla="*/ 65348 w 2257026"/>
                <a:gd name="connsiteY2" fmla="*/ 263718 h 777295"/>
                <a:gd name="connsiteX3" fmla="*/ 302144 w 2257026"/>
                <a:gd name="connsiteY3" fmla="*/ 263718 h 777295"/>
                <a:gd name="connsiteX4" fmla="*/ 302144 w 2257026"/>
                <a:gd name="connsiteY4" fmla="*/ 777295 h 777295"/>
                <a:gd name="connsiteX5" fmla="*/ 1304592 w 2257026"/>
                <a:gd name="connsiteY5" fmla="*/ 777295 h 777295"/>
                <a:gd name="connsiteX6" fmla="*/ 1304592 w 2257026"/>
                <a:gd name="connsiteY6" fmla="*/ 263717 h 777295"/>
                <a:gd name="connsiteX7" fmla="*/ 1435956 w 2257026"/>
                <a:gd name="connsiteY7" fmla="*/ 263717 h 777295"/>
                <a:gd name="connsiteX8" fmla="*/ 1435956 w 2257026"/>
                <a:gd name="connsiteY8" fmla="*/ 193455 h 777295"/>
                <a:gd name="connsiteX9" fmla="*/ 1607292 w 2257026"/>
                <a:gd name="connsiteY9" fmla="*/ 193455 h 777295"/>
                <a:gd name="connsiteX10" fmla="*/ 1607292 w 2257026"/>
                <a:gd name="connsiteY10" fmla="*/ 263717 h 777295"/>
                <a:gd name="connsiteX11" fmla="*/ 2050890 w 2257026"/>
                <a:gd name="connsiteY11" fmla="*/ 263717 h 777295"/>
                <a:gd name="connsiteX12" fmla="*/ 2050890 w 2257026"/>
                <a:gd name="connsiteY12" fmla="*/ 777295 h 777295"/>
                <a:gd name="connsiteX13" fmla="*/ 2257026 w 2257026"/>
                <a:gd name="connsiteY13" fmla="*/ 775251 h 777295"/>
                <a:gd name="connsiteX0" fmla="*/ 0 w 2257026"/>
                <a:gd name="connsiteY0" fmla="*/ 0 h 777295"/>
                <a:gd name="connsiteX1" fmla="*/ 65348 w 2257026"/>
                <a:gd name="connsiteY1" fmla="*/ 263718 h 777295"/>
                <a:gd name="connsiteX2" fmla="*/ 302144 w 2257026"/>
                <a:gd name="connsiteY2" fmla="*/ 263718 h 777295"/>
                <a:gd name="connsiteX3" fmla="*/ 302144 w 2257026"/>
                <a:gd name="connsiteY3" fmla="*/ 777295 h 777295"/>
                <a:gd name="connsiteX4" fmla="*/ 1304592 w 2257026"/>
                <a:gd name="connsiteY4" fmla="*/ 777295 h 777295"/>
                <a:gd name="connsiteX5" fmla="*/ 1304592 w 2257026"/>
                <a:gd name="connsiteY5" fmla="*/ 263717 h 777295"/>
                <a:gd name="connsiteX6" fmla="*/ 1435956 w 2257026"/>
                <a:gd name="connsiteY6" fmla="*/ 263717 h 777295"/>
                <a:gd name="connsiteX7" fmla="*/ 1435956 w 2257026"/>
                <a:gd name="connsiteY7" fmla="*/ 193455 h 777295"/>
                <a:gd name="connsiteX8" fmla="*/ 1607292 w 2257026"/>
                <a:gd name="connsiteY8" fmla="*/ 193455 h 777295"/>
                <a:gd name="connsiteX9" fmla="*/ 1607292 w 2257026"/>
                <a:gd name="connsiteY9" fmla="*/ 263717 h 777295"/>
                <a:gd name="connsiteX10" fmla="*/ 2050890 w 2257026"/>
                <a:gd name="connsiteY10" fmla="*/ 263717 h 777295"/>
                <a:gd name="connsiteX11" fmla="*/ 2050890 w 2257026"/>
                <a:gd name="connsiteY11" fmla="*/ 777295 h 777295"/>
                <a:gd name="connsiteX12" fmla="*/ 2257026 w 2257026"/>
                <a:gd name="connsiteY12" fmla="*/ 775251 h 777295"/>
                <a:gd name="connsiteX0" fmla="*/ 0 w 2191678"/>
                <a:gd name="connsiteY0" fmla="*/ 70263 h 583840"/>
                <a:gd name="connsiteX1" fmla="*/ 236796 w 2191678"/>
                <a:gd name="connsiteY1" fmla="*/ 70263 h 583840"/>
                <a:gd name="connsiteX2" fmla="*/ 236796 w 2191678"/>
                <a:gd name="connsiteY2" fmla="*/ 583840 h 583840"/>
                <a:gd name="connsiteX3" fmla="*/ 1239244 w 2191678"/>
                <a:gd name="connsiteY3" fmla="*/ 583840 h 583840"/>
                <a:gd name="connsiteX4" fmla="*/ 1239244 w 2191678"/>
                <a:gd name="connsiteY4" fmla="*/ 70262 h 583840"/>
                <a:gd name="connsiteX5" fmla="*/ 1370608 w 2191678"/>
                <a:gd name="connsiteY5" fmla="*/ 70262 h 583840"/>
                <a:gd name="connsiteX6" fmla="*/ 1370608 w 2191678"/>
                <a:gd name="connsiteY6" fmla="*/ 0 h 583840"/>
                <a:gd name="connsiteX7" fmla="*/ 1541944 w 2191678"/>
                <a:gd name="connsiteY7" fmla="*/ 0 h 583840"/>
                <a:gd name="connsiteX8" fmla="*/ 1541944 w 2191678"/>
                <a:gd name="connsiteY8" fmla="*/ 70262 h 583840"/>
                <a:gd name="connsiteX9" fmla="*/ 1985542 w 2191678"/>
                <a:gd name="connsiteY9" fmla="*/ 70262 h 583840"/>
                <a:gd name="connsiteX10" fmla="*/ 1985542 w 2191678"/>
                <a:gd name="connsiteY10" fmla="*/ 583840 h 583840"/>
                <a:gd name="connsiteX11" fmla="*/ 2191678 w 2191678"/>
                <a:gd name="connsiteY11" fmla="*/ 581796 h 583840"/>
                <a:gd name="connsiteX0" fmla="*/ 0 w 1954882"/>
                <a:gd name="connsiteY0" fmla="*/ 70263 h 583840"/>
                <a:gd name="connsiteX1" fmla="*/ 0 w 1954882"/>
                <a:gd name="connsiteY1" fmla="*/ 583840 h 583840"/>
                <a:gd name="connsiteX2" fmla="*/ 1002448 w 1954882"/>
                <a:gd name="connsiteY2" fmla="*/ 583840 h 583840"/>
                <a:gd name="connsiteX3" fmla="*/ 1002448 w 1954882"/>
                <a:gd name="connsiteY3" fmla="*/ 70262 h 583840"/>
                <a:gd name="connsiteX4" fmla="*/ 1133812 w 1954882"/>
                <a:gd name="connsiteY4" fmla="*/ 70262 h 583840"/>
                <a:gd name="connsiteX5" fmla="*/ 1133812 w 1954882"/>
                <a:gd name="connsiteY5" fmla="*/ 0 h 583840"/>
                <a:gd name="connsiteX6" fmla="*/ 1305148 w 1954882"/>
                <a:gd name="connsiteY6" fmla="*/ 0 h 583840"/>
                <a:gd name="connsiteX7" fmla="*/ 1305148 w 1954882"/>
                <a:gd name="connsiteY7" fmla="*/ 70262 h 583840"/>
                <a:gd name="connsiteX8" fmla="*/ 1748746 w 1954882"/>
                <a:gd name="connsiteY8" fmla="*/ 70262 h 583840"/>
                <a:gd name="connsiteX9" fmla="*/ 1748746 w 1954882"/>
                <a:gd name="connsiteY9" fmla="*/ 583840 h 583840"/>
                <a:gd name="connsiteX10" fmla="*/ 1954882 w 1954882"/>
                <a:gd name="connsiteY10" fmla="*/ 581796 h 583840"/>
                <a:gd name="connsiteX0" fmla="*/ 0 w 1954882"/>
                <a:gd name="connsiteY0" fmla="*/ 583840 h 583840"/>
                <a:gd name="connsiteX1" fmla="*/ 1002448 w 1954882"/>
                <a:gd name="connsiteY1" fmla="*/ 583840 h 583840"/>
                <a:gd name="connsiteX2" fmla="*/ 1002448 w 1954882"/>
                <a:gd name="connsiteY2" fmla="*/ 70262 h 583840"/>
                <a:gd name="connsiteX3" fmla="*/ 1133812 w 1954882"/>
                <a:gd name="connsiteY3" fmla="*/ 70262 h 583840"/>
                <a:gd name="connsiteX4" fmla="*/ 1133812 w 1954882"/>
                <a:gd name="connsiteY4" fmla="*/ 0 h 583840"/>
                <a:gd name="connsiteX5" fmla="*/ 1305148 w 1954882"/>
                <a:gd name="connsiteY5" fmla="*/ 0 h 583840"/>
                <a:gd name="connsiteX6" fmla="*/ 1305148 w 1954882"/>
                <a:gd name="connsiteY6" fmla="*/ 70262 h 583840"/>
                <a:gd name="connsiteX7" fmla="*/ 1748746 w 1954882"/>
                <a:gd name="connsiteY7" fmla="*/ 70262 h 583840"/>
                <a:gd name="connsiteX8" fmla="*/ 1748746 w 1954882"/>
                <a:gd name="connsiteY8" fmla="*/ 583840 h 583840"/>
                <a:gd name="connsiteX9" fmla="*/ 1954882 w 1954882"/>
                <a:gd name="connsiteY9" fmla="*/ 581796 h 583840"/>
                <a:gd name="connsiteX0" fmla="*/ 0 w 952434"/>
                <a:gd name="connsiteY0" fmla="*/ 583840 h 583840"/>
                <a:gd name="connsiteX1" fmla="*/ 0 w 952434"/>
                <a:gd name="connsiteY1" fmla="*/ 70262 h 583840"/>
                <a:gd name="connsiteX2" fmla="*/ 131364 w 952434"/>
                <a:gd name="connsiteY2" fmla="*/ 70262 h 583840"/>
                <a:gd name="connsiteX3" fmla="*/ 131364 w 952434"/>
                <a:gd name="connsiteY3" fmla="*/ 0 h 583840"/>
                <a:gd name="connsiteX4" fmla="*/ 302700 w 952434"/>
                <a:gd name="connsiteY4" fmla="*/ 0 h 583840"/>
                <a:gd name="connsiteX5" fmla="*/ 302700 w 952434"/>
                <a:gd name="connsiteY5" fmla="*/ 70262 h 583840"/>
                <a:gd name="connsiteX6" fmla="*/ 746298 w 952434"/>
                <a:gd name="connsiteY6" fmla="*/ 70262 h 583840"/>
                <a:gd name="connsiteX7" fmla="*/ 746298 w 952434"/>
                <a:gd name="connsiteY7" fmla="*/ 583840 h 583840"/>
                <a:gd name="connsiteX8" fmla="*/ 952434 w 952434"/>
                <a:gd name="connsiteY8" fmla="*/ 581796 h 583840"/>
                <a:gd name="connsiteX0" fmla="*/ 0 w 952434"/>
                <a:gd name="connsiteY0" fmla="*/ 643313 h 643313"/>
                <a:gd name="connsiteX1" fmla="*/ 0 w 952434"/>
                <a:gd name="connsiteY1" fmla="*/ 70262 h 643313"/>
                <a:gd name="connsiteX2" fmla="*/ 131364 w 952434"/>
                <a:gd name="connsiteY2" fmla="*/ 70262 h 643313"/>
                <a:gd name="connsiteX3" fmla="*/ 131364 w 952434"/>
                <a:gd name="connsiteY3" fmla="*/ 0 h 643313"/>
                <a:gd name="connsiteX4" fmla="*/ 302700 w 952434"/>
                <a:gd name="connsiteY4" fmla="*/ 0 h 643313"/>
                <a:gd name="connsiteX5" fmla="*/ 302700 w 952434"/>
                <a:gd name="connsiteY5" fmla="*/ 70262 h 643313"/>
                <a:gd name="connsiteX6" fmla="*/ 746298 w 952434"/>
                <a:gd name="connsiteY6" fmla="*/ 70262 h 643313"/>
                <a:gd name="connsiteX7" fmla="*/ 746298 w 952434"/>
                <a:gd name="connsiteY7" fmla="*/ 583840 h 643313"/>
                <a:gd name="connsiteX8" fmla="*/ 952434 w 952434"/>
                <a:gd name="connsiteY8" fmla="*/ 581796 h 643313"/>
                <a:gd name="connsiteX0" fmla="*/ 0 w 746298"/>
                <a:gd name="connsiteY0" fmla="*/ 643313 h 643313"/>
                <a:gd name="connsiteX1" fmla="*/ 0 w 746298"/>
                <a:gd name="connsiteY1" fmla="*/ 70262 h 643313"/>
                <a:gd name="connsiteX2" fmla="*/ 131364 w 746298"/>
                <a:gd name="connsiteY2" fmla="*/ 70262 h 643313"/>
                <a:gd name="connsiteX3" fmla="*/ 131364 w 746298"/>
                <a:gd name="connsiteY3" fmla="*/ 0 h 643313"/>
                <a:gd name="connsiteX4" fmla="*/ 302700 w 746298"/>
                <a:gd name="connsiteY4" fmla="*/ 0 h 643313"/>
                <a:gd name="connsiteX5" fmla="*/ 302700 w 746298"/>
                <a:gd name="connsiteY5" fmla="*/ 70262 h 643313"/>
                <a:gd name="connsiteX6" fmla="*/ 746298 w 746298"/>
                <a:gd name="connsiteY6" fmla="*/ 70262 h 643313"/>
                <a:gd name="connsiteX7" fmla="*/ 746298 w 746298"/>
                <a:gd name="connsiteY7" fmla="*/ 583840 h 643313"/>
                <a:gd name="connsiteX0" fmla="*/ 0 w 746298"/>
                <a:gd name="connsiteY0" fmla="*/ 643313 h 643313"/>
                <a:gd name="connsiteX1" fmla="*/ 0 w 746298"/>
                <a:gd name="connsiteY1" fmla="*/ 70262 h 643313"/>
                <a:gd name="connsiteX2" fmla="*/ 131364 w 746298"/>
                <a:gd name="connsiteY2" fmla="*/ 70262 h 643313"/>
                <a:gd name="connsiteX3" fmla="*/ 131364 w 746298"/>
                <a:gd name="connsiteY3" fmla="*/ 0 h 643313"/>
                <a:gd name="connsiteX4" fmla="*/ 302700 w 746298"/>
                <a:gd name="connsiteY4" fmla="*/ 0 h 643313"/>
                <a:gd name="connsiteX5" fmla="*/ 302700 w 746298"/>
                <a:gd name="connsiteY5" fmla="*/ 70262 h 643313"/>
                <a:gd name="connsiteX6" fmla="*/ 746298 w 746298"/>
                <a:gd name="connsiteY6" fmla="*/ 70262 h 643313"/>
                <a:gd name="connsiteX7" fmla="*/ 746298 w 746298"/>
                <a:gd name="connsiteY7" fmla="*/ 641714 h 64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6298" h="643313">
                  <a:moveTo>
                    <a:pt x="0" y="643313"/>
                  </a:moveTo>
                  <a:lnTo>
                    <a:pt x="0" y="70262"/>
                  </a:lnTo>
                  <a:lnTo>
                    <a:pt x="131364" y="70262"/>
                  </a:lnTo>
                  <a:lnTo>
                    <a:pt x="131364" y="0"/>
                  </a:lnTo>
                  <a:lnTo>
                    <a:pt x="302700" y="0"/>
                  </a:lnTo>
                  <a:lnTo>
                    <a:pt x="302700" y="70262"/>
                  </a:lnTo>
                  <a:lnTo>
                    <a:pt x="746298" y="70262"/>
                  </a:lnTo>
                  <a:lnTo>
                    <a:pt x="746298" y="641714"/>
                  </a:lnTo>
                </a:path>
              </a:pathLst>
            </a:custGeom>
            <a:noFill/>
            <a:ln w="25400" cap="rnd" cmpd="sng" algn="ctr">
              <a:solidFill>
                <a:srgbClr val="049FD9"/>
              </a:solidFill>
              <a:prstDash val="solid"/>
              <a:tailEnd type="none"/>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sp>
          <p:nvSpPr>
            <p:cNvPr id="598" name="Freeform 597"/>
            <p:cNvSpPr>
              <a:spLocks noChangeArrowheads="1"/>
            </p:cNvSpPr>
            <p:nvPr/>
          </p:nvSpPr>
          <p:spPr bwMode="auto">
            <a:xfrm>
              <a:off x="4699840" y="2779840"/>
              <a:ext cx="201916" cy="256454"/>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rgbClr val="049FD9"/>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599" name="Freeform 598"/>
            <p:cNvSpPr>
              <a:spLocks noChangeArrowheads="1"/>
            </p:cNvSpPr>
            <p:nvPr/>
          </p:nvSpPr>
          <p:spPr bwMode="auto">
            <a:xfrm>
              <a:off x="4738038" y="2834131"/>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rgbClr val="129FD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sp>
        <p:nvSpPr>
          <p:cNvPr id="601" name="Rectangle 600"/>
          <p:cNvSpPr/>
          <p:nvPr/>
        </p:nvSpPr>
        <p:spPr>
          <a:xfrm>
            <a:off x="4510068" y="2500423"/>
            <a:ext cx="1236757" cy="397032"/>
          </a:xfrm>
          <a:prstGeom prst="rect">
            <a:avLst/>
          </a:prstGeom>
        </p:spPr>
        <p:txBody>
          <a:bodyPr wrap="square">
            <a:spAutoFit/>
          </a:bodyPr>
          <a:lstStyle/>
          <a:p>
            <a:pPr defTabSz="914333">
              <a:lnSpc>
                <a:spcPct val="90000"/>
              </a:lnSpc>
              <a:defRPr/>
            </a:pPr>
            <a:r>
              <a:rPr lang="en-US" sz="1100" b="1" kern="0" dirty="0"/>
              <a:t>UTM/Router Security</a:t>
            </a:r>
            <a:r>
              <a:rPr lang="en-US" sz="1100" b="1" kern="0" baseline="30000" dirty="0"/>
              <a:t>2</a:t>
            </a:r>
            <a:endParaRPr lang="en-US" sz="1100" b="1" kern="0" dirty="0"/>
          </a:p>
        </p:txBody>
      </p:sp>
      <p:grpSp>
        <p:nvGrpSpPr>
          <p:cNvPr id="602" name="Group 601"/>
          <p:cNvGrpSpPr/>
          <p:nvPr/>
        </p:nvGrpSpPr>
        <p:grpSpPr>
          <a:xfrm>
            <a:off x="4316630" y="1866805"/>
            <a:ext cx="2136291" cy="439595"/>
            <a:chOff x="3459577" y="1275969"/>
            <a:chExt cx="1899190" cy="390805"/>
          </a:xfrm>
        </p:grpSpPr>
        <p:sp>
          <p:nvSpPr>
            <p:cNvPr id="603" name="Freeform 602"/>
            <p:cNvSpPr/>
            <p:nvPr/>
          </p:nvSpPr>
          <p:spPr>
            <a:xfrm flipH="1">
              <a:off x="3459577" y="1275969"/>
              <a:ext cx="1899190" cy="242646"/>
            </a:xfrm>
            <a:custGeom>
              <a:avLst/>
              <a:gdLst>
                <a:gd name="connsiteX0" fmla="*/ 2492801 w 2492801"/>
                <a:gd name="connsiteY0" fmla="*/ 0 h 318487"/>
                <a:gd name="connsiteX1" fmla="*/ 1246401 w 2492801"/>
                <a:gd name="connsiteY1" fmla="*/ 145032 h 318487"/>
                <a:gd name="connsiteX2" fmla="*/ 0 w 2492801"/>
                <a:gd name="connsiteY2" fmla="*/ 0 h 318487"/>
                <a:gd name="connsiteX3" fmla="*/ 318488 w 2492801"/>
                <a:gd name="connsiteY3" fmla="*/ 318487 h 318487"/>
                <a:gd name="connsiteX4" fmla="*/ 1246401 w 2492801"/>
                <a:gd name="connsiteY4" fmla="*/ 161662 h 318487"/>
                <a:gd name="connsiteX5" fmla="*/ 2174313 w 2492801"/>
                <a:gd name="connsiteY5" fmla="*/ 318487 h 318487"/>
                <a:gd name="connsiteX6" fmla="*/ 2492801 w 2492801"/>
                <a:gd name="connsiteY6" fmla="*/ 0 h 318487"/>
                <a:gd name="connsiteX0" fmla="*/ 2492801 w 2492801"/>
                <a:gd name="connsiteY0" fmla="*/ 0 h 318487"/>
                <a:gd name="connsiteX1" fmla="*/ 1246401 w 2492801"/>
                <a:gd name="connsiteY1" fmla="*/ 145032 h 318487"/>
                <a:gd name="connsiteX2" fmla="*/ 0 w 2492801"/>
                <a:gd name="connsiteY2" fmla="*/ 0 h 318487"/>
                <a:gd name="connsiteX3" fmla="*/ 318488 w 2492801"/>
                <a:gd name="connsiteY3" fmla="*/ 318487 h 318487"/>
                <a:gd name="connsiteX4" fmla="*/ 2174313 w 2492801"/>
                <a:gd name="connsiteY4" fmla="*/ 318487 h 318487"/>
                <a:gd name="connsiteX5" fmla="*/ 2492801 w 2492801"/>
                <a:gd name="connsiteY5" fmla="*/ 0 h 318487"/>
                <a:gd name="connsiteX0" fmla="*/ 1246401 w 2492801"/>
                <a:gd name="connsiteY0" fmla="*/ 145032 h 318487"/>
                <a:gd name="connsiteX1" fmla="*/ 0 w 2492801"/>
                <a:gd name="connsiteY1" fmla="*/ 0 h 318487"/>
                <a:gd name="connsiteX2" fmla="*/ 318488 w 2492801"/>
                <a:gd name="connsiteY2" fmla="*/ 318487 h 318487"/>
                <a:gd name="connsiteX3" fmla="*/ 2174313 w 2492801"/>
                <a:gd name="connsiteY3" fmla="*/ 318487 h 318487"/>
                <a:gd name="connsiteX4" fmla="*/ 2492801 w 2492801"/>
                <a:gd name="connsiteY4" fmla="*/ 0 h 318487"/>
                <a:gd name="connsiteX5" fmla="*/ 1337841 w 2492801"/>
                <a:gd name="connsiteY5" fmla="*/ 236472 h 318487"/>
                <a:gd name="connsiteX0" fmla="*/ 1246401 w 2492801"/>
                <a:gd name="connsiteY0" fmla="*/ 145032 h 318487"/>
                <a:gd name="connsiteX1" fmla="*/ 0 w 2492801"/>
                <a:gd name="connsiteY1" fmla="*/ 0 h 318487"/>
                <a:gd name="connsiteX2" fmla="*/ 318488 w 2492801"/>
                <a:gd name="connsiteY2" fmla="*/ 318487 h 318487"/>
                <a:gd name="connsiteX3" fmla="*/ 2174313 w 2492801"/>
                <a:gd name="connsiteY3" fmla="*/ 318487 h 318487"/>
                <a:gd name="connsiteX4" fmla="*/ 2492801 w 2492801"/>
                <a:gd name="connsiteY4" fmla="*/ 0 h 318487"/>
                <a:gd name="connsiteX0" fmla="*/ 0 w 2492801"/>
                <a:gd name="connsiteY0" fmla="*/ 0 h 318487"/>
                <a:gd name="connsiteX1" fmla="*/ 318488 w 2492801"/>
                <a:gd name="connsiteY1" fmla="*/ 318487 h 318487"/>
                <a:gd name="connsiteX2" fmla="*/ 2174313 w 2492801"/>
                <a:gd name="connsiteY2" fmla="*/ 318487 h 318487"/>
                <a:gd name="connsiteX3" fmla="*/ 2492801 w 2492801"/>
                <a:gd name="connsiteY3" fmla="*/ 0 h 318487"/>
              </a:gdLst>
              <a:ahLst/>
              <a:cxnLst>
                <a:cxn ang="0">
                  <a:pos x="connsiteX0" y="connsiteY0"/>
                </a:cxn>
                <a:cxn ang="0">
                  <a:pos x="connsiteX1" y="connsiteY1"/>
                </a:cxn>
                <a:cxn ang="0">
                  <a:pos x="connsiteX2" y="connsiteY2"/>
                </a:cxn>
                <a:cxn ang="0">
                  <a:pos x="connsiteX3" y="connsiteY3"/>
                </a:cxn>
              </a:cxnLst>
              <a:rect l="l" t="t" r="r" b="b"/>
              <a:pathLst>
                <a:path w="2492801" h="318487">
                  <a:moveTo>
                    <a:pt x="0" y="0"/>
                  </a:moveTo>
                  <a:cubicBezTo>
                    <a:pt x="0" y="175896"/>
                    <a:pt x="142592" y="318487"/>
                    <a:pt x="318488" y="318487"/>
                  </a:cubicBezTo>
                  <a:lnTo>
                    <a:pt x="2174313" y="318487"/>
                  </a:lnTo>
                  <a:cubicBezTo>
                    <a:pt x="2350209" y="318487"/>
                    <a:pt x="2492801" y="175896"/>
                    <a:pt x="2492801" y="0"/>
                  </a:cubicBezTo>
                </a:path>
              </a:pathLst>
            </a:custGeom>
            <a:noFill/>
            <a:ln w="63500" cap="rnd" cmpd="sng" algn="ctr">
              <a:solidFill>
                <a:srgbClr val="049FD9"/>
              </a:solidFill>
              <a:prstDash val="solid"/>
            </a:ln>
            <a:effectLst/>
          </p:spPr>
          <p:txBody>
            <a:bodyPr rtlCol="0" anchor="ctr"/>
            <a:lstStyle/>
            <a:p>
              <a:pPr algn="ctr" defTabSz="914333">
                <a:defRPr/>
              </a:pPr>
              <a:endParaRPr lang="en-US" kern="0" dirty="0">
                <a:latin typeface="Arial"/>
              </a:endParaRPr>
            </a:p>
          </p:txBody>
        </p:sp>
        <p:grpSp>
          <p:nvGrpSpPr>
            <p:cNvPr id="604" name="Group 603"/>
            <p:cNvGrpSpPr/>
            <p:nvPr/>
          </p:nvGrpSpPr>
          <p:grpSpPr>
            <a:xfrm>
              <a:off x="4306317" y="1410320"/>
              <a:ext cx="201916" cy="256454"/>
              <a:chOff x="3141388" y="2360807"/>
              <a:chExt cx="201916" cy="256454"/>
            </a:xfrm>
          </p:grpSpPr>
          <p:sp>
            <p:nvSpPr>
              <p:cNvPr id="606" name="Freeform 605"/>
              <p:cNvSpPr>
                <a:spLocks noChangeArrowheads="1"/>
              </p:cNvSpPr>
              <p:nvPr/>
            </p:nvSpPr>
            <p:spPr bwMode="auto">
              <a:xfrm>
                <a:off x="3141388" y="2360807"/>
                <a:ext cx="201916" cy="256454"/>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rgbClr val="049FD9"/>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607" name="Freeform 606"/>
              <p:cNvSpPr>
                <a:spLocks noChangeArrowheads="1"/>
              </p:cNvSpPr>
              <p:nvPr/>
            </p:nvSpPr>
            <p:spPr bwMode="auto">
              <a:xfrm>
                <a:off x="3179586" y="2415098"/>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rgbClr val="129FD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grpSp>
      <p:sp>
        <p:nvSpPr>
          <p:cNvPr id="609" name="Freeform 608"/>
          <p:cNvSpPr>
            <a:spLocks noChangeArrowheads="1"/>
          </p:cNvSpPr>
          <p:nvPr/>
        </p:nvSpPr>
        <p:spPr bwMode="auto">
          <a:xfrm>
            <a:off x="5788149" y="2974895"/>
            <a:ext cx="201916" cy="256454"/>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rgbClr val="049FD9"/>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610" name="Freeform 609"/>
          <p:cNvSpPr>
            <a:spLocks noChangeArrowheads="1"/>
          </p:cNvSpPr>
          <p:nvPr/>
        </p:nvSpPr>
        <p:spPr bwMode="auto">
          <a:xfrm>
            <a:off x="5826347" y="3029186"/>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rgbClr val="049FD9"/>
          </a:solidFill>
          <a:ln>
            <a:noFill/>
          </a:ln>
          <a:effectLst/>
          <a:extLst/>
        </p:spPr>
        <p:txBody>
          <a:bodyPr wrap="none" anchor="ctr"/>
          <a:lstStyle/>
          <a:p>
            <a:pPr defTabSz="914333">
              <a:defRPr/>
            </a:pPr>
            <a:endParaRPr lang="en-US" kern="0"/>
          </a:p>
        </p:txBody>
      </p:sp>
      <p:grpSp>
        <p:nvGrpSpPr>
          <p:cNvPr id="613" name="Group 612"/>
          <p:cNvGrpSpPr/>
          <p:nvPr/>
        </p:nvGrpSpPr>
        <p:grpSpPr>
          <a:xfrm>
            <a:off x="5976807" y="3177669"/>
            <a:ext cx="300732" cy="226356"/>
            <a:chOff x="5976807" y="3021776"/>
            <a:chExt cx="300732" cy="226356"/>
          </a:xfrm>
        </p:grpSpPr>
        <p:sp>
          <p:nvSpPr>
            <p:cNvPr id="611" name="Freeform 610"/>
            <p:cNvSpPr/>
            <p:nvPr/>
          </p:nvSpPr>
          <p:spPr>
            <a:xfrm>
              <a:off x="6027434" y="3021776"/>
              <a:ext cx="184212" cy="100213"/>
            </a:xfrm>
            <a:custGeom>
              <a:avLst/>
              <a:gdLst>
                <a:gd name="connsiteX0" fmla="*/ 117421 w 184212"/>
                <a:gd name="connsiteY0" fmla="*/ 64767 h 100213"/>
                <a:gd name="connsiteX1" fmla="*/ 110415 w 184212"/>
                <a:gd name="connsiteY1" fmla="*/ 69092 h 100213"/>
                <a:gd name="connsiteX2" fmla="*/ 108117 w 184212"/>
                <a:gd name="connsiteY2" fmla="*/ 80467 h 100213"/>
                <a:gd name="connsiteX3" fmla="*/ 110539 w 184212"/>
                <a:gd name="connsiteY3" fmla="*/ 92158 h 100213"/>
                <a:gd name="connsiteX4" fmla="*/ 117641 w 184212"/>
                <a:gd name="connsiteY4" fmla="*/ 96523 h 100213"/>
                <a:gd name="connsiteX5" fmla="*/ 124689 w 184212"/>
                <a:gd name="connsiteY5" fmla="*/ 92213 h 100213"/>
                <a:gd name="connsiteX6" fmla="*/ 126973 w 184212"/>
                <a:gd name="connsiteY6" fmla="*/ 81375 h 100213"/>
                <a:gd name="connsiteX7" fmla="*/ 124633 w 184212"/>
                <a:gd name="connsiteY7" fmla="*/ 69505 h 100213"/>
                <a:gd name="connsiteX8" fmla="*/ 117421 w 184212"/>
                <a:gd name="connsiteY8" fmla="*/ 64767 h 100213"/>
                <a:gd name="connsiteX9" fmla="*/ 14066 w 184212"/>
                <a:gd name="connsiteY9" fmla="*/ 64767 h 100213"/>
                <a:gd name="connsiteX10" fmla="*/ 7060 w 184212"/>
                <a:gd name="connsiteY10" fmla="*/ 69092 h 100213"/>
                <a:gd name="connsiteX11" fmla="*/ 4762 w 184212"/>
                <a:gd name="connsiteY11" fmla="*/ 80467 h 100213"/>
                <a:gd name="connsiteX12" fmla="*/ 7184 w 184212"/>
                <a:gd name="connsiteY12" fmla="*/ 92158 h 100213"/>
                <a:gd name="connsiteX13" fmla="*/ 14286 w 184212"/>
                <a:gd name="connsiteY13" fmla="*/ 96523 h 100213"/>
                <a:gd name="connsiteX14" fmla="*/ 21333 w 184212"/>
                <a:gd name="connsiteY14" fmla="*/ 92213 h 100213"/>
                <a:gd name="connsiteX15" fmla="*/ 23618 w 184212"/>
                <a:gd name="connsiteY15" fmla="*/ 81375 h 100213"/>
                <a:gd name="connsiteX16" fmla="*/ 21278 w 184212"/>
                <a:gd name="connsiteY16" fmla="*/ 69505 h 100213"/>
                <a:gd name="connsiteX17" fmla="*/ 14066 w 184212"/>
                <a:gd name="connsiteY17" fmla="*/ 64767 h 100213"/>
                <a:gd name="connsiteX18" fmla="*/ 170310 w 184212"/>
                <a:gd name="connsiteY18" fmla="*/ 61105 h 100213"/>
                <a:gd name="connsiteX19" fmla="*/ 173667 w 184212"/>
                <a:gd name="connsiteY19" fmla="*/ 61105 h 100213"/>
                <a:gd name="connsiteX20" fmla="*/ 173667 w 184212"/>
                <a:gd name="connsiteY20" fmla="*/ 95972 h 100213"/>
                <a:gd name="connsiteX21" fmla="*/ 184212 w 184212"/>
                <a:gd name="connsiteY21" fmla="*/ 95972 h 100213"/>
                <a:gd name="connsiteX22" fmla="*/ 184212 w 184212"/>
                <a:gd name="connsiteY22" fmla="*/ 99470 h 100213"/>
                <a:gd name="connsiteX23" fmla="*/ 157896 w 184212"/>
                <a:gd name="connsiteY23" fmla="*/ 99470 h 100213"/>
                <a:gd name="connsiteX24" fmla="*/ 157896 w 184212"/>
                <a:gd name="connsiteY24" fmla="*/ 95972 h 100213"/>
                <a:gd name="connsiteX25" fmla="*/ 169182 w 184212"/>
                <a:gd name="connsiteY25" fmla="*/ 95972 h 100213"/>
                <a:gd name="connsiteX26" fmla="*/ 169182 w 184212"/>
                <a:gd name="connsiteY26" fmla="*/ 66944 h 100213"/>
                <a:gd name="connsiteX27" fmla="*/ 158831 w 184212"/>
                <a:gd name="connsiteY27" fmla="*/ 75069 h 100213"/>
                <a:gd name="connsiteX28" fmla="*/ 158831 w 184212"/>
                <a:gd name="connsiteY28" fmla="*/ 70332 h 100213"/>
                <a:gd name="connsiteX29" fmla="*/ 170310 w 184212"/>
                <a:gd name="connsiteY29" fmla="*/ 61105 h 100213"/>
                <a:gd name="connsiteX30" fmla="*/ 117477 w 184212"/>
                <a:gd name="connsiteY30" fmla="*/ 61105 h 100213"/>
                <a:gd name="connsiteX31" fmla="*/ 128170 w 184212"/>
                <a:gd name="connsiteY31" fmla="*/ 66999 h 100213"/>
                <a:gd name="connsiteX32" fmla="*/ 131817 w 184212"/>
                <a:gd name="connsiteY32" fmla="*/ 80824 h 100213"/>
                <a:gd name="connsiteX33" fmla="*/ 128073 w 184212"/>
                <a:gd name="connsiteY33" fmla="*/ 94403 h 100213"/>
                <a:gd name="connsiteX34" fmla="*/ 117613 w 184212"/>
                <a:gd name="connsiteY34" fmla="*/ 100213 h 100213"/>
                <a:gd name="connsiteX35" fmla="*/ 107236 w 184212"/>
                <a:gd name="connsiteY35" fmla="*/ 94582 h 100213"/>
                <a:gd name="connsiteX36" fmla="*/ 103355 w 184212"/>
                <a:gd name="connsiteY36" fmla="*/ 80605 h 100213"/>
                <a:gd name="connsiteX37" fmla="*/ 107043 w 184212"/>
                <a:gd name="connsiteY37" fmla="*/ 66750 h 100213"/>
                <a:gd name="connsiteX38" fmla="*/ 117477 w 184212"/>
                <a:gd name="connsiteY38" fmla="*/ 61105 h 100213"/>
                <a:gd name="connsiteX39" fmla="*/ 66955 w 184212"/>
                <a:gd name="connsiteY39" fmla="*/ 61105 h 100213"/>
                <a:gd name="connsiteX40" fmla="*/ 70312 w 184212"/>
                <a:gd name="connsiteY40" fmla="*/ 61105 h 100213"/>
                <a:gd name="connsiteX41" fmla="*/ 70312 w 184212"/>
                <a:gd name="connsiteY41" fmla="*/ 95972 h 100213"/>
                <a:gd name="connsiteX42" fmla="*/ 80855 w 184212"/>
                <a:gd name="connsiteY42" fmla="*/ 95972 h 100213"/>
                <a:gd name="connsiteX43" fmla="*/ 80855 w 184212"/>
                <a:gd name="connsiteY43" fmla="*/ 99470 h 100213"/>
                <a:gd name="connsiteX44" fmla="*/ 54541 w 184212"/>
                <a:gd name="connsiteY44" fmla="*/ 99470 h 100213"/>
                <a:gd name="connsiteX45" fmla="*/ 54541 w 184212"/>
                <a:gd name="connsiteY45" fmla="*/ 95972 h 100213"/>
                <a:gd name="connsiteX46" fmla="*/ 65827 w 184212"/>
                <a:gd name="connsiteY46" fmla="*/ 95972 h 100213"/>
                <a:gd name="connsiteX47" fmla="*/ 65827 w 184212"/>
                <a:gd name="connsiteY47" fmla="*/ 66944 h 100213"/>
                <a:gd name="connsiteX48" fmla="*/ 55475 w 184212"/>
                <a:gd name="connsiteY48" fmla="*/ 75069 h 100213"/>
                <a:gd name="connsiteX49" fmla="*/ 55475 w 184212"/>
                <a:gd name="connsiteY49" fmla="*/ 70332 h 100213"/>
                <a:gd name="connsiteX50" fmla="*/ 66955 w 184212"/>
                <a:gd name="connsiteY50" fmla="*/ 61105 h 100213"/>
                <a:gd name="connsiteX51" fmla="*/ 14121 w 184212"/>
                <a:gd name="connsiteY51" fmla="*/ 61105 h 100213"/>
                <a:gd name="connsiteX52" fmla="*/ 24815 w 184212"/>
                <a:gd name="connsiteY52" fmla="*/ 66999 h 100213"/>
                <a:gd name="connsiteX53" fmla="*/ 28462 w 184212"/>
                <a:gd name="connsiteY53" fmla="*/ 80824 h 100213"/>
                <a:gd name="connsiteX54" fmla="*/ 24718 w 184212"/>
                <a:gd name="connsiteY54" fmla="*/ 94403 h 100213"/>
                <a:gd name="connsiteX55" fmla="*/ 14258 w 184212"/>
                <a:gd name="connsiteY55" fmla="*/ 100213 h 100213"/>
                <a:gd name="connsiteX56" fmla="*/ 3881 w 184212"/>
                <a:gd name="connsiteY56" fmla="*/ 94582 h 100213"/>
                <a:gd name="connsiteX57" fmla="*/ 0 w 184212"/>
                <a:gd name="connsiteY57" fmla="*/ 80605 h 100213"/>
                <a:gd name="connsiteX58" fmla="*/ 3687 w 184212"/>
                <a:gd name="connsiteY58" fmla="*/ 66750 h 100213"/>
                <a:gd name="connsiteX59" fmla="*/ 14121 w 184212"/>
                <a:gd name="connsiteY59" fmla="*/ 61105 h 100213"/>
                <a:gd name="connsiteX60" fmla="*/ 65744 w 184212"/>
                <a:gd name="connsiteY60" fmla="*/ 3662 h 100213"/>
                <a:gd name="connsiteX61" fmla="*/ 58738 w 184212"/>
                <a:gd name="connsiteY61" fmla="*/ 7987 h 100213"/>
                <a:gd name="connsiteX62" fmla="*/ 56439 w 184212"/>
                <a:gd name="connsiteY62" fmla="*/ 19361 h 100213"/>
                <a:gd name="connsiteX63" fmla="*/ 58862 w 184212"/>
                <a:gd name="connsiteY63" fmla="*/ 31053 h 100213"/>
                <a:gd name="connsiteX64" fmla="*/ 65963 w 184212"/>
                <a:gd name="connsiteY64" fmla="*/ 35418 h 100213"/>
                <a:gd name="connsiteX65" fmla="*/ 73011 w 184212"/>
                <a:gd name="connsiteY65" fmla="*/ 31108 h 100213"/>
                <a:gd name="connsiteX66" fmla="*/ 75295 w 184212"/>
                <a:gd name="connsiteY66" fmla="*/ 20270 h 100213"/>
                <a:gd name="connsiteX67" fmla="*/ 72956 w 184212"/>
                <a:gd name="connsiteY67" fmla="*/ 8400 h 100213"/>
                <a:gd name="connsiteX68" fmla="*/ 65744 w 184212"/>
                <a:gd name="connsiteY68" fmla="*/ 3662 h 100213"/>
                <a:gd name="connsiteX69" fmla="*/ 170310 w 184212"/>
                <a:gd name="connsiteY69" fmla="*/ 0 h 100213"/>
                <a:gd name="connsiteX70" fmla="*/ 173667 w 184212"/>
                <a:gd name="connsiteY70" fmla="*/ 0 h 100213"/>
                <a:gd name="connsiteX71" fmla="*/ 173667 w 184212"/>
                <a:gd name="connsiteY71" fmla="*/ 34867 h 100213"/>
                <a:gd name="connsiteX72" fmla="*/ 184212 w 184212"/>
                <a:gd name="connsiteY72" fmla="*/ 34867 h 100213"/>
                <a:gd name="connsiteX73" fmla="*/ 184212 w 184212"/>
                <a:gd name="connsiteY73" fmla="*/ 38365 h 100213"/>
                <a:gd name="connsiteX74" fmla="*/ 157896 w 184212"/>
                <a:gd name="connsiteY74" fmla="*/ 38365 h 100213"/>
                <a:gd name="connsiteX75" fmla="*/ 157896 w 184212"/>
                <a:gd name="connsiteY75" fmla="*/ 34867 h 100213"/>
                <a:gd name="connsiteX76" fmla="*/ 169182 w 184212"/>
                <a:gd name="connsiteY76" fmla="*/ 34867 h 100213"/>
                <a:gd name="connsiteX77" fmla="*/ 169182 w 184212"/>
                <a:gd name="connsiteY77" fmla="*/ 5839 h 100213"/>
                <a:gd name="connsiteX78" fmla="*/ 158831 w 184212"/>
                <a:gd name="connsiteY78" fmla="*/ 13962 h 100213"/>
                <a:gd name="connsiteX79" fmla="*/ 158831 w 184212"/>
                <a:gd name="connsiteY79" fmla="*/ 9226 h 100213"/>
                <a:gd name="connsiteX80" fmla="*/ 170310 w 184212"/>
                <a:gd name="connsiteY80" fmla="*/ 0 h 100213"/>
                <a:gd name="connsiteX81" fmla="*/ 118633 w 184212"/>
                <a:gd name="connsiteY81" fmla="*/ 0 h 100213"/>
                <a:gd name="connsiteX82" fmla="*/ 121990 w 184212"/>
                <a:gd name="connsiteY82" fmla="*/ 0 h 100213"/>
                <a:gd name="connsiteX83" fmla="*/ 121990 w 184212"/>
                <a:gd name="connsiteY83" fmla="*/ 34867 h 100213"/>
                <a:gd name="connsiteX84" fmla="*/ 132533 w 184212"/>
                <a:gd name="connsiteY84" fmla="*/ 34867 h 100213"/>
                <a:gd name="connsiteX85" fmla="*/ 132533 w 184212"/>
                <a:gd name="connsiteY85" fmla="*/ 38365 h 100213"/>
                <a:gd name="connsiteX86" fmla="*/ 106218 w 184212"/>
                <a:gd name="connsiteY86" fmla="*/ 38365 h 100213"/>
                <a:gd name="connsiteX87" fmla="*/ 106218 w 184212"/>
                <a:gd name="connsiteY87" fmla="*/ 34867 h 100213"/>
                <a:gd name="connsiteX88" fmla="*/ 117504 w 184212"/>
                <a:gd name="connsiteY88" fmla="*/ 34867 h 100213"/>
                <a:gd name="connsiteX89" fmla="*/ 117504 w 184212"/>
                <a:gd name="connsiteY89" fmla="*/ 5839 h 100213"/>
                <a:gd name="connsiteX90" fmla="*/ 107153 w 184212"/>
                <a:gd name="connsiteY90" fmla="*/ 13962 h 100213"/>
                <a:gd name="connsiteX91" fmla="*/ 107153 w 184212"/>
                <a:gd name="connsiteY91" fmla="*/ 9226 h 100213"/>
                <a:gd name="connsiteX92" fmla="*/ 118633 w 184212"/>
                <a:gd name="connsiteY92" fmla="*/ 0 h 100213"/>
                <a:gd name="connsiteX93" fmla="*/ 65799 w 184212"/>
                <a:gd name="connsiteY93" fmla="*/ 0 h 100213"/>
                <a:gd name="connsiteX94" fmla="*/ 76493 w 184212"/>
                <a:gd name="connsiteY94" fmla="*/ 5894 h 100213"/>
                <a:gd name="connsiteX95" fmla="*/ 80140 w 184212"/>
                <a:gd name="connsiteY95" fmla="*/ 19719 h 100213"/>
                <a:gd name="connsiteX96" fmla="*/ 76396 w 184212"/>
                <a:gd name="connsiteY96" fmla="*/ 33297 h 100213"/>
                <a:gd name="connsiteX97" fmla="*/ 65936 w 184212"/>
                <a:gd name="connsiteY97" fmla="*/ 39108 h 100213"/>
                <a:gd name="connsiteX98" fmla="*/ 55558 w 184212"/>
                <a:gd name="connsiteY98" fmla="*/ 33477 h 100213"/>
                <a:gd name="connsiteX99" fmla="*/ 51678 w 184212"/>
                <a:gd name="connsiteY99" fmla="*/ 19498 h 100213"/>
                <a:gd name="connsiteX100" fmla="*/ 55365 w 184212"/>
                <a:gd name="connsiteY100" fmla="*/ 5645 h 100213"/>
                <a:gd name="connsiteX101" fmla="*/ 65799 w 184212"/>
                <a:gd name="connsiteY101" fmla="*/ 0 h 100213"/>
                <a:gd name="connsiteX102" fmla="*/ 15277 w 184212"/>
                <a:gd name="connsiteY102" fmla="*/ 0 h 100213"/>
                <a:gd name="connsiteX103" fmla="*/ 18635 w 184212"/>
                <a:gd name="connsiteY103" fmla="*/ 0 h 100213"/>
                <a:gd name="connsiteX104" fmla="*/ 18635 w 184212"/>
                <a:gd name="connsiteY104" fmla="*/ 34867 h 100213"/>
                <a:gd name="connsiteX105" fmla="*/ 29178 w 184212"/>
                <a:gd name="connsiteY105" fmla="*/ 34867 h 100213"/>
                <a:gd name="connsiteX106" fmla="*/ 29178 w 184212"/>
                <a:gd name="connsiteY106" fmla="*/ 38365 h 100213"/>
                <a:gd name="connsiteX107" fmla="*/ 2863 w 184212"/>
                <a:gd name="connsiteY107" fmla="*/ 38365 h 100213"/>
                <a:gd name="connsiteX108" fmla="*/ 2863 w 184212"/>
                <a:gd name="connsiteY108" fmla="*/ 34867 h 100213"/>
                <a:gd name="connsiteX109" fmla="*/ 14149 w 184212"/>
                <a:gd name="connsiteY109" fmla="*/ 34867 h 100213"/>
                <a:gd name="connsiteX110" fmla="*/ 14149 w 184212"/>
                <a:gd name="connsiteY110" fmla="*/ 5839 h 100213"/>
                <a:gd name="connsiteX111" fmla="*/ 3798 w 184212"/>
                <a:gd name="connsiteY111" fmla="*/ 13962 h 100213"/>
                <a:gd name="connsiteX112" fmla="*/ 3798 w 184212"/>
                <a:gd name="connsiteY112" fmla="*/ 9226 h 100213"/>
                <a:gd name="connsiteX113" fmla="*/ 15277 w 184212"/>
                <a:gd name="connsiteY113" fmla="*/ 0 h 10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84212" h="100213">
                  <a:moveTo>
                    <a:pt x="117421" y="64767"/>
                  </a:moveTo>
                  <a:cubicBezTo>
                    <a:pt x="114284" y="64767"/>
                    <a:pt x="111947" y="66210"/>
                    <a:pt x="110415" y="69092"/>
                  </a:cubicBezTo>
                  <a:cubicBezTo>
                    <a:pt x="108883" y="71974"/>
                    <a:pt x="108117" y="75767"/>
                    <a:pt x="108117" y="80467"/>
                  </a:cubicBezTo>
                  <a:cubicBezTo>
                    <a:pt x="108117" y="85351"/>
                    <a:pt x="108925" y="89248"/>
                    <a:pt x="110539" y="92158"/>
                  </a:cubicBezTo>
                  <a:cubicBezTo>
                    <a:pt x="112154" y="95069"/>
                    <a:pt x="114522" y="96523"/>
                    <a:pt x="117641" y="96523"/>
                  </a:cubicBezTo>
                  <a:cubicBezTo>
                    <a:pt x="120815" y="96523"/>
                    <a:pt x="123164" y="95086"/>
                    <a:pt x="124689" y="92213"/>
                  </a:cubicBezTo>
                  <a:cubicBezTo>
                    <a:pt x="126211" y="89339"/>
                    <a:pt x="126973" y="85727"/>
                    <a:pt x="126973" y="81375"/>
                  </a:cubicBezTo>
                  <a:cubicBezTo>
                    <a:pt x="126973" y="76620"/>
                    <a:pt x="126193" y="72663"/>
                    <a:pt x="124633" y="69505"/>
                  </a:cubicBezTo>
                  <a:cubicBezTo>
                    <a:pt x="123074" y="66347"/>
                    <a:pt x="120670" y="64767"/>
                    <a:pt x="117421" y="64767"/>
                  </a:cubicBezTo>
                  <a:close/>
                  <a:moveTo>
                    <a:pt x="14066" y="64767"/>
                  </a:moveTo>
                  <a:cubicBezTo>
                    <a:pt x="10928" y="64767"/>
                    <a:pt x="8592" y="66210"/>
                    <a:pt x="7060" y="69092"/>
                  </a:cubicBezTo>
                  <a:cubicBezTo>
                    <a:pt x="5528" y="71974"/>
                    <a:pt x="4762" y="75767"/>
                    <a:pt x="4762" y="80467"/>
                  </a:cubicBezTo>
                  <a:cubicBezTo>
                    <a:pt x="4762" y="85351"/>
                    <a:pt x="5569" y="89248"/>
                    <a:pt x="7184" y="92158"/>
                  </a:cubicBezTo>
                  <a:cubicBezTo>
                    <a:pt x="8799" y="95069"/>
                    <a:pt x="11166" y="96523"/>
                    <a:pt x="14286" y="96523"/>
                  </a:cubicBezTo>
                  <a:cubicBezTo>
                    <a:pt x="17460" y="96523"/>
                    <a:pt x="19809" y="95086"/>
                    <a:pt x="21333" y="92213"/>
                  </a:cubicBezTo>
                  <a:cubicBezTo>
                    <a:pt x="22856" y="89339"/>
                    <a:pt x="23618" y="85727"/>
                    <a:pt x="23618" y="81375"/>
                  </a:cubicBezTo>
                  <a:cubicBezTo>
                    <a:pt x="23618" y="76620"/>
                    <a:pt x="22838" y="72663"/>
                    <a:pt x="21278" y="69505"/>
                  </a:cubicBezTo>
                  <a:cubicBezTo>
                    <a:pt x="19718" y="66347"/>
                    <a:pt x="17314" y="64767"/>
                    <a:pt x="14066" y="64767"/>
                  </a:cubicBezTo>
                  <a:close/>
                  <a:moveTo>
                    <a:pt x="170310" y="61105"/>
                  </a:moveTo>
                  <a:lnTo>
                    <a:pt x="173667" y="61105"/>
                  </a:lnTo>
                  <a:lnTo>
                    <a:pt x="173667" y="95972"/>
                  </a:lnTo>
                  <a:lnTo>
                    <a:pt x="184212" y="95972"/>
                  </a:lnTo>
                  <a:lnTo>
                    <a:pt x="184212" y="99470"/>
                  </a:lnTo>
                  <a:lnTo>
                    <a:pt x="157896" y="99470"/>
                  </a:lnTo>
                  <a:lnTo>
                    <a:pt x="157896" y="95972"/>
                  </a:lnTo>
                  <a:lnTo>
                    <a:pt x="169182" y="95972"/>
                  </a:lnTo>
                  <a:lnTo>
                    <a:pt x="169182" y="66944"/>
                  </a:lnTo>
                  <a:cubicBezTo>
                    <a:pt x="165860" y="70414"/>
                    <a:pt x="162409" y="73122"/>
                    <a:pt x="158831" y="75069"/>
                  </a:cubicBezTo>
                  <a:lnTo>
                    <a:pt x="158831" y="70332"/>
                  </a:lnTo>
                  <a:cubicBezTo>
                    <a:pt x="163768" y="67742"/>
                    <a:pt x="167595" y="64667"/>
                    <a:pt x="170310" y="61105"/>
                  </a:cubicBezTo>
                  <a:close/>
                  <a:moveTo>
                    <a:pt x="117477" y="61105"/>
                  </a:moveTo>
                  <a:cubicBezTo>
                    <a:pt x="122174" y="61105"/>
                    <a:pt x="125739" y="63070"/>
                    <a:pt x="128170" y="66999"/>
                  </a:cubicBezTo>
                  <a:cubicBezTo>
                    <a:pt x="130602" y="70928"/>
                    <a:pt x="131817" y="75537"/>
                    <a:pt x="131817" y="80824"/>
                  </a:cubicBezTo>
                  <a:cubicBezTo>
                    <a:pt x="131817" y="86003"/>
                    <a:pt x="130569" y="90529"/>
                    <a:pt x="128073" y="94403"/>
                  </a:cubicBezTo>
                  <a:cubicBezTo>
                    <a:pt x="125579" y="98278"/>
                    <a:pt x="122091" y="100213"/>
                    <a:pt x="117613" y="100213"/>
                  </a:cubicBezTo>
                  <a:cubicBezTo>
                    <a:pt x="113283" y="100213"/>
                    <a:pt x="109824" y="98337"/>
                    <a:pt x="107236" y="94582"/>
                  </a:cubicBezTo>
                  <a:cubicBezTo>
                    <a:pt x="104648" y="90827"/>
                    <a:pt x="103355" y="86168"/>
                    <a:pt x="103355" y="80605"/>
                  </a:cubicBezTo>
                  <a:cubicBezTo>
                    <a:pt x="103355" y="75132"/>
                    <a:pt x="104585" y="70516"/>
                    <a:pt x="107043" y="66750"/>
                  </a:cubicBezTo>
                  <a:cubicBezTo>
                    <a:pt x="109502" y="62988"/>
                    <a:pt x="112980" y="61105"/>
                    <a:pt x="117477" y="61105"/>
                  </a:cubicBezTo>
                  <a:close/>
                  <a:moveTo>
                    <a:pt x="66955" y="61105"/>
                  </a:moveTo>
                  <a:lnTo>
                    <a:pt x="70312" y="61105"/>
                  </a:lnTo>
                  <a:lnTo>
                    <a:pt x="70312" y="95972"/>
                  </a:lnTo>
                  <a:lnTo>
                    <a:pt x="80855" y="95972"/>
                  </a:lnTo>
                  <a:lnTo>
                    <a:pt x="80855" y="99470"/>
                  </a:lnTo>
                  <a:lnTo>
                    <a:pt x="54541" y="99470"/>
                  </a:lnTo>
                  <a:lnTo>
                    <a:pt x="54541" y="95972"/>
                  </a:lnTo>
                  <a:lnTo>
                    <a:pt x="65827" y="95972"/>
                  </a:lnTo>
                  <a:lnTo>
                    <a:pt x="65827" y="66944"/>
                  </a:lnTo>
                  <a:cubicBezTo>
                    <a:pt x="62505" y="70414"/>
                    <a:pt x="59054" y="73122"/>
                    <a:pt x="55475" y="75069"/>
                  </a:cubicBezTo>
                  <a:lnTo>
                    <a:pt x="55475" y="70332"/>
                  </a:lnTo>
                  <a:cubicBezTo>
                    <a:pt x="60412" y="67742"/>
                    <a:pt x="64239" y="64667"/>
                    <a:pt x="66955" y="61105"/>
                  </a:cubicBezTo>
                  <a:close/>
                  <a:moveTo>
                    <a:pt x="14121" y="61105"/>
                  </a:moveTo>
                  <a:cubicBezTo>
                    <a:pt x="18819" y="61105"/>
                    <a:pt x="22383" y="63070"/>
                    <a:pt x="24815" y="66999"/>
                  </a:cubicBezTo>
                  <a:cubicBezTo>
                    <a:pt x="27246" y="70928"/>
                    <a:pt x="28462" y="75537"/>
                    <a:pt x="28462" y="80824"/>
                  </a:cubicBezTo>
                  <a:cubicBezTo>
                    <a:pt x="28462" y="86003"/>
                    <a:pt x="27214" y="90529"/>
                    <a:pt x="24718" y="94403"/>
                  </a:cubicBezTo>
                  <a:cubicBezTo>
                    <a:pt x="22224" y="98278"/>
                    <a:pt x="18736" y="100213"/>
                    <a:pt x="14258" y="100213"/>
                  </a:cubicBezTo>
                  <a:cubicBezTo>
                    <a:pt x="9927" y="100213"/>
                    <a:pt x="6469" y="98337"/>
                    <a:pt x="3881" y="94582"/>
                  </a:cubicBezTo>
                  <a:cubicBezTo>
                    <a:pt x="1293" y="90827"/>
                    <a:pt x="0" y="86168"/>
                    <a:pt x="0" y="80605"/>
                  </a:cubicBezTo>
                  <a:cubicBezTo>
                    <a:pt x="0" y="75132"/>
                    <a:pt x="1228" y="70516"/>
                    <a:pt x="3687" y="66750"/>
                  </a:cubicBezTo>
                  <a:cubicBezTo>
                    <a:pt x="6147" y="62988"/>
                    <a:pt x="9625" y="61105"/>
                    <a:pt x="14121" y="61105"/>
                  </a:cubicBezTo>
                  <a:close/>
                  <a:moveTo>
                    <a:pt x="65744" y="3662"/>
                  </a:moveTo>
                  <a:cubicBezTo>
                    <a:pt x="62606" y="3662"/>
                    <a:pt x="60270" y="5105"/>
                    <a:pt x="58738" y="7987"/>
                  </a:cubicBezTo>
                  <a:cubicBezTo>
                    <a:pt x="57205" y="10869"/>
                    <a:pt x="56439" y="14661"/>
                    <a:pt x="56439" y="19361"/>
                  </a:cubicBezTo>
                  <a:cubicBezTo>
                    <a:pt x="56439" y="24245"/>
                    <a:pt x="57247" y="28142"/>
                    <a:pt x="58862" y="31053"/>
                  </a:cubicBezTo>
                  <a:cubicBezTo>
                    <a:pt x="60477" y="33963"/>
                    <a:pt x="62844" y="35418"/>
                    <a:pt x="65963" y="35418"/>
                  </a:cubicBezTo>
                  <a:cubicBezTo>
                    <a:pt x="69138" y="35418"/>
                    <a:pt x="71487" y="33981"/>
                    <a:pt x="73011" y="31108"/>
                  </a:cubicBezTo>
                  <a:cubicBezTo>
                    <a:pt x="74534" y="28234"/>
                    <a:pt x="75295" y="24622"/>
                    <a:pt x="75295" y="20270"/>
                  </a:cubicBezTo>
                  <a:cubicBezTo>
                    <a:pt x="75295" y="15515"/>
                    <a:pt x="74515" y="11557"/>
                    <a:pt x="72956" y="8400"/>
                  </a:cubicBezTo>
                  <a:cubicBezTo>
                    <a:pt x="71396" y="5242"/>
                    <a:pt x="68992" y="3662"/>
                    <a:pt x="65744" y="3662"/>
                  </a:cubicBezTo>
                  <a:close/>
                  <a:moveTo>
                    <a:pt x="170310" y="0"/>
                  </a:moveTo>
                  <a:lnTo>
                    <a:pt x="173667" y="0"/>
                  </a:lnTo>
                  <a:lnTo>
                    <a:pt x="173667" y="34867"/>
                  </a:lnTo>
                  <a:lnTo>
                    <a:pt x="184212" y="34867"/>
                  </a:lnTo>
                  <a:lnTo>
                    <a:pt x="184212" y="38365"/>
                  </a:lnTo>
                  <a:lnTo>
                    <a:pt x="157896" y="38365"/>
                  </a:lnTo>
                  <a:lnTo>
                    <a:pt x="157896" y="34867"/>
                  </a:lnTo>
                  <a:lnTo>
                    <a:pt x="169182" y="34867"/>
                  </a:lnTo>
                  <a:lnTo>
                    <a:pt x="169182" y="5839"/>
                  </a:lnTo>
                  <a:cubicBezTo>
                    <a:pt x="165860" y="9308"/>
                    <a:pt x="162409" y="12017"/>
                    <a:pt x="158831" y="13962"/>
                  </a:cubicBezTo>
                  <a:lnTo>
                    <a:pt x="158831" y="9226"/>
                  </a:lnTo>
                  <a:cubicBezTo>
                    <a:pt x="163768" y="6637"/>
                    <a:pt x="167595" y="3561"/>
                    <a:pt x="170310" y="0"/>
                  </a:cubicBezTo>
                  <a:close/>
                  <a:moveTo>
                    <a:pt x="118633" y="0"/>
                  </a:moveTo>
                  <a:lnTo>
                    <a:pt x="121990" y="0"/>
                  </a:lnTo>
                  <a:lnTo>
                    <a:pt x="121990" y="34867"/>
                  </a:lnTo>
                  <a:lnTo>
                    <a:pt x="132533" y="34867"/>
                  </a:lnTo>
                  <a:lnTo>
                    <a:pt x="132533" y="38365"/>
                  </a:lnTo>
                  <a:lnTo>
                    <a:pt x="106218" y="38365"/>
                  </a:lnTo>
                  <a:lnTo>
                    <a:pt x="106218" y="34867"/>
                  </a:lnTo>
                  <a:lnTo>
                    <a:pt x="117504" y="34867"/>
                  </a:lnTo>
                  <a:lnTo>
                    <a:pt x="117504" y="5839"/>
                  </a:lnTo>
                  <a:cubicBezTo>
                    <a:pt x="114182" y="9308"/>
                    <a:pt x="110731" y="12017"/>
                    <a:pt x="107153" y="13962"/>
                  </a:cubicBezTo>
                  <a:lnTo>
                    <a:pt x="107153" y="9226"/>
                  </a:lnTo>
                  <a:cubicBezTo>
                    <a:pt x="112090" y="6637"/>
                    <a:pt x="115917" y="3561"/>
                    <a:pt x="118633" y="0"/>
                  </a:cubicBezTo>
                  <a:close/>
                  <a:moveTo>
                    <a:pt x="65799" y="0"/>
                  </a:moveTo>
                  <a:cubicBezTo>
                    <a:pt x="70496" y="0"/>
                    <a:pt x="74061" y="1964"/>
                    <a:pt x="76493" y="5894"/>
                  </a:cubicBezTo>
                  <a:cubicBezTo>
                    <a:pt x="78924" y="9823"/>
                    <a:pt x="80140" y="14432"/>
                    <a:pt x="80140" y="19719"/>
                  </a:cubicBezTo>
                  <a:cubicBezTo>
                    <a:pt x="80140" y="24897"/>
                    <a:pt x="78892" y="29422"/>
                    <a:pt x="76396" y="33297"/>
                  </a:cubicBezTo>
                  <a:cubicBezTo>
                    <a:pt x="73901" y="37171"/>
                    <a:pt x="70413" y="39108"/>
                    <a:pt x="65936" y="39108"/>
                  </a:cubicBezTo>
                  <a:cubicBezTo>
                    <a:pt x="61605" y="39108"/>
                    <a:pt x="58147" y="37231"/>
                    <a:pt x="55558" y="33477"/>
                  </a:cubicBezTo>
                  <a:cubicBezTo>
                    <a:pt x="52970" y="29722"/>
                    <a:pt x="51678" y="25063"/>
                    <a:pt x="51678" y="19498"/>
                  </a:cubicBezTo>
                  <a:cubicBezTo>
                    <a:pt x="51678" y="14027"/>
                    <a:pt x="52906" y="9409"/>
                    <a:pt x="55365" y="5645"/>
                  </a:cubicBezTo>
                  <a:cubicBezTo>
                    <a:pt x="57824" y="1882"/>
                    <a:pt x="61303" y="0"/>
                    <a:pt x="65799" y="0"/>
                  </a:cubicBezTo>
                  <a:close/>
                  <a:moveTo>
                    <a:pt x="15277" y="0"/>
                  </a:moveTo>
                  <a:lnTo>
                    <a:pt x="18635" y="0"/>
                  </a:lnTo>
                  <a:lnTo>
                    <a:pt x="18635" y="34867"/>
                  </a:lnTo>
                  <a:lnTo>
                    <a:pt x="29178" y="34867"/>
                  </a:lnTo>
                  <a:lnTo>
                    <a:pt x="29178" y="38365"/>
                  </a:lnTo>
                  <a:lnTo>
                    <a:pt x="2863" y="38365"/>
                  </a:lnTo>
                  <a:lnTo>
                    <a:pt x="2863" y="34867"/>
                  </a:lnTo>
                  <a:lnTo>
                    <a:pt x="14149" y="34867"/>
                  </a:lnTo>
                  <a:lnTo>
                    <a:pt x="14149" y="5839"/>
                  </a:lnTo>
                  <a:cubicBezTo>
                    <a:pt x="10827" y="9308"/>
                    <a:pt x="7376" y="12017"/>
                    <a:pt x="3798" y="13962"/>
                  </a:cubicBezTo>
                  <a:lnTo>
                    <a:pt x="3798" y="9226"/>
                  </a:lnTo>
                  <a:cubicBezTo>
                    <a:pt x="8735" y="6637"/>
                    <a:pt x="12562" y="3561"/>
                    <a:pt x="15277" y="0"/>
                  </a:cubicBezTo>
                  <a:close/>
                </a:path>
              </a:pathLst>
            </a:custGeom>
            <a:solidFill>
              <a:srgbClr val="000000"/>
            </a:solidFill>
            <a:ln w="6350">
              <a:solidFill>
                <a:schemeClr val="tx1"/>
              </a:solidFill>
            </a:ln>
          </p:spPr>
          <p:txBody>
            <a:bodyPr wrap="square" lIns="91425" tIns="45700" rIns="91425" bIns="45700" anchor="t" anchorCtr="0">
              <a:noAutofit/>
            </a:bodyPr>
            <a:lstStyle/>
            <a:p>
              <a:pPr defTabSz="914333">
                <a:buClr>
                  <a:srgbClr val="333333"/>
                </a:buClr>
                <a:defRPr/>
              </a:pPr>
              <a:r>
                <a:rPr lang="en-US" kern="0" dirty="0">
                  <a:latin typeface="Arial"/>
                  <a:ea typeface="Arial"/>
                  <a:cs typeface="Arial"/>
                  <a:sym typeface="Arial"/>
                </a:rPr>
                <a:t> </a:t>
              </a:r>
              <a:endParaRPr kern="0" dirty="0">
                <a:latin typeface="Arial"/>
                <a:ea typeface="Arial"/>
                <a:cs typeface="Arial"/>
                <a:sym typeface="Arial"/>
              </a:endParaRPr>
            </a:p>
          </p:txBody>
        </p:sp>
        <p:sp>
          <p:nvSpPr>
            <p:cNvPr id="612" name="TextBox 611"/>
            <p:cNvSpPr txBox="1"/>
            <p:nvPr/>
          </p:nvSpPr>
          <p:spPr>
            <a:xfrm>
              <a:off x="5976807" y="3125021"/>
              <a:ext cx="300732" cy="123111"/>
            </a:xfrm>
            <a:prstGeom prst="rect">
              <a:avLst/>
            </a:prstGeom>
            <a:noFill/>
            <a:ln>
              <a:noFill/>
            </a:ln>
          </p:spPr>
          <p:txBody>
            <a:bodyPr wrap="square" lIns="0" tIns="0" rIns="0" bIns="0" rtlCol="0">
              <a:spAutoFit/>
            </a:bodyPr>
            <a:lstStyle/>
            <a:p>
              <a:pPr algn="ctr" defTabSz="914333">
                <a:defRPr/>
              </a:pPr>
              <a:r>
                <a:rPr lang="en-US" sz="800" kern="0" dirty="0"/>
                <a:t>Data</a:t>
              </a:r>
            </a:p>
          </p:txBody>
        </p:sp>
      </p:grpSp>
      <p:grpSp>
        <p:nvGrpSpPr>
          <p:cNvPr id="620" name="Group 619"/>
          <p:cNvGrpSpPr/>
          <p:nvPr/>
        </p:nvGrpSpPr>
        <p:grpSpPr>
          <a:xfrm>
            <a:off x="6106318" y="1141599"/>
            <a:ext cx="2970329" cy="1311128"/>
            <a:chOff x="6106314" y="985730"/>
            <a:chExt cx="2720107" cy="1311128"/>
          </a:xfrm>
        </p:grpSpPr>
        <p:sp>
          <p:nvSpPr>
            <p:cNvPr id="616" name="Rectangle 615"/>
            <p:cNvSpPr/>
            <p:nvPr/>
          </p:nvSpPr>
          <p:spPr>
            <a:xfrm>
              <a:off x="7764220" y="985730"/>
              <a:ext cx="1062201" cy="1311128"/>
            </a:xfrm>
            <a:prstGeom prst="rect">
              <a:avLst/>
            </a:prstGeom>
          </p:spPr>
          <p:txBody>
            <a:bodyPr wrap="square">
              <a:spAutoFit/>
            </a:bodyPr>
            <a:lstStyle/>
            <a:p>
              <a:pPr defTabSz="914333">
                <a:lnSpc>
                  <a:spcPct val="90000"/>
                </a:lnSpc>
                <a:defRPr/>
              </a:pPr>
              <a:r>
                <a:rPr lang="en-US" sz="1100" b="1" kern="0" dirty="0"/>
                <a:t>Cloud Access Security;</a:t>
              </a:r>
            </a:p>
            <a:p>
              <a:pPr defTabSz="914333">
                <a:lnSpc>
                  <a:spcPct val="90000"/>
                </a:lnSpc>
              </a:pPr>
              <a:r>
                <a:rPr lang="en-US" sz="1100" b="1" kern="0" dirty="0"/>
                <a:t>Virtual NGFW;</a:t>
              </a:r>
            </a:p>
            <a:p>
              <a:pPr defTabSz="914333">
                <a:lnSpc>
                  <a:spcPct val="90000"/>
                </a:lnSpc>
                <a:defRPr/>
              </a:pPr>
              <a:r>
                <a:rPr lang="en-US" sz="1100" b="1" kern="0" dirty="0"/>
                <a:t>Cloud Security Analytics and Workload Security</a:t>
              </a:r>
            </a:p>
          </p:txBody>
        </p:sp>
        <p:sp>
          <p:nvSpPr>
            <p:cNvPr id="617" name="Rounded Rectangle 616"/>
            <p:cNvSpPr/>
            <p:nvPr/>
          </p:nvSpPr>
          <p:spPr>
            <a:xfrm>
              <a:off x="6106314" y="1091699"/>
              <a:ext cx="1593946" cy="523221"/>
            </a:xfrm>
            <a:prstGeom prst="roundRect">
              <a:avLst>
                <a:gd name="adj" fmla="val 50000"/>
              </a:avLst>
            </a:prstGeom>
            <a:solidFill>
              <a:schemeClr val="bg1"/>
            </a:solidFill>
            <a:ln w="25400" cap="rnd" cmpd="sng" algn="ctr">
              <a:solidFill>
                <a:schemeClr val="tx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b="1" kern="0" dirty="0">
                <a:latin typeface="Arial"/>
              </a:endParaRPr>
            </a:p>
          </p:txBody>
        </p:sp>
        <p:sp>
          <p:nvSpPr>
            <p:cNvPr id="618" name="Freeform 617"/>
            <p:cNvSpPr>
              <a:spLocks noChangeArrowheads="1"/>
            </p:cNvSpPr>
            <p:nvPr/>
          </p:nvSpPr>
          <p:spPr bwMode="auto">
            <a:xfrm>
              <a:off x="7572945" y="1357670"/>
              <a:ext cx="201916" cy="256454"/>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chemeClr val="tx2"/>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b="1" kern="0"/>
            </a:p>
          </p:txBody>
        </p:sp>
        <p:sp>
          <p:nvSpPr>
            <p:cNvPr id="619" name="Freeform 618"/>
            <p:cNvSpPr>
              <a:spLocks noChangeArrowheads="1"/>
            </p:cNvSpPr>
            <p:nvPr/>
          </p:nvSpPr>
          <p:spPr bwMode="auto">
            <a:xfrm>
              <a:off x="7611143" y="1411961"/>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b="1" kern="0"/>
            </a:p>
          </p:txBody>
        </p:sp>
      </p:grpSp>
      <p:grpSp>
        <p:nvGrpSpPr>
          <p:cNvPr id="315" name="Group 314"/>
          <p:cNvGrpSpPr/>
          <p:nvPr/>
        </p:nvGrpSpPr>
        <p:grpSpPr>
          <a:xfrm>
            <a:off x="6348856" y="893029"/>
            <a:ext cx="1147683" cy="810465"/>
            <a:chOff x="6362988" y="804690"/>
            <a:chExt cx="1147683" cy="810465"/>
          </a:xfrm>
        </p:grpSpPr>
        <p:grpSp>
          <p:nvGrpSpPr>
            <p:cNvPr id="317" name="Group 316"/>
            <p:cNvGrpSpPr/>
            <p:nvPr/>
          </p:nvGrpSpPr>
          <p:grpSpPr>
            <a:xfrm>
              <a:off x="6362988" y="1284736"/>
              <a:ext cx="1108864" cy="330419"/>
              <a:chOff x="7437592" y="2012048"/>
              <a:chExt cx="1108864" cy="330419"/>
            </a:xfrm>
          </p:grpSpPr>
          <p:sp>
            <p:nvSpPr>
              <p:cNvPr id="322" name="Shape 1452"/>
              <p:cNvSpPr/>
              <p:nvPr/>
            </p:nvSpPr>
            <p:spPr>
              <a:xfrm>
                <a:off x="7486894" y="2012346"/>
                <a:ext cx="225456" cy="180894"/>
              </a:xfrm>
              <a:custGeom>
                <a:avLst/>
                <a:gdLst/>
                <a:ahLst/>
                <a:cxnLst/>
                <a:rect l="0" t="0" r="0" b="0"/>
                <a:pathLst>
                  <a:path w="120000" h="120000" extrusionOk="0">
                    <a:moveTo>
                      <a:pt x="86168" y="15692"/>
                    </a:moveTo>
                    <a:lnTo>
                      <a:pt x="88411" y="15692"/>
                    </a:lnTo>
                    <a:lnTo>
                      <a:pt x="90467" y="15692"/>
                    </a:lnTo>
                    <a:lnTo>
                      <a:pt x="92710" y="15923"/>
                    </a:lnTo>
                    <a:lnTo>
                      <a:pt x="94392" y="16615"/>
                    </a:lnTo>
                    <a:lnTo>
                      <a:pt x="96448" y="17076"/>
                    </a:lnTo>
                    <a:lnTo>
                      <a:pt x="97943" y="18230"/>
                    </a:lnTo>
                    <a:lnTo>
                      <a:pt x="99813" y="19153"/>
                    </a:lnTo>
                    <a:lnTo>
                      <a:pt x="100934" y="20307"/>
                    </a:lnTo>
                    <a:lnTo>
                      <a:pt x="102243" y="21461"/>
                    </a:lnTo>
                    <a:lnTo>
                      <a:pt x="103551" y="23076"/>
                    </a:lnTo>
                    <a:lnTo>
                      <a:pt x="104485" y="24692"/>
                    </a:lnTo>
                    <a:lnTo>
                      <a:pt x="105233" y="26307"/>
                    </a:lnTo>
                    <a:lnTo>
                      <a:pt x="105981" y="28154"/>
                    </a:lnTo>
                    <a:lnTo>
                      <a:pt x="106542" y="29538"/>
                    </a:lnTo>
                    <a:lnTo>
                      <a:pt x="106729" y="31384"/>
                    </a:lnTo>
                    <a:lnTo>
                      <a:pt x="107102" y="33461"/>
                    </a:lnTo>
                    <a:lnTo>
                      <a:pt x="107102" y="35307"/>
                    </a:lnTo>
                    <a:lnTo>
                      <a:pt x="107289" y="37384"/>
                    </a:lnTo>
                    <a:lnTo>
                      <a:pt x="107102" y="39692"/>
                    </a:lnTo>
                    <a:lnTo>
                      <a:pt x="106729" y="42923"/>
                    </a:lnTo>
                    <a:lnTo>
                      <a:pt x="106729" y="45923"/>
                    </a:lnTo>
                    <a:lnTo>
                      <a:pt x="106729" y="48692"/>
                    </a:lnTo>
                    <a:lnTo>
                      <a:pt x="107289" y="50769"/>
                    </a:lnTo>
                    <a:lnTo>
                      <a:pt x="107850" y="53076"/>
                    </a:lnTo>
                    <a:lnTo>
                      <a:pt x="108598" y="54461"/>
                    </a:lnTo>
                    <a:lnTo>
                      <a:pt x="109345" y="56076"/>
                    </a:lnTo>
                    <a:lnTo>
                      <a:pt x="110093" y="57230"/>
                    </a:lnTo>
                    <a:lnTo>
                      <a:pt x="111775" y="58846"/>
                    </a:lnTo>
                    <a:lnTo>
                      <a:pt x="113271" y="59769"/>
                    </a:lnTo>
                    <a:lnTo>
                      <a:pt x="115140" y="60461"/>
                    </a:lnTo>
                    <a:lnTo>
                      <a:pt x="114392" y="62307"/>
                    </a:lnTo>
                    <a:lnTo>
                      <a:pt x="113271" y="64154"/>
                    </a:lnTo>
                    <a:lnTo>
                      <a:pt x="111775" y="66461"/>
                    </a:lnTo>
                    <a:lnTo>
                      <a:pt x="109532" y="68769"/>
                    </a:lnTo>
                    <a:lnTo>
                      <a:pt x="106729" y="71307"/>
                    </a:lnTo>
                    <a:lnTo>
                      <a:pt x="105046" y="72461"/>
                    </a:lnTo>
                    <a:lnTo>
                      <a:pt x="102990" y="73615"/>
                    </a:lnTo>
                    <a:lnTo>
                      <a:pt x="100747" y="74538"/>
                    </a:lnTo>
                    <a:lnTo>
                      <a:pt x="98504" y="75461"/>
                    </a:lnTo>
                    <a:lnTo>
                      <a:pt x="112897" y="84461"/>
                    </a:lnTo>
                    <a:lnTo>
                      <a:pt x="114579" y="85615"/>
                    </a:lnTo>
                    <a:lnTo>
                      <a:pt x="116074" y="87461"/>
                    </a:lnTo>
                    <a:lnTo>
                      <a:pt x="117383" y="90000"/>
                    </a:lnTo>
                    <a:lnTo>
                      <a:pt x="117943" y="91154"/>
                    </a:lnTo>
                    <a:lnTo>
                      <a:pt x="118130" y="92538"/>
                    </a:lnTo>
                    <a:lnTo>
                      <a:pt x="120000" y="102230"/>
                    </a:lnTo>
                    <a:lnTo>
                      <a:pt x="120000" y="102692"/>
                    </a:lnTo>
                    <a:lnTo>
                      <a:pt x="119439" y="103615"/>
                    </a:lnTo>
                    <a:lnTo>
                      <a:pt x="118691" y="104538"/>
                    </a:lnTo>
                    <a:lnTo>
                      <a:pt x="117570" y="105230"/>
                    </a:lnTo>
                    <a:lnTo>
                      <a:pt x="115140" y="106384"/>
                    </a:lnTo>
                    <a:lnTo>
                      <a:pt x="111588" y="107769"/>
                    </a:lnTo>
                    <a:lnTo>
                      <a:pt x="107102" y="108692"/>
                    </a:lnTo>
                    <a:lnTo>
                      <a:pt x="101682" y="109615"/>
                    </a:lnTo>
                    <a:lnTo>
                      <a:pt x="95514" y="109846"/>
                    </a:lnTo>
                    <a:lnTo>
                      <a:pt x="88598" y="110307"/>
                    </a:lnTo>
                    <a:lnTo>
                      <a:pt x="85607" y="88384"/>
                    </a:lnTo>
                    <a:lnTo>
                      <a:pt x="85420" y="86307"/>
                    </a:lnTo>
                    <a:lnTo>
                      <a:pt x="84672" y="83769"/>
                    </a:lnTo>
                    <a:lnTo>
                      <a:pt x="83551" y="81692"/>
                    </a:lnTo>
                    <a:lnTo>
                      <a:pt x="82429" y="79615"/>
                    </a:lnTo>
                    <a:lnTo>
                      <a:pt x="80934" y="77769"/>
                    </a:lnTo>
                    <a:lnTo>
                      <a:pt x="79626" y="75923"/>
                    </a:lnTo>
                    <a:lnTo>
                      <a:pt x="78130" y="74769"/>
                    </a:lnTo>
                    <a:lnTo>
                      <a:pt x="76635" y="73846"/>
                    </a:lnTo>
                    <a:lnTo>
                      <a:pt x="67289" y="69230"/>
                    </a:lnTo>
                    <a:lnTo>
                      <a:pt x="65794" y="67615"/>
                    </a:lnTo>
                    <a:lnTo>
                      <a:pt x="64485" y="66000"/>
                    </a:lnTo>
                    <a:lnTo>
                      <a:pt x="62616" y="63230"/>
                    </a:lnTo>
                    <a:lnTo>
                      <a:pt x="61869" y="61384"/>
                    </a:lnTo>
                    <a:lnTo>
                      <a:pt x="61682" y="60461"/>
                    </a:lnTo>
                    <a:lnTo>
                      <a:pt x="63177" y="59769"/>
                    </a:lnTo>
                    <a:lnTo>
                      <a:pt x="64672" y="58846"/>
                    </a:lnTo>
                    <a:lnTo>
                      <a:pt x="66542" y="57230"/>
                    </a:lnTo>
                    <a:lnTo>
                      <a:pt x="67476" y="56076"/>
                    </a:lnTo>
                    <a:lnTo>
                      <a:pt x="68224" y="54461"/>
                    </a:lnTo>
                    <a:lnTo>
                      <a:pt x="68784" y="53076"/>
                    </a:lnTo>
                    <a:lnTo>
                      <a:pt x="69532" y="50769"/>
                    </a:lnTo>
                    <a:lnTo>
                      <a:pt x="69719" y="48692"/>
                    </a:lnTo>
                    <a:lnTo>
                      <a:pt x="70093" y="45923"/>
                    </a:lnTo>
                    <a:lnTo>
                      <a:pt x="70093" y="42923"/>
                    </a:lnTo>
                    <a:lnTo>
                      <a:pt x="69532" y="39692"/>
                    </a:lnTo>
                    <a:lnTo>
                      <a:pt x="69532" y="37384"/>
                    </a:lnTo>
                    <a:lnTo>
                      <a:pt x="69532" y="35307"/>
                    </a:lnTo>
                    <a:lnTo>
                      <a:pt x="69532" y="33461"/>
                    </a:lnTo>
                    <a:lnTo>
                      <a:pt x="69719" y="31384"/>
                    </a:lnTo>
                    <a:lnTo>
                      <a:pt x="70093" y="29538"/>
                    </a:lnTo>
                    <a:lnTo>
                      <a:pt x="70841" y="28154"/>
                    </a:lnTo>
                    <a:lnTo>
                      <a:pt x="71214" y="26307"/>
                    </a:lnTo>
                    <a:lnTo>
                      <a:pt x="72336" y="24692"/>
                    </a:lnTo>
                    <a:lnTo>
                      <a:pt x="73270" y="23076"/>
                    </a:lnTo>
                    <a:lnTo>
                      <a:pt x="74205" y="21461"/>
                    </a:lnTo>
                    <a:lnTo>
                      <a:pt x="75514" y="20307"/>
                    </a:lnTo>
                    <a:lnTo>
                      <a:pt x="77009" y="19153"/>
                    </a:lnTo>
                    <a:lnTo>
                      <a:pt x="78504" y="18230"/>
                    </a:lnTo>
                    <a:lnTo>
                      <a:pt x="80373" y="17076"/>
                    </a:lnTo>
                    <a:lnTo>
                      <a:pt x="82056" y="16615"/>
                    </a:lnTo>
                    <a:lnTo>
                      <a:pt x="84112" y="15923"/>
                    </a:lnTo>
                    <a:close/>
                    <a:moveTo>
                      <a:pt x="41962" y="0"/>
                    </a:moveTo>
                    <a:lnTo>
                      <a:pt x="44585" y="460"/>
                    </a:lnTo>
                    <a:lnTo>
                      <a:pt x="47395" y="691"/>
                    </a:lnTo>
                    <a:lnTo>
                      <a:pt x="49643" y="1612"/>
                    </a:lnTo>
                    <a:lnTo>
                      <a:pt x="51891" y="2533"/>
                    </a:lnTo>
                    <a:lnTo>
                      <a:pt x="53952" y="3685"/>
                    </a:lnTo>
                    <a:lnTo>
                      <a:pt x="56012" y="5297"/>
                    </a:lnTo>
                    <a:lnTo>
                      <a:pt x="57511" y="7140"/>
                    </a:lnTo>
                    <a:lnTo>
                      <a:pt x="58822" y="8982"/>
                    </a:lnTo>
                    <a:lnTo>
                      <a:pt x="60134" y="11285"/>
                    </a:lnTo>
                    <a:lnTo>
                      <a:pt x="61070" y="13358"/>
                    </a:lnTo>
                    <a:lnTo>
                      <a:pt x="61632" y="15662"/>
                    </a:lnTo>
                    <a:lnTo>
                      <a:pt x="62007" y="18195"/>
                    </a:lnTo>
                    <a:lnTo>
                      <a:pt x="62007" y="20499"/>
                    </a:lnTo>
                    <a:lnTo>
                      <a:pt x="62007" y="23032"/>
                    </a:lnTo>
                    <a:lnTo>
                      <a:pt x="61820" y="25566"/>
                    </a:lnTo>
                    <a:lnTo>
                      <a:pt x="61070" y="28099"/>
                    </a:lnTo>
                    <a:lnTo>
                      <a:pt x="61632" y="28099"/>
                    </a:lnTo>
                    <a:lnTo>
                      <a:pt x="62382" y="28099"/>
                    </a:lnTo>
                    <a:lnTo>
                      <a:pt x="63131" y="28560"/>
                    </a:lnTo>
                    <a:lnTo>
                      <a:pt x="63318" y="29251"/>
                    </a:lnTo>
                    <a:lnTo>
                      <a:pt x="63693" y="30172"/>
                    </a:lnTo>
                    <a:lnTo>
                      <a:pt x="63880" y="32706"/>
                    </a:lnTo>
                    <a:lnTo>
                      <a:pt x="63693" y="35470"/>
                    </a:lnTo>
                    <a:lnTo>
                      <a:pt x="62756" y="38234"/>
                    </a:lnTo>
                    <a:lnTo>
                      <a:pt x="61820" y="40767"/>
                    </a:lnTo>
                    <a:lnTo>
                      <a:pt x="61070" y="41689"/>
                    </a:lnTo>
                    <a:lnTo>
                      <a:pt x="60321" y="42610"/>
                    </a:lnTo>
                    <a:lnTo>
                      <a:pt x="59384" y="43301"/>
                    </a:lnTo>
                    <a:lnTo>
                      <a:pt x="58635" y="43301"/>
                    </a:lnTo>
                    <a:lnTo>
                      <a:pt x="58260" y="43301"/>
                    </a:lnTo>
                    <a:lnTo>
                      <a:pt x="56574" y="48829"/>
                    </a:lnTo>
                    <a:lnTo>
                      <a:pt x="55263" y="51362"/>
                    </a:lnTo>
                    <a:lnTo>
                      <a:pt x="54326" y="53896"/>
                    </a:lnTo>
                    <a:lnTo>
                      <a:pt x="53952" y="55278"/>
                    </a:lnTo>
                    <a:lnTo>
                      <a:pt x="53764" y="58502"/>
                    </a:lnTo>
                    <a:lnTo>
                      <a:pt x="53577" y="62879"/>
                    </a:lnTo>
                    <a:lnTo>
                      <a:pt x="53764" y="64721"/>
                    </a:lnTo>
                    <a:lnTo>
                      <a:pt x="54326" y="66333"/>
                    </a:lnTo>
                    <a:lnTo>
                      <a:pt x="54514" y="67255"/>
                    </a:lnTo>
                    <a:lnTo>
                      <a:pt x="55263" y="67715"/>
                    </a:lnTo>
                    <a:lnTo>
                      <a:pt x="57511" y="69558"/>
                    </a:lnTo>
                    <a:lnTo>
                      <a:pt x="60508" y="71401"/>
                    </a:lnTo>
                    <a:lnTo>
                      <a:pt x="63880" y="73474"/>
                    </a:lnTo>
                    <a:lnTo>
                      <a:pt x="70437" y="76698"/>
                    </a:lnTo>
                    <a:lnTo>
                      <a:pt x="74746" y="78541"/>
                    </a:lnTo>
                    <a:lnTo>
                      <a:pt x="75683" y="79232"/>
                    </a:lnTo>
                    <a:lnTo>
                      <a:pt x="76807" y="80614"/>
                    </a:lnTo>
                    <a:lnTo>
                      <a:pt x="78680" y="82917"/>
                    </a:lnTo>
                    <a:lnTo>
                      <a:pt x="79804" y="84529"/>
                    </a:lnTo>
                    <a:lnTo>
                      <a:pt x="80553" y="86142"/>
                    </a:lnTo>
                    <a:lnTo>
                      <a:pt x="81115" y="87754"/>
                    </a:lnTo>
                    <a:lnTo>
                      <a:pt x="81303" y="89136"/>
                    </a:lnTo>
                    <a:lnTo>
                      <a:pt x="83738" y="109174"/>
                    </a:lnTo>
                    <a:lnTo>
                      <a:pt x="83738" y="109404"/>
                    </a:lnTo>
                    <a:lnTo>
                      <a:pt x="83551" y="110326"/>
                    </a:lnTo>
                    <a:lnTo>
                      <a:pt x="82989" y="111477"/>
                    </a:lnTo>
                    <a:lnTo>
                      <a:pt x="82052" y="112399"/>
                    </a:lnTo>
                    <a:lnTo>
                      <a:pt x="80741" y="113320"/>
                    </a:lnTo>
                    <a:lnTo>
                      <a:pt x="79242" y="114241"/>
                    </a:lnTo>
                    <a:lnTo>
                      <a:pt x="77181" y="115393"/>
                    </a:lnTo>
                    <a:lnTo>
                      <a:pt x="72498" y="116775"/>
                    </a:lnTo>
                    <a:lnTo>
                      <a:pt x="66316" y="118157"/>
                    </a:lnTo>
                    <a:lnTo>
                      <a:pt x="59010" y="119078"/>
                    </a:lnTo>
                    <a:lnTo>
                      <a:pt x="50954" y="119539"/>
                    </a:lnTo>
                    <a:lnTo>
                      <a:pt x="41962" y="120000"/>
                    </a:lnTo>
                    <a:lnTo>
                      <a:pt x="32783" y="119539"/>
                    </a:lnTo>
                    <a:lnTo>
                      <a:pt x="24728" y="119078"/>
                    </a:lnTo>
                    <a:lnTo>
                      <a:pt x="17422" y="118157"/>
                    </a:lnTo>
                    <a:lnTo>
                      <a:pt x="11240" y="116775"/>
                    </a:lnTo>
                    <a:lnTo>
                      <a:pt x="6556" y="115393"/>
                    </a:lnTo>
                    <a:lnTo>
                      <a:pt x="4495" y="114241"/>
                    </a:lnTo>
                    <a:lnTo>
                      <a:pt x="2997" y="113320"/>
                    </a:lnTo>
                    <a:lnTo>
                      <a:pt x="1685" y="112399"/>
                    </a:lnTo>
                    <a:lnTo>
                      <a:pt x="749" y="111477"/>
                    </a:lnTo>
                    <a:lnTo>
                      <a:pt x="187" y="110326"/>
                    </a:lnTo>
                    <a:lnTo>
                      <a:pt x="0" y="109404"/>
                    </a:lnTo>
                    <a:lnTo>
                      <a:pt x="2247" y="89136"/>
                    </a:lnTo>
                    <a:lnTo>
                      <a:pt x="2809" y="87754"/>
                    </a:lnTo>
                    <a:lnTo>
                      <a:pt x="3184" y="86142"/>
                    </a:lnTo>
                    <a:lnTo>
                      <a:pt x="3933" y="84529"/>
                    </a:lnTo>
                    <a:lnTo>
                      <a:pt x="4683" y="82917"/>
                    </a:lnTo>
                    <a:lnTo>
                      <a:pt x="6931" y="80614"/>
                    </a:lnTo>
                    <a:lnTo>
                      <a:pt x="8055" y="79232"/>
                    </a:lnTo>
                    <a:lnTo>
                      <a:pt x="8992" y="78541"/>
                    </a:lnTo>
                    <a:lnTo>
                      <a:pt x="13113" y="76698"/>
                    </a:lnTo>
                    <a:lnTo>
                      <a:pt x="19670" y="73474"/>
                    </a:lnTo>
                    <a:lnTo>
                      <a:pt x="23229" y="71401"/>
                    </a:lnTo>
                    <a:lnTo>
                      <a:pt x="26039" y="69558"/>
                    </a:lnTo>
                    <a:lnTo>
                      <a:pt x="28287" y="67715"/>
                    </a:lnTo>
                    <a:lnTo>
                      <a:pt x="29036" y="67255"/>
                    </a:lnTo>
                    <a:lnTo>
                      <a:pt x="29411" y="66333"/>
                    </a:lnTo>
                    <a:lnTo>
                      <a:pt x="29973" y="64721"/>
                    </a:lnTo>
                    <a:lnTo>
                      <a:pt x="29973" y="62879"/>
                    </a:lnTo>
                    <a:lnTo>
                      <a:pt x="29973" y="58502"/>
                    </a:lnTo>
                    <a:lnTo>
                      <a:pt x="29786" y="55278"/>
                    </a:lnTo>
                    <a:lnTo>
                      <a:pt x="29411" y="53896"/>
                    </a:lnTo>
                    <a:lnTo>
                      <a:pt x="28287" y="51362"/>
                    </a:lnTo>
                    <a:lnTo>
                      <a:pt x="27163" y="48829"/>
                    </a:lnTo>
                    <a:lnTo>
                      <a:pt x="25477" y="43301"/>
                    </a:lnTo>
                    <a:lnTo>
                      <a:pt x="25290" y="43301"/>
                    </a:lnTo>
                    <a:lnTo>
                      <a:pt x="24166" y="43301"/>
                    </a:lnTo>
                    <a:lnTo>
                      <a:pt x="23416" y="42610"/>
                    </a:lnTo>
                    <a:lnTo>
                      <a:pt x="22667" y="41689"/>
                    </a:lnTo>
                    <a:lnTo>
                      <a:pt x="21918" y="40767"/>
                    </a:lnTo>
                    <a:lnTo>
                      <a:pt x="20981" y="38234"/>
                    </a:lnTo>
                    <a:lnTo>
                      <a:pt x="20232" y="35470"/>
                    </a:lnTo>
                    <a:lnTo>
                      <a:pt x="19857" y="32706"/>
                    </a:lnTo>
                    <a:lnTo>
                      <a:pt x="19857" y="30172"/>
                    </a:lnTo>
                    <a:lnTo>
                      <a:pt x="20232" y="29251"/>
                    </a:lnTo>
                    <a:lnTo>
                      <a:pt x="20606" y="28560"/>
                    </a:lnTo>
                    <a:lnTo>
                      <a:pt x="21168" y="28099"/>
                    </a:lnTo>
                    <a:lnTo>
                      <a:pt x="22105" y="28099"/>
                    </a:lnTo>
                    <a:lnTo>
                      <a:pt x="22667" y="28099"/>
                    </a:lnTo>
                    <a:lnTo>
                      <a:pt x="21918" y="25566"/>
                    </a:lnTo>
                    <a:lnTo>
                      <a:pt x="21730" y="23032"/>
                    </a:lnTo>
                    <a:lnTo>
                      <a:pt x="21356" y="20499"/>
                    </a:lnTo>
                    <a:lnTo>
                      <a:pt x="21730" y="18195"/>
                    </a:lnTo>
                    <a:lnTo>
                      <a:pt x="22105" y="15662"/>
                    </a:lnTo>
                    <a:lnTo>
                      <a:pt x="22667" y="13358"/>
                    </a:lnTo>
                    <a:lnTo>
                      <a:pt x="23604" y="11285"/>
                    </a:lnTo>
                    <a:lnTo>
                      <a:pt x="24728" y="8982"/>
                    </a:lnTo>
                    <a:lnTo>
                      <a:pt x="26226" y="7140"/>
                    </a:lnTo>
                    <a:lnTo>
                      <a:pt x="27725" y="5297"/>
                    </a:lnTo>
                    <a:lnTo>
                      <a:pt x="29411" y="3685"/>
                    </a:lnTo>
                    <a:lnTo>
                      <a:pt x="31472" y="2533"/>
                    </a:lnTo>
                    <a:lnTo>
                      <a:pt x="33720" y="1612"/>
                    </a:lnTo>
                    <a:lnTo>
                      <a:pt x="36342" y="691"/>
                    </a:lnTo>
                    <a:lnTo>
                      <a:pt x="39152" y="460"/>
                    </a:lnTo>
                    <a:close/>
                  </a:path>
                </a:pathLst>
              </a:custGeom>
              <a:solidFill>
                <a:schemeClr val="tx1"/>
              </a:solidFill>
              <a:ln>
                <a:noFill/>
              </a:ln>
            </p:spPr>
            <p:txBody>
              <a:bodyPr lIns="91425" tIns="45700" rIns="91425" bIns="45700" anchor="t" anchorCtr="0">
                <a:noAutofit/>
              </a:bodyPr>
              <a:lstStyle/>
              <a:p>
                <a:pPr defTabSz="914333">
                  <a:defRPr/>
                </a:pPr>
                <a:endParaRPr kern="0">
                  <a:latin typeface="Arial"/>
                  <a:ea typeface="Arial"/>
                  <a:cs typeface="Arial"/>
                  <a:sym typeface="Arial"/>
                </a:endParaRPr>
              </a:p>
            </p:txBody>
          </p:sp>
          <p:sp>
            <p:nvSpPr>
              <p:cNvPr id="323" name="TextBox 322"/>
              <p:cNvSpPr txBox="1"/>
              <p:nvPr/>
            </p:nvSpPr>
            <p:spPr>
              <a:xfrm>
                <a:off x="7437592" y="2219356"/>
                <a:ext cx="324060" cy="123111"/>
              </a:xfrm>
              <a:prstGeom prst="rect">
                <a:avLst/>
              </a:prstGeom>
              <a:noFill/>
            </p:spPr>
            <p:txBody>
              <a:bodyPr wrap="square" lIns="0" tIns="0" rIns="0" bIns="0" rtlCol="0">
                <a:spAutoFit/>
              </a:bodyPr>
              <a:lstStyle/>
              <a:p>
                <a:pPr algn="ctr" defTabSz="914333">
                  <a:defRPr/>
                </a:pPr>
                <a:r>
                  <a:rPr lang="en-US" sz="800" b="1" kern="0" dirty="0"/>
                  <a:t>Users</a:t>
                </a:r>
              </a:p>
            </p:txBody>
          </p:sp>
          <p:sp>
            <p:nvSpPr>
              <p:cNvPr id="324" name="TextBox 323"/>
              <p:cNvSpPr txBox="1"/>
              <p:nvPr/>
            </p:nvSpPr>
            <p:spPr>
              <a:xfrm>
                <a:off x="7852028" y="2219356"/>
                <a:ext cx="300732" cy="123111"/>
              </a:xfrm>
              <a:prstGeom prst="rect">
                <a:avLst/>
              </a:prstGeom>
              <a:noFill/>
            </p:spPr>
            <p:txBody>
              <a:bodyPr wrap="square" lIns="0" tIns="0" rIns="0" bIns="0" rtlCol="0">
                <a:spAutoFit/>
              </a:bodyPr>
              <a:lstStyle/>
              <a:p>
                <a:pPr algn="ctr" defTabSz="914333">
                  <a:defRPr/>
                </a:pPr>
                <a:r>
                  <a:rPr lang="en-US" sz="800" b="1" kern="0" dirty="0"/>
                  <a:t>Data</a:t>
                </a:r>
              </a:p>
            </p:txBody>
          </p:sp>
          <p:sp>
            <p:nvSpPr>
              <p:cNvPr id="325" name="Shape 1523"/>
              <p:cNvSpPr/>
              <p:nvPr/>
            </p:nvSpPr>
            <p:spPr>
              <a:xfrm>
                <a:off x="7910288" y="2022133"/>
                <a:ext cx="184212" cy="161320"/>
              </a:xfrm>
              <a:custGeom>
                <a:avLst/>
                <a:gdLst/>
                <a:ahLst/>
                <a:cxnLst/>
                <a:rect l="0" t="0" r="0" b="0"/>
                <a:pathLst>
                  <a:path w="120000" h="120000" extrusionOk="0">
                    <a:moveTo>
                      <a:pt x="110155" y="93633"/>
                    </a:moveTo>
                    <a:cubicBezTo>
                      <a:pt x="108111" y="93633"/>
                      <a:pt x="106589" y="94705"/>
                      <a:pt x="105591" y="96849"/>
                    </a:cubicBezTo>
                    <a:cubicBezTo>
                      <a:pt x="104593" y="98994"/>
                      <a:pt x="104094" y="101814"/>
                      <a:pt x="104094" y="105310"/>
                    </a:cubicBezTo>
                    <a:cubicBezTo>
                      <a:pt x="104094" y="108943"/>
                      <a:pt x="104620" y="111842"/>
                      <a:pt x="105672" y="114007"/>
                    </a:cubicBezTo>
                    <a:cubicBezTo>
                      <a:pt x="106724" y="116172"/>
                      <a:pt x="108266" y="117254"/>
                      <a:pt x="110298" y="117254"/>
                    </a:cubicBezTo>
                    <a:cubicBezTo>
                      <a:pt x="112366" y="117254"/>
                      <a:pt x="113896" y="116186"/>
                      <a:pt x="114889" y="114048"/>
                    </a:cubicBezTo>
                    <a:cubicBezTo>
                      <a:pt x="115881" y="111910"/>
                      <a:pt x="116377" y="109223"/>
                      <a:pt x="116377" y="105986"/>
                    </a:cubicBezTo>
                    <a:cubicBezTo>
                      <a:pt x="116377" y="102449"/>
                      <a:pt x="115869" y="99506"/>
                      <a:pt x="114853" y="97156"/>
                    </a:cubicBezTo>
                    <a:cubicBezTo>
                      <a:pt x="113837" y="94807"/>
                      <a:pt x="112271" y="93633"/>
                      <a:pt x="110155" y="93633"/>
                    </a:cubicBezTo>
                    <a:close/>
                    <a:moveTo>
                      <a:pt x="42827" y="93633"/>
                    </a:moveTo>
                    <a:cubicBezTo>
                      <a:pt x="40783" y="93633"/>
                      <a:pt x="39261" y="94705"/>
                      <a:pt x="38263" y="96849"/>
                    </a:cubicBezTo>
                    <a:cubicBezTo>
                      <a:pt x="37265" y="98994"/>
                      <a:pt x="36766" y="101814"/>
                      <a:pt x="36766" y="105310"/>
                    </a:cubicBezTo>
                    <a:cubicBezTo>
                      <a:pt x="36766" y="108943"/>
                      <a:pt x="37292" y="111842"/>
                      <a:pt x="38344" y="114007"/>
                    </a:cubicBezTo>
                    <a:cubicBezTo>
                      <a:pt x="39396" y="116172"/>
                      <a:pt x="40938" y="117254"/>
                      <a:pt x="42970" y="117254"/>
                    </a:cubicBezTo>
                    <a:cubicBezTo>
                      <a:pt x="45038" y="117254"/>
                      <a:pt x="46568" y="116186"/>
                      <a:pt x="47561" y="114048"/>
                    </a:cubicBezTo>
                    <a:cubicBezTo>
                      <a:pt x="48553" y="111910"/>
                      <a:pt x="49049" y="109223"/>
                      <a:pt x="49049" y="105986"/>
                    </a:cubicBezTo>
                    <a:cubicBezTo>
                      <a:pt x="49049" y="102449"/>
                      <a:pt x="48541" y="99506"/>
                      <a:pt x="47525" y="97156"/>
                    </a:cubicBezTo>
                    <a:cubicBezTo>
                      <a:pt x="46509" y="94807"/>
                      <a:pt x="44943" y="93633"/>
                      <a:pt x="42827" y="93633"/>
                    </a:cubicBezTo>
                    <a:close/>
                    <a:moveTo>
                      <a:pt x="110191" y="90908"/>
                    </a:moveTo>
                    <a:cubicBezTo>
                      <a:pt x="113251" y="90908"/>
                      <a:pt x="115573" y="92369"/>
                      <a:pt x="117157" y="95292"/>
                    </a:cubicBezTo>
                    <a:cubicBezTo>
                      <a:pt x="118741" y="98215"/>
                      <a:pt x="119533" y="101643"/>
                      <a:pt x="119533" y="105576"/>
                    </a:cubicBezTo>
                    <a:cubicBezTo>
                      <a:pt x="119533" y="109428"/>
                      <a:pt x="118720" y="112795"/>
                      <a:pt x="117094" y="115677"/>
                    </a:cubicBezTo>
                    <a:cubicBezTo>
                      <a:pt x="115469" y="118559"/>
                      <a:pt x="113197" y="119999"/>
                      <a:pt x="110280" y="119999"/>
                    </a:cubicBezTo>
                    <a:cubicBezTo>
                      <a:pt x="107459" y="119999"/>
                      <a:pt x="105206" y="118603"/>
                      <a:pt x="103520" y="115810"/>
                    </a:cubicBezTo>
                    <a:cubicBezTo>
                      <a:pt x="101834" y="113017"/>
                      <a:pt x="100992" y="109551"/>
                      <a:pt x="100992" y="105413"/>
                    </a:cubicBezTo>
                    <a:cubicBezTo>
                      <a:pt x="100992" y="101342"/>
                      <a:pt x="101793" y="97908"/>
                      <a:pt x="103394" y="95108"/>
                    </a:cubicBezTo>
                    <a:cubicBezTo>
                      <a:pt x="104996" y="92308"/>
                      <a:pt x="107262" y="90908"/>
                      <a:pt x="110191" y="90908"/>
                    </a:cubicBezTo>
                    <a:close/>
                    <a:moveTo>
                      <a:pt x="77280" y="90908"/>
                    </a:moveTo>
                    <a:lnTo>
                      <a:pt x="79467" y="90908"/>
                    </a:lnTo>
                    <a:lnTo>
                      <a:pt x="79467" y="116844"/>
                    </a:lnTo>
                    <a:lnTo>
                      <a:pt x="86335" y="116844"/>
                    </a:lnTo>
                    <a:lnTo>
                      <a:pt x="86335" y="119446"/>
                    </a:lnTo>
                    <a:lnTo>
                      <a:pt x="69193" y="119446"/>
                    </a:lnTo>
                    <a:lnTo>
                      <a:pt x="69193" y="116844"/>
                    </a:lnTo>
                    <a:lnTo>
                      <a:pt x="76545" y="116844"/>
                    </a:lnTo>
                    <a:lnTo>
                      <a:pt x="76545" y="95251"/>
                    </a:lnTo>
                    <a:cubicBezTo>
                      <a:pt x="74381" y="97832"/>
                      <a:pt x="72133" y="99847"/>
                      <a:pt x="69802" y="101295"/>
                    </a:cubicBezTo>
                    <a:lnTo>
                      <a:pt x="69802" y="97771"/>
                    </a:lnTo>
                    <a:cubicBezTo>
                      <a:pt x="73018" y="95845"/>
                      <a:pt x="75511" y="93557"/>
                      <a:pt x="77280" y="90908"/>
                    </a:cubicBezTo>
                    <a:close/>
                    <a:moveTo>
                      <a:pt x="42863" y="90908"/>
                    </a:moveTo>
                    <a:cubicBezTo>
                      <a:pt x="45923" y="90908"/>
                      <a:pt x="48245" y="92369"/>
                      <a:pt x="49829" y="95292"/>
                    </a:cubicBezTo>
                    <a:cubicBezTo>
                      <a:pt x="51413" y="98215"/>
                      <a:pt x="52205" y="101643"/>
                      <a:pt x="52205" y="105576"/>
                    </a:cubicBezTo>
                    <a:cubicBezTo>
                      <a:pt x="52205" y="109428"/>
                      <a:pt x="51392" y="112795"/>
                      <a:pt x="49766" y="115677"/>
                    </a:cubicBezTo>
                    <a:cubicBezTo>
                      <a:pt x="48141" y="118559"/>
                      <a:pt x="45869" y="119999"/>
                      <a:pt x="42952" y="119999"/>
                    </a:cubicBezTo>
                    <a:cubicBezTo>
                      <a:pt x="40131" y="119999"/>
                      <a:pt x="37878" y="118603"/>
                      <a:pt x="36192" y="115810"/>
                    </a:cubicBezTo>
                    <a:cubicBezTo>
                      <a:pt x="34506" y="113017"/>
                      <a:pt x="33664" y="109551"/>
                      <a:pt x="33664" y="105413"/>
                    </a:cubicBezTo>
                    <a:cubicBezTo>
                      <a:pt x="33664" y="101342"/>
                      <a:pt x="34464" y="97908"/>
                      <a:pt x="36066" y="95108"/>
                    </a:cubicBezTo>
                    <a:cubicBezTo>
                      <a:pt x="37668" y="92308"/>
                      <a:pt x="39934" y="90908"/>
                      <a:pt x="42863" y="90908"/>
                    </a:cubicBezTo>
                    <a:close/>
                    <a:moveTo>
                      <a:pt x="9952" y="90908"/>
                    </a:moveTo>
                    <a:lnTo>
                      <a:pt x="12139" y="90908"/>
                    </a:lnTo>
                    <a:lnTo>
                      <a:pt x="12139" y="116844"/>
                    </a:lnTo>
                    <a:lnTo>
                      <a:pt x="19007" y="116844"/>
                    </a:lnTo>
                    <a:lnTo>
                      <a:pt x="19007" y="119446"/>
                    </a:lnTo>
                    <a:lnTo>
                      <a:pt x="1865" y="119446"/>
                    </a:lnTo>
                    <a:lnTo>
                      <a:pt x="1865" y="116844"/>
                    </a:lnTo>
                    <a:lnTo>
                      <a:pt x="9217" y="116844"/>
                    </a:lnTo>
                    <a:lnTo>
                      <a:pt x="9217" y="95251"/>
                    </a:lnTo>
                    <a:cubicBezTo>
                      <a:pt x="7053" y="97832"/>
                      <a:pt x="4805" y="99847"/>
                      <a:pt x="2474" y="101295"/>
                    </a:cubicBezTo>
                    <a:lnTo>
                      <a:pt x="2474" y="97771"/>
                    </a:lnTo>
                    <a:cubicBezTo>
                      <a:pt x="5690" y="95845"/>
                      <a:pt x="8183" y="93557"/>
                      <a:pt x="9952" y="90908"/>
                    </a:cubicBezTo>
                    <a:close/>
                    <a:moveTo>
                      <a:pt x="76491" y="48178"/>
                    </a:moveTo>
                    <a:cubicBezTo>
                      <a:pt x="74447" y="48178"/>
                      <a:pt x="72925" y="49251"/>
                      <a:pt x="71927" y="51395"/>
                    </a:cubicBezTo>
                    <a:cubicBezTo>
                      <a:pt x="70929" y="53539"/>
                      <a:pt x="70430" y="56360"/>
                      <a:pt x="70430" y="59856"/>
                    </a:cubicBezTo>
                    <a:cubicBezTo>
                      <a:pt x="70430" y="63489"/>
                      <a:pt x="70956" y="66388"/>
                      <a:pt x="72008" y="68553"/>
                    </a:cubicBezTo>
                    <a:cubicBezTo>
                      <a:pt x="73060" y="70718"/>
                      <a:pt x="74602" y="71800"/>
                      <a:pt x="76634" y="71800"/>
                    </a:cubicBezTo>
                    <a:cubicBezTo>
                      <a:pt x="78702" y="71800"/>
                      <a:pt x="80232" y="70731"/>
                      <a:pt x="81225" y="68594"/>
                    </a:cubicBezTo>
                    <a:cubicBezTo>
                      <a:pt x="82217" y="66456"/>
                      <a:pt x="82713" y="63769"/>
                      <a:pt x="82713" y="60532"/>
                    </a:cubicBezTo>
                    <a:cubicBezTo>
                      <a:pt x="82713" y="56995"/>
                      <a:pt x="82205" y="54051"/>
                      <a:pt x="81189" y="51702"/>
                    </a:cubicBezTo>
                    <a:cubicBezTo>
                      <a:pt x="80173" y="49353"/>
                      <a:pt x="78607" y="48178"/>
                      <a:pt x="76491" y="48178"/>
                    </a:cubicBezTo>
                    <a:close/>
                    <a:moveTo>
                      <a:pt x="9163" y="48178"/>
                    </a:moveTo>
                    <a:cubicBezTo>
                      <a:pt x="7119" y="48178"/>
                      <a:pt x="5597" y="49251"/>
                      <a:pt x="4599" y="51395"/>
                    </a:cubicBezTo>
                    <a:cubicBezTo>
                      <a:pt x="3601" y="53539"/>
                      <a:pt x="3102" y="56360"/>
                      <a:pt x="3102" y="59856"/>
                    </a:cubicBezTo>
                    <a:cubicBezTo>
                      <a:pt x="3102" y="63489"/>
                      <a:pt x="3628" y="66388"/>
                      <a:pt x="4680" y="68553"/>
                    </a:cubicBezTo>
                    <a:cubicBezTo>
                      <a:pt x="5732" y="70718"/>
                      <a:pt x="7274" y="71800"/>
                      <a:pt x="9306" y="71800"/>
                    </a:cubicBezTo>
                    <a:cubicBezTo>
                      <a:pt x="11374" y="71800"/>
                      <a:pt x="12904" y="70731"/>
                      <a:pt x="13897" y="68594"/>
                    </a:cubicBezTo>
                    <a:cubicBezTo>
                      <a:pt x="14889" y="66456"/>
                      <a:pt x="15385" y="63769"/>
                      <a:pt x="15385" y="60532"/>
                    </a:cubicBezTo>
                    <a:cubicBezTo>
                      <a:pt x="15385" y="56995"/>
                      <a:pt x="14877" y="54051"/>
                      <a:pt x="13861" y="51702"/>
                    </a:cubicBezTo>
                    <a:cubicBezTo>
                      <a:pt x="12845" y="49353"/>
                      <a:pt x="11279" y="48178"/>
                      <a:pt x="9163" y="48178"/>
                    </a:cubicBezTo>
                    <a:close/>
                    <a:moveTo>
                      <a:pt x="110944" y="45454"/>
                    </a:moveTo>
                    <a:lnTo>
                      <a:pt x="113131" y="45454"/>
                    </a:lnTo>
                    <a:lnTo>
                      <a:pt x="113131" y="71390"/>
                    </a:lnTo>
                    <a:lnTo>
                      <a:pt x="120000" y="71390"/>
                    </a:lnTo>
                    <a:lnTo>
                      <a:pt x="120000" y="73992"/>
                    </a:lnTo>
                    <a:lnTo>
                      <a:pt x="102857" y="73992"/>
                    </a:lnTo>
                    <a:lnTo>
                      <a:pt x="102857" y="71390"/>
                    </a:lnTo>
                    <a:lnTo>
                      <a:pt x="110209" y="71390"/>
                    </a:lnTo>
                    <a:lnTo>
                      <a:pt x="110209" y="49797"/>
                    </a:lnTo>
                    <a:cubicBezTo>
                      <a:pt x="108045" y="52378"/>
                      <a:pt x="105797" y="54393"/>
                      <a:pt x="103466" y="55841"/>
                    </a:cubicBezTo>
                    <a:lnTo>
                      <a:pt x="103466" y="52317"/>
                    </a:lnTo>
                    <a:cubicBezTo>
                      <a:pt x="106682" y="50391"/>
                      <a:pt x="109175" y="48103"/>
                      <a:pt x="110944" y="45454"/>
                    </a:cubicBezTo>
                    <a:close/>
                    <a:moveTo>
                      <a:pt x="76527" y="45454"/>
                    </a:moveTo>
                    <a:cubicBezTo>
                      <a:pt x="79587" y="45454"/>
                      <a:pt x="81909" y="46915"/>
                      <a:pt x="83493" y="49838"/>
                    </a:cubicBezTo>
                    <a:cubicBezTo>
                      <a:pt x="85077" y="52761"/>
                      <a:pt x="85869" y="56189"/>
                      <a:pt x="85869" y="60122"/>
                    </a:cubicBezTo>
                    <a:cubicBezTo>
                      <a:pt x="85869" y="63974"/>
                      <a:pt x="85056" y="67341"/>
                      <a:pt x="83430" y="70223"/>
                    </a:cubicBezTo>
                    <a:cubicBezTo>
                      <a:pt x="81805" y="73105"/>
                      <a:pt x="79533" y="74545"/>
                      <a:pt x="76616" y="74545"/>
                    </a:cubicBezTo>
                    <a:cubicBezTo>
                      <a:pt x="73795" y="74545"/>
                      <a:pt x="71542" y="73149"/>
                      <a:pt x="69856" y="70356"/>
                    </a:cubicBezTo>
                    <a:cubicBezTo>
                      <a:pt x="68170" y="67563"/>
                      <a:pt x="67328" y="64097"/>
                      <a:pt x="67328" y="59959"/>
                    </a:cubicBezTo>
                    <a:cubicBezTo>
                      <a:pt x="67328" y="55888"/>
                      <a:pt x="68129" y="52454"/>
                      <a:pt x="69730" y="49653"/>
                    </a:cubicBezTo>
                    <a:cubicBezTo>
                      <a:pt x="71332" y="46854"/>
                      <a:pt x="73598" y="45454"/>
                      <a:pt x="76527" y="45454"/>
                    </a:cubicBezTo>
                    <a:close/>
                    <a:moveTo>
                      <a:pt x="43616" y="45454"/>
                    </a:moveTo>
                    <a:lnTo>
                      <a:pt x="45803" y="45454"/>
                    </a:lnTo>
                    <a:lnTo>
                      <a:pt x="45803" y="71390"/>
                    </a:lnTo>
                    <a:lnTo>
                      <a:pt x="52671" y="71390"/>
                    </a:lnTo>
                    <a:lnTo>
                      <a:pt x="52671" y="73992"/>
                    </a:lnTo>
                    <a:lnTo>
                      <a:pt x="35529" y="73992"/>
                    </a:lnTo>
                    <a:lnTo>
                      <a:pt x="35529" y="71390"/>
                    </a:lnTo>
                    <a:lnTo>
                      <a:pt x="42881" y="71390"/>
                    </a:lnTo>
                    <a:lnTo>
                      <a:pt x="42881" y="49797"/>
                    </a:lnTo>
                    <a:cubicBezTo>
                      <a:pt x="40717" y="52378"/>
                      <a:pt x="38469" y="54393"/>
                      <a:pt x="36138" y="55841"/>
                    </a:cubicBezTo>
                    <a:lnTo>
                      <a:pt x="36138" y="52317"/>
                    </a:lnTo>
                    <a:cubicBezTo>
                      <a:pt x="39354" y="50391"/>
                      <a:pt x="41847" y="48103"/>
                      <a:pt x="43616" y="45454"/>
                    </a:cubicBezTo>
                    <a:close/>
                    <a:moveTo>
                      <a:pt x="9199" y="45454"/>
                    </a:moveTo>
                    <a:cubicBezTo>
                      <a:pt x="12259" y="45454"/>
                      <a:pt x="14581" y="46915"/>
                      <a:pt x="16165" y="49838"/>
                    </a:cubicBezTo>
                    <a:cubicBezTo>
                      <a:pt x="17749" y="52761"/>
                      <a:pt x="18541" y="56189"/>
                      <a:pt x="18541" y="60122"/>
                    </a:cubicBezTo>
                    <a:cubicBezTo>
                      <a:pt x="18541" y="63974"/>
                      <a:pt x="17728" y="67341"/>
                      <a:pt x="16102" y="70223"/>
                    </a:cubicBezTo>
                    <a:cubicBezTo>
                      <a:pt x="14477" y="73105"/>
                      <a:pt x="12205" y="74545"/>
                      <a:pt x="9288" y="74545"/>
                    </a:cubicBezTo>
                    <a:cubicBezTo>
                      <a:pt x="6467" y="74545"/>
                      <a:pt x="4214" y="73149"/>
                      <a:pt x="2528" y="70356"/>
                    </a:cubicBezTo>
                    <a:cubicBezTo>
                      <a:pt x="842" y="67563"/>
                      <a:pt x="0" y="64097"/>
                      <a:pt x="0" y="59959"/>
                    </a:cubicBezTo>
                    <a:cubicBezTo>
                      <a:pt x="0" y="55888"/>
                      <a:pt x="800" y="52454"/>
                      <a:pt x="2402" y="49653"/>
                    </a:cubicBezTo>
                    <a:cubicBezTo>
                      <a:pt x="4004" y="46854"/>
                      <a:pt x="6270" y="45454"/>
                      <a:pt x="9199" y="45454"/>
                    </a:cubicBezTo>
                    <a:close/>
                    <a:moveTo>
                      <a:pt x="42827" y="2724"/>
                    </a:moveTo>
                    <a:cubicBezTo>
                      <a:pt x="40783" y="2724"/>
                      <a:pt x="39261" y="3797"/>
                      <a:pt x="38263" y="5941"/>
                    </a:cubicBezTo>
                    <a:cubicBezTo>
                      <a:pt x="37265" y="8085"/>
                      <a:pt x="36766" y="10906"/>
                      <a:pt x="36766" y="14402"/>
                    </a:cubicBezTo>
                    <a:cubicBezTo>
                      <a:pt x="36766" y="18035"/>
                      <a:pt x="37292" y="20934"/>
                      <a:pt x="38344" y="23099"/>
                    </a:cubicBezTo>
                    <a:cubicBezTo>
                      <a:pt x="39396" y="25264"/>
                      <a:pt x="40938" y="26346"/>
                      <a:pt x="42970" y="26346"/>
                    </a:cubicBezTo>
                    <a:cubicBezTo>
                      <a:pt x="45038" y="26346"/>
                      <a:pt x="46568" y="25277"/>
                      <a:pt x="47561" y="23140"/>
                    </a:cubicBezTo>
                    <a:cubicBezTo>
                      <a:pt x="48553" y="21002"/>
                      <a:pt x="49049" y="18315"/>
                      <a:pt x="49049" y="15078"/>
                    </a:cubicBezTo>
                    <a:cubicBezTo>
                      <a:pt x="49049" y="11541"/>
                      <a:pt x="48541" y="8597"/>
                      <a:pt x="47525" y="6248"/>
                    </a:cubicBezTo>
                    <a:cubicBezTo>
                      <a:pt x="46509" y="3899"/>
                      <a:pt x="44943" y="2724"/>
                      <a:pt x="42827" y="2724"/>
                    </a:cubicBezTo>
                    <a:close/>
                    <a:moveTo>
                      <a:pt x="110944" y="0"/>
                    </a:moveTo>
                    <a:lnTo>
                      <a:pt x="113131" y="0"/>
                    </a:lnTo>
                    <a:lnTo>
                      <a:pt x="113131" y="25936"/>
                    </a:lnTo>
                    <a:lnTo>
                      <a:pt x="120000" y="25936"/>
                    </a:lnTo>
                    <a:lnTo>
                      <a:pt x="120000" y="28538"/>
                    </a:lnTo>
                    <a:lnTo>
                      <a:pt x="102857" y="28538"/>
                    </a:lnTo>
                    <a:lnTo>
                      <a:pt x="102857" y="25936"/>
                    </a:lnTo>
                    <a:lnTo>
                      <a:pt x="110209" y="25936"/>
                    </a:lnTo>
                    <a:lnTo>
                      <a:pt x="110209" y="4343"/>
                    </a:lnTo>
                    <a:cubicBezTo>
                      <a:pt x="108045" y="6924"/>
                      <a:pt x="105797" y="8939"/>
                      <a:pt x="103466" y="10386"/>
                    </a:cubicBezTo>
                    <a:lnTo>
                      <a:pt x="103466" y="6863"/>
                    </a:lnTo>
                    <a:cubicBezTo>
                      <a:pt x="106682" y="4937"/>
                      <a:pt x="109175" y="2649"/>
                      <a:pt x="110944" y="0"/>
                    </a:cubicBezTo>
                    <a:close/>
                    <a:moveTo>
                      <a:pt x="77280" y="0"/>
                    </a:moveTo>
                    <a:lnTo>
                      <a:pt x="79467" y="0"/>
                    </a:lnTo>
                    <a:lnTo>
                      <a:pt x="79467" y="25936"/>
                    </a:lnTo>
                    <a:lnTo>
                      <a:pt x="86335" y="25936"/>
                    </a:lnTo>
                    <a:lnTo>
                      <a:pt x="86335" y="28538"/>
                    </a:lnTo>
                    <a:lnTo>
                      <a:pt x="69193" y="28538"/>
                    </a:lnTo>
                    <a:lnTo>
                      <a:pt x="69193" y="25936"/>
                    </a:lnTo>
                    <a:lnTo>
                      <a:pt x="76545" y="25936"/>
                    </a:lnTo>
                    <a:lnTo>
                      <a:pt x="76545" y="4343"/>
                    </a:lnTo>
                    <a:cubicBezTo>
                      <a:pt x="74381" y="6924"/>
                      <a:pt x="72133" y="8939"/>
                      <a:pt x="69802" y="10386"/>
                    </a:cubicBezTo>
                    <a:lnTo>
                      <a:pt x="69802" y="6863"/>
                    </a:lnTo>
                    <a:cubicBezTo>
                      <a:pt x="73018" y="4937"/>
                      <a:pt x="75511" y="2649"/>
                      <a:pt x="77280" y="0"/>
                    </a:cubicBezTo>
                    <a:close/>
                    <a:moveTo>
                      <a:pt x="42863" y="0"/>
                    </a:moveTo>
                    <a:cubicBezTo>
                      <a:pt x="45923" y="0"/>
                      <a:pt x="48245" y="1461"/>
                      <a:pt x="49829" y="4384"/>
                    </a:cubicBezTo>
                    <a:cubicBezTo>
                      <a:pt x="51413" y="7307"/>
                      <a:pt x="52205" y="10735"/>
                      <a:pt x="52205" y="14668"/>
                    </a:cubicBezTo>
                    <a:cubicBezTo>
                      <a:pt x="52205" y="18520"/>
                      <a:pt x="51392" y="21886"/>
                      <a:pt x="49766" y="24768"/>
                    </a:cubicBezTo>
                    <a:cubicBezTo>
                      <a:pt x="48141" y="27650"/>
                      <a:pt x="45869" y="29091"/>
                      <a:pt x="42952" y="29091"/>
                    </a:cubicBezTo>
                    <a:cubicBezTo>
                      <a:pt x="40131" y="29091"/>
                      <a:pt x="37878" y="27695"/>
                      <a:pt x="36192" y="24902"/>
                    </a:cubicBezTo>
                    <a:cubicBezTo>
                      <a:pt x="34506" y="22109"/>
                      <a:pt x="33664" y="18643"/>
                      <a:pt x="33664" y="14504"/>
                    </a:cubicBezTo>
                    <a:cubicBezTo>
                      <a:pt x="33664" y="10434"/>
                      <a:pt x="34464" y="6999"/>
                      <a:pt x="36066" y="4199"/>
                    </a:cubicBezTo>
                    <a:cubicBezTo>
                      <a:pt x="37668" y="1400"/>
                      <a:pt x="39934" y="0"/>
                      <a:pt x="42863" y="0"/>
                    </a:cubicBezTo>
                    <a:close/>
                    <a:moveTo>
                      <a:pt x="9952" y="0"/>
                    </a:moveTo>
                    <a:lnTo>
                      <a:pt x="12139" y="0"/>
                    </a:lnTo>
                    <a:lnTo>
                      <a:pt x="12139" y="25936"/>
                    </a:lnTo>
                    <a:lnTo>
                      <a:pt x="19007" y="25936"/>
                    </a:lnTo>
                    <a:lnTo>
                      <a:pt x="19007" y="28538"/>
                    </a:lnTo>
                    <a:lnTo>
                      <a:pt x="1865" y="28538"/>
                    </a:lnTo>
                    <a:lnTo>
                      <a:pt x="1865" y="25936"/>
                    </a:lnTo>
                    <a:lnTo>
                      <a:pt x="9217" y="25936"/>
                    </a:lnTo>
                    <a:lnTo>
                      <a:pt x="9217" y="4343"/>
                    </a:lnTo>
                    <a:cubicBezTo>
                      <a:pt x="7053" y="6924"/>
                      <a:pt x="4805" y="8939"/>
                      <a:pt x="2474" y="10386"/>
                    </a:cubicBezTo>
                    <a:lnTo>
                      <a:pt x="2474" y="6863"/>
                    </a:lnTo>
                    <a:cubicBezTo>
                      <a:pt x="5690" y="4937"/>
                      <a:pt x="8183" y="2649"/>
                      <a:pt x="9952" y="0"/>
                    </a:cubicBezTo>
                    <a:close/>
                  </a:path>
                </a:pathLst>
              </a:custGeom>
              <a:solidFill>
                <a:schemeClr val="tx1"/>
              </a:solidFill>
              <a:ln w="6350">
                <a:solidFill>
                  <a:schemeClr val="tx1"/>
                </a:solidFill>
              </a:ln>
            </p:spPr>
            <p:txBody>
              <a:bodyPr lIns="91425" tIns="45700" rIns="91425" bIns="45700" anchor="t" anchorCtr="0">
                <a:noAutofit/>
              </a:bodyPr>
              <a:lstStyle/>
              <a:p>
                <a:pPr defTabSz="914333">
                  <a:buClr>
                    <a:srgbClr val="333333"/>
                  </a:buClr>
                  <a:defRPr/>
                </a:pPr>
                <a:endParaRPr kern="0">
                  <a:latin typeface="Arial"/>
                  <a:ea typeface="Arial"/>
                  <a:cs typeface="Arial"/>
                  <a:sym typeface="Arial"/>
                </a:endParaRPr>
              </a:p>
            </p:txBody>
          </p:sp>
          <p:sp>
            <p:nvSpPr>
              <p:cNvPr id="326" name="Shape 1568"/>
              <p:cNvSpPr/>
              <p:nvPr/>
            </p:nvSpPr>
            <p:spPr>
              <a:xfrm flipV="1">
                <a:off x="8330750" y="2012048"/>
                <a:ext cx="183060" cy="181490"/>
              </a:xfrm>
              <a:custGeom>
                <a:avLst/>
                <a:gdLst/>
                <a:ahLst/>
                <a:cxnLst/>
                <a:rect l="0" t="0" r="0" b="0"/>
                <a:pathLst>
                  <a:path w="120000" h="120000" extrusionOk="0">
                    <a:moveTo>
                      <a:pt x="67010" y="71136"/>
                    </a:moveTo>
                    <a:lnTo>
                      <a:pt x="99314" y="71136"/>
                    </a:lnTo>
                    <a:cubicBezTo>
                      <a:pt x="103775" y="71136"/>
                      <a:pt x="107390" y="74782"/>
                      <a:pt x="107390" y="79280"/>
                    </a:cubicBezTo>
                    <a:lnTo>
                      <a:pt x="107390" y="111855"/>
                    </a:lnTo>
                    <a:cubicBezTo>
                      <a:pt x="107390" y="116353"/>
                      <a:pt x="103775" y="120000"/>
                      <a:pt x="99314" y="120000"/>
                    </a:cubicBezTo>
                    <a:lnTo>
                      <a:pt x="67010" y="120000"/>
                    </a:lnTo>
                    <a:cubicBezTo>
                      <a:pt x="62550" y="120000"/>
                      <a:pt x="58934" y="116353"/>
                      <a:pt x="58934" y="111855"/>
                    </a:cubicBezTo>
                    <a:lnTo>
                      <a:pt x="58934" y="79280"/>
                    </a:lnTo>
                    <a:cubicBezTo>
                      <a:pt x="58934" y="74782"/>
                      <a:pt x="62550" y="71136"/>
                      <a:pt x="67010" y="71136"/>
                    </a:cubicBezTo>
                    <a:close/>
                    <a:moveTo>
                      <a:pt x="8076" y="71136"/>
                    </a:moveTo>
                    <a:lnTo>
                      <a:pt x="40380" y="71136"/>
                    </a:lnTo>
                    <a:cubicBezTo>
                      <a:pt x="44841" y="71136"/>
                      <a:pt x="48456" y="74782"/>
                      <a:pt x="48456" y="79280"/>
                    </a:cubicBezTo>
                    <a:lnTo>
                      <a:pt x="48456" y="111855"/>
                    </a:lnTo>
                    <a:cubicBezTo>
                      <a:pt x="48456" y="116353"/>
                      <a:pt x="44841" y="120000"/>
                      <a:pt x="40380" y="120000"/>
                    </a:cubicBezTo>
                    <a:lnTo>
                      <a:pt x="8076" y="120000"/>
                    </a:lnTo>
                    <a:cubicBezTo>
                      <a:pt x="3615" y="120000"/>
                      <a:pt x="0" y="116353"/>
                      <a:pt x="0" y="111855"/>
                    </a:cubicBezTo>
                    <a:lnTo>
                      <a:pt x="0" y="79280"/>
                    </a:lnTo>
                    <a:cubicBezTo>
                      <a:pt x="0" y="74782"/>
                      <a:pt x="3615" y="71136"/>
                      <a:pt x="8076" y="71136"/>
                    </a:cubicBezTo>
                    <a:close/>
                    <a:moveTo>
                      <a:pt x="68214" y="17227"/>
                    </a:moveTo>
                    <a:cubicBezTo>
                      <a:pt x="65517" y="17227"/>
                      <a:pt x="63330" y="19432"/>
                      <a:pt x="63330" y="22152"/>
                    </a:cubicBezTo>
                    <a:lnTo>
                      <a:pt x="63330" y="52547"/>
                    </a:lnTo>
                    <a:cubicBezTo>
                      <a:pt x="63330" y="55267"/>
                      <a:pt x="65517" y="57472"/>
                      <a:pt x="68214" y="57472"/>
                    </a:cubicBezTo>
                    <a:lnTo>
                      <a:pt x="98356" y="57472"/>
                    </a:lnTo>
                    <a:cubicBezTo>
                      <a:pt x="101053" y="57472"/>
                      <a:pt x="103240" y="55267"/>
                      <a:pt x="103240" y="52547"/>
                    </a:cubicBezTo>
                    <a:lnTo>
                      <a:pt x="103240" y="48863"/>
                    </a:lnTo>
                    <a:lnTo>
                      <a:pt x="79619" y="48863"/>
                    </a:lnTo>
                    <a:cubicBezTo>
                      <a:pt x="75159" y="48863"/>
                      <a:pt x="71543" y="45217"/>
                      <a:pt x="71543" y="40719"/>
                    </a:cubicBezTo>
                    <a:lnTo>
                      <a:pt x="71543" y="17227"/>
                    </a:lnTo>
                    <a:close/>
                    <a:moveTo>
                      <a:pt x="8076" y="12794"/>
                    </a:moveTo>
                    <a:lnTo>
                      <a:pt x="40380" y="12794"/>
                    </a:lnTo>
                    <a:cubicBezTo>
                      <a:pt x="44841" y="12794"/>
                      <a:pt x="48456" y="16440"/>
                      <a:pt x="48456" y="20938"/>
                    </a:cubicBezTo>
                    <a:lnTo>
                      <a:pt x="48456" y="53514"/>
                    </a:lnTo>
                    <a:cubicBezTo>
                      <a:pt x="48456" y="58011"/>
                      <a:pt x="44841" y="61658"/>
                      <a:pt x="40380" y="61658"/>
                    </a:cubicBezTo>
                    <a:lnTo>
                      <a:pt x="8076" y="61658"/>
                    </a:lnTo>
                    <a:cubicBezTo>
                      <a:pt x="3615" y="61658"/>
                      <a:pt x="0" y="58011"/>
                      <a:pt x="0" y="53514"/>
                    </a:cubicBezTo>
                    <a:lnTo>
                      <a:pt x="0" y="20938"/>
                    </a:lnTo>
                    <a:cubicBezTo>
                      <a:pt x="0" y="16440"/>
                      <a:pt x="3615" y="12794"/>
                      <a:pt x="8076" y="12794"/>
                    </a:cubicBezTo>
                    <a:close/>
                    <a:moveTo>
                      <a:pt x="79619" y="0"/>
                    </a:moveTo>
                    <a:lnTo>
                      <a:pt x="111923" y="0"/>
                    </a:lnTo>
                    <a:cubicBezTo>
                      <a:pt x="116384" y="0"/>
                      <a:pt x="120000" y="3646"/>
                      <a:pt x="120000" y="8144"/>
                    </a:cubicBezTo>
                    <a:lnTo>
                      <a:pt x="120000" y="40719"/>
                    </a:lnTo>
                    <a:cubicBezTo>
                      <a:pt x="120000" y="45217"/>
                      <a:pt x="116384" y="48863"/>
                      <a:pt x="111923" y="48863"/>
                    </a:cubicBezTo>
                    <a:lnTo>
                      <a:pt x="107513" y="48863"/>
                    </a:lnTo>
                    <a:lnTo>
                      <a:pt x="107513" y="53637"/>
                    </a:lnTo>
                    <a:cubicBezTo>
                      <a:pt x="107513" y="58135"/>
                      <a:pt x="103897" y="61781"/>
                      <a:pt x="99437" y="61781"/>
                    </a:cubicBezTo>
                    <a:lnTo>
                      <a:pt x="67133" y="61781"/>
                    </a:lnTo>
                    <a:cubicBezTo>
                      <a:pt x="62672" y="61781"/>
                      <a:pt x="59056" y="58135"/>
                      <a:pt x="59056" y="53637"/>
                    </a:cubicBezTo>
                    <a:lnTo>
                      <a:pt x="59056" y="21062"/>
                    </a:lnTo>
                    <a:cubicBezTo>
                      <a:pt x="59056" y="16564"/>
                      <a:pt x="62672" y="12918"/>
                      <a:pt x="67133" y="12918"/>
                    </a:cubicBezTo>
                    <a:lnTo>
                      <a:pt x="71543" y="12918"/>
                    </a:lnTo>
                    <a:lnTo>
                      <a:pt x="71543" y="8144"/>
                    </a:lnTo>
                    <a:cubicBezTo>
                      <a:pt x="71543" y="3646"/>
                      <a:pt x="75159" y="0"/>
                      <a:pt x="79619" y="0"/>
                    </a:cubicBezTo>
                    <a:close/>
                  </a:path>
                </a:pathLst>
              </a:custGeom>
              <a:solidFill>
                <a:schemeClr val="tx1"/>
              </a:solidFill>
              <a:ln>
                <a:noFill/>
              </a:ln>
            </p:spPr>
            <p:txBody>
              <a:bodyPr lIns="68575" tIns="34275" rIns="68575" bIns="34275" anchor="t" anchorCtr="0">
                <a:noAutofit/>
              </a:bodyPr>
              <a:lstStyle/>
              <a:p>
                <a:pPr defTabSz="914333">
                  <a:defRPr/>
                </a:pPr>
                <a:endParaRPr kern="0">
                  <a:latin typeface="Arial"/>
                  <a:ea typeface="Arial"/>
                  <a:cs typeface="Arial"/>
                  <a:sym typeface="Arial"/>
                </a:endParaRPr>
              </a:p>
            </p:txBody>
          </p:sp>
          <p:sp>
            <p:nvSpPr>
              <p:cNvPr id="327" name="TextBox 326"/>
              <p:cNvSpPr txBox="1"/>
              <p:nvPr/>
            </p:nvSpPr>
            <p:spPr>
              <a:xfrm>
                <a:off x="8274438" y="2219356"/>
                <a:ext cx="272018" cy="123111"/>
              </a:xfrm>
              <a:prstGeom prst="rect">
                <a:avLst/>
              </a:prstGeom>
              <a:noFill/>
            </p:spPr>
            <p:txBody>
              <a:bodyPr wrap="square" lIns="0" tIns="0" rIns="0" bIns="0" rtlCol="0">
                <a:spAutoFit/>
              </a:bodyPr>
              <a:lstStyle/>
              <a:p>
                <a:pPr algn="ctr" defTabSz="914333">
                  <a:defRPr/>
                </a:pPr>
                <a:r>
                  <a:rPr lang="en-US" sz="800" b="1" kern="0" dirty="0"/>
                  <a:t>Apps</a:t>
                </a:r>
              </a:p>
            </p:txBody>
          </p:sp>
        </p:grpSp>
        <p:sp>
          <p:nvSpPr>
            <p:cNvPr id="318" name="TextBox 317"/>
            <p:cNvSpPr txBox="1"/>
            <p:nvPr/>
          </p:nvSpPr>
          <p:spPr>
            <a:xfrm>
              <a:off x="6427688" y="804690"/>
              <a:ext cx="1082983" cy="553998"/>
            </a:xfrm>
            <a:prstGeom prst="rect">
              <a:avLst/>
            </a:prstGeom>
            <a:noFill/>
          </p:spPr>
          <p:txBody>
            <a:bodyPr wrap="square" lIns="0" tIns="0" rIns="0" bIns="0" rtlCol="0">
              <a:spAutoFit/>
            </a:bodyPr>
            <a:lstStyle/>
            <a:p>
              <a:pPr algn="ctr" defTabSz="914333"/>
              <a:r>
                <a:rPr lang="en-US" sz="900" b="1" kern="0" dirty="0"/>
                <a:t>SaaS APPS, PUBLIC &amp; PRIVATE CLOUDS</a:t>
              </a:r>
            </a:p>
            <a:p>
              <a:pPr algn="ctr" defTabSz="914333"/>
              <a:endParaRPr lang="en-US" sz="900" b="1" kern="0" dirty="0"/>
            </a:p>
          </p:txBody>
        </p:sp>
      </p:grpSp>
      <p:grpSp>
        <p:nvGrpSpPr>
          <p:cNvPr id="627" name="Group 626"/>
          <p:cNvGrpSpPr/>
          <p:nvPr/>
        </p:nvGrpSpPr>
        <p:grpSpPr>
          <a:xfrm>
            <a:off x="1770455" y="3951594"/>
            <a:ext cx="1835567" cy="701731"/>
            <a:chOff x="1591384" y="3814591"/>
            <a:chExt cx="1835567" cy="701730"/>
          </a:xfrm>
        </p:grpSpPr>
        <p:sp>
          <p:nvSpPr>
            <p:cNvPr id="621" name="Rectangle 620"/>
            <p:cNvSpPr/>
            <p:nvPr/>
          </p:nvSpPr>
          <p:spPr>
            <a:xfrm>
              <a:off x="1591384" y="3814591"/>
              <a:ext cx="1669251" cy="701730"/>
            </a:xfrm>
            <a:prstGeom prst="rect">
              <a:avLst/>
            </a:prstGeom>
          </p:spPr>
          <p:txBody>
            <a:bodyPr wrap="square">
              <a:spAutoFit/>
            </a:bodyPr>
            <a:lstStyle/>
            <a:p>
              <a:pPr algn="r" defTabSz="914333">
                <a:lnSpc>
                  <a:spcPct val="90000"/>
                </a:lnSpc>
                <a:defRPr/>
              </a:pPr>
              <a:r>
                <a:rPr lang="en-US" sz="1100" b="1" kern="0" dirty="0"/>
                <a:t>Security Analytics;</a:t>
              </a:r>
            </a:p>
            <a:p>
              <a:pPr algn="r" defTabSz="914333">
                <a:lnSpc>
                  <a:spcPct val="90000"/>
                </a:lnSpc>
                <a:defRPr/>
              </a:pPr>
              <a:r>
                <a:rPr lang="en-US" sz="1100" b="1" kern="0" dirty="0"/>
                <a:t>Network Access Control; Software-defined segmentation</a:t>
              </a:r>
            </a:p>
          </p:txBody>
        </p:sp>
        <p:sp>
          <p:nvSpPr>
            <p:cNvPr id="622" name="Freeform 621"/>
            <p:cNvSpPr>
              <a:spLocks noChangeArrowheads="1"/>
            </p:cNvSpPr>
            <p:nvPr/>
          </p:nvSpPr>
          <p:spPr bwMode="auto">
            <a:xfrm>
              <a:off x="3225035" y="3966404"/>
              <a:ext cx="201916" cy="256454"/>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chemeClr val="tx2"/>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b="1" kern="0"/>
            </a:p>
          </p:txBody>
        </p:sp>
        <p:sp>
          <p:nvSpPr>
            <p:cNvPr id="623" name="Freeform 622"/>
            <p:cNvSpPr>
              <a:spLocks noChangeArrowheads="1"/>
            </p:cNvSpPr>
            <p:nvPr/>
          </p:nvSpPr>
          <p:spPr bwMode="auto">
            <a:xfrm>
              <a:off x="3263233" y="4020695"/>
              <a:ext cx="135549" cy="10565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b="1" kern="0"/>
            </a:p>
          </p:txBody>
        </p:sp>
      </p:grpSp>
      <p:sp>
        <p:nvSpPr>
          <p:cNvPr id="638" name="TextBox 637"/>
          <p:cNvSpPr txBox="1"/>
          <p:nvPr/>
        </p:nvSpPr>
        <p:spPr>
          <a:xfrm>
            <a:off x="5711602" y="4069118"/>
            <a:ext cx="969252" cy="276999"/>
          </a:xfrm>
          <a:prstGeom prst="rect">
            <a:avLst/>
          </a:prstGeom>
          <a:noFill/>
        </p:spPr>
        <p:txBody>
          <a:bodyPr wrap="square" lIns="0" tIns="0" rIns="0" bIns="0" rtlCol="0">
            <a:spAutoFit/>
          </a:bodyPr>
          <a:lstStyle/>
          <a:p>
            <a:pPr defTabSz="914333">
              <a:defRPr/>
            </a:pPr>
            <a:r>
              <a:rPr lang="en-US" sz="900" b="1" kern="0" dirty="0"/>
              <a:t>INTERNAL SUBNET/VLANS</a:t>
            </a:r>
          </a:p>
        </p:txBody>
      </p:sp>
      <p:sp>
        <p:nvSpPr>
          <p:cNvPr id="640" name="Rectangle 639"/>
          <p:cNvSpPr/>
          <p:nvPr/>
        </p:nvSpPr>
        <p:spPr>
          <a:xfrm>
            <a:off x="4541375" y="1703182"/>
            <a:ext cx="1255059" cy="369332"/>
          </a:xfrm>
          <a:prstGeom prst="rect">
            <a:avLst/>
          </a:prstGeom>
        </p:spPr>
        <p:txBody>
          <a:bodyPr wrap="square" lIns="0" tIns="0" rIns="0" bIns="0">
            <a:spAutoFit/>
          </a:bodyPr>
          <a:lstStyle/>
          <a:p>
            <a:pPr defTabSz="914333">
              <a:defRPr/>
            </a:pPr>
            <a:r>
              <a:rPr lang="en-US" sz="1200" b="1" kern="0" dirty="0"/>
              <a:t>Secure Internet</a:t>
            </a:r>
          </a:p>
          <a:p>
            <a:pPr defTabSz="914333">
              <a:defRPr/>
            </a:pPr>
            <a:r>
              <a:rPr lang="en-US" sz="1200" b="1" kern="0" dirty="0"/>
              <a:t>Gateway</a:t>
            </a:r>
          </a:p>
        </p:txBody>
      </p:sp>
      <p:sp>
        <p:nvSpPr>
          <p:cNvPr id="592" name="Rectangle 591"/>
          <p:cNvSpPr/>
          <p:nvPr/>
        </p:nvSpPr>
        <p:spPr>
          <a:xfrm>
            <a:off x="5471453" y="2707722"/>
            <a:ext cx="984353" cy="244682"/>
          </a:xfrm>
          <a:prstGeom prst="rect">
            <a:avLst/>
          </a:prstGeom>
        </p:spPr>
        <p:txBody>
          <a:bodyPr wrap="square">
            <a:spAutoFit/>
          </a:bodyPr>
          <a:lstStyle/>
          <a:p>
            <a:pPr defTabSz="914333">
              <a:lnSpc>
                <a:spcPct val="90000"/>
              </a:lnSpc>
            </a:pPr>
            <a:r>
              <a:rPr lang="en-US" sz="1100" b="1" kern="0" dirty="0"/>
              <a:t>VPN</a:t>
            </a:r>
          </a:p>
        </p:txBody>
      </p:sp>
      <p:sp>
        <p:nvSpPr>
          <p:cNvPr id="608" name="Rectangle 607"/>
          <p:cNvSpPr/>
          <p:nvPr/>
        </p:nvSpPr>
        <p:spPr>
          <a:xfrm>
            <a:off x="5466474" y="2572524"/>
            <a:ext cx="3106941" cy="152349"/>
          </a:xfrm>
          <a:prstGeom prst="rect">
            <a:avLst/>
          </a:prstGeom>
          <a:solidFill>
            <a:schemeClr val="bg1"/>
          </a:solidFill>
        </p:spPr>
        <p:txBody>
          <a:bodyPr wrap="none" tIns="0" bIns="0">
            <a:spAutoFit/>
          </a:bodyPr>
          <a:lstStyle/>
          <a:p>
            <a:pPr defTabSz="914333">
              <a:lnSpc>
                <a:spcPct val="90000"/>
              </a:lnSpc>
              <a:defRPr/>
            </a:pPr>
            <a:r>
              <a:rPr lang="en-US" sz="1100" b="1" kern="0" dirty="0"/>
              <a:t>Endpoint Security and Roaming Protection;</a:t>
            </a:r>
          </a:p>
        </p:txBody>
      </p:sp>
      <p:grpSp>
        <p:nvGrpSpPr>
          <p:cNvPr id="649" name="Group 648"/>
          <p:cNvGrpSpPr/>
          <p:nvPr/>
        </p:nvGrpSpPr>
        <p:grpSpPr>
          <a:xfrm>
            <a:off x="3093769" y="395028"/>
            <a:ext cx="4331305" cy="1599444"/>
            <a:chOff x="3093766" y="239157"/>
            <a:chExt cx="4331305" cy="1599443"/>
          </a:xfrm>
        </p:grpSpPr>
        <p:sp>
          <p:nvSpPr>
            <p:cNvPr id="279" name="Rectangle 278"/>
            <p:cNvSpPr/>
            <p:nvPr/>
          </p:nvSpPr>
          <p:spPr>
            <a:xfrm>
              <a:off x="3383643" y="239157"/>
              <a:ext cx="4041428" cy="397032"/>
            </a:xfrm>
            <a:prstGeom prst="rect">
              <a:avLst/>
            </a:prstGeom>
          </p:spPr>
          <p:txBody>
            <a:bodyPr wrap="square">
              <a:spAutoFit/>
            </a:bodyPr>
            <a:lstStyle/>
            <a:p>
              <a:pPr defTabSz="914333">
                <a:lnSpc>
                  <a:spcPct val="90000"/>
                </a:lnSpc>
              </a:pPr>
              <a:r>
                <a:rPr lang="en-US" sz="1100" kern="0" dirty="0"/>
                <a:t>Cloud-managed network security, cloud</a:t>
              </a:r>
              <a:r>
                <a:rPr lang="mr-IN" sz="1100" kern="0" dirty="0"/>
                <a:t>–</a:t>
              </a:r>
              <a:r>
                <a:rPr lang="en-US" sz="1100" kern="0" dirty="0"/>
                <a:t>managed UTM, Cloud Threat Analytics and Sandboxing, Cloud Email Security</a:t>
              </a:r>
              <a:endParaRPr lang="en-US" sz="400" kern="0" dirty="0"/>
            </a:p>
          </p:txBody>
        </p:sp>
        <p:sp>
          <p:nvSpPr>
            <p:cNvPr id="553" name="Rounded Rectangle 552"/>
            <p:cNvSpPr/>
            <p:nvPr/>
          </p:nvSpPr>
          <p:spPr>
            <a:xfrm>
              <a:off x="3093766" y="1001249"/>
              <a:ext cx="1137994" cy="523221"/>
            </a:xfrm>
            <a:prstGeom prst="roundRect">
              <a:avLst>
                <a:gd name="adj" fmla="val 50000"/>
              </a:avLst>
            </a:prstGeom>
            <a:noFill/>
            <a:ln w="25400" cap="rnd" cmpd="sng" algn="ctr">
              <a:solidFill>
                <a:schemeClr val="tx2"/>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kern="0" dirty="0">
                <a:latin typeface="Arial"/>
              </a:endParaRPr>
            </a:p>
          </p:txBody>
        </p:sp>
        <p:sp>
          <p:nvSpPr>
            <p:cNvPr id="554" name="TextBox 553"/>
            <p:cNvSpPr txBox="1"/>
            <p:nvPr/>
          </p:nvSpPr>
          <p:spPr>
            <a:xfrm>
              <a:off x="3156159" y="1561601"/>
              <a:ext cx="1005216" cy="276999"/>
            </a:xfrm>
            <a:prstGeom prst="rect">
              <a:avLst/>
            </a:prstGeom>
            <a:noFill/>
          </p:spPr>
          <p:txBody>
            <a:bodyPr wrap="square" lIns="0" tIns="0" rIns="0" bIns="0" rtlCol="0">
              <a:spAutoFit/>
            </a:bodyPr>
            <a:lstStyle/>
            <a:p>
              <a:pPr algn="ctr" defTabSz="914333"/>
              <a:r>
                <a:rPr lang="en-US" sz="900" b="1" kern="0" dirty="0"/>
                <a:t>CISCO SECURITY AS A SERVICE</a:t>
              </a:r>
            </a:p>
          </p:txBody>
        </p:sp>
        <p:grpSp>
          <p:nvGrpSpPr>
            <p:cNvPr id="558" name="Group 557"/>
            <p:cNvGrpSpPr>
              <a:grpSpLocks noChangeAspect="1"/>
            </p:cNvGrpSpPr>
            <p:nvPr/>
          </p:nvGrpSpPr>
          <p:grpSpPr>
            <a:xfrm>
              <a:off x="3809381" y="1118913"/>
              <a:ext cx="219108" cy="278290"/>
              <a:chOff x="5432945" y="1845120"/>
              <a:chExt cx="227124" cy="288471"/>
            </a:xfrm>
          </p:grpSpPr>
          <p:sp>
            <p:nvSpPr>
              <p:cNvPr id="559" name="Freeform 558"/>
              <p:cNvSpPr>
                <a:spLocks noChangeArrowheads="1"/>
              </p:cNvSpPr>
              <p:nvPr/>
            </p:nvSpPr>
            <p:spPr bwMode="auto">
              <a:xfrm>
                <a:off x="5432945" y="1845120"/>
                <a:ext cx="227124" cy="288471"/>
              </a:xfrm>
              <a:custGeom>
                <a:avLst/>
                <a:gdLst>
                  <a:gd name="T0" fmla="*/ 3 w 769"/>
                  <a:gd name="T1" fmla="*/ 0 h 973"/>
                  <a:gd name="T2" fmla="*/ 768 w 769"/>
                  <a:gd name="T3" fmla="*/ 0 h 973"/>
                  <a:gd name="T4" fmla="*/ 768 w 769"/>
                  <a:gd name="T5" fmla="*/ 424 h 973"/>
                  <a:gd name="T6" fmla="*/ 384 w 769"/>
                  <a:gd name="T7" fmla="*/ 972 h 973"/>
                  <a:gd name="T8" fmla="*/ 0 w 769"/>
                  <a:gd name="T9" fmla="*/ 424 h 973"/>
                  <a:gd name="T10" fmla="*/ 0 w 769"/>
                  <a:gd name="T11" fmla="*/ 0 h 973"/>
                  <a:gd name="T12" fmla="*/ 3 w 769"/>
                  <a:gd name="T13" fmla="*/ 0 h 973"/>
                </a:gdLst>
                <a:ahLst/>
                <a:cxnLst>
                  <a:cxn ang="0">
                    <a:pos x="T0" y="T1"/>
                  </a:cxn>
                  <a:cxn ang="0">
                    <a:pos x="T2" y="T3"/>
                  </a:cxn>
                  <a:cxn ang="0">
                    <a:pos x="T4" y="T5"/>
                  </a:cxn>
                  <a:cxn ang="0">
                    <a:pos x="T6" y="T7"/>
                  </a:cxn>
                  <a:cxn ang="0">
                    <a:pos x="T8" y="T9"/>
                  </a:cxn>
                  <a:cxn ang="0">
                    <a:pos x="T10" y="T11"/>
                  </a:cxn>
                  <a:cxn ang="0">
                    <a:pos x="T12" y="T13"/>
                  </a:cxn>
                </a:cxnLst>
                <a:rect l="0" t="0" r="r" b="b"/>
                <a:pathLst>
                  <a:path w="769" h="973">
                    <a:moveTo>
                      <a:pt x="3" y="0"/>
                    </a:moveTo>
                    <a:lnTo>
                      <a:pt x="768" y="0"/>
                    </a:lnTo>
                    <a:lnTo>
                      <a:pt x="768" y="424"/>
                    </a:lnTo>
                    <a:cubicBezTo>
                      <a:pt x="768" y="755"/>
                      <a:pt x="384" y="972"/>
                      <a:pt x="384" y="972"/>
                    </a:cubicBezTo>
                    <a:cubicBezTo>
                      <a:pt x="384" y="972"/>
                      <a:pt x="0" y="755"/>
                      <a:pt x="0" y="424"/>
                    </a:cubicBezTo>
                    <a:lnTo>
                      <a:pt x="0" y="0"/>
                    </a:lnTo>
                    <a:lnTo>
                      <a:pt x="3" y="0"/>
                    </a:lnTo>
                  </a:path>
                </a:pathLst>
              </a:custGeom>
              <a:solidFill>
                <a:srgbClr val="FFFFFF"/>
              </a:solidFill>
              <a:ln w="25400" cap="rnd">
                <a:solidFill>
                  <a:schemeClr val="tx2"/>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sp>
            <p:nvSpPr>
              <p:cNvPr id="560" name="Freeform 559"/>
              <p:cNvSpPr>
                <a:spLocks noChangeArrowheads="1"/>
              </p:cNvSpPr>
              <p:nvPr/>
            </p:nvSpPr>
            <p:spPr bwMode="auto">
              <a:xfrm>
                <a:off x="5471930" y="1905949"/>
                <a:ext cx="152471" cy="118844"/>
              </a:xfrm>
              <a:custGeom>
                <a:avLst/>
                <a:gdLst>
                  <a:gd name="T0" fmla="*/ 966 w 2619"/>
                  <a:gd name="T1" fmla="*/ 2041 h 2042"/>
                  <a:gd name="T2" fmla="*/ 2611 w 2619"/>
                  <a:gd name="T3" fmla="*/ 389 h 2042"/>
                  <a:gd name="T4" fmla="*/ 2618 w 2619"/>
                  <a:gd name="T5" fmla="*/ 378 h 2042"/>
                  <a:gd name="T6" fmla="*/ 2240 w 2619"/>
                  <a:gd name="T7" fmla="*/ 0 h 2042"/>
                  <a:gd name="T8" fmla="*/ 2229 w 2619"/>
                  <a:gd name="T9" fmla="*/ 8 h 2042"/>
                  <a:gd name="T10" fmla="*/ 966 w 2619"/>
                  <a:gd name="T11" fmla="*/ 1279 h 2042"/>
                  <a:gd name="T12" fmla="*/ 389 w 2619"/>
                  <a:gd name="T13" fmla="*/ 709 h 2042"/>
                  <a:gd name="T14" fmla="*/ 378 w 2619"/>
                  <a:gd name="T15" fmla="*/ 701 h 2042"/>
                  <a:gd name="T16" fmla="*/ 0 w 2619"/>
                  <a:gd name="T17" fmla="*/ 1080 h 2042"/>
                  <a:gd name="T18" fmla="*/ 8 w 2619"/>
                  <a:gd name="T19" fmla="*/ 1091 h 2042"/>
                  <a:gd name="T20" fmla="*/ 966 w 2619"/>
                  <a:gd name="T21"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9" h="2042">
                    <a:moveTo>
                      <a:pt x="966" y="2041"/>
                    </a:moveTo>
                    <a:lnTo>
                      <a:pt x="2611" y="389"/>
                    </a:lnTo>
                    <a:cubicBezTo>
                      <a:pt x="2613" y="386"/>
                      <a:pt x="2616" y="381"/>
                      <a:pt x="2618" y="378"/>
                    </a:cubicBezTo>
                    <a:cubicBezTo>
                      <a:pt x="2518" y="230"/>
                      <a:pt x="2388" y="100"/>
                      <a:pt x="2240" y="0"/>
                    </a:cubicBezTo>
                    <a:cubicBezTo>
                      <a:pt x="2237" y="2"/>
                      <a:pt x="2232" y="5"/>
                      <a:pt x="2229" y="8"/>
                    </a:cubicBezTo>
                    <a:lnTo>
                      <a:pt x="966" y="1279"/>
                    </a:lnTo>
                    <a:lnTo>
                      <a:pt x="389" y="709"/>
                    </a:lnTo>
                    <a:cubicBezTo>
                      <a:pt x="386" y="707"/>
                      <a:pt x="381" y="704"/>
                      <a:pt x="378" y="701"/>
                    </a:cubicBezTo>
                    <a:cubicBezTo>
                      <a:pt x="230" y="802"/>
                      <a:pt x="100" y="932"/>
                      <a:pt x="0" y="1080"/>
                    </a:cubicBezTo>
                    <a:cubicBezTo>
                      <a:pt x="2" y="1083"/>
                      <a:pt x="5" y="1088"/>
                      <a:pt x="8" y="1091"/>
                    </a:cubicBezTo>
                    <a:lnTo>
                      <a:pt x="966" y="2041"/>
                    </a:lnTo>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14333">
                  <a:defRPr/>
                </a:pPr>
                <a:endParaRPr lang="en-US" kern="0"/>
              </a:p>
            </p:txBody>
          </p:sp>
        </p:grpSp>
        <p:pic>
          <p:nvPicPr>
            <p:cNvPr id="648" name="Picture 647"/>
            <p:cNvPicPr>
              <a:picLocks noChangeAspect="1"/>
            </p:cNvPicPr>
            <p:nvPr/>
          </p:nvPicPr>
          <p:blipFill>
            <a:blip r:embed="rId3">
              <a:biLevel thresh="75000"/>
              <a:extLst>
                <a:ext uri="{BEBA8EAE-BF5A-486C-A8C5-ECC9F3942E4B}">
                  <a14:imgProps xmlns:a14="http://schemas.microsoft.com/office/drawing/2010/main">
                    <a14:imgLayer>
                      <a14:imgEffect>
                        <a14:brightnessContrast bright="100000"/>
                      </a14:imgEffect>
                    </a14:imgLayer>
                  </a14:imgProps>
                </a:ext>
              </a:extLst>
            </a:blip>
            <a:stretch>
              <a:fillRect/>
            </a:stretch>
          </p:blipFill>
          <p:spPr>
            <a:xfrm>
              <a:off x="3243407" y="1144069"/>
              <a:ext cx="479951" cy="254224"/>
            </a:xfrm>
            <a:prstGeom prst="rect">
              <a:avLst/>
            </a:prstGeom>
          </p:spPr>
        </p:pic>
      </p:grpSp>
      <p:sp>
        <p:nvSpPr>
          <p:cNvPr id="161" name="Line 104"/>
          <p:cNvSpPr>
            <a:spLocks noChangeShapeType="1"/>
          </p:cNvSpPr>
          <p:nvPr/>
        </p:nvSpPr>
        <p:spPr bwMode="auto">
          <a:xfrm flipH="1">
            <a:off x="5826347" y="3593859"/>
            <a:ext cx="611657" cy="0"/>
          </a:xfrm>
          <a:prstGeom prst="line">
            <a:avLst/>
          </a:prstGeom>
          <a:noFill/>
          <a:ln w="57150" cap="rnd">
            <a:solidFill>
              <a:schemeClr val="accent5"/>
            </a:solidFill>
            <a:prstDash val="sys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333">
              <a:defRPr/>
            </a:pPr>
            <a:endParaRPr lang="en-US" kern="0"/>
          </a:p>
        </p:txBody>
      </p:sp>
      <p:sp>
        <p:nvSpPr>
          <p:cNvPr id="3" name="TextBox 2"/>
          <p:cNvSpPr txBox="1"/>
          <p:nvPr/>
        </p:nvSpPr>
        <p:spPr>
          <a:xfrm>
            <a:off x="5086726" y="4097418"/>
            <a:ext cx="442750" cy="307777"/>
          </a:xfrm>
          <a:prstGeom prst="rect">
            <a:avLst/>
          </a:prstGeom>
          <a:noFill/>
        </p:spPr>
        <p:txBody>
          <a:bodyPr wrap="none" rtlCol="0">
            <a:spAutoFit/>
          </a:bodyPr>
          <a:lstStyle/>
          <a:p>
            <a:pPr defTabSz="685874"/>
            <a:r>
              <a:rPr lang="en-US" sz="1400" dirty="0" err="1"/>
              <a:t>IoT</a:t>
            </a:r>
            <a:endParaRPr lang="en-US" sz="1400" dirty="0"/>
          </a:p>
        </p:txBody>
      </p:sp>
      <p:grpSp>
        <p:nvGrpSpPr>
          <p:cNvPr id="157" name="Group 156">
            <a:extLst>
              <a:ext uri="{FF2B5EF4-FFF2-40B4-BE49-F238E27FC236}">
                <a16:creationId xmlns:a16="http://schemas.microsoft.com/office/drawing/2014/main" id="{45FC01BE-F239-EB4D-A7D8-87B8A948BB52}"/>
              </a:ext>
            </a:extLst>
          </p:cNvPr>
          <p:cNvGrpSpPr/>
          <p:nvPr/>
        </p:nvGrpSpPr>
        <p:grpSpPr>
          <a:xfrm>
            <a:off x="39844" y="2599853"/>
            <a:ext cx="1591875" cy="364476"/>
            <a:chOff x="486277" y="2039460"/>
            <a:chExt cx="1926169" cy="331342"/>
          </a:xfrm>
        </p:grpSpPr>
        <p:sp>
          <p:nvSpPr>
            <p:cNvPr id="158" name="Rounded Rectangle 157">
              <a:extLst>
                <a:ext uri="{FF2B5EF4-FFF2-40B4-BE49-F238E27FC236}">
                  <a16:creationId xmlns:a16="http://schemas.microsoft.com/office/drawing/2014/main" id="{5802CA91-8878-754A-A73E-A747574E9751}"/>
                </a:ext>
              </a:extLst>
            </p:cNvPr>
            <p:cNvSpPr/>
            <p:nvPr/>
          </p:nvSpPr>
          <p:spPr>
            <a:xfrm>
              <a:off x="486277" y="2039460"/>
              <a:ext cx="1926169" cy="331342"/>
            </a:xfrm>
            <a:prstGeom prst="roundRect">
              <a:avLst/>
            </a:prstGeom>
            <a:solidFill>
              <a:schemeClr val="accent1"/>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159" name="TextBox 158">
              <a:extLst>
                <a:ext uri="{FF2B5EF4-FFF2-40B4-BE49-F238E27FC236}">
                  <a16:creationId xmlns:a16="http://schemas.microsoft.com/office/drawing/2014/main" id="{9A087947-2077-1541-AAEA-9EFB1C91ABBE}"/>
                </a:ext>
              </a:extLst>
            </p:cNvPr>
            <p:cNvSpPr txBox="1"/>
            <p:nvPr/>
          </p:nvSpPr>
          <p:spPr>
            <a:xfrm>
              <a:off x="558860" y="2122786"/>
              <a:ext cx="1847634" cy="153888"/>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Cloud Security</a:t>
              </a:r>
            </a:p>
          </p:txBody>
        </p:sp>
      </p:grpSp>
      <p:sp>
        <p:nvSpPr>
          <p:cNvPr id="160" name="Rounded Rectangle 159">
            <a:extLst>
              <a:ext uri="{FF2B5EF4-FFF2-40B4-BE49-F238E27FC236}">
                <a16:creationId xmlns:a16="http://schemas.microsoft.com/office/drawing/2014/main" id="{095BDB56-D1CB-8E4D-A990-1B0B02A7C5FF}"/>
              </a:ext>
            </a:extLst>
          </p:cNvPr>
          <p:cNvSpPr/>
          <p:nvPr/>
        </p:nvSpPr>
        <p:spPr>
          <a:xfrm>
            <a:off x="1670443" y="1766970"/>
            <a:ext cx="1023587" cy="364476"/>
          </a:xfrm>
          <a:prstGeom prst="roundRect">
            <a:avLst/>
          </a:prstGeom>
          <a:solidFill>
            <a:srgbClr val="049FD9"/>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333">
              <a:defRPr/>
            </a:pPr>
            <a:r>
              <a:rPr lang="en-US" sz="750" kern="0" dirty="0">
                <a:latin typeface="Arial"/>
              </a:rPr>
              <a:t>ASA, FTD, AMP4N, ESA, WSA</a:t>
            </a:r>
          </a:p>
        </p:txBody>
      </p:sp>
      <p:grpSp>
        <p:nvGrpSpPr>
          <p:cNvPr id="162" name="Group 161">
            <a:extLst>
              <a:ext uri="{FF2B5EF4-FFF2-40B4-BE49-F238E27FC236}">
                <a16:creationId xmlns:a16="http://schemas.microsoft.com/office/drawing/2014/main" id="{72DE7762-AB55-5E4C-9E17-B6048D70FC7F}"/>
              </a:ext>
            </a:extLst>
          </p:cNvPr>
          <p:cNvGrpSpPr/>
          <p:nvPr/>
        </p:nvGrpSpPr>
        <p:grpSpPr>
          <a:xfrm>
            <a:off x="1654207" y="2189712"/>
            <a:ext cx="1061852" cy="358411"/>
            <a:chOff x="486277" y="2032429"/>
            <a:chExt cx="1926169" cy="338373"/>
          </a:xfrm>
        </p:grpSpPr>
        <p:sp>
          <p:nvSpPr>
            <p:cNvPr id="163" name="Rounded Rectangle 162">
              <a:extLst>
                <a:ext uri="{FF2B5EF4-FFF2-40B4-BE49-F238E27FC236}">
                  <a16:creationId xmlns:a16="http://schemas.microsoft.com/office/drawing/2014/main" id="{D3B68B04-92FC-0440-90C1-8DD7AABE9079}"/>
                </a:ext>
              </a:extLst>
            </p:cNvPr>
            <p:cNvSpPr/>
            <p:nvPr/>
          </p:nvSpPr>
          <p:spPr>
            <a:xfrm>
              <a:off x="486277" y="2039460"/>
              <a:ext cx="1926169" cy="331342"/>
            </a:xfrm>
            <a:prstGeom prst="roundRect">
              <a:avLst/>
            </a:prstGeom>
            <a:solidFill>
              <a:schemeClr val="accent5"/>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164" name="TextBox 163">
              <a:extLst>
                <a:ext uri="{FF2B5EF4-FFF2-40B4-BE49-F238E27FC236}">
                  <a16:creationId xmlns:a16="http://schemas.microsoft.com/office/drawing/2014/main" id="{B4CDE2BC-C513-FD49-B9F3-149614FB2021}"/>
                </a:ext>
              </a:extLst>
            </p:cNvPr>
            <p:cNvSpPr txBox="1"/>
            <p:nvPr/>
          </p:nvSpPr>
          <p:spPr>
            <a:xfrm>
              <a:off x="558859" y="2032429"/>
              <a:ext cx="1847633" cy="319626"/>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AMP for Endpoints</a:t>
              </a:r>
            </a:p>
          </p:txBody>
        </p:sp>
      </p:grpSp>
      <p:grpSp>
        <p:nvGrpSpPr>
          <p:cNvPr id="165" name="Group 164">
            <a:extLst>
              <a:ext uri="{FF2B5EF4-FFF2-40B4-BE49-F238E27FC236}">
                <a16:creationId xmlns:a16="http://schemas.microsoft.com/office/drawing/2014/main" id="{AC70FA03-8F04-B541-9203-241CD8F66741}"/>
              </a:ext>
            </a:extLst>
          </p:cNvPr>
          <p:cNvGrpSpPr/>
          <p:nvPr/>
        </p:nvGrpSpPr>
        <p:grpSpPr>
          <a:xfrm>
            <a:off x="1645017" y="2595845"/>
            <a:ext cx="1045693" cy="368489"/>
            <a:chOff x="486277" y="2031181"/>
            <a:chExt cx="1926169" cy="339621"/>
          </a:xfrm>
        </p:grpSpPr>
        <p:sp>
          <p:nvSpPr>
            <p:cNvPr id="166" name="Rounded Rectangle 165">
              <a:extLst>
                <a:ext uri="{FF2B5EF4-FFF2-40B4-BE49-F238E27FC236}">
                  <a16:creationId xmlns:a16="http://schemas.microsoft.com/office/drawing/2014/main" id="{1D8DFF78-E4B2-324D-9CD0-1F7815E3EA27}"/>
                </a:ext>
              </a:extLst>
            </p:cNvPr>
            <p:cNvSpPr/>
            <p:nvPr/>
          </p:nvSpPr>
          <p:spPr>
            <a:xfrm>
              <a:off x="486277" y="2039460"/>
              <a:ext cx="1926169" cy="331342"/>
            </a:xfrm>
            <a:prstGeom prst="roundRect">
              <a:avLst/>
            </a:prstGeom>
            <a:solidFill>
              <a:schemeClr val="accent1"/>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167" name="TextBox 166">
              <a:extLst>
                <a:ext uri="{FF2B5EF4-FFF2-40B4-BE49-F238E27FC236}">
                  <a16:creationId xmlns:a16="http://schemas.microsoft.com/office/drawing/2014/main" id="{D4FAEAA1-09DA-B347-B49A-27FE7FEAC021}"/>
                </a:ext>
              </a:extLst>
            </p:cNvPr>
            <p:cNvSpPr txBox="1"/>
            <p:nvPr/>
          </p:nvSpPr>
          <p:spPr>
            <a:xfrm>
              <a:off x="558859" y="2031181"/>
              <a:ext cx="1847633" cy="312031"/>
            </a:xfrm>
            <a:prstGeom prst="rect">
              <a:avLst/>
            </a:prstGeom>
            <a:noFill/>
            <a:ln w="25400" cap="flat" cmpd="sng" algn="ctr">
              <a:noFill/>
              <a:prstDash val="solid"/>
            </a:ln>
            <a:effectLst/>
          </p:spPr>
          <p:txBody>
            <a:bodyPr wrap="square" lIns="0" tIns="0" rIns="0" bIns="0" rtlCol="0">
              <a:spAutoFit/>
            </a:bodyPr>
            <a:lstStyle/>
            <a:p>
              <a:pPr defTabSz="914333">
                <a:defRPr/>
              </a:pPr>
              <a:r>
                <a:rPr lang="en-US" sz="1100" kern="0" dirty="0">
                  <a:latin typeface="Arial"/>
                </a:rPr>
                <a:t>Umbrella</a:t>
              </a:r>
            </a:p>
            <a:p>
              <a:pPr defTabSz="914333">
                <a:defRPr/>
              </a:pPr>
              <a:r>
                <a:rPr lang="en-US" sz="1100" kern="0" dirty="0" err="1">
                  <a:latin typeface="Arial"/>
                </a:rPr>
                <a:t>CloudLock</a:t>
              </a:r>
              <a:endParaRPr lang="en-US" sz="1100" kern="0" dirty="0">
                <a:latin typeface="Arial"/>
              </a:endParaRPr>
            </a:p>
          </p:txBody>
        </p:sp>
      </p:grpSp>
      <p:grpSp>
        <p:nvGrpSpPr>
          <p:cNvPr id="168" name="Group 167">
            <a:extLst>
              <a:ext uri="{FF2B5EF4-FFF2-40B4-BE49-F238E27FC236}">
                <a16:creationId xmlns:a16="http://schemas.microsoft.com/office/drawing/2014/main" id="{B7750AC8-5D1D-5245-B86C-C68E7EB08977}"/>
              </a:ext>
            </a:extLst>
          </p:cNvPr>
          <p:cNvGrpSpPr/>
          <p:nvPr/>
        </p:nvGrpSpPr>
        <p:grpSpPr>
          <a:xfrm>
            <a:off x="1635383" y="2990377"/>
            <a:ext cx="1073474" cy="484748"/>
            <a:chOff x="489980" y="2384112"/>
            <a:chExt cx="1935929" cy="354792"/>
          </a:xfrm>
        </p:grpSpPr>
        <p:sp>
          <p:nvSpPr>
            <p:cNvPr id="169" name="Rounded Rectangle 168">
              <a:extLst>
                <a:ext uri="{FF2B5EF4-FFF2-40B4-BE49-F238E27FC236}">
                  <a16:creationId xmlns:a16="http://schemas.microsoft.com/office/drawing/2014/main" id="{F0F412E8-CA75-194D-BE80-23D0D9AC9AE1}"/>
                </a:ext>
              </a:extLst>
            </p:cNvPr>
            <p:cNvSpPr/>
            <p:nvPr/>
          </p:nvSpPr>
          <p:spPr>
            <a:xfrm>
              <a:off x="489980" y="2398753"/>
              <a:ext cx="1929504" cy="331342"/>
            </a:xfrm>
            <a:prstGeom prst="roundRect">
              <a:avLst/>
            </a:prstGeom>
            <a:solidFill>
              <a:schemeClr val="accent2"/>
            </a:solidFill>
            <a:ln w="254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3">
                <a:defRPr/>
              </a:pPr>
              <a:endParaRPr lang="en-US" sz="1600" kern="0" dirty="0">
                <a:latin typeface="Arial"/>
              </a:endParaRPr>
            </a:p>
          </p:txBody>
        </p:sp>
        <p:sp>
          <p:nvSpPr>
            <p:cNvPr id="170" name="TextBox 169">
              <a:extLst>
                <a:ext uri="{FF2B5EF4-FFF2-40B4-BE49-F238E27FC236}">
                  <a16:creationId xmlns:a16="http://schemas.microsoft.com/office/drawing/2014/main" id="{9D17F309-C205-3946-B554-337AAF6931B8}"/>
                </a:ext>
              </a:extLst>
            </p:cNvPr>
            <p:cNvSpPr txBox="1"/>
            <p:nvPr/>
          </p:nvSpPr>
          <p:spPr>
            <a:xfrm>
              <a:off x="578276" y="2384112"/>
              <a:ext cx="1847633" cy="354792"/>
            </a:xfrm>
            <a:prstGeom prst="rect">
              <a:avLst/>
            </a:prstGeom>
            <a:noFill/>
            <a:ln w="25400" cap="flat" cmpd="sng" algn="ctr">
              <a:noFill/>
              <a:prstDash val="solid"/>
            </a:ln>
            <a:effectLst/>
          </p:spPr>
          <p:txBody>
            <a:bodyPr wrap="square" lIns="0" tIns="0" rIns="0" bIns="0" rtlCol="0">
              <a:spAutoFit/>
            </a:bodyPr>
            <a:lstStyle/>
            <a:p>
              <a:pPr defTabSz="914333">
                <a:defRPr/>
              </a:pPr>
              <a:r>
                <a:rPr lang="en-US" sz="1050" kern="0" dirty="0" err="1">
                  <a:latin typeface="Arial"/>
                </a:rPr>
                <a:t>ThreatGrid</a:t>
              </a:r>
              <a:r>
                <a:rPr lang="en-US" sz="1050" kern="0" dirty="0">
                  <a:latin typeface="Arial"/>
                </a:rPr>
                <a:t> </a:t>
              </a:r>
            </a:p>
            <a:p>
              <a:pPr defTabSz="914333">
                <a:defRPr/>
              </a:pPr>
              <a:r>
                <a:rPr lang="en-US" sz="1050" kern="0" dirty="0">
                  <a:latin typeface="Arial"/>
                </a:rPr>
                <a:t>Cloud Threat Analytics</a:t>
              </a:r>
            </a:p>
          </p:txBody>
        </p:sp>
      </p:grpSp>
    </p:spTree>
    <p:extLst>
      <p:ext uri="{BB962C8B-B14F-4D97-AF65-F5344CB8AC3E}">
        <p14:creationId xmlns:p14="http://schemas.microsoft.com/office/powerpoint/2010/main" val="41932905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7" presetClass="emph" presetSubtype="2" fill="hold" nodeType="afterEffect">
                                  <p:stCondLst>
                                    <p:cond delay="0"/>
                                  </p:stCondLst>
                                  <p:childTnLst>
                                    <p:animClr clrSpc="rgb" dir="cw">
                                      <p:cBhvr>
                                        <p:cTn id="6" dur="1000" fill="hold"/>
                                        <p:tgtEl>
                                          <p:spTgt spid="402"/>
                                        </p:tgtEl>
                                        <p:attrNameLst>
                                          <p:attrName>stroke.color</p:attrName>
                                        </p:attrNameLst>
                                      </p:cBhvr>
                                      <p:to>
                                        <a:schemeClr val="bg2"/>
                                      </p:to>
                                    </p:animClr>
                                    <p:set>
                                      <p:cBhvr>
                                        <p:cTn id="7" dur="1000" fill="hold"/>
                                        <p:tgtEl>
                                          <p:spTgt spid="402"/>
                                        </p:tgtEl>
                                        <p:attrNameLst>
                                          <p:attrName>stroke.on</p:attrName>
                                        </p:attrNameLst>
                                      </p:cBhvr>
                                      <p:to>
                                        <p:strVal val="true"/>
                                      </p:to>
                                    </p:set>
                                  </p:childTnLst>
                                </p:cTn>
                              </p:par>
                              <p:par>
                                <p:cTn id="8" presetID="7" presetClass="emph" presetSubtype="2" fill="hold" nodeType="withEffect">
                                  <p:stCondLst>
                                    <p:cond delay="0"/>
                                  </p:stCondLst>
                                  <p:childTnLst>
                                    <p:animClr clrSpc="rgb" dir="cw">
                                      <p:cBhvr>
                                        <p:cTn id="9" dur="1000" fill="hold"/>
                                        <p:tgtEl>
                                          <p:spTgt spid="336"/>
                                        </p:tgtEl>
                                        <p:attrNameLst>
                                          <p:attrName>stroke.color</p:attrName>
                                        </p:attrNameLst>
                                      </p:cBhvr>
                                      <p:to>
                                        <a:schemeClr val="bg2"/>
                                      </p:to>
                                    </p:animClr>
                                    <p:set>
                                      <p:cBhvr>
                                        <p:cTn id="10" dur="1000" fill="hold"/>
                                        <p:tgtEl>
                                          <p:spTgt spid="336"/>
                                        </p:tgtEl>
                                        <p:attrNameLst>
                                          <p:attrName>stroke.on</p:attrName>
                                        </p:attrNameLst>
                                      </p:cBhvr>
                                      <p:to>
                                        <p:strVal val="true"/>
                                      </p:to>
                                    </p:set>
                                  </p:childTnLst>
                                </p:cTn>
                              </p:par>
                              <p:par>
                                <p:cTn id="11" presetID="7" presetClass="emph" presetSubtype="2" fill="hold" nodeType="withEffect">
                                  <p:stCondLst>
                                    <p:cond delay="0"/>
                                  </p:stCondLst>
                                  <p:childTnLst>
                                    <p:animClr clrSpc="rgb" dir="cw">
                                      <p:cBhvr>
                                        <p:cTn id="12" dur="1000" fill="hold"/>
                                        <p:tgtEl>
                                          <p:spTgt spid="405"/>
                                        </p:tgtEl>
                                        <p:attrNameLst>
                                          <p:attrName>stroke.color</p:attrName>
                                        </p:attrNameLst>
                                      </p:cBhvr>
                                      <p:to>
                                        <a:schemeClr val="bg2"/>
                                      </p:to>
                                    </p:animClr>
                                    <p:set>
                                      <p:cBhvr>
                                        <p:cTn id="13" dur="1000" fill="hold"/>
                                        <p:tgtEl>
                                          <p:spTgt spid="405"/>
                                        </p:tgtEl>
                                        <p:attrNameLst>
                                          <p:attrName>stroke.on</p:attrName>
                                        </p:attrNameLst>
                                      </p:cBhvr>
                                      <p:to>
                                        <p:strVal val="true"/>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02"/>
                                        </p:tgtEl>
                                        <p:attrNameLst>
                                          <p:attrName>style.visibility</p:attrName>
                                        </p:attrNameLst>
                                      </p:cBhvr>
                                      <p:to>
                                        <p:strVal val="visible"/>
                                      </p:to>
                                    </p:set>
                                    <p:animEffect transition="in" filter="fade">
                                      <p:cBhvr>
                                        <p:cTn id="18" dur="500"/>
                                        <p:tgtEl>
                                          <p:spTgt spid="60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40"/>
                                        </p:tgtEl>
                                        <p:attrNameLst>
                                          <p:attrName>style.visibility</p:attrName>
                                        </p:attrNameLst>
                                      </p:cBhvr>
                                      <p:to>
                                        <p:strVal val="visible"/>
                                      </p:to>
                                    </p:set>
                                    <p:animEffect transition="in" filter="fade">
                                      <p:cBhvr>
                                        <p:cTn id="21" dur="500"/>
                                        <p:tgtEl>
                                          <p:spTgt spid="640"/>
                                        </p:tgtEl>
                                      </p:cBhvr>
                                    </p:animEffect>
                                  </p:childTnLst>
                                </p:cTn>
                              </p:par>
                              <p:par>
                                <p:cTn id="22" presetID="10" presetClass="entr" presetSubtype="0" fill="hold" nodeType="withEffect">
                                  <p:stCondLst>
                                    <p:cond delay="0"/>
                                  </p:stCondLst>
                                  <p:childTnLst>
                                    <p:set>
                                      <p:cBhvr>
                                        <p:cTn id="23" dur="1" fill="hold">
                                          <p:stCondLst>
                                            <p:cond delay="0"/>
                                          </p:stCondLst>
                                        </p:cTn>
                                        <p:tgtEl>
                                          <p:spTgt spid="596"/>
                                        </p:tgtEl>
                                        <p:attrNameLst>
                                          <p:attrName>style.visibility</p:attrName>
                                        </p:attrNameLst>
                                      </p:cBhvr>
                                      <p:to>
                                        <p:strVal val="visible"/>
                                      </p:to>
                                    </p:set>
                                    <p:animEffect transition="in" filter="fade">
                                      <p:cBhvr>
                                        <p:cTn id="24" dur="500"/>
                                        <p:tgtEl>
                                          <p:spTgt spid="596"/>
                                        </p:tgtEl>
                                      </p:cBhvr>
                                    </p:animEffect>
                                  </p:childTnLst>
                                </p:cTn>
                              </p:par>
                              <p:par>
                                <p:cTn id="25" presetID="10" presetClass="entr" presetSubtype="0" fill="hold" nodeType="withEffect">
                                  <p:stCondLst>
                                    <p:cond delay="0"/>
                                  </p:stCondLst>
                                  <p:childTnLst>
                                    <p:set>
                                      <p:cBhvr>
                                        <p:cTn id="26" dur="1" fill="hold">
                                          <p:stCondLst>
                                            <p:cond delay="0"/>
                                          </p:stCondLst>
                                        </p:cTn>
                                        <p:tgtEl>
                                          <p:spTgt spid="600"/>
                                        </p:tgtEl>
                                        <p:attrNameLst>
                                          <p:attrName>style.visibility</p:attrName>
                                        </p:attrNameLst>
                                      </p:cBhvr>
                                      <p:to>
                                        <p:strVal val="visible"/>
                                      </p:to>
                                    </p:set>
                                    <p:animEffect transition="in" filter="fade">
                                      <p:cBhvr>
                                        <p:cTn id="27" dur="500"/>
                                        <p:tgtEl>
                                          <p:spTgt spid="60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01"/>
                                        </p:tgtEl>
                                        <p:attrNameLst>
                                          <p:attrName>style.visibility</p:attrName>
                                        </p:attrNameLst>
                                      </p:cBhvr>
                                      <p:to>
                                        <p:strVal val="visible"/>
                                      </p:to>
                                    </p:set>
                                    <p:animEffect transition="in" filter="fade">
                                      <p:cBhvr>
                                        <p:cTn id="30" dur="500"/>
                                        <p:tgtEl>
                                          <p:spTgt spid="60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90"/>
                                        </p:tgtEl>
                                        <p:attrNameLst>
                                          <p:attrName>style.visibility</p:attrName>
                                        </p:attrNameLst>
                                      </p:cBhvr>
                                      <p:to>
                                        <p:strVal val="visible"/>
                                      </p:to>
                                    </p:set>
                                    <p:animEffect transition="in" filter="fade">
                                      <p:cBhvr>
                                        <p:cTn id="33" dur="500"/>
                                        <p:tgtEl>
                                          <p:spTgt spid="59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38"/>
                                        </p:tgtEl>
                                        <p:attrNameLst>
                                          <p:attrName>style.visibility</p:attrName>
                                        </p:attrNameLst>
                                      </p:cBhvr>
                                      <p:to>
                                        <p:strVal val="visible"/>
                                      </p:to>
                                    </p:set>
                                    <p:animEffect transition="in" filter="fade">
                                      <p:cBhvr>
                                        <p:cTn id="36" dur="500"/>
                                        <p:tgtEl>
                                          <p:spTgt spid="638"/>
                                        </p:tgtEl>
                                      </p:cBhvr>
                                    </p:animEffect>
                                  </p:childTnLst>
                                </p:cTn>
                              </p:par>
                              <p:par>
                                <p:cTn id="37" presetID="10" presetClass="entr" presetSubtype="0" fill="hold" nodeType="withEffect">
                                  <p:stCondLst>
                                    <p:cond delay="0"/>
                                  </p:stCondLst>
                                  <p:childTnLst>
                                    <p:set>
                                      <p:cBhvr>
                                        <p:cTn id="38" dur="1" fill="hold">
                                          <p:stCondLst>
                                            <p:cond delay="0"/>
                                          </p:stCondLst>
                                        </p:cTn>
                                        <p:tgtEl>
                                          <p:spTgt spid="627"/>
                                        </p:tgtEl>
                                        <p:attrNameLst>
                                          <p:attrName>style.visibility</p:attrName>
                                        </p:attrNameLst>
                                      </p:cBhvr>
                                      <p:to>
                                        <p:strVal val="visible"/>
                                      </p:to>
                                    </p:set>
                                    <p:animEffect transition="in" filter="fade">
                                      <p:cBhvr>
                                        <p:cTn id="39" dur="500"/>
                                        <p:tgtEl>
                                          <p:spTgt spid="62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09"/>
                                        </p:tgtEl>
                                        <p:attrNameLst>
                                          <p:attrName>style.visibility</p:attrName>
                                        </p:attrNameLst>
                                      </p:cBhvr>
                                      <p:to>
                                        <p:strVal val="visible"/>
                                      </p:to>
                                    </p:set>
                                    <p:animEffect transition="in" filter="fade">
                                      <p:cBhvr>
                                        <p:cTn id="42" dur="500"/>
                                        <p:tgtEl>
                                          <p:spTgt spid="60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92"/>
                                        </p:tgtEl>
                                        <p:attrNameLst>
                                          <p:attrName>style.visibility</p:attrName>
                                        </p:attrNameLst>
                                      </p:cBhvr>
                                      <p:to>
                                        <p:strVal val="visible"/>
                                      </p:to>
                                    </p:set>
                                    <p:animEffect transition="in" filter="fade">
                                      <p:cBhvr>
                                        <p:cTn id="45" dur="500"/>
                                        <p:tgtEl>
                                          <p:spTgt spid="59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10"/>
                                        </p:tgtEl>
                                        <p:attrNameLst>
                                          <p:attrName>style.visibility</p:attrName>
                                        </p:attrNameLst>
                                      </p:cBhvr>
                                      <p:to>
                                        <p:strVal val="visible"/>
                                      </p:to>
                                    </p:set>
                                    <p:animEffect transition="in" filter="fade">
                                      <p:cBhvr>
                                        <p:cTn id="48" dur="500"/>
                                        <p:tgtEl>
                                          <p:spTgt spid="61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509"/>
                                        </p:tgtEl>
                                        <p:attrNameLst>
                                          <p:attrName>style.visibility</p:attrName>
                                        </p:attrNameLst>
                                      </p:cBhvr>
                                      <p:to>
                                        <p:strVal val="visible"/>
                                      </p:to>
                                    </p:set>
                                    <p:animEffect transition="in" filter="fade">
                                      <p:cBhvr>
                                        <p:cTn id="53" dur="500"/>
                                        <p:tgtEl>
                                          <p:spTgt spid="50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08"/>
                                        </p:tgtEl>
                                        <p:attrNameLst>
                                          <p:attrName>style.visibility</p:attrName>
                                        </p:attrNameLst>
                                      </p:cBhvr>
                                      <p:to>
                                        <p:strVal val="visible"/>
                                      </p:to>
                                    </p:set>
                                    <p:animEffect transition="in" filter="fade">
                                      <p:cBhvr>
                                        <p:cTn id="56" dur="500"/>
                                        <p:tgtEl>
                                          <p:spTgt spid="608"/>
                                        </p:tgtEl>
                                      </p:cBhvr>
                                    </p:animEffect>
                                  </p:childTnLst>
                                </p:cTn>
                              </p:par>
                              <p:par>
                                <p:cTn id="57" presetID="10" presetClass="exit" presetSubtype="0" fill="hold" nodeType="withEffect">
                                  <p:stCondLst>
                                    <p:cond delay="0"/>
                                  </p:stCondLst>
                                  <p:childTnLst>
                                    <p:animEffect transition="out" filter="fade">
                                      <p:cBhvr>
                                        <p:cTn id="58" dur="500"/>
                                        <p:tgtEl>
                                          <p:spTgt spid="336"/>
                                        </p:tgtEl>
                                      </p:cBhvr>
                                    </p:animEffect>
                                    <p:set>
                                      <p:cBhvr>
                                        <p:cTn id="59" dur="1" fill="hold">
                                          <p:stCondLst>
                                            <p:cond delay="499"/>
                                          </p:stCondLst>
                                        </p:cTn>
                                        <p:tgtEl>
                                          <p:spTgt spid="336"/>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500"/>
                                        <p:tgtEl>
                                          <p:spTgt spid="402"/>
                                        </p:tgtEl>
                                      </p:cBhvr>
                                    </p:animEffect>
                                    <p:set>
                                      <p:cBhvr>
                                        <p:cTn id="62" dur="1" fill="hold">
                                          <p:stCondLst>
                                            <p:cond delay="499"/>
                                          </p:stCondLst>
                                        </p:cTn>
                                        <p:tgtEl>
                                          <p:spTgt spid="402"/>
                                        </p:tgtEl>
                                        <p:attrNameLst>
                                          <p:attrName>style.visibility</p:attrName>
                                        </p:attrNameLst>
                                      </p:cBhvr>
                                      <p:to>
                                        <p:strVal val="hidden"/>
                                      </p:to>
                                    </p:set>
                                  </p:childTnLst>
                                </p:cTn>
                              </p:par>
                              <p:par>
                                <p:cTn id="63" presetID="10" presetClass="exit" presetSubtype="0" fill="hold" nodeType="withEffect">
                                  <p:stCondLst>
                                    <p:cond delay="0"/>
                                  </p:stCondLst>
                                  <p:childTnLst>
                                    <p:animEffect transition="out" filter="fade">
                                      <p:cBhvr>
                                        <p:cTn id="64" dur="500"/>
                                        <p:tgtEl>
                                          <p:spTgt spid="405"/>
                                        </p:tgtEl>
                                      </p:cBhvr>
                                    </p:animEffect>
                                    <p:set>
                                      <p:cBhvr>
                                        <p:cTn id="65" dur="1" fill="hold">
                                          <p:stCondLst>
                                            <p:cond delay="499"/>
                                          </p:stCondLst>
                                        </p:cTn>
                                        <p:tgtEl>
                                          <p:spTgt spid="405"/>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590"/>
                                        </p:tgtEl>
                                      </p:cBhvr>
                                    </p:animEffect>
                                    <p:set>
                                      <p:cBhvr>
                                        <p:cTn id="68" dur="1" fill="hold">
                                          <p:stCondLst>
                                            <p:cond delay="499"/>
                                          </p:stCondLst>
                                        </p:cTn>
                                        <p:tgtEl>
                                          <p:spTgt spid="590"/>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640"/>
                                        </p:tgtEl>
                                      </p:cBhvr>
                                    </p:animEffect>
                                    <p:set>
                                      <p:cBhvr>
                                        <p:cTn id="71" dur="1" fill="hold">
                                          <p:stCondLst>
                                            <p:cond delay="499"/>
                                          </p:stCondLst>
                                        </p:cTn>
                                        <p:tgtEl>
                                          <p:spTgt spid="640"/>
                                        </p:tgtEl>
                                        <p:attrNameLst>
                                          <p:attrName>style.visibility</p:attrName>
                                        </p:attrNameLst>
                                      </p:cBhvr>
                                      <p:to>
                                        <p:strVal val="hidden"/>
                                      </p:to>
                                    </p:set>
                                  </p:childTnLst>
                                </p:cTn>
                              </p:par>
                              <p:par>
                                <p:cTn id="72" presetID="7" presetClass="emph" presetSubtype="2" fill="hold" nodeType="withEffect">
                                  <p:stCondLst>
                                    <p:cond delay="0"/>
                                  </p:stCondLst>
                                  <p:childTnLst>
                                    <p:animClr clrSpc="rgb" dir="cw">
                                      <p:cBhvr>
                                        <p:cTn id="73" dur="1000" fill="hold"/>
                                        <p:tgtEl>
                                          <p:spTgt spid="583"/>
                                        </p:tgtEl>
                                        <p:attrNameLst>
                                          <p:attrName>stroke.color</p:attrName>
                                        </p:attrNameLst>
                                      </p:cBhvr>
                                      <p:to>
                                        <a:schemeClr val="accent1"/>
                                      </p:to>
                                    </p:animClr>
                                    <p:set>
                                      <p:cBhvr>
                                        <p:cTn id="74" dur="1000" fill="hold"/>
                                        <p:tgtEl>
                                          <p:spTgt spid="583"/>
                                        </p:tgtEl>
                                        <p:attrNameLst>
                                          <p:attrName>stroke.on</p:attrName>
                                        </p:attrNameLst>
                                      </p:cBhvr>
                                      <p:to>
                                        <p:strVal val="true"/>
                                      </p:to>
                                    </p:set>
                                  </p:childTnLst>
                                </p:cTn>
                              </p:par>
                              <p:par>
                                <p:cTn id="75" presetID="10" presetClass="exit" presetSubtype="0" fill="hold" grpId="1" nodeType="withEffect">
                                  <p:stCondLst>
                                    <p:cond delay="0"/>
                                  </p:stCondLst>
                                  <p:childTnLst>
                                    <p:animEffect transition="out" filter="fade">
                                      <p:cBhvr>
                                        <p:cTn id="76" dur="500"/>
                                        <p:tgtEl>
                                          <p:spTgt spid="601"/>
                                        </p:tgtEl>
                                      </p:cBhvr>
                                    </p:animEffect>
                                    <p:set>
                                      <p:cBhvr>
                                        <p:cTn id="77" dur="1" fill="hold">
                                          <p:stCondLst>
                                            <p:cond delay="499"/>
                                          </p:stCondLst>
                                        </p:cTn>
                                        <p:tgtEl>
                                          <p:spTgt spid="601"/>
                                        </p:tgtEl>
                                        <p:attrNameLst>
                                          <p:attrName>style.visibility</p:attrName>
                                        </p:attrNameLst>
                                      </p:cBhvr>
                                      <p:to>
                                        <p:strVal val="hidden"/>
                                      </p:to>
                                    </p:set>
                                  </p:childTnLst>
                                </p:cTn>
                              </p:par>
                              <p:par>
                                <p:cTn id="78" presetID="7" presetClass="emph" presetSubtype="2" fill="hold" nodeType="withEffect">
                                  <p:stCondLst>
                                    <p:cond delay="0"/>
                                  </p:stCondLst>
                                  <p:childTnLst>
                                    <p:animClr clrSpc="rgb" dir="cw">
                                      <p:cBhvr>
                                        <p:cTn id="79" dur="1000" fill="hold"/>
                                        <p:tgtEl>
                                          <p:spTgt spid="582"/>
                                        </p:tgtEl>
                                        <p:attrNameLst>
                                          <p:attrName>stroke.color</p:attrName>
                                        </p:attrNameLst>
                                      </p:cBhvr>
                                      <p:to>
                                        <a:schemeClr val="accent1"/>
                                      </p:to>
                                    </p:animClr>
                                    <p:set>
                                      <p:cBhvr>
                                        <p:cTn id="80" dur="1000" fill="hold"/>
                                        <p:tgtEl>
                                          <p:spTgt spid="582"/>
                                        </p:tgtEl>
                                        <p:attrNameLst>
                                          <p:attrName>stroke.on</p:attrName>
                                        </p:attrNameLst>
                                      </p:cBhvr>
                                      <p:to>
                                        <p:strVal val="true"/>
                                      </p:to>
                                    </p:set>
                                  </p:childTnLst>
                                </p:cTn>
                              </p:par>
                              <p:par>
                                <p:cTn id="81" presetID="7" presetClass="emph" presetSubtype="2" fill="hold" nodeType="withEffect">
                                  <p:stCondLst>
                                    <p:cond delay="0"/>
                                  </p:stCondLst>
                                  <p:childTnLst>
                                    <p:animClr clrSpc="rgb" dir="cw">
                                      <p:cBhvr>
                                        <p:cTn id="82" dur="1000" fill="hold"/>
                                        <p:tgtEl>
                                          <p:spTgt spid="641"/>
                                        </p:tgtEl>
                                        <p:attrNameLst>
                                          <p:attrName>stroke.color</p:attrName>
                                        </p:attrNameLst>
                                      </p:cBhvr>
                                      <p:to>
                                        <a:schemeClr val="accent1"/>
                                      </p:to>
                                    </p:animClr>
                                    <p:set>
                                      <p:cBhvr>
                                        <p:cTn id="83" dur="1000" fill="hold"/>
                                        <p:tgtEl>
                                          <p:spTgt spid="641"/>
                                        </p:tgtEl>
                                        <p:attrNameLst>
                                          <p:attrName>stroke.on</p:attrName>
                                        </p:attrNameLst>
                                      </p:cBhvr>
                                      <p:to>
                                        <p:strVal val="true"/>
                                      </p:to>
                                    </p:set>
                                  </p:childTnLst>
                                </p:cTn>
                              </p:par>
                              <p:par>
                                <p:cTn id="84" presetID="7" presetClass="emph" presetSubtype="2" fill="hold" nodeType="withEffect">
                                  <p:stCondLst>
                                    <p:cond delay="0"/>
                                  </p:stCondLst>
                                  <p:childTnLst>
                                    <p:animClr clrSpc="rgb" dir="cw">
                                      <p:cBhvr>
                                        <p:cTn id="85" dur="1000" fill="hold"/>
                                        <p:tgtEl>
                                          <p:spTgt spid="584"/>
                                        </p:tgtEl>
                                        <p:attrNameLst>
                                          <p:attrName>stroke.color</p:attrName>
                                        </p:attrNameLst>
                                      </p:cBhvr>
                                      <p:to>
                                        <a:schemeClr val="accent1"/>
                                      </p:to>
                                    </p:animClr>
                                    <p:set>
                                      <p:cBhvr>
                                        <p:cTn id="86" dur="1000" fill="hold"/>
                                        <p:tgtEl>
                                          <p:spTgt spid="584"/>
                                        </p:tgtEl>
                                        <p:attrNameLst>
                                          <p:attrName>stroke.on</p:attrName>
                                        </p:attrNameLst>
                                      </p:cBhvr>
                                      <p:to>
                                        <p:strVal val="true"/>
                                      </p:to>
                                    </p:se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613"/>
                                        </p:tgtEl>
                                        <p:attrNameLst>
                                          <p:attrName>style.visibility</p:attrName>
                                        </p:attrNameLst>
                                      </p:cBhvr>
                                      <p:to>
                                        <p:strVal val="visible"/>
                                      </p:to>
                                    </p:set>
                                    <p:animEffect transition="in" filter="fade">
                                      <p:cBhvr>
                                        <p:cTn id="91" dur="500"/>
                                        <p:tgtEl>
                                          <p:spTgt spid="613"/>
                                        </p:tgtEl>
                                      </p:cBhvr>
                                    </p:animEffect>
                                  </p:childTnLst>
                                </p:cTn>
                              </p:par>
                              <p:par>
                                <p:cTn id="92" presetID="10" presetClass="entr" presetSubtype="0" fill="hold" grpId="1" nodeType="withEffect">
                                  <p:stCondLst>
                                    <p:cond delay="0"/>
                                  </p:stCondLst>
                                  <p:childTnLst>
                                    <p:set>
                                      <p:cBhvr>
                                        <p:cTn id="93" dur="1" fill="hold">
                                          <p:stCondLst>
                                            <p:cond delay="0"/>
                                          </p:stCondLst>
                                        </p:cTn>
                                        <p:tgtEl>
                                          <p:spTgt spid="592"/>
                                        </p:tgtEl>
                                        <p:attrNameLst>
                                          <p:attrName>style.visibility</p:attrName>
                                        </p:attrNameLst>
                                      </p:cBhvr>
                                      <p:to>
                                        <p:strVal val="visible"/>
                                      </p:to>
                                    </p:set>
                                    <p:animEffect transition="in" filter="fade">
                                      <p:cBhvr>
                                        <p:cTn id="94" dur="500"/>
                                        <p:tgtEl>
                                          <p:spTgt spid="592"/>
                                        </p:tgtEl>
                                      </p:cBhvr>
                                    </p:animEffect>
                                  </p:childTnLst>
                                </p:cTn>
                              </p:par>
                              <p:par>
                                <p:cTn id="95" presetID="7" presetClass="emph" presetSubtype="2" fill="hold" nodeType="withEffect">
                                  <p:stCondLst>
                                    <p:cond delay="0"/>
                                  </p:stCondLst>
                                  <p:childTnLst>
                                    <p:animClr clrSpc="rgb" dir="cw">
                                      <p:cBhvr>
                                        <p:cTn id="96" dur="1000" fill="hold"/>
                                        <p:tgtEl>
                                          <p:spTgt spid="521"/>
                                        </p:tgtEl>
                                        <p:attrNameLst>
                                          <p:attrName>stroke.color</p:attrName>
                                        </p:attrNameLst>
                                      </p:cBhvr>
                                      <p:to>
                                        <a:schemeClr val="accent1"/>
                                      </p:to>
                                    </p:animClr>
                                    <p:set>
                                      <p:cBhvr>
                                        <p:cTn id="97" dur="1000" fill="hold"/>
                                        <p:tgtEl>
                                          <p:spTgt spid="521"/>
                                        </p:tgtEl>
                                        <p:attrNameLst>
                                          <p:attrName>stroke.on</p:attrName>
                                        </p:attrNameLst>
                                      </p:cBhvr>
                                      <p:to>
                                        <p:strVal val="true"/>
                                      </p:to>
                                    </p:set>
                                  </p:childTnLst>
                                </p:cTn>
                              </p:par>
                              <p:par>
                                <p:cTn id="98" presetID="7" presetClass="emph" presetSubtype="2" fill="hold" nodeType="withEffect">
                                  <p:stCondLst>
                                    <p:cond delay="0"/>
                                  </p:stCondLst>
                                  <p:childTnLst>
                                    <p:animClr clrSpc="rgb" dir="cw">
                                      <p:cBhvr>
                                        <p:cTn id="99" dur="1000" fill="hold"/>
                                        <p:tgtEl>
                                          <p:spTgt spid="573"/>
                                        </p:tgtEl>
                                        <p:attrNameLst>
                                          <p:attrName>stroke.color</p:attrName>
                                        </p:attrNameLst>
                                      </p:cBhvr>
                                      <p:to>
                                        <a:schemeClr val="accent1"/>
                                      </p:to>
                                    </p:animClr>
                                    <p:set>
                                      <p:cBhvr>
                                        <p:cTn id="100" dur="1000" fill="hold"/>
                                        <p:tgtEl>
                                          <p:spTgt spid="573"/>
                                        </p:tgtEl>
                                        <p:attrNameLst>
                                          <p:attrName>stroke.on</p:attrName>
                                        </p:attrNameLst>
                                      </p:cBhvr>
                                      <p:to>
                                        <p:strVal val="true"/>
                                      </p:to>
                                    </p:set>
                                  </p:childTnLst>
                                </p:cTn>
                              </p:par>
                              <p:par>
                                <p:cTn id="101" presetID="7" presetClass="emph" presetSubtype="2" fill="hold" nodeType="withEffect">
                                  <p:stCondLst>
                                    <p:cond delay="0"/>
                                  </p:stCondLst>
                                  <p:childTnLst>
                                    <p:animClr clrSpc="rgb" dir="cw">
                                      <p:cBhvr>
                                        <p:cTn id="102" dur="1000" fill="hold"/>
                                        <p:tgtEl>
                                          <p:spTgt spid="574"/>
                                        </p:tgtEl>
                                        <p:attrNameLst>
                                          <p:attrName>stroke.color</p:attrName>
                                        </p:attrNameLst>
                                      </p:cBhvr>
                                      <p:to>
                                        <a:schemeClr val="accent1"/>
                                      </p:to>
                                    </p:animClr>
                                    <p:set>
                                      <p:cBhvr>
                                        <p:cTn id="103" dur="1000" fill="hold"/>
                                        <p:tgtEl>
                                          <p:spTgt spid="574"/>
                                        </p:tgtEl>
                                        <p:attrNameLst>
                                          <p:attrName>stroke.on</p:attrName>
                                        </p:attrNameLst>
                                      </p:cBhvr>
                                      <p:to>
                                        <p:strVal val="true"/>
                                      </p:to>
                                    </p:set>
                                  </p:childTnLst>
                                </p:cTn>
                              </p:par>
                              <p:par>
                                <p:cTn id="104" presetID="10" presetClass="entr" presetSubtype="0" fill="hold" grpId="0" nodeType="withEffect">
                                  <p:stCondLst>
                                    <p:cond delay="0"/>
                                  </p:stCondLst>
                                  <p:childTnLst>
                                    <p:set>
                                      <p:cBhvr>
                                        <p:cTn id="105" dur="1" fill="hold">
                                          <p:stCondLst>
                                            <p:cond delay="0"/>
                                          </p:stCondLst>
                                        </p:cTn>
                                        <p:tgtEl>
                                          <p:spTgt spid="647"/>
                                        </p:tgtEl>
                                        <p:attrNameLst>
                                          <p:attrName>style.visibility</p:attrName>
                                        </p:attrNameLst>
                                      </p:cBhvr>
                                      <p:to>
                                        <p:strVal val="visible"/>
                                      </p:to>
                                    </p:set>
                                    <p:animEffect transition="in" filter="fade">
                                      <p:cBhvr>
                                        <p:cTn id="106" dur="500"/>
                                        <p:tgtEl>
                                          <p:spTgt spid="647"/>
                                        </p:tgtEl>
                                      </p:cBhvr>
                                    </p:animEffect>
                                  </p:childTnLst>
                                </p:cTn>
                              </p:par>
                              <p:par>
                                <p:cTn id="107" presetID="7" presetClass="emph" presetSubtype="2" fill="hold" nodeType="withEffect">
                                  <p:stCondLst>
                                    <p:cond delay="0"/>
                                  </p:stCondLst>
                                  <p:childTnLst>
                                    <p:animClr clrSpc="rgb" dir="cw">
                                      <p:cBhvr>
                                        <p:cTn id="108" dur="2000" fill="hold"/>
                                        <p:tgtEl>
                                          <p:spTgt spid="609"/>
                                        </p:tgtEl>
                                        <p:attrNameLst>
                                          <p:attrName>stroke.color</p:attrName>
                                        </p:attrNameLst>
                                      </p:cBhvr>
                                      <p:to>
                                        <a:schemeClr val="accent1"/>
                                      </p:to>
                                    </p:animClr>
                                    <p:set>
                                      <p:cBhvr>
                                        <p:cTn id="109" dur="2000" fill="hold"/>
                                        <p:tgtEl>
                                          <p:spTgt spid="609"/>
                                        </p:tgtEl>
                                        <p:attrNameLst>
                                          <p:attrName>stroke.on</p:attrName>
                                        </p:attrNameLst>
                                      </p:cBhvr>
                                      <p:to>
                                        <p:strVal val="true"/>
                                      </p:to>
                                    </p:set>
                                  </p:childTnLst>
                                </p:cTn>
                              </p:par>
                              <p:par>
                                <p:cTn id="110" presetID="10" presetClass="exit" presetSubtype="0" fill="hold" nodeType="withEffect">
                                  <p:stCondLst>
                                    <p:cond delay="0"/>
                                  </p:stCondLst>
                                  <p:childTnLst>
                                    <p:animEffect transition="out" filter="fade">
                                      <p:cBhvr>
                                        <p:cTn id="111" dur="500"/>
                                        <p:tgtEl>
                                          <p:spTgt spid="190"/>
                                        </p:tgtEl>
                                      </p:cBhvr>
                                    </p:animEffect>
                                    <p:set>
                                      <p:cBhvr>
                                        <p:cTn id="112" dur="1" fill="hold">
                                          <p:stCondLst>
                                            <p:cond delay="499"/>
                                          </p:stCondLst>
                                        </p:cTn>
                                        <p:tgtEl>
                                          <p:spTgt spid="190"/>
                                        </p:tgtEl>
                                        <p:attrNameLst>
                                          <p:attrName>style.visibility</p:attrName>
                                        </p:attrNameLst>
                                      </p:cBhvr>
                                      <p:to>
                                        <p:strVal val="hidden"/>
                                      </p:to>
                                    </p:set>
                                  </p:childTnLst>
                                </p:cTn>
                              </p:par>
                              <p:par>
                                <p:cTn id="113" presetID="1" presetClass="entr" presetSubtype="0" fill="hold" nodeType="withEffect">
                                  <p:stCondLst>
                                    <p:cond delay="0"/>
                                  </p:stCondLst>
                                  <p:childTnLst>
                                    <p:set>
                                      <p:cBhvr>
                                        <p:cTn id="114" dur="1" fill="hold">
                                          <p:stCondLst>
                                            <p:cond delay="0"/>
                                          </p:stCondLst>
                                        </p:cTn>
                                        <p:tgtEl>
                                          <p:spTgt spid="315"/>
                                        </p:tgtEl>
                                        <p:attrNameLst>
                                          <p:attrName>style.visibility</p:attrName>
                                        </p:attrNameLst>
                                      </p:cBhvr>
                                      <p:to>
                                        <p:strVal val="visible"/>
                                      </p:to>
                                    </p:set>
                                  </p:childTnLst>
                                </p:cTn>
                              </p:par>
                              <p:par>
                                <p:cTn id="115" presetID="7" presetClass="emph" presetSubtype="2" fill="hold" nodeType="withEffect">
                                  <p:stCondLst>
                                    <p:cond delay="0"/>
                                  </p:stCondLst>
                                  <p:childTnLst>
                                    <p:animClr clrSpc="rgb" dir="cw">
                                      <p:cBhvr>
                                        <p:cTn id="116" dur="1000" fill="hold"/>
                                        <p:tgtEl>
                                          <p:spTgt spid="585"/>
                                        </p:tgtEl>
                                        <p:attrNameLst>
                                          <p:attrName>stroke.color</p:attrName>
                                        </p:attrNameLst>
                                      </p:cBhvr>
                                      <p:to>
                                        <a:schemeClr val="accent1"/>
                                      </p:to>
                                    </p:animClr>
                                    <p:set>
                                      <p:cBhvr>
                                        <p:cTn id="117" dur="1000" fill="hold"/>
                                        <p:tgtEl>
                                          <p:spTgt spid="585"/>
                                        </p:tgtEl>
                                        <p:attrNameLst>
                                          <p:attrName>stroke.on</p:attrName>
                                        </p:attrNameLst>
                                      </p:cBhvr>
                                      <p:to>
                                        <p:strVal val="true"/>
                                      </p:to>
                                    </p:set>
                                  </p:childTnLst>
                                </p:cTn>
                              </p:par>
                              <p:par>
                                <p:cTn id="118" presetID="10" presetClass="entr" presetSubtype="0" fill="hold" nodeType="withEffect">
                                  <p:stCondLst>
                                    <p:cond delay="0"/>
                                  </p:stCondLst>
                                  <p:childTnLst>
                                    <p:set>
                                      <p:cBhvr>
                                        <p:cTn id="119" dur="1" fill="hold">
                                          <p:stCondLst>
                                            <p:cond delay="0"/>
                                          </p:stCondLst>
                                        </p:cTn>
                                        <p:tgtEl>
                                          <p:spTgt spid="620"/>
                                        </p:tgtEl>
                                        <p:attrNameLst>
                                          <p:attrName>style.visibility</p:attrName>
                                        </p:attrNameLst>
                                      </p:cBhvr>
                                      <p:to>
                                        <p:strVal val="visible"/>
                                      </p:to>
                                    </p:set>
                                    <p:animEffect transition="in" filter="fade">
                                      <p:cBhvr>
                                        <p:cTn id="120" dur="500"/>
                                        <p:tgtEl>
                                          <p:spTgt spid="620"/>
                                        </p:tgtEl>
                                      </p:cBhvr>
                                    </p:animEffect>
                                  </p:childTnLst>
                                </p:cTn>
                              </p:par>
                              <p:par>
                                <p:cTn id="121" presetID="10" presetClass="entr" presetSubtype="0" fill="hold" nodeType="withEffect">
                                  <p:stCondLst>
                                    <p:cond delay="0"/>
                                  </p:stCondLst>
                                  <p:childTnLst>
                                    <p:set>
                                      <p:cBhvr>
                                        <p:cTn id="122" dur="1" fill="hold">
                                          <p:stCondLst>
                                            <p:cond delay="0"/>
                                          </p:stCondLst>
                                        </p:cTn>
                                        <p:tgtEl>
                                          <p:spTgt spid="157"/>
                                        </p:tgtEl>
                                        <p:attrNameLst>
                                          <p:attrName>style.visibility</p:attrName>
                                        </p:attrNameLst>
                                      </p:cBhvr>
                                      <p:to>
                                        <p:strVal val="visible"/>
                                      </p:to>
                                    </p:set>
                                    <p:animEffect transition="in" filter="fade">
                                      <p:cBhvr>
                                        <p:cTn id="123" dur="500"/>
                                        <p:tgtEl>
                                          <p:spTgt spid="157"/>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510"/>
                                        </p:tgtEl>
                                        <p:attrNameLst>
                                          <p:attrName>style.visibility</p:attrName>
                                        </p:attrNameLst>
                                      </p:cBhvr>
                                      <p:to>
                                        <p:strVal val="visible"/>
                                      </p:to>
                                    </p:set>
                                    <p:animEffect transition="in" filter="fade">
                                      <p:cBhvr>
                                        <p:cTn id="128" dur="500"/>
                                        <p:tgtEl>
                                          <p:spTgt spid="510"/>
                                        </p:tgtEl>
                                      </p:cBhvr>
                                    </p:animEffect>
                                  </p:childTnLst>
                                </p:cTn>
                              </p:par>
                              <p:par>
                                <p:cTn id="129" presetID="10" presetClass="exit" presetSubtype="0" fill="hold" nodeType="withEffect">
                                  <p:stCondLst>
                                    <p:cond delay="0"/>
                                  </p:stCondLst>
                                  <p:childTnLst>
                                    <p:animEffect transition="out" filter="fade">
                                      <p:cBhvr>
                                        <p:cTn id="130" dur="500"/>
                                        <p:tgtEl>
                                          <p:spTgt spid="641"/>
                                        </p:tgtEl>
                                      </p:cBhvr>
                                    </p:animEffect>
                                    <p:set>
                                      <p:cBhvr>
                                        <p:cTn id="131" dur="1" fill="hold">
                                          <p:stCondLst>
                                            <p:cond delay="499"/>
                                          </p:stCondLst>
                                        </p:cTn>
                                        <p:tgtEl>
                                          <p:spTgt spid="641"/>
                                        </p:tgtEl>
                                        <p:attrNameLst>
                                          <p:attrName>style.visibility</p:attrName>
                                        </p:attrNameLst>
                                      </p:cBhvr>
                                      <p:to>
                                        <p:strVal val="hidden"/>
                                      </p:to>
                                    </p:set>
                                  </p:childTnLst>
                                </p:cTn>
                              </p:par>
                              <p:par>
                                <p:cTn id="132" presetID="10" presetClass="exit" presetSubtype="0" fill="hold" nodeType="withEffect">
                                  <p:stCondLst>
                                    <p:cond delay="0"/>
                                  </p:stCondLst>
                                  <p:childTnLst>
                                    <p:animEffect transition="out" filter="fade">
                                      <p:cBhvr>
                                        <p:cTn id="133" dur="500"/>
                                        <p:tgtEl>
                                          <p:spTgt spid="582"/>
                                        </p:tgtEl>
                                      </p:cBhvr>
                                    </p:animEffect>
                                    <p:set>
                                      <p:cBhvr>
                                        <p:cTn id="134" dur="1" fill="hold">
                                          <p:stCondLst>
                                            <p:cond delay="499"/>
                                          </p:stCondLst>
                                        </p:cTn>
                                        <p:tgtEl>
                                          <p:spTgt spid="582"/>
                                        </p:tgtEl>
                                        <p:attrNameLst>
                                          <p:attrName>style.visibility</p:attrName>
                                        </p:attrNameLst>
                                      </p:cBhvr>
                                      <p:to>
                                        <p:strVal val="hidden"/>
                                      </p:to>
                                    </p:set>
                                  </p:childTnLst>
                                </p:cTn>
                              </p:par>
                              <p:par>
                                <p:cTn id="135" presetID="10" presetClass="exit" presetSubtype="0" fill="hold" nodeType="withEffect">
                                  <p:stCondLst>
                                    <p:cond delay="0"/>
                                  </p:stCondLst>
                                  <p:childTnLst>
                                    <p:animEffect transition="out" filter="fade">
                                      <p:cBhvr>
                                        <p:cTn id="136" dur="500"/>
                                        <p:tgtEl>
                                          <p:spTgt spid="583"/>
                                        </p:tgtEl>
                                      </p:cBhvr>
                                    </p:animEffect>
                                    <p:set>
                                      <p:cBhvr>
                                        <p:cTn id="137" dur="1" fill="hold">
                                          <p:stCondLst>
                                            <p:cond delay="499"/>
                                          </p:stCondLst>
                                        </p:cTn>
                                        <p:tgtEl>
                                          <p:spTgt spid="583"/>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500"/>
                                        <p:tgtEl>
                                          <p:spTgt spid="584"/>
                                        </p:tgtEl>
                                      </p:cBhvr>
                                    </p:animEffect>
                                    <p:set>
                                      <p:cBhvr>
                                        <p:cTn id="140" dur="1" fill="hold">
                                          <p:stCondLst>
                                            <p:cond delay="499"/>
                                          </p:stCondLst>
                                        </p:cTn>
                                        <p:tgtEl>
                                          <p:spTgt spid="584"/>
                                        </p:tgtEl>
                                        <p:attrNameLst>
                                          <p:attrName>style.visibility</p:attrName>
                                        </p:attrNameLst>
                                      </p:cBhvr>
                                      <p:to>
                                        <p:strVal val="hidden"/>
                                      </p:to>
                                    </p:set>
                                  </p:childTnLst>
                                </p:cTn>
                              </p:par>
                              <p:par>
                                <p:cTn id="141" presetID="10" presetClass="exit" presetSubtype="0" fill="hold" nodeType="withEffect">
                                  <p:stCondLst>
                                    <p:cond delay="0"/>
                                  </p:stCondLst>
                                  <p:childTnLst>
                                    <p:animEffect transition="out" filter="fade">
                                      <p:cBhvr>
                                        <p:cTn id="142" dur="500"/>
                                        <p:tgtEl>
                                          <p:spTgt spid="585"/>
                                        </p:tgtEl>
                                      </p:cBhvr>
                                    </p:animEffect>
                                    <p:set>
                                      <p:cBhvr>
                                        <p:cTn id="143" dur="1" fill="hold">
                                          <p:stCondLst>
                                            <p:cond delay="499"/>
                                          </p:stCondLst>
                                        </p:cTn>
                                        <p:tgtEl>
                                          <p:spTgt spid="585"/>
                                        </p:tgtEl>
                                        <p:attrNameLst>
                                          <p:attrName>style.visibility</p:attrName>
                                        </p:attrNameLst>
                                      </p:cBhvr>
                                      <p:to>
                                        <p:strVal val="hidden"/>
                                      </p:to>
                                    </p:set>
                                  </p:childTnLst>
                                </p:cTn>
                              </p:par>
                              <p:par>
                                <p:cTn id="144" presetID="10" presetClass="entr" presetSubtype="0" fill="hold" grpId="0" nodeType="withEffect">
                                  <p:stCondLst>
                                    <p:cond delay="0"/>
                                  </p:stCondLst>
                                  <p:childTnLst>
                                    <p:set>
                                      <p:cBhvr>
                                        <p:cTn id="145" dur="1" fill="hold">
                                          <p:stCondLst>
                                            <p:cond delay="0"/>
                                          </p:stCondLst>
                                        </p:cTn>
                                        <p:tgtEl>
                                          <p:spTgt spid="614"/>
                                        </p:tgtEl>
                                        <p:attrNameLst>
                                          <p:attrName>style.visibility</p:attrName>
                                        </p:attrNameLst>
                                      </p:cBhvr>
                                      <p:to>
                                        <p:strVal val="visible"/>
                                      </p:to>
                                    </p:set>
                                    <p:animEffect transition="in" filter="fade">
                                      <p:cBhvr>
                                        <p:cTn id="146" dur="500"/>
                                        <p:tgtEl>
                                          <p:spTgt spid="614"/>
                                        </p:tgtEl>
                                      </p:cBhvr>
                                    </p:animEffect>
                                  </p:childTnLst>
                                </p:cTn>
                              </p:par>
                              <p:par>
                                <p:cTn id="147" presetID="10" presetClass="exit" presetSubtype="0" fill="hold" nodeType="withEffect">
                                  <p:stCondLst>
                                    <p:cond delay="0"/>
                                  </p:stCondLst>
                                  <p:childTnLst>
                                    <p:animEffect transition="out" filter="fade">
                                      <p:cBhvr>
                                        <p:cTn id="148" dur="500"/>
                                        <p:tgtEl>
                                          <p:spTgt spid="521"/>
                                        </p:tgtEl>
                                      </p:cBhvr>
                                    </p:animEffect>
                                    <p:set>
                                      <p:cBhvr>
                                        <p:cTn id="149" dur="1" fill="hold">
                                          <p:stCondLst>
                                            <p:cond delay="499"/>
                                          </p:stCondLst>
                                        </p:cTn>
                                        <p:tgtEl>
                                          <p:spTgt spid="521"/>
                                        </p:tgtEl>
                                        <p:attrNameLst>
                                          <p:attrName>style.visibility</p:attrName>
                                        </p:attrNameLst>
                                      </p:cBhvr>
                                      <p:to>
                                        <p:strVal val="hidden"/>
                                      </p:to>
                                    </p:set>
                                  </p:childTnLst>
                                </p:cTn>
                              </p:par>
                              <p:par>
                                <p:cTn id="150" presetID="10" presetClass="exit" presetSubtype="0" fill="hold" nodeType="withEffect">
                                  <p:stCondLst>
                                    <p:cond delay="0"/>
                                  </p:stCondLst>
                                  <p:childTnLst>
                                    <p:animEffect transition="out" filter="fade">
                                      <p:cBhvr>
                                        <p:cTn id="151" dur="500"/>
                                        <p:tgtEl>
                                          <p:spTgt spid="574"/>
                                        </p:tgtEl>
                                      </p:cBhvr>
                                    </p:animEffect>
                                    <p:set>
                                      <p:cBhvr>
                                        <p:cTn id="152" dur="1" fill="hold">
                                          <p:stCondLst>
                                            <p:cond delay="499"/>
                                          </p:stCondLst>
                                        </p:cTn>
                                        <p:tgtEl>
                                          <p:spTgt spid="574"/>
                                        </p:tgtEl>
                                        <p:attrNameLst>
                                          <p:attrName>style.visibility</p:attrName>
                                        </p:attrNameLst>
                                      </p:cBhvr>
                                      <p:to>
                                        <p:strVal val="hidden"/>
                                      </p:to>
                                    </p:set>
                                  </p:childTnLst>
                                </p:cTn>
                              </p:par>
                              <p:par>
                                <p:cTn id="153" presetID="10" presetClass="exit" presetSubtype="0" fill="hold" nodeType="withEffect">
                                  <p:stCondLst>
                                    <p:cond delay="0"/>
                                  </p:stCondLst>
                                  <p:childTnLst>
                                    <p:animEffect transition="out" filter="fade">
                                      <p:cBhvr>
                                        <p:cTn id="154" dur="500"/>
                                        <p:tgtEl>
                                          <p:spTgt spid="573"/>
                                        </p:tgtEl>
                                      </p:cBhvr>
                                    </p:animEffect>
                                    <p:set>
                                      <p:cBhvr>
                                        <p:cTn id="155" dur="1" fill="hold">
                                          <p:stCondLst>
                                            <p:cond delay="499"/>
                                          </p:stCondLst>
                                        </p:cTn>
                                        <p:tgtEl>
                                          <p:spTgt spid="573"/>
                                        </p:tgtEl>
                                        <p:attrNameLst>
                                          <p:attrName>style.visibility</p:attrName>
                                        </p:attrNameLst>
                                      </p:cBhvr>
                                      <p:to>
                                        <p:strVal val="hidden"/>
                                      </p:to>
                                    </p:set>
                                  </p:childTnLst>
                                </p:cTn>
                              </p:par>
                              <p:par>
                                <p:cTn id="156" presetID="10" presetClass="entr" presetSubtype="0" fill="hold" nodeType="withEffect">
                                  <p:stCondLst>
                                    <p:cond delay="0"/>
                                  </p:stCondLst>
                                  <p:childTnLst>
                                    <p:set>
                                      <p:cBhvr>
                                        <p:cTn id="157" dur="1" fill="hold">
                                          <p:stCondLst>
                                            <p:cond delay="0"/>
                                          </p:stCondLst>
                                        </p:cTn>
                                        <p:tgtEl>
                                          <p:spTgt spid="649"/>
                                        </p:tgtEl>
                                        <p:attrNameLst>
                                          <p:attrName>style.visibility</p:attrName>
                                        </p:attrNameLst>
                                      </p:cBhvr>
                                      <p:to>
                                        <p:strVal val="visible"/>
                                      </p:to>
                                    </p:set>
                                    <p:animEffect transition="in" filter="fade">
                                      <p:cBhvr>
                                        <p:cTn id="158" dur="500"/>
                                        <p:tgtEl>
                                          <p:spTgt spid="649"/>
                                        </p:tgtEl>
                                      </p:cBhvr>
                                    </p:animEffect>
                                  </p:childTnLst>
                                </p:cTn>
                              </p:par>
                              <p:par>
                                <p:cTn id="159" presetID="10" presetClass="entr" presetSubtype="0" fill="hold" grpId="2" nodeType="withEffect">
                                  <p:stCondLst>
                                    <p:cond delay="0"/>
                                  </p:stCondLst>
                                  <p:childTnLst>
                                    <p:set>
                                      <p:cBhvr>
                                        <p:cTn id="160" dur="1" fill="hold">
                                          <p:stCondLst>
                                            <p:cond delay="0"/>
                                          </p:stCondLst>
                                        </p:cTn>
                                        <p:tgtEl>
                                          <p:spTgt spid="601"/>
                                        </p:tgtEl>
                                        <p:attrNameLst>
                                          <p:attrName>style.visibility</p:attrName>
                                        </p:attrNameLst>
                                      </p:cBhvr>
                                      <p:to>
                                        <p:strVal val="visible"/>
                                      </p:to>
                                    </p:set>
                                    <p:animEffect transition="in" filter="fade">
                                      <p:cBhvr>
                                        <p:cTn id="161" dur="500"/>
                                        <p:tgtEl>
                                          <p:spTgt spid="601"/>
                                        </p:tgtEl>
                                      </p:cBhvr>
                                    </p:animEffect>
                                  </p:childTnLst>
                                </p:cTn>
                              </p:par>
                              <p:par>
                                <p:cTn id="162" presetID="10" presetClass="entr" presetSubtype="0" fill="hold" grpId="2" nodeType="withEffect">
                                  <p:stCondLst>
                                    <p:cond delay="0"/>
                                  </p:stCondLst>
                                  <p:childTnLst>
                                    <p:set>
                                      <p:cBhvr>
                                        <p:cTn id="163" dur="1" fill="hold">
                                          <p:stCondLst>
                                            <p:cond delay="0"/>
                                          </p:stCondLst>
                                        </p:cTn>
                                        <p:tgtEl>
                                          <p:spTgt spid="590"/>
                                        </p:tgtEl>
                                        <p:attrNameLst>
                                          <p:attrName>style.visibility</p:attrName>
                                        </p:attrNameLst>
                                      </p:cBhvr>
                                      <p:to>
                                        <p:strVal val="visible"/>
                                      </p:to>
                                    </p:set>
                                    <p:animEffect transition="in" filter="fade">
                                      <p:cBhvr>
                                        <p:cTn id="164" dur="500"/>
                                        <p:tgtEl>
                                          <p:spTgt spid="590"/>
                                        </p:tgtEl>
                                      </p:cBhvr>
                                    </p:animEffect>
                                  </p:childTnLst>
                                </p:cTn>
                              </p:par>
                              <p:par>
                                <p:cTn id="165" presetID="10" presetClass="entr" presetSubtype="0" fill="hold" grpId="2" nodeType="withEffect">
                                  <p:stCondLst>
                                    <p:cond delay="0"/>
                                  </p:stCondLst>
                                  <p:childTnLst>
                                    <p:set>
                                      <p:cBhvr>
                                        <p:cTn id="166" dur="1" fill="hold">
                                          <p:stCondLst>
                                            <p:cond delay="0"/>
                                          </p:stCondLst>
                                        </p:cTn>
                                        <p:tgtEl>
                                          <p:spTgt spid="640"/>
                                        </p:tgtEl>
                                        <p:attrNameLst>
                                          <p:attrName>style.visibility</p:attrName>
                                        </p:attrNameLst>
                                      </p:cBhvr>
                                      <p:to>
                                        <p:strVal val="visible"/>
                                      </p:to>
                                    </p:set>
                                    <p:animEffect transition="in" filter="fade">
                                      <p:cBhvr>
                                        <p:cTn id="167" dur="500"/>
                                        <p:tgtEl>
                                          <p:spTgt spid="640"/>
                                        </p:tgtEl>
                                      </p:cBhvr>
                                    </p:animEffect>
                                  </p:childTnLst>
                                </p:cTn>
                              </p:par>
                            </p:childTnLst>
                          </p:cTn>
                        </p:par>
                      </p:childTnLst>
                    </p:cTn>
                  </p:par>
                  <p:par>
                    <p:cTn id="168" fill="hold">
                      <p:stCondLst>
                        <p:cond delay="indefinite"/>
                      </p:stCondLst>
                      <p:childTnLst>
                        <p:par>
                          <p:cTn id="169" fill="hold">
                            <p:stCondLst>
                              <p:cond delay="0"/>
                            </p:stCondLst>
                            <p:childTnLst>
                              <p:par>
                                <p:cTn id="170" presetID="1" presetClass="entr" presetSubtype="0" fill="hold" nodeType="clickEffect">
                                  <p:stCondLst>
                                    <p:cond delay="0"/>
                                  </p:stCondLst>
                                  <p:childTnLst>
                                    <p:set>
                                      <p:cBhvr>
                                        <p:cTn id="171" dur="1" fill="hold">
                                          <p:stCondLst>
                                            <p:cond delay="0"/>
                                          </p:stCondLst>
                                        </p:cTn>
                                        <p:tgtEl>
                                          <p:spTgt spid="509"/>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nodeType="clickEffect">
                                  <p:stCondLst>
                                    <p:cond delay="0"/>
                                  </p:stCondLst>
                                  <p:childTnLst>
                                    <p:set>
                                      <p:cBhvr>
                                        <p:cTn id="175" dur="1" fill="hold">
                                          <p:stCondLst>
                                            <p:cond delay="0"/>
                                          </p:stCondLst>
                                        </p:cTn>
                                        <p:tgtEl>
                                          <p:spTgt spid="157"/>
                                        </p:tgtEl>
                                        <p:attrNameLst>
                                          <p:attrName>style.visibility</p:attrName>
                                        </p:attrNameLst>
                                      </p:cBhvr>
                                      <p:to>
                                        <p:strVal val="visible"/>
                                      </p:to>
                                    </p:set>
                                  </p:childTnLst>
                                </p:cTn>
                              </p:par>
                            </p:childTnLst>
                          </p:cTn>
                        </p:par>
                      </p:childTnLst>
                    </p:cTn>
                  </p:par>
                  <p:par>
                    <p:cTn id="176" fill="hold">
                      <p:stCondLst>
                        <p:cond delay="indefinite"/>
                      </p:stCondLst>
                      <p:childTnLst>
                        <p:par>
                          <p:cTn id="177" fill="hold">
                            <p:stCondLst>
                              <p:cond delay="0"/>
                            </p:stCondLst>
                            <p:childTnLst>
                              <p:par>
                                <p:cTn id="178" presetID="10" presetClass="entr" presetSubtype="0" fill="hold" nodeType="clickEffect">
                                  <p:stCondLst>
                                    <p:cond delay="0"/>
                                  </p:stCondLst>
                                  <p:childTnLst>
                                    <p:set>
                                      <p:cBhvr>
                                        <p:cTn id="179" dur="1" fill="hold">
                                          <p:stCondLst>
                                            <p:cond delay="0"/>
                                          </p:stCondLst>
                                        </p:cTn>
                                        <p:tgtEl>
                                          <p:spTgt spid="162"/>
                                        </p:tgtEl>
                                        <p:attrNameLst>
                                          <p:attrName>style.visibility</p:attrName>
                                        </p:attrNameLst>
                                      </p:cBhvr>
                                      <p:to>
                                        <p:strVal val="visible"/>
                                      </p:to>
                                    </p:set>
                                    <p:animEffect transition="in" filter="fade">
                                      <p:cBhvr>
                                        <p:cTn id="180" dur="500"/>
                                        <p:tgtEl>
                                          <p:spTgt spid="162"/>
                                        </p:tgtEl>
                                      </p:cBhvr>
                                    </p:animEffect>
                                  </p:childTnLst>
                                </p:cTn>
                              </p:par>
                            </p:childTnLst>
                          </p:cTn>
                        </p:par>
                      </p:childTnLst>
                    </p:cTn>
                  </p:par>
                  <p:par>
                    <p:cTn id="181" fill="hold">
                      <p:stCondLst>
                        <p:cond delay="indefinite"/>
                      </p:stCondLst>
                      <p:childTnLst>
                        <p:par>
                          <p:cTn id="182" fill="hold">
                            <p:stCondLst>
                              <p:cond delay="0"/>
                            </p:stCondLst>
                            <p:childTnLst>
                              <p:par>
                                <p:cTn id="183" presetID="1" presetClass="entr" presetSubtype="0" fill="hold" nodeType="clickEffect">
                                  <p:stCondLst>
                                    <p:cond delay="0"/>
                                  </p:stCondLst>
                                  <p:childTnLst>
                                    <p:set>
                                      <p:cBhvr>
                                        <p:cTn id="184" dur="1" fill="hold">
                                          <p:stCondLst>
                                            <p:cond delay="0"/>
                                          </p:stCondLst>
                                        </p:cTn>
                                        <p:tgtEl>
                                          <p:spTgt spid="162"/>
                                        </p:tgtEl>
                                        <p:attrNameLst>
                                          <p:attrName>style.visibility</p:attrName>
                                        </p:attrNameLst>
                                      </p:cBhvr>
                                      <p:to>
                                        <p:strVal val="visible"/>
                                      </p:to>
                                    </p:set>
                                  </p:childTnLst>
                                </p:cTn>
                              </p:par>
                              <p:par>
                                <p:cTn id="185" presetID="10" presetClass="entr" presetSubtype="0" fill="hold" nodeType="withEffect">
                                  <p:stCondLst>
                                    <p:cond delay="0"/>
                                  </p:stCondLst>
                                  <p:childTnLst>
                                    <p:set>
                                      <p:cBhvr>
                                        <p:cTn id="186" dur="1" fill="hold">
                                          <p:stCondLst>
                                            <p:cond delay="0"/>
                                          </p:stCondLst>
                                        </p:cTn>
                                        <p:tgtEl>
                                          <p:spTgt spid="165"/>
                                        </p:tgtEl>
                                        <p:attrNameLst>
                                          <p:attrName>style.visibility</p:attrName>
                                        </p:attrNameLst>
                                      </p:cBhvr>
                                      <p:to>
                                        <p:strVal val="visible"/>
                                      </p:to>
                                    </p:set>
                                    <p:animEffect transition="in" filter="fade">
                                      <p:cBhvr>
                                        <p:cTn id="187" dur="500"/>
                                        <p:tgtEl>
                                          <p:spTgt spid="165"/>
                                        </p:tgtEl>
                                      </p:cBhvr>
                                    </p:animEffect>
                                  </p:childTnLst>
                                </p:cTn>
                              </p:par>
                            </p:childTnLst>
                          </p:cTn>
                        </p:par>
                      </p:childTnLst>
                    </p:cTn>
                  </p:par>
                  <p:par>
                    <p:cTn id="188" fill="hold">
                      <p:stCondLst>
                        <p:cond delay="indefinite"/>
                      </p:stCondLst>
                      <p:childTnLst>
                        <p:par>
                          <p:cTn id="189" fill="hold">
                            <p:stCondLst>
                              <p:cond delay="0"/>
                            </p:stCondLst>
                            <p:childTnLst>
                              <p:par>
                                <p:cTn id="190" presetID="1" presetClass="entr" presetSubtype="0" fill="hold" nodeType="clickEffect">
                                  <p:stCondLst>
                                    <p:cond delay="0"/>
                                  </p:stCondLst>
                                  <p:childTnLst>
                                    <p:set>
                                      <p:cBhvr>
                                        <p:cTn id="191" dur="1" fill="hold">
                                          <p:stCondLst>
                                            <p:cond delay="0"/>
                                          </p:stCondLst>
                                        </p:cTn>
                                        <p:tgtEl>
                                          <p:spTgt spid="165"/>
                                        </p:tgtEl>
                                        <p:attrNameLst>
                                          <p:attrName>style.visibility</p:attrName>
                                        </p:attrNameLst>
                                      </p:cBhvr>
                                      <p:to>
                                        <p:strVal val="visible"/>
                                      </p:to>
                                    </p:set>
                                  </p:childTnLst>
                                </p:cTn>
                              </p:par>
                            </p:childTnLst>
                          </p:cTn>
                        </p:par>
                      </p:childTnLst>
                    </p:cTn>
                  </p:par>
                  <p:par>
                    <p:cTn id="192" fill="hold">
                      <p:stCondLst>
                        <p:cond delay="indefinite"/>
                      </p:stCondLst>
                      <p:childTnLst>
                        <p:par>
                          <p:cTn id="193" fill="hold">
                            <p:stCondLst>
                              <p:cond delay="0"/>
                            </p:stCondLst>
                            <p:childTnLst>
                              <p:par>
                                <p:cTn id="194" presetID="10" presetClass="entr" presetSubtype="0" fill="hold" nodeType="clickEffect">
                                  <p:stCondLst>
                                    <p:cond delay="0"/>
                                  </p:stCondLst>
                                  <p:childTnLst>
                                    <p:set>
                                      <p:cBhvr>
                                        <p:cTn id="195" dur="1" fill="hold">
                                          <p:stCondLst>
                                            <p:cond delay="0"/>
                                          </p:stCondLst>
                                        </p:cTn>
                                        <p:tgtEl>
                                          <p:spTgt spid="168"/>
                                        </p:tgtEl>
                                        <p:attrNameLst>
                                          <p:attrName>style.visibility</p:attrName>
                                        </p:attrNameLst>
                                      </p:cBhvr>
                                      <p:to>
                                        <p:strVal val="visible"/>
                                      </p:to>
                                    </p:set>
                                    <p:animEffect transition="in" filter="fade">
                                      <p:cBhvr>
                                        <p:cTn id="196"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7" grpId="0" animBg="1"/>
      <p:bldP spid="614" grpId="0" animBg="1"/>
      <p:bldP spid="590" grpId="0"/>
      <p:bldP spid="590" grpId="1"/>
      <p:bldP spid="590" grpId="2"/>
      <p:bldP spid="601" grpId="0"/>
      <p:bldP spid="601" grpId="1"/>
      <p:bldP spid="601" grpId="2"/>
      <p:bldP spid="609" grpId="0" animBg="1"/>
      <p:bldP spid="610" grpId="0" animBg="1"/>
      <p:bldP spid="638" grpId="0"/>
      <p:bldP spid="640" grpId="0"/>
      <p:bldP spid="640" grpId="1"/>
      <p:bldP spid="640" grpId="2"/>
      <p:bldP spid="592" grpId="0"/>
      <p:bldP spid="592" grpId="1"/>
      <p:bldP spid="60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1400" dirty="0">
                <a:solidFill>
                  <a:schemeClr val="tx1"/>
                </a:solidFill>
                <a:latin typeface="Exo 2" charset="0"/>
                <a:ea typeface="Exo 2" charset="0"/>
                <a:cs typeface="Exo 2" charset="0"/>
              </a:rPr>
              <a:t>Industry-leading threat intelligence. The largest threat detection network in the world.</a:t>
            </a:r>
          </a:p>
        </p:txBody>
      </p:sp>
    </p:spTree>
    <p:extLst>
      <p:ext uri="{BB962C8B-B14F-4D97-AF65-F5344CB8AC3E}">
        <p14:creationId xmlns:p14="http://schemas.microsoft.com/office/powerpoint/2010/main" val="225763249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1" y="1"/>
            <a:ext cx="9143999" cy="735818"/>
          </a:xfrm>
          <a:prstGeom prst="rect">
            <a:avLst/>
          </a:prstGeom>
          <a:solidFill>
            <a:srgbClr val="005A9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a:solidFill>
                <a:srgbClr val="E6E7E8"/>
              </a:solidFill>
              <a:latin typeface="Calibri"/>
            </a:endParaRPr>
          </a:p>
        </p:txBody>
      </p:sp>
      <p:sp>
        <p:nvSpPr>
          <p:cNvPr id="16" name="Rectangle 15"/>
          <p:cNvSpPr/>
          <p:nvPr/>
        </p:nvSpPr>
        <p:spPr>
          <a:xfrm>
            <a:off x="7686818" y="0"/>
            <a:ext cx="1457183" cy="5143500"/>
          </a:xfrm>
          <a:prstGeom prst="rect">
            <a:avLst/>
          </a:prstGeom>
          <a:solidFill>
            <a:srgbClr val="D1D3D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a:solidFill>
                <a:srgbClr val="E6E7E8"/>
              </a:solidFill>
              <a:latin typeface="Calibri"/>
            </a:endParaRPr>
          </a:p>
        </p:txBody>
      </p:sp>
      <p:grpSp>
        <p:nvGrpSpPr>
          <p:cNvPr id="13" name="Group 12"/>
          <p:cNvGrpSpPr/>
          <p:nvPr/>
        </p:nvGrpSpPr>
        <p:grpSpPr>
          <a:xfrm>
            <a:off x="7744068" y="175437"/>
            <a:ext cx="1391422" cy="891768"/>
            <a:chOff x="2777085" y="4116906"/>
            <a:chExt cx="1391422" cy="891769"/>
          </a:xfrm>
        </p:grpSpPr>
        <p:pic>
          <p:nvPicPr>
            <p:cNvPr id="6" name="Picture 5" descr="icon_researchers_or.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59018" y="4116906"/>
              <a:ext cx="437598" cy="262559"/>
            </a:xfrm>
            <a:prstGeom prst="rect">
              <a:avLst/>
            </a:prstGeom>
          </p:spPr>
        </p:pic>
        <p:sp>
          <p:nvSpPr>
            <p:cNvPr id="7" name="TextBox 6"/>
            <p:cNvSpPr txBox="1"/>
            <p:nvPr/>
          </p:nvSpPr>
          <p:spPr>
            <a:xfrm>
              <a:off x="2777085" y="4393121"/>
              <a:ext cx="1391422" cy="615554"/>
            </a:xfrm>
            <a:prstGeom prst="rect">
              <a:avLst/>
            </a:prstGeom>
            <a:noFill/>
          </p:spPr>
          <p:txBody>
            <a:bodyPr wrap="square" rtlCol="0">
              <a:spAutoFit/>
            </a:bodyPr>
            <a:lstStyle/>
            <a:p>
              <a:pPr defTabSz="457189">
                <a:defRPr/>
              </a:pPr>
              <a:r>
                <a:rPr lang="en-US" sz="1200" b="1" dirty="0">
                  <a:solidFill>
                    <a:srgbClr val="505056"/>
                  </a:solidFill>
                  <a:latin typeface="Exo 2"/>
                  <a:cs typeface="Exo 2"/>
                </a:rPr>
                <a:t>250+</a:t>
              </a:r>
            </a:p>
            <a:p>
              <a:pPr defTabSz="457189">
                <a:defRPr/>
              </a:pPr>
              <a:r>
                <a:rPr lang="en-US" sz="1100" dirty="0">
                  <a:solidFill>
                    <a:srgbClr val="505056"/>
                  </a:solidFill>
                  <a:latin typeface="Exo 2"/>
                  <a:cs typeface="Exo 2"/>
                </a:rPr>
                <a:t>Full Time Threat Intel Researchers</a:t>
              </a:r>
              <a:endParaRPr lang="en-US" sz="1100" dirty="0">
                <a:solidFill>
                  <a:srgbClr val="505056"/>
                </a:solidFill>
                <a:latin typeface="Calibri"/>
              </a:endParaRPr>
            </a:p>
          </p:txBody>
        </p:sp>
      </p:grpSp>
      <p:grpSp>
        <p:nvGrpSpPr>
          <p:cNvPr id="19" name="Group 18"/>
          <p:cNvGrpSpPr/>
          <p:nvPr/>
        </p:nvGrpSpPr>
        <p:grpSpPr>
          <a:xfrm>
            <a:off x="7746627" y="1145604"/>
            <a:ext cx="1153882" cy="965631"/>
            <a:chOff x="4168507" y="4043043"/>
            <a:chExt cx="1153882" cy="965631"/>
          </a:xfrm>
        </p:grpSpPr>
        <p:pic>
          <p:nvPicPr>
            <p:cNvPr id="5" name="Picture 4" descr="icon_telemetry_or.eps"/>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36377" y="4043043"/>
              <a:ext cx="459478" cy="350078"/>
            </a:xfrm>
            <a:prstGeom prst="rect">
              <a:avLst/>
            </a:prstGeom>
          </p:spPr>
        </p:pic>
        <p:sp>
          <p:nvSpPr>
            <p:cNvPr id="9" name="TextBox 8"/>
            <p:cNvSpPr txBox="1"/>
            <p:nvPr/>
          </p:nvSpPr>
          <p:spPr>
            <a:xfrm>
              <a:off x="4168507" y="4393121"/>
              <a:ext cx="1153882" cy="615553"/>
            </a:xfrm>
            <a:prstGeom prst="rect">
              <a:avLst/>
            </a:prstGeom>
            <a:noFill/>
          </p:spPr>
          <p:txBody>
            <a:bodyPr wrap="square" rtlCol="0">
              <a:spAutoFit/>
            </a:bodyPr>
            <a:lstStyle/>
            <a:p>
              <a:pPr defTabSz="457189">
                <a:defRPr/>
              </a:pPr>
              <a:r>
                <a:rPr lang="en-US" sz="1200" b="1" dirty="0">
                  <a:solidFill>
                    <a:srgbClr val="505056"/>
                  </a:solidFill>
                  <a:latin typeface="Exo 2"/>
                  <a:cs typeface="Exo 2"/>
                </a:rPr>
                <a:t>MILLIONS</a:t>
              </a:r>
            </a:p>
            <a:p>
              <a:pPr defTabSz="457189">
                <a:defRPr/>
              </a:pPr>
              <a:r>
                <a:rPr lang="en-US" sz="1100" dirty="0">
                  <a:solidFill>
                    <a:srgbClr val="505056"/>
                  </a:solidFill>
                  <a:latin typeface="Exo 2"/>
                  <a:cs typeface="Exo 2"/>
                </a:rPr>
                <a:t>Of Telemetry Agents</a:t>
              </a:r>
              <a:endParaRPr lang="en-US" sz="1100" dirty="0">
                <a:solidFill>
                  <a:srgbClr val="505056"/>
                </a:solidFill>
                <a:latin typeface="Calibri"/>
              </a:endParaRPr>
            </a:p>
          </p:txBody>
        </p:sp>
      </p:grpSp>
      <p:grpSp>
        <p:nvGrpSpPr>
          <p:cNvPr id="40" name="Group 39"/>
          <p:cNvGrpSpPr/>
          <p:nvPr/>
        </p:nvGrpSpPr>
        <p:grpSpPr>
          <a:xfrm>
            <a:off x="7759873" y="2173444"/>
            <a:ext cx="991454" cy="1010787"/>
            <a:chOff x="5375573" y="3997887"/>
            <a:chExt cx="991454" cy="1010787"/>
          </a:xfrm>
        </p:grpSpPr>
        <p:pic>
          <p:nvPicPr>
            <p:cNvPr id="4" name="Picture 3" descr="icon_data_center_or.ep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87200" y="3997887"/>
              <a:ext cx="262560" cy="415719"/>
            </a:xfrm>
            <a:prstGeom prst="rect">
              <a:avLst/>
            </a:prstGeom>
          </p:spPr>
        </p:pic>
        <p:sp>
          <p:nvSpPr>
            <p:cNvPr id="10" name="TextBox 9"/>
            <p:cNvSpPr txBox="1"/>
            <p:nvPr/>
          </p:nvSpPr>
          <p:spPr>
            <a:xfrm>
              <a:off x="5375573" y="4393121"/>
              <a:ext cx="991454" cy="615553"/>
            </a:xfrm>
            <a:prstGeom prst="rect">
              <a:avLst/>
            </a:prstGeom>
            <a:noFill/>
          </p:spPr>
          <p:txBody>
            <a:bodyPr wrap="square" rtlCol="0">
              <a:spAutoFit/>
            </a:bodyPr>
            <a:lstStyle/>
            <a:p>
              <a:pPr defTabSz="457189">
                <a:defRPr/>
              </a:pPr>
              <a:r>
                <a:rPr lang="en-US" sz="1200" b="1" dirty="0">
                  <a:solidFill>
                    <a:srgbClr val="505056"/>
                  </a:solidFill>
                  <a:latin typeface="Exo 2"/>
                  <a:cs typeface="Exo 2"/>
                </a:rPr>
                <a:t>4</a:t>
              </a:r>
            </a:p>
            <a:p>
              <a:pPr defTabSz="457189">
                <a:defRPr/>
              </a:pPr>
              <a:r>
                <a:rPr lang="en-US" sz="1100" dirty="0">
                  <a:solidFill>
                    <a:srgbClr val="505056"/>
                  </a:solidFill>
                  <a:latin typeface="Exo 2"/>
                  <a:cs typeface="Exo 2"/>
                </a:rPr>
                <a:t>Global Data Centers</a:t>
              </a:r>
              <a:endParaRPr lang="en-US" sz="1100" dirty="0">
                <a:solidFill>
                  <a:srgbClr val="505056"/>
                </a:solidFill>
                <a:latin typeface="Calibri"/>
              </a:endParaRPr>
            </a:p>
          </p:txBody>
        </p:sp>
      </p:grpSp>
      <p:grpSp>
        <p:nvGrpSpPr>
          <p:cNvPr id="41" name="Group 40"/>
          <p:cNvGrpSpPr/>
          <p:nvPr/>
        </p:nvGrpSpPr>
        <p:grpSpPr>
          <a:xfrm>
            <a:off x="7737319" y="4259448"/>
            <a:ext cx="1021754" cy="777970"/>
            <a:chOff x="6534722" y="4061427"/>
            <a:chExt cx="1021754" cy="777970"/>
          </a:xfrm>
        </p:grpSpPr>
        <p:pic>
          <p:nvPicPr>
            <p:cNvPr id="2" name="Picture 1" descr="icon_threat_trap_or.eps"/>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3486" y="4061427"/>
              <a:ext cx="426319" cy="352177"/>
            </a:xfrm>
            <a:prstGeom prst="rect">
              <a:avLst/>
            </a:prstGeom>
          </p:spPr>
        </p:pic>
        <p:sp>
          <p:nvSpPr>
            <p:cNvPr id="11" name="TextBox 10"/>
            <p:cNvSpPr txBox="1"/>
            <p:nvPr/>
          </p:nvSpPr>
          <p:spPr>
            <a:xfrm>
              <a:off x="6534722" y="4393121"/>
              <a:ext cx="1021754" cy="446276"/>
            </a:xfrm>
            <a:prstGeom prst="rect">
              <a:avLst/>
            </a:prstGeom>
            <a:noFill/>
          </p:spPr>
          <p:txBody>
            <a:bodyPr wrap="square" rtlCol="0">
              <a:spAutoFit/>
            </a:bodyPr>
            <a:lstStyle/>
            <a:p>
              <a:pPr defTabSz="457189">
                <a:defRPr/>
              </a:pPr>
              <a:r>
                <a:rPr lang="en-US" sz="1200" b="1" dirty="0">
                  <a:solidFill>
                    <a:srgbClr val="505056"/>
                  </a:solidFill>
                  <a:latin typeface="Exo 2"/>
                  <a:cs typeface="Exo 2"/>
                </a:rPr>
                <a:t>1100+</a:t>
              </a:r>
            </a:p>
            <a:p>
              <a:pPr defTabSz="457189">
                <a:defRPr/>
              </a:pPr>
              <a:r>
                <a:rPr lang="en-US" sz="1100" dirty="0">
                  <a:solidFill>
                    <a:srgbClr val="505056"/>
                  </a:solidFill>
                  <a:latin typeface="Exo 2"/>
                  <a:cs typeface="Exo 2"/>
                </a:rPr>
                <a:t>Threat Traps</a:t>
              </a:r>
              <a:endParaRPr lang="en-US" sz="1100" dirty="0">
                <a:solidFill>
                  <a:srgbClr val="505056"/>
                </a:solidFill>
                <a:latin typeface="Calibri"/>
              </a:endParaRPr>
            </a:p>
          </p:txBody>
        </p:sp>
      </p:grpSp>
      <p:grpSp>
        <p:nvGrpSpPr>
          <p:cNvPr id="42" name="Group 41"/>
          <p:cNvGrpSpPr/>
          <p:nvPr/>
        </p:nvGrpSpPr>
        <p:grpSpPr>
          <a:xfrm>
            <a:off x="7734002" y="3238946"/>
            <a:ext cx="1394290" cy="947248"/>
            <a:chOff x="7649213" y="4061426"/>
            <a:chExt cx="1394290" cy="947248"/>
          </a:xfrm>
        </p:grpSpPr>
        <p:pic>
          <p:nvPicPr>
            <p:cNvPr id="3" name="Picture 2" descr="icon_partners_or.eps"/>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48123" y="4061426"/>
              <a:ext cx="352179" cy="352179"/>
            </a:xfrm>
            <a:prstGeom prst="rect">
              <a:avLst/>
            </a:prstGeom>
          </p:spPr>
        </p:pic>
        <p:sp>
          <p:nvSpPr>
            <p:cNvPr id="12" name="TextBox 11"/>
            <p:cNvSpPr txBox="1"/>
            <p:nvPr/>
          </p:nvSpPr>
          <p:spPr>
            <a:xfrm>
              <a:off x="7649213" y="4393121"/>
              <a:ext cx="1394290" cy="615553"/>
            </a:xfrm>
            <a:prstGeom prst="rect">
              <a:avLst/>
            </a:prstGeom>
            <a:noFill/>
          </p:spPr>
          <p:txBody>
            <a:bodyPr wrap="square" rtlCol="0">
              <a:spAutoFit/>
            </a:bodyPr>
            <a:lstStyle/>
            <a:p>
              <a:pPr defTabSz="457189">
                <a:defRPr/>
              </a:pPr>
              <a:r>
                <a:rPr lang="en-US" sz="1200" b="1" dirty="0">
                  <a:solidFill>
                    <a:srgbClr val="505056"/>
                  </a:solidFill>
                  <a:latin typeface="Exo 2"/>
                  <a:cs typeface="Exo 2"/>
                </a:rPr>
                <a:t>100+</a:t>
              </a:r>
            </a:p>
            <a:p>
              <a:pPr defTabSz="457189">
                <a:defRPr/>
              </a:pPr>
              <a:r>
                <a:rPr lang="en-US" sz="1100" dirty="0">
                  <a:solidFill>
                    <a:srgbClr val="505056"/>
                  </a:solidFill>
                  <a:latin typeface="Exo 2"/>
                  <a:cs typeface="Exo 2"/>
                </a:rPr>
                <a:t>Threat Intelligence Partners</a:t>
              </a:r>
              <a:endParaRPr lang="en-US" sz="1100" dirty="0">
                <a:solidFill>
                  <a:srgbClr val="505056"/>
                </a:solidFill>
                <a:latin typeface="Calibri"/>
              </a:endParaRPr>
            </a:p>
          </p:txBody>
        </p:sp>
      </p:grpSp>
      <p:sp>
        <p:nvSpPr>
          <p:cNvPr id="21" name="TextBox 20"/>
          <p:cNvSpPr txBox="1"/>
          <p:nvPr/>
        </p:nvSpPr>
        <p:spPr>
          <a:xfrm>
            <a:off x="191211" y="962875"/>
            <a:ext cx="3304608" cy="369332"/>
          </a:xfrm>
          <a:prstGeom prst="rect">
            <a:avLst/>
          </a:prstGeom>
          <a:noFill/>
        </p:spPr>
        <p:txBody>
          <a:bodyPr wrap="square" rtlCol="0">
            <a:spAutoFit/>
          </a:bodyPr>
          <a:lstStyle/>
          <a:p>
            <a:pPr defTabSz="457189">
              <a:defRPr/>
            </a:pPr>
            <a:r>
              <a:rPr lang="en-US" dirty="0">
                <a:solidFill>
                  <a:srgbClr val="ED6F09"/>
                </a:solidFill>
                <a:latin typeface="Exo 2"/>
                <a:cs typeface="Exo 2"/>
              </a:rPr>
              <a:t>THREAT INTEL</a:t>
            </a:r>
            <a:endParaRPr lang="en-US" dirty="0">
              <a:solidFill>
                <a:srgbClr val="19191B"/>
              </a:solidFill>
              <a:latin typeface="Calibri"/>
            </a:endParaRPr>
          </a:p>
        </p:txBody>
      </p:sp>
      <p:sp>
        <p:nvSpPr>
          <p:cNvPr id="18" name="Oval 17"/>
          <p:cNvSpPr/>
          <p:nvPr/>
        </p:nvSpPr>
        <p:spPr>
          <a:xfrm>
            <a:off x="1419634" y="2495715"/>
            <a:ext cx="1056092" cy="1056092"/>
          </a:xfrm>
          <a:prstGeom prst="ellipse">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a:solidFill>
                <a:srgbClr val="E6E7E8"/>
              </a:solidFill>
              <a:latin typeface="Calibri"/>
            </a:endParaRPr>
          </a:p>
        </p:txBody>
      </p:sp>
      <p:grpSp>
        <p:nvGrpSpPr>
          <p:cNvPr id="14" name="Group 13"/>
          <p:cNvGrpSpPr/>
          <p:nvPr/>
        </p:nvGrpSpPr>
        <p:grpSpPr>
          <a:xfrm>
            <a:off x="52751" y="1465473"/>
            <a:ext cx="4234371" cy="2850061"/>
            <a:chOff x="52751" y="1338477"/>
            <a:chExt cx="4234371" cy="2850061"/>
          </a:xfrm>
        </p:grpSpPr>
        <p:pic>
          <p:nvPicPr>
            <p:cNvPr id="20" name="Picture 19" descr="threat_intel_diagram.eps"/>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83179" y="1927897"/>
              <a:ext cx="1932498" cy="1932498"/>
            </a:xfrm>
            <a:prstGeom prst="rect">
              <a:avLst/>
            </a:prstGeom>
          </p:spPr>
        </p:pic>
        <p:sp>
          <p:nvSpPr>
            <p:cNvPr id="22" name="TextBox 21"/>
            <p:cNvSpPr txBox="1"/>
            <p:nvPr/>
          </p:nvSpPr>
          <p:spPr>
            <a:xfrm>
              <a:off x="748462" y="1347226"/>
              <a:ext cx="1152440" cy="615553"/>
            </a:xfrm>
            <a:prstGeom prst="rect">
              <a:avLst/>
            </a:prstGeom>
            <a:noFill/>
          </p:spPr>
          <p:txBody>
            <a:bodyPr wrap="square" rtlCol="0">
              <a:spAutoFit/>
            </a:bodyPr>
            <a:lstStyle/>
            <a:p>
              <a:pPr defTabSz="457189">
                <a:defRPr/>
              </a:pPr>
              <a:r>
                <a:rPr lang="en-US" sz="1200" b="1" dirty="0">
                  <a:latin typeface="Exo 2"/>
                  <a:cs typeface="Exo 2"/>
                </a:rPr>
                <a:t>1.5 MILLION</a:t>
              </a:r>
            </a:p>
            <a:p>
              <a:pPr defTabSz="457189">
                <a:defRPr/>
              </a:pPr>
              <a:r>
                <a:rPr lang="en-US" sz="1100" dirty="0">
                  <a:latin typeface="Exo 2"/>
                  <a:cs typeface="Exo 2"/>
                </a:rPr>
                <a:t>Daily Malware Samples</a:t>
              </a:r>
              <a:endParaRPr lang="en-US" sz="1100" dirty="0">
                <a:latin typeface="Calibri"/>
              </a:endParaRPr>
            </a:p>
          </p:txBody>
        </p:sp>
        <p:sp>
          <p:nvSpPr>
            <p:cNvPr id="23" name="TextBox 22"/>
            <p:cNvSpPr txBox="1"/>
            <p:nvPr/>
          </p:nvSpPr>
          <p:spPr>
            <a:xfrm>
              <a:off x="2102109" y="1338477"/>
              <a:ext cx="1391422" cy="615553"/>
            </a:xfrm>
            <a:prstGeom prst="rect">
              <a:avLst/>
            </a:prstGeom>
            <a:noFill/>
          </p:spPr>
          <p:txBody>
            <a:bodyPr wrap="square" rtlCol="0">
              <a:spAutoFit/>
            </a:bodyPr>
            <a:lstStyle/>
            <a:p>
              <a:pPr defTabSz="457189">
                <a:defRPr/>
              </a:pPr>
              <a:r>
                <a:rPr lang="en-US" sz="1200" b="1" dirty="0">
                  <a:latin typeface="Exo 2"/>
                  <a:cs typeface="Exo 2"/>
                </a:rPr>
                <a:t>600 BILLION</a:t>
              </a:r>
            </a:p>
            <a:p>
              <a:pPr defTabSz="457189">
                <a:defRPr/>
              </a:pPr>
              <a:r>
                <a:rPr lang="en-US" sz="1100" dirty="0">
                  <a:latin typeface="Exo 2"/>
                  <a:cs typeface="Exo 2"/>
                </a:rPr>
                <a:t>Daily Email   </a:t>
              </a:r>
              <a:br>
                <a:rPr lang="en-US" sz="1100" dirty="0">
                  <a:latin typeface="Exo 2"/>
                  <a:cs typeface="Exo 2"/>
                </a:rPr>
              </a:br>
              <a:r>
                <a:rPr lang="en-US" sz="1100" dirty="0">
                  <a:latin typeface="Exo 2"/>
                  <a:cs typeface="Exo 2"/>
                </a:rPr>
                <a:t>Messages</a:t>
              </a:r>
              <a:endParaRPr lang="en-US" sz="1100" dirty="0">
                <a:latin typeface="Calibri"/>
              </a:endParaRPr>
            </a:p>
          </p:txBody>
        </p:sp>
        <p:sp>
          <p:nvSpPr>
            <p:cNvPr id="24" name="TextBox 23"/>
            <p:cNvSpPr txBox="1"/>
            <p:nvPr/>
          </p:nvSpPr>
          <p:spPr>
            <a:xfrm>
              <a:off x="2895700" y="2112005"/>
              <a:ext cx="1391422" cy="446276"/>
            </a:xfrm>
            <a:prstGeom prst="rect">
              <a:avLst/>
            </a:prstGeom>
            <a:noFill/>
          </p:spPr>
          <p:txBody>
            <a:bodyPr wrap="square" rtlCol="0">
              <a:spAutoFit/>
            </a:bodyPr>
            <a:lstStyle/>
            <a:p>
              <a:pPr defTabSz="457189">
                <a:defRPr/>
              </a:pPr>
              <a:r>
                <a:rPr lang="en-US" sz="1200" b="1" dirty="0">
                  <a:latin typeface="Exo 2"/>
                  <a:cs typeface="Exo 2"/>
                </a:rPr>
                <a:t>16 BILLION</a:t>
              </a:r>
            </a:p>
            <a:p>
              <a:pPr defTabSz="457189">
                <a:defRPr/>
              </a:pPr>
              <a:r>
                <a:rPr lang="en-US" sz="1100" dirty="0">
                  <a:latin typeface="Exo 2"/>
                  <a:cs typeface="Exo 2"/>
                </a:rPr>
                <a:t>Daily Web Requests</a:t>
              </a:r>
              <a:endParaRPr lang="en-US" sz="1100" dirty="0">
                <a:latin typeface="Calibri"/>
              </a:endParaRPr>
            </a:p>
          </p:txBody>
        </p:sp>
        <p:sp>
          <p:nvSpPr>
            <p:cNvPr id="25" name="TextBox 24"/>
            <p:cNvSpPr txBox="1"/>
            <p:nvPr/>
          </p:nvSpPr>
          <p:spPr>
            <a:xfrm>
              <a:off x="2831960" y="3170408"/>
              <a:ext cx="1391422" cy="261610"/>
            </a:xfrm>
            <a:prstGeom prst="rect">
              <a:avLst/>
            </a:prstGeom>
            <a:noFill/>
          </p:spPr>
          <p:txBody>
            <a:bodyPr wrap="square" rtlCol="0">
              <a:spAutoFit/>
            </a:bodyPr>
            <a:lstStyle/>
            <a:p>
              <a:pPr defTabSz="457189">
                <a:defRPr/>
              </a:pPr>
              <a:r>
                <a:rPr lang="en-US" sz="1100" dirty="0">
                  <a:latin typeface="Exo 2"/>
                  <a:cs typeface="Exo 2"/>
                </a:rPr>
                <a:t>Honeypots</a:t>
              </a:r>
              <a:endParaRPr lang="en-US" sz="1100" dirty="0">
                <a:latin typeface="Calibri"/>
              </a:endParaRPr>
            </a:p>
          </p:txBody>
        </p:sp>
        <p:sp>
          <p:nvSpPr>
            <p:cNvPr id="26" name="TextBox 25"/>
            <p:cNvSpPr txBox="1"/>
            <p:nvPr/>
          </p:nvSpPr>
          <p:spPr>
            <a:xfrm>
              <a:off x="2250730" y="3755734"/>
              <a:ext cx="1391422" cy="430887"/>
            </a:xfrm>
            <a:prstGeom prst="rect">
              <a:avLst/>
            </a:prstGeom>
            <a:noFill/>
          </p:spPr>
          <p:txBody>
            <a:bodyPr wrap="square" rtlCol="0">
              <a:spAutoFit/>
            </a:bodyPr>
            <a:lstStyle/>
            <a:p>
              <a:pPr defTabSz="457189">
                <a:defRPr/>
              </a:pPr>
              <a:r>
                <a:rPr lang="en-US" sz="1100" dirty="0">
                  <a:latin typeface="Exo 2"/>
                  <a:cs typeface="Exo 2"/>
                </a:rPr>
                <a:t>Open Source Communities</a:t>
              </a:r>
              <a:endParaRPr lang="en-US" sz="1100" dirty="0">
                <a:latin typeface="Calibri"/>
              </a:endParaRPr>
            </a:p>
          </p:txBody>
        </p:sp>
        <p:sp>
          <p:nvSpPr>
            <p:cNvPr id="27" name="TextBox 26"/>
            <p:cNvSpPr txBox="1"/>
            <p:nvPr/>
          </p:nvSpPr>
          <p:spPr>
            <a:xfrm>
              <a:off x="464134" y="3757651"/>
              <a:ext cx="1567602" cy="430887"/>
            </a:xfrm>
            <a:prstGeom prst="rect">
              <a:avLst/>
            </a:prstGeom>
            <a:noFill/>
          </p:spPr>
          <p:txBody>
            <a:bodyPr wrap="square" rtlCol="0">
              <a:spAutoFit/>
            </a:bodyPr>
            <a:lstStyle/>
            <a:p>
              <a:pPr defTabSz="457189">
                <a:defRPr/>
              </a:pPr>
              <a:r>
                <a:rPr lang="en-US" sz="1100" dirty="0">
                  <a:latin typeface="Exo 2"/>
                  <a:cs typeface="Exo 2"/>
                </a:rPr>
                <a:t>Vulnerability Discovery (Internal)</a:t>
              </a:r>
              <a:endParaRPr lang="en-US" sz="1100" dirty="0">
                <a:latin typeface="Calibri"/>
              </a:endParaRPr>
            </a:p>
          </p:txBody>
        </p:sp>
        <p:sp>
          <p:nvSpPr>
            <p:cNvPr id="28" name="TextBox 27"/>
            <p:cNvSpPr txBox="1"/>
            <p:nvPr/>
          </p:nvSpPr>
          <p:spPr>
            <a:xfrm>
              <a:off x="185213" y="3034381"/>
              <a:ext cx="1026252" cy="430887"/>
            </a:xfrm>
            <a:prstGeom prst="rect">
              <a:avLst/>
            </a:prstGeom>
            <a:noFill/>
          </p:spPr>
          <p:txBody>
            <a:bodyPr wrap="square" rtlCol="0">
              <a:spAutoFit/>
            </a:bodyPr>
            <a:lstStyle/>
            <a:p>
              <a:pPr defTabSz="457189">
                <a:defRPr/>
              </a:pPr>
              <a:r>
                <a:rPr lang="en-US" sz="1100" dirty="0">
                  <a:latin typeface="Exo 2"/>
                  <a:cs typeface="Exo 2"/>
                </a:rPr>
                <a:t>Product Telemetry</a:t>
              </a:r>
              <a:endParaRPr lang="en-US" sz="1100" dirty="0">
                <a:latin typeface="Calibri"/>
              </a:endParaRPr>
            </a:p>
          </p:txBody>
        </p:sp>
        <p:sp>
          <p:nvSpPr>
            <p:cNvPr id="29" name="TextBox 28"/>
            <p:cNvSpPr txBox="1"/>
            <p:nvPr/>
          </p:nvSpPr>
          <p:spPr>
            <a:xfrm>
              <a:off x="52751" y="2214432"/>
              <a:ext cx="1391422" cy="430887"/>
            </a:xfrm>
            <a:prstGeom prst="rect">
              <a:avLst/>
            </a:prstGeom>
            <a:noFill/>
          </p:spPr>
          <p:txBody>
            <a:bodyPr wrap="square" rtlCol="0">
              <a:spAutoFit/>
            </a:bodyPr>
            <a:lstStyle/>
            <a:p>
              <a:pPr defTabSz="457189">
                <a:defRPr/>
              </a:pPr>
              <a:r>
                <a:rPr lang="en-US" sz="1100" dirty="0">
                  <a:latin typeface="Exo 2"/>
                  <a:cs typeface="Exo 2"/>
                </a:rPr>
                <a:t>Internet-Wide Scanning</a:t>
              </a:r>
              <a:endParaRPr lang="en-US" sz="1100" dirty="0">
                <a:latin typeface="Calibri"/>
              </a:endParaRPr>
            </a:p>
          </p:txBody>
        </p:sp>
        <p:sp>
          <p:nvSpPr>
            <p:cNvPr id="50" name="TextBox 49"/>
            <p:cNvSpPr txBox="1"/>
            <p:nvPr/>
          </p:nvSpPr>
          <p:spPr>
            <a:xfrm>
              <a:off x="1249700" y="2660740"/>
              <a:ext cx="1391422" cy="430887"/>
            </a:xfrm>
            <a:prstGeom prst="rect">
              <a:avLst/>
            </a:prstGeom>
            <a:noFill/>
          </p:spPr>
          <p:txBody>
            <a:bodyPr wrap="square" rtlCol="0">
              <a:spAutoFit/>
            </a:bodyPr>
            <a:lstStyle/>
            <a:p>
              <a:pPr algn="ctr" defTabSz="457189">
                <a:defRPr/>
              </a:pPr>
              <a:r>
                <a:rPr lang="en-US" sz="1100" b="1" dirty="0">
                  <a:solidFill>
                    <a:srgbClr val="FFFEFF"/>
                  </a:solidFill>
                  <a:latin typeface="Exo 2"/>
                  <a:cs typeface="Exo 2"/>
                </a:rPr>
                <a:t>20 BILLION</a:t>
              </a:r>
            </a:p>
            <a:p>
              <a:pPr algn="ctr" defTabSz="457189">
                <a:defRPr/>
              </a:pPr>
              <a:r>
                <a:rPr lang="en-US" sz="1100" dirty="0">
                  <a:solidFill>
                    <a:srgbClr val="FFFEFF"/>
                  </a:solidFill>
                  <a:latin typeface="Exo 2"/>
                  <a:cs typeface="Exo 2"/>
                </a:rPr>
                <a:t>Threats Blocked</a:t>
              </a:r>
              <a:endParaRPr lang="en-US" sz="1100" dirty="0">
                <a:solidFill>
                  <a:srgbClr val="FFFEFF"/>
                </a:solidFill>
                <a:latin typeface="Calibri"/>
              </a:endParaRPr>
            </a:p>
          </p:txBody>
        </p:sp>
      </p:grpSp>
      <p:sp>
        <p:nvSpPr>
          <p:cNvPr id="30" name="TextBox 29"/>
          <p:cNvSpPr txBox="1"/>
          <p:nvPr/>
        </p:nvSpPr>
        <p:spPr>
          <a:xfrm>
            <a:off x="4379299" y="965348"/>
            <a:ext cx="2281985" cy="369332"/>
          </a:xfrm>
          <a:prstGeom prst="rect">
            <a:avLst/>
          </a:prstGeom>
          <a:noFill/>
        </p:spPr>
        <p:txBody>
          <a:bodyPr wrap="square" rtlCol="0">
            <a:spAutoFit/>
          </a:bodyPr>
          <a:lstStyle/>
          <a:p>
            <a:pPr defTabSz="457189">
              <a:defRPr/>
            </a:pPr>
            <a:r>
              <a:rPr lang="en-US" dirty="0">
                <a:solidFill>
                  <a:srgbClr val="ED6F09"/>
                </a:solidFill>
                <a:latin typeface="Exo 2"/>
                <a:cs typeface="Exo 2"/>
              </a:rPr>
              <a:t>INTEL SHARING</a:t>
            </a:r>
            <a:endParaRPr lang="en-US" dirty="0">
              <a:solidFill>
                <a:srgbClr val="19191B"/>
              </a:solidFill>
              <a:latin typeface="Calibri"/>
            </a:endParaRPr>
          </a:p>
        </p:txBody>
      </p:sp>
      <p:sp>
        <p:nvSpPr>
          <p:cNvPr id="46" name="Title 1"/>
          <p:cNvSpPr txBox="1">
            <a:spLocks/>
          </p:cNvSpPr>
          <p:nvPr/>
        </p:nvSpPr>
        <p:spPr>
          <a:xfrm>
            <a:off x="2637136" y="110745"/>
            <a:ext cx="4552053" cy="470156"/>
          </a:xfrm>
          <a:prstGeom prst="rect">
            <a:avLst/>
          </a:prstGeom>
        </p:spPr>
        <p:txBody>
          <a:bodyPr/>
          <a:lstStyle>
            <a:lvl1pPr algn="ctr" defTabSz="457200" rtl="0" eaLnBrk="1" latinLnBrk="0" hangingPunct="1">
              <a:spcBef>
                <a:spcPct val="0"/>
              </a:spcBef>
              <a:buNone/>
              <a:defRPr sz="2800" b="0" i="0" kern="1200" spc="300">
                <a:solidFill>
                  <a:srgbClr val="D1D3D4"/>
                </a:solidFill>
                <a:latin typeface="Exo 2"/>
                <a:ea typeface="+mj-ea"/>
                <a:cs typeface="Exo 2"/>
              </a:defRPr>
            </a:lvl1pPr>
          </a:lstStyle>
          <a:p>
            <a:pPr algn="l" defTabSz="457189">
              <a:defRPr/>
            </a:pPr>
            <a:r>
              <a:rPr lang="en-US" dirty="0">
                <a:solidFill>
                  <a:srgbClr val="FFFEFF"/>
                </a:solidFill>
              </a:rPr>
              <a:t>INTEL BREAKDOWN</a:t>
            </a:r>
          </a:p>
        </p:txBody>
      </p:sp>
      <p:sp>
        <p:nvSpPr>
          <p:cNvPr id="53" name="Oval 52"/>
          <p:cNvSpPr/>
          <p:nvPr/>
        </p:nvSpPr>
        <p:spPr>
          <a:xfrm>
            <a:off x="5318887" y="2495715"/>
            <a:ext cx="1056092" cy="1056092"/>
          </a:xfrm>
          <a:prstGeom prst="ellipse">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a:solidFill>
                <a:srgbClr val="E6E7E8"/>
              </a:solidFill>
              <a:latin typeface="Calibri"/>
            </a:endParaRPr>
          </a:p>
        </p:txBody>
      </p:sp>
      <p:grpSp>
        <p:nvGrpSpPr>
          <p:cNvPr id="15" name="Group 14"/>
          <p:cNvGrpSpPr/>
          <p:nvPr/>
        </p:nvGrpSpPr>
        <p:grpSpPr>
          <a:xfrm>
            <a:off x="3998157" y="1590932"/>
            <a:ext cx="3667494" cy="2891474"/>
            <a:chOff x="3998157" y="1463935"/>
            <a:chExt cx="3667494" cy="2891474"/>
          </a:xfrm>
        </p:grpSpPr>
        <p:pic>
          <p:nvPicPr>
            <p:cNvPr id="8" name="Picture 7" descr="intel_sharing_wheel.eps"/>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885858" y="1927897"/>
              <a:ext cx="1932498" cy="1932498"/>
            </a:xfrm>
            <a:prstGeom prst="rect">
              <a:avLst/>
            </a:prstGeom>
          </p:spPr>
        </p:pic>
        <p:sp>
          <p:nvSpPr>
            <p:cNvPr id="43" name="TextBox 42"/>
            <p:cNvSpPr txBox="1"/>
            <p:nvPr/>
          </p:nvSpPr>
          <p:spPr>
            <a:xfrm>
              <a:off x="4265956" y="1579147"/>
              <a:ext cx="1391422" cy="600164"/>
            </a:xfrm>
            <a:prstGeom prst="rect">
              <a:avLst/>
            </a:prstGeom>
            <a:noFill/>
          </p:spPr>
          <p:txBody>
            <a:bodyPr wrap="square" rtlCol="0">
              <a:spAutoFit/>
            </a:bodyPr>
            <a:lstStyle/>
            <a:p>
              <a:pPr defTabSz="457189">
                <a:defRPr/>
              </a:pPr>
              <a:r>
                <a:rPr lang="en-US" sz="1100" dirty="0">
                  <a:latin typeface="Exo 2"/>
                  <a:cs typeface="Exo 2"/>
                </a:rPr>
                <a:t>Customer Data Sharing </a:t>
              </a:r>
            </a:p>
            <a:p>
              <a:pPr defTabSz="457189">
                <a:defRPr/>
              </a:pPr>
              <a:r>
                <a:rPr lang="en-US" sz="1100" dirty="0">
                  <a:latin typeface="Exo 2"/>
                  <a:cs typeface="Exo 2"/>
                </a:rPr>
                <a:t>Programs</a:t>
              </a:r>
              <a:endParaRPr lang="en-US" sz="1100" dirty="0">
                <a:latin typeface="Calibri"/>
              </a:endParaRPr>
            </a:p>
          </p:txBody>
        </p:sp>
        <p:sp>
          <p:nvSpPr>
            <p:cNvPr id="44" name="TextBox 43"/>
            <p:cNvSpPr txBox="1"/>
            <p:nvPr/>
          </p:nvSpPr>
          <p:spPr>
            <a:xfrm>
              <a:off x="6274229" y="1463935"/>
              <a:ext cx="1391422" cy="600164"/>
            </a:xfrm>
            <a:prstGeom prst="rect">
              <a:avLst/>
            </a:prstGeom>
            <a:noFill/>
          </p:spPr>
          <p:txBody>
            <a:bodyPr wrap="square" rtlCol="0">
              <a:spAutoFit/>
            </a:bodyPr>
            <a:lstStyle/>
            <a:p>
              <a:pPr defTabSz="457189">
                <a:defRPr/>
              </a:pPr>
              <a:r>
                <a:rPr lang="en-US" sz="1100" dirty="0">
                  <a:latin typeface="Exo 2"/>
                  <a:cs typeface="Exo 2"/>
                </a:rPr>
                <a:t>Service Provider Coordination Program</a:t>
              </a:r>
              <a:endParaRPr lang="en-US" sz="1100" dirty="0">
                <a:latin typeface="Calibri"/>
              </a:endParaRPr>
            </a:p>
          </p:txBody>
        </p:sp>
        <p:sp>
          <p:nvSpPr>
            <p:cNvPr id="45" name="TextBox 44"/>
            <p:cNvSpPr txBox="1"/>
            <p:nvPr/>
          </p:nvSpPr>
          <p:spPr>
            <a:xfrm>
              <a:off x="6844517" y="2854225"/>
              <a:ext cx="821134" cy="769441"/>
            </a:xfrm>
            <a:prstGeom prst="rect">
              <a:avLst/>
            </a:prstGeom>
            <a:noFill/>
          </p:spPr>
          <p:txBody>
            <a:bodyPr wrap="square" rtlCol="0">
              <a:spAutoFit/>
            </a:bodyPr>
            <a:lstStyle/>
            <a:p>
              <a:pPr defTabSz="457189">
                <a:defRPr/>
              </a:pPr>
              <a:r>
                <a:rPr lang="en-US" sz="1100" dirty="0">
                  <a:latin typeface="Exo 2"/>
                  <a:cs typeface="Exo 2"/>
                </a:rPr>
                <a:t>Open Source </a:t>
              </a:r>
            </a:p>
            <a:p>
              <a:pPr defTabSz="457189">
                <a:defRPr/>
              </a:pPr>
              <a:r>
                <a:rPr lang="en-US" sz="1100" dirty="0">
                  <a:latin typeface="Exo 2"/>
                  <a:cs typeface="Exo 2"/>
                </a:rPr>
                <a:t>Intel Sharing</a:t>
              </a:r>
              <a:endParaRPr lang="en-US" sz="1100" dirty="0">
                <a:latin typeface="Calibri"/>
              </a:endParaRPr>
            </a:p>
          </p:txBody>
        </p:sp>
        <p:sp>
          <p:nvSpPr>
            <p:cNvPr id="48" name="TextBox 47"/>
            <p:cNvSpPr txBox="1"/>
            <p:nvPr/>
          </p:nvSpPr>
          <p:spPr>
            <a:xfrm>
              <a:off x="5348949" y="3924522"/>
              <a:ext cx="1392633" cy="430887"/>
            </a:xfrm>
            <a:prstGeom prst="rect">
              <a:avLst/>
            </a:prstGeom>
            <a:noFill/>
          </p:spPr>
          <p:txBody>
            <a:bodyPr wrap="square" rtlCol="0">
              <a:spAutoFit/>
            </a:bodyPr>
            <a:lstStyle/>
            <a:p>
              <a:pPr defTabSz="457189">
                <a:defRPr/>
              </a:pPr>
              <a:r>
                <a:rPr lang="en-US" sz="1100" dirty="0">
                  <a:latin typeface="Exo 2"/>
                  <a:cs typeface="Exo 2"/>
                </a:rPr>
                <a:t>3</a:t>
              </a:r>
              <a:r>
                <a:rPr lang="en-US" sz="1100" baseline="30000" dirty="0">
                  <a:latin typeface="Exo 2"/>
                  <a:cs typeface="Exo 2"/>
                </a:rPr>
                <a:t>rd</a:t>
              </a:r>
              <a:r>
                <a:rPr lang="en-US" sz="1100" dirty="0">
                  <a:latin typeface="Exo 2"/>
                  <a:cs typeface="Exo 2"/>
                </a:rPr>
                <a:t> Party Programs (MAPP)</a:t>
              </a:r>
              <a:endParaRPr lang="en-US" sz="1100" dirty="0">
                <a:latin typeface="Calibri"/>
              </a:endParaRPr>
            </a:p>
          </p:txBody>
        </p:sp>
        <p:sp>
          <p:nvSpPr>
            <p:cNvPr id="49" name="TextBox 48"/>
            <p:cNvSpPr txBox="1"/>
            <p:nvPr/>
          </p:nvSpPr>
          <p:spPr>
            <a:xfrm>
              <a:off x="3998157" y="2937811"/>
              <a:ext cx="1392633" cy="600164"/>
            </a:xfrm>
            <a:prstGeom prst="rect">
              <a:avLst/>
            </a:prstGeom>
            <a:noFill/>
          </p:spPr>
          <p:txBody>
            <a:bodyPr wrap="square" rtlCol="0">
              <a:spAutoFit/>
            </a:bodyPr>
            <a:lstStyle/>
            <a:p>
              <a:pPr defTabSz="457189">
                <a:defRPr/>
              </a:pPr>
              <a:r>
                <a:rPr lang="en-US" sz="1100" dirty="0">
                  <a:latin typeface="Exo 2"/>
                  <a:cs typeface="Exo 2"/>
                </a:rPr>
                <a:t>Industry </a:t>
              </a:r>
            </a:p>
            <a:p>
              <a:pPr defTabSz="457189">
                <a:defRPr/>
              </a:pPr>
              <a:r>
                <a:rPr lang="en-US" sz="1100" dirty="0">
                  <a:latin typeface="Exo 2"/>
                  <a:cs typeface="Exo 2"/>
                </a:rPr>
                <a:t>Sharing Partnerships (ISACs)</a:t>
              </a:r>
              <a:endParaRPr lang="en-US" sz="1100" dirty="0">
                <a:latin typeface="Calibri"/>
              </a:endParaRPr>
            </a:p>
          </p:txBody>
        </p:sp>
        <p:sp>
          <p:nvSpPr>
            <p:cNvPr id="52" name="TextBox 51"/>
            <p:cNvSpPr txBox="1"/>
            <p:nvPr/>
          </p:nvSpPr>
          <p:spPr>
            <a:xfrm>
              <a:off x="5306617" y="2660740"/>
              <a:ext cx="1123683" cy="430887"/>
            </a:xfrm>
            <a:prstGeom prst="rect">
              <a:avLst/>
            </a:prstGeom>
            <a:noFill/>
          </p:spPr>
          <p:txBody>
            <a:bodyPr wrap="square" rtlCol="0">
              <a:spAutoFit/>
            </a:bodyPr>
            <a:lstStyle/>
            <a:p>
              <a:pPr algn="ctr" defTabSz="457189">
                <a:defRPr/>
              </a:pPr>
              <a:r>
                <a:rPr lang="en-US" sz="1100" b="1" dirty="0">
                  <a:solidFill>
                    <a:srgbClr val="FFFEFF"/>
                  </a:solidFill>
                  <a:latin typeface="Exo 2"/>
                  <a:cs typeface="Exo 2"/>
                </a:rPr>
                <a:t>500+</a:t>
              </a:r>
            </a:p>
            <a:p>
              <a:pPr algn="ctr" defTabSz="457189">
                <a:defRPr/>
              </a:pPr>
              <a:r>
                <a:rPr lang="en-US" sz="1100" dirty="0">
                  <a:solidFill>
                    <a:srgbClr val="FFFEFF"/>
                  </a:solidFill>
                  <a:latin typeface="Exo 2"/>
                  <a:cs typeface="Exo 2"/>
                </a:rPr>
                <a:t>Participants</a:t>
              </a:r>
              <a:endParaRPr lang="en-US" sz="1100" dirty="0">
                <a:solidFill>
                  <a:srgbClr val="FFFEFF"/>
                </a:solidFill>
                <a:latin typeface="Calibri"/>
              </a:endParaRPr>
            </a:p>
          </p:txBody>
        </p:sp>
      </p:grpSp>
      <p:cxnSp>
        <p:nvCxnSpPr>
          <p:cNvPr id="32" name="Straight Connector 31"/>
          <p:cNvCxnSpPr/>
          <p:nvPr/>
        </p:nvCxnSpPr>
        <p:spPr>
          <a:xfrm flipH="1">
            <a:off x="7665651" y="0"/>
            <a:ext cx="21166" cy="5143500"/>
          </a:xfrm>
          <a:prstGeom prst="line">
            <a:avLst/>
          </a:prstGeom>
          <a:ln>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54" name="Picture 53" descr="TalosBrandWhite_RGB.eps"/>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84622" y="210313"/>
            <a:ext cx="1419582" cy="306410"/>
          </a:xfrm>
          <a:prstGeom prst="rect">
            <a:avLst/>
          </a:prstGeom>
        </p:spPr>
      </p:pic>
    </p:spTree>
    <p:extLst>
      <p:ext uri="{BB962C8B-B14F-4D97-AF65-F5344CB8AC3E}">
        <p14:creationId xmlns:p14="http://schemas.microsoft.com/office/powerpoint/2010/main" val="90489541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a:spLocks noChangeAspect="1"/>
          </p:cNvSpPr>
          <p:nvPr/>
        </p:nvSpPr>
        <p:spPr>
          <a:xfrm>
            <a:off x="-3581400" y="-1396918"/>
            <a:ext cx="8534400" cy="8538019"/>
          </a:xfrm>
          <a:prstGeom prst="ellipse">
            <a:avLst/>
          </a:prstGeom>
          <a:solidFill>
            <a:schemeClr val="bg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r>
              <a:rPr lang="en-US" dirty="0">
                <a:solidFill>
                  <a:schemeClr val="tx1"/>
                </a:solidFill>
                <a:latin typeface="CiscoSansTT ExtraLight"/>
              </a:rPr>
              <a:t>TALOS</a:t>
            </a:r>
          </a:p>
          <a:p>
            <a:pPr algn="r" defTabSz="457178">
              <a:defRPr/>
            </a:pPr>
            <a:r>
              <a:rPr lang="en-US" dirty="0">
                <a:solidFill>
                  <a:schemeClr val="tx1"/>
                </a:solidFill>
                <a:latin typeface="CiscoSansTT ExtraLight"/>
              </a:rPr>
              <a:t>20,000,000,000</a:t>
            </a:r>
          </a:p>
        </p:txBody>
      </p:sp>
      <p:cxnSp>
        <p:nvCxnSpPr>
          <p:cNvPr id="5" name="Straight Arrow Connector 4"/>
          <p:cNvCxnSpPr/>
          <p:nvPr/>
        </p:nvCxnSpPr>
        <p:spPr>
          <a:xfrm>
            <a:off x="4876800" y="1200152"/>
            <a:ext cx="516366" cy="62647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316968" y="1581150"/>
            <a:ext cx="646355" cy="215444"/>
          </a:xfrm>
          <a:prstGeom prst="rect">
            <a:avLst/>
          </a:prstGeom>
          <a:noFill/>
        </p:spPr>
        <p:txBody>
          <a:bodyPr wrap="square" rtlCol="0">
            <a:spAutoFit/>
          </a:bodyPr>
          <a:lstStyle/>
          <a:p>
            <a:pPr defTabSz="457178">
              <a:defRPr/>
            </a:pPr>
            <a:r>
              <a:rPr lang="en-US" sz="800" dirty="0">
                <a:latin typeface="CiscoSansTT ExtraLight"/>
              </a:rPr>
              <a:t>Palo Alto</a:t>
            </a:r>
          </a:p>
        </p:txBody>
      </p:sp>
      <p:sp>
        <p:nvSpPr>
          <p:cNvPr id="10" name="TextBox 9"/>
          <p:cNvSpPr txBox="1"/>
          <p:nvPr/>
        </p:nvSpPr>
        <p:spPr>
          <a:xfrm>
            <a:off x="6324600" y="1899017"/>
            <a:ext cx="914400" cy="215444"/>
          </a:xfrm>
          <a:prstGeom prst="rect">
            <a:avLst/>
          </a:prstGeom>
          <a:noFill/>
        </p:spPr>
        <p:txBody>
          <a:bodyPr wrap="square" rtlCol="0">
            <a:spAutoFit/>
          </a:bodyPr>
          <a:lstStyle/>
          <a:p>
            <a:pPr defTabSz="457178">
              <a:defRPr/>
            </a:pPr>
            <a:r>
              <a:rPr lang="en-US" sz="800" dirty="0">
                <a:latin typeface="CiscoSansTT ExtraLight"/>
              </a:rPr>
              <a:t>Check Point</a:t>
            </a:r>
          </a:p>
        </p:txBody>
      </p:sp>
      <p:sp>
        <p:nvSpPr>
          <p:cNvPr id="11" name="TextBox 10"/>
          <p:cNvSpPr txBox="1"/>
          <p:nvPr/>
        </p:nvSpPr>
        <p:spPr>
          <a:xfrm>
            <a:off x="4953000" y="2800350"/>
            <a:ext cx="914400" cy="338554"/>
          </a:xfrm>
          <a:prstGeom prst="rect">
            <a:avLst/>
          </a:prstGeom>
          <a:noFill/>
        </p:spPr>
        <p:txBody>
          <a:bodyPr wrap="square" rtlCol="0">
            <a:spAutoFit/>
          </a:bodyPr>
          <a:lstStyle/>
          <a:p>
            <a:pPr defTabSz="457178">
              <a:defRPr/>
            </a:pPr>
            <a:r>
              <a:rPr lang="en-US" sz="800" dirty="0">
                <a:latin typeface="CiscoSansTT ExtraLight"/>
              </a:rPr>
              <a:t>Microsoft</a:t>
            </a:r>
          </a:p>
          <a:p>
            <a:pPr defTabSz="457178">
              <a:defRPr/>
            </a:pPr>
            <a:r>
              <a:rPr lang="en-US" sz="800" dirty="0">
                <a:latin typeface="CiscoSansTT ExtraLight"/>
              </a:rPr>
              <a:t>       .</a:t>
            </a:r>
          </a:p>
        </p:txBody>
      </p:sp>
      <p:sp>
        <p:nvSpPr>
          <p:cNvPr id="12" name="TextBox 11"/>
          <p:cNvSpPr txBox="1"/>
          <p:nvPr/>
        </p:nvSpPr>
        <p:spPr>
          <a:xfrm>
            <a:off x="6629400" y="2724152"/>
            <a:ext cx="914400" cy="430887"/>
          </a:xfrm>
          <a:prstGeom prst="rect">
            <a:avLst/>
          </a:prstGeom>
          <a:noFill/>
        </p:spPr>
        <p:txBody>
          <a:bodyPr wrap="square" rtlCol="0">
            <a:spAutoFit/>
          </a:bodyPr>
          <a:lstStyle/>
          <a:p>
            <a:pPr defTabSz="457178">
              <a:defRPr/>
            </a:pPr>
            <a:r>
              <a:rPr lang="en-US" sz="800" dirty="0">
                <a:latin typeface="CiscoSansTT ExtraLight"/>
              </a:rPr>
              <a:t>Symantec</a:t>
            </a:r>
          </a:p>
          <a:p>
            <a:pPr defTabSz="457178">
              <a:defRPr/>
            </a:pPr>
            <a:r>
              <a:rPr lang="en-US" sz="800" dirty="0">
                <a:latin typeface="CiscoSansTT ExtraLight"/>
              </a:rPr>
              <a:t>       </a:t>
            </a:r>
            <a:r>
              <a:rPr lang="en-US" sz="1400" dirty="0">
                <a:latin typeface="CiscoSansTT ExtraLight"/>
              </a:rPr>
              <a:t>.</a:t>
            </a:r>
            <a:endParaRPr lang="en-US" sz="800" dirty="0">
              <a:latin typeface="CiscoSansTT ExtraLight"/>
            </a:endParaRPr>
          </a:p>
        </p:txBody>
      </p:sp>
      <p:sp>
        <p:nvSpPr>
          <p:cNvPr id="13" name="TextBox 12"/>
          <p:cNvSpPr txBox="1"/>
          <p:nvPr/>
        </p:nvSpPr>
        <p:spPr>
          <a:xfrm>
            <a:off x="6207162" y="3486150"/>
            <a:ext cx="914400" cy="215444"/>
          </a:xfrm>
          <a:prstGeom prst="rect">
            <a:avLst/>
          </a:prstGeom>
          <a:noFill/>
        </p:spPr>
        <p:txBody>
          <a:bodyPr wrap="square" rtlCol="0">
            <a:spAutoFit/>
          </a:bodyPr>
          <a:lstStyle/>
          <a:p>
            <a:pPr defTabSz="457178">
              <a:defRPr/>
            </a:pPr>
            <a:r>
              <a:rPr lang="en-US" sz="800" dirty="0">
                <a:latin typeface="CiscoSansTT ExtraLight"/>
              </a:rPr>
              <a:t>Trend Micro</a:t>
            </a:r>
          </a:p>
        </p:txBody>
      </p:sp>
      <p:cxnSp>
        <p:nvCxnSpPr>
          <p:cNvPr id="14" name="Straight Arrow Connector 13"/>
          <p:cNvCxnSpPr/>
          <p:nvPr/>
        </p:nvCxnSpPr>
        <p:spPr>
          <a:xfrm flipH="1">
            <a:off x="7162800" y="2913371"/>
            <a:ext cx="1007634" cy="12302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H="1">
            <a:off x="6735183" y="2188121"/>
            <a:ext cx="1007634"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a:off x="6655397" y="3791480"/>
            <a:ext cx="1007634" cy="12302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H="1" flipV="1">
            <a:off x="5257800" y="3138906"/>
            <a:ext cx="171226" cy="7434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 name="Oval 14"/>
          <p:cNvSpPr>
            <a:spLocks noChangeAspect="1"/>
          </p:cNvSpPr>
          <p:nvPr/>
        </p:nvSpPr>
        <p:spPr>
          <a:xfrm>
            <a:off x="5406390" y="1856337"/>
            <a:ext cx="80010" cy="80044"/>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17" name="Oval 16"/>
          <p:cNvSpPr>
            <a:spLocks noChangeAspect="1"/>
          </p:cNvSpPr>
          <p:nvPr/>
        </p:nvSpPr>
        <p:spPr>
          <a:xfrm>
            <a:off x="6655399" y="2165252"/>
            <a:ext cx="45719" cy="45738"/>
          </a:xfrm>
          <a:prstGeom prst="ellipse">
            <a:avLst/>
          </a:prstGeom>
          <a:solidFill>
            <a:srgbClr val="FF7C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0" name="Oval 19"/>
          <p:cNvSpPr>
            <a:spLocks noChangeAspect="1"/>
          </p:cNvSpPr>
          <p:nvPr/>
        </p:nvSpPr>
        <p:spPr>
          <a:xfrm>
            <a:off x="6279380" y="1233585"/>
            <a:ext cx="341376" cy="341521"/>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1" name="TextBox 20"/>
          <p:cNvSpPr txBox="1"/>
          <p:nvPr/>
        </p:nvSpPr>
        <p:spPr>
          <a:xfrm>
            <a:off x="6620756" y="1185134"/>
            <a:ext cx="2062443" cy="400110"/>
          </a:xfrm>
          <a:prstGeom prst="rect">
            <a:avLst/>
          </a:prstGeom>
          <a:noFill/>
        </p:spPr>
        <p:txBody>
          <a:bodyPr wrap="square" rtlCol="0">
            <a:spAutoFit/>
          </a:bodyPr>
          <a:lstStyle/>
          <a:p>
            <a:pPr defTabSz="457178">
              <a:defRPr/>
            </a:pPr>
            <a:r>
              <a:rPr lang="en-US" sz="2000" dirty="0">
                <a:latin typeface="CiscoSansTT ExtraLight"/>
              </a:rPr>
              <a:t>Fortinet (972M)</a:t>
            </a:r>
          </a:p>
        </p:txBody>
      </p:sp>
      <p:sp>
        <p:nvSpPr>
          <p:cNvPr id="22" name="Oval 21"/>
          <p:cNvSpPr>
            <a:spLocks noChangeAspect="1"/>
          </p:cNvSpPr>
          <p:nvPr/>
        </p:nvSpPr>
        <p:spPr>
          <a:xfrm>
            <a:off x="6469671" y="3893036"/>
            <a:ext cx="85344" cy="85380"/>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4" name="TextBox 23"/>
          <p:cNvSpPr txBox="1"/>
          <p:nvPr/>
        </p:nvSpPr>
        <p:spPr>
          <a:xfrm>
            <a:off x="4876800" y="361952"/>
            <a:ext cx="3352800" cy="369332"/>
          </a:xfrm>
          <a:prstGeom prst="rect">
            <a:avLst/>
          </a:prstGeom>
          <a:noFill/>
        </p:spPr>
        <p:txBody>
          <a:bodyPr wrap="square" rtlCol="0">
            <a:spAutoFit/>
          </a:bodyPr>
          <a:lstStyle/>
          <a:p>
            <a:pPr defTabSz="457178">
              <a:defRPr/>
            </a:pPr>
            <a:r>
              <a:rPr lang="en-US" dirty="0">
                <a:latin typeface="CiscoSansTT ExtraLight"/>
              </a:rPr>
              <a:t>Threats blocked (daily)</a:t>
            </a:r>
          </a:p>
        </p:txBody>
      </p:sp>
    </p:spTree>
    <p:extLst>
      <p:ext uri="{BB962C8B-B14F-4D97-AF65-F5344CB8AC3E}">
        <p14:creationId xmlns:p14="http://schemas.microsoft.com/office/powerpoint/2010/main" val="29970453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Arrow Connector 2">
            <a:extLst>
              <a:ext uri="{FF2B5EF4-FFF2-40B4-BE49-F238E27FC236}">
                <a16:creationId xmlns:a16="http://schemas.microsoft.com/office/drawing/2014/main" id="{638CE62F-3535-8B40-8858-3FD2ED770238}"/>
              </a:ext>
            </a:extLst>
          </p:cNvPr>
          <p:cNvCxnSpPr/>
          <p:nvPr/>
        </p:nvCxnSpPr>
        <p:spPr bwMode="auto">
          <a:xfrm flipV="1">
            <a:off x="4574018" y="1371991"/>
            <a:ext cx="0" cy="273449"/>
          </a:xfrm>
          <a:prstGeom prst="straightConnector1">
            <a:avLst/>
          </a:prstGeom>
          <a:solidFill>
            <a:srgbClr val="F37821"/>
          </a:solidFill>
          <a:ln w="12700" cap="rnd" cmpd="sng" algn="ctr">
            <a:solidFill>
              <a:schemeClr val="bg1"/>
            </a:solidFill>
            <a:prstDash val="dash"/>
            <a:round/>
            <a:headEnd type="none" w="med" len="med"/>
            <a:tailEnd type="triangl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 name="Straight Arrow Connector 3">
            <a:extLst>
              <a:ext uri="{FF2B5EF4-FFF2-40B4-BE49-F238E27FC236}">
                <a16:creationId xmlns:a16="http://schemas.microsoft.com/office/drawing/2014/main" id="{0FF27FBE-46F1-8842-9025-68D0ADE558D0}"/>
              </a:ext>
            </a:extLst>
          </p:cNvPr>
          <p:cNvCxnSpPr/>
          <p:nvPr/>
        </p:nvCxnSpPr>
        <p:spPr bwMode="auto">
          <a:xfrm flipH="1" flipV="1">
            <a:off x="2935766" y="2506086"/>
            <a:ext cx="363103" cy="117980"/>
          </a:xfrm>
          <a:prstGeom prst="straightConnector1">
            <a:avLst/>
          </a:prstGeom>
          <a:solidFill>
            <a:srgbClr val="F37821"/>
          </a:solidFill>
          <a:ln w="12700" cap="rnd" cmpd="sng" algn="ctr">
            <a:solidFill>
              <a:schemeClr val="bg1"/>
            </a:solidFill>
            <a:prstDash val="dash"/>
            <a:round/>
            <a:headEnd type="none" w="med" len="med"/>
            <a:tailEnd type="none" w="lg"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 name="Straight Arrow Connector 4">
            <a:extLst>
              <a:ext uri="{FF2B5EF4-FFF2-40B4-BE49-F238E27FC236}">
                <a16:creationId xmlns:a16="http://schemas.microsoft.com/office/drawing/2014/main" id="{23ADD635-654D-E14E-9A3D-A9C27F265CAA}"/>
              </a:ext>
            </a:extLst>
          </p:cNvPr>
          <p:cNvCxnSpPr/>
          <p:nvPr/>
        </p:nvCxnSpPr>
        <p:spPr bwMode="auto">
          <a:xfrm flipV="1">
            <a:off x="5845132" y="2496461"/>
            <a:ext cx="363103" cy="117980"/>
          </a:xfrm>
          <a:prstGeom prst="straightConnector1">
            <a:avLst/>
          </a:prstGeom>
          <a:solidFill>
            <a:srgbClr val="F37821"/>
          </a:solidFill>
          <a:ln w="12700" cap="rnd" cmpd="sng" algn="ctr">
            <a:solidFill>
              <a:schemeClr val="bg1"/>
            </a:solidFill>
            <a:prstDash val="dash"/>
            <a:round/>
            <a:headEnd type="none" w="med" len="med"/>
            <a:tailEnd type="none" w="lg"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 name="Straight Arrow Connector 5">
            <a:extLst>
              <a:ext uri="{FF2B5EF4-FFF2-40B4-BE49-F238E27FC236}">
                <a16:creationId xmlns:a16="http://schemas.microsoft.com/office/drawing/2014/main" id="{B6ED0DAE-8B62-7B4A-BB6B-7A82DCDD69F6}"/>
              </a:ext>
            </a:extLst>
          </p:cNvPr>
          <p:cNvCxnSpPr/>
          <p:nvPr/>
        </p:nvCxnSpPr>
        <p:spPr bwMode="auto">
          <a:xfrm rot="4320000" flipV="1">
            <a:off x="5319384" y="4179782"/>
            <a:ext cx="363103" cy="117980"/>
          </a:xfrm>
          <a:prstGeom prst="straightConnector1">
            <a:avLst/>
          </a:prstGeom>
          <a:solidFill>
            <a:srgbClr val="F37821"/>
          </a:solidFill>
          <a:ln w="12700" cap="rnd" cmpd="sng" algn="ctr">
            <a:solidFill>
              <a:schemeClr val="bg1"/>
            </a:solidFill>
            <a:prstDash val="dash"/>
            <a:round/>
            <a:headEnd type="none" w="med" len="med"/>
            <a:tailEnd type="none" w="lg"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 name="Straight Arrow Connector 6">
            <a:extLst>
              <a:ext uri="{FF2B5EF4-FFF2-40B4-BE49-F238E27FC236}">
                <a16:creationId xmlns:a16="http://schemas.microsoft.com/office/drawing/2014/main" id="{3A407CB2-0562-1B41-853D-ACF535EC1014}"/>
              </a:ext>
            </a:extLst>
          </p:cNvPr>
          <p:cNvCxnSpPr/>
          <p:nvPr/>
        </p:nvCxnSpPr>
        <p:spPr bwMode="auto">
          <a:xfrm rot="17280000" flipH="1" flipV="1">
            <a:off x="3461512" y="4179782"/>
            <a:ext cx="363103" cy="117980"/>
          </a:xfrm>
          <a:prstGeom prst="straightConnector1">
            <a:avLst/>
          </a:prstGeom>
          <a:solidFill>
            <a:srgbClr val="F37821"/>
          </a:solidFill>
          <a:ln w="12700" cap="rnd" cmpd="sng" algn="ctr">
            <a:solidFill>
              <a:schemeClr val="bg1"/>
            </a:solidFill>
            <a:prstDash val="dash"/>
            <a:round/>
            <a:headEnd type="none" w="med" len="med"/>
            <a:tailEnd type="none" w="lg"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 name="Freeform 7">
            <a:extLst>
              <a:ext uri="{FF2B5EF4-FFF2-40B4-BE49-F238E27FC236}">
                <a16:creationId xmlns:a16="http://schemas.microsoft.com/office/drawing/2014/main" id="{21C2F583-33D9-1241-B3D3-351CED4CF73E}"/>
              </a:ext>
            </a:extLst>
          </p:cNvPr>
          <p:cNvSpPr/>
          <p:nvPr/>
        </p:nvSpPr>
        <p:spPr>
          <a:xfrm>
            <a:off x="2522517" y="1017768"/>
            <a:ext cx="4098964" cy="4034133"/>
          </a:xfrm>
          <a:custGeom>
            <a:avLst/>
            <a:gdLst>
              <a:gd name="connsiteX0" fmla="*/ 1546240 w 4098964"/>
              <a:gd name="connsiteY0" fmla="*/ 0 h 4034133"/>
              <a:gd name="connsiteX1" fmla="*/ 1546240 w 4098964"/>
              <a:gd name="connsiteY1" fmla="*/ 191871 h 4034133"/>
              <a:gd name="connsiteX2" fmla="*/ 2555509 w 4098964"/>
              <a:gd name="connsiteY2" fmla="*/ 191871 h 4034133"/>
              <a:gd name="connsiteX3" fmla="*/ 2555509 w 4098964"/>
              <a:gd name="connsiteY3" fmla="*/ 716 h 4034133"/>
              <a:gd name="connsiteX4" fmla="*/ 2658935 w 4098964"/>
              <a:gd name="connsiteY4" fmla="*/ 27310 h 4034133"/>
              <a:gd name="connsiteX5" fmla="*/ 4098964 w 4098964"/>
              <a:gd name="connsiteY5" fmla="*/ 1984651 h 4034133"/>
              <a:gd name="connsiteX6" fmla="*/ 2049482 w 4098964"/>
              <a:gd name="connsiteY6" fmla="*/ 4034133 h 4034133"/>
              <a:gd name="connsiteX7" fmla="*/ 0 w 4098964"/>
              <a:gd name="connsiteY7" fmla="*/ 1984651 h 4034133"/>
              <a:gd name="connsiteX8" fmla="*/ 1440029 w 4098964"/>
              <a:gd name="connsiteY8" fmla="*/ 27310 h 4034133"/>
              <a:gd name="connsiteX9" fmla="*/ 1546240 w 4098964"/>
              <a:gd name="connsiteY9" fmla="*/ 0 h 4034133"/>
              <a:gd name="connsiteX0" fmla="*/ 1546240 w 4098964"/>
              <a:gd name="connsiteY0" fmla="*/ 191871 h 4034133"/>
              <a:gd name="connsiteX1" fmla="*/ 2555509 w 4098964"/>
              <a:gd name="connsiteY1" fmla="*/ 191871 h 4034133"/>
              <a:gd name="connsiteX2" fmla="*/ 2555509 w 4098964"/>
              <a:gd name="connsiteY2" fmla="*/ 716 h 4034133"/>
              <a:gd name="connsiteX3" fmla="*/ 2658935 w 4098964"/>
              <a:gd name="connsiteY3" fmla="*/ 27310 h 4034133"/>
              <a:gd name="connsiteX4" fmla="*/ 4098964 w 4098964"/>
              <a:gd name="connsiteY4" fmla="*/ 1984651 h 4034133"/>
              <a:gd name="connsiteX5" fmla="*/ 2049482 w 4098964"/>
              <a:gd name="connsiteY5" fmla="*/ 4034133 h 4034133"/>
              <a:gd name="connsiteX6" fmla="*/ 0 w 4098964"/>
              <a:gd name="connsiteY6" fmla="*/ 1984651 h 4034133"/>
              <a:gd name="connsiteX7" fmla="*/ 1440029 w 4098964"/>
              <a:gd name="connsiteY7" fmla="*/ 27310 h 4034133"/>
              <a:gd name="connsiteX8" fmla="*/ 1546240 w 4098964"/>
              <a:gd name="connsiteY8" fmla="*/ 0 h 4034133"/>
              <a:gd name="connsiteX9" fmla="*/ 1637680 w 4098964"/>
              <a:gd name="connsiteY9" fmla="*/ 283311 h 4034133"/>
              <a:gd name="connsiteX0" fmla="*/ 1546240 w 4098964"/>
              <a:gd name="connsiteY0" fmla="*/ 191871 h 4034133"/>
              <a:gd name="connsiteX1" fmla="*/ 2555509 w 4098964"/>
              <a:gd name="connsiteY1" fmla="*/ 191871 h 4034133"/>
              <a:gd name="connsiteX2" fmla="*/ 2555509 w 4098964"/>
              <a:gd name="connsiteY2" fmla="*/ 716 h 4034133"/>
              <a:gd name="connsiteX3" fmla="*/ 2658935 w 4098964"/>
              <a:gd name="connsiteY3" fmla="*/ 27310 h 4034133"/>
              <a:gd name="connsiteX4" fmla="*/ 4098964 w 4098964"/>
              <a:gd name="connsiteY4" fmla="*/ 1984651 h 4034133"/>
              <a:gd name="connsiteX5" fmla="*/ 2049482 w 4098964"/>
              <a:gd name="connsiteY5" fmla="*/ 4034133 h 4034133"/>
              <a:gd name="connsiteX6" fmla="*/ 0 w 4098964"/>
              <a:gd name="connsiteY6" fmla="*/ 1984651 h 4034133"/>
              <a:gd name="connsiteX7" fmla="*/ 1440029 w 4098964"/>
              <a:gd name="connsiteY7" fmla="*/ 27310 h 4034133"/>
              <a:gd name="connsiteX8" fmla="*/ 1546240 w 4098964"/>
              <a:gd name="connsiteY8" fmla="*/ 0 h 4034133"/>
              <a:gd name="connsiteX0" fmla="*/ 2555509 w 4098964"/>
              <a:gd name="connsiteY0" fmla="*/ 191871 h 4034133"/>
              <a:gd name="connsiteX1" fmla="*/ 2555509 w 4098964"/>
              <a:gd name="connsiteY1" fmla="*/ 716 h 4034133"/>
              <a:gd name="connsiteX2" fmla="*/ 2658935 w 4098964"/>
              <a:gd name="connsiteY2" fmla="*/ 27310 h 4034133"/>
              <a:gd name="connsiteX3" fmla="*/ 4098964 w 4098964"/>
              <a:gd name="connsiteY3" fmla="*/ 1984651 h 4034133"/>
              <a:gd name="connsiteX4" fmla="*/ 2049482 w 4098964"/>
              <a:gd name="connsiteY4" fmla="*/ 4034133 h 4034133"/>
              <a:gd name="connsiteX5" fmla="*/ 0 w 4098964"/>
              <a:gd name="connsiteY5" fmla="*/ 1984651 h 4034133"/>
              <a:gd name="connsiteX6" fmla="*/ 1440029 w 4098964"/>
              <a:gd name="connsiteY6" fmla="*/ 27310 h 4034133"/>
              <a:gd name="connsiteX7" fmla="*/ 1546240 w 4098964"/>
              <a:gd name="connsiteY7" fmla="*/ 0 h 4034133"/>
              <a:gd name="connsiteX0" fmla="*/ 2555509 w 4098964"/>
              <a:gd name="connsiteY0" fmla="*/ 716 h 4034133"/>
              <a:gd name="connsiteX1" fmla="*/ 2658935 w 4098964"/>
              <a:gd name="connsiteY1" fmla="*/ 27310 h 4034133"/>
              <a:gd name="connsiteX2" fmla="*/ 4098964 w 4098964"/>
              <a:gd name="connsiteY2" fmla="*/ 1984651 h 4034133"/>
              <a:gd name="connsiteX3" fmla="*/ 2049482 w 4098964"/>
              <a:gd name="connsiteY3" fmla="*/ 4034133 h 4034133"/>
              <a:gd name="connsiteX4" fmla="*/ 0 w 4098964"/>
              <a:gd name="connsiteY4" fmla="*/ 1984651 h 4034133"/>
              <a:gd name="connsiteX5" fmla="*/ 1440029 w 4098964"/>
              <a:gd name="connsiteY5" fmla="*/ 27310 h 4034133"/>
              <a:gd name="connsiteX6" fmla="*/ 1546240 w 4098964"/>
              <a:gd name="connsiteY6" fmla="*/ 0 h 403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8964" h="4034133">
                <a:moveTo>
                  <a:pt x="2555509" y="716"/>
                </a:moveTo>
                <a:lnTo>
                  <a:pt x="2658935" y="27310"/>
                </a:lnTo>
                <a:cubicBezTo>
                  <a:pt x="3493215" y="286798"/>
                  <a:pt x="4098964" y="1064984"/>
                  <a:pt x="4098964" y="1984651"/>
                </a:cubicBezTo>
                <a:cubicBezTo>
                  <a:pt x="4098964" y="3116549"/>
                  <a:pt x="3181380" y="4034133"/>
                  <a:pt x="2049482" y="4034133"/>
                </a:cubicBezTo>
                <a:cubicBezTo>
                  <a:pt x="917584" y="4034133"/>
                  <a:pt x="0" y="3116549"/>
                  <a:pt x="0" y="1984651"/>
                </a:cubicBezTo>
                <a:cubicBezTo>
                  <a:pt x="0" y="1064984"/>
                  <a:pt x="605749" y="286798"/>
                  <a:pt x="1440029" y="27310"/>
                </a:cubicBezTo>
                <a:lnTo>
                  <a:pt x="1546240" y="0"/>
                </a:lnTo>
              </a:path>
            </a:pathLst>
          </a:custGeom>
          <a:noFill/>
          <a:ln w="12700" cap="rnd">
            <a:solidFill>
              <a:schemeClr val="bg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9" name="TextBox 8">
            <a:extLst>
              <a:ext uri="{FF2B5EF4-FFF2-40B4-BE49-F238E27FC236}">
                <a16:creationId xmlns:a16="http://schemas.microsoft.com/office/drawing/2014/main" id="{6455C046-DC4E-DA4E-A779-56AE0D509D46}"/>
              </a:ext>
            </a:extLst>
          </p:cNvPr>
          <p:cNvSpPr txBox="1"/>
          <p:nvPr/>
        </p:nvSpPr>
        <p:spPr>
          <a:xfrm>
            <a:off x="6451971" y="1577560"/>
            <a:ext cx="2174098" cy="707886"/>
          </a:xfrm>
          <a:prstGeom prst="rect">
            <a:avLst/>
          </a:prstGeom>
          <a:ln>
            <a:noFill/>
          </a:ln>
        </p:spPr>
        <p:txBody>
          <a:bodyPr wrap="square" rtlCol="0">
            <a:spAutoFit/>
          </a:bodyPr>
          <a:lstStyle/>
          <a:p>
            <a:pPr algn="ctr" defTabSz="914400"/>
            <a:r>
              <a:rPr kumimoji="1" lang="en-US" sz="1600" dirty="0">
                <a:solidFill>
                  <a:schemeClr val="bg1"/>
                </a:solidFill>
                <a:ea typeface="CiscoSansTT" charset="0"/>
                <a:cs typeface="CiscoSansTT" charset="0"/>
              </a:rPr>
              <a:t>Business apps</a:t>
            </a:r>
          </a:p>
          <a:p>
            <a:pPr algn="ctr" defTabSz="914400"/>
            <a:r>
              <a:rPr kumimoji="1" lang="en-US" sz="1200" dirty="0">
                <a:solidFill>
                  <a:schemeClr val="bg1"/>
                </a:solidFill>
                <a:ea typeface="CiscoSansTT" charset="0"/>
                <a:cs typeface="CiscoSansTT" charset="0"/>
              </a:rPr>
              <a:t>Salesforce, Office 365,</a:t>
            </a:r>
            <a:br>
              <a:rPr kumimoji="1" lang="en-US" sz="1200" dirty="0">
                <a:solidFill>
                  <a:schemeClr val="bg1"/>
                </a:solidFill>
                <a:ea typeface="CiscoSansTT" charset="0"/>
                <a:cs typeface="CiscoSansTT" charset="0"/>
              </a:rPr>
            </a:br>
            <a:r>
              <a:rPr kumimoji="1" lang="en-US" sz="1200" dirty="0">
                <a:solidFill>
                  <a:schemeClr val="bg1"/>
                </a:solidFill>
                <a:ea typeface="CiscoSansTT" charset="0"/>
                <a:cs typeface="CiscoSansTT" charset="0"/>
              </a:rPr>
              <a:t>G Suite, etc.</a:t>
            </a:r>
          </a:p>
        </p:txBody>
      </p:sp>
      <p:sp>
        <p:nvSpPr>
          <p:cNvPr id="10" name="TextBox 9">
            <a:extLst>
              <a:ext uri="{FF2B5EF4-FFF2-40B4-BE49-F238E27FC236}">
                <a16:creationId xmlns:a16="http://schemas.microsoft.com/office/drawing/2014/main" id="{08C9057E-CD5A-AF47-A995-EB3CA9AD20AE}"/>
              </a:ext>
            </a:extLst>
          </p:cNvPr>
          <p:cNvSpPr txBox="1"/>
          <p:nvPr/>
        </p:nvSpPr>
        <p:spPr>
          <a:xfrm>
            <a:off x="6299907" y="4477373"/>
            <a:ext cx="1973888" cy="338554"/>
          </a:xfrm>
          <a:prstGeom prst="rect">
            <a:avLst/>
          </a:prstGeom>
          <a:ln>
            <a:noFill/>
          </a:ln>
        </p:spPr>
        <p:txBody>
          <a:bodyPr wrap="square" rtlCol="0">
            <a:spAutoFit/>
          </a:bodyPr>
          <a:lstStyle/>
          <a:p>
            <a:pPr defTabSz="914400"/>
            <a:r>
              <a:rPr kumimoji="1" lang="en-US" sz="1600" dirty="0">
                <a:solidFill>
                  <a:schemeClr val="bg1"/>
                </a:solidFill>
                <a:ea typeface="CiscoSansTT" charset="0"/>
                <a:cs typeface="CiscoSansTT" charset="0"/>
              </a:rPr>
              <a:t>Branch office</a:t>
            </a:r>
          </a:p>
        </p:txBody>
      </p:sp>
      <p:sp>
        <p:nvSpPr>
          <p:cNvPr id="11" name="TextBox 10">
            <a:extLst>
              <a:ext uri="{FF2B5EF4-FFF2-40B4-BE49-F238E27FC236}">
                <a16:creationId xmlns:a16="http://schemas.microsoft.com/office/drawing/2014/main" id="{79FEE130-CAF1-2A4E-A604-10E1B1E79369}"/>
              </a:ext>
            </a:extLst>
          </p:cNvPr>
          <p:cNvSpPr txBox="1"/>
          <p:nvPr/>
        </p:nvSpPr>
        <p:spPr>
          <a:xfrm>
            <a:off x="392295" y="1577560"/>
            <a:ext cx="2174098" cy="707886"/>
          </a:xfrm>
          <a:prstGeom prst="rect">
            <a:avLst/>
          </a:prstGeom>
          <a:ln>
            <a:noFill/>
          </a:ln>
        </p:spPr>
        <p:txBody>
          <a:bodyPr wrap="square" rtlCol="0">
            <a:spAutoFit/>
          </a:bodyPr>
          <a:lstStyle/>
          <a:p>
            <a:pPr algn="ctr" defTabSz="914400"/>
            <a:r>
              <a:rPr kumimoji="1" lang="en-US" sz="1600" dirty="0">
                <a:solidFill>
                  <a:schemeClr val="bg1"/>
                </a:solidFill>
                <a:ea typeface="CiscoSansTT" charset="0"/>
                <a:cs typeface="CiscoSansTT" charset="0"/>
              </a:rPr>
              <a:t>Critical infrastructure</a:t>
            </a:r>
            <a:br>
              <a:rPr kumimoji="1" lang="en-US" sz="1600" dirty="0">
                <a:solidFill>
                  <a:schemeClr val="bg1"/>
                </a:solidFill>
                <a:ea typeface="CiscoSansTT" charset="0"/>
                <a:cs typeface="CiscoSansTT" charset="0"/>
              </a:rPr>
            </a:br>
            <a:r>
              <a:rPr kumimoji="1" lang="en-US" sz="1200" dirty="0">
                <a:solidFill>
                  <a:schemeClr val="bg1"/>
                </a:solidFill>
                <a:ea typeface="CiscoSansTT" charset="0"/>
                <a:cs typeface="CiscoSansTT" charset="0"/>
              </a:rPr>
              <a:t>Amazon, Rackspace, Windows Azure, etc.</a:t>
            </a:r>
          </a:p>
        </p:txBody>
      </p:sp>
      <p:sp>
        <p:nvSpPr>
          <p:cNvPr id="12" name="TextBox 11">
            <a:extLst>
              <a:ext uri="{FF2B5EF4-FFF2-40B4-BE49-F238E27FC236}">
                <a16:creationId xmlns:a16="http://schemas.microsoft.com/office/drawing/2014/main" id="{AF58F26F-1755-2947-AF1B-BC88A48990D4}"/>
              </a:ext>
            </a:extLst>
          </p:cNvPr>
          <p:cNvSpPr txBox="1"/>
          <p:nvPr/>
        </p:nvSpPr>
        <p:spPr>
          <a:xfrm>
            <a:off x="907595" y="4477373"/>
            <a:ext cx="1993455" cy="313932"/>
          </a:xfrm>
          <a:prstGeom prst="rect">
            <a:avLst/>
          </a:prstGeom>
          <a:ln>
            <a:noFill/>
          </a:ln>
        </p:spPr>
        <p:txBody>
          <a:bodyPr wrap="square" rtlCol="0">
            <a:spAutoFit/>
          </a:bodyPr>
          <a:lstStyle/>
          <a:p>
            <a:pPr algn="r" defTabSz="914400">
              <a:lnSpc>
                <a:spcPct val="90000"/>
              </a:lnSpc>
            </a:pPr>
            <a:r>
              <a:rPr kumimoji="1" lang="en-US" sz="1600" dirty="0">
                <a:solidFill>
                  <a:schemeClr val="bg1"/>
                </a:solidFill>
                <a:ea typeface="CiscoSansTT" charset="0"/>
                <a:cs typeface="CiscoSansTT" charset="0"/>
              </a:rPr>
              <a:t>Roaming laptops</a:t>
            </a:r>
          </a:p>
        </p:txBody>
      </p:sp>
      <p:grpSp>
        <p:nvGrpSpPr>
          <p:cNvPr id="13" name="Group 12">
            <a:extLst>
              <a:ext uri="{FF2B5EF4-FFF2-40B4-BE49-F238E27FC236}">
                <a16:creationId xmlns:a16="http://schemas.microsoft.com/office/drawing/2014/main" id="{0B6414AF-F58B-6644-AF42-A3145B2B8955}"/>
              </a:ext>
            </a:extLst>
          </p:cNvPr>
          <p:cNvGrpSpPr/>
          <p:nvPr/>
        </p:nvGrpSpPr>
        <p:grpSpPr>
          <a:xfrm>
            <a:off x="6182795" y="2047195"/>
            <a:ext cx="689376" cy="689376"/>
            <a:chOff x="7237770" y="505609"/>
            <a:chExt cx="689376" cy="689376"/>
          </a:xfrm>
        </p:grpSpPr>
        <p:sp>
          <p:nvSpPr>
            <p:cNvPr id="14" name="Oval 13">
              <a:extLst>
                <a:ext uri="{FF2B5EF4-FFF2-40B4-BE49-F238E27FC236}">
                  <a16:creationId xmlns:a16="http://schemas.microsoft.com/office/drawing/2014/main" id="{27EAA443-C8F1-B946-8F6E-7119664B925D}"/>
                </a:ext>
              </a:extLst>
            </p:cNvPr>
            <p:cNvSpPr/>
            <p:nvPr/>
          </p:nvSpPr>
          <p:spPr>
            <a:xfrm>
              <a:off x="7237770" y="505609"/>
              <a:ext cx="689376" cy="689376"/>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5" name="Group 14">
              <a:extLst>
                <a:ext uri="{FF2B5EF4-FFF2-40B4-BE49-F238E27FC236}">
                  <a16:creationId xmlns:a16="http://schemas.microsoft.com/office/drawing/2014/main" id="{D4AD14DB-5332-B242-969C-24EE9BF2872F}"/>
                </a:ext>
              </a:extLst>
            </p:cNvPr>
            <p:cNvGrpSpPr/>
            <p:nvPr/>
          </p:nvGrpSpPr>
          <p:grpSpPr>
            <a:xfrm>
              <a:off x="7386229" y="651736"/>
              <a:ext cx="392460" cy="397124"/>
              <a:chOff x="5480254" y="2333082"/>
              <a:chExt cx="393192" cy="397865"/>
            </a:xfrm>
          </p:grpSpPr>
          <p:sp>
            <p:nvSpPr>
              <p:cNvPr id="16" name="Freeform 6">
                <a:extLst>
                  <a:ext uri="{FF2B5EF4-FFF2-40B4-BE49-F238E27FC236}">
                    <a16:creationId xmlns:a16="http://schemas.microsoft.com/office/drawing/2014/main" id="{74BD7D70-E469-E749-9DFA-75AB97E0F15C}"/>
                  </a:ext>
                </a:extLst>
              </p:cNvPr>
              <p:cNvSpPr>
                <a:spLocks noChangeArrowheads="1"/>
              </p:cNvSpPr>
              <p:nvPr/>
            </p:nvSpPr>
            <p:spPr bwMode="auto">
              <a:xfrm flipH="1">
                <a:off x="5581723" y="2521334"/>
                <a:ext cx="210949" cy="209613"/>
              </a:xfrm>
              <a:custGeom>
                <a:avLst/>
                <a:gdLst>
                  <a:gd name="T0" fmla="*/ 468 w 1392"/>
                  <a:gd name="T1" fmla="*/ 1384 h 1385"/>
                  <a:gd name="T2" fmla="*/ 93 w 1392"/>
                  <a:gd name="T3" fmla="*/ 1384 h 1385"/>
                  <a:gd name="T4" fmla="*/ 0 w 1392"/>
                  <a:gd name="T5" fmla="*/ 1291 h 1385"/>
                  <a:gd name="T6" fmla="*/ 0 w 1392"/>
                  <a:gd name="T7" fmla="*/ 913 h 1385"/>
                  <a:gd name="T8" fmla="*/ 93 w 1392"/>
                  <a:gd name="T9" fmla="*/ 820 h 1385"/>
                  <a:gd name="T10" fmla="*/ 144 w 1392"/>
                  <a:gd name="T11" fmla="*/ 820 h 1385"/>
                  <a:gd name="T12" fmla="*/ 144 w 1392"/>
                  <a:gd name="T13" fmla="*/ 764 h 1385"/>
                  <a:gd name="T14" fmla="*/ 237 w 1392"/>
                  <a:gd name="T15" fmla="*/ 670 h 1385"/>
                  <a:gd name="T16" fmla="*/ 612 w 1392"/>
                  <a:gd name="T17" fmla="*/ 670 h 1385"/>
                  <a:gd name="T18" fmla="*/ 705 w 1392"/>
                  <a:gd name="T19" fmla="*/ 764 h 1385"/>
                  <a:gd name="T20" fmla="*/ 705 w 1392"/>
                  <a:gd name="T21" fmla="*/ 1142 h 1385"/>
                  <a:gd name="T22" fmla="*/ 612 w 1392"/>
                  <a:gd name="T23" fmla="*/ 1235 h 1385"/>
                  <a:gd name="T24" fmla="*/ 562 w 1392"/>
                  <a:gd name="T25" fmla="*/ 1235 h 1385"/>
                  <a:gd name="T26" fmla="*/ 562 w 1392"/>
                  <a:gd name="T27" fmla="*/ 1291 h 1385"/>
                  <a:gd name="T28" fmla="*/ 468 w 1392"/>
                  <a:gd name="T29" fmla="*/ 1384 h 1385"/>
                  <a:gd name="T30" fmla="*/ 1298 w 1392"/>
                  <a:gd name="T31" fmla="*/ 1238 h 1385"/>
                  <a:gd name="T32" fmla="*/ 923 w 1392"/>
                  <a:gd name="T33" fmla="*/ 1238 h 1385"/>
                  <a:gd name="T34" fmla="*/ 830 w 1392"/>
                  <a:gd name="T35" fmla="*/ 1145 h 1385"/>
                  <a:gd name="T36" fmla="*/ 830 w 1392"/>
                  <a:gd name="T37" fmla="*/ 766 h 1385"/>
                  <a:gd name="T38" fmla="*/ 923 w 1392"/>
                  <a:gd name="T39" fmla="*/ 673 h 1385"/>
                  <a:gd name="T40" fmla="*/ 1298 w 1392"/>
                  <a:gd name="T41" fmla="*/ 673 h 1385"/>
                  <a:gd name="T42" fmla="*/ 1391 w 1392"/>
                  <a:gd name="T43" fmla="*/ 766 h 1385"/>
                  <a:gd name="T44" fmla="*/ 1391 w 1392"/>
                  <a:gd name="T45" fmla="*/ 1145 h 1385"/>
                  <a:gd name="T46" fmla="*/ 1298 w 1392"/>
                  <a:gd name="T47" fmla="*/ 1238 h 1385"/>
                  <a:gd name="T48" fmla="*/ 601 w 1392"/>
                  <a:gd name="T49" fmla="*/ 1187 h 1385"/>
                  <a:gd name="T50" fmla="*/ 657 w 1392"/>
                  <a:gd name="T51" fmla="*/ 1130 h 1385"/>
                  <a:gd name="T52" fmla="*/ 657 w 1392"/>
                  <a:gd name="T53" fmla="*/ 778 h 1385"/>
                  <a:gd name="T54" fmla="*/ 601 w 1392"/>
                  <a:gd name="T55" fmla="*/ 721 h 1385"/>
                  <a:gd name="T56" fmla="*/ 251 w 1392"/>
                  <a:gd name="T57" fmla="*/ 721 h 1385"/>
                  <a:gd name="T58" fmla="*/ 195 w 1392"/>
                  <a:gd name="T59" fmla="*/ 778 h 1385"/>
                  <a:gd name="T60" fmla="*/ 195 w 1392"/>
                  <a:gd name="T61" fmla="*/ 820 h 1385"/>
                  <a:gd name="T62" fmla="*/ 468 w 1392"/>
                  <a:gd name="T63" fmla="*/ 820 h 1385"/>
                  <a:gd name="T64" fmla="*/ 562 w 1392"/>
                  <a:gd name="T65" fmla="*/ 913 h 1385"/>
                  <a:gd name="T66" fmla="*/ 562 w 1392"/>
                  <a:gd name="T67" fmla="*/ 1184 h 1385"/>
                  <a:gd name="T68" fmla="*/ 601 w 1392"/>
                  <a:gd name="T69" fmla="*/ 1184 h 1385"/>
                  <a:gd name="T70" fmla="*/ 601 w 1392"/>
                  <a:gd name="T71" fmla="*/ 1187 h 1385"/>
                  <a:gd name="T72" fmla="*/ 1298 w 1392"/>
                  <a:gd name="T73" fmla="*/ 563 h 1385"/>
                  <a:gd name="T74" fmla="*/ 923 w 1392"/>
                  <a:gd name="T75" fmla="*/ 563 h 1385"/>
                  <a:gd name="T76" fmla="*/ 830 w 1392"/>
                  <a:gd name="T77" fmla="*/ 470 h 1385"/>
                  <a:gd name="T78" fmla="*/ 830 w 1392"/>
                  <a:gd name="T79" fmla="*/ 92 h 1385"/>
                  <a:gd name="T80" fmla="*/ 923 w 1392"/>
                  <a:gd name="T81" fmla="*/ 0 h 1385"/>
                  <a:gd name="T82" fmla="*/ 1298 w 1392"/>
                  <a:gd name="T83" fmla="*/ 0 h 1385"/>
                  <a:gd name="T84" fmla="*/ 1391 w 1392"/>
                  <a:gd name="T85" fmla="*/ 92 h 1385"/>
                  <a:gd name="T86" fmla="*/ 1391 w 1392"/>
                  <a:gd name="T87" fmla="*/ 470 h 1385"/>
                  <a:gd name="T88" fmla="*/ 1298 w 1392"/>
                  <a:gd name="T89" fmla="*/ 563 h 1385"/>
                  <a:gd name="T90" fmla="*/ 615 w 1392"/>
                  <a:gd name="T91" fmla="*/ 563 h 1385"/>
                  <a:gd name="T92" fmla="*/ 240 w 1392"/>
                  <a:gd name="T93" fmla="*/ 563 h 1385"/>
                  <a:gd name="T94" fmla="*/ 147 w 1392"/>
                  <a:gd name="T95" fmla="*/ 470 h 1385"/>
                  <a:gd name="T96" fmla="*/ 147 w 1392"/>
                  <a:gd name="T97" fmla="*/ 92 h 1385"/>
                  <a:gd name="T98" fmla="*/ 240 w 1392"/>
                  <a:gd name="T99" fmla="*/ 0 h 1385"/>
                  <a:gd name="T100" fmla="*/ 615 w 1392"/>
                  <a:gd name="T101" fmla="*/ 0 h 1385"/>
                  <a:gd name="T102" fmla="*/ 708 w 1392"/>
                  <a:gd name="T103" fmla="*/ 92 h 1385"/>
                  <a:gd name="T104" fmla="*/ 708 w 1392"/>
                  <a:gd name="T105" fmla="*/ 470 h 1385"/>
                  <a:gd name="T106" fmla="*/ 615 w 1392"/>
                  <a:gd name="T107" fmla="*/ 563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2" h="1385">
                    <a:moveTo>
                      <a:pt x="468" y="1384"/>
                    </a:moveTo>
                    <a:lnTo>
                      <a:pt x="93" y="1384"/>
                    </a:lnTo>
                    <a:cubicBezTo>
                      <a:pt x="42" y="1384"/>
                      <a:pt x="0" y="1342"/>
                      <a:pt x="0" y="1291"/>
                    </a:cubicBezTo>
                    <a:lnTo>
                      <a:pt x="0" y="913"/>
                    </a:lnTo>
                    <a:cubicBezTo>
                      <a:pt x="0" y="862"/>
                      <a:pt x="42" y="820"/>
                      <a:pt x="93" y="820"/>
                    </a:cubicBezTo>
                    <a:lnTo>
                      <a:pt x="144" y="820"/>
                    </a:lnTo>
                    <a:lnTo>
                      <a:pt x="144" y="764"/>
                    </a:lnTo>
                    <a:cubicBezTo>
                      <a:pt x="144" y="713"/>
                      <a:pt x="186" y="670"/>
                      <a:pt x="237" y="670"/>
                    </a:cubicBezTo>
                    <a:lnTo>
                      <a:pt x="612" y="670"/>
                    </a:lnTo>
                    <a:cubicBezTo>
                      <a:pt x="663" y="670"/>
                      <a:pt x="705" y="713"/>
                      <a:pt x="705" y="764"/>
                    </a:cubicBezTo>
                    <a:lnTo>
                      <a:pt x="705" y="1142"/>
                    </a:lnTo>
                    <a:cubicBezTo>
                      <a:pt x="705" y="1192"/>
                      <a:pt x="663" y="1235"/>
                      <a:pt x="612" y="1235"/>
                    </a:cubicBezTo>
                    <a:lnTo>
                      <a:pt x="562" y="1235"/>
                    </a:lnTo>
                    <a:lnTo>
                      <a:pt x="562" y="1291"/>
                    </a:lnTo>
                    <a:cubicBezTo>
                      <a:pt x="562" y="1345"/>
                      <a:pt x="519" y="1384"/>
                      <a:pt x="468" y="1384"/>
                    </a:cubicBezTo>
                    <a:close/>
                    <a:moveTo>
                      <a:pt x="1298" y="1238"/>
                    </a:moveTo>
                    <a:lnTo>
                      <a:pt x="923" y="1238"/>
                    </a:lnTo>
                    <a:cubicBezTo>
                      <a:pt x="872" y="1238"/>
                      <a:pt x="830" y="1195"/>
                      <a:pt x="830" y="1145"/>
                    </a:cubicBezTo>
                    <a:lnTo>
                      <a:pt x="830" y="766"/>
                    </a:lnTo>
                    <a:cubicBezTo>
                      <a:pt x="830" y="716"/>
                      <a:pt x="872" y="673"/>
                      <a:pt x="923" y="673"/>
                    </a:cubicBezTo>
                    <a:lnTo>
                      <a:pt x="1298" y="673"/>
                    </a:lnTo>
                    <a:cubicBezTo>
                      <a:pt x="1349" y="673"/>
                      <a:pt x="1391" y="716"/>
                      <a:pt x="1391" y="766"/>
                    </a:cubicBezTo>
                    <a:lnTo>
                      <a:pt x="1391" y="1145"/>
                    </a:lnTo>
                    <a:cubicBezTo>
                      <a:pt x="1391" y="1195"/>
                      <a:pt x="1349" y="1238"/>
                      <a:pt x="1298" y="1238"/>
                    </a:cubicBezTo>
                    <a:close/>
                    <a:moveTo>
                      <a:pt x="601" y="1187"/>
                    </a:moveTo>
                    <a:cubicBezTo>
                      <a:pt x="632" y="1187"/>
                      <a:pt x="657" y="1161"/>
                      <a:pt x="657" y="1130"/>
                    </a:cubicBezTo>
                    <a:lnTo>
                      <a:pt x="657" y="778"/>
                    </a:lnTo>
                    <a:cubicBezTo>
                      <a:pt x="657" y="747"/>
                      <a:pt x="632" y="721"/>
                      <a:pt x="601" y="721"/>
                    </a:cubicBezTo>
                    <a:lnTo>
                      <a:pt x="251" y="721"/>
                    </a:lnTo>
                    <a:cubicBezTo>
                      <a:pt x="220" y="721"/>
                      <a:pt x="195" y="747"/>
                      <a:pt x="195" y="778"/>
                    </a:cubicBezTo>
                    <a:lnTo>
                      <a:pt x="195" y="820"/>
                    </a:lnTo>
                    <a:lnTo>
                      <a:pt x="468" y="820"/>
                    </a:lnTo>
                    <a:cubicBezTo>
                      <a:pt x="519" y="820"/>
                      <a:pt x="562" y="862"/>
                      <a:pt x="562" y="913"/>
                    </a:cubicBezTo>
                    <a:lnTo>
                      <a:pt x="562" y="1184"/>
                    </a:lnTo>
                    <a:lnTo>
                      <a:pt x="601" y="1184"/>
                    </a:lnTo>
                    <a:lnTo>
                      <a:pt x="601" y="1187"/>
                    </a:lnTo>
                    <a:close/>
                    <a:moveTo>
                      <a:pt x="1298" y="563"/>
                    </a:moveTo>
                    <a:lnTo>
                      <a:pt x="923" y="563"/>
                    </a:lnTo>
                    <a:cubicBezTo>
                      <a:pt x="872" y="563"/>
                      <a:pt x="830" y="521"/>
                      <a:pt x="830" y="470"/>
                    </a:cubicBezTo>
                    <a:lnTo>
                      <a:pt x="830" y="92"/>
                    </a:lnTo>
                    <a:cubicBezTo>
                      <a:pt x="830" y="42"/>
                      <a:pt x="872" y="0"/>
                      <a:pt x="923" y="0"/>
                    </a:cubicBezTo>
                    <a:lnTo>
                      <a:pt x="1298" y="0"/>
                    </a:lnTo>
                    <a:cubicBezTo>
                      <a:pt x="1349" y="0"/>
                      <a:pt x="1391" y="42"/>
                      <a:pt x="1391" y="92"/>
                    </a:cubicBezTo>
                    <a:lnTo>
                      <a:pt x="1391" y="470"/>
                    </a:lnTo>
                    <a:cubicBezTo>
                      <a:pt x="1391" y="521"/>
                      <a:pt x="1349" y="563"/>
                      <a:pt x="1298" y="563"/>
                    </a:cubicBezTo>
                    <a:close/>
                    <a:moveTo>
                      <a:pt x="615" y="563"/>
                    </a:moveTo>
                    <a:lnTo>
                      <a:pt x="240" y="563"/>
                    </a:lnTo>
                    <a:cubicBezTo>
                      <a:pt x="189" y="563"/>
                      <a:pt x="147" y="521"/>
                      <a:pt x="147" y="470"/>
                    </a:cubicBezTo>
                    <a:lnTo>
                      <a:pt x="147" y="92"/>
                    </a:lnTo>
                    <a:cubicBezTo>
                      <a:pt x="147" y="42"/>
                      <a:pt x="189" y="0"/>
                      <a:pt x="240" y="0"/>
                    </a:cubicBezTo>
                    <a:lnTo>
                      <a:pt x="615" y="0"/>
                    </a:lnTo>
                    <a:cubicBezTo>
                      <a:pt x="666" y="0"/>
                      <a:pt x="708" y="42"/>
                      <a:pt x="708" y="92"/>
                    </a:cubicBezTo>
                    <a:lnTo>
                      <a:pt x="708" y="470"/>
                    </a:lnTo>
                    <a:cubicBezTo>
                      <a:pt x="708" y="521"/>
                      <a:pt x="666" y="563"/>
                      <a:pt x="615" y="563"/>
                    </a:cubicBezTo>
                    <a:close/>
                  </a:path>
                </a:pathLst>
              </a:custGeom>
              <a:solidFill>
                <a:schemeClr val="bg1"/>
              </a:solidFill>
              <a:ln w="9525" cap="flat">
                <a:solidFill>
                  <a:srgbClr val="808080"/>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17" name="Freeform 7">
                <a:extLst>
                  <a:ext uri="{FF2B5EF4-FFF2-40B4-BE49-F238E27FC236}">
                    <a16:creationId xmlns:a16="http://schemas.microsoft.com/office/drawing/2014/main" id="{312B7BC7-2CCB-6D4D-9F41-B756591C947E}"/>
                  </a:ext>
                </a:extLst>
              </p:cNvPr>
              <p:cNvSpPr>
                <a:spLocks noChangeArrowheads="1"/>
              </p:cNvSpPr>
              <p:nvPr/>
            </p:nvSpPr>
            <p:spPr bwMode="auto">
              <a:xfrm flipH="1">
                <a:off x="5480254" y="2333082"/>
                <a:ext cx="393192" cy="247664"/>
              </a:xfrm>
              <a:custGeom>
                <a:avLst/>
                <a:gdLst>
                  <a:gd name="T0" fmla="*/ 2015 w 2597"/>
                  <a:gd name="T1" fmla="*/ 432 h 1637"/>
                  <a:gd name="T2" fmla="*/ 1298 w 2597"/>
                  <a:gd name="T3" fmla="*/ 0 h 1637"/>
                  <a:gd name="T4" fmla="*/ 493 w 2597"/>
                  <a:gd name="T5" fmla="*/ 703 h 1637"/>
                  <a:gd name="T6" fmla="*/ 0 w 2597"/>
                  <a:gd name="T7" fmla="*/ 1163 h 1637"/>
                  <a:gd name="T8" fmla="*/ 564 w 2597"/>
                  <a:gd name="T9" fmla="*/ 1636 h 1637"/>
                  <a:gd name="T10" fmla="*/ 564 w 2597"/>
                  <a:gd name="T11" fmla="*/ 1298 h 1637"/>
                  <a:gd name="T12" fmla="*/ 733 w 2597"/>
                  <a:gd name="T13" fmla="*/ 1129 h 1637"/>
                  <a:gd name="T14" fmla="*/ 1862 w 2597"/>
                  <a:gd name="T15" fmla="*/ 1129 h 1637"/>
                  <a:gd name="T16" fmla="*/ 2031 w 2597"/>
                  <a:gd name="T17" fmla="*/ 1298 h 1637"/>
                  <a:gd name="T18" fmla="*/ 2031 w 2597"/>
                  <a:gd name="T19" fmla="*/ 1636 h 1637"/>
                  <a:gd name="T20" fmla="*/ 2596 w 2597"/>
                  <a:gd name="T21" fmla="*/ 1027 h 1637"/>
                  <a:gd name="T22" fmla="*/ 2015 w 2597"/>
                  <a:gd name="T23" fmla="*/ 43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7" h="1637">
                    <a:moveTo>
                      <a:pt x="2015" y="432"/>
                    </a:moveTo>
                    <a:cubicBezTo>
                      <a:pt x="1873" y="167"/>
                      <a:pt x="1597" y="0"/>
                      <a:pt x="1298" y="0"/>
                    </a:cubicBezTo>
                    <a:cubicBezTo>
                      <a:pt x="889" y="0"/>
                      <a:pt x="547" y="305"/>
                      <a:pt x="493" y="703"/>
                    </a:cubicBezTo>
                    <a:cubicBezTo>
                      <a:pt x="225" y="683"/>
                      <a:pt x="0" y="898"/>
                      <a:pt x="0" y="1163"/>
                    </a:cubicBezTo>
                    <a:cubicBezTo>
                      <a:pt x="0" y="1433"/>
                      <a:pt x="175" y="1636"/>
                      <a:pt x="564" y="1636"/>
                    </a:cubicBezTo>
                    <a:lnTo>
                      <a:pt x="564" y="1298"/>
                    </a:lnTo>
                    <a:cubicBezTo>
                      <a:pt x="564" y="1205"/>
                      <a:pt x="640" y="1129"/>
                      <a:pt x="733" y="1129"/>
                    </a:cubicBezTo>
                    <a:lnTo>
                      <a:pt x="1862" y="1129"/>
                    </a:lnTo>
                    <a:cubicBezTo>
                      <a:pt x="1955" y="1129"/>
                      <a:pt x="2031" y="1205"/>
                      <a:pt x="2031" y="1298"/>
                    </a:cubicBezTo>
                    <a:lnTo>
                      <a:pt x="2031" y="1636"/>
                    </a:lnTo>
                    <a:cubicBezTo>
                      <a:pt x="2158" y="1636"/>
                      <a:pt x="2596" y="1492"/>
                      <a:pt x="2596" y="1027"/>
                    </a:cubicBezTo>
                    <a:cubicBezTo>
                      <a:pt x="2596" y="706"/>
                      <a:pt x="2336" y="440"/>
                      <a:pt x="2015" y="432"/>
                    </a:cubicBezTo>
                  </a:path>
                </a:pathLst>
              </a:custGeom>
              <a:solidFill>
                <a:schemeClr val="bg1"/>
              </a:solidFill>
              <a:ln w="9525" cap="flat">
                <a:solidFill>
                  <a:srgbClr val="808080"/>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grpSp>
        <p:nvGrpSpPr>
          <p:cNvPr id="18" name="Group 17">
            <a:extLst>
              <a:ext uri="{FF2B5EF4-FFF2-40B4-BE49-F238E27FC236}">
                <a16:creationId xmlns:a16="http://schemas.microsoft.com/office/drawing/2014/main" id="{547ADAEC-11D0-1543-A232-0740A49704FA}"/>
              </a:ext>
            </a:extLst>
          </p:cNvPr>
          <p:cNvGrpSpPr/>
          <p:nvPr/>
        </p:nvGrpSpPr>
        <p:grpSpPr>
          <a:xfrm>
            <a:off x="2964094" y="4310501"/>
            <a:ext cx="689376" cy="689376"/>
            <a:chOff x="3048636" y="3836913"/>
            <a:chExt cx="689376" cy="689376"/>
          </a:xfrm>
        </p:grpSpPr>
        <p:sp>
          <p:nvSpPr>
            <p:cNvPr id="19" name="Oval 18">
              <a:extLst>
                <a:ext uri="{FF2B5EF4-FFF2-40B4-BE49-F238E27FC236}">
                  <a16:creationId xmlns:a16="http://schemas.microsoft.com/office/drawing/2014/main" id="{EDBFF24D-681D-174A-98C3-CABE095BA14D}"/>
                </a:ext>
              </a:extLst>
            </p:cNvPr>
            <p:cNvSpPr/>
            <p:nvPr/>
          </p:nvSpPr>
          <p:spPr>
            <a:xfrm>
              <a:off x="3048636" y="3836913"/>
              <a:ext cx="689376" cy="689376"/>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20" name="Group 19">
              <a:extLst>
                <a:ext uri="{FF2B5EF4-FFF2-40B4-BE49-F238E27FC236}">
                  <a16:creationId xmlns:a16="http://schemas.microsoft.com/office/drawing/2014/main" id="{D84D5FFA-30FC-8A49-B91B-34960AB5D17F}"/>
                </a:ext>
              </a:extLst>
            </p:cNvPr>
            <p:cNvGrpSpPr/>
            <p:nvPr/>
          </p:nvGrpSpPr>
          <p:grpSpPr>
            <a:xfrm>
              <a:off x="3183183" y="4024080"/>
              <a:ext cx="420282" cy="315042"/>
              <a:chOff x="2665413" y="3467100"/>
              <a:chExt cx="976312" cy="731838"/>
            </a:xfrm>
            <a:solidFill>
              <a:schemeClr val="bg1"/>
            </a:solidFill>
          </p:grpSpPr>
          <p:sp>
            <p:nvSpPr>
              <p:cNvPr id="21" name="Freeform 20">
                <a:extLst>
                  <a:ext uri="{FF2B5EF4-FFF2-40B4-BE49-F238E27FC236}">
                    <a16:creationId xmlns:a16="http://schemas.microsoft.com/office/drawing/2014/main" id="{C6E7EF19-404F-3847-9E55-A99B8D253FF9}"/>
                  </a:ext>
                </a:extLst>
              </p:cNvPr>
              <p:cNvSpPr>
                <a:spLocks noChangeArrowheads="1"/>
              </p:cNvSpPr>
              <p:nvPr/>
            </p:nvSpPr>
            <p:spPr bwMode="auto">
              <a:xfrm>
                <a:off x="2705100" y="3467100"/>
                <a:ext cx="895350" cy="569913"/>
              </a:xfrm>
              <a:custGeom>
                <a:avLst/>
                <a:gdLst>
                  <a:gd name="T0" fmla="*/ 57 w 2485"/>
                  <a:gd name="T1" fmla="*/ 1580 h 1581"/>
                  <a:gd name="T2" fmla="*/ 0 w 2485"/>
                  <a:gd name="T3" fmla="*/ 1524 h 1581"/>
                  <a:gd name="T4" fmla="*/ 0 w 2485"/>
                  <a:gd name="T5" fmla="*/ 226 h 1581"/>
                  <a:gd name="T6" fmla="*/ 226 w 2485"/>
                  <a:gd name="T7" fmla="*/ 0 h 1581"/>
                  <a:gd name="T8" fmla="*/ 2258 w 2485"/>
                  <a:gd name="T9" fmla="*/ 0 h 1581"/>
                  <a:gd name="T10" fmla="*/ 2484 w 2485"/>
                  <a:gd name="T11" fmla="*/ 226 h 1581"/>
                  <a:gd name="T12" fmla="*/ 2484 w 2485"/>
                  <a:gd name="T13" fmla="*/ 1524 h 1581"/>
                  <a:gd name="T14" fmla="*/ 2427 w 2485"/>
                  <a:gd name="T15" fmla="*/ 1580 h 1581"/>
                  <a:gd name="T16" fmla="*/ 57 w 2485"/>
                  <a:gd name="T17" fmla="*/ 1580 h 1581"/>
                  <a:gd name="T18" fmla="*/ 226 w 2485"/>
                  <a:gd name="T19" fmla="*/ 226 h 1581"/>
                  <a:gd name="T20" fmla="*/ 226 w 2485"/>
                  <a:gd name="T21" fmla="*/ 1354 h 1581"/>
                  <a:gd name="T22" fmla="*/ 2258 w 2485"/>
                  <a:gd name="T23" fmla="*/ 1354 h 1581"/>
                  <a:gd name="T24" fmla="*/ 2258 w 2485"/>
                  <a:gd name="T25" fmla="*/ 226 h 1581"/>
                  <a:gd name="T26" fmla="*/ 226 w 2485"/>
                  <a:gd name="T27" fmla="*/ 226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5" h="1581">
                    <a:moveTo>
                      <a:pt x="57" y="1580"/>
                    </a:moveTo>
                    <a:cubicBezTo>
                      <a:pt x="26" y="1580"/>
                      <a:pt x="0" y="1555"/>
                      <a:pt x="0" y="1524"/>
                    </a:cubicBezTo>
                    <a:lnTo>
                      <a:pt x="0" y="226"/>
                    </a:lnTo>
                    <a:cubicBezTo>
                      <a:pt x="0" y="101"/>
                      <a:pt x="102" y="0"/>
                      <a:pt x="226" y="0"/>
                    </a:cubicBezTo>
                    <a:lnTo>
                      <a:pt x="2258" y="0"/>
                    </a:lnTo>
                    <a:cubicBezTo>
                      <a:pt x="2382" y="0"/>
                      <a:pt x="2484" y="101"/>
                      <a:pt x="2484" y="226"/>
                    </a:cubicBezTo>
                    <a:lnTo>
                      <a:pt x="2484" y="1524"/>
                    </a:lnTo>
                    <a:cubicBezTo>
                      <a:pt x="2484" y="1555"/>
                      <a:pt x="2458" y="1580"/>
                      <a:pt x="2427" y="1580"/>
                    </a:cubicBezTo>
                    <a:lnTo>
                      <a:pt x="57" y="1580"/>
                    </a:lnTo>
                    <a:close/>
                    <a:moveTo>
                      <a:pt x="226" y="226"/>
                    </a:moveTo>
                    <a:lnTo>
                      <a:pt x="226" y="1354"/>
                    </a:lnTo>
                    <a:lnTo>
                      <a:pt x="2258" y="1354"/>
                    </a:lnTo>
                    <a:lnTo>
                      <a:pt x="2258" y="226"/>
                    </a:lnTo>
                    <a:lnTo>
                      <a:pt x="226" y="226"/>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22" name="Freeform 21">
                <a:extLst>
                  <a:ext uri="{FF2B5EF4-FFF2-40B4-BE49-F238E27FC236}">
                    <a16:creationId xmlns:a16="http://schemas.microsoft.com/office/drawing/2014/main" id="{CC342EE7-5437-9D47-9C8E-D172EB95A699}"/>
                  </a:ext>
                </a:extLst>
              </p:cNvPr>
              <p:cNvSpPr>
                <a:spLocks noChangeArrowheads="1"/>
              </p:cNvSpPr>
              <p:nvPr/>
            </p:nvSpPr>
            <p:spPr bwMode="auto">
              <a:xfrm>
                <a:off x="2665413" y="4076700"/>
                <a:ext cx="976312" cy="122238"/>
              </a:xfrm>
              <a:custGeom>
                <a:avLst/>
                <a:gdLst>
                  <a:gd name="T0" fmla="*/ 2653 w 2711"/>
                  <a:gd name="T1" fmla="*/ 0 h 340"/>
                  <a:gd name="T2" fmla="*/ 2710 w 2711"/>
                  <a:gd name="T3" fmla="*/ 57 h 340"/>
                  <a:gd name="T4" fmla="*/ 2710 w 2711"/>
                  <a:gd name="T5" fmla="*/ 169 h 340"/>
                  <a:gd name="T6" fmla="*/ 2540 w 2711"/>
                  <a:gd name="T7" fmla="*/ 339 h 340"/>
                  <a:gd name="T8" fmla="*/ 170 w 2711"/>
                  <a:gd name="T9" fmla="*/ 339 h 340"/>
                  <a:gd name="T10" fmla="*/ 0 w 2711"/>
                  <a:gd name="T11" fmla="*/ 169 h 340"/>
                  <a:gd name="T12" fmla="*/ 0 w 2711"/>
                  <a:gd name="T13" fmla="*/ 57 h 340"/>
                  <a:gd name="T14" fmla="*/ 57 w 2711"/>
                  <a:gd name="T15" fmla="*/ 0 h 340"/>
                  <a:gd name="T16" fmla="*/ 1073 w 2711"/>
                  <a:gd name="T17" fmla="*/ 0 h 340"/>
                  <a:gd name="T18" fmla="*/ 1129 w 2711"/>
                  <a:gd name="T19" fmla="*/ 57 h 340"/>
                  <a:gd name="T20" fmla="*/ 1129 w 2711"/>
                  <a:gd name="T21" fmla="*/ 113 h 340"/>
                  <a:gd name="T22" fmla="*/ 1581 w 2711"/>
                  <a:gd name="T23" fmla="*/ 113 h 340"/>
                  <a:gd name="T24" fmla="*/ 1581 w 2711"/>
                  <a:gd name="T25" fmla="*/ 57 h 340"/>
                  <a:gd name="T26" fmla="*/ 1637 w 2711"/>
                  <a:gd name="T27" fmla="*/ 0 h 340"/>
                  <a:gd name="T28" fmla="*/ 2653 w 2711"/>
                  <a:gd name="T29"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11" h="340">
                    <a:moveTo>
                      <a:pt x="2653" y="0"/>
                    </a:moveTo>
                    <a:cubicBezTo>
                      <a:pt x="2684" y="0"/>
                      <a:pt x="2710" y="26"/>
                      <a:pt x="2710" y="57"/>
                    </a:cubicBezTo>
                    <a:lnTo>
                      <a:pt x="2710" y="169"/>
                    </a:lnTo>
                    <a:cubicBezTo>
                      <a:pt x="2710" y="263"/>
                      <a:pt x="2633" y="339"/>
                      <a:pt x="2540" y="339"/>
                    </a:cubicBezTo>
                    <a:lnTo>
                      <a:pt x="170" y="339"/>
                    </a:lnTo>
                    <a:cubicBezTo>
                      <a:pt x="77" y="339"/>
                      <a:pt x="0" y="263"/>
                      <a:pt x="0" y="169"/>
                    </a:cubicBezTo>
                    <a:lnTo>
                      <a:pt x="0" y="57"/>
                    </a:lnTo>
                    <a:cubicBezTo>
                      <a:pt x="0" y="26"/>
                      <a:pt x="26" y="0"/>
                      <a:pt x="57" y="0"/>
                    </a:cubicBezTo>
                    <a:lnTo>
                      <a:pt x="1073" y="0"/>
                    </a:lnTo>
                    <a:cubicBezTo>
                      <a:pt x="1104" y="0"/>
                      <a:pt x="1129" y="26"/>
                      <a:pt x="1129" y="57"/>
                    </a:cubicBezTo>
                    <a:lnTo>
                      <a:pt x="1129" y="113"/>
                    </a:lnTo>
                    <a:lnTo>
                      <a:pt x="1581" y="113"/>
                    </a:lnTo>
                    <a:lnTo>
                      <a:pt x="1581" y="57"/>
                    </a:lnTo>
                    <a:cubicBezTo>
                      <a:pt x="1581" y="26"/>
                      <a:pt x="1606" y="0"/>
                      <a:pt x="1637" y="0"/>
                    </a:cubicBezTo>
                    <a:lnTo>
                      <a:pt x="2653"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grpSp>
        <p:nvGrpSpPr>
          <p:cNvPr id="23" name="Group 22">
            <a:extLst>
              <a:ext uri="{FF2B5EF4-FFF2-40B4-BE49-F238E27FC236}">
                <a16:creationId xmlns:a16="http://schemas.microsoft.com/office/drawing/2014/main" id="{71DA449A-FF32-054D-A988-B17BD52BACBB}"/>
              </a:ext>
            </a:extLst>
          </p:cNvPr>
          <p:cNvGrpSpPr/>
          <p:nvPr/>
        </p:nvGrpSpPr>
        <p:grpSpPr>
          <a:xfrm>
            <a:off x="2271830" y="2047195"/>
            <a:ext cx="689376" cy="689376"/>
            <a:chOff x="2271830" y="1610315"/>
            <a:chExt cx="689376" cy="689376"/>
          </a:xfrm>
        </p:grpSpPr>
        <p:sp>
          <p:nvSpPr>
            <p:cNvPr id="24" name="Oval 23">
              <a:extLst>
                <a:ext uri="{FF2B5EF4-FFF2-40B4-BE49-F238E27FC236}">
                  <a16:creationId xmlns:a16="http://schemas.microsoft.com/office/drawing/2014/main" id="{707080FE-03E7-C245-96C1-44C3C5AD512C}"/>
                </a:ext>
              </a:extLst>
            </p:cNvPr>
            <p:cNvSpPr/>
            <p:nvPr/>
          </p:nvSpPr>
          <p:spPr>
            <a:xfrm>
              <a:off x="2271830" y="1610315"/>
              <a:ext cx="689376" cy="689376"/>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25" name="Group 24">
              <a:extLst>
                <a:ext uri="{FF2B5EF4-FFF2-40B4-BE49-F238E27FC236}">
                  <a16:creationId xmlns:a16="http://schemas.microsoft.com/office/drawing/2014/main" id="{D6B02A44-A5CB-6345-9D30-094DF4542D6E}"/>
                </a:ext>
              </a:extLst>
            </p:cNvPr>
            <p:cNvGrpSpPr/>
            <p:nvPr/>
          </p:nvGrpSpPr>
          <p:grpSpPr>
            <a:xfrm>
              <a:off x="2420440" y="1756442"/>
              <a:ext cx="392309" cy="373291"/>
              <a:chOff x="2420440" y="1756442"/>
              <a:chExt cx="392309" cy="373291"/>
            </a:xfrm>
          </p:grpSpPr>
          <p:sp>
            <p:nvSpPr>
              <p:cNvPr id="26" name="Freeform 25">
                <a:extLst>
                  <a:ext uri="{FF2B5EF4-FFF2-40B4-BE49-F238E27FC236}">
                    <a16:creationId xmlns:a16="http://schemas.microsoft.com/office/drawing/2014/main" id="{5D25FB5E-EE31-9F4E-87A0-939DB39630B8}"/>
                  </a:ext>
                </a:extLst>
              </p:cNvPr>
              <p:cNvSpPr/>
              <p:nvPr/>
            </p:nvSpPr>
            <p:spPr>
              <a:xfrm>
                <a:off x="2420440" y="1756442"/>
                <a:ext cx="392309" cy="244629"/>
              </a:xfrm>
              <a:custGeom>
                <a:avLst/>
                <a:gdLst>
                  <a:gd name="connsiteX0" fmla="*/ 196155 w 392309"/>
                  <a:gd name="connsiteY0" fmla="*/ 0 h 244629"/>
                  <a:gd name="connsiteX1" fmla="*/ 317807 w 392309"/>
                  <a:gd name="connsiteY1" fmla="*/ 106160 h 244629"/>
                  <a:gd name="connsiteX2" fmla="*/ 392309 w 392309"/>
                  <a:gd name="connsiteY2" fmla="*/ 175624 h 244629"/>
                  <a:gd name="connsiteX3" fmla="*/ 345195 w 392309"/>
                  <a:gd name="connsiteY3" fmla="*/ 241625 h 244629"/>
                  <a:gd name="connsiteX4" fmla="*/ 324095 w 392309"/>
                  <a:gd name="connsiteY4" fmla="*/ 244629 h 244629"/>
                  <a:gd name="connsiteX5" fmla="*/ 324095 w 392309"/>
                  <a:gd name="connsiteY5" fmla="*/ 184832 h 244629"/>
                  <a:gd name="connsiteX6" fmla="*/ 309484 w 392309"/>
                  <a:gd name="connsiteY6" fmla="*/ 170221 h 244629"/>
                  <a:gd name="connsiteX7" fmla="*/ 82674 w 392309"/>
                  <a:gd name="connsiteY7" fmla="*/ 170221 h 244629"/>
                  <a:gd name="connsiteX8" fmla="*/ 68063 w 392309"/>
                  <a:gd name="connsiteY8" fmla="*/ 184832 h 244629"/>
                  <a:gd name="connsiteX9" fmla="*/ 68063 w 392309"/>
                  <a:gd name="connsiteY9" fmla="*/ 243421 h 244629"/>
                  <a:gd name="connsiteX10" fmla="*/ 63945 w 392309"/>
                  <a:gd name="connsiteY10" fmla="*/ 242557 h 244629"/>
                  <a:gd name="connsiteX11" fmla="*/ 0 w 392309"/>
                  <a:gd name="connsiteY11" fmla="*/ 155087 h 244629"/>
                  <a:gd name="connsiteX12" fmla="*/ 87801 w 392309"/>
                  <a:gd name="connsiteY12" fmla="*/ 65236 h 244629"/>
                  <a:gd name="connsiteX13" fmla="*/ 196155 w 392309"/>
                  <a:gd name="connsiteY13" fmla="*/ 0 h 24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309" h="244629">
                    <a:moveTo>
                      <a:pt x="196155" y="0"/>
                    </a:moveTo>
                    <a:cubicBezTo>
                      <a:pt x="257963" y="0"/>
                      <a:pt x="309646" y="46058"/>
                      <a:pt x="317807" y="106160"/>
                    </a:cubicBezTo>
                    <a:cubicBezTo>
                      <a:pt x="358307" y="103140"/>
                      <a:pt x="392309" y="135607"/>
                      <a:pt x="392309" y="175624"/>
                    </a:cubicBezTo>
                    <a:cubicBezTo>
                      <a:pt x="392309" y="206204"/>
                      <a:pt x="377433" y="231092"/>
                      <a:pt x="345195" y="241625"/>
                    </a:cubicBezTo>
                    <a:lnTo>
                      <a:pt x="324095" y="244629"/>
                    </a:lnTo>
                    <a:lnTo>
                      <a:pt x="324095" y="184832"/>
                    </a:lnTo>
                    <a:cubicBezTo>
                      <a:pt x="324095" y="176763"/>
                      <a:pt x="317553" y="170221"/>
                      <a:pt x="309484" y="170221"/>
                    </a:cubicBezTo>
                    <a:lnTo>
                      <a:pt x="82674" y="170221"/>
                    </a:lnTo>
                    <a:cubicBezTo>
                      <a:pt x="74605" y="170221"/>
                      <a:pt x="68063" y="176763"/>
                      <a:pt x="68063" y="184832"/>
                    </a:cubicBezTo>
                    <a:lnTo>
                      <a:pt x="68063" y="243421"/>
                    </a:lnTo>
                    <a:lnTo>
                      <a:pt x="63945" y="242557"/>
                    </a:lnTo>
                    <a:cubicBezTo>
                      <a:pt x="37232" y="233150"/>
                      <a:pt x="0" y="207752"/>
                      <a:pt x="0" y="155087"/>
                    </a:cubicBezTo>
                    <a:cubicBezTo>
                      <a:pt x="0" y="106613"/>
                      <a:pt x="39292" y="66444"/>
                      <a:pt x="87801" y="65236"/>
                    </a:cubicBezTo>
                    <a:cubicBezTo>
                      <a:pt x="109260" y="25219"/>
                      <a:pt x="150970" y="0"/>
                      <a:pt x="196155" y="0"/>
                    </a:cubicBezTo>
                    <a:close/>
                  </a:path>
                </a:pathLst>
              </a:custGeom>
              <a:solidFill>
                <a:schemeClr val="bg1"/>
              </a:solidFill>
              <a:ln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grpSp>
            <p:nvGrpSpPr>
              <p:cNvPr id="27" name="Group 26">
                <a:extLst>
                  <a:ext uri="{FF2B5EF4-FFF2-40B4-BE49-F238E27FC236}">
                    <a16:creationId xmlns:a16="http://schemas.microsoft.com/office/drawing/2014/main" id="{60C90651-A0CB-2B49-A3D6-EC9E9A732B78}"/>
                  </a:ext>
                </a:extLst>
              </p:cNvPr>
              <p:cNvGrpSpPr/>
              <p:nvPr/>
            </p:nvGrpSpPr>
            <p:grpSpPr>
              <a:xfrm>
                <a:off x="2504234" y="1944343"/>
                <a:ext cx="224567" cy="185390"/>
                <a:chOff x="1140587" y="2618849"/>
                <a:chExt cx="997458" cy="823450"/>
              </a:xfrm>
              <a:solidFill>
                <a:schemeClr val="bg1"/>
              </a:solidFill>
            </p:grpSpPr>
            <p:sp>
              <p:nvSpPr>
                <p:cNvPr id="28" name="Freeform 27">
                  <a:extLst>
                    <a:ext uri="{FF2B5EF4-FFF2-40B4-BE49-F238E27FC236}">
                      <a16:creationId xmlns:a16="http://schemas.microsoft.com/office/drawing/2014/main" id="{AF338302-DB75-A845-8297-01D5E3C5664F}"/>
                    </a:ext>
                  </a:extLst>
                </p:cNvPr>
                <p:cNvSpPr/>
                <p:nvPr/>
              </p:nvSpPr>
              <p:spPr>
                <a:xfrm flipV="1">
                  <a:off x="1140587" y="2618849"/>
                  <a:ext cx="997458" cy="249822"/>
                </a:xfrm>
                <a:custGeom>
                  <a:avLst/>
                  <a:gdLst>
                    <a:gd name="connsiteX0" fmla="*/ 80172 w 3696757"/>
                    <a:gd name="connsiteY0" fmla="*/ 0 h 925886"/>
                    <a:gd name="connsiteX1" fmla="*/ 3616585 w 3696757"/>
                    <a:gd name="connsiteY1" fmla="*/ 0 h 925886"/>
                    <a:gd name="connsiteX2" fmla="*/ 3696757 w 3696757"/>
                    <a:gd name="connsiteY2" fmla="*/ 80172 h 925886"/>
                    <a:gd name="connsiteX3" fmla="*/ 3696757 w 3696757"/>
                    <a:gd name="connsiteY3" fmla="*/ 845714 h 925886"/>
                    <a:gd name="connsiteX4" fmla="*/ 3616585 w 3696757"/>
                    <a:gd name="connsiteY4" fmla="*/ 925886 h 925886"/>
                    <a:gd name="connsiteX5" fmla="*/ 80172 w 3696757"/>
                    <a:gd name="connsiteY5" fmla="*/ 925886 h 925886"/>
                    <a:gd name="connsiteX6" fmla="*/ 0 w 3696757"/>
                    <a:gd name="connsiteY6" fmla="*/ 845714 h 925886"/>
                    <a:gd name="connsiteX7" fmla="*/ 0 w 3696757"/>
                    <a:gd name="connsiteY7" fmla="*/ 80172 h 925886"/>
                    <a:gd name="connsiteX8" fmla="*/ 80172 w 3696757"/>
                    <a:gd name="connsiteY8" fmla="*/ 0 h 925886"/>
                    <a:gd name="connsiteX9" fmla="*/ 476200 w 3696757"/>
                    <a:gd name="connsiteY9" fmla="*/ 234343 h 925886"/>
                    <a:gd name="connsiteX10" fmla="*/ 247600 w 3696757"/>
                    <a:gd name="connsiteY10" fmla="*/ 462943 h 925886"/>
                    <a:gd name="connsiteX11" fmla="*/ 476200 w 3696757"/>
                    <a:gd name="connsiteY11" fmla="*/ 691543 h 925886"/>
                    <a:gd name="connsiteX12" fmla="*/ 704800 w 3696757"/>
                    <a:gd name="connsiteY12" fmla="*/ 462943 h 925886"/>
                    <a:gd name="connsiteX13" fmla="*/ 476200 w 3696757"/>
                    <a:gd name="connsiteY13" fmla="*/ 234343 h 925886"/>
                    <a:gd name="connsiteX14" fmla="*/ 2339887 w 3696757"/>
                    <a:gd name="connsiteY14" fmla="*/ 332843 h 925886"/>
                    <a:gd name="connsiteX15" fmla="*/ 2209787 w 3696757"/>
                    <a:gd name="connsiteY15" fmla="*/ 462943 h 925886"/>
                    <a:gd name="connsiteX16" fmla="*/ 2339887 w 3696757"/>
                    <a:gd name="connsiteY16" fmla="*/ 593043 h 925886"/>
                    <a:gd name="connsiteX17" fmla="*/ 2469987 w 3696757"/>
                    <a:gd name="connsiteY17" fmla="*/ 462943 h 925886"/>
                    <a:gd name="connsiteX18" fmla="*/ 2339887 w 3696757"/>
                    <a:gd name="connsiteY18" fmla="*/ 332843 h 925886"/>
                    <a:gd name="connsiteX19" fmla="*/ 2805664 w 3696757"/>
                    <a:gd name="connsiteY19" fmla="*/ 332843 h 925886"/>
                    <a:gd name="connsiteX20" fmla="*/ 2675564 w 3696757"/>
                    <a:gd name="connsiteY20" fmla="*/ 462943 h 925886"/>
                    <a:gd name="connsiteX21" fmla="*/ 2805664 w 3696757"/>
                    <a:gd name="connsiteY21" fmla="*/ 593043 h 925886"/>
                    <a:gd name="connsiteX22" fmla="*/ 2935764 w 3696757"/>
                    <a:gd name="connsiteY22" fmla="*/ 462943 h 925886"/>
                    <a:gd name="connsiteX23" fmla="*/ 2805664 w 3696757"/>
                    <a:gd name="connsiteY23" fmla="*/ 332843 h 925886"/>
                    <a:gd name="connsiteX24" fmla="*/ 3271441 w 3696757"/>
                    <a:gd name="connsiteY24" fmla="*/ 332843 h 925886"/>
                    <a:gd name="connsiteX25" fmla="*/ 3141341 w 3696757"/>
                    <a:gd name="connsiteY25" fmla="*/ 462943 h 925886"/>
                    <a:gd name="connsiteX26" fmla="*/ 3271441 w 3696757"/>
                    <a:gd name="connsiteY26" fmla="*/ 593043 h 925886"/>
                    <a:gd name="connsiteX27" fmla="*/ 3401541 w 3696757"/>
                    <a:gd name="connsiteY27" fmla="*/ 462943 h 925886"/>
                    <a:gd name="connsiteX28" fmla="*/ 3271441 w 3696757"/>
                    <a:gd name="connsiteY28" fmla="*/ 332843 h 92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96757" h="925886">
                      <a:moveTo>
                        <a:pt x="80172" y="0"/>
                      </a:moveTo>
                      <a:lnTo>
                        <a:pt x="3616585" y="0"/>
                      </a:lnTo>
                      <a:cubicBezTo>
                        <a:pt x="3660863" y="0"/>
                        <a:pt x="3696757" y="35894"/>
                        <a:pt x="3696757" y="80172"/>
                      </a:cubicBezTo>
                      <a:lnTo>
                        <a:pt x="3696757" y="845714"/>
                      </a:lnTo>
                      <a:cubicBezTo>
                        <a:pt x="3696757" y="889992"/>
                        <a:pt x="3660863" y="925886"/>
                        <a:pt x="3616585" y="925886"/>
                      </a:cubicBezTo>
                      <a:lnTo>
                        <a:pt x="80172" y="925886"/>
                      </a:lnTo>
                      <a:cubicBezTo>
                        <a:pt x="35894" y="925886"/>
                        <a:pt x="0" y="889992"/>
                        <a:pt x="0" y="845714"/>
                      </a:cubicBezTo>
                      <a:lnTo>
                        <a:pt x="0" y="80172"/>
                      </a:lnTo>
                      <a:cubicBezTo>
                        <a:pt x="0" y="35894"/>
                        <a:pt x="35894" y="0"/>
                        <a:pt x="80172" y="0"/>
                      </a:cubicBezTo>
                      <a:close/>
                      <a:moveTo>
                        <a:pt x="476200" y="234343"/>
                      </a:moveTo>
                      <a:cubicBezTo>
                        <a:pt x="349948" y="234343"/>
                        <a:pt x="247600" y="336691"/>
                        <a:pt x="247600" y="462943"/>
                      </a:cubicBezTo>
                      <a:cubicBezTo>
                        <a:pt x="247600" y="589195"/>
                        <a:pt x="349948" y="691543"/>
                        <a:pt x="476200" y="691543"/>
                      </a:cubicBezTo>
                      <a:cubicBezTo>
                        <a:pt x="602452" y="691543"/>
                        <a:pt x="704800" y="589195"/>
                        <a:pt x="704800" y="462943"/>
                      </a:cubicBezTo>
                      <a:cubicBezTo>
                        <a:pt x="704800" y="336691"/>
                        <a:pt x="602452" y="234343"/>
                        <a:pt x="476200" y="234343"/>
                      </a:cubicBezTo>
                      <a:close/>
                      <a:moveTo>
                        <a:pt x="2339887" y="332843"/>
                      </a:moveTo>
                      <a:cubicBezTo>
                        <a:pt x="2268035" y="332843"/>
                        <a:pt x="2209787" y="391091"/>
                        <a:pt x="2209787" y="462943"/>
                      </a:cubicBezTo>
                      <a:cubicBezTo>
                        <a:pt x="2209787" y="534795"/>
                        <a:pt x="2268035" y="593043"/>
                        <a:pt x="2339887" y="593043"/>
                      </a:cubicBezTo>
                      <a:cubicBezTo>
                        <a:pt x="2411739" y="593043"/>
                        <a:pt x="2469987" y="534795"/>
                        <a:pt x="2469987" y="462943"/>
                      </a:cubicBezTo>
                      <a:cubicBezTo>
                        <a:pt x="2469987" y="391091"/>
                        <a:pt x="2411739" y="332843"/>
                        <a:pt x="2339887" y="332843"/>
                      </a:cubicBezTo>
                      <a:close/>
                      <a:moveTo>
                        <a:pt x="2805664" y="332843"/>
                      </a:moveTo>
                      <a:cubicBezTo>
                        <a:pt x="2733812" y="332843"/>
                        <a:pt x="2675564" y="391091"/>
                        <a:pt x="2675564" y="462943"/>
                      </a:cubicBezTo>
                      <a:cubicBezTo>
                        <a:pt x="2675564" y="534795"/>
                        <a:pt x="2733812" y="593043"/>
                        <a:pt x="2805664" y="593043"/>
                      </a:cubicBezTo>
                      <a:cubicBezTo>
                        <a:pt x="2877516" y="593043"/>
                        <a:pt x="2935764" y="534795"/>
                        <a:pt x="2935764" y="462943"/>
                      </a:cubicBezTo>
                      <a:cubicBezTo>
                        <a:pt x="2935764" y="391091"/>
                        <a:pt x="2877516" y="332843"/>
                        <a:pt x="2805664" y="332843"/>
                      </a:cubicBezTo>
                      <a:close/>
                      <a:moveTo>
                        <a:pt x="3271441" y="332843"/>
                      </a:moveTo>
                      <a:cubicBezTo>
                        <a:pt x="3199589" y="332843"/>
                        <a:pt x="3141341" y="391091"/>
                        <a:pt x="3141341" y="462943"/>
                      </a:cubicBezTo>
                      <a:cubicBezTo>
                        <a:pt x="3141341" y="534795"/>
                        <a:pt x="3199589" y="593043"/>
                        <a:pt x="3271441" y="593043"/>
                      </a:cubicBezTo>
                      <a:cubicBezTo>
                        <a:pt x="3343293" y="593043"/>
                        <a:pt x="3401541" y="534795"/>
                        <a:pt x="3401541" y="462943"/>
                      </a:cubicBezTo>
                      <a:cubicBezTo>
                        <a:pt x="3401541" y="391091"/>
                        <a:pt x="3343293" y="332843"/>
                        <a:pt x="3271441" y="332843"/>
                      </a:cubicBezTo>
                      <a:close/>
                    </a:path>
                  </a:pathLst>
                </a:custGeom>
                <a:grpFill/>
                <a:ln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29" name="Freeform 28">
                  <a:extLst>
                    <a:ext uri="{FF2B5EF4-FFF2-40B4-BE49-F238E27FC236}">
                      <a16:creationId xmlns:a16="http://schemas.microsoft.com/office/drawing/2014/main" id="{DCB1345A-A48E-4A4D-B2D7-00D9DE2C9572}"/>
                    </a:ext>
                  </a:extLst>
                </p:cNvPr>
                <p:cNvSpPr/>
                <p:nvPr/>
              </p:nvSpPr>
              <p:spPr>
                <a:xfrm flipV="1">
                  <a:off x="1140587" y="2905661"/>
                  <a:ext cx="997458" cy="249822"/>
                </a:xfrm>
                <a:custGeom>
                  <a:avLst/>
                  <a:gdLst>
                    <a:gd name="connsiteX0" fmla="*/ 80172 w 3696757"/>
                    <a:gd name="connsiteY0" fmla="*/ 0 h 925886"/>
                    <a:gd name="connsiteX1" fmla="*/ 3616585 w 3696757"/>
                    <a:gd name="connsiteY1" fmla="*/ 0 h 925886"/>
                    <a:gd name="connsiteX2" fmla="*/ 3696757 w 3696757"/>
                    <a:gd name="connsiteY2" fmla="*/ 80172 h 925886"/>
                    <a:gd name="connsiteX3" fmla="*/ 3696757 w 3696757"/>
                    <a:gd name="connsiteY3" fmla="*/ 845714 h 925886"/>
                    <a:gd name="connsiteX4" fmla="*/ 3616585 w 3696757"/>
                    <a:gd name="connsiteY4" fmla="*/ 925886 h 925886"/>
                    <a:gd name="connsiteX5" fmla="*/ 80172 w 3696757"/>
                    <a:gd name="connsiteY5" fmla="*/ 925886 h 925886"/>
                    <a:gd name="connsiteX6" fmla="*/ 0 w 3696757"/>
                    <a:gd name="connsiteY6" fmla="*/ 845714 h 925886"/>
                    <a:gd name="connsiteX7" fmla="*/ 0 w 3696757"/>
                    <a:gd name="connsiteY7" fmla="*/ 80172 h 925886"/>
                    <a:gd name="connsiteX8" fmla="*/ 80172 w 3696757"/>
                    <a:gd name="connsiteY8" fmla="*/ 0 h 925886"/>
                    <a:gd name="connsiteX9" fmla="*/ 476200 w 3696757"/>
                    <a:gd name="connsiteY9" fmla="*/ 234343 h 925886"/>
                    <a:gd name="connsiteX10" fmla="*/ 247600 w 3696757"/>
                    <a:gd name="connsiteY10" fmla="*/ 462943 h 925886"/>
                    <a:gd name="connsiteX11" fmla="*/ 476200 w 3696757"/>
                    <a:gd name="connsiteY11" fmla="*/ 691543 h 925886"/>
                    <a:gd name="connsiteX12" fmla="*/ 704800 w 3696757"/>
                    <a:gd name="connsiteY12" fmla="*/ 462943 h 925886"/>
                    <a:gd name="connsiteX13" fmla="*/ 476200 w 3696757"/>
                    <a:gd name="connsiteY13" fmla="*/ 234343 h 925886"/>
                    <a:gd name="connsiteX14" fmla="*/ 2339887 w 3696757"/>
                    <a:gd name="connsiteY14" fmla="*/ 332843 h 925886"/>
                    <a:gd name="connsiteX15" fmla="*/ 2209787 w 3696757"/>
                    <a:gd name="connsiteY15" fmla="*/ 462943 h 925886"/>
                    <a:gd name="connsiteX16" fmla="*/ 2339887 w 3696757"/>
                    <a:gd name="connsiteY16" fmla="*/ 593043 h 925886"/>
                    <a:gd name="connsiteX17" fmla="*/ 2469987 w 3696757"/>
                    <a:gd name="connsiteY17" fmla="*/ 462943 h 925886"/>
                    <a:gd name="connsiteX18" fmla="*/ 2339887 w 3696757"/>
                    <a:gd name="connsiteY18" fmla="*/ 332843 h 925886"/>
                    <a:gd name="connsiteX19" fmla="*/ 2805664 w 3696757"/>
                    <a:gd name="connsiteY19" fmla="*/ 332843 h 925886"/>
                    <a:gd name="connsiteX20" fmla="*/ 2675564 w 3696757"/>
                    <a:gd name="connsiteY20" fmla="*/ 462943 h 925886"/>
                    <a:gd name="connsiteX21" fmla="*/ 2805664 w 3696757"/>
                    <a:gd name="connsiteY21" fmla="*/ 593043 h 925886"/>
                    <a:gd name="connsiteX22" fmla="*/ 2935764 w 3696757"/>
                    <a:gd name="connsiteY22" fmla="*/ 462943 h 925886"/>
                    <a:gd name="connsiteX23" fmla="*/ 2805664 w 3696757"/>
                    <a:gd name="connsiteY23" fmla="*/ 332843 h 925886"/>
                    <a:gd name="connsiteX24" fmla="*/ 3271441 w 3696757"/>
                    <a:gd name="connsiteY24" fmla="*/ 332843 h 925886"/>
                    <a:gd name="connsiteX25" fmla="*/ 3141341 w 3696757"/>
                    <a:gd name="connsiteY25" fmla="*/ 462943 h 925886"/>
                    <a:gd name="connsiteX26" fmla="*/ 3271441 w 3696757"/>
                    <a:gd name="connsiteY26" fmla="*/ 593043 h 925886"/>
                    <a:gd name="connsiteX27" fmla="*/ 3401541 w 3696757"/>
                    <a:gd name="connsiteY27" fmla="*/ 462943 h 925886"/>
                    <a:gd name="connsiteX28" fmla="*/ 3271441 w 3696757"/>
                    <a:gd name="connsiteY28" fmla="*/ 332843 h 92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96757" h="925886">
                      <a:moveTo>
                        <a:pt x="80172" y="0"/>
                      </a:moveTo>
                      <a:lnTo>
                        <a:pt x="3616585" y="0"/>
                      </a:lnTo>
                      <a:cubicBezTo>
                        <a:pt x="3660863" y="0"/>
                        <a:pt x="3696757" y="35894"/>
                        <a:pt x="3696757" y="80172"/>
                      </a:cubicBezTo>
                      <a:lnTo>
                        <a:pt x="3696757" y="845714"/>
                      </a:lnTo>
                      <a:cubicBezTo>
                        <a:pt x="3696757" y="889992"/>
                        <a:pt x="3660863" y="925886"/>
                        <a:pt x="3616585" y="925886"/>
                      </a:cubicBezTo>
                      <a:lnTo>
                        <a:pt x="80172" y="925886"/>
                      </a:lnTo>
                      <a:cubicBezTo>
                        <a:pt x="35894" y="925886"/>
                        <a:pt x="0" y="889992"/>
                        <a:pt x="0" y="845714"/>
                      </a:cubicBezTo>
                      <a:lnTo>
                        <a:pt x="0" y="80172"/>
                      </a:lnTo>
                      <a:cubicBezTo>
                        <a:pt x="0" y="35894"/>
                        <a:pt x="35894" y="0"/>
                        <a:pt x="80172" y="0"/>
                      </a:cubicBezTo>
                      <a:close/>
                      <a:moveTo>
                        <a:pt x="476200" y="234343"/>
                      </a:moveTo>
                      <a:cubicBezTo>
                        <a:pt x="349948" y="234343"/>
                        <a:pt x="247600" y="336691"/>
                        <a:pt x="247600" y="462943"/>
                      </a:cubicBezTo>
                      <a:cubicBezTo>
                        <a:pt x="247600" y="589195"/>
                        <a:pt x="349948" y="691543"/>
                        <a:pt x="476200" y="691543"/>
                      </a:cubicBezTo>
                      <a:cubicBezTo>
                        <a:pt x="602452" y="691543"/>
                        <a:pt x="704800" y="589195"/>
                        <a:pt x="704800" y="462943"/>
                      </a:cubicBezTo>
                      <a:cubicBezTo>
                        <a:pt x="704800" y="336691"/>
                        <a:pt x="602452" y="234343"/>
                        <a:pt x="476200" y="234343"/>
                      </a:cubicBezTo>
                      <a:close/>
                      <a:moveTo>
                        <a:pt x="2339887" y="332843"/>
                      </a:moveTo>
                      <a:cubicBezTo>
                        <a:pt x="2268035" y="332843"/>
                        <a:pt x="2209787" y="391091"/>
                        <a:pt x="2209787" y="462943"/>
                      </a:cubicBezTo>
                      <a:cubicBezTo>
                        <a:pt x="2209787" y="534795"/>
                        <a:pt x="2268035" y="593043"/>
                        <a:pt x="2339887" y="593043"/>
                      </a:cubicBezTo>
                      <a:cubicBezTo>
                        <a:pt x="2411739" y="593043"/>
                        <a:pt x="2469987" y="534795"/>
                        <a:pt x="2469987" y="462943"/>
                      </a:cubicBezTo>
                      <a:cubicBezTo>
                        <a:pt x="2469987" y="391091"/>
                        <a:pt x="2411739" y="332843"/>
                        <a:pt x="2339887" y="332843"/>
                      </a:cubicBezTo>
                      <a:close/>
                      <a:moveTo>
                        <a:pt x="2805664" y="332843"/>
                      </a:moveTo>
                      <a:cubicBezTo>
                        <a:pt x="2733812" y="332843"/>
                        <a:pt x="2675564" y="391091"/>
                        <a:pt x="2675564" y="462943"/>
                      </a:cubicBezTo>
                      <a:cubicBezTo>
                        <a:pt x="2675564" y="534795"/>
                        <a:pt x="2733812" y="593043"/>
                        <a:pt x="2805664" y="593043"/>
                      </a:cubicBezTo>
                      <a:cubicBezTo>
                        <a:pt x="2877516" y="593043"/>
                        <a:pt x="2935764" y="534795"/>
                        <a:pt x="2935764" y="462943"/>
                      </a:cubicBezTo>
                      <a:cubicBezTo>
                        <a:pt x="2935764" y="391091"/>
                        <a:pt x="2877516" y="332843"/>
                        <a:pt x="2805664" y="332843"/>
                      </a:cubicBezTo>
                      <a:close/>
                      <a:moveTo>
                        <a:pt x="3271441" y="332843"/>
                      </a:moveTo>
                      <a:cubicBezTo>
                        <a:pt x="3199589" y="332843"/>
                        <a:pt x="3141341" y="391091"/>
                        <a:pt x="3141341" y="462943"/>
                      </a:cubicBezTo>
                      <a:cubicBezTo>
                        <a:pt x="3141341" y="534795"/>
                        <a:pt x="3199589" y="593043"/>
                        <a:pt x="3271441" y="593043"/>
                      </a:cubicBezTo>
                      <a:cubicBezTo>
                        <a:pt x="3343293" y="593043"/>
                        <a:pt x="3401541" y="534795"/>
                        <a:pt x="3401541" y="462943"/>
                      </a:cubicBezTo>
                      <a:cubicBezTo>
                        <a:pt x="3401541" y="391091"/>
                        <a:pt x="3343293" y="332843"/>
                        <a:pt x="3271441" y="332843"/>
                      </a:cubicBezTo>
                      <a:close/>
                    </a:path>
                  </a:pathLst>
                </a:custGeom>
                <a:grpFill/>
                <a:ln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30" name="Freeform 29">
                  <a:extLst>
                    <a:ext uri="{FF2B5EF4-FFF2-40B4-BE49-F238E27FC236}">
                      <a16:creationId xmlns:a16="http://schemas.microsoft.com/office/drawing/2014/main" id="{63B19624-1877-F24A-88C9-DF977FEBBDA7}"/>
                    </a:ext>
                  </a:extLst>
                </p:cNvPr>
                <p:cNvSpPr/>
                <p:nvPr/>
              </p:nvSpPr>
              <p:spPr>
                <a:xfrm flipV="1">
                  <a:off x="1140587" y="3192477"/>
                  <a:ext cx="997458" cy="249822"/>
                </a:xfrm>
                <a:custGeom>
                  <a:avLst/>
                  <a:gdLst>
                    <a:gd name="connsiteX0" fmla="*/ 80172 w 3696757"/>
                    <a:gd name="connsiteY0" fmla="*/ 0 h 925886"/>
                    <a:gd name="connsiteX1" fmla="*/ 3616585 w 3696757"/>
                    <a:gd name="connsiteY1" fmla="*/ 0 h 925886"/>
                    <a:gd name="connsiteX2" fmla="*/ 3696757 w 3696757"/>
                    <a:gd name="connsiteY2" fmla="*/ 80172 h 925886"/>
                    <a:gd name="connsiteX3" fmla="*/ 3696757 w 3696757"/>
                    <a:gd name="connsiteY3" fmla="*/ 845714 h 925886"/>
                    <a:gd name="connsiteX4" fmla="*/ 3616585 w 3696757"/>
                    <a:gd name="connsiteY4" fmla="*/ 925886 h 925886"/>
                    <a:gd name="connsiteX5" fmla="*/ 80172 w 3696757"/>
                    <a:gd name="connsiteY5" fmla="*/ 925886 h 925886"/>
                    <a:gd name="connsiteX6" fmla="*/ 0 w 3696757"/>
                    <a:gd name="connsiteY6" fmla="*/ 845714 h 925886"/>
                    <a:gd name="connsiteX7" fmla="*/ 0 w 3696757"/>
                    <a:gd name="connsiteY7" fmla="*/ 80172 h 925886"/>
                    <a:gd name="connsiteX8" fmla="*/ 80172 w 3696757"/>
                    <a:gd name="connsiteY8" fmla="*/ 0 h 925886"/>
                    <a:gd name="connsiteX9" fmla="*/ 476200 w 3696757"/>
                    <a:gd name="connsiteY9" fmla="*/ 234343 h 925886"/>
                    <a:gd name="connsiteX10" fmla="*/ 247600 w 3696757"/>
                    <a:gd name="connsiteY10" fmla="*/ 462943 h 925886"/>
                    <a:gd name="connsiteX11" fmla="*/ 476200 w 3696757"/>
                    <a:gd name="connsiteY11" fmla="*/ 691543 h 925886"/>
                    <a:gd name="connsiteX12" fmla="*/ 704800 w 3696757"/>
                    <a:gd name="connsiteY12" fmla="*/ 462943 h 925886"/>
                    <a:gd name="connsiteX13" fmla="*/ 476200 w 3696757"/>
                    <a:gd name="connsiteY13" fmla="*/ 234343 h 925886"/>
                    <a:gd name="connsiteX14" fmla="*/ 2339887 w 3696757"/>
                    <a:gd name="connsiteY14" fmla="*/ 332843 h 925886"/>
                    <a:gd name="connsiteX15" fmla="*/ 2209787 w 3696757"/>
                    <a:gd name="connsiteY15" fmla="*/ 462943 h 925886"/>
                    <a:gd name="connsiteX16" fmla="*/ 2339887 w 3696757"/>
                    <a:gd name="connsiteY16" fmla="*/ 593043 h 925886"/>
                    <a:gd name="connsiteX17" fmla="*/ 2469987 w 3696757"/>
                    <a:gd name="connsiteY17" fmla="*/ 462943 h 925886"/>
                    <a:gd name="connsiteX18" fmla="*/ 2339887 w 3696757"/>
                    <a:gd name="connsiteY18" fmla="*/ 332843 h 925886"/>
                    <a:gd name="connsiteX19" fmla="*/ 2805664 w 3696757"/>
                    <a:gd name="connsiteY19" fmla="*/ 332843 h 925886"/>
                    <a:gd name="connsiteX20" fmla="*/ 2675564 w 3696757"/>
                    <a:gd name="connsiteY20" fmla="*/ 462943 h 925886"/>
                    <a:gd name="connsiteX21" fmla="*/ 2805664 w 3696757"/>
                    <a:gd name="connsiteY21" fmla="*/ 593043 h 925886"/>
                    <a:gd name="connsiteX22" fmla="*/ 2935764 w 3696757"/>
                    <a:gd name="connsiteY22" fmla="*/ 462943 h 925886"/>
                    <a:gd name="connsiteX23" fmla="*/ 2805664 w 3696757"/>
                    <a:gd name="connsiteY23" fmla="*/ 332843 h 925886"/>
                    <a:gd name="connsiteX24" fmla="*/ 3271441 w 3696757"/>
                    <a:gd name="connsiteY24" fmla="*/ 332843 h 925886"/>
                    <a:gd name="connsiteX25" fmla="*/ 3141341 w 3696757"/>
                    <a:gd name="connsiteY25" fmla="*/ 462943 h 925886"/>
                    <a:gd name="connsiteX26" fmla="*/ 3271441 w 3696757"/>
                    <a:gd name="connsiteY26" fmla="*/ 593043 h 925886"/>
                    <a:gd name="connsiteX27" fmla="*/ 3401541 w 3696757"/>
                    <a:gd name="connsiteY27" fmla="*/ 462943 h 925886"/>
                    <a:gd name="connsiteX28" fmla="*/ 3271441 w 3696757"/>
                    <a:gd name="connsiteY28" fmla="*/ 332843 h 92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96757" h="925886">
                      <a:moveTo>
                        <a:pt x="80172" y="0"/>
                      </a:moveTo>
                      <a:lnTo>
                        <a:pt x="3616585" y="0"/>
                      </a:lnTo>
                      <a:cubicBezTo>
                        <a:pt x="3660863" y="0"/>
                        <a:pt x="3696757" y="35894"/>
                        <a:pt x="3696757" y="80172"/>
                      </a:cubicBezTo>
                      <a:lnTo>
                        <a:pt x="3696757" y="845714"/>
                      </a:lnTo>
                      <a:cubicBezTo>
                        <a:pt x="3696757" y="889992"/>
                        <a:pt x="3660863" y="925886"/>
                        <a:pt x="3616585" y="925886"/>
                      </a:cubicBezTo>
                      <a:lnTo>
                        <a:pt x="80172" y="925886"/>
                      </a:lnTo>
                      <a:cubicBezTo>
                        <a:pt x="35894" y="925886"/>
                        <a:pt x="0" y="889992"/>
                        <a:pt x="0" y="845714"/>
                      </a:cubicBezTo>
                      <a:lnTo>
                        <a:pt x="0" y="80172"/>
                      </a:lnTo>
                      <a:cubicBezTo>
                        <a:pt x="0" y="35894"/>
                        <a:pt x="35894" y="0"/>
                        <a:pt x="80172" y="0"/>
                      </a:cubicBezTo>
                      <a:close/>
                      <a:moveTo>
                        <a:pt x="476200" y="234343"/>
                      </a:moveTo>
                      <a:cubicBezTo>
                        <a:pt x="349948" y="234343"/>
                        <a:pt x="247600" y="336691"/>
                        <a:pt x="247600" y="462943"/>
                      </a:cubicBezTo>
                      <a:cubicBezTo>
                        <a:pt x="247600" y="589195"/>
                        <a:pt x="349948" y="691543"/>
                        <a:pt x="476200" y="691543"/>
                      </a:cubicBezTo>
                      <a:cubicBezTo>
                        <a:pt x="602452" y="691543"/>
                        <a:pt x="704800" y="589195"/>
                        <a:pt x="704800" y="462943"/>
                      </a:cubicBezTo>
                      <a:cubicBezTo>
                        <a:pt x="704800" y="336691"/>
                        <a:pt x="602452" y="234343"/>
                        <a:pt x="476200" y="234343"/>
                      </a:cubicBezTo>
                      <a:close/>
                      <a:moveTo>
                        <a:pt x="2339887" y="332843"/>
                      </a:moveTo>
                      <a:cubicBezTo>
                        <a:pt x="2268035" y="332843"/>
                        <a:pt x="2209787" y="391091"/>
                        <a:pt x="2209787" y="462943"/>
                      </a:cubicBezTo>
                      <a:cubicBezTo>
                        <a:pt x="2209787" y="534795"/>
                        <a:pt x="2268035" y="593043"/>
                        <a:pt x="2339887" y="593043"/>
                      </a:cubicBezTo>
                      <a:cubicBezTo>
                        <a:pt x="2411739" y="593043"/>
                        <a:pt x="2469987" y="534795"/>
                        <a:pt x="2469987" y="462943"/>
                      </a:cubicBezTo>
                      <a:cubicBezTo>
                        <a:pt x="2469987" y="391091"/>
                        <a:pt x="2411739" y="332843"/>
                        <a:pt x="2339887" y="332843"/>
                      </a:cubicBezTo>
                      <a:close/>
                      <a:moveTo>
                        <a:pt x="2805664" y="332843"/>
                      </a:moveTo>
                      <a:cubicBezTo>
                        <a:pt x="2733812" y="332843"/>
                        <a:pt x="2675564" y="391091"/>
                        <a:pt x="2675564" y="462943"/>
                      </a:cubicBezTo>
                      <a:cubicBezTo>
                        <a:pt x="2675564" y="534795"/>
                        <a:pt x="2733812" y="593043"/>
                        <a:pt x="2805664" y="593043"/>
                      </a:cubicBezTo>
                      <a:cubicBezTo>
                        <a:pt x="2877516" y="593043"/>
                        <a:pt x="2935764" y="534795"/>
                        <a:pt x="2935764" y="462943"/>
                      </a:cubicBezTo>
                      <a:cubicBezTo>
                        <a:pt x="2935764" y="391091"/>
                        <a:pt x="2877516" y="332843"/>
                        <a:pt x="2805664" y="332843"/>
                      </a:cubicBezTo>
                      <a:close/>
                      <a:moveTo>
                        <a:pt x="3271441" y="332843"/>
                      </a:moveTo>
                      <a:cubicBezTo>
                        <a:pt x="3199589" y="332843"/>
                        <a:pt x="3141341" y="391091"/>
                        <a:pt x="3141341" y="462943"/>
                      </a:cubicBezTo>
                      <a:cubicBezTo>
                        <a:pt x="3141341" y="534795"/>
                        <a:pt x="3199589" y="593043"/>
                        <a:pt x="3271441" y="593043"/>
                      </a:cubicBezTo>
                      <a:cubicBezTo>
                        <a:pt x="3343293" y="593043"/>
                        <a:pt x="3401541" y="534795"/>
                        <a:pt x="3401541" y="462943"/>
                      </a:cubicBezTo>
                      <a:cubicBezTo>
                        <a:pt x="3401541" y="391091"/>
                        <a:pt x="3343293" y="332843"/>
                        <a:pt x="3271441" y="332843"/>
                      </a:cubicBezTo>
                      <a:close/>
                    </a:path>
                  </a:pathLst>
                </a:custGeom>
                <a:grpFill/>
                <a:ln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grpSp>
        </p:grpSp>
      </p:grpSp>
      <p:sp>
        <p:nvSpPr>
          <p:cNvPr id="31" name="Oval 30">
            <a:extLst>
              <a:ext uri="{FF2B5EF4-FFF2-40B4-BE49-F238E27FC236}">
                <a16:creationId xmlns:a16="http://schemas.microsoft.com/office/drawing/2014/main" id="{870C15B3-F2CA-5D40-9FF4-EFC5F187848C}"/>
              </a:ext>
            </a:extLst>
          </p:cNvPr>
          <p:cNvSpPr/>
          <p:nvPr/>
        </p:nvSpPr>
        <p:spPr>
          <a:xfrm>
            <a:off x="5490531" y="4310501"/>
            <a:ext cx="689376" cy="689376"/>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32" name="Group 31">
            <a:extLst>
              <a:ext uri="{FF2B5EF4-FFF2-40B4-BE49-F238E27FC236}">
                <a16:creationId xmlns:a16="http://schemas.microsoft.com/office/drawing/2014/main" id="{D15ABAD3-C708-8B47-8425-D2E2D8F3354B}"/>
              </a:ext>
            </a:extLst>
          </p:cNvPr>
          <p:cNvGrpSpPr/>
          <p:nvPr/>
        </p:nvGrpSpPr>
        <p:grpSpPr>
          <a:xfrm>
            <a:off x="4002728" y="657925"/>
            <a:ext cx="1138545" cy="655147"/>
            <a:chOff x="4002728" y="288027"/>
            <a:chExt cx="1138545" cy="655147"/>
          </a:xfrm>
        </p:grpSpPr>
        <p:sp>
          <p:nvSpPr>
            <p:cNvPr id="33" name="Freeform 32">
              <a:extLst>
                <a:ext uri="{FF2B5EF4-FFF2-40B4-BE49-F238E27FC236}">
                  <a16:creationId xmlns:a16="http://schemas.microsoft.com/office/drawing/2014/main" id="{D5D731C1-2532-DA4C-81BC-898DF0501676}"/>
                </a:ext>
              </a:extLst>
            </p:cNvPr>
            <p:cNvSpPr/>
            <p:nvPr/>
          </p:nvSpPr>
          <p:spPr>
            <a:xfrm>
              <a:off x="4975142" y="617102"/>
              <a:ext cx="166131" cy="325960"/>
            </a:xfrm>
            <a:custGeom>
              <a:avLst/>
              <a:gdLst>
                <a:gd name="connsiteX0" fmla="*/ 255399 w 753500"/>
                <a:gd name="connsiteY0" fmla="*/ 0 h 1317490"/>
                <a:gd name="connsiteX1" fmla="*/ 343283 w 753500"/>
                <a:gd name="connsiteY1" fmla="*/ 27288 h 1317490"/>
                <a:gd name="connsiteX2" fmla="*/ 753500 w 753500"/>
                <a:gd name="connsiteY2" fmla="*/ 646005 h 1317490"/>
                <a:gd name="connsiteX3" fmla="*/ 82018 w 753500"/>
                <a:gd name="connsiteY3" fmla="*/ 1317490 h 1317490"/>
                <a:gd name="connsiteX4" fmla="*/ 0 w 753500"/>
                <a:gd name="connsiteY4" fmla="*/ 652409 h 1317490"/>
                <a:gd name="connsiteX5" fmla="*/ 255399 w 753500"/>
                <a:gd name="connsiteY5" fmla="*/ 652409 h 1317490"/>
                <a:gd name="connsiteX6" fmla="*/ 255399 w 753500"/>
                <a:gd name="connsiteY6" fmla="*/ 0 h 1317490"/>
                <a:gd name="connsiteX0" fmla="*/ 255399 w 753500"/>
                <a:gd name="connsiteY0" fmla="*/ 652409 h 1317490"/>
                <a:gd name="connsiteX1" fmla="*/ 255399 w 753500"/>
                <a:gd name="connsiteY1" fmla="*/ 0 h 1317490"/>
                <a:gd name="connsiteX2" fmla="*/ 343283 w 753500"/>
                <a:gd name="connsiteY2" fmla="*/ 27288 h 1317490"/>
                <a:gd name="connsiteX3" fmla="*/ 753500 w 753500"/>
                <a:gd name="connsiteY3" fmla="*/ 646005 h 1317490"/>
                <a:gd name="connsiteX4" fmla="*/ 82018 w 753500"/>
                <a:gd name="connsiteY4" fmla="*/ 1317490 h 1317490"/>
                <a:gd name="connsiteX5" fmla="*/ 0 w 753500"/>
                <a:gd name="connsiteY5" fmla="*/ 652409 h 1317490"/>
                <a:gd name="connsiteX6" fmla="*/ 346839 w 753500"/>
                <a:gd name="connsiteY6" fmla="*/ 743849 h 1317490"/>
                <a:gd name="connsiteX0" fmla="*/ 255399 w 753500"/>
                <a:gd name="connsiteY0" fmla="*/ 652409 h 1317490"/>
                <a:gd name="connsiteX1" fmla="*/ 255399 w 753500"/>
                <a:gd name="connsiteY1" fmla="*/ 0 h 1317490"/>
                <a:gd name="connsiteX2" fmla="*/ 343283 w 753500"/>
                <a:gd name="connsiteY2" fmla="*/ 27288 h 1317490"/>
                <a:gd name="connsiteX3" fmla="*/ 753500 w 753500"/>
                <a:gd name="connsiteY3" fmla="*/ 646005 h 1317490"/>
                <a:gd name="connsiteX4" fmla="*/ 82018 w 753500"/>
                <a:gd name="connsiteY4" fmla="*/ 1317490 h 1317490"/>
                <a:gd name="connsiteX5" fmla="*/ 0 w 753500"/>
                <a:gd name="connsiteY5" fmla="*/ 652409 h 1317490"/>
                <a:gd name="connsiteX0" fmla="*/ 173381 w 671482"/>
                <a:gd name="connsiteY0" fmla="*/ 652409 h 1317490"/>
                <a:gd name="connsiteX1" fmla="*/ 173381 w 671482"/>
                <a:gd name="connsiteY1" fmla="*/ 0 h 1317490"/>
                <a:gd name="connsiteX2" fmla="*/ 261265 w 671482"/>
                <a:gd name="connsiteY2" fmla="*/ 27288 h 1317490"/>
                <a:gd name="connsiteX3" fmla="*/ 671482 w 671482"/>
                <a:gd name="connsiteY3" fmla="*/ 646005 h 1317490"/>
                <a:gd name="connsiteX4" fmla="*/ 0 w 671482"/>
                <a:gd name="connsiteY4" fmla="*/ 1317490 h 1317490"/>
                <a:gd name="connsiteX0" fmla="*/ 173381 w 671482"/>
                <a:gd name="connsiteY0" fmla="*/ 0 h 1317490"/>
                <a:gd name="connsiteX1" fmla="*/ 261265 w 671482"/>
                <a:gd name="connsiteY1" fmla="*/ 27288 h 1317490"/>
                <a:gd name="connsiteX2" fmla="*/ 671482 w 671482"/>
                <a:gd name="connsiteY2" fmla="*/ 646005 h 1317490"/>
                <a:gd name="connsiteX3" fmla="*/ 0 w 671482"/>
                <a:gd name="connsiteY3" fmla="*/ 1317490 h 1317490"/>
              </a:gdLst>
              <a:ahLst/>
              <a:cxnLst>
                <a:cxn ang="0">
                  <a:pos x="connsiteX0" y="connsiteY0"/>
                </a:cxn>
                <a:cxn ang="0">
                  <a:pos x="connsiteX1" y="connsiteY1"/>
                </a:cxn>
                <a:cxn ang="0">
                  <a:pos x="connsiteX2" y="connsiteY2"/>
                </a:cxn>
                <a:cxn ang="0">
                  <a:pos x="connsiteX3" y="connsiteY3"/>
                </a:cxn>
              </a:cxnLst>
              <a:rect l="l" t="t" r="r" b="b"/>
              <a:pathLst>
                <a:path w="671482" h="1317490">
                  <a:moveTo>
                    <a:pt x="173381" y="0"/>
                  </a:moveTo>
                  <a:lnTo>
                    <a:pt x="261265" y="27288"/>
                  </a:lnTo>
                  <a:cubicBezTo>
                    <a:pt x="502234" y="129226"/>
                    <a:pt x="671482" y="367869"/>
                    <a:pt x="671482" y="646005"/>
                  </a:cubicBezTo>
                  <a:cubicBezTo>
                    <a:pt x="671482" y="1016852"/>
                    <a:pt x="370597" y="1317490"/>
                    <a:pt x="0" y="1317490"/>
                  </a:cubicBezTo>
                </a:path>
              </a:pathLst>
            </a:custGeom>
            <a:noFill/>
            <a:ln w="254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4" name="Freeform 33">
              <a:extLst>
                <a:ext uri="{FF2B5EF4-FFF2-40B4-BE49-F238E27FC236}">
                  <a16:creationId xmlns:a16="http://schemas.microsoft.com/office/drawing/2014/main" id="{52AB8357-8881-0B43-B687-2050D9117148}"/>
                </a:ext>
              </a:extLst>
            </p:cNvPr>
            <p:cNvSpPr/>
            <p:nvPr/>
          </p:nvSpPr>
          <p:spPr>
            <a:xfrm>
              <a:off x="4002728" y="620962"/>
              <a:ext cx="166131" cy="322101"/>
            </a:xfrm>
            <a:custGeom>
              <a:avLst/>
              <a:gdLst>
                <a:gd name="connsiteX0" fmla="*/ 447870 w 877763"/>
                <a:gd name="connsiteY0" fmla="*/ 0 h 1301893"/>
                <a:gd name="connsiteX1" fmla="*/ 447870 w 877763"/>
                <a:gd name="connsiteY1" fmla="*/ 344644 h 1301893"/>
                <a:gd name="connsiteX2" fmla="*/ 877763 w 877763"/>
                <a:gd name="connsiteY2" fmla="*/ 344644 h 1301893"/>
                <a:gd name="connsiteX3" fmla="*/ 671482 w 877763"/>
                <a:gd name="connsiteY3" fmla="*/ 1301893 h 1301893"/>
                <a:gd name="connsiteX4" fmla="*/ 0 w 877763"/>
                <a:gd name="connsiteY4" fmla="*/ 630408 h 1301893"/>
                <a:gd name="connsiteX5" fmla="*/ 410217 w 877763"/>
                <a:gd name="connsiteY5" fmla="*/ 11691 h 1301893"/>
                <a:gd name="connsiteX6" fmla="*/ 447870 w 877763"/>
                <a:gd name="connsiteY6" fmla="*/ 0 h 1301893"/>
                <a:gd name="connsiteX0" fmla="*/ 877763 w 969203"/>
                <a:gd name="connsiteY0" fmla="*/ 344644 h 1301893"/>
                <a:gd name="connsiteX1" fmla="*/ 671482 w 969203"/>
                <a:gd name="connsiteY1" fmla="*/ 1301893 h 1301893"/>
                <a:gd name="connsiteX2" fmla="*/ 0 w 969203"/>
                <a:gd name="connsiteY2" fmla="*/ 630408 h 1301893"/>
                <a:gd name="connsiteX3" fmla="*/ 410217 w 969203"/>
                <a:gd name="connsiteY3" fmla="*/ 11691 h 1301893"/>
                <a:gd name="connsiteX4" fmla="*/ 447870 w 969203"/>
                <a:gd name="connsiteY4" fmla="*/ 0 h 1301893"/>
                <a:gd name="connsiteX5" fmla="*/ 447870 w 969203"/>
                <a:gd name="connsiteY5" fmla="*/ 344644 h 1301893"/>
                <a:gd name="connsiteX6" fmla="*/ 969203 w 969203"/>
                <a:gd name="connsiteY6" fmla="*/ 436084 h 1301893"/>
                <a:gd name="connsiteX0" fmla="*/ 877763 w 877763"/>
                <a:gd name="connsiteY0" fmla="*/ 344644 h 1301893"/>
                <a:gd name="connsiteX1" fmla="*/ 671482 w 877763"/>
                <a:gd name="connsiteY1" fmla="*/ 1301893 h 1301893"/>
                <a:gd name="connsiteX2" fmla="*/ 0 w 877763"/>
                <a:gd name="connsiteY2" fmla="*/ 630408 h 1301893"/>
                <a:gd name="connsiteX3" fmla="*/ 410217 w 877763"/>
                <a:gd name="connsiteY3" fmla="*/ 11691 h 1301893"/>
                <a:gd name="connsiteX4" fmla="*/ 447870 w 877763"/>
                <a:gd name="connsiteY4" fmla="*/ 0 h 1301893"/>
                <a:gd name="connsiteX5" fmla="*/ 447870 w 877763"/>
                <a:gd name="connsiteY5" fmla="*/ 344644 h 1301893"/>
                <a:gd name="connsiteX0" fmla="*/ 671482 w 671482"/>
                <a:gd name="connsiteY0" fmla="*/ 1301893 h 1301893"/>
                <a:gd name="connsiteX1" fmla="*/ 0 w 671482"/>
                <a:gd name="connsiteY1" fmla="*/ 630408 h 1301893"/>
                <a:gd name="connsiteX2" fmla="*/ 410217 w 671482"/>
                <a:gd name="connsiteY2" fmla="*/ 11691 h 1301893"/>
                <a:gd name="connsiteX3" fmla="*/ 447870 w 671482"/>
                <a:gd name="connsiteY3" fmla="*/ 0 h 1301893"/>
                <a:gd name="connsiteX4" fmla="*/ 447870 w 671482"/>
                <a:gd name="connsiteY4" fmla="*/ 344644 h 1301893"/>
                <a:gd name="connsiteX0" fmla="*/ 671482 w 671482"/>
                <a:gd name="connsiteY0" fmla="*/ 1301893 h 1301893"/>
                <a:gd name="connsiteX1" fmla="*/ 0 w 671482"/>
                <a:gd name="connsiteY1" fmla="*/ 630408 h 1301893"/>
                <a:gd name="connsiteX2" fmla="*/ 410217 w 671482"/>
                <a:gd name="connsiteY2" fmla="*/ 11691 h 1301893"/>
                <a:gd name="connsiteX3" fmla="*/ 447870 w 671482"/>
                <a:gd name="connsiteY3" fmla="*/ 0 h 1301893"/>
              </a:gdLst>
              <a:ahLst/>
              <a:cxnLst>
                <a:cxn ang="0">
                  <a:pos x="connsiteX0" y="connsiteY0"/>
                </a:cxn>
                <a:cxn ang="0">
                  <a:pos x="connsiteX1" y="connsiteY1"/>
                </a:cxn>
                <a:cxn ang="0">
                  <a:pos x="connsiteX2" y="connsiteY2"/>
                </a:cxn>
                <a:cxn ang="0">
                  <a:pos x="connsiteX3" y="connsiteY3"/>
                </a:cxn>
              </a:cxnLst>
              <a:rect l="l" t="t" r="r" b="b"/>
              <a:pathLst>
                <a:path w="671482" h="1301893">
                  <a:moveTo>
                    <a:pt x="671482" y="1301893"/>
                  </a:moveTo>
                  <a:cubicBezTo>
                    <a:pt x="300885" y="1301893"/>
                    <a:pt x="0" y="1001255"/>
                    <a:pt x="0" y="630408"/>
                  </a:cubicBezTo>
                  <a:cubicBezTo>
                    <a:pt x="0" y="352272"/>
                    <a:pt x="169248" y="113629"/>
                    <a:pt x="410217" y="11691"/>
                  </a:cubicBezTo>
                  <a:lnTo>
                    <a:pt x="447870" y="0"/>
                  </a:lnTo>
                </a:path>
              </a:pathLst>
            </a:custGeom>
            <a:noFill/>
            <a:ln w="254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Line 103">
              <a:extLst>
                <a:ext uri="{FF2B5EF4-FFF2-40B4-BE49-F238E27FC236}">
                  <a16:creationId xmlns:a16="http://schemas.microsoft.com/office/drawing/2014/main" id="{7935A466-0615-F240-A0DC-8665C2C5EF95}"/>
                </a:ext>
              </a:extLst>
            </p:cNvPr>
            <p:cNvSpPr>
              <a:spLocks noChangeShapeType="1"/>
            </p:cNvSpPr>
            <p:nvPr/>
          </p:nvSpPr>
          <p:spPr bwMode="auto">
            <a:xfrm flipH="1">
              <a:off x="4161194" y="943174"/>
              <a:ext cx="831792" cy="0"/>
            </a:xfrm>
            <a:prstGeom prst="line">
              <a:avLst/>
            </a:prstGeom>
            <a:noFill/>
            <a:ln w="25400" cap="rnd">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solidFill>
              </a:endParaRPr>
            </a:p>
          </p:txBody>
        </p:sp>
        <p:sp>
          <p:nvSpPr>
            <p:cNvPr id="36" name="Freeform 35">
              <a:extLst>
                <a:ext uri="{FF2B5EF4-FFF2-40B4-BE49-F238E27FC236}">
                  <a16:creationId xmlns:a16="http://schemas.microsoft.com/office/drawing/2014/main" id="{0C669038-9BA4-924C-B618-A777F8A49179}"/>
                </a:ext>
              </a:extLst>
            </p:cNvPr>
            <p:cNvSpPr/>
            <p:nvPr/>
          </p:nvSpPr>
          <p:spPr>
            <a:xfrm>
              <a:off x="4129525" y="288027"/>
              <a:ext cx="608496" cy="361769"/>
            </a:xfrm>
            <a:custGeom>
              <a:avLst/>
              <a:gdLst>
                <a:gd name="connsiteX0" fmla="*/ 1261492 w 2264147"/>
                <a:gd name="connsiteY0" fmla="*/ 0 h 1346105"/>
                <a:gd name="connsiteX1" fmla="*/ 2234921 w 2264147"/>
                <a:gd name="connsiteY1" fmla="*/ 459066 h 1346105"/>
                <a:gd name="connsiteX2" fmla="*/ 2264147 w 2264147"/>
                <a:gd name="connsiteY2" fmla="*/ 498149 h 1346105"/>
                <a:gd name="connsiteX3" fmla="*/ 509341 w 2264147"/>
                <a:gd name="connsiteY3" fmla="*/ 498149 h 1346105"/>
                <a:gd name="connsiteX4" fmla="*/ 509341 w 2264147"/>
                <a:gd name="connsiteY4" fmla="*/ 1346105 h 1346105"/>
                <a:gd name="connsiteX5" fmla="*/ 4273 w 2264147"/>
                <a:gd name="connsiteY5" fmla="*/ 1346105 h 1346105"/>
                <a:gd name="connsiteX6" fmla="*/ 0 w 2264147"/>
                <a:gd name="connsiteY6" fmla="*/ 1261492 h 1346105"/>
                <a:gd name="connsiteX7" fmla="*/ 1261492 w 2264147"/>
                <a:gd name="connsiteY7" fmla="*/ 0 h 1346105"/>
                <a:gd name="connsiteX0" fmla="*/ 1261492 w 2264147"/>
                <a:gd name="connsiteY0" fmla="*/ 0 h 1346105"/>
                <a:gd name="connsiteX1" fmla="*/ 2234921 w 2264147"/>
                <a:gd name="connsiteY1" fmla="*/ 459066 h 1346105"/>
                <a:gd name="connsiteX2" fmla="*/ 2264147 w 2264147"/>
                <a:gd name="connsiteY2" fmla="*/ 498149 h 1346105"/>
                <a:gd name="connsiteX3" fmla="*/ 509341 w 2264147"/>
                <a:gd name="connsiteY3" fmla="*/ 1346105 h 1346105"/>
                <a:gd name="connsiteX4" fmla="*/ 4273 w 2264147"/>
                <a:gd name="connsiteY4" fmla="*/ 1346105 h 1346105"/>
                <a:gd name="connsiteX5" fmla="*/ 0 w 2264147"/>
                <a:gd name="connsiteY5" fmla="*/ 1261492 h 1346105"/>
                <a:gd name="connsiteX6" fmla="*/ 1261492 w 2264147"/>
                <a:gd name="connsiteY6" fmla="*/ 0 h 1346105"/>
                <a:gd name="connsiteX0" fmla="*/ 509341 w 2264147"/>
                <a:gd name="connsiteY0" fmla="*/ 1346105 h 1437545"/>
                <a:gd name="connsiteX1" fmla="*/ 4273 w 2264147"/>
                <a:gd name="connsiteY1" fmla="*/ 1346105 h 1437545"/>
                <a:gd name="connsiteX2" fmla="*/ 0 w 2264147"/>
                <a:gd name="connsiteY2" fmla="*/ 1261492 h 1437545"/>
                <a:gd name="connsiteX3" fmla="*/ 1261492 w 2264147"/>
                <a:gd name="connsiteY3" fmla="*/ 0 h 1437545"/>
                <a:gd name="connsiteX4" fmla="*/ 2234921 w 2264147"/>
                <a:gd name="connsiteY4" fmla="*/ 459066 h 1437545"/>
                <a:gd name="connsiteX5" fmla="*/ 2264147 w 2264147"/>
                <a:gd name="connsiteY5" fmla="*/ 498149 h 1437545"/>
                <a:gd name="connsiteX6" fmla="*/ 600781 w 2264147"/>
                <a:gd name="connsiteY6" fmla="*/ 1437545 h 1437545"/>
                <a:gd name="connsiteX0" fmla="*/ 509341 w 2264147"/>
                <a:gd name="connsiteY0" fmla="*/ 1346105 h 1346105"/>
                <a:gd name="connsiteX1" fmla="*/ 4273 w 2264147"/>
                <a:gd name="connsiteY1" fmla="*/ 1346105 h 1346105"/>
                <a:gd name="connsiteX2" fmla="*/ 0 w 2264147"/>
                <a:gd name="connsiteY2" fmla="*/ 1261492 h 1346105"/>
                <a:gd name="connsiteX3" fmla="*/ 1261492 w 2264147"/>
                <a:gd name="connsiteY3" fmla="*/ 0 h 1346105"/>
                <a:gd name="connsiteX4" fmla="*/ 2234921 w 2264147"/>
                <a:gd name="connsiteY4" fmla="*/ 459066 h 1346105"/>
                <a:gd name="connsiteX5" fmla="*/ 2264147 w 2264147"/>
                <a:gd name="connsiteY5" fmla="*/ 498149 h 1346105"/>
                <a:gd name="connsiteX0" fmla="*/ 4273 w 2264147"/>
                <a:gd name="connsiteY0" fmla="*/ 1346105 h 1346105"/>
                <a:gd name="connsiteX1" fmla="*/ 0 w 2264147"/>
                <a:gd name="connsiteY1" fmla="*/ 1261492 h 1346105"/>
                <a:gd name="connsiteX2" fmla="*/ 1261492 w 2264147"/>
                <a:gd name="connsiteY2" fmla="*/ 0 h 1346105"/>
                <a:gd name="connsiteX3" fmla="*/ 2234921 w 2264147"/>
                <a:gd name="connsiteY3" fmla="*/ 459066 h 1346105"/>
                <a:gd name="connsiteX4" fmla="*/ 2264147 w 2264147"/>
                <a:gd name="connsiteY4" fmla="*/ 498149 h 134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147" h="1346105">
                  <a:moveTo>
                    <a:pt x="4273" y="1346105"/>
                  </a:moveTo>
                  <a:lnTo>
                    <a:pt x="0" y="1261492"/>
                  </a:lnTo>
                  <a:cubicBezTo>
                    <a:pt x="0" y="564789"/>
                    <a:pt x="564789" y="0"/>
                    <a:pt x="1261492" y="0"/>
                  </a:cubicBezTo>
                  <a:cubicBezTo>
                    <a:pt x="1653388" y="0"/>
                    <a:pt x="2003545" y="178703"/>
                    <a:pt x="2234921" y="459066"/>
                  </a:cubicBezTo>
                  <a:lnTo>
                    <a:pt x="2264147" y="498149"/>
                  </a:lnTo>
                </a:path>
              </a:pathLst>
            </a:custGeom>
            <a:noFill/>
            <a:ln w="254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37" name="Freeform 36">
              <a:extLst>
                <a:ext uri="{FF2B5EF4-FFF2-40B4-BE49-F238E27FC236}">
                  <a16:creationId xmlns:a16="http://schemas.microsoft.com/office/drawing/2014/main" id="{29FB662C-B8CA-6344-A909-4C246C83755C}"/>
                </a:ext>
              </a:extLst>
            </p:cNvPr>
            <p:cNvSpPr/>
            <p:nvPr/>
          </p:nvSpPr>
          <p:spPr>
            <a:xfrm rot="21401211">
              <a:off x="4743129" y="383342"/>
              <a:ext cx="270381" cy="271031"/>
            </a:xfrm>
            <a:custGeom>
              <a:avLst/>
              <a:gdLst>
                <a:gd name="connsiteX0" fmla="*/ 61580 w 706822"/>
                <a:gd name="connsiteY0" fmla="*/ 0 h 708521"/>
                <a:gd name="connsiteX1" fmla="*/ 706051 w 706822"/>
                <a:gd name="connsiteY1" fmla="*/ 708521 h 708521"/>
                <a:gd name="connsiteX2" fmla="*/ 0 w 706822"/>
                <a:gd name="connsiteY2" fmla="*/ 256349 h 708521"/>
                <a:gd name="connsiteX3" fmla="*/ 0 w 706822"/>
                <a:gd name="connsiteY3" fmla="*/ 966 h 708521"/>
                <a:gd name="connsiteX4" fmla="*/ 61580 w 706822"/>
                <a:gd name="connsiteY4" fmla="*/ 0 h 708521"/>
                <a:gd name="connsiteX0" fmla="*/ 0 w 706822"/>
                <a:gd name="connsiteY0" fmla="*/ 256349 h 708521"/>
                <a:gd name="connsiteX1" fmla="*/ 0 w 706822"/>
                <a:gd name="connsiteY1" fmla="*/ 966 h 708521"/>
                <a:gd name="connsiteX2" fmla="*/ 61580 w 706822"/>
                <a:gd name="connsiteY2" fmla="*/ 0 h 708521"/>
                <a:gd name="connsiteX3" fmla="*/ 706051 w 706822"/>
                <a:gd name="connsiteY3" fmla="*/ 708521 h 708521"/>
                <a:gd name="connsiteX4" fmla="*/ 91440 w 706822"/>
                <a:gd name="connsiteY4" fmla="*/ 347789 h 708521"/>
                <a:gd name="connsiteX0" fmla="*/ 0 w 706822"/>
                <a:gd name="connsiteY0" fmla="*/ 966 h 708521"/>
                <a:gd name="connsiteX1" fmla="*/ 61580 w 706822"/>
                <a:gd name="connsiteY1" fmla="*/ 0 h 708521"/>
                <a:gd name="connsiteX2" fmla="*/ 706051 w 706822"/>
                <a:gd name="connsiteY2" fmla="*/ 708521 h 708521"/>
                <a:gd name="connsiteX3" fmla="*/ 91440 w 706822"/>
                <a:gd name="connsiteY3" fmla="*/ 347789 h 708521"/>
                <a:gd name="connsiteX0" fmla="*/ 0 w 706822"/>
                <a:gd name="connsiteY0" fmla="*/ 966 h 708521"/>
                <a:gd name="connsiteX1" fmla="*/ 61580 w 706822"/>
                <a:gd name="connsiteY1" fmla="*/ 0 h 708521"/>
                <a:gd name="connsiteX2" fmla="*/ 706051 w 706822"/>
                <a:gd name="connsiteY2" fmla="*/ 708521 h 708521"/>
              </a:gdLst>
              <a:ahLst/>
              <a:cxnLst>
                <a:cxn ang="0">
                  <a:pos x="connsiteX0" y="connsiteY0"/>
                </a:cxn>
                <a:cxn ang="0">
                  <a:pos x="connsiteX1" y="connsiteY1"/>
                </a:cxn>
                <a:cxn ang="0">
                  <a:pos x="connsiteX2" y="connsiteY2"/>
                </a:cxn>
              </a:cxnLst>
              <a:rect l="l" t="t" r="r" b="b"/>
              <a:pathLst>
                <a:path w="706822" h="708521">
                  <a:moveTo>
                    <a:pt x="0" y="966"/>
                  </a:moveTo>
                  <a:lnTo>
                    <a:pt x="61580" y="0"/>
                  </a:lnTo>
                  <a:cubicBezTo>
                    <a:pt x="435199" y="17687"/>
                    <a:pt x="723738" y="334903"/>
                    <a:pt x="706051" y="708521"/>
                  </a:cubicBezTo>
                </a:path>
              </a:pathLst>
            </a:custGeom>
            <a:noFill/>
            <a:ln w="254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grpSp>
      <p:grpSp>
        <p:nvGrpSpPr>
          <p:cNvPr id="38" name="Group 37">
            <a:extLst>
              <a:ext uri="{FF2B5EF4-FFF2-40B4-BE49-F238E27FC236}">
                <a16:creationId xmlns:a16="http://schemas.microsoft.com/office/drawing/2014/main" id="{02209337-6BCC-874F-BEDD-19072776E0B7}"/>
              </a:ext>
            </a:extLst>
          </p:cNvPr>
          <p:cNvGrpSpPr/>
          <p:nvPr/>
        </p:nvGrpSpPr>
        <p:grpSpPr>
          <a:xfrm>
            <a:off x="3410101" y="2215940"/>
            <a:ext cx="2354092" cy="1965382"/>
            <a:chOff x="3410101" y="1779060"/>
            <a:chExt cx="2354092" cy="1965382"/>
          </a:xfrm>
        </p:grpSpPr>
        <p:sp>
          <p:nvSpPr>
            <p:cNvPr id="39" name="TextBox 38">
              <a:extLst>
                <a:ext uri="{FF2B5EF4-FFF2-40B4-BE49-F238E27FC236}">
                  <a16:creationId xmlns:a16="http://schemas.microsoft.com/office/drawing/2014/main" id="{55814434-B8BD-EA47-9722-0F86AD98A012}"/>
                </a:ext>
              </a:extLst>
            </p:cNvPr>
            <p:cNvSpPr txBox="1"/>
            <p:nvPr/>
          </p:nvSpPr>
          <p:spPr>
            <a:xfrm>
              <a:off x="3962535" y="3282777"/>
              <a:ext cx="1218930" cy="461665"/>
            </a:xfrm>
            <a:prstGeom prst="rect">
              <a:avLst/>
            </a:prstGeom>
            <a:ln>
              <a:noFill/>
            </a:ln>
          </p:spPr>
          <p:txBody>
            <a:bodyPr wrap="square" rtlCol="0">
              <a:spAutoFit/>
            </a:bodyPr>
            <a:lstStyle/>
            <a:p>
              <a:pPr algn="ctr" defTabSz="914400"/>
              <a:r>
                <a:rPr kumimoji="1" lang="en-US" sz="1200" dirty="0">
                  <a:solidFill>
                    <a:schemeClr val="bg1"/>
                  </a:solidFill>
                  <a:ea typeface="CiscoSansTT" charset="0"/>
                  <a:cs typeface="CiscoSansTT" charset="0"/>
                </a:rPr>
                <a:t>Workplace desktops</a:t>
              </a:r>
            </a:p>
          </p:txBody>
        </p:sp>
        <p:sp>
          <p:nvSpPr>
            <p:cNvPr id="40" name="TextBox 39">
              <a:extLst>
                <a:ext uri="{FF2B5EF4-FFF2-40B4-BE49-F238E27FC236}">
                  <a16:creationId xmlns:a16="http://schemas.microsoft.com/office/drawing/2014/main" id="{69DA7E04-C99F-B441-A383-38B60CAF94D2}"/>
                </a:ext>
              </a:extLst>
            </p:cNvPr>
            <p:cNvSpPr txBox="1"/>
            <p:nvPr/>
          </p:nvSpPr>
          <p:spPr>
            <a:xfrm>
              <a:off x="4395225" y="2206661"/>
              <a:ext cx="1368968" cy="461665"/>
            </a:xfrm>
            <a:prstGeom prst="rect">
              <a:avLst/>
            </a:prstGeom>
            <a:ln>
              <a:noFill/>
            </a:ln>
          </p:spPr>
          <p:txBody>
            <a:bodyPr wrap="square" rtlCol="0">
              <a:spAutoFit/>
            </a:bodyPr>
            <a:lstStyle/>
            <a:p>
              <a:pPr algn="ctr" defTabSz="914400"/>
              <a:r>
                <a:rPr kumimoji="1" lang="en-US" sz="1200" dirty="0">
                  <a:solidFill>
                    <a:schemeClr val="bg1"/>
                  </a:solidFill>
                  <a:ea typeface="CiscoSansTT" charset="0"/>
                  <a:cs typeface="CiscoSansTT" charset="0"/>
                </a:rPr>
                <a:t>Business </a:t>
              </a:r>
              <a:br>
                <a:rPr kumimoji="1" lang="en-US" sz="1200" dirty="0">
                  <a:solidFill>
                    <a:schemeClr val="bg1"/>
                  </a:solidFill>
                  <a:ea typeface="CiscoSansTT" charset="0"/>
                  <a:cs typeface="CiscoSansTT" charset="0"/>
                </a:rPr>
              </a:br>
              <a:r>
                <a:rPr kumimoji="1" lang="en-US" sz="1200" dirty="0">
                  <a:solidFill>
                    <a:schemeClr val="bg1"/>
                  </a:solidFill>
                  <a:ea typeface="CiscoSansTT" charset="0"/>
                  <a:cs typeface="CiscoSansTT" charset="0"/>
                </a:rPr>
                <a:t>apps</a:t>
              </a:r>
            </a:p>
          </p:txBody>
        </p:sp>
        <p:sp>
          <p:nvSpPr>
            <p:cNvPr id="41" name="TextBox 40">
              <a:extLst>
                <a:ext uri="{FF2B5EF4-FFF2-40B4-BE49-F238E27FC236}">
                  <a16:creationId xmlns:a16="http://schemas.microsoft.com/office/drawing/2014/main" id="{95904DF5-B7B2-DC40-B39C-D0E3E5822763}"/>
                </a:ext>
              </a:extLst>
            </p:cNvPr>
            <p:cNvSpPr txBox="1"/>
            <p:nvPr/>
          </p:nvSpPr>
          <p:spPr>
            <a:xfrm>
              <a:off x="3410101" y="2206661"/>
              <a:ext cx="1410550" cy="461665"/>
            </a:xfrm>
            <a:prstGeom prst="rect">
              <a:avLst/>
            </a:prstGeom>
            <a:ln>
              <a:noFill/>
            </a:ln>
          </p:spPr>
          <p:txBody>
            <a:bodyPr wrap="square" rtlCol="0">
              <a:spAutoFit/>
            </a:bodyPr>
            <a:lstStyle/>
            <a:p>
              <a:pPr algn="ctr" defTabSz="914400"/>
              <a:r>
                <a:rPr kumimoji="1" lang="en-US" sz="1200" dirty="0">
                  <a:solidFill>
                    <a:schemeClr val="bg1"/>
                  </a:solidFill>
                  <a:ea typeface="CiscoSansTT" charset="0"/>
                  <a:cs typeface="CiscoSansTT" charset="0"/>
                </a:rPr>
                <a:t>Critical </a:t>
              </a:r>
              <a:br>
                <a:rPr kumimoji="1" lang="en-US" sz="1200" dirty="0">
                  <a:solidFill>
                    <a:schemeClr val="bg1"/>
                  </a:solidFill>
                  <a:ea typeface="CiscoSansTT" charset="0"/>
                  <a:cs typeface="CiscoSansTT" charset="0"/>
                </a:rPr>
              </a:br>
              <a:r>
                <a:rPr kumimoji="1" lang="en-US" sz="1200" dirty="0">
                  <a:solidFill>
                    <a:schemeClr val="bg1"/>
                  </a:solidFill>
                  <a:ea typeface="CiscoSansTT" charset="0"/>
                  <a:cs typeface="CiscoSansTT" charset="0"/>
                </a:rPr>
                <a:t>infrastructure</a:t>
              </a:r>
            </a:p>
          </p:txBody>
        </p:sp>
        <p:grpSp>
          <p:nvGrpSpPr>
            <p:cNvPr id="42" name="Group 41">
              <a:extLst>
                <a:ext uri="{FF2B5EF4-FFF2-40B4-BE49-F238E27FC236}">
                  <a16:creationId xmlns:a16="http://schemas.microsoft.com/office/drawing/2014/main" id="{90AF0809-E0CD-9C42-937B-366367D6A219}"/>
                </a:ext>
              </a:extLst>
            </p:cNvPr>
            <p:cNvGrpSpPr/>
            <p:nvPr/>
          </p:nvGrpSpPr>
          <p:grpSpPr>
            <a:xfrm>
              <a:off x="4335416" y="2824235"/>
              <a:ext cx="473167" cy="410632"/>
              <a:chOff x="-945358" y="3037444"/>
              <a:chExt cx="1185949" cy="1029214"/>
            </a:xfrm>
          </p:grpSpPr>
          <p:sp>
            <p:nvSpPr>
              <p:cNvPr id="68" name="Freeform 67">
                <a:extLst>
                  <a:ext uri="{FF2B5EF4-FFF2-40B4-BE49-F238E27FC236}">
                    <a16:creationId xmlns:a16="http://schemas.microsoft.com/office/drawing/2014/main" id="{F8A14B54-81F9-E24F-9789-7EC36AF3ADBE}"/>
                  </a:ext>
                </a:extLst>
              </p:cNvPr>
              <p:cNvSpPr>
                <a:spLocks noChangeArrowheads="1"/>
              </p:cNvSpPr>
              <p:nvPr/>
            </p:nvSpPr>
            <p:spPr bwMode="auto">
              <a:xfrm>
                <a:off x="-945358" y="3037444"/>
                <a:ext cx="1185949" cy="924726"/>
              </a:xfrm>
              <a:custGeom>
                <a:avLst/>
                <a:gdLst>
                  <a:gd name="T0" fmla="*/ 998 w 999"/>
                  <a:gd name="T1" fmla="*/ 709 h 779"/>
                  <a:gd name="T2" fmla="*/ 932 w 999"/>
                  <a:gd name="T3" fmla="*/ 778 h 779"/>
                  <a:gd name="T4" fmla="*/ 66 w 999"/>
                  <a:gd name="T5" fmla="*/ 778 h 779"/>
                  <a:gd name="T6" fmla="*/ 0 w 999"/>
                  <a:gd name="T7" fmla="*/ 709 h 779"/>
                  <a:gd name="T8" fmla="*/ 0 w 999"/>
                  <a:gd name="T9" fmla="*/ 69 h 779"/>
                  <a:gd name="T10" fmla="*/ 66 w 999"/>
                  <a:gd name="T11" fmla="*/ 0 h 779"/>
                  <a:gd name="T12" fmla="*/ 932 w 999"/>
                  <a:gd name="T13" fmla="*/ 0 h 779"/>
                  <a:gd name="T14" fmla="*/ 998 w 999"/>
                  <a:gd name="T15" fmla="*/ 69 h 779"/>
                  <a:gd name="T16" fmla="*/ 998 w 999"/>
                  <a:gd name="T17" fmla="*/ 70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9" h="779">
                    <a:moveTo>
                      <a:pt x="998" y="709"/>
                    </a:moveTo>
                    <a:cubicBezTo>
                      <a:pt x="998" y="746"/>
                      <a:pt x="969" y="778"/>
                      <a:pt x="932" y="778"/>
                    </a:cubicBezTo>
                    <a:lnTo>
                      <a:pt x="66" y="778"/>
                    </a:lnTo>
                    <a:cubicBezTo>
                      <a:pt x="29" y="778"/>
                      <a:pt x="0" y="746"/>
                      <a:pt x="0" y="709"/>
                    </a:cubicBezTo>
                    <a:lnTo>
                      <a:pt x="0" y="69"/>
                    </a:lnTo>
                    <a:cubicBezTo>
                      <a:pt x="0" y="32"/>
                      <a:pt x="29" y="0"/>
                      <a:pt x="66" y="0"/>
                    </a:cubicBezTo>
                    <a:lnTo>
                      <a:pt x="932" y="0"/>
                    </a:lnTo>
                    <a:cubicBezTo>
                      <a:pt x="969" y="0"/>
                      <a:pt x="998" y="32"/>
                      <a:pt x="998" y="69"/>
                    </a:cubicBezTo>
                    <a:lnTo>
                      <a:pt x="998" y="709"/>
                    </a:lnTo>
                  </a:path>
                </a:pathLst>
              </a:custGeom>
              <a:noFill/>
              <a:ln w="12700" cap="rnd">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69" name="Line 31">
                <a:extLst>
                  <a:ext uri="{FF2B5EF4-FFF2-40B4-BE49-F238E27FC236}">
                    <a16:creationId xmlns:a16="http://schemas.microsoft.com/office/drawing/2014/main" id="{08187455-1286-BE4E-B69B-2DD13DEE19BF}"/>
                  </a:ext>
                </a:extLst>
              </p:cNvPr>
              <p:cNvSpPr>
                <a:spLocks noChangeShapeType="1"/>
              </p:cNvSpPr>
              <p:nvPr/>
            </p:nvSpPr>
            <p:spPr bwMode="auto">
              <a:xfrm>
                <a:off x="-707071" y="4066658"/>
                <a:ext cx="709375" cy="0"/>
              </a:xfrm>
              <a:prstGeom prst="line">
                <a:avLst/>
              </a:prstGeom>
              <a:noFill/>
              <a:ln w="12700" cap="rnd">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solidFill>
                </a:endParaRPr>
              </a:p>
            </p:txBody>
          </p:sp>
          <p:sp>
            <p:nvSpPr>
              <p:cNvPr id="70" name="Line 34">
                <a:extLst>
                  <a:ext uri="{FF2B5EF4-FFF2-40B4-BE49-F238E27FC236}">
                    <a16:creationId xmlns:a16="http://schemas.microsoft.com/office/drawing/2014/main" id="{C79CCE2C-436E-DB4F-9153-4D9F492AB7A5}"/>
                  </a:ext>
                </a:extLst>
              </p:cNvPr>
              <p:cNvSpPr>
                <a:spLocks noChangeShapeType="1"/>
              </p:cNvSpPr>
              <p:nvPr/>
            </p:nvSpPr>
            <p:spPr bwMode="auto">
              <a:xfrm>
                <a:off x="-943529" y="3753193"/>
                <a:ext cx="1182292" cy="0"/>
              </a:xfrm>
              <a:prstGeom prst="line">
                <a:avLst/>
              </a:prstGeom>
              <a:noFill/>
              <a:ln w="12700" cap="flat">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solidFill>
                </a:endParaRPr>
              </a:p>
            </p:txBody>
          </p:sp>
          <p:grpSp>
            <p:nvGrpSpPr>
              <p:cNvPr id="71" name="Group 70">
                <a:extLst>
                  <a:ext uri="{FF2B5EF4-FFF2-40B4-BE49-F238E27FC236}">
                    <a16:creationId xmlns:a16="http://schemas.microsoft.com/office/drawing/2014/main" id="{DF38DF6F-7E61-6540-9807-515132BEB945}"/>
                  </a:ext>
                </a:extLst>
              </p:cNvPr>
              <p:cNvGrpSpPr/>
              <p:nvPr/>
            </p:nvGrpSpPr>
            <p:grpSpPr>
              <a:xfrm>
                <a:off x="-547966" y="3966954"/>
                <a:ext cx="391164" cy="93792"/>
                <a:chOff x="2482279" y="4022365"/>
                <a:chExt cx="211772" cy="50778"/>
              </a:xfrm>
            </p:grpSpPr>
            <p:sp>
              <p:nvSpPr>
                <p:cNvPr id="73" name="Line 32">
                  <a:extLst>
                    <a:ext uri="{FF2B5EF4-FFF2-40B4-BE49-F238E27FC236}">
                      <a16:creationId xmlns:a16="http://schemas.microsoft.com/office/drawing/2014/main" id="{81BC7EDC-814E-0F43-ABFF-DDA90B689FA2}"/>
                    </a:ext>
                  </a:extLst>
                </p:cNvPr>
                <p:cNvSpPr>
                  <a:spLocks noChangeShapeType="1"/>
                </p:cNvSpPr>
                <p:nvPr/>
              </p:nvSpPr>
              <p:spPr bwMode="auto">
                <a:xfrm>
                  <a:off x="2677592" y="4022365"/>
                  <a:ext cx="16459" cy="50778"/>
                </a:xfrm>
                <a:prstGeom prst="line">
                  <a:avLst/>
                </a:prstGeom>
                <a:noFill/>
                <a:ln w="12700" cap="rnd">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solidFill>
                  </a:endParaRPr>
                </a:p>
              </p:txBody>
            </p:sp>
            <p:sp>
              <p:nvSpPr>
                <p:cNvPr id="74" name="Line 32">
                  <a:extLst>
                    <a:ext uri="{FF2B5EF4-FFF2-40B4-BE49-F238E27FC236}">
                      <a16:creationId xmlns:a16="http://schemas.microsoft.com/office/drawing/2014/main" id="{40C0B612-513A-9F46-B37B-FD75F63030A2}"/>
                    </a:ext>
                  </a:extLst>
                </p:cNvPr>
                <p:cNvSpPr>
                  <a:spLocks noChangeShapeType="1"/>
                </p:cNvSpPr>
                <p:nvPr/>
              </p:nvSpPr>
              <p:spPr bwMode="auto">
                <a:xfrm flipV="1">
                  <a:off x="2482279" y="4022365"/>
                  <a:ext cx="16459" cy="50778"/>
                </a:xfrm>
                <a:prstGeom prst="line">
                  <a:avLst/>
                </a:prstGeom>
                <a:noFill/>
                <a:ln w="12700" cap="rnd">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solidFill>
                  </a:endParaRPr>
                </a:p>
              </p:txBody>
            </p:sp>
          </p:grpSp>
          <p:sp>
            <p:nvSpPr>
              <p:cNvPr id="72" name="Freeform 71">
                <a:extLst>
                  <a:ext uri="{FF2B5EF4-FFF2-40B4-BE49-F238E27FC236}">
                    <a16:creationId xmlns:a16="http://schemas.microsoft.com/office/drawing/2014/main" id="{B118FB3C-A820-354D-9DCA-208334F72416}"/>
                  </a:ext>
                </a:extLst>
              </p:cNvPr>
              <p:cNvSpPr>
                <a:spLocks noChangeArrowheads="1"/>
              </p:cNvSpPr>
              <p:nvPr/>
            </p:nvSpPr>
            <p:spPr bwMode="auto">
              <a:xfrm>
                <a:off x="-379816" y="3829422"/>
                <a:ext cx="54864" cy="54864"/>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no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nvGrpSpPr>
            <p:cNvPr id="43" name="Group 42">
              <a:extLst>
                <a:ext uri="{FF2B5EF4-FFF2-40B4-BE49-F238E27FC236}">
                  <a16:creationId xmlns:a16="http://schemas.microsoft.com/office/drawing/2014/main" id="{8B8F640F-9B51-9943-BF7F-6692CF1CD341}"/>
                </a:ext>
              </a:extLst>
            </p:cNvPr>
            <p:cNvGrpSpPr/>
            <p:nvPr/>
          </p:nvGrpSpPr>
          <p:grpSpPr>
            <a:xfrm>
              <a:off x="3873948" y="1779255"/>
              <a:ext cx="482856" cy="379496"/>
              <a:chOff x="1221211" y="3057047"/>
              <a:chExt cx="425485" cy="334405"/>
            </a:xfrm>
            <a:noFill/>
          </p:grpSpPr>
          <p:grpSp>
            <p:nvGrpSpPr>
              <p:cNvPr id="50" name="Group 49">
                <a:extLst>
                  <a:ext uri="{FF2B5EF4-FFF2-40B4-BE49-F238E27FC236}">
                    <a16:creationId xmlns:a16="http://schemas.microsoft.com/office/drawing/2014/main" id="{9F77116C-6A32-6346-A2DD-7E1823AB1DE6}"/>
                  </a:ext>
                </a:extLst>
              </p:cNvPr>
              <p:cNvGrpSpPr/>
              <p:nvPr/>
            </p:nvGrpSpPr>
            <p:grpSpPr>
              <a:xfrm>
                <a:off x="1221211" y="3057047"/>
                <a:ext cx="425485" cy="111283"/>
                <a:chOff x="1081872" y="2794148"/>
                <a:chExt cx="387779" cy="101421"/>
              </a:xfrm>
              <a:grpFill/>
            </p:grpSpPr>
            <p:sp>
              <p:nvSpPr>
                <p:cNvPr id="63" name="Rounded Rectangle 62">
                  <a:extLst>
                    <a:ext uri="{FF2B5EF4-FFF2-40B4-BE49-F238E27FC236}">
                      <a16:creationId xmlns:a16="http://schemas.microsoft.com/office/drawing/2014/main" id="{9E312285-10C3-1B46-A981-5DA310C9D2B9}"/>
                    </a:ext>
                  </a:extLst>
                </p:cNvPr>
                <p:cNvSpPr/>
                <p:nvPr/>
              </p:nvSpPr>
              <p:spPr>
                <a:xfrm>
                  <a:off x="1081872" y="2794148"/>
                  <a:ext cx="387779" cy="101421"/>
                </a:xfrm>
                <a:prstGeom prst="roundRect">
                  <a:avLst>
                    <a:gd name="adj" fmla="val 19917"/>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64" name="Oval 63">
                  <a:extLst>
                    <a:ext uri="{FF2B5EF4-FFF2-40B4-BE49-F238E27FC236}">
                      <a16:creationId xmlns:a16="http://schemas.microsoft.com/office/drawing/2014/main" id="{ECF113B4-449A-A64D-865B-6EB3CCC698D5}"/>
                    </a:ext>
                  </a:extLst>
                </p:cNvPr>
                <p:cNvSpPr>
                  <a:spLocks noChangeAspect="1"/>
                </p:cNvSpPr>
                <p:nvPr/>
              </p:nvSpPr>
              <p:spPr>
                <a:xfrm>
                  <a:off x="1121096" y="2823656"/>
                  <a:ext cx="41680" cy="42102"/>
                </a:xfrm>
                <a:prstGeom prst="ellipse">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65" name="Freeform 64">
                  <a:extLst>
                    <a:ext uri="{FF2B5EF4-FFF2-40B4-BE49-F238E27FC236}">
                      <a16:creationId xmlns:a16="http://schemas.microsoft.com/office/drawing/2014/main" id="{E16EB074-0921-7845-93BF-E70E95626BE0}"/>
                    </a:ext>
                  </a:extLst>
                </p:cNvPr>
                <p:cNvSpPr>
                  <a:spLocks noChangeArrowheads="1"/>
                </p:cNvSpPr>
                <p:nvPr/>
              </p:nvSpPr>
              <p:spPr bwMode="auto">
                <a:xfrm>
                  <a:off x="1303167" y="2833519"/>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66" name="Freeform 65">
                  <a:extLst>
                    <a:ext uri="{FF2B5EF4-FFF2-40B4-BE49-F238E27FC236}">
                      <a16:creationId xmlns:a16="http://schemas.microsoft.com/office/drawing/2014/main" id="{CE97632B-7907-AC45-95D9-D9F0D894CAC4}"/>
                    </a:ext>
                  </a:extLst>
                </p:cNvPr>
                <p:cNvSpPr>
                  <a:spLocks noChangeArrowheads="1"/>
                </p:cNvSpPr>
                <p:nvPr/>
              </p:nvSpPr>
              <p:spPr bwMode="auto">
                <a:xfrm>
                  <a:off x="1356418" y="2833519"/>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67" name="Freeform 66">
                  <a:extLst>
                    <a:ext uri="{FF2B5EF4-FFF2-40B4-BE49-F238E27FC236}">
                      <a16:creationId xmlns:a16="http://schemas.microsoft.com/office/drawing/2014/main" id="{C05AD240-4D05-3649-852B-8B0767B69C01}"/>
                    </a:ext>
                  </a:extLst>
                </p:cNvPr>
                <p:cNvSpPr>
                  <a:spLocks noChangeArrowheads="1"/>
                </p:cNvSpPr>
                <p:nvPr/>
              </p:nvSpPr>
              <p:spPr bwMode="auto">
                <a:xfrm>
                  <a:off x="1409669" y="2833519"/>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nvGrpSpPr>
              <p:cNvPr id="51" name="Group 50">
                <a:extLst>
                  <a:ext uri="{FF2B5EF4-FFF2-40B4-BE49-F238E27FC236}">
                    <a16:creationId xmlns:a16="http://schemas.microsoft.com/office/drawing/2014/main" id="{CBBD97C1-4B83-274E-9A87-1390D40C426C}"/>
                  </a:ext>
                </a:extLst>
              </p:cNvPr>
              <p:cNvGrpSpPr/>
              <p:nvPr/>
            </p:nvGrpSpPr>
            <p:grpSpPr>
              <a:xfrm>
                <a:off x="1221211" y="3168590"/>
                <a:ext cx="425485" cy="111283"/>
                <a:chOff x="1081872" y="2896619"/>
                <a:chExt cx="387779" cy="101421"/>
              </a:xfrm>
              <a:grpFill/>
            </p:grpSpPr>
            <p:sp>
              <p:nvSpPr>
                <p:cNvPr id="58" name="Rounded Rectangle 57">
                  <a:extLst>
                    <a:ext uri="{FF2B5EF4-FFF2-40B4-BE49-F238E27FC236}">
                      <a16:creationId xmlns:a16="http://schemas.microsoft.com/office/drawing/2014/main" id="{05605D1E-183F-344E-BA3D-C4EBE26AC7D2}"/>
                    </a:ext>
                  </a:extLst>
                </p:cNvPr>
                <p:cNvSpPr/>
                <p:nvPr/>
              </p:nvSpPr>
              <p:spPr>
                <a:xfrm>
                  <a:off x="1081872" y="2896619"/>
                  <a:ext cx="387779" cy="101421"/>
                </a:xfrm>
                <a:prstGeom prst="roundRect">
                  <a:avLst>
                    <a:gd name="adj" fmla="val 19917"/>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59" name="Oval 58">
                  <a:extLst>
                    <a:ext uri="{FF2B5EF4-FFF2-40B4-BE49-F238E27FC236}">
                      <a16:creationId xmlns:a16="http://schemas.microsoft.com/office/drawing/2014/main" id="{C658BE7A-FF4B-474E-A113-04D58E7A38EE}"/>
                    </a:ext>
                  </a:extLst>
                </p:cNvPr>
                <p:cNvSpPr>
                  <a:spLocks noChangeAspect="1"/>
                </p:cNvSpPr>
                <p:nvPr/>
              </p:nvSpPr>
              <p:spPr>
                <a:xfrm>
                  <a:off x="1121097" y="2926127"/>
                  <a:ext cx="41981" cy="42406"/>
                </a:xfrm>
                <a:prstGeom prst="ellipse">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60" name="Freeform 59">
                  <a:extLst>
                    <a:ext uri="{FF2B5EF4-FFF2-40B4-BE49-F238E27FC236}">
                      <a16:creationId xmlns:a16="http://schemas.microsoft.com/office/drawing/2014/main" id="{F2B94DE6-AB02-F34D-931B-DEFF664160B6}"/>
                    </a:ext>
                  </a:extLst>
                </p:cNvPr>
                <p:cNvSpPr>
                  <a:spLocks noChangeArrowheads="1"/>
                </p:cNvSpPr>
                <p:nvPr/>
              </p:nvSpPr>
              <p:spPr bwMode="auto">
                <a:xfrm>
                  <a:off x="1303167" y="2935991"/>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61" name="Freeform 60">
                  <a:extLst>
                    <a:ext uri="{FF2B5EF4-FFF2-40B4-BE49-F238E27FC236}">
                      <a16:creationId xmlns:a16="http://schemas.microsoft.com/office/drawing/2014/main" id="{E2AEF5F9-35CC-A544-97C4-DCD56ED2912D}"/>
                    </a:ext>
                  </a:extLst>
                </p:cNvPr>
                <p:cNvSpPr>
                  <a:spLocks noChangeArrowheads="1"/>
                </p:cNvSpPr>
                <p:nvPr/>
              </p:nvSpPr>
              <p:spPr bwMode="auto">
                <a:xfrm>
                  <a:off x="1356418" y="2935991"/>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62" name="Freeform 61">
                  <a:extLst>
                    <a:ext uri="{FF2B5EF4-FFF2-40B4-BE49-F238E27FC236}">
                      <a16:creationId xmlns:a16="http://schemas.microsoft.com/office/drawing/2014/main" id="{0599651A-6F8A-3A47-BD13-F1212140B35A}"/>
                    </a:ext>
                  </a:extLst>
                </p:cNvPr>
                <p:cNvSpPr>
                  <a:spLocks noChangeArrowheads="1"/>
                </p:cNvSpPr>
                <p:nvPr/>
              </p:nvSpPr>
              <p:spPr bwMode="auto">
                <a:xfrm>
                  <a:off x="1409669" y="2935991"/>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nvGrpSpPr>
              <p:cNvPr id="52" name="Group 51">
                <a:extLst>
                  <a:ext uri="{FF2B5EF4-FFF2-40B4-BE49-F238E27FC236}">
                    <a16:creationId xmlns:a16="http://schemas.microsoft.com/office/drawing/2014/main" id="{F7BFE5DA-385C-3F48-ADEA-41F2BA649523}"/>
                  </a:ext>
                </a:extLst>
              </p:cNvPr>
              <p:cNvGrpSpPr/>
              <p:nvPr/>
            </p:nvGrpSpPr>
            <p:grpSpPr>
              <a:xfrm>
                <a:off x="1221211" y="3280169"/>
                <a:ext cx="425485" cy="111283"/>
                <a:chOff x="1081872" y="2998041"/>
                <a:chExt cx="387779" cy="101421"/>
              </a:xfrm>
              <a:grpFill/>
            </p:grpSpPr>
            <p:sp>
              <p:nvSpPr>
                <p:cNvPr id="53" name="Rounded Rectangle 52">
                  <a:extLst>
                    <a:ext uri="{FF2B5EF4-FFF2-40B4-BE49-F238E27FC236}">
                      <a16:creationId xmlns:a16="http://schemas.microsoft.com/office/drawing/2014/main" id="{87433669-BA6D-3F42-A18D-9B08C248E378}"/>
                    </a:ext>
                  </a:extLst>
                </p:cNvPr>
                <p:cNvSpPr/>
                <p:nvPr/>
              </p:nvSpPr>
              <p:spPr>
                <a:xfrm>
                  <a:off x="1081872" y="2998041"/>
                  <a:ext cx="387779" cy="101421"/>
                </a:xfrm>
                <a:prstGeom prst="roundRect">
                  <a:avLst>
                    <a:gd name="adj" fmla="val 19917"/>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54" name="Oval 53">
                  <a:extLst>
                    <a:ext uri="{FF2B5EF4-FFF2-40B4-BE49-F238E27FC236}">
                      <a16:creationId xmlns:a16="http://schemas.microsoft.com/office/drawing/2014/main" id="{5FDE8A4A-67DA-1A46-9E39-C4BED18AC8E3}"/>
                    </a:ext>
                  </a:extLst>
                </p:cNvPr>
                <p:cNvSpPr>
                  <a:spLocks noChangeAspect="1"/>
                </p:cNvSpPr>
                <p:nvPr/>
              </p:nvSpPr>
              <p:spPr>
                <a:xfrm>
                  <a:off x="1121097" y="3027549"/>
                  <a:ext cx="41981" cy="42406"/>
                </a:xfrm>
                <a:prstGeom prst="ellipse">
                  <a:avLst/>
                </a:prstGeom>
                <a:grp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55" name="Freeform 54">
                  <a:extLst>
                    <a:ext uri="{FF2B5EF4-FFF2-40B4-BE49-F238E27FC236}">
                      <a16:creationId xmlns:a16="http://schemas.microsoft.com/office/drawing/2014/main" id="{4FB55BA8-030A-CC4C-B114-DF6D751F1D33}"/>
                    </a:ext>
                  </a:extLst>
                </p:cNvPr>
                <p:cNvSpPr>
                  <a:spLocks noChangeArrowheads="1"/>
                </p:cNvSpPr>
                <p:nvPr/>
              </p:nvSpPr>
              <p:spPr bwMode="auto">
                <a:xfrm>
                  <a:off x="1303167" y="3037412"/>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56" name="Freeform 55">
                  <a:extLst>
                    <a:ext uri="{FF2B5EF4-FFF2-40B4-BE49-F238E27FC236}">
                      <a16:creationId xmlns:a16="http://schemas.microsoft.com/office/drawing/2014/main" id="{F2A10759-BF97-FE45-A6D8-BEEA601A77C6}"/>
                    </a:ext>
                  </a:extLst>
                </p:cNvPr>
                <p:cNvSpPr>
                  <a:spLocks noChangeArrowheads="1"/>
                </p:cNvSpPr>
                <p:nvPr/>
              </p:nvSpPr>
              <p:spPr bwMode="auto">
                <a:xfrm>
                  <a:off x="1356418" y="3037412"/>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sp>
              <p:nvSpPr>
                <p:cNvPr id="57" name="Freeform 56">
                  <a:extLst>
                    <a:ext uri="{FF2B5EF4-FFF2-40B4-BE49-F238E27FC236}">
                      <a16:creationId xmlns:a16="http://schemas.microsoft.com/office/drawing/2014/main" id="{D05CEF7A-0F6F-D545-9232-B57D04309869}"/>
                    </a:ext>
                  </a:extLst>
                </p:cNvPr>
                <p:cNvSpPr>
                  <a:spLocks noChangeArrowheads="1"/>
                </p:cNvSpPr>
                <p:nvPr/>
              </p:nvSpPr>
              <p:spPr bwMode="auto">
                <a:xfrm>
                  <a:off x="1409669" y="3037412"/>
                  <a:ext cx="22678" cy="22678"/>
                </a:xfrm>
                <a:custGeom>
                  <a:avLst/>
                  <a:gdLst>
                    <a:gd name="T0" fmla="*/ 16 w 33"/>
                    <a:gd name="T1" fmla="*/ 31 h 32"/>
                    <a:gd name="T2" fmla="*/ 0 w 33"/>
                    <a:gd name="T3" fmla="*/ 16 h 32"/>
                    <a:gd name="T4" fmla="*/ 0 w 33"/>
                    <a:gd name="T5" fmla="*/ 16 h 32"/>
                    <a:gd name="T6" fmla="*/ 16 w 33"/>
                    <a:gd name="T7" fmla="*/ 0 h 32"/>
                    <a:gd name="T8" fmla="*/ 16 w 33"/>
                    <a:gd name="T9" fmla="*/ 0 h 32"/>
                    <a:gd name="T10" fmla="*/ 32 w 33"/>
                    <a:gd name="T11" fmla="*/ 16 h 32"/>
                    <a:gd name="T12" fmla="*/ 32 w 33"/>
                    <a:gd name="T13" fmla="*/ 16 h 32"/>
                    <a:gd name="T14" fmla="*/ 16 w 33"/>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2">
                      <a:moveTo>
                        <a:pt x="16" y="31"/>
                      </a:moveTo>
                      <a:cubicBezTo>
                        <a:pt x="8" y="31"/>
                        <a:pt x="0" y="23"/>
                        <a:pt x="0" y="16"/>
                      </a:cubicBezTo>
                      <a:lnTo>
                        <a:pt x="0" y="16"/>
                      </a:lnTo>
                      <a:cubicBezTo>
                        <a:pt x="0" y="8"/>
                        <a:pt x="8" y="0"/>
                        <a:pt x="16" y="0"/>
                      </a:cubicBezTo>
                      <a:lnTo>
                        <a:pt x="16" y="0"/>
                      </a:lnTo>
                      <a:cubicBezTo>
                        <a:pt x="24" y="0"/>
                        <a:pt x="32" y="8"/>
                        <a:pt x="32" y="16"/>
                      </a:cubicBezTo>
                      <a:lnTo>
                        <a:pt x="32" y="16"/>
                      </a:lnTo>
                      <a:cubicBezTo>
                        <a:pt x="32" y="23"/>
                        <a:pt x="24" y="31"/>
                        <a:pt x="16" y="31"/>
                      </a:cubicBezTo>
                    </a:path>
                  </a:pathLst>
                </a:custGeom>
                <a:grpFill/>
                <a:ln w="12700" cap="flat">
                  <a:solidFill>
                    <a:schemeClr val="bg1"/>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solidFill>
                  </a:endParaRPr>
                </a:p>
              </p:txBody>
            </p:sp>
          </p:grpSp>
        </p:grpSp>
        <p:grpSp>
          <p:nvGrpSpPr>
            <p:cNvPr id="44" name="Group 43">
              <a:extLst>
                <a:ext uri="{FF2B5EF4-FFF2-40B4-BE49-F238E27FC236}">
                  <a16:creationId xmlns:a16="http://schemas.microsoft.com/office/drawing/2014/main" id="{7833DAC5-7ADE-5D41-ADED-31A349FDECB5}"/>
                </a:ext>
              </a:extLst>
            </p:cNvPr>
            <p:cNvGrpSpPr/>
            <p:nvPr/>
          </p:nvGrpSpPr>
          <p:grpSpPr>
            <a:xfrm>
              <a:off x="4873212" y="1779060"/>
              <a:ext cx="412994" cy="403552"/>
              <a:chOff x="4244046" y="1779060"/>
              <a:chExt cx="412994" cy="403552"/>
            </a:xfrm>
          </p:grpSpPr>
          <p:sp>
            <p:nvSpPr>
              <p:cNvPr id="45" name="Rounded Rectangle 44">
                <a:extLst>
                  <a:ext uri="{FF2B5EF4-FFF2-40B4-BE49-F238E27FC236}">
                    <a16:creationId xmlns:a16="http://schemas.microsoft.com/office/drawing/2014/main" id="{ABF3C3FE-79F7-AA43-A6DF-2E80BAE77EB6}"/>
                  </a:ext>
                </a:extLst>
              </p:cNvPr>
              <p:cNvSpPr/>
              <p:nvPr/>
            </p:nvSpPr>
            <p:spPr>
              <a:xfrm>
                <a:off x="4244046" y="1779060"/>
                <a:ext cx="164592" cy="164592"/>
              </a:xfrm>
              <a:prstGeom prst="roundRect">
                <a:avLst/>
              </a:prstGeom>
              <a:no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46" name="Rounded Rectangle 45">
                <a:extLst>
                  <a:ext uri="{FF2B5EF4-FFF2-40B4-BE49-F238E27FC236}">
                    <a16:creationId xmlns:a16="http://schemas.microsoft.com/office/drawing/2014/main" id="{61E18F96-8ECC-7744-8DD7-8222F6F40967}"/>
                  </a:ext>
                </a:extLst>
              </p:cNvPr>
              <p:cNvSpPr/>
              <p:nvPr/>
            </p:nvSpPr>
            <p:spPr>
              <a:xfrm>
                <a:off x="4244046" y="1976649"/>
                <a:ext cx="164592" cy="164592"/>
              </a:xfrm>
              <a:prstGeom prst="roundRect">
                <a:avLst/>
              </a:prstGeom>
              <a:no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47" name="Rounded Rectangle 46">
                <a:extLst>
                  <a:ext uri="{FF2B5EF4-FFF2-40B4-BE49-F238E27FC236}">
                    <a16:creationId xmlns:a16="http://schemas.microsoft.com/office/drawing/2014/main" id="{54A164F4-D2B4-DA44-A4C4-44E72CAFA489}"/>
                  </a:ext>
                </a:extLst>
              </p:cNvPr>
              <p:cNvSpPr/>
              <p:nvPr/>
            </p:nvSpPr>
            <p:spPr>
              <a:xfrm>
                <a:off x="4448861" y="1779060"/>
                <a:ext cx="164592" cy="164592"/>
              </a:xfrm>
              <a:prstGeom prst="roundRect">
                <a:avLst/>
              </a:prstGeom>
              <a:no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48" name="Rounded Rectangle 47">
                <a:extLst>
                  <a:ext uri="{FF2B5EF4-FFF2-40B4-BE49-F238E27FC236}">
                    <a16:creationId xmlns:a16="http://schemas.microsoft.com/office/drawing/2014/main" id="{B285F578-C220-3E49-A872-128A5BE7C1EF}"/>
                  </a:ext>
                </a:extLst>
              </p:cNvPr>
              <p:cNvSpPr/>
              <p:nvPr/>
            </p:nvSpPr>
            <p:spPr>
              <a:xfrm>
                <a:off x="4448861" y="1976649"/>
                <a:ext cx="164592" cy="164592"/>
              </a:xfrm>
              <a:prstGeom prst="roundRect">
                <a:avLst/>
              </a:prstGeom>
              <a:no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49" name="Rounded Rectangle 48">
                <a:extLst>
                  <a:ext uri="{FF2B5EF4-FFF2-40B4-BE49-F238E27FC236}">
                    <a16:creationId xmlns:a16="http://schemas.microsoft.com/office/drawing/2014/main" id="{34DFEF4A-6EFC-3347-AB69-8379020D0A3D}"/>
                  </a:ext>
                </a:extLst>
              </p:cNvPr>
              <p:cNvSpPr/>
              <p:nvPr/>
            </p:nvSpPr>
            <p:spPr>
              <a:xfrm>
                <a:off x="4492448" y="2018020"/>
                <a:ext cx="164592" cy="164592"/>
              </a:xfrm>
              <a:prstGeom prst="roundRect">
                <a:avLst/>
              </a:prstGeom>
              <a:solidFill>
                <a:schemeClr val="bg1"/>
              </a:solidFill>
              <a:ln w="12700"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grpSp>
      </p:grpSp>
      <p:sp>
        <p:nvSpPr>
          <p:cNvPr id="75" name="Freeform 74">
            <a:extLst>
              <a:ext uri="{FF2B5EF4-FFF2-40B4-BE49-F238E27FC236}">
                <a16:creationId xmlns:a16="http://schemas.microsoft.com/office/drawing/2014/main" id="{910C0863-A479-7C4A-B359-71797210D2B2}"/>
              </a:ext>
            </a:extLst>
          </p:cNvPr>
          <p:cNvSpPr>
            <a:spLocks/>
          </p:cNvSpPr>
          <p:nvPr/>
        </p:nvSpPr>
        <p:spPr bwMode="auto">
          <a:xfrm>
            <a:off x="3073549" y="1500127"/>
            <a:ext cx="2935706" cy="2927536"/>
          </a:xfrm>
          <a:custGeom>
            <a:avLst/>
            <a:gdLst>
              <a:gd name="T0" fmla="*/ 442 w 695"/>
              <a:gd name="T1" fmla="*/ 52 h 693"/>
              <a:gd name="T2" fmla="*/ 52 w 695"/>
              <a:gd name="T3" fmla="*/ 252 h 693"/>
              <a:gd name="T4" fmla="*/ 252 w 695"/>
              <a:gd name="T5" fmla="*/ 641 h 693"/>
              <a:gd name="T6" fmla="*/ 643 w 695"/>
              <a:gd name="T7" fmla="*/ 441 h 693"/>
              <a:gd name="T8" fmla="*/ 442 w 695"/>
              <a:gd name="T9" fmla="*/ 52 h 693"/>
            </a:gdLst>
            <a:ahLst/>
            <a:cxnLst>
              <a:cxn ang="0">
                <a:pos x="T0" y="T1"/>
              </a:cxn>
              <a:cxn ang="0">
                <a:pos x="T2" y="T3"/>
              </a:cxn>
              <a:cxn ang="0">
                <a:pos x="T4" y="T5"/>
              </a:cxn>
              <a:cxn ang="0">
                <a:pos x="T6" y="T7"/>
              </a:cxn>
              <a:cxn ang="0">
                <a:pos x="T8" y="T9"/>
              </a:cxn>
            </a:cxnLst>
            <a:rect l="0" t="0" r="r" b="b"/>
            <a:pathLst>
              <a:path w="695" h="693">
                <a:moveTo>
                  <a:pt x="442" y="52"/>
                </a:moveTo>
                <a:cubicBezTo>
                  <a:pt x="279" y="0"/>
                  <a:pt x="104" y="90"/>
                  <a:pt x="52" y="252"/>
                </a:cubicBezTo>
                <a:cubicBezTo>
                  <a:pt x="0" y="414"/>
                  <a:pt x="89" y="589"/>
                  <a:pt x="252" y="641"/>
                </a:cubicBezTo>
                <a:cubicBezTo>
                  <a:pt x="415" y="693"/>
                  <a:pt x="590" y="603"/>
                  <a:pt x="643" y="441"/>
                </a:cubicBezTo>
                <a:cubicBezTo>
                  <a:pt x="695" y="279"/>
                  <a:pt x="605" y="104"/>
                  <a:pt x="442" y="52"/>
                </a:cubicBezTo>
              </a:path>
            </a:pathLst>
          </a:custGeom>
          <a:solidFill>
            <a:schemeClr val="tx1">
              <a:alpha val="10000"/>
            </a:schemeClr>
          </a:solidFill>
          <a:ln w="76200">
            <a:solidFill>
              <a:schemeClr val="bg1"/>
            </a:solidFill>
          </a:ln>
          <a:extLst/>
        </p:spPr>
        <p:txBody>
          <a:bodyPr vert="horz" wrap="square" lIns="91440" tIns="45720" rIns="91440" bIns="45720" numCol="1" anchor="t" anchorCtr="0" compatLnSpc="1">
            <a:prstTxWarp prst="textNoShape">
              <a:avLst/>
            </a:prstTxWarp>
          </a:bodyPr>
          <a:lstStyle/>
          <a:p>
            <a:pPr defTabSz="914400">
              <a:defRPr/>
            </a:pPr>
            <a:endParaRPr kumimoji="1" lang="en-US" kern="0" dirty="0">
              <a:solidFill>
                <a:schemeClr val="bg1"/>
              </a:solidFill>
              <a:latin typeface="Calibri" pitchFamily="34" charset="0"/>
              <a:ea typeface="PMingLiU" pitchFamily="18" charset="-120"/>
              <a:cs typeface="新細明體"/>
            </a:endParaRPr>
          </a:p>
        </p:txBody>
      </p:sp>
      <p:sp>
        <p:nvSpPr>
          <p:cNvPr id="76" name="Freeform 75">
            <a:extLst>
              <a:ext uri="{FF2B5EF4-FFF2-40B4-BE49-F238E27FC236}">
                <a16:creationId xmlns:a16="http://schemas.microsoft.com/office/drawing/2014/main" id="{1CB012F4-5C5F-6F41-AAFC-F9476DAD846C}"/>
              </a:ext>
            </a:extLst>
          </p:cNvPr>
          <p:cNvSpPr/>
          <p:nvPr/>
        </p:nvSpPr>
        <p:spPr>
          <a:xfrm>
            <a:off x="5681419" y="4490957"/>
            <a:ext cx="307600" cy="328465"/>
          </a:xfrm>
          <a:custGeom>
            <a:avLst/>
            <a:gdLst>
              <a:gd name="connsiteX0" fmla="*/ 90848 w 818153"/>
              <a:gd name="connsiteY0" fmla="*/ 0 h 873653"/>
              <a:gd name="connsiteX1" fmla="*/ 727305 w 818153"/>
              <a:gd name="connsiteY1" fmla="*/ 0 h 873653"/>
              <a:gd name="connsiteX2" fmla="*/ 818153 w 818153"/>
              <a:gd name="connsiteY2" fmla="*/ 90848 h 873653"/>
              <a:gd name="connsiteX3" fmla="*/ 818153 w 818153"/>
              <a:gd name="connsiteY3" fmla="*/ 873653 h 873653"/>
              <a:gd name="connsiteX4" fmla="*/ 479643 w 818153"/>
              <a:gd name="connsiteY4" fmla="*/ 873653 h 873653"/>
              <a:gd name="connsiteX5" fmla="*/ 479643 w 818153"/>
              <a:gd name="connsiteY5" fmla="*/ 574581 h 873653"/>
              <a:gd name="connsiteX6" fmla="*/ 329288 w 818153"/>
              <a:gd name="connsiteY6" fmla="*/ 574581 h 873653"/>
              <a:gd name="connsiteX7" fmla="*/ 329288 w 818153"/>
              <a:gd name="connsiteY7" fmla="*/ 873653 h 873653"/>
              <a:gd name="connsiteX8" fmla="*/ 0 w 818153"/>
              <a:gd name="connsiteY8" fmla="*/ 873653 h 873653"/>
              <a:gd name="connsiteX9" fmla="*/ 0 w 818153"/>
              <a:gd name="connsiteY9" fmla="*/ 90848 h 873653"/>
              <a:gd name="connsiteX10" fmla="*/ 90848 w 818153"/>
              <a:gd name="connsiteY10" fmla="*/ 0 h 873653"/>
              <a:gd name="connsiteX11" fmla="*/ 84855 w 818153"/>
              <a:gd name="connsiteY11" fmla="*/ 85715 h 873653"/>
              <a:gd name="connsiteX12" fmla="*/ 84855 w 818153"/>
              <a:gd name="connsiteY12" fmla="*/ 236070 h 873653"/>
              <a:gd name="connsiteX13" fmla="*/ 160066 w 818153"/>
              <a:gd name="connsiteY13" fmla="*/ 236070 h 873653"/>
              <a:gd name="connsiteX14" fmla="*/ 235210 w 818153"/>
              <a:gd name="connsiteY14" fmla="*/ 236070 h 873653"/>
              <a:gd name="connsiteX15" fmla="*/ 235210 w 818153"/>
              <a:gd name="connsiteY15" fmla="*/ 85715 h 873653"/>
              <a:gd name="connsiteX16" fmla="*/ 84855 w 818153"/>
              <a:gd name="connsiteY16" fmla="*/ 85715 h 873653"/>
              <a:gd name="connsiteX17" fmla="*/ 329288 w 818153"/>
              <a:gd name="connsiteY17" fmla="*/ 85715 h 873653"/>
              <a:gd name="connsiteX18" fmla="*/ 329288 w 818153"/>
              <a:gd name="connsiteY18" fmla="*/ 236070 h 873653"/>
              <a:gd name="connsiteX19" fmla="*/ 404432 w 818153"/>
              <a:gd name="connsiteY19" fmla="*/ 236070 h 873653"/>
              <a:gd name="connsiteX20" fmla="*/ 479643 w 818153"/>
              <a:gd name="connsiteY20" fmla="*/ 236070 h 873653"/>
              <a:gd name="connsiteX21" fmla="*/ 479643 w 818153"/>
              <a:gd name="connsiteY21" fmla="*/ 85715 h 873653"/>
              <a:gd name="connsiteX22" fmla="*/ 329288 w 818153"/>
              <a:gd name="connsiteY22" fmla="*/ 85715 h 873653"/>
              <a:gd name="connsiteX23" fmla="*/ 573427 w 818153"/>
              <a:gd name="connsiteY23" fmla="*/ 85715 h 873653"/>
              <a:gd name="connsiteX24" fmla="*/ 573427 w 818153"/>
              <a:gd name="connsiteY24" fmla="*/ 236070 h 873653"/>
              <a:gd name="connsiteX25" fmla="*/ 648604 w 818153"/>
              <a:gd name="connsiteY25" fmla="*/ 236070 h 873653"/>
              <a:gd name="connsiteX26" fmla="*/ 723781 w 818153"/>
              <a:gd name="connsiteY26" fmla="*/ 236070 h 873653"/>
              <a:gd name="connsiteX27" fmla="*/ 723781 w 818153"/>
              <a:gd name="connsiteY27" fmla="*/ 85715 h 873653"/>
              <a:gd name="connsiteX28" fmla="*/ 573427 w 818153"/>
              <a:gd name="connsiteY28" fmla="*/ 85715 h 873653"/>
              <a:gd name="connsiteX29" fmla="*/ 84855 w 818153"/>
              <a:gd name="connsiteY29" fmla="*/ 330148 h 873653"/>
              <a:gd name="connsiteX30" fmla="*/ 84855 w 818153"/>
              <a:gd name="connsiteY30" fmla="*/ 480503 h 873653"/>
              <a:gd name="connsiteX31" fmla="*/ 160066 w 818153"/>
              <a:gd name="connsiteY31" fmla="*/ 480503 h 873653"/>
              <a:gd name="connsiteX32" fmla="*/ 235210 w 818153"/>
              <a:gd name="connsiteY32" fmla="*/ 480503 h 873653"/>
              <a:gd name="connsiteX33" fmla="*/ 235210 w 818153"/>
              <a:gd name="connsiteY33" fmla="*/ 330148 h 873653"/>
              <a:gd name="connsiteX34" fmla="*/ 84855 w 818153"/>
              <a:gd name="connsiteY34" fmla="*/ 330148 h 873653"/>
              <a:gd name="connsiteX35" fmla="*/ 329288 w 818153"/>
              <a:gd name="connsiteY35" fmla="*/ 330148 h 873653"/>
              <a:gd name="connsiteX36" fmla="*/ 329288 w 818153"/>
              <a:gd name="connsiteY36" fmla="*/ 480503 h 873653"/>
              <a:gd name="connsiteX37" fmla="*/ 404432 w 818153"/>
              <a:gd name="connsiteY37" fmla="*/ 480503 h 873653"/>
              <a:gd name="connsiteX38" fmla="*/ 479643 w 818153"/>
              <a:gd name="connsiteY38" fmla="*/ 480503 h 873653"/>
              <a:gd name="connsiteX39" fmla="*/ 479643 w 818153"/>
              <a:gd name="connsiteY39" fmla="*/ 330148 h 873653"/>
              <a:gd name="connsiteX40" fmla="*/ 329288 w 818153"/>
              <a:gd name="connsiteY40" fmla="*/ 330148 h 873653"/>
              <a:gd name="connsiteX41" fmla="*/ 573427 w 818153"/>
              <a:gd name="connsiteY41" fmla="*/ 330148 h 873653"/>
              <a:gd name="connsiteX42" fmla="*/ 573427 w 818153"/>
              <a:gd name="connsiteY42" fmla="*/ 480503 h 873653"/>
              <a:gd name="connsiteX43" fmla="*/ 648604 w 818153"/>
              <a:gd name="connsiteY43" fmla="*/ 480503 h 873653"/>
              <a:gd name="connsiteX44" fmla="*/ 723781 w 818153"/>
              <a:gd name="connsiteY44" fmla="*/ 480503 h 873653"/>
              <a:gd name="connsiteX45" fmla="*/ 723781 w 818153"/>
              <a:gd name="connsiteY45" fmla="*/ 330148 h 873653"/>
              <a:gd name="connsiteX46" fmla="*/ 573427 w 818153"/>
              <a:gd name="connsiteY46" fmla="*/ 330148 h 873653"/>
              <a:gd name="connsiteX47" fmla="*/ 84855 w 818153"/>
              <a:gd name="connsiteY47" fmla="*/ 574581 h 873653"/>
              <a:gd name="connsiteX48" fmla="*/ 84855 w 818153"/>
              <a:gd name="connsiteY48" fmla="*/ 724936 h 873653"/>
              <a:gd name="connsiteX49" fmla="*/ 160066 w 818153"/>
              <a:gd name="connsiteY49" fmla="*/ 724936 h 873653"/>
              <a:gd name="connsiteX50" fmla="*/ 235210 w 818153"/>
              <a:gd name="connsiteY50" fmla="*/ 724936 h 873653"/>
              <a:gd name="connsiteX51" fmla="*/ 235210 w 818153"/>
              <a:gd name="connsiteY51" fmla="*/ 574581 h 873653"/>
              <a:gd name="connsiteX52" fmla="*/ 84855 w 818153"/>
              <a:gd name="connsiteY52" fmla="*/ 574581 h 873653"/>
              <a:gd name="connsiteX53" fmla="*/ 573427 w 818153"/>
              <a:gd name="connsiteY53" fmla="*/ 574581 h 873653"/>
              <a:gd name="connsiteX54" fmla="*/ 573427 w 818153"/>
              <a:gd name="connsiteY54" fmla="*/ 724936 h 873653"/>
              <a:gd name="connsiteX55" fmla="*/ 648604 w 818153"/>
              <a:gd name="connsiteY55" fmla="*/ 724936 h 873653"/>
              <a:gd name="connsiteX56" fmla="*/ 723781 w 818153"/>
              <a:gd name="connsiteY56" fmla="*/ 724936 h 873653"/>
              <a:gd name="connsiteX57" fmla="*/ 723781 w 818153"/>
              <a:gd name="connsiteY57" fmla="*/ 574581 h 873653"/>
              <a:gd name="connsiteX58" fmla="*/ 573427 w 818153"/>
              <a:gd name="connsiteY58" fmla="*/ 574581 h 87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18153" h="873653">
                <a:moveTo>
                  <a:pt x="90848" y="0"/>
                </a:moveTo>
                <a:lnTo>
                  <a:pt x="727305" y="0"/>
                </a:lnTo>
                <a:cubicBezTo>
                  <a:pt x="777479" y="0"/>
                  <a:pt x="818153" y="40674"/>
                  <a:pt x="818153" y="90848"/>
                </a:cubicBezTo>
                <a:lnTo>
                  <a:pt x="818153" y="873653"/>
                </a:lnTo>
                <a:lnTo>
                  <a:pt x="479643" y="873653"/>
                </a:lnTo>
                <a:lnTo>
                  <a:pt x="479643" y="574581"/>
                </a:lnTo>
                <a:lnTo>
                  <a:pt x="329288" y="574581"/>
                </a:lnTo>
                <a:lnTo>
                  <a:pt x="329288" y="873653"/>
                </a:lnTo>
                <a:lnTo>
                  <a:pt x="0" y="873653"/>
                </a:lnTo>
                <a:lnTo>
                  <a:pt x="0" y="90848"/>
                </a:lnTo>
                <a:cubicBezTo>
                  <a:pt x="0" y="40674"/>
                  <a:pt x="40674" y="0"/>
                  <a:pt x="90848" y="0"/>
                </a:cubicBezTo>
                <a:close/>
                <a:moveTo>
                  <a:pt x="84855" y="85715"/>
                </a:moveTo>
                <a:lnTo>
                  <a:pt x="84855" y="236070"/>
                </a:lnTo>
                <a:lnTo>
                  <a:pt x="160066" y="236070"/>
                </a:lnTo>
                <a:lnTo>
                  <a:pt x="235210" y="236070"/>
                </a:lnTo>
                <a:lnTo>
                  <a:pt x="235210" y="85715"/>
                </a:lnTo>
                <a:lnTo>
                  <a:pt x="84855" y="85715"/>
                </a:lnTo>
                <a:close/>
                <a:moveTo>
                  <a:pt x="329288" y="85715"/>
                </a:moveTo>
                <a:lnTo>
                  <a:pt x="329288" y="236070"/>
                </a:lnTo>
                <a:lnTo>
                  <a:pt x="404432" y="236070"/>
                </a:lnTo>
                <a:lnTo>
                  <a:pt x="479643" y="236070"/>
                </a:lnTo>
                <a:lnTo>
                  <a:pt x="479643" y="85715"/>
                </a:lnTo>
                <a:lnTo>
                  <a:pt x="329288" y="85715"/>
                </a:lnTo>
                <a:close/>
                <a:moveTo>
                  <a:pt x="573427" y="85715"/>
                </a:moveTo>
                <a:lnTo>
                  <a:pt x="573427" y="236070"/>
                </a:lnTo>
                <a:lnTo>
                  <a:pt x="648604" y="236070"/>
                </a:lnTo>
                <a:lnTo>
                  <a:pt x="723781" y="236070"/>
                </a:lnTo>
                <a:lnTo>
                  <a:pt x="723781" y="85715"/>
                </a:lnTo>
                <a:lnTo>
                  <a:pt x="573427" y="85715"/>
                </a:lnTo>
                <a:close/>
                <a:moveTo>
                  <a:pt x="84855" y="330148"/>
                </a:moveTo>
                <a:lnTo>
                  <a:pt x="84855" y="480503"/>
                </a:lnTo>
                <a:lnTo>
                  <a:pt x="160066" y="480503"/>
                </a:lnTo>
                <a:lnTo>
                  <a:pt x="235210" y="480503"/>
                </a:lnTo>
                <a:lnTo>
                  <a:pt x="235210" y="330148"/>
                </a:lnTo>
                <a:lnTo>
                  <a:pt x="84855" y="330148"/>
                </a:lnTo>
                <a:close/>
                <a:moveTo>
                  <a:pt x="329288" y="330148"/>
                </a:moveTo>
                <a:lnTo>
                  <a:pt x="329288" y="480503"/>
                </a:lnTo>
                <a:lnTo>
                  <a:pt x="404432" y="480503"/>
                </a:lnTo>
                <a:lnTo>
                  <a:pt x="479643" y="480503"/>
                </a:lnTo>
                <a:lnTo>
                  <a:pt x="479643" y="330148"/>
                </a:lnTo>
                <a:lnTo>
                  <a:pt x="329288" y="330148"/>
                </a:lnTo>
                <a:close/>
                <a:moveTo>
                  <a:pt x="573427" y="330148"/>
                </a:moveTo>
                <a:lnTo>
                  <a:pt x="573427" y="480503"/>
                </a:lnTo>
                <a:lnTo>
                  <a:pt x="648604" y="480503"/>
                </a:lnTo>
                <a:lnTo>
                  <a:pt x="723781" y="480503"/>
                </a:lnTo>
                <a:lnTo>
                  <a:pt x="723781" y="330148"/>
                </a:lnTo>
                <a:lnTo>
                  <a:pt x="573427" y="330148"/>
                </a:lnTo>
                <a:close/>
                <a:moveTo>
                  <a:pt x="84855" y="574581"/>
                </a:moveTo>
                <a:lnTo>
                  <a:pt x="84855" y="724936"/>
                </a:lnTo>
                <a:lnTo>
                  <a:pt x="160066" y="724936"/>
                </a:lnTo>
                <a:lnTo>
                  <a:pt x="235210" y="724936"/>
                </a:lnTo>
                <a:lnTo>
                  <a:pt x="235210" y="574581"/>
                </a:lnTo>
                <a:lnTo>
                  <a:pt x="84855" y="574581"/>
                </a:lnTo>
                <a:close/>
                <a:moveTo>
                  <a:pt x="573427" y="574581"/>
                </a:moveTo>
                <a:lnTo>
                  <a:pt x="573427" y="724936"/>
                </a:lnTo>
                <a:lnTo>
                  <a:pt x="648604" y="724936"/>
                </a:lnTo>
                <a:lnTo>
                  <a:pt x="723781" y="724936"/>
                </a:lnTo>
                <a:lnTo>
                  <a:pt x="723781" y="574581"/>
                </a:lnTo>
                <a:lnTo>
                  <a:pt x="573427" y="574581"/>
                </a:lnTo>
                <a:close/>
              </a:path>
            </a:pathLst>
          </a:custGeom>
          <a:solidFill>
            <a:schemeClr val="bg1"/>
          </a:solidFill>
          <a:ln cap="rnd">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bg1"/>
              </a:solidFill>
            </a:endParaRPr>
          </a:p>
        </p:txBody>
      </p:sp>
      <p:sp>
        <p:nvSpPr>
          <p:cNvPr id="77" name="TextBox 76">
            <a:extLst>
              <a:ext uri="{FF2B5EF4-FFF2-40B4-BE49-F238E27FC236}">
                <a16:creationId xmlns:a16="http://schemas.microsoft.com/office/drawing/2014/main" id="{D0A24AD9-3458-EA46-9935-18F5DC59341C}"/>
              </a:ext>
            </a:extLst>
          </p:cNvPr>
          <p:cNvSpPr txBox="1"/>
          <p:nvPr/>
        </p:nvSpPr>
        <p:spPr>
          <a:xfrm>
            <a:off x="4172904" y="884260"/>
            <a:ext cx="820082" cy="276999"/>
          </a:xfrm>
          <a:prstGeom prst="rect">
            <a:avLst/>
          </a:prstGeom>
          <a:ln>
            <a:noFill/>
          </a:ln>
        </p:spPr>
        <p:txBody>
          <a:bodyPr wrap="square" rtlCol="0">
            <a:spAutoFit/>
          </a:bodyPr>
          <a:lstStyle/>
          <a:p>
            <a:pPr algn="ctr" defTabSz="914400"/>
            <a:r>
              <a:rPr kumimoji="1" lang="en-US" sz="1200" dirty="0">
                <a:solidFill>
                  <a:schemeClr val="bg1"/>
                </a:solidFill>
                <a:ea typeface="CiscoSansTT" charset="0"/>
                <a:cs typeface="CiscoSansTT" charset="0"/>
              </a:rPr>
              <a:t>Internet</a:t>
            </a:r>
          </a:p>
        </p:txBody>
      </p:sp>
      <p:sp>
        <p:nvSpPr>
          <p:cNvPr id="78" name="Title 2">
            <a:extLst>
              <a:ext uri="{FF2B5EF4-FFF2-40B4-BE49-F238E27FC236}">
                <a16:creationId xmlns:a16="http://schemas.microsoft.com/office/drawing/2014/main" id="{ACE404BE-041E-2C45-9749-B24463A6DFA6}"/>
              </a:ext>
            </a:extLst>
          </p:cNvPr>
          <p:cNvSpPr txBox="1">
            <a:spLocks/>
          </p:cNvSpPr>
          <p:nvPr/>
        </p:nvSpPr>
        <p:spPr bwMode="auto">
          <a:xfrm>
            <a:off x="296252" y="176530"/>
            <a:ext cx="8959507" cy="380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kern="1200" spc="0" baseline="0">
                <a:solidFill>
                  <a:schemeClr val="bg1"/>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PH" sz="3200" dirty="0">
                <a:solidFill>
                  <a:schemeClr val="tx1"/>
                </a:solidFill>
              </a:rPr>
              <a:t>The way we work has changed</a:t>
            </a:r>
          </a:p>
        </p:txBody>
      </p:sp>
    </p:spTree>
    <p:extLst>
      <p:ext uri="{BB962C8B-B14F-4D97-AF65-F5344CB8AC3E}">
        <p14:creationId xmlns:p14="http://schemas.microsoft.com/office/powerpoint/2010/main" val="3496060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par>
                                <p:cTn id="8" presetID="22" presetClass="entr" presetSubtype="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up)">
                                      <p:cBhvr>
                                        <p:cTn id="10" dur="500"/>
                                        <p:tgtEl>
                                          <p:spTgt spid="7"/>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par>
                                <p:cTn id="14" presetID="22"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6"/>
                                        </p:tgtEl>
                                        <p:attrNameLst>
                                          <p:attrName>style.visibility</p:attrName>
                                        </p:attrNameLst>
                                      </p:cBhvr>
                                      <p:to>
                                        <p:strVal val="visible"/>
                                      </p:to>
                                    </p:set>
                                    <p:animEffect transition="in" filter="fade">
                                      <p:cBhvr>
                                        <p:cTn id="4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P spid="11" grpId="0"/>
      <p:bldP spid="12" grpId="0"/>
      <p:bldP spid="31" grpId="0" animBg="1"/>
      <p:bldP spid="7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a:spLocks noChangeAspect="1"/>
          </p:cNvSpPr>
          <p:nvPr/>
        </p:nvSpPr>
        <p:spPr>
          <a:xfrm>
            <a:off x="-3581400" y="-1396918"/>
            <a:ext cx="8534400" cy="8538019"/>
          </a:xfrm>
          <a:prstGeom prst="ellipse">
            <a:avLst/>
          </a:prstGeom>
          <a:solidFill>
            <a:schemeClr val="bg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r>
              <a:rPr lang="en-US" dirty="0">
                <a:solidFill>
                  <a:schemeClr val="tx1"/>
                </a:solidFill>
                <a:latin typeface="CiscoSansTT ExtraLight"/>
              </a:rPr>
              <a:t>TALOS</a:t>
            </a:r>
          </a:p>
          <a:p>
            <a:pPr algn="r" defTabSz="457178">
              <a:defRPr/>
            </a:pPr>
            <a:r>
              <a:rPr lang="en-US" dirty="0">
                <a:solidFill>
                  <a:schemeClr val="tx1"/>
                </a:solidFill>
                <a:latin typeface="CiscoSansTT ExtraLight"/>
              </a:rPr>
              <a:t>1,500,000</a:t>
            </a:r>
          </a:p>
        </p:txBody>
      </p:sp>
      <p:sp>
        <p:nvSpPr>
          <p:cNvPr id="7" name="TextBox 6"/>
          <p:cNvSpPr txBox="1"/>
          <p:nvPr/>
        </p:nvSpPr>
        <p:spPr>
          <a:xfrm>
            <a:off x="5316968" y="1581150"/>
            <a:ext cx="646355" cy="215444"/>
          </a:xfrm>
          <a:prstGeom prst="rect">
            <a:avLst/>
          </a:prstGeom>
          <a:noFill/>
        </p:spPr>
        <p:txBody>
          <a:bodyPr wrap="square" rtlCol="0">
            <a:spAutoFit/>
          </a:bodyPr>
          <a:lstStyle/>
          <a:p>
            <a:pPr defTabSz="457178">
              <a:defRPr/>
            </a:pPr>
            <a:r>
              <a:rPr lang="en-US" sz="800" dirty="0">
                <a:latin typeface="CiscoSansTT ExtraLight"/>
              </a:rPr>
              <a:t>Palo Alto</a:t>
            </a:r>
          </a:p>
        </p:txBody>
      </p:sp>
      <p:sp>
        <p:nvSpPr>
          <p:cNvPr id="10" name="TextBox 9"/>
          <p:cNvSpPr txBox="1"/>
          <p:nvPr/>
        </p:nvSpPr>
        <p:spPr>
          <a:xfrm>
            <a:off x="6324600" y="1899017"/>
            <a:ext cx="914400" cy="215444"/>
          </a:xfrm>
          <a:prstGeom prst="rect">
            <a:avLst/>
          </a:prstGeom>
          <a:noFill/>
        </p:spPr>
        <p:txBody>
          <a:bodyPr wrap="square" rtlCol="0">
            <a:spAutoFit/>
          </a:bodyPr>
          <a:lstStyle/>
          <a:p>
            <a:pPr defTabSz="457178">
              <a:defRPr/>
            </a:pPr>
            <a:r>
              <a:rPr lang="en-US" sz="800" dirty="0">
                <a:latin typeface="CiscoSansTT ExtraLight"/>
              </a:rPr>
              <a:t>Check Point</a:t>
            </a:r>
          </a:p>
        </p:txBody>
      </p:sp>
      <p:sp>
        <p:nvSpPr>
          <p:cNvPr id="11" name="TextBox 10"/>
          <p:cNvSpPr txBox="1"/>
          <p:nvPr/>
        </p:nvSpPr>
        <p:spPr>
          <a:xfrm>
            <a:off x="4953000" y="2800350"/>
            <a:ext cx="914400" cy="338554"/>
          </a:xfrm>
          <a:prstGeom prst="rect">
            <a:avLst/>
          </a:prstGeom>
          <a:noFill/>
        </p:spPr>
        <p:txBody>
          <a:bodyPr wrap="square" rtlCol="0">
            <a:spAutoFit/>
          </a:bodyPr>
          <a:lstStyle/>
          <a:p>
            <a:pPr defTabSz="457178">
              <a:defRPr/>
            </a:pPr>
            <a:r>
              <a:rPr lang="en-US" sz="800" dirty="0">
                <a:latin typeface="CiscoSansTT ExtraLight"/>
              </a:rPr>
              <a:t>Microsoft</a:t>
            </a:r>
          </a:p>
          <a:p>
            <a:pPr defTabSz="457178">
              <a:defRPr/>
            </a:pPr>
            <a:r>
              <a:rPr lang="en-US" sz="800" dirty="0">
                <a:latin typeface="CiscoSansTT ExtraLight"/>
              </a:rPr>
              <a:t>       .</a:t>
            </a:r>
          </a:p>
        </p:txBody>
      </p:sp>
      <p:sp>
        <p:nvSpPr>
          <p:cNvPr id="15" name="Oval 14"/>
          <p:cNvSpPr>
            <a:spLocks noChangeAspect="1"/>
          </p:cNvSpPr>
          <p:nvPr/>
        </p:nvSpPr>
        <p:spPr>
          <a:xfrm>
            <a:off x="5406390" y="1856337"/>
            <a:ext cx="80010" cy="80044"/>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17" name="Oval 16"/>
          <p:cNvSpPr>
            <a:spLocks noChangeAspect="1"/>
          </p:cNvSpPr>
          <p:nvPr/>
        </p:nvSpPr>
        <p:spPr>
          <a:xfrm>
            <a:off x="6655399" y="2165252"/>
            <a:ext cx="45719" cy="45738"/>
          </a:xfrm>
          <a:prstGeom prst="ellipse">
            <a:avLst/>
          </a:prstGeom>
          <a:solidFill>
            <a:srgbClr val="FF7C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0" name="Oval 19"/>
          <p:cNvSpPr>
            <a:spLocks noChangeAspect="1"/>
          </p:cNvSpPr>
          <p:nvPr/>
        </p:nvSpPr>
        <p:spPr>
          <a:xfrm>
            <a:off x="6279380" y="1233585"/>
            <a:ext cx="341376" cy="341521"/>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1" name="TextBox 20"/>
          <p:cNvSpPr txBox="1"/>
          <p:nvPr/>
        </p:nvSpPr>
        <p:spPr>
          <a:xfrm>
            <a:off x="6655397" y="1291370"/>
            <a:ext cx="1290918" cy="215444"/>
          </a:xfrm>
          <a:prstGeom prst="rect">
            <a:avLst/>
          </a:prstGeom>
          <a:noFill/>
        </p:spPr>
        <p:txBody>
          <a:bodyPr wrap="square" rtlCol="0">
            <a:spAutoFit/>
          </a:bodyPr>
          <a:lstStyle/>
          <a:p>
            <a:pPr defTabSz="457178">
              <a:defRPr/>
            </a:pPr>
            <a:r>
              <a:rPr lang="en-US" sz="800" dirty="0">
                <a:latin typeface="CiscoSansTT ExtraLight"/>
              </a:rPr>
              <a:t>Fortinet (60K)  </a:t>
            </a:r>
            <a:endParaRPr lang="en-US" sz="1050" dirty="0">
              <a:latin typeface="CiscoSansTT ExtraLight"/>
            </a:endParaRPr>
          </a:p>
        </p:txBody>
      </p:sp>
      <p:sp>
        <p:nvSpPr>
          <p:cNvPr id="24" name="TextBox 23"/>
          <p:cNvSpPr txBox="1"/>
          <p:nvPr/>
        </p:nvSpPr>
        <p:spPr>
          <a:xfrm>
            <a:off x="4876800" y="361952"/>
            <a:ext cx="3886200" cy="369332"/>
          </a:xfrm>
          <a:prstGeom prst="rect">
            <a:avLst/>
          </a:prstGeom>
          <a:noFill/>
        </p:spPr>
        <p:txBody>
          <a:bodyPr wrap="square" rtlCol="0">
            <a:spAutoFit/>
          </a:bodyPr>
          <a:lstStyle/>
          <a:p>
            <a:pPr defTabSz="457178">
              <a:defRPr/>
            </a:pPr>
            <a:r>
              <a:rPr lang="en-US" dirty="0">
                <a:latin typeface="CiscoSansTT ExtraLight"/>
              </a:rPr>
              <a:t>Unique malware samples (daily)</a:t>
            </a:r>
          </a:p>
        </p:txBody>
      </p:sp>
      <p:sp>
        <p:nvSpPr>
          <p:cNvPr id="23" name="Oval 22"/>
          <p:cNvSpPr>
            <a:spLocks noChangeAspect="1"/>
          </p:cNvSpPr>
          <p:nvPr/>
        </p:nvSpPr>
        <p:spPr>
          <a:xfrm>
            <a:off x="5361051" y="1830616"/>
            <a:ext cx="170688" cy="17076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5" name="Oval 24"/>
          <p:cNvSpPr>
            <a:spLocks noChangeAspect="1"/>
          </p:cNvSpPr>
          <p:nvPr/>
        </p:nvSpPr>
        <p:spPr>
          <a:xfrm>
            <a:off x="6601018" y="2124750"/>
            <a:ext cx="126692" cy="126745"/>
          </a:xfrm>
          <a:prstGeom prst="ellipse">
            <a:avLst/>
          </a:prstGeom>
          <a:solidFill>
            <a:srgbClr val="FF7C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7" name="Oval 26"/>
          <p:cNvSpPr>
            <a:spLocks noChangeAspect="1"/>
          </p:cNvSpPr>
          <p:nvPr/>
        </p:nvSpPr>
        <p:spPr>
          <a:xfrm>
            <a:off x="5215128" y="3036392"/>
            <a:ext cx="85344" cy="85380"/>
          </a:xfrm>
          <a:prstGeom prst="ellipse">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endParaRPr lang="en-US" dirty="0">
              <a:solidFill>
                <a:schemeClr val="tx1"/>
              </a:solidFill>
              <a:latin typeface="CiscoSansTT ExtraLight"/>
            </a:endParaRPr>
          </a:p>
        </p:txBody>
      </p:sp>
      <p:sp>
        <p:nvSpPr>
          <p:cNvPr id="28" name="Oval 27"/>
          <p:cNvSpPr>
            <a:spLocks noChangeAspect="1"/>
          </p:cNvSpPr>
          <p:nvPr/>
        </p:nvSpPr>
        <p:spPr>
          <a:xfrm>
            <a:off x="7086602" y="615622"/>
            <a:ext cx="4839487" cy="484154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457178">
              <a:defRPr/>
            </a:pPr>
            <a:r>
              <a:rPr lang="en-US" dirty="0">
                <a:solidFill>
                  <a:schemeClr val="tx1"/>
                </a:solidFill>
                <a:latin typeface="CiscoSansTT ExtraLight"/>
              </a:rPr>
              <a:t>SYMANTEC</a:t>
            </a:r>
          </a:p>
          <a:p>
            <a:pPr defTabSz="457178">
              <a:defRPr/>
            </a:pPr>
            <a:r>
              <a:rPr lang="en-US" dirty="0">
                <a:solidFill>
                  <a:schemeClr val="tx1"/>
                </a:solidFill>
                <a:latin typeface="CiscoSansTT ExtraLight"/>
              </a:rPr>
              <a:t>1,000,000</a:t>
            </a:r>
          </a:p>
        </p:txBody>
      </p:sp>
      <p:sp>
        <p:nvSpPr>
          <p:cNvPr id="29" name="Oval 28"/>
          <p:cNvSpPr>
            <a:spLocks noChangeAspect="1"/>
          </p:cNvSpPr>
          <p:nvPr/>
        </p:nvSpPr>
        <p:spPr>
          <a:xfrm>
            <a:off x="4648200" y="3257550"/>
            <a:ext cx="2816352" cy="2817546"/>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457178">
              <a:defRPr/>
            </a:pPr>
            <a:r>
              <a:rPr lang="en-US" dirty="0">
                <a:solidFill>
                  <a:schemeClr val="tx1"/>
                </a:solidFill>
                <a:latin typeface="CiscoSansTT ExtraLight"/>
              </a:rPr>
              <a:t>TREND MICRO</a:t>
            </a:r>
          </a:p>
          <a:p>
            <a:pPr algn="ctr" defTabSz="457178">
              <a:defRPr/>
            </a:pPr>
            <a:r>
              <a:rPr lang="en-US" dirty="0">
                <a:solidFill>
                  <a:schemeClr val="tx1"/>
                </a:solidFill>
                <a:latin typeface="CiscoSansTT ExtraLight"/>
              </a:rPr>
              <a:t>500,000</a:t>
            </a:r>
          </a:p>
        </p:txBody>
      </p:sp>
    </p:spTree>
    <p:extLst>
      <p:ext uri="{BB962C8B-B14F-4D97-AF65-F5344CB8AC3E}">
        <p14:creationId xmlns:p14="http://schemas.microsoft.com/office/powerpoint/2010/main" val="49558482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a:spLocks noChangeAspect="1"/>
          </p:cNvSpPr>
          <p:nvPr/>
        </p:nvSpPr>
        <p:spPr>
          <a:xfrm>
            <a:off x="-3581400" y="-1396919"/>
            <a:ext cx="8503920" cy="8507526"/>
          </a:xfrm>
          <a:prstGeom prst="ellipse">
            <a:avLst/>
          </a:prstGeom>
          <a:solidFill>
            <a:schemeClr val="bg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457178">
              <a:defRPr/>
            </a:pPr>
            <a:r>
              <a:rPr lang="en-US" dirty="0">
                <a:solidFill>
                  <a:schemeClr val="tx1"/>
                </a:solidFill>
                <a:latin typeface="CiscoSansTT ExtraLight"/>
              </a:rPr>
              <a:t>16,000,000,000</a:t>
            </a:r>
          </a:p>
        </p:txBody>
      </p:sp>
      <p:sp>
        <p:nvSpPr>
          <p:cNvPr id="21" name="TextBox 20"/>
          <p:cNvSpPr txBox="1"/>
          <p:nvPr/>
        </p:nvSpPr>
        <p:spPr>
          <a:xfrm>
            <a:off x="6136341" y="1095242"/>
            <a:ext cx="1290918" cy="215444"/>
          </a:xfrm>
          <a:prstGeom prst="rect">
            <a:avLst/>
          </a:prstGeom>
          <a:noFill/>
        </p:spPr>
        <p:txBody>
          <a:bodyPr wrap="square" rtlCol="0">
            <a:spAutoFit/>
          </a:bodyPr>
          <a:lstStyle/>
          <a:p>
            <a:pPr defTabSz="457178">
              <a:defRPr/>
            </a:pPr>
            <a:r>
              <a:rPr lang="en-US" sz="800" dirty="0">
                <a:latin typeface="CiscoSansTT ExtraLight"/>
              </a:rPr>
              <a:t>Fortinet      .</a:t>
            </a:r>
          </a:p>
        </p:txBody>
      </p:sp>
      <p:sp>
        <p:nvSpPr>
          <p:cNvPr id="24" name="TextBox 23"/>
          <p:cNvSpPr txBox="1"/>
          <p:nvPr/>
        </p:nvSpPr>
        <p:spPr>
          <a:xfrm>
            <a:off x="4876800" y="361952"/>
            <a:ext cx="3886200" cy="369332"/>
          </a:xfrm>
          <a:prstGeom prst="rect">
            <a:avLst/>
          </a:prstGeom>
          <a:noFill/>
        </p:spPr>
        <p:txBody>
          <a:bodyPr wrap="square" rtlCol="0">
            <a:spAutoFit/>
          </a:bodyPr>
          <a:lstStyle/>
          <a:p>
            <a:pPr defTabSz="457178">
              <a:defRPr/>
            </a:pPr>
            <a:r>
              <a:rPr lang="en-US" dirty="0">
                <a:latin typeface="CiscoSansTT ExtraLight"/>
              </a:rPr>
              <a:t>URLs processed (daily)</a:t>
            </a:r>
          </a:p>
        </p:txBody>
      </p:sp>
      <p:sp>
        <p:nvSpPr>
          <p:cNvPr id="28" name="Oval 27"/>
          <p:cNvSpPr>
            <a:spLocks noChangeAspect="1"/>
          </p:cNvSpPr>
          <p:nvPr/>
        </p:nvSpPr>
        <p:spPr>
          <a:xfrm>
            <a:off x="6999683" y="2990672"/>
            <a:ext cx="91401" cy="9144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457178">
              <a:defRPr/>
            </a:pPr>
            <a:endParaRPr lang="en-US" dirty="0">
              <a:solidFill>
                <a:schemeClr val="tx1"/>
              </a:solidFill>
              <a:latin typeface="CiscoSansTT ExtraLight"/>
            </a:endParaRPr>
          </a:p>
        </p:txBody>
      </p:sp>
      <p:cxnSp>
        <p:nvCxnSpPr>
          <p:cNvPr id="18" name="Straight Arrow Connector 17"/>
          <p:cNvCxnSpPr/>
          <p:nvPr/>
        </p:nvCxnSpPr>
        <p:spPr>
          <a:xfrm>
            <a:off x="4876800" y="1200152"/>
            <a:ext cx="516366" cy="62647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316968" y="1581150"/>
            <a:ext cx="646355" cy="338554"/>
          </a:xfrm>
          <a:prstGeom prst="rect">
            <a:avLst/>
          </a:prstGeom>
          <a:noFill/>
        </p:spPr>
        <p:txBody>
          <a:bodyPr wrap="square" rtlCol="0">
            <a:spAutoFit/>
          </a:bodyPr>
          <a:lstStyle/>
          <a:p>
            <a:pPr defTabSz="457178">
              <a:defRPr/>
            </a:pPr>
            <a:r>
              <a:rPr lang="en-US" sz="800" dirty="0">
                <a:latin typeface="CiscoSansTT ExtraLight"/>
              </a:rPr>
              <a:t>Palo Alto</a:t>
            </a:r>
          </a:p>
          <a:p>
            <a:pPr defTabSz="457178">
              <a:defRPr/>
            </a:pPr>
            <a:r>
              <a:rPr lang="en-US" sz="800" dirty="0">
                <a:latin typeface="CiscoSansTT ExtraLight"/>
              </a:rPr>
              <a:t>.</a:t>
            </a:r>
          </a:p>
        </p:txBody>
      </p:sp>
      <p:sp>
        <p:nvSpPr>
          <p:cNvPr id="22" name="TextBox 21"/>
          <p:cNvSpPr txBox="1"/>
          <p:nvPr/>
        </p:nvSpPr>
        <p:spPr>
          <a:xfrm>
            <a:off x="6324600" y="1899017"/>
            <a:ext cx="914400" cy="338554"/>
          </a:xfrm>
          <a:prstGeom prst="rect">
            <a:avLst/>
          </a:prstGeom>
          <a:noFill/>
        </p:spPr>
        <p:txBody>
          <a:bodyPr wrap="square" rtlCol="0">
            <a:spAutoFit/>
          </a:bodyPr>
          <a:lstStyle/>
          <a:p>
            <a:pPr defTabSz="457178">
              <a:defRPr/>
            </a:pPr>
            <a:r>
              <a:rPr lang="en-US" sz="800" dirty="0">
                <a:latin typeface="CiscoSansTT ExtraLight"/>
              </a:rPr>
              <a:t>Check Point</a:t>
            </a:r>
          </a:p>
          <a:p>
            <a:pPr defTabSz="457178">
              <a:defRPr/>
            </a:pPr>
            <a:r>
              <a:rPr lang="en-US" sz="800" dirty="0">
                <a:latin typeface="CiscoSansTT ExtraLight"/>
              </a:rPr>
              <a:t>       .</a:t>
            </a:r>
          </a:p>
        </p:txBody>
      </p:sp>
      <p:sp>
        <p:nvSpPr>
          <p:cNvPr id="26" name="TextBox 25"/>
          <p:cNvSpPr txBox="1"/>
          <p:nvPr/>
        </p:nvSpPr>
        <p:spPr>
          <a:xfrm>
            <a:off x="4953000" y="2800350"/>
            <a:ext cx="914400" cy="338554"/>
          </a:xfrm>
          <a:prstGeom prst="rect">
            <a:avLst/>
          </a:prstGeom>
          <a:noFill/>
        </p:spPr>
        <p:txBody>
          <a:bodyPr wrap="square" rtlCol="0">
            <a:spAutoFit/>
          </a:bodyPr>
          <a:lstStyle/>
          <a:p>
            <a:pPr defTabSz="457178">
              <a:defRPr/>
            </a:pPr>
            <a:r>
              <a:rPr lang="en-US" sz="800" dirty="0">
                <a:latin typeface="CiscoSansTT ExtraLight"/>
              </a:rPr>
              <a:t>Microsoft</a:t>
            </a:r>
          </a:p>
          <a:p>
            <a:pPr defTabSz="457178">
              <a:defRPr/>
            </a:pPr>
            <a:r>
              <a:rPr lang="en-US" sz="800" dirty="0">
                <a:latin typeface="CiscoSansTT ExtraLight"/>
              </a:rPr>
              <a:t>       .</a:t>
            </a:r>
          </a:p>
        </p:txBody>
      </p:sp>
      <p:sp>
        <p:nvSpPr>
          <p:cNvPr id="30" name="TextBox 29"/>
          <p:cNvSpPr txBox="1"/>
          <p:nvPr/>
        </p:nvSpPr>
        <p:spPr>
          <a:xfrm>
            <a:off x="6664362" y="2775230"/>
            <a:ext cx="914400" cy="215444"/>
          </a:xfrm>
          <a:prstGeom prst="rect">
            <a:avLst/>
          </a:prstGeom>
          <a:noFill/>
        </p:spPr>
        <p:txBody>
          <a:bodyPr wrap="square" rtlCol="0">
            <a:spAutoFit/>
          </a:bodyPr>
          <a:lstStyle/>
          <a:p>
            <a:pPr defTabSz="457178">
              <a:defRPr/>
            </a:pPr>
            <a:r>
              <a:rPr lang="en-US" sz="800" dirty="0">
                <a:latin typeface="CiscoSansTT ExtraLight"/>
              </a:rPr>
              <a:t>Symantec</a:t>
            </a:r>
          </a:p>
        </p:txBody>
      </p:sp>
      <p:sp>
        <p:nvSpPr>
          <p:cNvPr id="31" name="TextBox 30"/>
          <p:cNvSpPr txBox="1"/>
          <p:nvPr/>
        </p:nvSpPr>
        <p:spPr>
          <a:xfrm>
            <a:off x="6207162" y="3486152"/>
            <a:ext cx="914400" cy="584775"/>
          </a:xfrm>
          <a:prstGeom prst="rect">
            <a:avLst/>
          </a:prstGeom>
          <a:noFill/>
        </p:spPr>
        <p:txBody>
          <a:bodyPr wrap="square" rtlCol="0">
            <a:spAutoFit/>
          </a:bodyPr>
          <a:lstStyle/>
          <a:p>
            <a:pPr defTabSz="457178">
              <a:defRPr/>
            </a:pPr>
            <a:r>
              <a:rPr lang="en-US" sz="800" dirty="0">
                <a:latin typeface="CiscoSansTT ExtraLight"/>
              </a:rPr>
              <a:t>Trend Micro</a:t>
            </a:r>
          </a:p>
          <a:p>
            <a:pPr defTabSz="457178">
              <a:defRPr/>
            </a:pPr>
            <a:r>
              <a:rPr lang="en-US" sz="800" dirty="0">
                <a:latin typeface="CiscoSansTT ExtraLight"/>
              </a:rPr>
              <a:t>       </a:t>
            </a:r>
            <a:r>
              <a:rPr lang="en-US" sz="2400" dirty="0">
                <a:latin typeface="CiscoSansTT ExtraLight"/>
              </a:rPr>
              <a:t>.</a:t>
            </a:r>
            <a:endParaRPr lang="en-US" sz="800" dirty="0">
              <a:latin typeface="CiscoSansTT ExtraLight"/>
            </a:endParaRPr>
          </a:p>
        </p:txBody>
      </p:sp>
      <p:cxnSp>
        <p:nvCxnSpPr>
          <p:cNvPr id="32" name="Straight Arrow Connector 31"/>
          <p:cNvCxnSpPr/>
          <p:nvPr/>
        </p:nvCxnSpPr>
        <p:spPr>
          <a:xfrm flipH="1">
            <a:off x="7162800" y="2913371"/>
            <a:ext cx="1007634" cy="12302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H="1">
            <a:off x="6683623" y="2188121"/>
            <a:ext cx="1007634"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a:off x="6655397" y="3791480"/>
            <a:ext cx="1007634" cy="12302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H="1" flipV="1">
            <a:off x="5257800" y="3138906"/>
            <a:ext cx="171226" cy="74346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H="1">
            <a:off x="6781802" y="1016229"/>
            <a:ext cx="1146765" cy="18392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8" name="Oval 37"/>
          <p:cNvSpPr>
            <a:spLocks noChangeAspect="1"/>
          </p:cNvSpPr>
          <p:nvPr/>
        </p:nvSpPr>
        <p:spPr>
          <a:xfrm>
            <a:off x="6400801" y="3864812"/>
            <a:ext cx="170078" cy="170151"/>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178">
              <a:defRPr/>
            </a:pPr>
            <a:endParaRPr lang="en-US" dirty="0">
              <a:solidFill>
                <a:schemeClr val="tx1"/>
              </a:solidFill>
              <a:latin typeface="CiscoSansTT ExtraLight"/>
            </a:endParaRPr>
          </a:p>
        </p:txBody>
      </p:sp>
      <p:pic>
        <p:nvPicPr>
          <p:cNvPr id="39" name="Picture 4"/>
          <p:cNvPicPr>
            <a:picLocks noChangeAspect="1" noChangeArrowheads="1"/>
          </p:cNvPicPr>
          <p:nvPr/>
        </p:nvPicPr>
        <p:blipFill>
          <a:blip r:embed="rId2" cstate="email">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2895600" y="2349157"/>
            <a:ext cx="739036" cy="322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4892490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a:spLocks noChangeAspect="1"/>
          </p:cNvSpPr>
          <p:nvPr/>
        </p:nvSpPr>
        <p:spPr>
          <a:xfrm>
            <a:off x="-3581400" y="-1396919"/>
            <a:ext cx="14173200" cy="8507526"/>
          </a:xfrm>
          <a:prstGeom prst="ellipse">
            <a:avLst/>
          </a:prstGeom>
          <a:solidFill>
            <a:schemeClr val="bg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78">
              <a:defRPr/>
            </a:pPr>
            <a:endParaRPr lang="en-US" dirty="0">
              <a:solidFill>
                <a:srgbClr val="005073"/>
              </a:solidFill>
              <a:latin typeface="CiscoSansTT ExtraLight"/>
            </a:endParaRPr>
          </a:p>
          <a:p>
            <a:pPr algn="ctr" defTabSz="457178">
              <a:defRPr/>
            </a:pPr>
            <a:r>
              <a:rPr lang="en-US" dirty="0">
                <a:solidFill>
                  <a:srgbClr val="005073"/>
                </a:solidFill>
                <a:latin typeface="CiscoSansTT ExtraLight"/>
              </a:rPr>
              <a:t>150,000,000,000</a:t>
            </a:r>
          </a:p>
        </p:txBody>
      </p:sp>
      <p:sp>
        <p:nvSpPr>
          <p:cNvPr id="21" name="TextBox 20"/>
          <p:cNvSpPr txBox="1"/>
          <p:nvPr/>
        </p:nvSpPr>
        <p:spPr>
          <a:xfrm>
            <a:off x="6136341" y="1095242"/>
            <a:ext cx="1290918" cy="215444"/>
          </a:xfrm>
          <a:prstGeom prst="rect">
            <a:avLst/>
          </a:prstGeom>
          <a:noFill/>
        </p:spPr>
        <p:txBody>
          <a:bodyPr wrap="square" rtlCol="0">
            <a:spAutoFit/>
          </a:bodyPr>
          <a:lstStyle/>
          <a:p>
            <a:pPr defTabSz="457178">
              <a:defRPr/>
            </a:pPr>
            <a:r>
              <a:rPr lang="en-US" sz="800" dirty="0">
                <a:solidFill>
                  <a:srgbClr val="005073"/>
                </a:solidFill>
                <a:latin typeface="CiscoSansTT ExtraLight"/>
              </a:rPr>
              <a:t>Fortinet</a:t>
            </a:r>
            <a:r>
              <a:rPr lang="en-US" sz="800" dirty="0">
                <a:solidFill>
                  <a:srgbClr val="FFFFFF">
                    <a:lumMod val="50000"/>
                  </a:srgbClr>
                </a:solidFill>
                <a:latin typeface="CiscoSansTT ExtraLight"/>
              </a:rPr>
              <a:t>      .</a:t>
            </a:r>
          </a:p>
        </p:txBody>
      </p:sp>
      <p:sp>
        <p:nvSpPr>
          <p:cNvPr id="24" name="TextBox 23"/>
          <p:cNvSpPr txBox="1"/>
          <p:nvPr/>
        </p:nvSpPr>
        <p:spPr>
          <a:xfrm>
            <a:off x="4876800" y="361952"/>
            <a:ext cx="3886200" cy="369332"/>
          </a:xfrm>
          <a:prstGeom prst="rect">
            <a:avLst/>
          </a:prstGeom>
          <a:noFill/>
        </p:spPr>
        <p:txBody>
          <a:bodyPr wrap="square" rtlCol="0">
            <a:spAutoFit/>
          </a:bodyPr>
          <a:lstStyle/>
          <a:p>
            <a:pPr defTabSz="457178">
              <a:defRPr/>
            </a:pPr>
            <a:r>
              <a:rPr lang="en-US" dirty="0">
                <a:solidFill>
                  <a:srgbClr val="005073"/>
                </a:solidFill>
                <a:latin typeface="CiscoSansTT ExtraLight"/>
              </a:rPr>
              <a:t>DNS entries processed (daily)</a:t>
            </a:r>
          </a:p>
        </p:txBody>
      </p:sp>
      <p:cxnSp>
        <p:nvCxnSpPr>
          <p:cNvPr id="18" name="Straight Arrow Connector 17"/>
          <p:cNvCxnSpPr/>
          <p:nvPr/>
        </p:nvCxnSpPr>
        <p:spPr>
          <a:xfrm>
            <a:off x="4876800" y="1200152"/>
            <a:ext cx="516366" cy="626477"/>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316968" y="1581150"/>
            <a:ext cx="646355" cy="338554"/>
          </a:xfrm>
          <a:prstGeom prst="rect">
            <a:avLst/>
          </a:prstGeom>
          <a:noFill/>
        </p:spPr>
        <p:txBody>
          <a:bodyPr wrap="square" rtlCol="0">
            <a:spAutoFit/>
          </a:bodyPr>
          <a:lstStyle/>
          <a:p>
            <a:pPr defTabSz="457178">
              <a:defRPr/>
            </a:pPr>
            <a:r>
              <a:rPr lang="en-US" sz="800" dirty="0">
                <a:solidFill>
                  <a:srgbClr val="005073"/>
                </a:solidFill>
                <a:latin typeface="CiscoSansTT ExtraLight"/>
              </a:rPr>
              <a:t>Palo Alto</a:t>
            </a:r>
          </a:p>
          <a:p>
            <a:pPr defTabSz="457178">
              <a:defRPr/>
            </a:pPr>
            <a:r>
              <a:rPr lang="en-US" sz="800" dirty="0">
                <a:solidFill>
                  <a:srgbClr val="FFFFFF"/>
                </a:solidFill>
                <a:latin typeface="CiscoSansTT ExtraLight"/>
              </a:rPr>
              <a:t>.</a:t>
            </a:r>
          </a:p>
        </p:txBody>
      </p:sp>
      <p:sp>
        <p:nvSpPr>
          <p:cNvPr id="22" name="TextBox 21"/>
          <p:cNvSpPr txBox="1"/>
          <p:nvPr/>
        </p:nvSpPr>
        <p:spPr>
          <a:xfrm>
            <a:off x="6324600" y="1899017"/>
            <a:ext cx="914400" cy="338554"/>
          </a:xfrm>
          <a:prstGeom prst="rect">
            <a:avLst/>
          </a:prstGeom>
          <a:noFill/>
        </p:spPr>
        <p:txBody>
          <a:bodyPr wrap="square" rtlCol="0">
            <a:spAutoFit/>
          </a:bodyPr>
          <a:lstStyle/>
          <a:p>
            <a:pPr defTabSz="457178">
              <a:defRPr/>
            </a:pPr>
            <a:r>
              <a:rPr lang="en-US" sz="800" dirty="0">
                <a:solidFill>
                  <a:srgbClr val="005073"/>
                </a:solidFill>
                <a:latin typeface="CiscoSansTT ExtraLight"/>
              </a:rPr>
              <a:t>Check Point</a:t>
            </a:r>
          </a:p>
          <a:p>
            <a:pPr defTabSz="457178">
              <a:defRPr/>
            </a:pPr>
            <a:r>
              <a:rPr lang="en-US" sz="800" dirty="0">
                <a:solidFill>
                  <a:srgbClr val="FFFFFF"/>
                </a:solidFill>
                <a:latin typeface="CiscoSansTT ExtraLight"/>
              </a:rPr>
              <a:t>       .</a:t>
            </a:r>
          </a:p>
        </p:txBody>
      </p:sp>
      <p:sp>
        <p:nvSpPr>
          <p:cNvPr id="26" name="TextBox 25"/>
          <p:cNvSpPr txBox="1"/>
          <p:nvPr/>
        </p:nvSpPr>
        <p:spPr>
          <a:xfrm>
            <a:off x="4953000" y="2800350"/>
            <a:ext cx="914400" cy="338554"/>
          </a:xfrm>
          <a:prstGeom prst="rect">
            <a:avLst/>
          </a:prstGeom>
          <a:noFill/>
        </p:spPr>
        <p:txBody>
          <a:bodyPr wrap="square" rtlCol="0">
            <a:spAutoFit/>
          </a:bodyPr>
          <a:lstStyle/>
          <a:p>
            <a:pPr defTabSz="457178">
              <a:defRPr/>
            </a:pPr>
            <a:r>
              <a:rPr lang="en-US" sz="800" dirty="0">
                <a:solidFill>
                  <a:srgbClr val="005073"/>
                </a:solidFill>
                <a:latin typeface="CiscoSansTT ExtraLight"/>
              </a:rPr>
              <a:t>Microsoft</a:t>
            </a:r>
          </a:p>
          <a:p>
            <a:pPr defTabSz="457178">
              <a:defRPr/>
            </a:pPr>
            <a:r>
              <a:rPr lang="en-US" sz="800" dirty="0">
                <a:solidFill>
                  <a:srgbClr val="FFFFFF"/>
                </a:solidFill>
                <a:latin typeface="CiscoSansTT ExtraLight"/>
              </a:rPr>
              <a:t>       .</a:t>
            </a:r>
          </a:p>
        </p:txBody>
      </p:sp>
      <p:sp>
        <p:nvSpPr>
          <p:cNvPr id="30" name="TextBox 29"/>
          <p:cNvSpPr txBox="1"/>
          <p:nvPr/>
        </p:nvSpPr>
        <p:spPr>
          <a:xfrm>
            <a:off x="6664362" y="2775230"/>
            <a:ext cx="914400" cy="215444"/>
          </a:xfrm>
          <a:prstGeom prst="rect">
            <a:avLst/>
          </a:prstGeom>
          <a:noFill/>
        </p:spPr>
        <p:txBody>
          <a:bodyPr wrap="square" rtlCol="0">
            <a:spAutoFit/>
          </a:bodyPr>
          <a:lstStyle/>
          <a:p>
            <a:pPr defTabSz="457178">
              <a:defRPr/>
            </a:pPr>
            <a:r>
              <a:rPr lang="en-US" sz="800" dirty="0">
                <a:solidFill>
                  <a:srgbClr val="005073"/>
                </a:solidFill>
                <a:latin typeface="CiscoSansTT ExtraLight"/>
              </a:rPr>
              <a:t>Symantec</a:t>
            </a:r>
          </a:p>
        </p:txBody>
      </p:sp>
      <p:sp>
        <p:nvSpPr>
          <p:cNvPr id="31" name="TextBox 30"/>
          <p:cNvSpPr txBox="1"/>
          <p:nvPr/>
        </p:nvSpPr>
        <p:spPr>
          <a:xfrm>
            <a:off x="6176682" y="3547578"/>
            <a:ext cx="914400" cy="338554"/>
          </a:xfrm>
          <a:prstGeom prst="rect">
            <a:avLst/>
          </a:prstGeom>
          <a:noFill/>
        </p:spPr>
        <p:txBody>
          <a:bodyPr wrap="square" rtlCol="0">
            <a:spAutoFit/>
          </a:bodyPr>
          <a:lstStyle/>
          <a:p>
            <a:pPr defTabSz="457178">
              <a:defRPr/>
            </a:pPr>
            <a:r>
              <a:rPr lang="en-US" sz="800" dirty="0">
                <a:solidFill>
                  <a:srgbClr val="005073"/>
                </a:solidFill>
                <a:latin typeface="CiscoSansTT ExtraLight"/>
              </a:rPr>
              <a:t>Trend Micro</a:t>
            </a:r>
          </a:p>
          <a:p>
            <a:pPr defTabSz="457178">
              <a:defRPr/>
            </a:pPr>
            <a:r>
              <a:rPr lang="en-US" sz="800" dirty="0">
                <a:solidFill>
                  <a:srgbClr val="FFFFFF"/>
                </a:solidFill>
                <a:latin typeface="CiscoSansTT ExtraLight"/>
              </a:rPr>
              <a:t>      </a:t>
            </a:r>
          </a:p>
        </p:txBody>
      </p:sp>
      <p:cxnSp>
        <p:nvCxnSpPr>
          <p:cNvPr id="32" name="Straight Arrow Connector 31"/>
          <p:cNvCxnSpPr/>
          <p:nvPr/>
        </p:nvCxnSpPr>
        <p:spPr>
          <a:xfrm flipH="1">
            <a:off x="7162800" y="2913371"/>
            <a:ext cx="1007634" cy="123021"/>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flipH="1">
            <a:off x="6683623" y="2188121"/>
            <a:ext cx="1007634" cy="0"/>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a:off x="6655397" y="3791480"/>
            <a:ext cx="1007634" cy="123021"/>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H="1" flipV="1">
            <a:off x="5257800" y="3138906"/>
            <a:ext cx="171226" cy="743464"/>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H="1">
            <a:off x="6781802" y="1016229"/>
            <a:ext cx="1146765" cy="183922"/>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38" name="Oval 37"/>
          <p:cNvSpPr>
            <a:spLocks noChangeAspect="1"/>
          </p:cNvSpPr>
          <p:nvPr/>
        </p:nvSpPr>
        <p:spPr>
          <a:xfrm>
            <a:off x="6400801" y="3864812"/>
            <a:ext cx="170078" cy="170151"/>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178">
              <a:defRPr/>
            </a:pPr>
            <a:endParaRPr lang="en-US" dirty="0">
              <a:solidFill>
                <a:srgbClr val="005073"/>
              </a:solidFill>
              <a:latin typeface="CiscoSansTT ExtraLight"/>
            </a:endParaRPr>
          </a:p>
        </p:txBody>
      </p:sp>
      <p:pic>
        <p:nvPicPr>
          <p:cNvPr id="20" name="Picture 4"/>
          <p:cNvPicPr>
            <a:picLocks noChangeAspect="1" noChangeArrowheads="1"/>
          </p:cNvPicPr>
          <p:nvPr/>
        </p:nvPicPr>
        <p:blipFill>
          <a:blip r:embed="rId2" cstate="email">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2743200" y="2478280"/>
            <a:ext cx="739036" cy="3220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5" name="Picture 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41703" y="2478282"/>
            <a:ext cx="552450" cy="2222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8414903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 name="Picture 20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97411" y="1388861"/>
            <a:ext cx="4542164" cy="2553075"/>
          </a:xfrm>
          <a:prstGeom prst="rect">
            <a:avLst/>
          </a:prstGeom>
        </p:spPr>
      </p:pic>
      <p:grpSp>
        <p:nvGrpSpPr>
          <p:cNvPr id="74" name="Group 4"/>
          <p:cNvGrpSpPr>
            <a:grpSpLocks noChangeAspect="1"/>
          </p:cNvGrpSpPr>
          <p:nvPr/>
        </p:nvGrpSpPr>
        <p:grpSpPr bwMode="auto">
          <a:xfrm>
            <a:off x="8251288" y="2373943"/>
            <a:ext cx="294989" cy="632119"/>
            <a:chOff x="598" y="1936"/>
            <a:chExt cx="287" cy="615"/>
          </a:xfrm>
        </p:grpSpPr>
        <p:sp>
          <p:nvSpPr>
            <p:cNvPr id="75" name="Freeform 6"/>
            <p:cNvSpPr>
              <a:spLocks/>
            </p:cNvSpPr>
            <p:nvPr/>
          </p:nvSpPr>
          <p:spPr bwMode="auto">
            <a:xfrm>
              <a:off x="598" y="2158"/>
              <a:ext cx="287" cy="393"/>
            </a:xfrm>
            <a:custGeom>
              <a:avLst/>
              <a:gdLst>
                <a:gd name="T0" fmla="*/ 145 w 572"/>
                <a:gd name="T1" fmla="*/ 788 h 788"/>
                <a:gd name="T2" fmla="*/ 130 w 572"/>
                <a:gd name="T3" fmla="*/ 786 h 788"/>
                <a:gd name="T4" fmla="*/ 102 w 572"/>
                <a:gd name="T5" fmla="*/ 780 h 788"/>
                <a:gd name="T6" fmla="*/ 76 w 572"/>
                <a:gd name="T7" fmla="*/ 769 h 788"/>
                <a:gd name="T8" fmla="*/ 52 w 572"/>
                <a:gd name="T9" fmla="*/ 754 h 788"/>
                <a:gd name="T10" fmla="*/ 33 w 572"/>
                <a:gd name="T11" fmla="*/ 734 h 788"/>
                <a:gd name="T12" fmla="*/ 17 w 572"/>
                <a:gd name="T13" fmla="*/ 711 h 788"/>
                <a:gd name="T14" fmla="*/ 6 w 572"/>
                <a:gd name="T15" fmla="*/ 684 h 788"/>
                <a:gd name="T16" fmla="*/ 0 w 572"/>
                <a:gd name="T17" fmla="*/ 655 h 788"/>
                <a:gd name="T18" fmla="*/ 0 w 572"/>
                <a:gd name="T19" fmla="*/ 145 h 788"/>
                <a:gd name="T20" fmla="*/ 0 w 572"/>
                <a:gd name="T21" fmla="*/ 131 h 788"/>
                <a:gd name="T22" fmla="*/ 6 w 572"/>
                <a:gd name="T23" fmla="*/ 102 h 788"/>
                <a:gd name="T24" fmla="*/ 17 w 572"/>
                <a:gd name="T25" fmla="*/ 77 h 788"/>
                <a:gd name="T26" fmla="*/ 33 w 572"/>
                <a:gd name="T27" fmla="*/ 53 h 788"/>
                <a:gd name="T28" fmla="*/ 52 w 572"/>
                <a:gd name="T29" fmla="*/ 34 h 788"/>
                <a:gd name="T30" fmla="*/ 76 w 572"/>
                <a:gd name="T31" fmla="*/ 18 h 788"/>
                <a:gd name="T32" fmla="*/ 102 w 572"/>
                <a:gd name="T33" fmla="*/ 6 h 788"/>
                <a:gd name="T34" fmla="*/ 130 w 572"/>
                <a:gd name="T35" fmla="*/ 2 h 788"/>
                <a:gd name="T36" fmla="*/ 425 w 572"/>
                <a:gd name="T37" fmla="*/ 0 h 788"/>
                <a:gd name="T38" fmla="*/ 441 w 572"/>
                <a:gd name="T39" fmla="*/ 2 h 788"/>
                <a:gd name="T40" fmla="*/ 468 w 572"/>
                <a:gd name="T41" fmla="*/ 6 h 788"/>
                <a:gd name="T42" fmla="*/ 495 w 572"/>
                <a:gd name="T43" fmla="*/ 18 h 788"/>
                <a:gd name="T44" fmla="*/ 518 w 572"/>
                <a:gd name="T45" fmla="*/ 34 h 788"/>
                <a:gd name="T46" fmla="*/ 539 w 572"/>
                <a:gd name="T47" fmla="*/ 53 h 788"/>
                <a:gd name="T48" fmla="*/ 553 w 572"/>
                <a:gd name="T49" fmla="*/ 77 h 788"/>
                <a:gd name="T50" fmla="*/ 564 w 572"/>
                <a:gd name="T51" fmla="*/ 102 h 788"/>
                <a:gd name="T52" fmla="*/ 570 w 572"/>
                <a:gd name="T53" fmla="*/ 131 h 788"/>
                <a:gd name="T54" fmla="*/ 572 w 572"/>
                <a:gd name="T55" fmla="*/ 641 h 788"/>
                <a:gd name="T56" fmla="*/ 570 w 572"/>
                <a:gd name="T57" fmla="*/ 655 h 788"/>
                <a:gd name="T58" fmla="*/ 564 w 572"/>
                <a:gd name="T59" fmla="*/ 684 h 788"/>
                <a:gd name="T60" fmla="*/ 553 w 572"/>
                <a:gd name="T61" fmla="*/ 711 h 788"/>
                <a:gd name="T62" fmla="*/ 539 w 572"/>
                <a:gd name="T63" fmla="*/ 734 h 788"/>
                <a:gd name="T64" fmla="*/ 518 w 572"/>
                <a:gd name="T65" fmla="*/ 754 h 788"/>
                <a:gd name="T66" fmla="*/ 495 w 572"/>
                <a:gd name="T67" fmla="*/ 769 h 788"/>
                <a:gd name="T68" fmla="*/ 468 w 572"/>
                <a:gd name="T69" fmla="*/ 780 h 788"/>
                <a:gd name="T70" fmla="*/ 441 w 572"/>
                <a:gd name="T71" fmla="*/ 786 h 788"/>
                <a:gd name="T72" fmla="*/ 425 w 572"/>
                <a:gd name="T73" fmla="*/ 78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2" h="788">
                  <a:moveTo>
                    <a:pt x="425" y="788"/>
                  </a:moveTo>
                  <a:lnTo>
                    <a:pt x="145" y="788"/>
                  </a:lnTo>
                  <a:lnTo>
                    <a:pt x="145" y="788"/>
                  </a:lnTo>
                  <a:lnTo>
                    <a:pt x="130" y="786"/>
                  </a:lnTo>
                  <a:lnTo>
                    <a:pt x="116" y="785"/>
                  </a:lnTo>
                  <a:lnTo>
                    <a:pt x="102" y="780"/>
                  </a:lnTo>
                  <a:lnTo>
                    <a:pt x="89" y="775"/>
                  </a:lnTo>
                  <a:lnTo>
                    <a:pt x="76" y="769"/>
                  </a:lnTo>
                  <a:lnTo>
                    <a:pt x="63" y="762"/>
                  </a:lnTo>
                  <a:lnTo>
                    <a:pt x="52" y="754"/>
                  </a:lnTo>
                  <a:lnTo>
                    <a:pt x="43" y="745"/>
                  </a:lnTo>
                  <a:lnTo>
                    <a:pt x="33" y="734"/>
                  </a:lnTo>
                  <a:lnTo>
                    <a:pt x="24" y="722"/>
                  </a:lnTo>
                  <a:lnTo>
                    <a:pt x="17" y="711"/>
                  </a:lnTo>
                  <a:lnTo>
                    <a:pt x="11" y="698"/>
                  </a:lnTo>
                  <a:lnTo>
                    <a:pt x="6" y="684"/>
                  </a:lnTo>
                  <a:lnTo>
                    <a:pt x="3" y="671"/>
                  </a:lnTo>
                  <a:lnTo>
                    <a:pt x="0" y="655"/>
                  </a:lnTo>
                  <a:lnTo>
                    <a:pt x="0" y="641"/>
                  </a:lnTo>
                  <a:lnTo>
                    <a:pt x="0" y="145"/>
                  </a:lnTo>
                  <a:lnTo>
                    <a:pt x="0" y="145"/>
                  </a:lnTo>
                  <a:lnTo>
                    <a:pt x="0" y="131"/>
                  </a:lnTo>
                  <a:lnTo>
                    <a:pt x="3" y="116"/>
                  </a:lnTo>
                  <a:lnTo>
                    <a:pt x="6" y="102"/>
                  </a:lnTo>
                  <a:lnTo>
                    <a:pt x="11" y="89"/>
                  </a:lnTo>
                  <a:lnTo>
                    <a:pt x="17" y="77"/>
                  </a:lnTo>
                  <a:lnTo>
                    <a:pt x="24" y="64"/>
                  </a:lnTo>
                  <a:lnTo>
                    <a:pt x="33" y="53"/>
                  </a:lnTo>
                  <a:lnTo>
                    <a:pt x="43" y="43"/>
                  </a:lnTo>
                  <a:lnTo>
                    <a:pt x="52" y="34"/>
                  </a:lnTo>
                  <a:lnTo>
                    <a:pt x="63" y="26"/>
                  </a:lnTo>
                  <a:lnTo>
                    <a:pt x="76" y="18"/>
                  </a:lnTo>
                  <a:lnTo>
                    <a:pt x="89" y="11"/>
                  </a:lnTo>
                  <a:lnTo>
                    <a:pt x="102" y="6"/>
                  </a:lnTo>
                  <a:lnTo>
                    <a:pt x="116" y="3"/>
                  </a:lnTo>
                  <a:lnTo>
                    <a:pt x="130" y="2"/>
                  </a:lnTo>
                  <a:lnTo>
                    <a:pt x="145" y="0"/>
                  </a:lnTo>
                  <a:lnTo>
                    <a:pt x="425" y="0"/>
                  </a:lnTo>
                  <a:lnTo>
                    <a:pt x="425" y="0"/>
                  </a:lnTo>
                  <a:lnTo>
                    <a:pt x="441" y="2"/>
                  </a:lnTo>
                  <a:lnTo>
                    <a:pt x="456" y="3"/>
                  </a:lnTo>
                  <a:lnTo>
                    <a:pt x="468" y="6"/>
                  </a:lnTo>
                  <a:lnTo>
                    <a:pt x="483" y="11"/>
                  </a:lnTo>
                  <a:lnTo>
                    <a:pt x="495" y="18"/>
                  </a:lnTo>
                  <a:lnTo>
                    <a:pt x="507" y="26"/>
                  </a:lnTo>
                  <a:lnTo>
                    <a:pt x="518" y="34"/>
                  </a:lnTo>
                  <a:lnTo>
                    <a:pt x="529" y="43"/>
                  </a:lnTo>
                  <a:lnTo>
                    <a:pt x="539" y="53"/>
                  </a:lnTo>
                  <a:lnTo>
                    <a:pt x="546" y="64"/>
                  </a:lnTo>
                  <a:lnTo>
                    <a:pt x="553" y="77"/>
                  </a:lnTo>
                  <a:lnTo>
                    <a:pt x="559" y="89"/>
                  </a:lnTo>
                  <a:lnTo>
                    <a:pt x="564" y="102"/>
                  </a:lnTo>
                  <a:lnTo>
                    <a:pt x="569" y="116"/>
                  </a:lnTo>
                  <a:lnTo>
                    <a:pt x="570" y="131"/>
                  </a:lnTo>
                  <a:lnTo>
                    <a:pt x="572" y="145"/>
                  </a:lnTo>
                  <a:lnTo>
                    <a:pt x="572" y="641"/>
                  </a:lnTo>
                  <a:lnTo>
                    <a:pt x="572" y="641"/>
                  </a:lnTo>
                  <a:lnTo>
                    <a:pt x="570" y="655"/>
                  </a:lnTo>
                  <a:lnTo>
                    <a:pt x="569" y="671"/>
                  </a:lnTo>
                  <a:lnTo>
                    <a:pt x="564" y="684"/>
                  </a:lnTo>
                  <a:lnTo>
                    <a:pt x="559" y="698"/>
                  </a:lnTo>
                  <a:lnTo>
                    <a:pt x="553" y="711"/>
                  </a:lnTo>
                  <a:lnTo>
                    <a:pt x="546" y="722"/>
                  </a:lnTo>
                  <a:lnTo>
                    <a:pt x="539" y="734"/>
                  </a:lnTo>
                  <a:lnTo>
                    <a:pt x="529" y="745"/>
                  </a:lnTo>
                  <a:lnTo>
                    <a:pt x="518" y="754"/>
                  </a:lnTo>
                  <a:lnTo>
                    <a:pt x="507" y="762"/>
                  </a:lnTo>
                  <a:lnTo>
                    <a:pt x="495" y="769"/>
                  </a:lnTo>
                  <a:lnTo>
                    <a:pt x="483" y="775"/>
                  </a:lnTo>
                  <a:lnTo>
                    <a:pt x="468" y="780"/>
                  </a:lnTo>
                  <a:lnTo>
                    <a:pt x="456" y="785"/>
                  </a:lnTo>
                  <a:lnTo>
                    <a:pt x="441" y="786"/>
                  </a:lnTo>
                  <a:lnTo>
                    <a:pt x="425" y="788"/>
                  </a:lnTo>
                  <a:lnTo>
                    <a:pt x="425" y="78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76" name="Freeform 7"/>
            <p:cNvSpPr>
              <a:spLocks/>
            </p:cNvSpPr>
            <p:nvPr/>
          </p:nvSpPr>
          <p:spPr bwMode="auto">
            <a:xfrm>
              <a:off x="655" y="1936"/>
              <a:ext cx="172" cy="172"/>
            </a:xfrm>
            <a:custGeom>
              <a:avLst/>
              <a:gdLst>
                <a:gd name="T0" fmla="*/ 0 w 344"/>
                <a:gd name="T1" fmla="*/ 172 h 344"/>
                <a:gd name="T2" fmla="*/ 3 w 344"/>
                <a:gd name="T3" fmla="*/ 138 h 344"/>
                <a:gd name="T4" fmla="*/ 14 w 344"/>
                <a:gd name="T5" fmla="*/ 105 h 344"/>
                <a:gd name="T6" fmla="*/ 30 w 344"/>
                <a:gd name="T7" fmla="*/ 76 h 344"/>
                <a:gd name="T8" fmla="*/ 51 w 344"/>
                <a:gd name="T9" fmla="*/ 51 h 344"/>
                <a:gd name="T10" fmla="*/ 76 w 344"/>
                <a:gd name="T11" fmla="*/ 30 h 344"/>
                <a:gd name="T12" fmla="*/ 105 w 344"/>
                <a:gd name="T13" fmla="*/ 14 h 344"/>
                <a:gd name="T14" fmla="*/ 137 w 344"/>
                <a:gd name="T15" fmla="*/ 5 h 344"/>
                <a:gd name="T16" fmla="*/ 172 w 344"/>
                <a:gd name="T17" fmla="*/ 0 h 344"/>
                <a:gd name="T18" fmla="*/ 190 w 344"/>
                <a:gd name="T19" fmla="*/ 1 h 344"/>
                <a:gd name="T20" fmla="*/ 223 w 344"/>
                <a:gd name="T21" fmla="*/ 8 h 344"/>
                <a:gd name="T22" fmla="*/ 255 w 344"/>
                <a:gd name="T23" fmla="*/ 21 h 344"/>
                <a:gd name="T24" fmla="*/ 282 w 344"/>
                <a:gd name="T25" fmla="*/ 40 h 344"/>
                <a:gd name="T26" fmla="*/ 304 w 344"/>
                <a:gd name="T27" fmla="*/ 64 h 344"/>
                <a:gd name="T28" fmla="*/ 323 w 344"/>
                <a:gd name="T29" fmla="*/ 91 h 344"/>
                <a:gd name="T30" fmla="*/ 336 w 344"/>
                <a:gd name="T31" fmla="*/ 121 h 344"/>
                <a:gd name="T32" fmla="*/ 344 w 344"/>
                <a:gd name="T33" fmla="*/ 154 h 344"/>
                <a:gd name="T34" fmla="*/ 344 w 344"/>
                <a:gd name="T35" fmla="*/ 172 h 344"/>
                <a:gd name="T36" fmla="*/ 341 w 344"/>
                <a:gd name="T37" fmla="*/ 207 h 344"/>
                <a:gd name="T38" fmla="*/ 331 w 344"/>
                <a:gd name="T39" fmla="*/ 239 h 344"/>
                <a:gd name="T40" fmla="*/ 316 w 344"/>
                <a:gd name="T41" fmla="*/ 269 h 344"/>
                <a:gd name="T42" fmla="*/ 295 w 344"/>
                <a:gd name="T43" fmla="*/ 295 h 344"/>
                <a:gd name="T44" fmla="*/ 269 w 344"/>
                <a:gd name="T45" fmla="*/ 315 h 344"/>
                <a:gd name="T46" fmla="*/ 239 w 344"/>
                <a:gd name="T47" fmla="*/ 331 h 344"/>
                <a:gd name="T48" fmla="*/ 207 w 344"/>
                <a:gd name="T49" fmla="*/ 341 h 344"/>
                <a:gd name="T50" fmla="*/ 172 w 344"/>
                <a:gd name="T51" fmla="*/ 344 h 344"/>
                <a:gd name="T52" fmla="*/ 154 w 344"/>
                <a:gd name="T53" fmla="*/ 344 h 344"/>
                <a:gd name="T54" fmla="*/ 121 w 344"/>
                <a:gd name="T55" fmla="*/ 338 h 344"/>
                <a:gd name="T56" fmla="*/ 91 w 344"/>
                <a:gd name="T57" fmla="*/ 323 h 344"/>
                <a:gd name="T58" fmla="*/ 64 w 344"/>
                <a:gd name="T59" fmla="*/ 306 h 344"/>
                <a:gd name="T60" fmla="*/ 40 w 344"/>
                <a:gd name="T61" fmla="*/ 282 h 344"/>
                <a:gd name="T62" fmla="*/ 21 w 344"/>
                <a:gd name="T63" fmla="*/ 255 h 344"/>
                <a:gd name="T64" fmla="*/ 8 w 344"/>
                <a:gd name="T65" fmla="*/ 225 h 344"/>
                <a:gd name="T66" fmla="*/ 1 w 344"/>
                <a:gd name="T67" fmla="*/ 190 h 344"/>
                <a:gd name="T68" fmla="*/ 0 w 344"/>
                <a:gd name="T69"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44">
                  <a:moveTo>
                    <a:pt x="0" y="172"/>
                  </a:moveTo>
                  <a:lnTo>
                    <a:pt x="0" y="172"/>
                  </a:lnTo>
                  <a:lnTo>
                    <a:pt x="1" y="154"/>
                  </a:lnTo>
                  <a:lnTo>
                    <a:pt x="3" y="138"/>
                  </a:lnTo>
                  <a:lnTo>
                    <a:pt x="8" y="121"/>
                  </a:lnTo>
                  <a:lnTo>
                    <a:pt x="14" y="105"/>
                  </a:lnTo>
                  <a:lnTo>
                    <a:pt x="21" y="91"/>
                  </a:lnTo>
                  <a:lnTo>
                    <a:pt x="30" y="76"/>
                  </a:lnTo>
                  <a:lnTo>
                    <a:pt x="40" y="64"/>
                  </a:lnTo>
                  <a:lnTo>
                    <a:pt x="51" y="51"/>
                  </a:lnTo>
                  <a:lnTo>
                    <a:pt x="64" y="40"/>
                  </a:lnTo>
                  <a:lnTo>
                    <a:pt x="76" y="30"/>
                  </a:lnTo>
                  <a:lnTo>
                    <a:pt x="91" y="21"/>
                  </a:lnTo>
                  <a:lnTo>
                    <a:pt x="105" y="14"/>
                  </a:lnTo>
                  <a:lnTo>
                    <a:pt x="121" y="8"/>
                  </a:lnTo>
                  <a:lnTo>
                    <a:pt x="137" y="5"/>
                  </a:lnTo>
                  <a:lnTo>
                    <a:pt x="154" y="1"/>
                  </a:lnTo>
                  <a:lnTo>
                    <a:pt x="172" y="0"/>
                  </a:lnTo>
                  <a:lnTo>
                    <a:pt x="172" y="0"/>
                  </a:lnTo>
                  <a:lnTo>
                    <a:pt x="190" y="1"/>
                  </a:lnTo>
                  <a:lnTo>
                    <a:pt x="207" y="5"/>
                  </a:lnTo>
                  <a:lnTo>
                    <a:pt x="223" y="8"/>
                  </a:lnTo>
                  <a:lnTo>
                    <a:pt x="239" y="14"/>
                  </a:lnTo>
                  <a:lnTo>
                    <a:pt x="255" y="21"/>
                  </a:lnTo>
                  <a:lnTo>
                    <a:pt x="269" y="30"/>
                  </a:lnTo>
                  <a:lnTo>
                    <a:pt x="282" y="40"/>
                  </a:lnTo>
                  <a:lnTo>
                    <a:pt x="295" y="51"/>
                  </a:lnTo>
                  <a:lnTo>
                    <a:pt x="304" y="64"/>
                  </a:lnTo>
                  <a:lnTo>
                    <a:pt x="316" y="76"/>
                  </a:lnTo>
                  <a:lnTo>
                    <a:pt x="323" y="91"/>
                  </a:lnTo>
                  <a:lnTo>
                    <a:pt x="331" y="105"/>
                  </a:lnTo>
                  <a:lnTo>
                    <a:pt x="336" y="121"/>
                  </a:lnTo>
                  <a:lnTo>
                    <a:pt x="341" y="138"/>
                  </a:lnTo>
                  <a:lnTo>
                    <a:pt x="344" y="154"/>
                  </a:lnTo>
                  <a:lnTo>
                    <a:pt x="344" y="172"/>
                  </a:lnTo>
                  <a:lnTo>
                    <a:pt x="344" y="172"/>
                  </a:lnTo>
                  <a:lnTo>
                    <a:pt x="344" y="190"/>
                  </a:lnTo>
                  <a:lnTo>
                    <a:pt x="341" y="207"/>
                  </a:lnTo>
                  <a:lnTo>
                    <a:pt x="336" y="225"/>
                  </a:lnTo>
                  <a:lnTo>
                    <a:pt x="331" y="239"/>
                  </a:lnTo>
                  <a:lnTo>
                    <a:pt x="323" y="255"/>
                  </a:lnTo>
                  <a:lnTo>
                    <a:pt x="316" y="269"/>
                  </a:lnTo>
                  <a:lnTo>
                    <a:pt x="304" y="282"/>
                  </a:lnTo>
                  <a:lnTo>
                    <a:pt x="295" y="295"/>
                  </a:lnTo>
                  <a:lnTo>
                    <a:pt x="282" y="306"/>
                  </a:lnTo>
                  <a:lnTo>
                    <a:pt x="269" y="315"/>
                  </a:lnTo>
                  <a:lnTo>
                    <a:pt x="255" y="323"/>
                  </a:lnTo>
                  <a:lnTo>
                    <a:pt x="239" y="331"/>
                  </a:lnTo>
                  <a:lnTo>
                    <a:pt x="223" y="338"/>
                  </a:lnTo>
                  <a:lnTo>
                    <a:pt x="207" y="341"/>
                  </a:lnTo>
                  <a:lnTo>
                    <a:pt x="190" y="344"/>
                  </a:lnTo>
                  <a:lnTo>
                    <a:pt x="172" y="344"/>
                  </a:lnTo>
                  <a:lnTo>
                    <a:pt x="172" y="344"/>
                  </a:lnTo>
                  <a:lnTo>
                    <a:pt x="154" y="344"/>
                  </a:lnTo>
                  <a:lnTo>
                    <a:pt x="137" y="341"/>
                  </a:lnTo>
                  <a:lnTo>
                    <a:pt x="121" y="338"/>
                  </a:lnTo>
                  <a:lnTo>
                    <a:pt x="105" y="331"/>
                  </a:lnTo>
                  <a:lnTo>
                    <a:pt x="91" y="323"/>
                  </a:lnTo>
                  <a:lnTo>
                    <a:pt x="76" y="315"/>
                  </a:lnTo>
                  <a:lnTo>
                    <a:pt x="64" y="306"/>
                  </a:lnTo>
                  <a:lnTo>
                    <a:pt x="51" y="295"/>
                  </a:lnTo>
                  <a:lnTo>
                    <a:pt x="40" y="282"/>
                  </a:lnTo>
                  <a:lnTo>
                    <a:pt x="30" y="269"/>
                  </a:lnTo>
                  <a:lnTo>
                    <a:pt x="21" y="255"/>
                  </a:lnTo>
                  <a:lnTo>
                    <a:pt x="14" y="239"/>
                  </a:lnTo>
                  <a:lnTo>
                    <a:pt x="8" y="225"/>
                  </a:lnTo>
                  <a:lnTo>
                    <a:pt x="3" y="207"/>
                  </a:lnTo>
                  <a:lnTo>
                    <a:pt x="1" y="190"/>
                  </a:lnTo>
                  <a:lnTo>
                    <a:pt x="0" y="172"/>
                  </a:lnTo>
                  <a:lnTo>
                    <a:pt x="0" y="1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nvGrpSpPr>
          <p:cNvPr id="14" name="Group 13"/>
          <p:cNvGrpSpPr/>
          <p:nvPr/>
        </p:nvGrpSpPr>
        <p:grpSpPr>
          <a:xfrm>
            <a:off x="7891822" y="1339945"/>
            <a:ext cx="864287" cy="787559"/>
            <a:chOff x="7355371" y="4023578"/>
            <a:chExt cx="715687" cy="651280"/>
          </a:xfrm>
        </p:grpSpPr>
        <p:sp>
          <p:nvSpPr>
            <p:cNvPr id="85" name="Oval 84">
              <a:extLst>
                <a:ext uri="{FF2B5EF4-FFF2-40B4-BE49-F238E27FC236}">
                  <a16:creationId xmlns:a16="http://schemas.microsoft.com/office/drawing/2014/main" id="{5EFC3EB3-DA81-8044-AC37-ABFD8F67EE41}"/>
                </a:ext>
              </a:extLst>
            </p:cNvPr>
            <p:cNvSpPr/>
            <p:nvPr/>
          </p:nvSpPr>
          <p:spPr>
            <a:xfrm>
              <a:off x="7387576" y="4023578"/>
              <a:ext cx="651280" cy="65128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005073"/>
                </a:solidFill>
              </a:endParaRPr>
            </a:p>
          </p:txBody>
        </p:sp>
        <p:sp>
          <p:nvSpPr>
            <p:cNvPr id="87" name="Title 3">
              <a:extLst>
                <a:ext uri="{FF2B5EF4-FFF2-40B4-BE49-F238E27FC236}">
                  <a16:creationId xmlns:a16="http://schemas.microsoft.com/office/drawing/2014/main" id="{00FAA148-3A9C-D944-ADBD-5944B4B20998}"/>
                </a:ext>
              </a:extLst>
            </p:cNvPr>
            <p:cNvSpPr txBox="1">
              <a:spLocks/>
            </p:cNvSpPr>
            <p:nvPr/>
          </p:nvSpPr>
          <p:spPr bwMode="auto">
            <a:xfrm>
              <a:off x="7355371" y="4089463"/>
              <a:ext cx="715687" cy="38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noAutofit/>
            </a:bodyPr>
            <a:lstStyle>
              <a:lvl1pPr marL="244794" indent="-533277" algn="l" defTabSz="912261" rtl="0" eaLnBrk="1" fontAlgn="base" hangingPunct="1">
                <a:lnSpc>
                  <a:spcPct val="90000"/>
                </a:lnSpc>
                <a:spcBef>
                  <a:spcPct val="0"/>
                </a:spcBef>
                <a:spcAft>
                  <a:spcPct val="0"/>
                </a:spcAft>
                <a:defRPr lang="en-US" sz="5333" b="0" i="1" u="none" kern="1200" spc="0" baseline="0">
                  <a:solidFill>
                    <a:schemeClr val="bg1"/>
                  </a:solidFill>
                  <a:latin typeface="+mj-lt"/>
                  <a:ea typeface="CiscoSansTT Thin" charset="0"/>
                  <a:cs typeface="CiscoSans Thin"/>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pPr algn="ctr">
                <a:lnSpc>
                  <a:spcPct val="100000"/>
                </a:lnSpc>
              </a:pPr>
              <a:r>
                <a:rPr sz="2400" b="1" i="0" dirty="0">
                  <a:solidFill>
                    <a:srgbClr val="FFFFFF"/>
                  </a:solidFill>
                  <a:latin typeface="CiscoSans" panose="020B0503020201020303" pitchFamily="34" charset="0"/>
                </a:rPr>
                <a:t>1%</a:t>
              </a:r>
            </a:p>
          </p:txBody>
        </p:sp>
      </p:grpSp>
      <p:grpSp>
        <p:nvGrpSpPr>
          <p:cNvPr id="136" name="Group 65"/>
          <p:cNvGrpSpPr>
            <a:grpSpLocks noChangeAspect="1"/>
          </p:cNvGrpSpPr>
          <p:nvPr/>
        </p:nvGrpSpPr>
        <p:grpSpPr bwMode="auto">
          <a:xfrm rot="16200000">
            <a:off x="7538308" y="2348998"/>
            <a:ext cx="626841" cy="632798"/>
            <a:chOff x="3671" y="924"/>
            <a:chExt cx="1368" cy="1381"/>
          </a:xfrm>
        </p:grpSpPr>
        <p:sp>
          <p:nvSpPr>
            <p:cNvPr id="138" name="Freeform 80"/>
            <p:cNvSpPr>
              <a:spLocks noEditPoints="1"/>
            </p:cNvSpPr>
            <p:nvPr/>
          </p:nvSpPr>
          <p:spPr bwMode="auto">
            <a:xfrm>
              <a:off x="3899" y="1401"/>
              <a:ext cx="532" cy="541"/>
            </a:xfrm>
            <a:custGeom>
              <a:avLst/>
              <a:gdLst>
                <a:gd name="T0" fmla="*/ 224 w 224"/>
                <a:gd name="T1" fmla="*/ 218 h 228"/>
                <a:gd name="T2" fmla="*/ 223 w 224"/>
                <a:gd name="T3" fmla="*/ 219 h 228"/>
                <a:gd name="T4" fmla="*/ 210 w 224"/>
                <a:gd name="T5" fmla="*/ 228 h 228"/>
                <a:gd name="T6" fmla="*/ 223 w 224"/>
                <a:gd name="T7" fmla="*/ 219 h 228"/>
                <a:gd name="T8" fmla="*/ 224 w 224"/>
                <a:gd name="T9" fmla="*/ 218 h 228"/>
                <a:gd name="T10" fmla="*/ 224 w 224"/>
                <a:gd name="T11" fmla="*/ 218 h 228"/>
                <a:gd name="T12" fmla="*/ 224 w 224"/>
                <a:gd name="T13" fmla="*/ 218 h 228"/>
                <a:gd name="T14" fmla="*/ 48 w 224"/>
                <a:gd name="T15" fmla="*/ 0 h 228"/>
                <a:gd name="T16" fmla="*/ 17 w 224"/>
                <a:gd name="T17" fmla="*/ 13 h 228"/>
                <a:gd name="T18" fmla="*/ 17 w 224"/>
                <a:gd name="T19" fmla="*/ 13 h 228"/>
                <a:gd name="T20" fmla="*/ 17 w 224"/>
                <a:gd name="T21" fmla="*/ 13 h 228"/>
                <a:gd name="T22" fmla="*/ 13 w 224"/>
                <a:gd name="T23" fmla="*/ 17 h 228"/>
                <a:gd name="T24" fmla="*/ 17 w 224"/>
                <a:gd name="T25" fmla="*/ 74 h 228"/>
                <a:gd name="T26" fmla="*/ 113 w 224"/>
                <a:gd name="T27" fmla="*/ 170 h 228"/>
                <a:gd name="T28" fmla="*/ 161 w 224"/>
                <a:gd name="T29" fmla="*/ 218 h 228"/>
                <a:gd name="T30" fmla="*/ 149 w 224"/>
                <a:gd name="T31" fmla="*/ 188 h 228"/>
                <a:gd name="T32" fmla="*/ 149 w 224"/>
                <a:gd name="T33" fmla="*/ 188 h 228"/>
                <a:gd name="T34" fmla="*/ 149 w 224"/>
                <a:gd name="T35" fmla="*/ 84 h 228"/>
                <a:gd name="T36" fmla="*/ 149 w 224"/>
                <a:gd name="T37" fmla="*/ 84 h 228"/>
                <a:gd name="T38" fmla="*/ 78 w 224"/>
                <a:gd name="T39" fmla="*/ 13 h 228"/>
                <a:gd name="T40" fmla="*/ 78 w 224"/>
                <a:gd name="T41" fmla="*/ 13 h 228"/>
                <a:gd name="T42" fmla="*/ 48 w 224"/>
                <a:gd name="T4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4" h="228">
                  <a:moveTo>
                    <a:pt x="224" y="218"/>
                  </a:moveTo>
                  <a:cubicBezTo>
                    <a:pt x="223" y="219"/>
                    <a:pt x="223" y="219"/>
                    <a:pt x="223" y="219"/>
                  </a:cubicBezTo>
                  <a:cubicBezTo>
                    <a:pt x="219" y="223"/>
                    <a:pt x="215" y="226"/>
                    <a:pt x="210" y="228"/>
                  </a:cubicBezTo>
                  <a:cubicBezTo>
                    <a:pt x="215" y="226"/>
                    <a:pt x="219" y="223"/>
                    <a:pt x="223" y="219"/>
                  </a:cubicBezTo>
                  <a:cubicBezTo>
                    <a:pt x="224" y="218"/>
                    <a:pt x="224" y="218"/>
                    <a:pt x="224" y="218"/>
                  </a:cubicBezTo>
                  <a:cubicBezTo>
                    <a:pt x="224" y="218"/>
                    <a:pt x="224" y="218"/>
                    <a:pt x="224" y="218"/>
                  </a:cubicBezTo>
                  <a:cubicBezTo>
                    <a:pt x="224" y="218"/>
                    <a:pt x="224" y="218"/>
                    <a:pt x="224" y="218"/>
                  </a:cubicBezTo>
                  <a:moveTo>
                    <a:pt x="48" y="0"/>
                  </a:moveTo>
                  <a:cubicBezTo>
                    <a:pt x="37" y="0"/>
                    <a:pt x="25" y="4"/>
                    <a:pt x="17" y="13"/>
                  </a:cubicBezTo>
                  <a:cubicBezTo>
                    <a:pt x="17" y="13"/>
                    <a:pt x="17" y="13"/>
                    <a:pt x="17" y="13"/>
                  </a:cubicBezTo>
                  <a:cubicBezTo>
                    <a:pt x="17" y="13"/>
                    <a:pt x="17" y="13"/>
                    <a:pt x="17" y="13"/>
                  </a:cubicBezTo>
                  <a:cubicBezTo>
                    <a:pt x="16" y="14"/>
                    <a:pt x="14" y="16"/>
                    <a:pt x="13" y="17"/>
                  </a:cubicBezTo>
                  <a:cubicBezTo>
                    <a:pt x="0" y="34"/>
                    <a:pt x="2" y="59"/>
                    <a:pt x="17" y="74"/>
                  </a:cubicBezTo>
                  <a:cubicBezTo>
                    <a:pt x="113" y="170"/>
                    <a:pt x="113" y="170"/>
                    <a:pt x="113" y="170"/>
                  </a:cubicBezTo>
                  <a:cubicBezTo>
                    <a:pt x="161" y="218"/>
                    <a:pt x="161" y="218"/>
                    <a:pt x="161" y="218"/>
                  </a:cubicBezTo>
                  <a:cubicBezTo>
                    <a:pt x="153" y="209"/>
                    <a:pt x="149" y="199"/>
                    <a:pt x="149" y="188"/>
                  </a:cubicBezTo>
                  <a:cubicBezTo>
                    <a:pt x="149" y="188"/>
                    <a:pt x="149" y="188"/>
                    <a:pt x="149" y="188"/>
                  </a:cubicBezTo>
                  <a:cubicBezTo>
                    <a:pt x="149" y="84"/>
                    <a:pt x="149" y="84"/>
                    <a:pt x="149" y="84"/>
                  </a:cubicBezTo>
                  <a:cubicBezTo>
                    <a:pt x="149" y="84"/>
                    <a:pt x="149" y="84"/>
                    <a:pt x="149" y="84"/>
                  </a:cubicBezTo>
                  <a:cubicBezTo>
                    <a:pt x="78" y="13"/>
                    <a:pt x="78" y="13"/>
                    <a:pt x="78" y="13"/>
                  </a:cubicBezTo>
                  <a:cubicBezTo>
                    <a:pt x="78" y="13"/>
                    <a:pt x="78" y="13"/>
                    <a:pt x="78" y="13"/>
                  </a:cubicBezTo>
                  <a:cubicBezTo>
                    <a:pt x="70" y="4"/>
                    <a:pt x="59" y="0"/>
                    <a:pt x="48" y="0"/>
                  </a:cubicBezTo>
                </a:path>
              </a:pathLst>
            </a:custGeom>
            <a:solidFill>
              <a:schemeClr val="accent1"/>
            </a:solidFill>
            <a:ln w="3175">
              <a:solidFill>
                <a:schemeClr val="accent1"/>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39" name="Freeform 68"/>
            <p:cNvSpPr>
              <a:spLocks/>
            </p:cNvSpPr>
            <p:nvPr/>
          </p:nvSpPr>
          <p:spPr bwMode="auto">
            <a:xfrm>
              <a:off x="3671" y="2203"/>
              <a:ext cx="1368" cy="102"/>
            </a:xfrm>
            <a:custGeom>
              <a:avLst/>
              <a:gdLst>
                <a:gd name="T0" fmla="*/ 576 w 576"/>
                <a:gd name="T1" fmla="*/ 0 h 43"/>
                <a:gd name="T2" fmla="*/ 576 w 576"/>
                <a:gd name="T3" fmla="*/ 0 h 43"/>
                <a:gd name="T4" fmla="*/ 533 w 576"/>
                <a:gd name="T5" fmla="*/ 43 h 43"/>
                <a:gd name="T6" fmla="*/ 533 w 576"/>
                <a:gd name="T7" fmla="*/ 43 h 43"/>
                <a:gd name="T8" fmla="*/ 44 w 576"/>
                <a:gd name="T9" fmla="*/ 43 h 43"/>
                <a:gd name="T10" fmla="*/ 44 w 576"/>
                <a:gd name="T11" fmla="*/ 43 h 43"/>
                <a:gd name="T12" fmla="*/ 0 w 576"/>
                <a:gd name="T13" fmla="*/ 0 h 43"/>
                <a:gd name="T14" fmla="*/ 0 w 576"/>
                <a:gd name="T15" fmla="*/ 0 h 43"/>
                <a:gd name="T16" fmla="*/ 44 w 576"/>
                <a:gd name="T17" fmla="*/ 43 h 43"/>
                <a:gd name="T18" fmla="*/ 533 w 576"/>
                <a:gd name="T19" fmla="*/ 43 h 43"/>
                <a:gd name="T20" fmla="*/ 576 w 576"/>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43">
                  <a:moveTo>
                    <a:pt x="576" y="0"/>
                  </a:moveTo>
                  <a:cubicBezTo>
                    <a:pt x="576" y="0"/>
                    <a:pt x="576" y="0"/>
                    <a:pt x="576" y="0"/>
                  </a:cubicBezTo>
                  <a:cubicBezTo>
                    <a:pt x="576" y="24"/>
                    <a:pt x="557" y="43"/>
                    <a:pt x="533" y="43"/>
                  </a:cubicBezTo>
                  <a:cubicBezTo>
                    <a:pt x="533" y="43"/>
                    <a:pt x="533" y="43"/>
                    <a:pt x="533" y="43"/>
                  </a:cubicBezTo>
                  <a:cubicBezTo>
                    <a:pt x="44" y="43"/>
                    <a:pt x="44" y="43"/>
                    <a:pt x="44" y="43"/>
                  </a:cubicBezTo>
                  <a:cubicBezTo>
                    <a:pt x="44" y="43"/>
                    <a:pt x="44" y="43"/>
                    <a:pt x="44" y="43"/>
                  </a:cubicBezTo>
                  <a:cubicBezTo>
                    <a:pt x="20" y="43"/>
                    <a:pt x="1" y="24"/>
                    <a:pt x="0" y="0"/>
                  </a:cubicBezTo>
                  <a:cubicBezTo>
                    <a:pt x="0" y="0"/>
                    <a:pt x="0" y="0"/>
                    <a:pt x="0" y="0"/>
                  </a:cubicBezTo>
                  <a:cubicBezTo>
                    <a:pt x="1" y="24"/>
                    <a:pt x="20" y="43"/>
                    <a:pt x="44" y="43"/>
                  </a:cubicBezTo>
                  <a:cubicBezTo>
                    <a:pt x="533" y="43"/>
                    <a:pt x="533" y="43"/>
                    <a:pt x="533" y="43"/>
                  </a:cubicBezTo>
                  <a:cubicBezTo>
                    <a:pt x="557" y="43"/>
                    <a:pt x="576" y="24"/>
                    <a:pt x="576"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1" name="Freeform 70"/>
            <p:cNvSpPr>
              <a:spLocks/>
            </p:cNvSpPr>
            <p:nvPr/>
          </p:nvSpPr>
          <p:spPr bwMode="auto">
            <a:xfrm>
              <a:off x="3671" y="1771"/>
              <a:ext cx="206" cy="329"/>
            </a:xfrm>
            <a:custGeom>
              <a:avLst/>
              <a:gdLst>
                <a:gd name="T0" fmla="*/ 44 w 87"/>
                <a:gd name="T1" fmla="*/ 0 h 139"/>
                <a:gd name="T2" fmla="*/ 0 w 87"/>
                <a:gd name="T3" fmla="*/ 44 h 139"/>
                <a:gd name="T4" fmla="*/ 0 w 87"/>
                <a:gd name="T5" fmla="*/ 44 h 139"/>
                <a:gd name="T6" fmla="*/ 44 w 87"/>
                <a:gd name="T7" fmla="*/ 0 h 139"/>
                <a:gd name="T8" fmla="*/ 87 w 87"/>
                <a:gd name="T9" fmla="*/ 44 h 139"/>
                <a:gd name="T10" fmla="*/ 87 w 87"/>
                <a:gd name="T11" fmla="*/ 139 h 139"/>
                <a:gd name="T12" fmla="*/ 87 w 87"/>
                <a:gd name="T13" fmla="*/ 44 h 139"/>
                <a:gd name="T14" fmla="*/ 44 w 87"/>
                <a:gd name="T15" fmla="*/ 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39">
                  <a:moveTo>
                    <a:pt x="44" y="0"/>
                  </a:moveTo>
                  <a:cubicBezTo>
                    <a:pt x="20" y="0"/>
                    <a:pt x="0" y="20"/>
                    <a:pt x="0" y="44"/>
                  </a:cubicBezTo>
                  <a:cubicBezTo>
                    <a:pt x="0" y="44"/>
                    <a:pt x="0" y="44"/>
                    <a:pt x="0" y="44"/>
                  </a:cubicBezTo>
                  <a:cubicBezTo>
                    <a:pt x="0" y="20"/>
                    <a:pt x="20" y="0"/>
                    <a:pt x="44" y="0"/>
                  </a:cubicBezTo>
                  <a:cubicBezTo>
                    <a:pt x="67" y="0"/>
                    <a:pt x="87" y="20"/>
                    <a:pt x="87" y="44"/>
                  </a:cubicBezTo>
                  <a:cubicBezTo>
                    <a:pt x="87" y="139"/>
                    <a:pt x="87" y="139"/>
                    <a:pt x="87" y="139"/>
                  </a:cubicBezTo>
                  <a:cubicBezTo>
                    <a:pt x="87" y="44"/>
                    <a:pt x="87" y="44"/>
                    <a:pt x="87" y="44"/>
                  </a:cubicBezTo>
                  <a:cubicBezTo>
                    <a:pt x="87" y="20"/>
                    <a:pt x="67" y="0"/>
                    <a:pt x="44"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2" name="Freeform 72"/>
            <p:cNvSpPr>
              <a:spLocks/>
            </p:cNvSpPr>
            <p:nvPr/>
          </p:nvSpPr>
          <p:spPr bwMode="auto">
            <a:xfrm>
              <a:off x="3671" y="2203"/>
              <a:ext cx="104" cy="102"/>
            </a:xfrm>
            <a:custGeom>
              <a:avLst/>
              <a:gdLst>
                <a:gd name="T0" fmla="*/ 0 w 44"/>
                <a:gd name="T1" fmla="*/ 0 h 43"/>
                <a:gd name="T2" fmla="*/ 44 w 44"/>
                <a:gd name="T3" fmla="*/ 43 h 43"/>
                <a:gd name="T4" fmla="*/ 44 w 44"/>
                <a:gd name="T5" fmla="*/ 43 h 43"/>
                <a:gd name="T6" fmla="*/ 44 w 44"/>
                <a:gd name="T7" fmla="*/ 43 h 43"/>
                <a:gd name="T8" fmla="*/ 0 w 44"/>
                <a:gd name="T9" fmla="*/ 0 h 43"/>
              </a:gdLst>
              <a:ahLst/>
              <a:cxnLst>
                <a:cxn ang="0">
                  <a:pos x="T0" y="T1"/>
                </a:cxn>
                <a:cxn ang="0">
                  <a:pos x="T2" y="T3"/>
                </a:cxn>
                <a:cxn ang="0">
                  <a:pos x="T4" y="T5"/>
                </a:cxn>
                <a:cxn ang="0">
                  <a:pos x="T6" y="T7"/>
                </a:cxn>
                <a:cxn ang="0">
                  <a:pos x="T8" y="T9"/>
                </a:cxn>
              </a:cxnLst>
              <a:rect l="0" t="0" r="r" b="b"/>
              <a:pathLst>
                <a:path w="44" h="43">
                  <a:moveTo>
                    <a:pt x="0" y="0"/>
                  </a:moveTo>
                  <a:cubicBezTo>
                    <a:pt x="1" y="24"/>
                    <a:pt x="20" y="43"/>
                    <a:pt x="44" y="43"/>
                  </a:cubicBezTo>
                  <a:cubicBezTo>
                    <a:pt x="44" y="43"/>
                    <a:pt x="44" y="43"/>
                    <a:pt x="44" y="43"/>
                  </a:cubicBezTo>
                  <a:cubicBezTo>
                    <a:pt x="44" y="43"/>
                    <a:pt x="44" y="43"/>
                    <a:pt x="44" y="43"/>
                  </a:cubicBezTo>
                  <a:cubicBezTo>
                    <a:pt x="20" y="43"/>
                    <a:pt x="1" y="24"/>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4" name="Freeform 74"/>
            <p:cNvSpPr>
              <a:spLocks/>
            </p:cNvSpPr>
            <p:nvPr/>
          </p:nvSpPr>
          <p:spPr bwMode="auto">
            <a:xfrm>
              <a:off x="4834" y="1771"/>
              <a:ext cx="205" cy="432"/>
            </a:xfrm>
            <a:custGeom>
              <a:avLst/>
              <a:gdLst>
                <a:gd name="T0" fmla="*/ 43 w 86"/>
                <a:gd name="T1" fmla="*/ 0 h 182"/>
                <a:gd name="T2" fmla="*/ 0 w 86"/>
                <a:gd name="T3" fmla="*/ 44 h 182"/>
                <a:gd name="T4" fmla="*/ 0 w 86"/>
                <a:gd name="T5" fmla="*/ 44 h 182"/>
                <a:gd name="T6" fmla="*/ 43 w 86"/>
                <a:gd name="T7" fmla="*/ 0 h 182"/>
                <a:gd name="T8" fmla="*/ 86 w 86"/>
                <a:gd name="T9" fmla="*/ 44 h 182"/>
                <a:gd name="T10" fmla="*/ 86 w 86"/>
                <a:gd name="T11" fmla="*/ 182 h 182"/>
                <a:gd name="T12" fmla="*/ 86 w 86"/>
                <a:gd name="T13" fmla="*/ 182 h 182"/>
                <a:gd name="T14" fmla="*/ 86 w 86"/>
                <a:gd name="T15" fmla="*/ 44 h 182"/>
                <a:gd name="T16" fmla="*/ 43 w 86"/>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82">
                  <a:moveTo>
                    <a:pt x="43" y="0"/>
                  </a:moveTo>
                  <a:cubicBezTo>
                    <a:pt x="20" y="0"/>
                    <a:pt x="0" y="20"/>
                    <a:pt x="0" y="44"/>
                  </a:cubicBezTo>
                  <a:cubicBezTo>
                    <a:pt x="0" y="44"/>
                    <a:pt x="0" y="44"/>
                    <a:pt x="0" y="44"/>
                  </a:cubicBezTo>
                  <a:cubicBezTo>
                    <a:pt x="0" y="20"/>
                    <a:pt x="20" y="0"/>
                    <a:pt x="43" y="0"/>
                  </a:cubicBezTo>
                  <a:cubicBezTo>
                    <a:pt x="67" y="0"/>
                    <a:pt x="86" y="20"/>
                    <a:pt x="86" y="44"/>
                  </a:cubicBezTo>
                  <a:cubicBezTo>
                    <a:pt x="86" y="182"/>
                    <a:pt x="86" y="182"/>
                    <a:pt x="86" y="182"/>
                  </a:cubicBezTo>
                  <a:cubicBezTo>
                    <a:pt x="86" y="182"/>
                    <a:pt x="86" y="182"/>
                    <a:pt x="86" y="182"/>
                  </a:cubicBezTo>
                  <a:cubicBezTo>
                    <a:pt x="86" y="44"/>
                    <a:pt x="86" y="44"/>
                    <a:pt x="86" y="44"/>
                  </a:cubicBezTo>
                  <a:cubicBezTo>
                    <a:pt x="86" y="20"/>
                    <a:pt x="67" y="0"/>
                    <a:pt x="43"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6" name="Freeform 76"/>
            <p:cNvSpPr>
              <a:spLocks/>
            </p:cNvSpPr>
            <p:nvPr/>
          </p:nvSpPr>
          <p:spPr bwMode="auto">
            <a:xfrm>
              <a:off x="4936" y="2203"/>
              <a:ext cx="103" cy="102"/>
            </a:xfrm>
            <a:custGeom>
              <a:avLst/>
              <a:gdLst>
                <a:gd name="T0" fmla="*/ 43 w 43"/>
                <a:gd name="T1" fmla="*/ 0 h 43"/>
                <a:gd name="T2" fmla="*/ 0 w 43"/>
                <a:gd name="T3" fmla="*/ 43 h 43"/>
                <a:gd name="T4" fmla="*/ 0 w 43"/>
                <a:gd name="T5" fmla="*/ 43 h 43"/>
                <a:gd name="T6" fmla="*/ 0 w 43"/>
                <a:gd name="T7" fmla="*/ 43 h 43"/>
                <a:gd name="T8" fmla="*/ 43 w 43"/>
                <a:gd name="T9" fmla="*/ 0 h 43"/>
              </a:gdLst>
              <a:ahLst/>
              <a:cxnLst>
                <a:cxn ang="0">
                  <a:pos x="T0" y="T1"/>
                </a:cxn>
                <a:cxn ang="0">
                  <a:pos x="T2" y="T3"/>
                </a:cxn>
                <a:cxn ang="0">
                  <a:pos x="T4" y="T5"/>
                </a:cxn>
                <a:cxn ang="0">
                  <a:pos x="T6" y="T7"/>
                </a:cxn>
                <a:cxn ang="0">
                  <a:pos x="T8" y="T9"/>
                </a:cxn>
              </a:cxnLst>
              <a:rect l="0" t="0" r="r" b="b"/>
              <a:pathLst>
                <a:path w="43" h="43">
                  <a:moveTo>
                    <a:pt x="43" y="0"/>
                  </a:moveTo>
                  <a:cubicBezTo>
                    <a:pt x="43" y="24"/>
                    <a:pt x="24" y="43"/>
                    <a:pt x="0" y="43"/>
                  </a:cubicBezTo>
                  <a:cubicBezTo>
                    <a:pt x="0" y="43"/>
                    <a:pt x="0" y="43"/>
                    <a:pt x="0" y="43"/>
                  </a:cubicBezTo>
                  <a:cubicBezTo>
                    <a:pt x="0" y="43"/>
                    <a:pt x="0" y="43"/>
                    <a:pt x="0" y="43"/>
                  </a:cubicBezTo>
                  <a:cubicBezTo>
                    <a:pt x="24" y="43"/>
                    <a:pt x="43" y="24"/>
                    <a:pt x="43"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8" name="Freeform 78"/>
            <p:cNvSpPr>
              <a:spLocks/>
            </p:cNvSpPr>
            <p:nvPr/>
          </p:nvSpPr>
          <p:spPr bwMode="auto">
            <a:xfrm>
              <a:off x="4252" y="924"/>
              <a:ext cx="207" cy="778"/>
            </a:xfrm>
            <a:custGeom>
              <a:avLst/>
              <a:gdLst>
                <a:gd name="T0" fmla="*/ 44 w 87"/>
                <a:gd name="T1" fmla="*/ 0 h 328"/>
                <a:gd name="T2" fmla="*/ 0 w 87"/>
                <a:gd name="T3" fmla="*/ 43 h 328"/>
                <a:gd name="T4" fmla="*/ 0 w 87"/>
                <a:gd name="T5" fmla="*/ 285 h 328"/>
                <a:gd name="T6" fmla="*/ 43 w 87"/>
                <a:gd name="T7" fmla="*/ 328 h 328"/>
                <a:gd name="T8" fmla="*/ 87 w 87"/>
                <a:gd name="T9" fmla="*/ 285 h 328"/>
                <a:gd name="T10" fmla="*/ 87 w 87"/>
                <a:gd name="T11" fmla="*/ 43 h 328"/>
                <a:gd name="T12" fmla="*/ 44 w 87"/>
                <a:gd name="T13" fmla="*/ 0 h 328"/>
              </a:gdLst>
              <a:ahLst/>
              <a:cxnLst>
                <a:cxn ang="0">
                  <a:pos x="T0" y="T1"/>
                </a:cxn>
                <a:cxn ang="0">
                  <a:pos x="T2" y="T3"/>
                </a:cxn>
                <a:cxn ang="0">
                  <a:pos x="T4" y="T5"/>
                </a:cxn>
                <a:cxn ang="0">
                  <a:pos x="T6" y="T7"/>
                </a:cxn>
                <a:cxn ang="0">
                  <a:pos x="T8" y="T9"/>
                </a:cxn>
                <a:cxn ang="0">
                  <a:pos x="T10" y="T11"/>
                </a:cxn>
                <a:cxn ang="0">
                  <a:pos x="T12" y="T13"/>
                </a:cxn>
              </a:cxnLst>
              <a:rect l="0" t="0" r="r" b="b"/>
              <a:pathLst>
                <a:path w="87" h="328">
                  <a:moveTo>
                    <a:pt x="44" y="0"/>
                  </a:moveTo>
                  <a:cubicBezTo>
                    <a:pt x="20" y="0"/>
                    <a:pt x="0" y="19"/>
                    <a:pt x="0" y="43"/>
                  </a:cubicBezTo>
                  <a:cubicBezTo>
                    <a:pt x="0" y="285"/>
                    <a:pt x="0" y="285"/>
                    <a:pt x="0" y="285"/>
                  </a:cubicBezTo>
                  <a:cubicBezTo>
                    <a:pt x="43" y="328"/>
                    <a:pt x="43" y="328"/>
                    <a:pt x="43" y="328"/>
                  </a:cubicBezTo>
                  <a:cubicBezTo>
                    <a:pt x="87" y="285"/>
                    <a:pt x="87" y="285"/>
                    <a:pt x="87" y="285"/>
                  </a:cubicBezTo>
                  <a:cubicBezTo>
                    <a:pt x="87" y="43"/>
                    <a:pt x="87" y="43"/>
                    <a:pt x="87" y="43"/>
                  </a:cubicBezTo>
                  <a:cubicBezTo>
                    <a:pt x="87" y="19"/>
                    <a:pt x="67" y="0"/>
                    <a:pt x="44" y="0"/>
                  </a:cubicBezTo>
                </a:path>
              </a:pathLst>
            </a:custGeom>
            <a:solidFill>
              <a:schemeClr val="accent1"/>
            </a:solidFill>
            <a:ln w="3175">
              <a:solidFill>
                <a:schemeClr val="accent1"/>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49" name="Freeform 79"/>
            <p:cNvSpPr>
              <a:spLocks noEditPoints="1"/>
            </p:cNvSpPr>
            <p:nvPr/>
          </p:nvSpPr>
          <p:spPr bwMode="auto">
            <a:xfrm>
              <a:off x="3899" y="1431"/>
              <a:ext cx="532" cy="520"/>
            </a:xfrm>
            <a:custGeom>
              <a:avLst/>
              <a:gdLst>
                <a:gd name="T0" fmla="*/ 224 w 224"/>
                <a:gd name="T1" fmla="*/ 205 h 219"/>
                <a:gd name="T2" fmla="*/ 224 w 224"/>
                <a:gd name="T3" fmla="*/ 205 h 219"/>
                <a:gd name="T4" fmla="*/ 223 w 224"/>
                <a:gd name="T5" fmla="*/ 206 h 219"/>
                <a:gd name="T6" fmla="*/ 210 w 224"/>
                <a:gd name="T7" fmla="*/ 215 h 219"/>
                <a:gd name="T8" fmla="*/ 200 w 224"/>
                <a:gd name="T9" fmla="*/ 218 h 219"/>
                <a:gd name="T10" fmla="*/ 193 w 224"/>
                <a:gd name="T11" fmla="*/ 219 h 219"/>
                <a:gd name="T12" fmla="*/ 192 w 224"/>
                <a:gd name="T13" fmla="*/ 219 h 219"/>
                <a:gd name="T14" fmla="*/ 193 w 224"/>
                <a:gd name="T15" fmla="*/ 219 h 219"/>
                <a:gd name="T16" fmla="*/ 223 w 224"/>
                <a:gd name="T17" fmla="*/ 206 h 219"/>
                <a:gd name="T18" fmla="*/ 223 w 224"/>
                <a:gd name="T19" fmla="*/ 206 h 219"/>
                <a:gd name="T20" fmla="*/ 224 w 224"/>
                <a:gd name="T21" fmla="*/ 205 h 219"/>
                <a:gd name="T22" fmla="*/ 13 w 224"/>
                <a:gd name="T23" fmla="*/ 4 h 219"/>
                <a:gd name="T24" fmla="*/ 17 w 224"/>
                <a:gd name="T25" fmla="*/ 61 h 219"/>
                <a:gd name="T26" fmla="*/ 113 w 224"/>
                <a:gd name="T27" fmla="*/ 157 h 219"/>
                <a:gd name="T28" fmla="*/ 17 w 224"/>
                <a:gd name="T29" fmla="*/ 61 h 219"/>
                <a:gd name="T30" fmla="*/ 13 w 224"/>
                <a:gd name="T31" fmla="*/ 4 h 219"/>
                <a:gd name="T32" fmla="*/ 78 w 224"/>
                <a:gd name="T33" fmla="*/ 0 h 219"/>
                <a:gd name="T34" fmla="*/ 78 w 224"/>
                <a:gd name="T35" fmla="*/ 0 h 219"/>
                <a:gd name="T36" fmla="*/ 149 w 224"/>
                <a:gd name="T37" fmla="*/ 71 h 219"/>
                <a:gd name="T38" fmla="*/ 78 w 224"/>
                <a:gd name="T39" fmla="*/ 0 h 219"/>
                <a:gd name="T40" fmla="*/ 78 w 224"/>
                <a:gd name="T4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4" h="219">
                  <a:moveTo>
                    <a:pt x="224" y="205"/>
                  </a:moveTo>
                  <a:cubicBezTo>
                    <a:pt x="224" y="205"/>
                    <a:pt x="224" y="205"/>
                    <a:pt x="224" y="205"/>
                  </a:cubicBezTo>
                  <a:cubicBezTo>
                    <a:pt x="223" y="206"/>
                    <a:pt x="223" y="206"/>
                    <a:pt x="223" y="206"/>
                  </a:cubicBezTo>
                  <a:cubicBezTo>
                    <a:pt x="219" y="210"/>
                    <a:pt x="215" y="213"/>
                    <a:pt x="210" y="215"/>
                  </a:cubicBezTo>
                  <a:cubicBezTo>
                    <a:pt x="207" y="216"/>
                    <a:pt x="204" y="217"/>
                    <a:pt x="200" y="218"/>
                  </a:cubicBezTo>
                  <a:cubicBezTo>
                    <a:pt x="198" y="218"/>
                    <a:pt x="195" y="219"/>
                    <a:pt x="193" y="219"/>
                  </a:cubicBezTo>
                  <a:cubicBezTo>
                    <a:pt x="193" y="219"/>
                    <a:pt x="193" y="219"/>
                    <a:pt x="192" y="219"/>
                  </a:cubicBezTo>
                  <a:cubicBezTo>
                    <a:pt x="193" y="219"/>
                    <a:pt x="193" y="219"/>
                    <a:pt x="193" y="219"/>
                  </a:cubicBezTo>
                  <a:cubicBezTo>
                    <a:pt x="204" y="219"/>
                    <a:pt x="215" y="214"/>
                    <a:pt x="223" y="206"/>
                  </a:cubicBezTo>
                  <a:cubicBezTo>
                    <a:pt x="223" y="206"/>
                    <a:pt x="223" y="206"/>
                    <a:pt x="223" y="206"/>
                  </a:cubicBezTo>
                  <a:cubicBezTo>
                    <a:pt x="224" y="205"/>
                    <a:pt x="224" y="205"/>
                    <a:pt x="224" y="205"/>
                  </a:cubicBezTo>
                  <a:moveTo>
                    <a:pt x="13" y="4"/>
                  </a:moveTo>
                  <a:cubicBezTo>
                    <a:pt x="0" y="21"/>
                    <a:pt x="2" y="46"/>
                    <a:pt x="17" y="61"/>
                  </a:cubicBezTo>
                  <a:cubicBezTo>
                    <a:pt x="113" y="157"/>
                    <a:pt x="113" y="157"/>
                    <a:pt x="113" y="157"/>
                  </a:cubicBezTo>
                  <a:cubicBezTo>
                    <a:pt x="17" y="61"/>
                    <a:pt x="17" y="61"/>
                    <a:pt x="17" y="61"/>
                  </a:cubicBezTo>
                  <a:cubicBezTo>
                    <a:pt x="2" y="46"/>
                    <a:pt x="0" y="21"/>
                    <a:pt x="13" y="4"/>
                  </a:cubicBezTo>
                  <a:moveTo>
                    <a:pt x="78" y="0"/>
                  </a:moveTo>
                  <a:cubicBezTo>
                    <a:pt x="78" y="0"/>
                    <a:pt x="78" y="0"/>
                    <a:pt x="78" y="0"/>
                  </a:cubicBezTo>
                  <a:cubicBezTo>
                    <a:pt x="149" y="71"/>
                    <a:pt x="149" y="71"/>
                    <a:pt x="149" y="71"/>
                  </a:cubicBezTo>
                  <a:cubicBezTo>
                    <a:pt x="78" y="0"/>
                    <a:pt x="78" y="0"/>
                    <a:pt x="78" y="0"/>
                  </a:cubicBezTo>
                  <a:cubicBezTo>
                    <a:pt x="78" y="0"/>
                    <a:pt x="78" y="0"/>
                    <a:pt x="78"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0" name="Freeform 81"/>
            <p:cNvSpPr>
              <a:spLocks/>
            </p:cNvSpPr>
            <p:nvPr/>
          </p:nvSpPr>
          <p:spPr bwMode="auto">
            <a:xfrm>
              <a:off x="4357" y="1949"/>
              <a:ext cx="17" cy="2"/>
            </a:xfrm>
            <a:custGeom>
              <a:avLst/>
              <a:gdLst>
                <a:gd name="T0" fmla="*/ 7 w 7"/>
                <a:gd name="T1" fmla="*/ 0 h 1"/>
                <a:gd name="T2" fmla="*/ 0 w 7"/>
                <a:gd name="T3" fmla="*/ 1 h 1"/>
                <a:gd name="T4" fmla="*/ 7 w 7"/>
                <a:gd name="T5" fmla="*/ 0 h 1"/>
              </a:gdLst>
              <a:ahLst/>
              <a:cxnLst>
                <a:cxn ang="0">
                  <a:pos x="T0" y="T1"/>
                </a:cxn>
                <a:cxn ang="0">
                  <a:pos x="T2" y="T3"/>
                </a:cxn>
                <a:cxn ang="0">
                  <a:pos x="T4" y="T5"/>
                </a:cxn>
              </a:cxnLst>
              <a:rect l="0" t="0" r="r" b="b"/>
              <a:pathLst>
                <a:path w="7" h="1">
                  <a:moveTo>
                    <a:pt x="7" y="0"/>
                  </a:moveTo>
                  <a:cubicBezTo>
                    <a:pt x="5" y="0"/>
                    <a:pt x="2" y="1"/>
                    <a:pt x="0" y="1"/>
                  </a:cubicBezTo>
                  <a:cubicBezTo>
                    <a:pt x="2" y="1"/>
                    <a:pt x="5" y="0"/>
                    <a:pt x="7"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1" name="Freeform 82"/>
            <p:cNvSpPr>
              <a:spLocks/>
            </p:cNvSpPr>
            <p:nvPr/>
          </p:nvSpPr>
          <p:spPr bwMode="auto">
            <a:xfrm>
              <a:off x="4252" y="1600"/>
              <a:ext cx="103" cy="247"/>
            </a:xfrm>
            <a:custGeom>
              <a:avLst/>
              <a:gdLst>
                <a:gd name="T0" fmla="*/ 0 w 43"/>
                <a:gd name="T1" fmla="*/ 0 h 104"/>
                <a:gd name="T2" fmla="*/ 0 w 43"/>
                <a:gd name="T3" fmla="*/ 104 h 104"/>
                <a:gd name="T4" fmla="*/ 0 w 43"/>
                <a:gd name="T5" fmla="*/ 104 h 104"/>
                <a:gd name="T6" fmla="*/ 13 w 43"/>
                <a:gd name="T7" fmla="*/ 74 h 104"/>
                <a:gd name="T8" fmla="*/ 43 w 43"/>
                <a:gd name="T9" fmla="*/ 43 h 104"/>
                <a:gd name="T10" fmla="*/ 0 w 43"/>
                <a:gd name="T11" fmla="*/ 0 h 104"/>
              </a:gdLst>
              <a:ahLst/>
              <a:cxnLst>
                <a:cxn ang="0">
                  <a:pos x="T0" y="T1"/>
                </a:cxn>
                <a:cxn ang="0">
                  <a:pos x="T2" y="T3"/>
                </a:cxn>
                <a:cxn ang="0">
                  <a:pos x="T4" y="T5"/>
                </a:cxn>
                <a:cxn ang="0">
                  <a:pos x="T6" y="T7"/>
                </a:cxn>
                <a:cxn ang="0">
                  <a:pos x="T8" y="T9"/>
                </a:cxn>
                <a:cxn ang="0">
                  <a:pos x="T10" y="T11"/>
                </a:cxn>
              </a:cxnLst>
              <a:rect l="0" t="0" r="r" b="b"/>
              <a:pathLst>
                <a:path w="43" h="104">
                  <a:moveTo>
                    <a:pt x="0" y="0"/>
                  </a:moveTo>
                  <a:cubicBezTo>
                    <a:pt x="0" y="104"/>
                    <a:pt x="0" y="104"/>
                    <a:pt x="0" y="104"/>
                  </a:cubicBezTo>
                  <a:cubicBezTo>
                    <a:pt x="0" y="104"/>
                    <a:pt x="0" y="104"/>
                    <a:pt x="0" y="104"/>
                  </a:cubicBezTo>
                  <a:cubicBezTo>
                    <a:pt x="0" y="93"/>
                    <a:pt x="4" y="82"/>
                    <a:pt x="13" y="74"/>
                  </a:cubicBezTo>
                  <a:cubicBezTo>
                    <a:pt x="43" y="43"/>
                    <a:pt x="43" y="43"/>
                    <a:pt x="43" y="43"/>
                  </a:cubicBezTo>
                  <a:cubicBezTo>
                    <a:pt x="0" y="0"/>
                    <a:pt x="0" y="0"/>
                    <a:pt x="0" y="0"/>
                  </a:cubicBezTo>
                </a:path>
              </a:pathLst>
            </a:custGeom>
            <a:solidFill>
              <a:schemeClr val="tx2"/>
            </a:solidFill>
            <a:ln w="3175">
              <a:solidFill>
                <a:schemeClr val="tx2"/>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2" name="Freeform 83"/>
            <p:cNvSpPr>
              <a:spLocks noEditPoints="1"/>
            </p:cNvSpPr>
            <p:nvPr/>
          </p:nvSpPr>
          <p:spPr bwMode="auto">
            <a:xfrm>
              <a:off x="4281" y="1422"/>
              <a:ext cx="532" cy="529"/>
            </a:xfrm>
            <a:custGeom>
              <a:avLst/>
              <a:gdLst>
                <a:gd name="T0" fmla="*/ 0 w 224"/>
                <a:gd name="T1" fmla="*/ 209 h 223"/>
                <a:gd name="T2" fmla="*/ 1 w 224"/>
                <a:gd name="T3" fmla="*/ 210 h 223"/>
                <a:gd name="T4" fmla="*/ 31 w 224"/>
                <a:gd name="T5" fmla="*/ 223 h 223"/>
                <a:gd name="T6" fmla="*/ 31 w 224"/>
                <a:gd name="T7" fmla="*/ 223 h 223"/>
                <a:gd name="T8" fmla="*/ 20 w 224"/>
                <a:gd name="T9" fmla="*/ 221 h 223"/>
                <a:gd name="T10" fmla="*/ 1 w 224"/>
                <a:gd name="T11" fmla="*/ 210 h 223"/>
                <a:gd name="T12" fmla="*/ 0 w 224"/>
                <a:gd name="T13" fmla="*/ 209 h 223"/>
                <a:gd name="T14" fmla="*/ 0 w 224"/>
                <a:gd name="T15" fmla="*/ 209 h 223"/>
                <a:gd name="T16" fmla="*/ 146 w 224"/>
                <a:gd name="T17" fmla="*/ 4 h 223"/>
                <a:gd name="T18" fmla="*/ 146 w 224"/>
                <a:gd name="T19" fmla="*/ 4 h 223"/>
                <a:gd name="T20" fmla="*/ 75 w 224"/>
                <a:gd name="T21" fmla="*/ 75 h 223"/>
                <a:gd name="T22" fmla="*/ 75 w 224"/>
                <a:gd name="T23" fmla="*/ 75 h 223"/>
                <a:gd name="T24" fmla="*/ 146 w 224"/>
                <a:gd name="T25" fmla="*/ 4 h 223"/>
                <a:gd name="T26" fmla="*/ 146 w 224"/>
                <a:gd name="T27" fmla="*/ 4 h 223"/>
                <a:gd name="T28" fmla="*/ 203 w 224"/>
                <a:gd name="T29" fmla="*/ 0 h 223"/>
                <a:gd name="T30" fmla="*/ 207 w 224"/>
                <a:gd name="T31" fmla="*/ 4 h 223"/>
                <a:gd name="T32" fmla="*/ 207 w 224"/>
                <a:gd name="T33" fmla="*/ 65 h 223"/>
                <a:gd name="T34" fmla="*/ 99 w 224"/>
                <a:gd name="T35" fmla="*/ 173 h 223"/>
                <a:gd name="T36" fmla="*/ 207 w 224"/>
                <a:gd name="T37" fmla="*/ 65 h 223"/>
                <a:gd name="T38" fmla="*/ 207 w 224"/>
                <a:gd name="T39" fmla="*/ 4 h 223"/>
                <a:gd name="T40" fmla="*/ 207 w 224"/>
                <a:gd name="T41" fmla="*/ 4 h 223"/>
                <a:gd name="T42" fmla="*/ 203 w 224"/>
                <a:gd name="T4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4" h="223">
                  <a:moveTo>
                    <a:pt x="0" y="209"/>
                  </a:moveTo>
                  <a:cubicBezTo>
                    <a:pt x="0" y="209"/>
                    <a:pt x="0" y="209"/>
                    <a:pt x="1" y="210"/>
                  </a:cubicBezTo>
                  <a:cubicBezTo>
                    <a:pt x="9" y="218"/>
                    <a:pt x="20" y="223"/>
                    <a:pt x="31" y="223"/>
                  </a:cubicBezTo>
                  <a:cubicBezTo>
                    <a:pt x="31" y="223"/>
                    <a:pt x="31" y="223"/>
                    <a:pt x="31" y="223"/>
                  </a:cubicBezTo>
                  <a:cubicBezTo>
                    <a:pt x="28" y="223"/>
                    <a:pt x="24" y="222"/>
                    <a:pt x="20" y="221"/>
                  </a:cubicBezTo>
                  <a:cubicBezTo>
                    <a:pt x="13" y="219"/>
                    <a:pt x="6" y="215"/>
                    <a:pt x="1" y="210"/>
                  </a:cubicBezTo>
                  <a:cubicBezTo>
                    <a:pt x="0" y="209"/>
                    <a:pt x="0" y="209"/>
                    <a:pt x="0" y="209"/>
                  </a:cubicBezTo>
                  <a:cubicBezTo>
                    <a:pt x="0" y="209"/>
                    <a:pt x="0" y="209"/>
                    <a:pt x="0" y="209"/>
                  </a:cubicBezTo>
                  <a:moveTo>
                    <a:pt x="146" y="4"/>
                  </a:moveTo>
                  <a:cubicBezTo>
                    <a:pt x="146" y="4"/>
                    <a:pt x="146" y="4"/>
                    <a:pt x="146" y="4"/>
                  </a:cubicBezTo>
                  <a:cubicBezTo>
                    <a:pt x="75" y="75"/>
                    <a:pt x="75" y="75"/>
                    <a:pt x="75" y="75"/>
                  </a:cubicBezTo>
                  <a:cubicBezTo>
                    <a:pt x="75" y="75"/>
                    <a:pt x="75" y="75"/>
                    <a:pt x="75" y="75"/>
                  </a:cubicBezTo>
                  <a:cubicBezTo>
                    <a:pt x="146" y="4"/>
                    <a:pt x="146" y="4"/>
                    <a:pt x="146" y="4"/>
                  </a:cubicBezTo>
                  <a:cubicBezTo>
                    <a:pt x="146" y="4"/>
                    <a:pt x="146" y="4"/>
                    <a:pt x="146" y="4"/>
                  </a:cubicBezTo>
                  <a:moveTo>
                    <a:pt x="203" y="0"/>
                  </a:moveTo>
                  <a:cubicBezTo>
                    <a:pt x="204" y="1"/>
                    <a:pt x="206" y="3"/>
                    <a:pt x="207" y="4"/>
                  </a:cubicBezTo>
                  <a:cubicBezTo>
                    <a:pt x="224" y="21"/>
                    <a:pt x="224" y="48"/>
                    <a:pt x="207" y="65"/>
                  </a:cubicBezTo>
                  <a:cubicBezTo>
                    <a:pt x="99" y="173"/>
                    <a:pt x="99" y="173"/>
                    <a:pt x="99" y="173"/>
                  </a:cubicBezTo>
                  <a:cubicBezTo>
                    <a:pt x="207" y="65"/>
                    <a:pt x="207" y="65"/>
                    <a:pt x="207" y="65"/>
                  </a:cubicBezTo>
                  <a:cubicBezTo>
                    <a:pt x="224" y="48"/>
                    <a:pt x="224" y="21"/>
                    <a:pt x="207" y="4"/>
                  </a:cubicBezTo>
                  <a:cubicBezTo>
                    <a:pt x="207" y="4"/>
                    <a:pt x="207" y="4"/>
                    <a:pt x="207" y="4"/>
                  </a:cubicBezTo>
                  <a:cubicBezTo>
                    <a:pt x="206" y="3"/>
                    <a:pt x="204" y="1"/>
                    <a:pt x="203"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3" name="Freeform 84"/>
            <p:cNvSpPr>
              <a:spLocks noEditPoints="1"/>
            </p:cNvSpPr>
            <p:nvPr/>
          </p:nvSpPr>
          <p:spPr bwMode="auto">
            <a:xfrm>
              <a:off x="4281" y="1401"/>
              <a:ext cx="532" cy="545"/>
            </a:xfrm>
            <a:custGeom>
              <a:avLst/>
              <a:gdLst>
                <a:gd name="T0" fmla="*/ 0 w 224"/>
                <a:gd name="T1" fmla="*/ 218 h 230"/>
                <a:gd name="T2" fmla="*/ 0 w 224"/>
                <a:gd name="T3" fmla="*/ 218 h 230"/>
                <a:gd name="T4" fmla="*/ 0 w 224"/>
                <a:gd name="T5" fmla="*/ 218 h 230"/>
                <a:gd name="T6" fmla="*/ 1 w 224"/>
                <a:gd name="T7" fmla="*/ 219 h 230"/>
                <a:gd name="T8" fmla="*/ 20 w 224"/>
                <a:gd name="T9" fmla="*/ 230 h 230"/>
                <a:gd name="T10" fmla="*/ 1 w 224"/>
                <a:gd name="T11" fmla="*/ 219 h 230"/>
                <a:gd name="T12" fmla="*/ 0 w 224"/>
                <a:gd name="T13" fmla="*/ 218 h 230"/>
                <a:gd name="T14" fmla="*/ 176 w 224"/>
                <a:gd name="T15" fmla="*/ 0 h 230"/>
                <a:gd name="T16" fmla="*/ 146 w 224"/>
                <a:gd name="T17" fmla="*/ 13 h 230"/>
                <a:gd name="T18" fmla="*/ 146 w 224"/>
                <a:gd name="T19" fmla="*/ 13 h 230"/>
                <a:gd name="T20" fmla="*/ 75 w 224"/>
                <a:gd name="T21" fmla="*/ 84 h 230"/>
                <a:gd name="T22" fmla="*/ 75 w 224"/>
                <a:gd name="T23" fmla="*/ 188 h 230"/>
                <a:gd name="T24" fmla="*/ 73 w 224"/>
                <a:gd name="T25" fmla="*/ 202 h 230"/>
                <a:gd name="T26" fmla="*/ 63 w 224"/>
                <a:gd name="T27" fmla="*/ 218 h 230"/>
                <a:gd name="T28" fmla="*/ 99 w 224"/>
                <a:gd name="T29" fmla="*/ 182 h 230"/>
                <a:gd name="T30" fmla="*/ 207 w 224"/>
                <a:gd name="T31" fmla="*/ 74 h 230"/>
                <a:gd name="T32" fmla="*/ 207 w 224"/>
                <a:gd name="T33" fmla="*/ 13 h 230"/>
                <a:gd name="T34" fmla="*/ 203 w 224"/>
                <a:gd name="T35" fmla="*/ 9 h 230"/>
                <a:gd name="T36" fmla="*/ 176 w 224"/>
                <a:gd name="T3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230">
                  <a:moveTo>
                    <a:pt x="0" y="218"/>
                  </a:moveTo>
                  <a:cubicBezTo>
                    <a:pt x="0" y="218"/>
                    <a:pt x="0" y="218"/>
                    <a:pt x="0" y="218"/>
                  </a:cubicBezTo>
                  <a:cubicBezTo>
                    <a:pt x="0" y="218"/>
                    <a:pt x="0" y="218"/>
                    <a:pt x="0" y="218"/>
                  </a:cubicBezTo>
                  <a:cubicBezTo>
                    <a:pt x="1" y="219"/>
                    <a:pt x="1" y="219"/>
                    <a:pt x="1" y="219"/>
                  </a:cubicBezTo>
                  <a:cubicBezTo>
                    <a:pt x="6" y="224"/>
                    <a:pt x="13" y="228"/>
                    <a:pt x="20" y="230"/>
                  </a:cubicBezTo>
                  <a:cubicBezTo>
                    <a:pt x="13" y="228"/>
                    <a:pt x="6" y="224"/>
                    <a:pt x="1" y="219"/>
                  </a:cubicBezTo>
                  <a:cubicBezTo>
                    <a:pt x="0" y="218"/>
                    <a:pt x="0" y="218"/>
                    <a:pt x="0" y="218"/>
                  </a:cubicBezTo>
                  <a:moveTo>
                    <a:pt x="176" y="0"/>
                  </a:moveTo>
                  <a:cubicBezTo>
                    <a:pt x="165" y="0"/>
                    <a:pt x="154" y="4"/>
                    <a:pt x="146" y="13"/>
                  </a:cubicBezTo>
                  <a:cubicBezTo>
                    <a:pt x="146" y="13"/>
                    <a:pt x="146" y="13"/>
                    <a:pt x="146" y="13"/>
                  </a:cubicBezTo>
                  <a:cubicBezTo>
                    <a:pt x="75" y="84"/>
                    <a:pt x="75" y="84"/>
                    <a:pt x="75" y="84"/>
                  </a:cubicBezTo>
                  <a:cubicBezTo>
                    <a:pt x="75" y="188"/>
                    <a:pt x="75" y="188"/>
                    <a:pt x="75" y="188"/>
                  </a:cubicBezTo>
                  <a:cubicBezTo>
                    <a:pt x="75" y="193"/>
                    <a:pt x="74" y="198"/>
                    <a:pt x="73" y="202"/>
                  </a:cubicBezTo>
                  <a:cubicBezTo>
                    <a:pt x="71" y="208"/>
                    <a:pt x="68" y="213"/>
                    <a:pt x="63" y="218"/>
                  </a:cubicBezTo>
                  <a:cubicBezTo>
                    <a:pt x="99" y="182"/>
                    <a:pt x="99" y="182"/>
                    <a:pt x="99" y="182"/>
                  </a:cubicBezTo>
                  <a:cubicBezTo>
                    <a:pt x="207" y="74"/>
                    <a:pt x="207" y="74"/>
                    <a:pt x="207" y="74"/>
                  </a:cubicBezTo>
                  <a:cubicBezTo>
                    <a:pt x="224" y="57"/>
                    <a:pt x="224" y="30"/>
                    <a:pt x="207" y="13"/>
                  </a:cubicBezTo>
                  <a:cubicBezTo>
                    <a:pt x="206" y="12"/>
                    <a:pt x="204" y="10"/>
                    <a:pt x="203" y="9"/>
                  </a:cubicBezTo>
                  <a:cubicBezTo>
                    <a:pt x="195" y="3"/>
                    <a:pt x="186" y="0"/>
                    <a:pt x="176" y="0"/>
                  </a:cubicBezTo>
                </a:path>
              </a:pathLst>
            </a:custGeom>
            <a:solidFill>
              <a:schemeClr val="accent1"/>
            </a:solidFill>
            <a:ln w="3175">
              <a:solidFill>
                <a:schemeClr val="accent1"/>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4" name="Freeform 85"/>
            <p:cNvSpPr>
              <a:spLocks/>
            </p:cNvSpPr>
            <p:nvPr/>
          </p:nvSpPr>
          <p:spPr bwMode="auto">
            <a:xfrm>
              <a:off x="4355" y="1600"/>
              <a:ext cx="109" cy="280"/>
            </a:xfrm>
            <a:custGeom>
              <a:avLst/>
              <a:gdLst>
                <a:gd name="T0" fmla="*/ 44 w 46"/>
                <a:gd name="T1" fmla="*/ 0 h 118"/>
                <a:gd name="T2" fmla="*/ 0 w 46"/>
                <a:gd name="T3" fmla="*/ 43 h 118"/>
                <a:gd name="T4" fmla="*/ 31 w 46"/>
                <a:gd name="T5" fmla="*/ 74 h 118"/>
                <a:gd name="T6" fmla="*/ 42 w 46"/>
                <a:gd name="T7" fmla="*/ 118 h 118"/>
                <a:gd name="T8" fmla="*/ 44 w 46"/>
                <a:gd name="T9" fmla="*/ 104 h 118"/>
                <a:gd name="T10" fmla="*/ 44 w 46"/>
                <a:gd name="T11" fmla="*/ 0 h 118"/>
              </a:gdLst>
              <a:ahLst/>
              <a:cxnLst>
                <a:cxn ang="0">
                  <a:pos x="T0" y="T1"/>
                </a:cxn>
                <a:cxn ang="0">
                  <a:pos x="T2" y="T3"/>
                </a:cxn>
                <a:cxn ang="0">
                  <a:pos x="T4" y="T5"/>
                </a:cxn>
                <a:cxn ang="0">
                  <a:pos x="T6" y="T7"/>
                </a:cxn>
                <a:cxn ang="0">
                  <a:pos x="T8" y="T9"/>
                </a:cxn>
                <a:cxn ang="0">
                  <a:pos x="T10" y="T11"/>
                </a:cxn>
              </a:cxnLst>
              <a:rect l="0" t="0" r="r" b="b"/>
              <a:pathLst>
                <a:path w="46" h="118">
                  <a:moveTo>
                    <a:pt x="44" y="0"/>
                  </a:moveTo>
                  <a:cubicBezTo>
                    <a:pt x="0" y="43"/>
                    <a:pt x="0" y="43"/>
                    <a:pt x="0" y="43"/>
                  </a:cubicBezTo>
                  <a:cubicBezTo>
                    <a:pt x="31" y="74"/>
                    <a:pt x="31" y="74"/>
                    <a:pt x="31" y="74"/>
                  </a:cubicBezTo>
                  <a:cubicBezTo>
                    <a:pt x="43" y="86"/>
                    <a:pt x="46" y="103"/>
                    <a:pt x="42" y="118"/>
                  </a:cubicBezTo>
                  <a:cubicBezTo>
                    <a:pt x="43" y="114"/>
                    <a:pt x="44" y="109"/>
                    <a:pt x="44" y="104"/>
                  </a:cubicBezTo>
                  <a:cubicBezTo>
                    <a:pt x="44" y="0"/>
                    <a:pt x="44" y="0"/>
                    <a:pt x="44" y="0"/>
                  </a:cubicBezTo>
                </a:path>
              </a:pathLst>
            </a:custGeom>
            <a:solidFill>
              <a:schemeClr val="tx2"/>
            </a:solidFill>
            <a:ln w="3175">
              <a:solidFill>
                <a:schemeClr val="tx2"/>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5" name="Freeform 86"/>
            <p:cNvSpPr>
              <a:spLocks noEditPoints="1"/>
            </p:cNvSpPr>
            <p:nvPr/>
          </p:nvSpPr>
          <p:spPr bwMode="auto">
            <a:xfrm>
              <a:off x="4328" y="1942"/>
              <a:ext cx="69" cy="9"/>
            </a:xfrm>
            <a:custGeom>
              <a:avLst/>
              <a:gdLst>
                <a:gd name="T0" fmla="*/ 0 w 29"/>
                <a:gd name="T1" fmla="*/ 2 h 4"/>
                <a:gd name="T2" fmla="*/ 11 w 29"/>
                <a:gd name="T3" fmla="*/ 4 h 4"/>
                <a:gd name="T4" fmla="*/ 12 w 29"/>
                <a:gd name="T5" fmla="*/ 4 h 4"/>
                <a:gd name="T6" fmla="*/ 12 w 29"/>
                <a:gd name="T7" fmla="*/ 4 h 4"/>
                <a:gd name="T8" fmla="*/ 4 w 29"/>
                <a:gd name="T9" fmla="*/ 3 h 4"/>
                <a:gd name="T10" fmla="*/ 0 w 29"/>
                <a:gd name="T11" fmla="*/ 2 h 4"/>
                <a:gd name="T12" fmla="*/ 29 w 29"/>
                <a:gd name="T13" fmla="*/ 0 h 4"/>
                <a:gd name="T14" fmla="*/ 25 w 29"/>
                <a:gd name="T15" fmla="*/ 2 h 4"/>
                <a:gd name="T16" fmla="*/ 19 w 29"/>
                <a:gd name="T17" fmla="*/ 3 h 4"/>
                <a:gd name="T18" fmla="*/ 29 w 29"/>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
                  <a:moveTo>
                    <a:pt x="0" y="2"/>
                  </a:moveTo>
                  <a:cubicBezTo>
                    <a:pt x="4" y="3"/>
                    <a:pt x="8" y="4"/>
                    <a:pt x="11" y="4"/>
                  </a:cubicBezTo>
                  <a:cubicBezTo>
                    <a:pt x="12" y="4"/>
                    <a:pt x="12" y="4"/>
                    <a:pt x="12" y="4"/>
                  </a:cubicBezTo>
                  <a:cubicBezTo>
                    <a:pt x="12" y="4"/>
                    <a:pt x="12" y="4"/>
                    <a:pt x="12" y="4"/>
                  </a:cubicBezTo>
                  <a:cubicBezTo>
                    <a:pt x="9" y="4"/>
                    <a:pt x="7" y="3"/>
                    <a:pt x="4" y="3"/>
                  </a:cubicBezTo>
                  <a:cubicBezTo>
                    <a:pt x="3" y="3"/>
                    <a:pt x="2" y="2"/>
                    <a:pt x="0" y="2"/>
                  </a:cubicBezTo>
                  <a:moveTo>
                    <a:pt x="29" y="0"/>
                  </a:moveTo>
                  <a:cubicBezTo>
                    <a:pt x="28" y="0"/>
                    <a:pt x="26" y="1"/>
                    <a:pt x="25" y="2"/>
                  </a:cubicBezTo>
                  <a:cubicBezTo>
                    <a:pt x="23" y="2"/>
                    <a:pt x="21" y="2"/>
                    <a:pt x="19" y="3"/>
                  </a:cubicBezTo>
                  <a:cubicBezTo>
                    <a:pt x="23" y="2"/>
                    <a:pt x="26" y="1"/>
                    <a:pt x="29"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6" name="Freeform 87"/>
            <p:cNvSpPr>
              <a:spLocks noEditPoints="1"/>
            </p:cNvSpPr>
            <p:nvPr/>
          </p:nvSpPr>
          <p:spPr bwMode="auto">
            <a:xfrm>
              <a:off x="4252" y="1847"/>
              <a:ext cx="202" cy="102"/>
            </a:xfrm>
            <a:custGeom>
              <a:avLst/>
              <a:gdLst>
                <a:gd name="T0" fmla="*/ 85 w 85"/>
                <a:gd name="T1" fmla="*/ 14 h 43"/>
                <a:gd name="T2" fmla="*/ 57 w 85"/>
                <a:gd name="T3" fmla="*/ 42 h 43"/>
                <a:gd name="T4" fmla="*/ 61 w 85"/>
                <a:gd name="T5" fmla="*/ 40 h 43"/>
                <a:gd name="T6" fmla="*/ 74 w 85"/>
                <a:gd name="T7" fmla="*/ 31 h 43"/>
                <a:gd name="T8" fmla="*/ 75 w 85"/>
                <a:gd name="T9" fmla="*/ 30 h 43"/>
                <a:gd name="T10" fmla="*/ 85 w 85"/>
                <a:gd name="T11" fmla="*/ 14 h 43"/>
                <a:gd name="T12" fmla="*/ 0 w 85"/>
                <a:gd name="T13" fmla="*/ 0 h 43"/>
                <a:gd name="T14" fmla="*/ 12 w 85"/>
                <a:gd name="T15" fmla="*/ 30 h 43"/>
                <a:gd name="T16" fmla="*/ 13 w 85"/>
                <a:gd name="T17" fmla="*/ 31 h 43"/>
                <a:gd name="T18" fmla="*/ 32 w 85"/>
                <a:gd name="T19" fmla="*/ 42 h 43"/>
                <a:gd name="T20" fmla="*/ 36 w 85"/>
                <a:gd name="T21" fmla="*/ 43 h 43"/>
                <a:gd name="T22" fmla="*/ 0 w 85"/>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43">
                  <a:moveTo>
                    <a:pt x="85" y="14"/>
                  </a:moveTo>
                  <a:cubicBezTo>
                    <a:pt x="80" y="27"/>
                    <a:pt x="70" y="37"/>
                    <a:pt x="57" y="42"/>
                  </a:cubicBezTo>
                  <a:cubicBezTo>
                    <a:pt x="58" y="41"/>
                    <a:pt x="60" y="40"/>
                    <a:pt x="61" y="40"/>
                  </a:cubicBezTo>
                  <a:cubicBezTo>
                    <a:pt x="66" y="38"/>
                    <a:pt x="70" y="35"/>
                    <a:pt x="74" y="31"/>
                  </a:cubicBezTo>
                  <a:cubicBezTo>
                    <a:pt x="75" y="30"/>
                    <a:pt x="75" y="30"/>
                    <a:pt x="75" y="30"/>
                  </a:cubicBezTo>
                  <a:cubicBezTo>
                    <a:pt x="80" y="25"/>
                    <a:pt x="83" y="20"/>
                    <a:pt x="85" y="14"/>
                  </a:cubicBezTo>
                  <a:moveTo>
                    <a:pt x="0" y="0"/>
                  </a:moveTo>
                  <a:cubicBezTo>
                    <a:pt x="0" y="11"/>
                    <a:pt x="4" y="21"/>
                    <a:pt x="12" y="30"/>
                  </a:cubicBezTo>
                  <a:cubicBezTo>
                    <a:pt x="13" y="31"/>
                    <a:pt x="13" y="31"/>
                    <a:pt x="13" y="31"/>
                  </a:cubicBezTo>
                  <a:cubicBezTo>
                    <a:pt x="18" y="36"/>
                    <a:pt x="25" y="40"/>
                    <a:pt x="32" y="42"/>
                  </a:cubicBezTo>
                  <a:cubicBezTo>
                    <a:pt x="34" y="42"/>
                    <a:pt x="35" y="43"/>
                    <a:pt x="36" y="43"/>
                  </a:cubicBezTo>
                  <a:cubicBezTo>
                    <a:pt x="16" y="40"/>
                    <a:pt x="0" y="22"/>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7" name="Freeform 88"/>
            <p:cNvSpPr>
              <a:spLocks/>
            </p:cNvSpPr>
            <p:nvPr/>
          </p:nvSpPr>
          <p:spPr bwMode="auto">
            <a:xfrm>
              <a:off x="4338" y="1946"/>
              <a:ext cx="50" cy="5"/>
            </a:xfrm>
            <a:custGeom>
              <a:avLst/>
              <a:gdLst>
                <a:gd name="T0" fmla="*/ 21 w 21"/>
                <a:gd name="T1" fmla="*/ 0 h 2"/>
                <a:gd name="T2" fmla="*/ 17 w 21"/>
                <a:gd name="T3" fmla="*/ 1 h 2"/>
                <a:gd name="T4" fmla="*/ 16 w 21"/>
                <a:gd name="T5" fmla="*/ 1 h 2"/>
                <a:gd name="T6" fmla="*/ 13 w 21"/>
                <a:gd name="T7" fmla="*/ 1 h 2"/>
                <a:gd name="T8" fmla="*/ 12 w 21"/>
                <a:gd name="T9" fmla="*/ 1 h 2"/>
                <a:gd name="T10" fmla="*/ 7 w 21"/>
                <a:gd name="T11" fmla="*/ 2 h 2"/>
                <a:gd name="T12" fmla="*/ 3 w 21"/>
                <a:gd name="T13" fmla="*/ 1 h 2"/>
                <a:gd name="T14" fmla="*/ 3 w 21"/>
                <a:gd name="T15" fmla="*/ 1 h 2"/>
                <a:gd name="T16" fmla="*/ 0 w 21"/>
                <a:gd name="T17" fmla="*/ 1 h 2"/>
                <a:gd name="T18" fmla="*/ 8 w 21"/>
                <a:gd name="T19" fmla="*/ 2 h 2"/>
                <a:gd name="T20" fmla="*/ 8 w 21"/>
                <a:gd name="T21" fmla="*/ 2 h 2"/>
                <a:gd name="T22" fmla="*/ 15 w 21"/>
                <a:gd name="T23" fmla="*/ 1 h 2"/>
                <a:gd name="T24" fmla="*/ 21 w 21"/>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
                  <a:moveTo>
                    <a:pt x="21" y="0"/>
                  </a:moveTo>
                  <a:cubicBezTo>
                    <a:pt x="19" y="0"/>
                    <a:pt x="18" y="0"/>
                    <a:pt x="17" y="1"/>
                  </a:cubicBezTo>
                  <a:cubicBezTo>
                    <a:pt x="16" y="1"/>
                    <a:pt x="16" y="1"/>
                    <a:pt x="16" y="1"/>
                  </a:cubicBezTo>
                  <a:cubicBezTo>
                    <a:pt x="15" y="1"/>
                    <a:pt x="14" y="1"/>
                    <a:pt x="13" y="1"/>
                  </a:cubicBezTo>
                  <a:cubicBezTo>
                    <a:pt x="12" y="1"/>
                    <a:pt x="12" y="1"/>
                    <a:pt x="12" y="1"/>
                  </a:cubicBezTo>
                  <a:cubicBezTo>
                    <a:pt x="10" y="1"/>
                    <a:pt x="9" y="2"/>
                    <a:pt x="7" y="2"/>
                  </a:cubicBezTo>
                  <a:cubicBezTo>
                    <a:pt x="6" y="2"/>
                    <a:pt x="5" y="1"/>
                    <a:pt x="3" y="1"/>
                  </a:cubicBezTo>
                  <a:cubicBezTo>
                    <a:pt x="3" y="1"/>
                    <a:pt x="3" y="1"/>
                    <a:pt x="3" y="1"/>
                  </a:cubicBezTo>
                  <a:cubicBezTo>
                    <a:pt x="2" y="1"/>
                    <a:pt x="1" y="1"/>
                    <a:pt x="0" y="1"/>
                  </a:cubicBezTo>
                  <a:cubicBezTo>
                    <a:pt x="3" y="1"/>
                    <a:pt x="5" y="2"/>
                    <a:pt x="8" y="2"/>
                  </a:cubicBezTo>
                  <a:cubicBezTo>
                    <a:pt x="8" y="2"/>
                    <a:pt x="8" y="2"/>
                    <a:pt x="8" y="2"/>
                  </a:cubicBezTo>
                  <a:cubicBezTo>
                    <a:pt x="10" y="2"/>
                    <a:pt x="13" y="1"/>
                    <a:pt x="15" y="1"/>
                  </a:cubicBezTo>
                  <a:cubicBezTo>
                    <a:pt x="17" y="0"/>
                    <a:pt x="19" y="0"/>
                    <a:pt x="21" y="0"/>
                  </a:cubicBezTo>
                </a:path>
              </a:pathLst>
            </a:custGeom>
            <a:solidFill>
              <a:srgbClr val="006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58" name="Freeform 89"/>
            <p:cNvSpPr>
              <a:spLocks/>
            </p:cNvSpPr>
            <p:nvPr/>
          </p:nvSpPr>
          <p:spPr bwMode="auto">
            <a:xfrm>
              <a:off x="4252" y="1702"/>
              <a:ext cx="212" cy="249"/>
            </a:xfrm>
            <a:custGeom>
              <a:avLst/>
              <a:gdLst>
                <a:gd name="T0" fmla="*/ 43 w 89"/>
                <a:gd name="T1" fmla="*/ 0 h 105"/>
                <a:gd name="T2" fmla="*/ 13 w 89"/>
                <a:gd name="T3" fmla="*/ 31 h 105"/>
                <a:gd name="T4" fmla="*/ 0 w 89"/>
                <a:gd name="T5" fmla="*/ 61 h 105"/>
                <a:gd name="T6" fmla="*/ 36 w 89"/>
                <a:gd name="T7" fmla="*/ 104 h 105"/>
                <a:gd name="T8" fmla="*/ 39 w 89"/>
                <a:gd name="T9" fmla="*/ 104 h 105"/>
                <a:gd name="T10" fmla="*/ 39 w 89"/>
                <a:gd name="T11" fmla="*/ 104 h 105"/>
                <a:gd name="T12" fmla="*/ 43 w 89"/>
                <a:gd name="T13" fmla="*/ 105 h 105"/>
                <a:gd name="T14" fmla="*/ 48 w 89"/>
                <a:gd name="T15" fmla="*/ 104 h 105"/>
                <a:gd name="T16" fmla="*/ 49 w 89"/>
                <a:gd name="T17" fmla="*/ 104 h 105"/>
                <a:gd name="T18" fmla="*/ 52 w 89"/>
                <a:gd name="T19" fmla="*/ 104 h 105"/>
                <a:gd name="T20" fmla="*/ 53 w 89"/>
                <a:gd name="T21" fmla="*/ 104 h 105"/>
                <a:gd name="T22" fmla="*/ 57 w 89"/>
                <a:gd name="T23" fmla="*/ 103 h 105"/>
                <a:gd name="T24" fmla="*/ 85 w 89"/>
                <a:gd name="T25" fmla="*/ 75 h 105"/>
                <a:gd name="T26" fmla="*/ 74 w 89"/>
                <a:gd name="T27" fmla="*/ 31 h 105"/>
                <a:gd name="T28" fmla="*/ 43 w 89"/>
                <a:gd name="T2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5">
                  <a:moveTo>
                    <a:pt x="43" y="0"/>
                  </a:moveTo>
                  <a:cubicBezTo>
                    <a:pt x="13" y="31"/>
                    <a:pt x="13" y="31"/>
                    <a:pt x="13" y="31"/>
                  </a:cubicBezTo>
                  <a:cubicBezTo>
                    <a:pt x="4" y="39"/>
                    <a:pt x="0" y="50"/>
                    <a:pt x="0" y="61"/>
                  </a:cubicBezTo>
                  <a:cubicBezTo>
                    <a:pt x="0" y="83"/>
                    <a:pt x="16" y="101"/>
                    <a:pt x="36" y="104"/>
                  </a:cubicBezTo>
                  <a:cubicBezTo>
                    <a:pt x="37" y="104"/>
                    <a:pt x="38" y="104"/>
                    <a:pt x="39" y="104"/>
                  </a:cubicBezTo>
                  <a:cubicBezTo>
                    <a:pt x="39" y="104"/>
                    <a:pt x="39" y="104"/>
                    <a:pt x="39" y="104"/>
                  </a:cubicBezTo>
                  <a:cubicBezTo>
                    <a:pt x="41" y="104"/>
                    <a:pt x="42" y="105"/>
                    <a:pt x="43" y="105"/>
                  </a:cubicBezTo>
                  <a:cubicBezTo>
                    <a:pt x="45" y="105"/>
                    <a:pt x="46" y="104"/>
                    <a:pt x="48" y="104"/>
                  </a:cubicBezTo>
                  <a:cubicBezTo>
                    <a:pt x="49" y="104"/>
                    <a:pt x="49" y="104"/>
                    <a:pt x="49" y="104"/>
                  </a:cubicBezTo>
                  <a:cubicBezTo>
                    <a:pt x="50" y="104"/>
                    <a:pt x="51" y="104"/>
                    <a:pt x="52" y="104"/>
                  </a:cubicBezTo>
                  <a:cubicBezTo>
                    <a:pt x="53" y="104"/>
                    <a:pt x="53" y="104"/>
                    <a:pt x="53" y="104"/>
                  </a:cubicBezTo>
                  <a:cubicBezTo>
                    <a:pt x="54" y="103"/>
                    <a:pt x="55" y="103"/>
                    <a:pt x="57" y="103"/>
                  </a:cubicBezTo>
                  <a:cubicBezTo>
                    <a:pt x="70" y="98"/>
                    <a:pt x="80" y="88"/>
                    <a:pt x="85" y="75"/>
                  </a:cubicBezTo>
                  <a:cubicBezTo>
                    <a:pt x="89" y="60"/>
                    <a:pt x="86" y="43"/>
                    <a:pt x="74" y="31"/>
                  </a:cubicBezTo>
                  <a:cubicBezTo>
                    <a:pt x="43" y="0"/>
                    <a:pt x="43" y="0"/>
                    <a:pt x="43" y="0"/>
                  </a:cubicBezTo>
                </a:path>
              </a:pathLst>
            </a:custGeom>
            <a:solidFill>
              <a:schemeClr val="tx2"/>
            </a:solidFill>
            <a:ln w="9525">
              <a:solidFill>
                <a:schemeClr val="tx2"/>
              </a:solidFill>
              <a:round/>
              <a:headEnd/>
              <a:tailEnd/>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grpSp>
      <p:grpSp>
        <p:nvGrpSpPr>
          <p:cNvPr id="4" name="Group 3"/>
          <p:cNvGrpSpPr/>
          <p:nvPr/>
        </p:nvGrpSpPr>
        <p:grpSpPr>
          <a:xfrm>
            <a:off x="2338696" y="2013815"/>
            <a:ext cx="1191609" cy="1319466"/>
            <a:chOff x="2338695" y="2013815"/>
            <a:chExt cx="1191609" cy="1319466"/>
          </a:xfrm>
        </p:grpSpPr>
        <p:grpSp>
          <p:nvGrpSpPr>
            <p:cNvPr id="23" name="Group 22"/>
            <p:cNvGrpSpPr>
              <a:grpSpLocks noChangeAspect="1"/>
            </p:cNvGrpSpPr>
            <p:nvPr/>
          </p:nvGrpSpPr>
          <p:grpSpPr>
            <a:xfrm>
              <a:off x="2569274" y="2462042"/>
              <a:ext cx="961030" cy="408026"/>
              <a:chOff x="7413623" y="908051"/>
              <a:chExt cx="1162846" cy="493712"/>
            </a:xfrm>
          </p:grpSpPr>
          <p:sp>
            <p:nvSpPr>
              <p:cNvPr id="24" name="Freeform 61"/>
              <p:cNvSpPr>
                <a:spLocks noEditPoints="1"/>
              </p:cNvSpPr>
              <p:nvPr/>
            </p:nvSpPr>
            <p:spPr bwMode="auto">
              <a:xfrm>
                <a:off x="7413623" y="1093786"/>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5"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6"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7"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8"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29"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30"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00BCEB"/>
                  </a:solidFill>
                </a:endParaRPr>
              </a:p>
            </p:txBody>
          </p:sp>
        </p:grpSp>
        <p:grpSp>
          <p:nvGrpSpPr>
            <p:cNvPr id="182" name="Group 181"/>
            <p:cNvGrpSpPr>
              <a:grpSpLocks noChangeAspect="1"/>
            </p:cNvGrpSpPr>
            <p:nvPr/>
          </p:nvGrpSpPr>
          <p:grpSpPr>
            <a:xfrm>
              <a:off x="2338695" y="2013815"/>
              <a:ext cx="961030" cy="408026"/>
              <a:chOff x="7413623" y="908051"/>
              <a:chExt cx="1162846" cy="493712"/>
            </a:xfrm>
          </p:grpSpPr>
          <p:sp>
            <p:nvSpPr>
              <p:cNvPr id="183" name="Freeform 61"/>
              <p:cNvSpPr>
                <a:spLocks noEditPoints="1"/>
              </p:cNvSpPr>
              <p:nvPr/>
            </p:nvSpPr>
            <p:spPr bwMode="auto">
              <a:xfrm>
                <a:off x="7413623" y="1093786"/>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2"/>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2"/>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8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00BCEB"/>
                  </a:solidFill>
                </a:endParaRPr>
              </a:p>
            </p:txBody>
          </p:sp>
        </p:grpSp>
        <p:grpSp>
          <p:nvGrpSpPr>
            <p:cNvPr id="190" name="Group 189"/>
            <p:cNvGrpSpPr>
              <a:grpSpLocks noChangeAspect="1"/>
            </p:cNvGrpSpPr>
            <p:nvPr/>
          </p:nvGrpSpPr>
          <p:grpSpPr>
            <a:xfrm>
              <a:off x="2338695" y="2925255"/>
              <a:ext cx="961030" cy="408026"/>
              <a:chOff x="7413623" y="908051"/>
              <a:chExt cx="1162846" cy="493712"/>
            </a:xfrm>
          </p:grpSpPr>
          <p:sp>
            <p:nvSpPr>
              <p:cNvPr id="191" name="Freeform 61"/>
              <p:cNvSpPr>
                <a:spLocks noEditPoints="1"/>
              </p:cNvSpPr>
              <p:nvPr/>
            </p:nvSpPr>
            <p:spPr bwMode="auto">
              <a:xfrm>
                <a:off x="7413623" y="1093786"/>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5"/>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5"/>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5"/>
              </a:solidFill>
              <a:ln>
                <a:solidFill>
                  <a:schemeClr val="accent1"/>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chemeClr val="tx2"/>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89"/>
                <a:endParaRPr lang="en-US">
                  <a:solidFill>
                    <a:srgbClr val="FFFFFF"/>
                  </a:solidFill>
                </a:endParaRPr>
              </a:p>
            </p:txBody>
          </p:sp>
          <p:sp>
            <p:nvSpPr>
              <p:cNvPr id="19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5"/>
              </a:solidFill>
              <a:ln>
                <a:solidFill>
                  <a:schemeClr val="tx2"/>
                </a:solidFill>
              </a:ln>
            </p:spPr>
            <p:txBody>
              <a:bodyPr vert="horz" wrap="square" lIns="91440" tIns="45720" rIns="91440" bIns="45720" numCol="1" anchor="t" anchorCtr="0" compatLnSpc="1">
                <a:prstTxWarp prst="textNoShape">
                  <a:avLst/>
                </a:prstTxWarp>
              </a:bodyPr>
              <a:lstStyle/>
              <a:p>
                <a:pPr defTabSz="457189"/>
                <a:endParaRPr lang="en-US">
                  <a:solidFill>
                    <a:srgbClr val="00BCEB"/>
                  </a:solidFill>
                </a:endParaRPr>
              </a:p>
            </p:txBody>
          </p:sp>
        </p:grpSp>
      </p:grpSp>
      <p:sp>
        <p:nvSpPr>
          <p:cNvPr id="77" name="Shape 1408"/>
          <p:cNvSpPr/>
          <p:nvPr/>
        </p:nvSpPr>
        <p:spPr>
          <a:xfrm>
            <a:off x="4052538" y="2541505"/>
            <a:ext cx="2020062" cy="36698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17128" tIns="17128" rIns="17128" bIns="17128" numCol="1" anchor="t">
            <a:spAutoFit/>
          </a:bodyPr>
          <a:lstStyle>
            <a:lvl1pPr defTabSz="685890">
              <a:lnSpc>
                <a:spcPct val="90000"/>
              </a:lnSpc>
              <a:defRPr sz="3200">
                <a:solidFill>
                  <a:srgbClr val="343434"/>
                </a:solidFill>
                <a:latin typeface="CiscoSansTT Light"/>
                <a:ea typeface="CiscoSansTT Light"/>
                <a:cs typeface="CiscoSansTT Light"/>
                <a:sym typeface="CiscoSansTT Light"/>
              </a:defRPr>
            </a:lvl1pPr>
          </a:lstStyle>
          <a:p>
            <a:pPr algn="ctr" fontAlgn="base">
              <a:spcBef>
                <a:spcPct val="0"/>
              </a:spcBef>
              <a:spcAft>
                <a:spcPct val="0"/>
              </a:spcAft>
              <a:defRPr/>
            </a:pPr>
            <a:r>
              <a:rPr lang="en-US" sz="1200" dirty="0">
                <a:solidFill>
                  <a:srgbClr val="CDEBF9"/>
                </a:solidFill>
                <a:latin typeface="CiscoSansTT ExtraLight"/>
              </a:rPr>
              <a:t>Automated</a:t>
            </a:r>
            <a:br>
              <a:rPr lang="en-US" sz="1200" dirty="0">
                <a:solidFill>
                  <a:srgbClr val="CDEBF9"/>
                </a:solidFill>
                <a:latin typeface="CiscoSansTT ExtraLight"/>
              </a:rPr>
            </a:br>
            <a:r>
              <a:rPr lang="en-US" sz="1200" dirty="0">
                <a:solidFill>
                  <a:srgbClr val="CDEBF9"/>
                </a:solidFill>
                <a:latin typeface="CiscoSansTT ExtraLight"/>
              </a:rPr>
              <a:t>Analysis</a:t>
            </a:r>
            <a:endParaRPr sz="1200" dirty="0">
              <a:solidFill>
                <a:srgbClr val="CDEBF9"/>
              </a:solidFill>
              <a:latin typeface="CiscoSansTT ExtraLight"/>
            </a:endParaRPr>
          </a:p>
        </p:txBody>
      </p:sp>
      <p:sp>
        <p:nvSpPr>
          <p:cNvPr id="165" name="Shape 1408"/>
          <p:cNvSpPr/>
          <p:nvPr/>
        </p:nvSpPr>
        <p:spPr>
          <a:xfrm>
            <a:off x="6078504" y="2541505"/>
            <a:ext cx="1064302" cy="36698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17128" tIns="17128" rIns="17128" bIns="17128" numCol="1" anchor="t">
            <a:spAutoFit/>
          </a:bodyPr>
          <a:lstStyle>
            <a:lvl1pPr defTabSz="685890">
              <a:lnSpc>
                <a:spcPct val="90000"/>
              </a:lnSpc>
              <a:defRPr sz="3200">
                <a:solidFill>
                  <a:srgbClr val="343434"/>
                </a:solidFill>
                <a:latin typeface="CiscoSansTT Light"/>
                <a:ea typeface="CiscoSansTT Light"/>
                <a:cs typeface="CiscoSansTT Light"/>
                <a:sym typeface="CiscoSansTT Light"/>
              </a:defRPr>
            </a:lvl1pPr>
          </a:lstStyle>
          <a:p>
            <a:pPr algn="ctr" fontAlgn="base">
              <a:spcBef>
                <a:spcPct val="0"/>
              </a:spcBef>
              <a:spcAft>
                <a:spcPct val="0"/>
              </a:spcAft>
              <a:defRPr/>
            </a:pPr>
            <a:r>
              <a:rPr lang="en-US" sz="1200" dirty="0">
                <a:solidFill>
                  <a:srgbClr val="CDEBF9"/>
                </a:solidFill>
                <a:latin typeface="CiscoSansTT ExtraLight"/>
              </a:rPr>
              <a:t>Specialized Tools</a:t>
            </a:r>
            <a:endParaRPr sz="1200" dirty="0">
              <a:solidFill>
                <a:srgbClr val="CDEBF9"/>
              </a:solidFill>
              <a:latin typeface="CiscoSansTT ExtraLight"/>
            </a:endParaRPr>
          </a:p>
        </p:txBody>
      </p:sp>
      <p:graphicFrame>
        <p:nvGraphicFramePr>
          <p:cNvPr id="2" name="Diagram 1"/>
          <p:cNvGraphicFramePr/>
          <p:nvPr>
            <p:extLst/>
          </p:nvPr>
        </p:nvGraphicFramePr>
        <p:xfrm>
          <a:off x="269123" y="1486334"/>
          <a:ext cx="2815858" cy="238704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55" name="Picture 5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323344" y="1844984"/>
            <a:ext cx="307920" cy="307920"/>
          </a:xfrm>
          <a:prstGeom prst="rect">
            <a:avLst/>
          </a:prstGeom>
        </p:spPr>
      </p:pic>
      <p:pic>
        <p:nvPicPr>
          <p:cNvPr id="58" name="Picture 5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20025" y="3182856"/>
            <a:ext cx="307189" cy="310109"/>
          </a:xfrm>
          <a:prstGeom prst="rect">
            <a:avLst/>
          </a:prstGeom>
        </p:spPr>
      </p:pic>
      <p:pic>
        <p:nvPicPr>
          <p:cNvPr id="59" name="Picture 5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323344" y="2749383"/>
            <a:ext cx="307920" cy="307920"/>
          </a:xfrm>
          <a:prstGeom prst="rect">
            <a:avLst/>
          </a:prstGeom>
        </p:spPr>
      </p:pic>
      <p:pic>
        <p:nvPicPr>
          <p:cNvPr id="60" name="Picture 5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519658" y="1400767"/>
            <a:ext cx="307920" cy="307920"/>
          </a:xfrm>
          <a:prstGeom prst="rect">
            <a:avLst/>
          </a:prstGeom>
        </p:spPr>
      </p:pic>
      <p:pic>
        <p:nvPicPr>
          <p:cNvPr id="61" name="Picture 6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39592" y="1844984"/>
            <a:ext cx="307920" cy="307920"/>
          </a:xfrm>
          <a:prstGeom prst="rect">
            <a:avLst/>
          </a:prstGeom>
        </p:spPr>
      </p:pic>
      <p:pic>
        <p:nvPicPr>
          <p:cNvPr id="62" name="Picture 6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39592" y="2749745"/>
            <a:ext cx="307920" cy="307920"/>
          </a:xfrm>
          <a:prstGeom prst="rect">
            <a:avLst/>
          </a:prstGeom>
        </p:spPr>
      </p:pic>
      <p:sp>
        <p:nvSpPr>
          <p:cNvPr id="5" name="Title 4">
            <a:extLst>
              <a:ext uri="{FF2B5EF4-FFF2-40B4-BE49-F238E27FC236}">
                <a16:creationId xmlns:a16="http://schemas.microsoft.com/office/drawing/2014/main" id="{C5DC214F-9CF7-174B-96F2-7C80736FC482}"/>
              </a:ext>
            </a:extLst>
          </p:cNvPr>
          <p:cNvSpPr>
            <a:spLocks noGrp="1"/>
          </p:cNvSpPr>
          <p:nvPr>
            <p:ph type="title"/>
          </p:nvPr>
        </p:nvSpPr>
        <p:spPr/>
        <p:txBody>
          <a:bodyPr/>
          <a:lstStyle/>
          <a:p>
            <a:r>
              <a:rPr lang="en-US" dirty="0">
                <a:solidFill>
                  <a:schemeClr val="tx1"/>
                </a:solidFill>
              </a:rPr>
              <a:t>How Talos Protects Customers</a:t>
            </a:r>
          </a:p>
        </p:txBody>
      </p:sp>
      <p:sp>
        <p:nvSpPr>
          <p:cNvPr id="70" name="Title 3">
            <a:extLst>
              <a:ext uri="{FF2B5EF4-FFF2-40B4-BE49-F238E27FC236}">
                <a16:creationId xmlns:a16="http://schemas.microsoft.com/office/drawing/2014/main" id="{00FAA148-3A9C-D944-ADBD-5944B4B20998}"/>
              </a:ext>
            </a:extLst>
          </p:cNvPr>
          <p:cNvSpPr txBox="1">
            <a:spLocks/>
          </p:cNvSpPr>
          <p:nvPr/>
        </p:nvSpPr>
        <p:spPr bwMode="auto">
          <a:xfrm>
            <a:off x="7753899" y="1776598"/>
            <a:ext cx="1155509" cy="256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noAutofit/>
          </a:bodyPr>
          <a:lstStyle>
            <a:lvl1pPr marL="244794" indent="-533277" algn="l" defTabSz="912261" rtl="0" eaLnBrk="1" fontAlgn="base" hangingPunct="1">
              <a:lnSpc>
                <a:spcPct val="90000"/>
              </a:lnSpc>
              <a:spcBef>
                <a:spcPct val="0"/>
              </a:spcBef>
              <a:spcAft>
                <a:spcPct val="0"/>
              </a:spcAft>
              <a:defRPr lang="en-US" sz="5333" b="0" i="1" u="none" kern="1200" spc="0" baseline="0">
                <a:solidFill>
                  <a:schemeClr val="bg1"/>
                </a:solidFill>
                <a:latin typeface="+mj-lt"/>
                <a:ea typeface="CiscoSansTT Thin" charset="0"/>
                <a:cs typeface="CiscoSans Thin"/>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pPr algn="ctr">
              <a:lnSpc>
                <a:spcPct val="100000"/>
              </a:lnSpc>
            </a:pPr>
            <a:r>
              <a:rPr lang="en-US" sz="788" b="1" i="0" dirty="0">
                <a:solidFill>
                  <a:srgbClr val="FFFFFF"/>
                </a:solidFill>
                <a:latin typeface="CiscoSans" panose="020B0503020201020303" pitchFamily="34" charset="0"/>
              </a:rPr>
              <a:t>threats that </a:t>
            </a:r>
          </a:p>
          <a:p>
            <a:pPr algn="ctr">
              <a:lnSpc>
                <a:spcPct val="100000"/>
              </a:lnSpc>
            </a:pPr>
            <a:r>
              <a:rPr lang="en-US" sz="788" b="1" i="0" dirty="0">
                <a:solidFill>
                  <a:srgbClr val="FFFFFF"/>
                </a:solidFill>
                <a:latin typeface="CiscoSans" panose="020B0503020201020303" pitchFamily="34" charset="0"/>
              </a:rPr>
              <a:t>matter</a:t>
            </a:r>
            <a:endParaRPr sz="788" b="1" i="0" dirty="0">
              <a:solidFill>
                <a:srgbClr val="FFFFFF"/>
              </a:solidFill>
              <a:latin typeface="CiscoSans" panose="020B0503020201020303" pitchFamily="34" charset="0"/>
            </a:endParaRPr>
          </a:p>
        </p:txBody>
      </p:sp>
    </p:spTree>
    <p:extLst>
      <p:ext uri="{BB962C8B-B14F-4D97-AF65-F5344CB8AC3E}">
        <p14:creationId xmlns:p14="http://schemas.microsoft.com/office/powerpoint/2010/main" val="42096714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50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1000"/>
                                        <p:tgtEl>
                                          <p:spTgt spid="77"/>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165"/>
                                        </p:tgtEl>
                                        <p:attrNameLst>
                                          <p:attrName>style.visibility</p:attrName>
                                        </p:attrNameLst>
                                      </p:cBhvr>
                                      <p:to>
                                        <p:strVal val="visible"/>
                                      </p:to>
                                    </p:set>
                                    <p:animEffect transition="in" filter="fade">
                                      <p:cBhvr>
                                        <p:cTn id="15" dur="1000"/>
                                        <p:tgtEl>
                                          <p:spTgt spid="165"/>
                                        </p:tgtEl>
                                      </p:cBhvr>
                                    </p:animEffect>
                                  </p:childTnLst>
                                </p:cTn>
                              </p:par>
                            </p:childTnLst>
                          </p:cTn>
                        </p:par>
                        <p:par>
                          <p:cTn id="16" fill="hold">
                            <p:stCondLst>
                              <p:cond delay="3500"/>
                            </p:stCondLst>
                            <p:childTnLst>
                              <p:par>
                                <p:cTn id="17" presetID="22" presetClass="entr" presetSubtype="8" fill="hold" nodeType="afterEffect">
                                  <p:stCondLst>
                                    <p:cond delay="0"/>
                                  </p:stCondLst>
                                  <p:childTnLst>
                                    <p:set>
                                      <p:cBhvr>
                                        <p:cTn id="18" dur="1" fill="hold">
                                          <p:stCondLst>
                                            <p:cond delay="0"/>
                                          </p:stCondLst>
                                        </p:cTn>
                                        <p:tgtEl>
                                          <p:spTgt spid="136"/>
                                        </p:tgtEl>
                                        <p:attrNameLst>
                                          <p:attrName>style.visibility</p:attrName>
                                        </p:attrNameLst>
                                      </p:cBhvr>
                                      <p:to>
                                        <p:strVal val="visible"/>
                                      </p:to>
                                    </p:set>
                                    <p:animEffect transition="in" filter="wipe(left)">
                                      <p:cBhvr>
                                        <p:cTn id="19" dur="1000"/>
                                        <p:tgtEl>
                                          <p:spTgt spid="136"/>
                                        </p:tgtEl>
                                      </p:cBhvr>
                                    </p:animEffect>
                                  </p:childTnLst>
                                </p:cTn>
                              </p:par>
                            </p:childTnLst>
                          </p:cTn>
                        </p:par>
                        <p:par>
                          <p:cTn id="20" fill="hold">
                            <p:stCondLst>
                              <p:cond delay="4500"/>
                            </p:stCondLst>
                            <p:childTnLst>
                              <p:par>
                                <p:cTn id="21" presetID="10" presetClass="entr" presetSubtype="0" fill="hold"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threat_data_text.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73143" y="806280"/>
            <a:ext cx="2518756" cy="592648"/>
          </a:xfrm>
          <a:prstGeom prst="rect">
            <a:avLst/>
          </a:prstGeom>
        </p:spPr>
      </p:pic>
      <p:pic>
        <p:nvPicPr>
          <p:cNvPr id="5" name="Picture 4" descr="threat_analyzed_text.eps"/>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64335" y="2121219"/>
            <a:ext cx="1907587" cy="592648"/>
          </a:xfrm>
          <a:prstGeom prst="rect">
            <a:avLst/>
          </a:prstGeom>
        </p:spPr>
      </p:pic>
      <p:pic>
        <p:nvPicPr>
          <p:cNvPr id="7" name="Picture 6" descr="telemetry.ep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51017" y="1789658"/>
            <a:ext cx="926013" cy="1055655"/>
          </a:xfrm>
          <a:prstGeom prst="rect">
            <a:avLst/>
          </a:prstGeom>
        </p:spPr>
      </p:pic>
      <p:pic>
        <p:nvPicPr>
          <p:cNvPr id="8" name="Picture 7" descr="solutions.eps"/>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7728" y="3896141"/>
            <a:ext cx="1092696" cy="1055655"/>
          </a:xfrm>
          <a:prstGeom prst="rect">
            <a:avLst/>
          </a:prstGeom>
        </p:spPr>
      </p:pic>
      <p:pic>
        <p:nvPicPr>
          <p:cNvPr id="10" name="Picture 9" descr="solutions_text.eps"/>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15237" y="4320342"/>
            <a:ext cx="2426155" cy="592648"/>
          </a:xfrm>
          <a:prstGeom prst="rect">
            <a:avLst/>
          </a:prstGeom>
        </p:spPr>
      </p:pic>
      <p:pic>
        <p:nvPicPr>
          <p:cNvPr id="11" name="Picture 10" descr="analysis.eps"/>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910427" y="1806374"/>
            <a:ext cx="1037135" cy="907493"/>
          </a:xfrm>
          <a:prstGeom prst="rect">
            <a:avLst/>
          </a:prstGeom>
        </p:spPr>
      </p:pic>
      <p:pic>
        <p:nvPicPr>
          <p:cNvPr id="12" name="Picture 11" descr="arrow1.eps"/>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458362" y="1398927"/>
            <a:ext cx="1537182" cy="407446"/>
          </a:xfrm>
          <a:prstGeom prst="rect">
            <a:avLst/>
          </a:prstGeom>
        </p:spPr>
      </p:pic>
      <p:pic>
        <p:nvPicPr>
          <p:cNvPr id="13" name="Picture 12" descr="arrow2.eps"/>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116808" y="2845314"/>
            <a:ext cx="870453" cy="1351979"/>
          </a:xfrm>
          <a:prstGeom prst="rect">
            <a:avLst/>
          </a:prstGeom>
        </p:spPr>
      </p:pic>
      <p:pic>
        <p:nvPicPr>
          <p:cNvPr id="14" name="Picture 13" descr="arrow3.eps"/>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712723" y="2894280"/>
            <a:ext cx="1000094" cy="1426060"/>
          </a:xfrm>
          <a:prstGeom prst="rect">
            <a:avLst/>
          </a:prstGeom>
        </p:spPr>
      </p:pic>
      <p:pic>
        <p:nvPicPr>
          <p:cNvPr id="15" name="Picture 14" descr="cisco_products.eps"/>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59522" y="3549522"/>
            <a:ext cx="2426155" cy="592648"/>
          </a:xfrm>
          <a:prstGeom prst="rect">
            <a:avLst/>
          </a:prstGeom>
        </p:spPr>
      </p:pic>
      <p:sp>
        <p:nvSpPr>
          <p:cNvPr id="16" name="Title 1">
            <a:extLst>
              <a:ext uri="{FF2B5EF4-FFF2-40B4-BE49-F238E27FC236}">
                <a16:creationId xmlns:a16="http://schemas.microsoft.com/office/drawing/2014/main" id="{85BE7E61-C720-4E3C-8A71-10D6649B49B6}"/>
              </a:ext>
            </a:extLst>
          </p:cNvPr>
          <p:cNvSpPr txBox="1">
            <a:spLocks/>
          </p:cNvSpPr>
          <p:nvPr/>
        </p:nvSpPr>
        <p:spPr bwMode="auto">
          <a:xfrm>
            <a:off x="524328" y="132397"/>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dirty="0">
                <a:solidFill>
                  <a:schemeClr val="tx1"/>
                </a:solidFill>
              </a:rPr>
              <a:t>Threat Data Cycle</a:t>
            </a:r>
          </a:p>
        </p:txBody>
      </p:sp>
    </p:spTree>
    <p:extLst>
      <p:ext uri="{BB962C8B-B14F-4D97-AF65-F5344CB8AC3E}">
        <p14:creationId xmlns:p14="http://schemas.microsoft.com/office/powerpoint/2010/main" val="2745979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up)">
                                      <p:cBhvr>
                                        <p:cTn id="29" dur="500"/>
                                        <p:tgtEl>
                                          <p:spTgt spid="13"/>
                                        </p:tgtEl>
                                      </p:cBhvr>
                                    </p:animEffect>
                                  </p:childTnLst>
                                </p:cTn>
                              </p:par>
                            </p:childTnLst>
                          </p:cTn>
                        </p:par>
                        <p:par>
                          <p:cTn id="30" fill="hold">
                            <p:stCondLst>
                              <p:cond delay="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par>
                          <p:cTn id="43" fill="hold">
                            <p:stCondLst>
                              <p:cond delay="500"/>
                            </p:stCondLst>
                            <p:childTnLst>
                              <p:par>
                                <p:cTn id="44" presetID="10" presetClass="entr" presetSubtype="0"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DCECAFD-3989-42A1-80FC-9F3F871950C4}"/>
              </a:ext>
            </a:extLst>
          </p:cNvPr>
          <p:cNvSpPr>
            <a:spLocks noGrp="1"/>
          </p:cNvSpPr>
          <p:nvPr>
            <p:ph type="ctrTitle"/>
          </p:nvPr>
        </p:nvSpPr>
        <p:spPr/>
        <p:txBody>
          <a:bodyPr/>
          <a:lstStyle/>
          <a:p>
            <a:r>
              <a:rPr lang="en-US" dirty="0">
                <a:latin typeface="CiscoSans ExtraLight" charset="0"/>
                <a:ea typeface="CiscoSans ExtraLight" charset="0"/>
                <a:cs typeface="CiscoSans ExtraLight" charset="0"/>
              </a:rPr>
              <a:t>Cisco Secure DC Architecture</a:t>
            </a:r>
            <a:br>
              <a:rPr lang="en-US" dirty="0">
                <a:latin typeface="CiscoSans ExtraLight" charset="0"/>
                <a:ea typeface="CiscoSans ExtraLight" charset="0"/>
                <a:cs typeface="CiscoSans ExtraLight" charset="0"/>
              </a:rPr>
            </a:br>
            <a:endParaRPr lang="en-US" dirty="0">
              <a:latin typeface="CiscoSans ExtraLight" charset="0"/>
              <a:ea typeface="CiscoSans ExtraLight" charset="0"/>
              <a:cs typeface="CiscoSans ExtraLight" charset="0"/>
            </a:endParaRPr>
          </a:p>
        </p:txBody>
      </p:sp>
      <p:sp>
        <p:nvSpPr>
          <p:cNvPr id="2" name="TextBox 1"/>
          <p:cNvSpPr txBox="1"/>
          <p:nvPr/>
        </p:nvSpPr>
        <p:spPr>
          <a:xfrm>
            <a:off x="3644900" y="5549900"/>
            <a:ext cx="184731" cy="369332"/>
          </a:xfrm>
          <a:prstGeom prst="rect">
            <a:avLst/>
          </a:prstGeom>
          <a:noFill/>
        </p:spPr>
        <p:txBody>
          <a:bodyPr wrap="none" rtlCol="0">
            <a:spAutoFit/>
          </a:bodyPr>
          <a:lstStyle/>
          <a:p>
            <a:endParaRPr lang="en-US" dirty="0">
              <a:latin typeface="+mn-lt"/>
            </a:endParaRPr>
          </a:p>
        </p:txBody>
      </p:sp>
    </p:spTree>
    <p:extLst>
      <p:ext uri="{BB962C8B-B14F-4D97-AF65-F5344CB8AC3E}">
        <p14:creationId xmlns:p14="http://schemas.microsoft.com/office/powerpoint/2010/main" val="157661431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1774" y="170261"/>
            <a:ext cx="8686800" cy="539352"/>
          </a:xfrm>
        </p:spPr>
        <p:txBody>
          <a:bodyPr/>
          <a:lstStyle/>
          <a:p>
            <a:r>
              <a:rPr lang="en-US" dirty="0">
                <a:solidFill>
                  <a:schemeClr val="tx1"/>
                </a:solidFill>
              </a:rPr>
              <a:t>Network Security Control Challenges</a:t>
            </a:r>
          </a:p>
        </p:txBody>
      </p:sp>
      <p:graphicFrame>
        <p:nvGraphicFramePr>
          <p:cNvPr id="4" name="Table Placeholder 7"/>
          <p:cNvGraphicFramePr>
            <a:graphicFrameLocks/>
          </p:cNvGraphicFramePr>
          <p:nvPr>
            <p:extLst/>
          </p:nvPr>
        </p:nvGraphicFramePr>
        <p:xfrm>
          <a:off x="533400" y="1346193"/>
          <a:ext cx="8115300" cy="2644665"/>
        </p:xfrm>
        <a:graphic>
          <a:graphicData uri="http://schemas.openxmlformats.org/drawingml/2006/table">
            <a:tbl>
              <a:tblPr firstRow="1" bandRow="1">
                <a:tableStyleId>{2D5ABB26-0587-4C30-8999-92F81FD0307C}</a:tableStyleId>
              </a:tblPr>
              <a:tblGrid>
                <a:gridCol w="1250430">
                  <a:extLst>
                    <a:ext uri="{9D8B030D-6E8A-4147-A177-3AD203B41FA5}">
                      <a16:colId xmlns:a16="http://schemas.microsoft.com/office/drawing/2014/main" val="20000"/>
                    </a:ext>
                  </a:extLst>
                </a:gridCol>
                <a:gridCol w="2338465">
                  <a:extLst>
                    <a:ext uri="{9D8B030D-6E8A-4147-A177-3AD203B41FA5}">
                      <a16:colId xmlns:a16="http://schemas.microsoft.com/office/drawing/2014/main" val="20001"/>
                    </a:ext>
                  </a:extLst>
                </a:gridCol>
                <a:gridCol w="4526405">
                  <a:extLst>
                    <a:ext uri="{9D8B030D-6E8A-4147-A177-3AD203B41FA5}">
                      <a16:colId xmlns:a16="http://schemas.microsoft.com/office/drawing/2014/main" val="20002"/>
                    </a:ext>
                  </a:extLst>
                </a:gridCol>
              </a:tblGrid>
              <a:tr h="881555">
                <a:tc>
                  <a:txBody>
                    <a:bodyPr/>
                    <a:lstStyle/>
                    <a:p>
                      <a:pPr algn="ctr"/>
                      <a:endParaRPr lang="en-US" sz="1600" b="0" dirty="0">
                        <a:solidFill>
                          <a:schemeClr val="tx2"/>
                        </a:solidFill>
                      </a:endParaRPr>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a:txBody>
                    <a:bodyPr/>
                    <a:lstStyle/>
                    <a:p>
                      <a:pPr algn="l"/>
                      <a:r>
                        <a:rPr lang="en-US" sz="1600" dirty="0">
                          <a:solidFill>
                            <a:schemeClr val="tx1"/>
                          </a:solidFill>
                        </a:rPr>
                        <a:t>Growing attack </a:t>
                      </a:r>
                    </a:p>
                    <a:p>
                      <a:pPr algn="l"/>
                      <a:r>
                        <a:rPr lang="en-US" sz="1600" dirty="0">
                          <a:solidFill>
                            <a:schemeClr val="tx1"/>
                          </a:solidFill>
                        </a:rPr>
                        <a:t>Surface</a:t>
                      </a:r>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rowSpan="3">
                  <a:txBody>
                    <a:bodyPr/>
                    <a:lstStyle/>
                    <a:p>
                      <a:pPr marL="285750" marR="0" lvl="0" indent="-285750" algn="l" defTabSz="914400" rtl="0" eaLnBrk="1" fontAlgn="ctr" latinLnBrk="0" hangingPunct="1">
                        <a:lnSpc>
                          <a:spcPct val="90000"/>
                        </a:lnSpc>
                        <a:spcBef>
                          <a:spcPts val="1200"/>
                        </a:spcBef>
                        <a:spcAft>
                          <a:spcPts val="0"/>
                        </a:spcAft>
                        <a:buClrTx/>
                        <a:buSzTx/>
                        <a:buFont typeface="Arial" charset="0"/>
                        <a:buChar char="•"/>
                        <a:tabLst/>
                        <a:defRPr/>
                      </a:pPr>
                      <a:r>
                        <a:rPr kumimoji="0" lang="en-US" sz="1600" b="0" i="0" u="none" strike="noStrike" kern="0" cap="none" spc="0" normalizeH="0" baseline="0" noProof="0" dirty="0">
                          <a:ln>
                            <a:noFill/>
                          </a:ln>
                          <a:solidFill>
                            <a:schemeClr val="tx1"/>
                          </a:solidFill>
                          <a:effectLst/>
                          <a:uLnTx/>
                          <a:uFillTx/>
                          <a:latin typeface="+mn-lt"/>
                          <a:ea typeface="+mn-ea"/>
                          <a:cs typeface="+mn-cs"/>
                        </a:rPr>
                        <a:t>Businesses under attack: hacktivists, organized crime, and nation states </a:t>
                      </a:r>
                    </a:p>
                    <a:p>
                      <a:pPr marL="285750" marR="0" lvl="0" indent="-285750" algn="l" defTabSz="914400" rtl="0" eaLnBrk="1" fontAlgn="ctr" latinLnBrk="0" hangingPunct="1">
                        <a:lnSpc>
                          <a:spcPct val="90000"/>
                        </a:lnSpc>
                        <a:spcBef>
                          <a:spcPts val="1200"/>
                        </a:spcBef>
                        <a:spcAft>
                          <a:spcPts val="0"/>
                        </a:spcAft>
                        <a:buClrTx/>
                        <a:buSzTx/>
                        <a:buFont typeface="Arial" charset="0"/>
                        <a:buChar char="•"/>
                        <a:tabLst/>
                        <a:defRPr/>
                      </a:pPr>
                      <a:r>
                        <a:rPr kumimoji="0" lang="en-US" sz="1600" b="0" i="0" u="none" strike="noStrike" kern="0" cap="none" spc="0" normalizeH="0" baseline="0" noProof="0" dirty="0">
                          <a:ln>
                            <a:noFill/>
                          </a:ln>
                          <a:solidFill>
                            <a:schemeClr val="tx1"/>
                          </a:solidFill>
                          <a:effectLst/>
                          <a:uLnTx/>
                          <a:uFillTx/>
                          <a:latin typeface="+mn-lt"/>
                          <a:ea typeface="+mn-ea"/>
                          <a:cs typeface="+mn-cs"/>
                        </a:rPr>
                        <a:t>Most organizations have highly-</a:t>
                      </a:r>
                      <a:br>
                        <a:rPr kumimoji="0" lang="en-US" sz="1600" b="0" i="0" u="none" strike="noStrike" kern="0" cap="none" spc="0" normalizeH="0" baseline="0" noProof="0" dirty="0">
                          <a:ln>
                            <a:noFill/>
                          </a:ln>
                          <a:solidFill>
                            <a:schemeClr val="tx1"/>
                          </a:solidFill>
                          <a:effectLst/>
                          <a:uLnTx/>
                          <a:uFillTx/>
                          <a:latin typeface="+mn-lt"/>
                          <a:ea typeface="+mn-ea"/>
                          <a:cs typeface="+mn-cs"/>
                        </a:rPr>
                      </a:br>
                      <a:r>
                        <a:rPr kumimoji="0" lang="en-US" sz="1600" b="0" i="0" u="none" strike="noStrike" kern="0" cap="none" spc="0" normalizeH="0" baseline="0" noProof="0" dirty="0">
                          <a:ln>
                            <a:noFill/>
                          </a:ln>
                          <a:solidFill>
                            <a:schemeClr val="tx1"/>
                          </a:solidFill>
                          <a:effectLst/>
                          <a:uLnTx/>
                          <a:uFillTx/>
                          <a:latin typeface="+mn-lt"/>
                          <a:ea typeface="+mn-ea"/>
                          <a:cs typeface="+mn-cs"/>
                        </a:rPr>
                        <a:t>available, fast, flat, open networks</a:t>
                      </a:r>
                    </a:p>
                    <a:p>
                      <a:pPr marL="285750" marR="0" lvl="0" indent="-285750" algn="l" defTabSz="914400" rtl="0" eaLnBrk="1" fontAlgn="ctr" latinLnBrk="0" hangingPunct="1">
                        <a:lnSpc>
                          <a:spcPct val="90000"/>
                        </a:lnSpc>
                        <a:spcBef>
                          <a:spcPts val="1200"/>
                        </a:spcBef>
                        <a:spcAft>
                          <a:spcPts val="0"/>
                        </a:spcAft>
                        <a:buClrTx/>
                        <a:buSzTx/>
                        <a:buFont typeface="Arial" charset="0"/>
                        <a:buChar char="•"/>
                        <a:tabLst/>
                        <a:defRPr/>
                      </a:pPr>
                      <a:r>
                        <a:rPr kumimoji="0" lang="en-US" sz="1600" b="0" i="0" u="none" strike="noStrike" kern="0" cap="none" spc="0" normalizeH="0" baseline="0" noProof="0" dirty="0">
                          <a:ln>
                            <a:noFill/>
                          </a:ln>
                          <a:solidFill>
                            <a:schemeClr val="tx1"/>
                          </a:solidFill>
                          <a:effectLst/>
                          <a:uLnTx/>
                          <a:uFillTx/>
                          <a:latin typeface="+mn-lt"/>
                          <a:ea typeface="+mn-ea"/>
                          <a:cs typeface="+mn-cs"/>
                        </a:rPr>
                        <a:t>Threats get into networks</a:t>
                      </a:r>
                    </a:p>
                    <a:p>
                      <a:pPr marL="285750" marR="0" lvl="0" indent="-285750" algn="l" defTabSz="914400" rtl="0" eaLnBrk="1" fontAlgn="ctr" latinLnBrk="0" hangingPunct="1">
                        <a:lnSpc>
                          <a:spcPct val="90000"/>
                        </a:lnSpc>
                        <a:spcBef>
                          <a:spcPts val="1200"/>
                        </a:spcBef>
                        <a:spcAft>
                          <a:spcPts val="0"/>
                        </a:spcAft>
                        <a:buClrTx/>
                        <a:buSzTx/>
                        <a:buFont typeface="Arial" charset="0"/>
                        <a:buChar char="•"/>
                        <a:tabLst/>
                        <a:defRPr/>
                      </a:pPr>
                      <a:r>
                        <a:rPr kumimoji="0" lang="en-US" sz="1600" b="0" i="0" u="none" strike="noStrike" kern="0" cap="none" spc="0" normalizeH="0" baseline="0" noProof="0" dirty="0">
                          <a:ln>
                            <a:noFill/>
                          </a:ln>
                          <a:solidFill>
                            <a:schemeClr val="tx1"/>
                          </a:solidFill>
                          <a:effectLst/>
                          <a:uLnTx/>
                          <a:uFillTx/>
                          <a:latin typeface="+mn-lt"/>
                          <a:ea typeface="+mn-ea"/>
                          <a:cs typeface="+mn-cs"/>
                        </a:rPr>
                        <a:t>Inside threats are hard to stop</a:t>
                      </a:r>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3"/>
                  </a:ext>
                </a:extLst>
              </a:tr>
              <a:tr h="881555">
                <a:tc>
                  <a:txBody>
                    <a:bodyPr/>
                    <a:lstStyle/>
                    <a:p>
                      <a:pPr marL="0" marR="0" indent="0" algn="ctr" defTabSz="685777" rtl="0" eaLnBrk="1" fontAlgn="auto" latinLnBrk="0" hangingPunct="1">
                        <a:lnSpc>
                          <a:spcPct val="100000"/>
                        </a:lnSpc>
                        <a:spcBef>
                          <a:spcPts val="0"/>
                        </a:spcBef>
                        <a:spcAft>
                          <a:spcPts val="0"/>
                        </a:spcAft>
                        <a:buClrTx/>
                        <a:buSzTx/>
                        <a:buFontTx/>
                        <a:buNone/>
                        <a:tabLst/>
                        <a:defRPr/>
                      </a:pPr>
                      <a:endParaRPr lang="en-US" sz="1600" dirty="0"/>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a:txBody>
                    <a:bodyPr/>
                    <a:lstStyle/>
                    <a:p>
                      <a:pPr algn="l"/>
                      <a:r>
                        <a:rPr lang="en-US" sz="1600" dirty="0">
                          <a:solidFill>
                            <a:schemeClr val="tx1"/>
                          </a:solidFill>
                        </a:rPr>
                        <a:t>Dynamic threat landscape</a:t>
                      </a:r>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vMerge="1">
                  <a:txBody>
                    <a:bodyPr/>
                    <a:lstStyle/>
                    <a:p>
                      <a:pPr marL="0" marR="0" indent="0" algn="ctr" defTabSz="685777" rtl="0" eaLnBrk="1" fontAlgn="auto" latinLnBrk="0" hangingPunct="1">
                        <a:lnSpc>
                          <a:spcPct val="100000"/>
                        </a:lnSpc>
                        <a:spcBef>
                          <a:spcPts val="0"/>
                        </a:spcBef>
                        <a:spcAft>
                          <a:spcPts val="0"/>
                        </a:spcAft>
                        <a:buClrTx/>
                        <a:buSzTx/>
                        <a:buFontTx/>
                        <a:buNone/>
                        <a:tabLst/>
                        <a:defRPr/>
                      </a:pPr>
                      <a:endParaRPr lang="en-US" sz="1600" dirty="0"/>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4"/>
                  </a:ext>
                </a:extLst>
              </a:tr>
              <a:tr h="881555">
                <a:tc>
                  <a:txBody>
                    <a:bodyPr/>
                    <a:lstStyle/>
                    <a:p>
                      <a:pPr marL="0" marR="0" indent="0" algn="ctr" defTabSz="685777" rtl="0" eaLnBrk="1" fontAlgn="auto" latinLnBrk="0" hangingPunct="1">
                        <a:lnSpc>
                          <a:spcPct val="100000"/>
                        </a:lnSpc>
                        <a:spcBef>
                          <a:spcPts val="0"/>
                        </a:spcBef>
                        <a:spcAft>
                          <a:spcPts val="0"/>
                        </a:spcAft>
                        <a:buClrTx/>
                        <a:buSzTx/>
                        <a:buFontTx/>
                        <a:buNone/>
                        <a:tabLst/>
                        <a:defRPr/>
                      </a:pPr>
                      <a:endParaRPr lang="en-US" sz="1600" dirty="0"/>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a:txBody>
                    <a:bodyPr/>
                    <a:lstStyle/>
                    <a:p>
                      <a:pPr algn="l"/>
                      <a:r>
                        <a:rPr lang="en-US" sz="1600" dirty="0">
                          <a:solidFill>
                            <a:schemeClr val="tx1"/>
                          </a:solidFill>
                        </a:rPr>
                        <a:t>Complexity and fragmentation</a:t>
                      </a:r>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tc vMerge="1">
                  <a:txBody>
                    <a:bodyPr/>
                    <a:lstStyle/>
                    <a:p>
                      <a:pPr marL="0" marR="0" indent="0" algn="ctr" defTabSz="685777" rtl="0" eaLnBrk="1" fontAlgn="auto" latinLnBrk="0" hangingPunct="1">
                        <a:lnSpc>
                          <a:spcPct val="100000"/>
                        </a:lnSpc>
                        <a:spcBef>
                          <a:spcPts val="0"/>
                        </a:spcBef>
                        <a:spcAft>
                          <a:spcPts val="0"/>
                        </a:spcAft>
                        <a:buClrTx/>
                        <a:buSzTx/>
                        <a:buFontTx/>
                        <a:buNone/>
                        <a:tabLst/>
                        <a:defRPr/>
                      </a:pPr>
                      <a:endParaRPr lang="en-US" sz="1600" dirty="0"/>
                    </a:p>
                  </a:txBody>
                  <a:tcPr marL="212136" marR="212136" anchor="ctr">
                    <a:lnT w="6350" cap="flat" cmpd="sng" algn="ctr">
                      <a:solidFill>
                        <a:schemeClr val="accent3"/>
                      </a:solidFill>
                      <a:prstDash val="solid"/>
                      <a:round/>
                      <a:headEnd type="none" w="med" len="med"/>
                      <a:tailEnd type="none" w="med" len="med"/>
                    </a:lnT>
                    <a:lnB w="635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pSp>
        <p:nvGrpSpPr>
          <p:cNvPr id="5" name="Group 4"/>
          <p:cNvGrpSpPr/>
          <p:nvPr/>
        </p:nvGrpSpPr>
        <p:grpSpPr>
          <a:xfrm>
            <a:off x="793930" y="3212518"/>
            <a:ext cx="673409" cy="673409"/>
            <a:chOff x="793929" y="2441750"/>
            <a:chExt cx="673409" cy="673409"/>
          </a:xfrm>
        </p:grpSpPr>
        <p:sp>
          <p:nvSpPr>
            <p:cNvPr id="6" name="Oval 5"/>
            <p:cNvSpPr/>
            <p:nvPr/>
          </p:nvSpPr>
          <p:spPr>
            <a:xfrm>
              <a:off x="793929" y="2441750"/>
              <a:ext cx="673409" cy="673409"/>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7"/>
            <p:cNvSpPr>
              <a:spLocks/>
            </p:cNvSpPr>
            <p:nvPr/>
          </p:nvSpPr>
          <p:spPr bwMode="auto">
            <a:xfrm rot="19967424">
              <a:off x="939845" y="2541293"/>
              <a:ext cx="397074" cy="397074"/>
            </a:xfrm>
            <a:custGeom>
              <a:avLst/>
              <a:gdLst>
                <a:gd name="T0" fmla="*/ 249 w 280"/>
                <a:gd name="T1" fmla="*/ 142 h 280"/>
                <a:gd name="T2" fmla="*/ 214 w 280"/>
                <a:gd name="T3" fmla="*/ 142 h 280"/>
                <a:gd name="T4" fmla="*/ 214 w 280"/>
                <a:gd name="T5" fmla="*/ 66 h 280"/>
                <a:gd name="T6" fmla="*/ 137 w 280"/>
                <a:gd name="T7" fmla="*/ 66 h 280"/>
                <a:gd name="T8" fmla="*/ 137 w 280"/>
                <a:gd name="T9" fmla="*/ 30 h 280"/>
                <a:gd name="T10" fmla="*/ 107 w 280"/>
                <a:gd name="T11" fmla="*/ 0 h 280"/>
                <a:gd name="T12" fmla="*/ 76 w 280"/>
                <a:gd name="T13" fmla="*/ 30 h 280"/>
                <a:gd name="T14" fmla="*/ 76 w 280"/>
                <a:gd name="T15" fmla="*/ 66 h 280"/>
                <a:gd name="T16" fmla="*/ 0 w 280"/>
                <a:gd name="T17" fmla="*/ 66 h 280"/>
                <a:gd name="T18" fmla="*/ 0 w 280"/>
                <a:gd name="T19" fmla="*/ 142 h 280"/>
                <a:gd name="T20" fmla="*/ 36 w 280"/>
                <a:gd name="T21" fmla="*/ 142 h 280"/>
                <a:gd name="T22" fmla="*/ 66 w 280"/>
                <a:gd name="T23" fmla="*/ 173 h 280"/>
                <a:gd name="T24" fmla="*/ 36 w 280"/>
                <a:gd name="T25" fmla="*/ 203 h 280"/>
                <a:gd name="T26" fmla="*/ 0 w 280"/>
                <a:gd name="T27" fmla="*/ 203 h 280"/>
                <a:gd name="T28" fmla="*/ 0 w 280"/>
                <a:gd name="T29" fmla="*/ 280 h 280"/>
                <a:gd name="T30" fmla="*/ 76 w 280"/>
                <a:gd name="T31" fmla="*/ 280 h 280"/>
                <a:gd name="T32" fmla="*/ 76 w 280"/>
                <a:gd name="T33" fmla="*/ 244 h 280"/>
                <a:gd name="T34" fmla="*/ 107 w 280"/>
                <a:gd name="T35" fmla="*/ 213 h 280"/>
                <a:gd name="T36" fmla="*/ 137 w 280"/>
                <a:gd name="T37" fmla="*/ 244 h 280"/>
                <a:gd name="T38" fmla="*/ 137 w 280"/>
                <a:gd name="T39" fmla="*/ 280 h 280"/>
                <a:gd name="T40" fmla="*/ 214 w 280"/>
                <a:gd name="T41" fmla="*/ 280 h 280"/>
                <a:gd name="T42" fmla="*/ 214 w 280"/>
                <a:gd name="T43" fmla="*/ 203 h 280"/>
                <a:gd name="T44" fmla="*/ 249 w 280"/>
                <a:gd name="T45" fmla="*/ 203 h 280"/>
                <a:gd name="T46" fmla="*/ 280 w 280"/>
                <a:gd name="T47" fmla="*/ 173 h 280"/>
                <a:gd name="T48" fmla="*/ 249 w 280"/>
                <a:gd name="T49" fmla="*/ 14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0" h="280">
                  <a:moveTo>
                    <a:pt x="249" y="142"/>
                  </a:moveTo>
                  <a:cubicBezTo>
                    <a:pt x="214" y="142"/>
                    <a:pt x="214" y="142"/>
                    <a:pt x="214" y="142"/>
                  </a:cubicBezTo>
                  <a:cubicBezTo>
                    <a:pt x="214" y="66"/>
                    <a:pt x="214" y="66"/>
                    <a:pt x="214" y="66"/>
                  </a:cubicBezTo>
                  <a:cubicBezTo>
                    <a:pt x="137" y="66"/>
                    <a:pt x="137" y="66"/>
                    <a:pt x="137" y="66"/>
                  </a:cubicBezTo>
                  <a:cubicBezTo>
                    <a:pt x="137" y="30"/>
                    <a:pt x="137" y="30"/>
                    <a:pt x="137" y="30"/>
                  </a:cubicBezTo>
                  <a:cubicBezTo>
                    <a:pt x="137" y="13"/>
                    <a:pt x="124" y="0"/>
                    <a:pt x="107" y="0"/>
                  </a:cubicBezTo>
                  <a:cubicBezTo>
                    <a:pt x="90" y="0"/>
                    <a:pt x="76" y="13"/>
                    <a:pt x="76" y="30"/>
                  </a:cubicBezTo>
                  <a:cubicBezTo>
                    <a:pt x="76" y="66"/>
                    <a:pt x="76" y="66"/>
                    <a:pt x="76" y="66"/>
                  </a:cubicBezTo>
                  <a:cubicBezTo>
                    <a:pt x="0" y="66"/>
                    <a:pt x="0" y="66"/>
                    <a:pt x="0" y="66"/>
                  </a:cubicBezTo>
                  <a:cubicBezTo>
                    <a:pt x="0" y="142"/>
                    <a:pt x="0" y="142"/>
                    <a:pt x="0" y="142"/>
                  </a:cubicBezTo>
                  <a:cubicBezTo>
                    <a:pt x="36" y="142"/>
                    <a:pt x="36" y="142"/>
                    <a:pt x="36" y="142"/>
                  </a:cubicBezTo>
                  <a:cubicBezTo>
                    <a:pt x="53" y="142"/>
                    <a:pt x="66" y="156"/>
                    <a:pt x="66" y="173"/>
                  </a:cubicBezTo>
                  <a:cubicBezTo>
                    <a:pt x="66" y="190"/>
                    <a:pt x="53" y="203"/>
                    <a:pt x="36" y="203"/>
                  </a:cubicBezTo>
                  <a:cubicBezTo>
                    <a:pt x="0" y="203"/>
                    <a:pt x="0" y="203"/>
                    <a:pt x="0" y="203"/>
                  </a:cubicBezTo>
                  <a:cubicBezTo>
                    <a:pt x="0" y="280"/>
                    <a:pt x="0" y="280"/>
                    <a:pt x="0" y="280"/>
                  </a:cubicBezTo>
                  <a:cubicBezTo>
                    <a:pt x="76" y="280"/>
                    <a:pt x="76" y="280"/>
                    <a:pt x="76" y="280"/>
                  </a:cubicBezTo>
                  <a:cubicBezTo>
                    <a:pt x="76" y="244"/>
                    <a:pt x="76" y="244"/>
                    <a:pt x="76" y="244"/>
                  </a:cubicBezTo>
                  <a:cubicBezTo>
                    <a:pt x="76" y="227"/>
                    <a:pt x="90" y="213"/>
                    <a:pt x="107" y="213"/>
                  </a:cubicBezTo>
                  <a:cubicBezTo>
                    <a:pt x="124" y="213"/>
                    <a:pt x="137" y="227"/>
                    <a:pt x="137" y="244"/>
                  </a:cubicBezTo>
                  <a:cubicBezTo>
                    <a:pt x="137" y="280"/>
                    <a:pt x="137" y="280"/>
                    <a:pt x="137" y="280"/>
                  </a:cubicBezTo>
                  <a:cubicBezTo>
                    <a:pt x="214" y="280"/>
                    <a:pt x="214" y="280"/>
                    <a:pt x="214" y="280"/>
                  </a:cubicBezTo>
                  <a:cubicBezTo>
                    <a:pt x="214" y="203"/>
                    <a:pt x="214" y="203"/>
                    <a:pt x="214" y="203"/>
                  </a:cubicBezTo>
                  <a:cubicBezTo>
                    <a:pt x="249" y="203"/>
                    <a:pt x="249" y="203"/>
                    <a:pt x="249" y="203"/>
                  </a:cubicBezTo>
                  <a:cubicBezTo>
                    <a:pt x="266" y="203"/>
                    <a:pt x="280" y="190"/>
                    <a:pt x="280" y="173"/>
                  </a:cubicBezTo>
                  <a:cubicBezTo>
                    <a:pt x="280" y="156"/>
                    <a:pt x="266" y="142"/>
                    <a:pt x="249" y="142"/>
                  </a:cubicBezTo>
                  <a:close/>
                </a:path>
              </a:pathLst>
            </a:custGeom>
            <a:solidFill>
              <a:schemeClr val="tx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793930" y="1446225"/>
            <a:ext cx="673409" cy="673409"/>
            <a:chOff x="1058573" y="1928299"/>
            <a:chExt cx="897879" cy="897879"/>
          </a:xfrm>
        </p:grpSpPr>
        <p:sp>
          <p:nvSpPr>
            <p:cNvPr id="8" name="Oval 7"/>
            <p:cNvSpPr/>
            <p:nvPr/>
          </p:nvSpPr>
          <p:spPr>
            <a:xfrm>
              <a:off x="1058573" y="1928299"/>
              <a:ext cx="897879" cy="897879"/>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11"/>
            <p:cNvSpPr>
              <a:spLocks/>
            </p:cNvSpPr>
            <p:nvPr/>
          </p:nvSpPr>
          <p:spPr bwMode="auto">
            <a:xfrm>
              <a:off x="1215702" y="2084170"/>
              <a:ext cx="583619" cy="583616"/>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 name="Freeform 13"/>
            <p:cNvSpPr>
              <a:spLocks/>
            </p:cNvSpPr>
            <p:nvPr/>
          </p:nvSpPr>
          <p:spPr bwMode="auto">
            <a:xfrm>
              <a:off x="1215702" y="2084170"/>
              <a:ext cx="583619" cy="583616"/>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n>
                  <a:solidFill>
                    <a:sysClr val="windowText" lastClr="000000"/>
                  </a:solidFill>
                </a:ln>
              </a:endParaRPr>
            </a:p>
          </p:txBody>
        </p:sp>
        <p:sp>
          <p:nvSpPr>
            <p:cNvPr id="12" name="Freeform 14"/>
            <p:cNvSpPr>
              <a:spLocks/>
            </p:cNvSpPr>
            <p:nvPr/>
          </p:nvSpPr>
          <p:spPr bwMode="auto">
            <a:xfrm>
              <a:off x="1412720" y="2257024"/>
              <a:ext cx="65053" cy="65982"/>
            </a:xfrm>
            <a:custGeom>
              <a:avLst/>
              <a:gdLst>
                <a:gd name="T0" fmla="*/ 105 w 140"/>
                <a:gd name="T1" fmla="*/ 9 h 140"/>
                <a:gd name="T2" fmla="*/ 105 w 140"/>
                <a:gd name="T3" fmla="*/ 9 h 140"/>
                <a:gd name="T4" fmla="*/ 118 w 140"/>
                <a:gd name="T5" fmla="*/ 17 h 140"/>
                <a:gd name="T6" fmla="*/ 127 w 140"/>
                <a:gd name="T7" fmla="*/ 27 h 140"/>
                <a:gd name="T8" fmla="*/ 134 w 140"/>
                <a:gd name="T9" fmla="*/ 40 h 140"/>
                <a:gd name="T10" fmla="*/ 139 w 140"/>
                <a:gd name="T11" fmla="*/ 53 h 140"/>
                <a:gd name="T12" fmla="*/ 140 w 140"/>
                <a:gd name="T13" fmla="*/ 65 h 140"/>
                <a:gd name="T14" fmla="*/ 140 w 140"/>
                <a:gd name="T15" fmla="*/ 80 h 140"/>
                <a:gd name="T16" fmla="*/ 137 w 140"/>
                <a:gd name="T17" fmla="*/ 92 h 140"/>
                <a:gd name="T18" fmla="*/ 132 w 140"/>
                <a:gd name="T19" fmla="*/ 105 h 140"/>
                <a:gd name="T20" fmla="*/ 132 w 140"/>
                <a:gd name="T21" fmla="*/ 105 h 140"/>
                <a:gd name="T22" fmla="*/ 123 w 140"/>
                <a:gd name="T23" fmla="*/ 116 h 140"/>
                <a:gd name="T24" fmla="*/ 113 w 140"/>
                <a:gd name="T25" fmla="*/ 126 h 140"/>
                <a:gd name="T26" fmla="*/ 102 w 140"/>
                <a:gd name="T27" fmla="*/ 134 h 140"/>
                <a:gd name="T28" fmla="*/ 89 w 140"/>
                <a:gd name="T29" fmla="*/ 139 h 140"/>
                <a:gd name="T30" fmla="*/ 75 w 140"/>
                <a:gd name="T31" fmla="*/ 140 h 140"/>
                <a:gd name="T32" fmla="*/ 62 w 140"/>
                <a:gd name="T33" fmla="*/ 140 h 140"/>
                <a:gd name="T34" fmla="*/ 48 w 140"/>
                <a:gd name="T35" fmla="*/ 137 h 140"/>
                <a:gd name="T36" fmla="*/ 35 w 140"/>
                <a:gd name="T37" fmla="*/ 131 h 140"/>
                <a:gd name="T38" fmla="*/ 35 w 140"/>
                <a:gd name="T39" fmla="*/ 131 h 140"/>
                <a:gd name="T40" fmla="*/ 24 w 140"/>
                <a:gd name="T41" fmla="*/ 123 h 140"/>
                <a:gd name="T42" fmla="*/ 14 w 140"/>
                <a:gd name="T43" fmla="*/ 113 h 140"/>
                <a:gd name="T44" fmla="*/ 8 w 140"/>
                <a:gd name="T45" fmla="*/ 100 h 140"/>
                <a:gd name="T46" fmla="*/ 3 w 140"/>
                <a:gd name="T47" fmla="*/ 88 h 140"/>
                <a:gd name="T48" fmla="*/ 0 w 140"/>
                <a:gd name="T49" fmla="*/ 75 h 140"/>
                <a:gd name="T50" fmla="*/ 0 w 140"/>
                <a:gd name="T51" fmla="*/ 62 h 140"/>
                <a:gd name="T52" fmla="*/ 3 w 140"/>
                <a:gd name="T53" fmla="*/ 48 h 140"/>
                <a:gd name="T54" fmla="*/ 9 w 140"/>
                <a:gd name="T55" fmla="*/ 35 h 140"/>
                <a:gd name="T56" fmla="*/ 9 w 140"/>
                <a:gd name="T57" fmla="*/ 35 h 140"/>
                <a:gd name="T58" fmla="*/ 17 w 140"/>
                <a:gd name="T59" fmla="*/ 24 h 140"/>
                <a:gd name="T60" fmla="*/ 29 w 140"/>
                <a:gd name="T61" fmla="*/ 14 h 140"/>
                <a:gd name="T62" fmla="*/ 40 w 140"/>
                <a:gd name="T63" fmla="*/ 6 h 140"/>
                <a:gd name="T64" fmla="*/ 53 w 140"/>
                <a:gd name="T65" fmla="*/ 1 h 140"/>
                <a:gd name="T66" fmla="*/ 65 w 140"/>
                <a:gd name="T67" fmla="*/ 0 h 140"/>
                <a:gd name="T68" fmla="*/ 80 w 140"/>
                <a:gd name="T69" fmla="*/ 0 h 140"/>
                <a:gd name="T70" fmla="*/ 92 w 140"/>
                <a:gd name="T71" fmla="*/ 3 h 140"/>
                <a:gd name="T72" fmla="*/ 105 w 140"/>
                <a:gd name="T73" fmla="*/ 9 h 140"/>
                <a:gd name="T74" fmla="*/ 105 w 140"/>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05" y="9"/>
                  </a:moveTo>
                  <a:lnTo>
                    <a:pt x="105" y="9"/>
                  </a:lnTo>
                  <a:lnTo>
                    <a:pt x="118" y="17"/>
                  </a:lnTo>
                  <a:lnTo>
                    <a:pt x="127" y="27"/>
                  </a:lnTo>
                  <a:lnTo>
                    <a:pt x="134" y="40"/>
                  </a:lnTo>
                  <a:lnTo>
                    <a:pt x="139" y="53"/>
                  </a:lnTo>
                  <a:lnTo>
                    <a:pt x="140" y="65"/>
                  </a:lnTo>
                  <a:lnTo>
                    <a:pt x="140" y="80"/>
                  </a:lnTo>
                  <a:lnTo>
                    <a:pt x="137" y="92"/>
                  </a:lnTo>
                  <a:lnTo>
                    <a:pt x="132" y="105"/>
                  </a:lnTo>
                  <a:lnTo>
                    <a:pt x="132" y="105"/>
                  </a:lnTo>
                  <a:lnTo>
                    <a:pt x="123" y="116"/>
                  </a:lnTo>
                  <a:lnTo>
                    <a:pt x="113" y="126"/>
                  </a:lnTo>
                  <a:lnTo>
                    <a:pt x="102" y="134"/>
                  </a:lnTo>
                  <a:lnTo>
                    <a:pt x="89" y="139"/>
                  </a:lnTo>
                  <a:lnTo>
                    <a:pt x="75" y="140"/>
                  </a:lnTo>
                  <a:lnTo>
                    <a:pt x="62" y="140"/>
                  </a:lnTo>
                  <a:lnTo>
                    <a:pt x="48" y="137"/>
                  </a:lnTo>
                  <a:lnTo>
                    <a:pt x="35" y="131"/>
                  </a:lnTo>
                  <a:lnTo>
                    <a:pt x="35" y="131"/>
                  </a:lnTo>
                  <a:lnTo>
                    <a:pt x="24" y="123"/>
                  </a:lnTo>
                  <a:lnTo>
                    <a:pt x="14" y="113"/>
                  </a:lnTo>
                  <a:lnTo>
                    <a:pt x="8" y="100"/>
                  </a:lnTo>
                  <a:lnTo>
                    <a:pt x="3" y="88"/>
                  </a:lnTo>
                  <a:lnTo>
                    <a:pt x="0" y="75"/>
                  </a:lnTo>
                  <a:lnTo>
                    <a:pt x="0" y="62"/>
                  </a:lnTo>
                  <a:lnTo>
                    <a:pt x="3" y="48"/>
                  </a:lnTo>
                  <a:lnTo>
                    <a:pt x="9" y="35"/>
                  </a:lnTo>
                  <a:lnTo>
                    <a:pt x="9" y="35"/>
                  </a:lnTo>
                  <a:lnTo>
                    <a:pt x="17" y="24"/>
                  </a:lnTo>
                  <a:lnTo>
                    <a:pt x="29" y="14"/>
                  </a:lnTo>
                  <a:lnTo>
                    <a:pt x="40" y="6"/>
                  </a:lnTo>
                  <a:lnTo>
                    <a:pt x="53" y="1"/>
                  </a:lnTo>
                  <a:lnTo>
                    <a:pt x="65" y="0"/>
                  </a:lnTo>
                  <a:lnTo>
                    <a:pt x="80" y="0"/>
                  </a:lnTo>
                  <a:lnTo>
                    <a:pt x="92" y="3"/>
                  </a:lnTo>
                  <a:lnTo>
                    <a:pt x="105" y="9"/>
                  </a:lnTo>
                  <a:lnTo>
                    <a:pt x="105" y="9"/>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 name="Freeform 15"/>
            <p:cNvSpPr>
              <a:spLocks/>
            </p:cNvSpPr>
            <p:nvPr/>
          </p:nvSpPr>
          <p:spPr bwMode="auto">
            <a:xfrm>
              <a:off x="1438741" y="2507013"/>
              <a:ext cx="65053" cy="65053"/>
            </a:xfrm>
            <a:custGeom>
              <a:avLst/>
              <a:gdLst>
                <a:gd name="T0" fmla="*/ 105 w 140"/>
                <a:gd name="T1" fmla="*/ 10 h 141"/>
                <a:gd name="T2" fmla="*/ 105 w 140"/>
                <a:gd name="T3" fmla="*/ 10 h 141"/>
                <a:gd name="T4" fmla="*/ 118 w 140"/>
                <a:gd name="T5" fmla="*/ 18 h 141"/>
                <a:gd name="T6" fmla="*/ 126 w 140"/>
                <a:gd name="T7" fmla="*/ 27 h 141"/>
                <a:gd name="T8" fmla="*/ 134 w 140"/>
                <a:gd name="T9" fmla="*/ 40 h 141"/>
                <a:gd name="T10" fmla="*/ 138 w 140"/>
                <a:gd name="T11" fmla="*/ 51 h 141"/>
                <a:gd name="T12" fmla="*/ 140 w 140"/>
                <a:gd name="T13" fmla="*/ 66 h 141"/>
                <a:gd name="T14" fmla="*/ 140 w 140"/>
                <a:gd name="T15" fmla="*/ 78 h 141"/>
                <a:gd name="T16" fmla="*/ 137 w 140"/>
                <a:gd name="T17" fmla="*/ 93 h 141"/>
                <a:gd name="T18" fmla="*/ 130 w 140"/>
                <a:gd name="T19" fmla="*/ 105 h 141"/>
                <a:gd name="T20" fmla="*/ 130 w 140"/>
                <a:gd name="T21" fmla="*/ 105 h 141"/>
                <a:gd name="T22" fmla="*/ 122 w 140"/>
                <a:gd name="T23" fmla="*/ 117 h 141"/>
                <a:gd name="T24" fmla="*/ 113 w 140"/>
                <a:gd name="T25" fmla="*/ 126 h 141"/>
                <a:gd name="T26" fmla="*/ 102 w 140"/>
                <a:gd name="T27" fmla="*/ 134 h 141"/>
                <a:gd name="T28" fmla="*/ 89 w 140"/>
                <a:gd name="T29" fmla="*/ 139 h 141"/>
                <a:gd name="T30" fmla="*/ 75 w 140"/>
                <a:gd name="T31" fmla="*/ 141 h 141"/>
                <a:gd name="T32" fmla="*/ 62 w 140"/>
                <a:gd name="T33" fmla="*/ 141 h 141"/>
                <a:gd name="T34" fmla="*/ 48 w 140"/>
                <a:gd name="T35" fmla="*/ 137 h 141"/>
                <a:gd name="T36" fmla="*/ 35 w 140"/>
                <a:gd name="T37" fmla="*/ 131 h 141"/>
                <a:gd name="T38" fmla="*/ 35 w 140"/>
                <a:gd name="T39" fmla="*/ 131 h 141"/>
                <a:gd name="T40" fmla="*/ 24 w 140"/>
                <a:gd name="T41" fmla="*/ 123 h 141"/>
                <a:gd name="T42" fmla="*/ 14 w 140"/>
                <a:gd name="T43" fmla="*/ 113 h 141"/>
                <a:gd name="T44" fmla="*/ 6 w 140"/>
                <a:gd name="T45" fmla="*/ 101 h 141"/>
                <a:gd name="T46" fmla="*/ 1 w 140"/>
                <a:gd name="T47" fmla="*/ 88 h 141"/>
                <a:gd name="T48" fmla="*/ 0 w 140"/>
                <a:gd name="T49" fmla="*/ 75 h 141"/>
                <a:gd name="T50" fmla="*/ 0 w 140"/>
                <a:gd name="T51" fmla="*/ 61 h 141"/>
                <a:gd name="T52" fmla="*/ 3 w 140"/>
                <a:gd name="T53" fmla="*/ 48 h 141"/>
                <a:gd name="T54" fmla="*/ 9 w 140"/>
                <a:gd name="T55" fmla="*/ 35 h 141"/>
                <a:gd name="T56" fmla="*/ 9 w 140"/>
                <a:gd name="T57" fmla="*/ 35 h 141"/>
                <a:gd name="T58" fmla="*/ 17 w 140"/>
                <a:gd name="T59" fmla="*/ 24 h 141"/>
                <a:gd name="T60" fmla="*/ 27 w 140"/>
                <a:gd name="T61" fmla="*/ 15 h 141"/>
                <a:gd name="T62" fmla="*/ 40 w 140"/>
                <a:gd name="T63" fmla="*/ 7 h 141"/>
                <a:gd name="T64" fmla="*/ 52 w 140"/>
                <a:gd name="T65" fmla="*/ 2 h 141"/>
                <a:gd name="T66" fmla="*/ 65 w 140"/>
                <a:gd name="T67" fmla="*/ 0 h 141"/>
                <a:gd name="T68" fmla="*/ 79 w 140"/>
                <a:gd name="T69" fmla="*/ 0 h 141"/>
                <a:gd name="T70" fmla="*/ 92 w 140"/>
                <a:gd name="T71" fmla="*/ 3 h 141"/>
                <a:gd name="T72" fmla="*/ 105 w 140"/>
                <a:gd name="T73" fmla="*/ 10 h 141"/>
                <a:gd name="T74" fmla="*/ 105 w 140"/>
                <a:gd name="T75" fmla="*/ 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105" y="10"/>
                  </a:moveTo>
                  <a:lnTo>
                    <a:pt x="105" y="10"/>
                  </a:lnTo>
                  <a:lnTo>
                    <a:pt x="118" y="18"/>
                  </a:lnTo>
                  <a:lnTo>
                    <a:pt x="126" y="27"/>
                  </a:lnTo>
                  <a:lnTo>
                    <a:pt x="134" y="40"/>
                  </a:lnTo>
                  <a:lnTo>
                    <a:pt x="138" y="51"/>
                  </a:lnTo>
                  <a:lnTo>
                    <a:pt x="140" y="66"/>
                  </a:lnTo>
                  <a:lnTo>
                    <a:pt x="140" y="78"/>
                  </a:lnTo>
                  <a:lnTo>
                    <a:pt x="137" y="93"/>
                  </a:lnTo>
                  <a:lnTo>
                    <a:pt x="130" y="105"/>
                  </a:lnTo>
                  <a:lnTo>
                    <a:pt x="130" y="105"/>
                  </a:lnTo>
                  <a:lnTo>
                    <a:pt x="122" y="117"/>
                  </a:lnTo>
                  <a:lnTo>
                    <a:pt x="113" y="126"/>
                  </a:lnTo>
                  <a:lnTo>
                    <a:pt x="102" y="134"/>
                  </a:lnTo>
                  <a:lnTo>
                    <a:pt x="89" y="139"/>
                  </a:lnTo>
                  <a:lnTo>
                    <a:pt x="75" y="141"/>
                  </a:lnTo>
                  <a:lnTo>
                    <a:pt x="62" y="141"/>
                  </a:lnTo>
                  <a:lnTo>
                    <a:pt x="48" y="137"/>
                  </a:lnTo>
                  <a:lnTo>
                    <a:pt x="35" y="131"/>
                  </a:lnTo>
                  <a:lnTo>
                    <a:pt x="35" y="131"/>
                  </a:lnTo>
                  <a:lnTo>
                    <a:pt x="24" y="123"/>
                  </a:lnTo>
                  <a:lnTo>
                    <a:pt x="14" y="113"/>
                  </a:lnTo>
                  <a:lnTo>
                    <a:pt x="6" y="101"/>
                  </a:lnTo>
                  <a:lnTo>
                    <a:pt x="1" y="88"/>
                  </a:lnTo>
                  <a:lnTo>
                    <a:pt x="0" y="75"/>
                  </a:lnTo>
                  <a:lnTo>
                    <a:pt x="0" y="61"/>
                  </a:lnTo>
                  <a:lnTo>
                    <a:pt x="3" y="48"/>
                  </a:lnTo>
                  <a:lnTo>
                    <a:pt x="9" y="35"/>
                  </a:lnTo>
                  <a:lnTo>
                    <a:pt x="9" y="35"/>
                  </a:lnTo>
                  <a:lnTo>
                    <a:pt x="17" y="24"/>
                  </a:lnTo>
                  <a:lnTo>
                    <a:pt x="27" y="15"/>
                  </a:lnTo>
                  <a:lnTo>
                    <a:pt x="40" y="7"/>
                  </a:lnTo>
                  <a:lnTo>
                    <a:pt x="52" y="2"/>
                  </a:lnTo>
                  <a:lnTo>
                    <a:pt x="65" y="0"/>
                  </a:lnTo>
                  <a:lnTo>
                    <a:pt x="79" y="0"/>
                  </a:lnTo>
                  <a:lnTo>
                    <a:pt x="92" y="3"/>
                  </a:lnTo>
                  <a:lnTo>
                    <a:pt x="105" y="10"/>
                  </a:lnTo>
                  <a:lnTo>
                    <a:pt x="105" y="10"/>
                  </a:lnTo>
                  <a:close/>
                </a:path>
              </a:pathLst>
            </a:custGeom>
            <a:solidFill>
              <a:srgbClr val="002060"/>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 name="Freeform 16"/>
            <p:cNvSpPr>
              <a:spLocks/>
            </p:cNvSpPr>
            <p:nvPr/>
          </p:nvSpPr>
          <p:spPr bwMode="auto">
            <a:xfrm>
              <a:off x="1290048" y="2405716"/>
              <a:ext cx="65053" cy="65982"/>
            </a:xfrm>
            <a:custGeom>
              <a:avLst/>
              <a:gdLst>
                <a:gd name="T0" fmla="*/ 105 w 141"/>
                <a:gd name="T1" fmla="*/ 9 h 142"/>
                <a:gd name="T2" fmla="*/ 105 w 141"/>
                <a:gd name="T3" fmla="*/ 9 h 142"/>
                <a:gd name="T4" fmla="*/ 117 w 141"/>
                <a:gd name="T5" fmla="*/ 17 h 142"/>
                <a:gd name="T6" fmla="*/ 126 w 141"/>
                <a:gd name="T7" fmla="*/ 28 h 142"/>
                <a:gd name="T8" fmla="*/ 134 w 141"/>
                <a:gd name="T9" fmla="*/ 40 h 142"/>
                <a:gd name="T10" fmla="*/ 139 w 141"/>
                <a:gd name="T11" fmla="*/ 52 h 142"/>
                <a:gd name="T12" fmla="*/ 141 w 141"/>
                <a:gd name="T13" fmla="*/ 65 h 142"/>
                <a:gd name="T14" fmla="*/ 141 w 141"/>
                <a:gd name="T15" fmla="*/ 80 h 142"/>
                <a:gd name="T16" fmla="*/ 137 w 141"/>
                <a:gd name="T17" fmla="*/ 92 h 142"/>
                <a:gd name="T18" fmla="*/ 131 w 141"/>
                <a:gd name="T19" fmla="*/ 107 h 142"/>
                <a:gd name="T20" fmla="*/ 131 w 141"/>
                <a:gd name="T21" fmla="*/ 107 h 142"/>
                <a:gd name="T22" fmla="*/ 123 w 141"/>
                <a:gd name="T23" fmla="*/ 118 h 142"/>
                <a:gd name="T24" fmla="*/ 113 w 141"/>
                <a:gd name="T25" fmla="*/ 127 h 142"/>
                <a:gd name="T26" fmla="*/ 101 w 141"/>
                <a:gd name="T27" fmla="*/ 134 h 142"/>
                <a:gd name="T28" fmla="*/ 88 w 141"/>
                <a:gd name="T29" fmla="*/ 139 h 142"/>
                <a:gd name="T30" fmla="*/ 75 w 141"/>
                <a:gd name="T31" fmla="*/ 142 h 142"/>
                <a:gd name="T32" fmla="*/ 62 w 141"/>
                <a:gd name="T33" fmla="*/ 140 h 142"/>
                <a:gd name="T34" fmla="*/ 48 w 141"/>
                <a:gd name="T35" fmla="*/ 139 h 142"/>
                <a:gd name="T36" fmla="*/ 35 w 141"/>
                <a:gd name="T37" fmla="*/ 132 h 142"/>
                <a:gd name="T38" fmla="*/ 35 w 141"/>
                <a:gd name="T39" fmla="*/ 132 h 142"/>
                <a:gd name="T40" fmla="*/ 24 w 141"/>
                <a:gd name="T41" fmla="*/ 124 h 142"/>
                <a:gd name="T42" fmla="*/ 15 w 141"/>
                <a:gd name="T43" fmla="*/ 113 h 142"/>
                <a:gd name="T44" fmla="*/ 7 w 141"/>
                <a:gd name="T45" fmla="*/ 102 h 142"/>
                <a:gd name="T46" fmla="*/ 2 w 141"/>
                <a:gd name="T47" fmla="*/ 89 h 142"/>
                <a:gd name="T48" fmla="*/ 0 w 141"/>
                <a:gd name="T49" fmla="*/ 76 h 142"/>
                <a:gd name="T50" fmla="*/ 0 w 141"/>
                <a:gd name="T51" fmla="*/ 62 h 142"/>
                <a:gd name="T52" fmla="*/ 3 w 141"/>
                <a:gd name="T53" fmla="*/ 49 h 142"/>
                <a:gd name="T54" fmla="*/ 10 w 141"/>
                <a:gd name="T55" fmla="*/ 35 h 142"/>
                <a:gd name="T56" fmla="*/ 10 w 141"/>
                <a:gd name="T57" fmla="*/ 35 h 142"/>
                <a:gd name="T58" fmla="*/ 18 w 141"/>
                <a:gd name="T59" fmla="*/ 24 h 142"/>
                <a:gd name="T60" fmla="*/ 27 w 141"/>
                <a:gd name="T61" fmla="*/ 14 h 142"/>
                <a:gd name="T62" fmla="*/ 40 w 141"/>
                <a:gd name="T63" fmla="*/ 8 h 142"/>
                <a:gd name="T64" fmla="*/ 53 w 141"/>
                <a:gd name="T65" fmla="*/ 3 h 142"/>
                <a:gd name="T66" fmla="*/ 66 w 141"/>
                <a:gd name="T67" fmla="*/ 0 h 142"/>
                <a:gd name="T68" fmla="*/ 78 w 141"/>
                <a:gd name="T69" fmla="*/ 1 h 142"/>
                <a:gd name="T70" fmla="*/ 93 w 141"/>
                <a:gd name="T71" fmla="*/ 5 h 142"/>
                <a:gd name="T72" fmla="*/ 105 w 141"/>
                <a:gd name="T73" fmla="*/ 9 h 142"/>
                <a:gd name="T74" fmla="*/ 105 w 141"/>
                <a:gd name="T7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2">
                  <a:moveTo>
                    <a:pt x="105" y="9"/>
                  </a:moveTo>
                  <a:lnTo>
                    <a:pt x="105" y="9"/>
                  </a:lnTo>
                  <a:lnTo>
                    <a:pt x="117" y="17"/>
                  </a:lnTo>
                  <a:lnTo>
                    <a:pt x="126" y="28"/>
                  </a:lnTo>
                  <a:lnTo>
                    <a:pt x="134" y="40"/>
                  </a:lnTo>
                  <a:lnTo>
                    <a:pt x="139" y="52"/>
                  </a:lnTo>
                  <a:lnTo>
                    <a:pt x="141" y="65"/>
                  </a:lnTo>
                  <a:lnTo>
                    <a:pt x="141" y="80"/>
                  </a:lnTo>
                  <a:lnTo>
                    <a:pt x="137" y="92"/>
                  </a:lnTo>
                  <a:lnTo>
                    <a:pt x="131" y="107"/>
                  </a:lnTo>
                  <a:lnTo>
                    <a:pt x="131" y="107"/>
                  </a:lnTo>
                  <a:lnTo>
                    <a:pt x="123" y="118"/>
                  </a:lnTo>
                  <a:lnTo>
                    <a:pt x="113" y="127"/>
                  </a:lnTo>
                  <a:lnTo>
                    <a:pt x="101" y="134"/>
                  </a:lnTo>
                  <a:lnTo>
                    <a:pt x="88" y="139"/>
                  </a:lnTo>
                  <a:lnTo>
                    <a:pt x="75" y="142"/>
                  </a:lnTo>
                  <a:lnTo>
                    <a:pt x="62" y="140"/>
                  </a:lnTo>
                  <a:lnTo>
                    <a:pt x="48" y="139"/>
                  </a:lnTo>
                  <a:lnTo>
                    <a:pt x="35" y="132"/>
                  </a:lnTo>
                  <a:lnTo>
                    <a:pt x="35" y="132"/>
                  </a:lnTo>
                  <a:lnTo>
                    <a:pt x="24" y="124"/>
                  </a:lnTo>
                  <a:lnTo>
                    <a:pt x="15" y="113"/>
                  </a:lnTo>
                  <a:lnTo>
                    <a:pt x="7" y="102"/>
                  </a:lnTo>
                  <a:lnTo>
                    <a:pt x="2" y="89"/>
                  </a:lnTo>
                  <a:lnTo>
                    <a:pt x="0" y="76"/>
                  </a:lnTo>
                  <a:lnTo>
                    <a:pt x="0" y="62"/>
                  </a:lnTo>
                  <a:lnTo>
                    <a:pt x="3" y="49"/>
                  </a:lnTo>
                  <a:lnTo>
                    <a:pt x="10" y="35"/>
                  </a:lnTo>
                  <a:lnTo>
                    <a:pt x="10" y="35"/>
                  </a:lnTo>
                  <a:lnTo>
                    <a:pt x="18" y="24"/>
                  </a:lnTo>
                  <a:lnTo>
                    <a:pt x="27" y="14"/>
                  </a:lnTo>
                  <a:lnTo>
                    <a:pt x="40" y="8"/>
                  </a:lnTo>
                  <a:lnTo>
                    <a:pt x="53" y="3"/>
                  </a:lnTo>
                  <a:lnTo>
                    <a:pt x="66" y="0"/>
                  </a:lnTo>
                  <a:lnTo>
                    <a:pt x="78" y="1"/>
                  </a:lnTo>
                  <a:lnTo>
                    <a:pt x="93" y="5"/>
                  </a:lnTo>
                  <a:lnTo>
                    <a:pt x="105" y="9"/>
                  </a:lnTo>
                  <a:lnTo>
                    <a:pt x="105" y="9"/>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17"/>
            <p:cNvSpPr>
              <a:spLocks/>
            </p:cNvSpPr>
            <p:nvPr/>
          </p:nvSpPr>
          <p:spPr bwMode="auto">
            <a:xfrm>
              <a:off x="1471268" y="2113908"/>
              <a:ext cx="65982" cy="65053"/>
            </a:xfrm>
            <a:custGeom>
              <a:avLst/>
              <a:gdLst>
                <a:gd name="T0" fmla="*/ 107 w 142"/>
                <a:gd name="T1" fmla="*/ 9 h 140"/>
                <a:gd name="T2" fmla="*/ 107 w 142"/>
                <a:gd name="T3" fmla="*/ 9 h 140"/>
                <a:gd name="T4" fmla="*/ 118 w 142"/>
                <a:gd name="T5" fmla="*/ 17 h 140"/>
                <a:gd name="T6" fmla="*/ 127 w 142"/>
                <a:gd name="T7" fmla="*/ 27 h 140"/>
                <a:gd name="T8" fmla="*/ 134 w 142"/>
                <a:gd name="T9" fmla="*/ 38 h 140"/>
                <a:gd name="T10" fmla="*/ 139 w 142"/>
                <a:gd name="T11" fmla="*/ 51 h 140"/>
                <a:gd name="T12" fmla="*/ 142 w 142"/>
                <a:gd name="T13" fmla="*/ 65 h 140"/>
                <a:gd name="T14" fmla="*/ 140 w 142"/>
                <a:gd name="T15" fmla="*/ 78 h 140"/>
                <a:gd name="T16" fmla="*/ 137 w 142"/>
                <a:gd name="T17" fmla="*/ 92 h 140"/>
                <a:gd name="T18" fmla="*/ 132 w 142"/>
                <a:gd name="T19" fmla="*/ 105 h 140"/>
                <a:gd name="T20" fmla="*/ 132 w 142"/>
                <a:gd name="T21" fmla="*/ 105 h 140"/>
                <a:gd name="T22" fmla="*/ 124 w 142"/>
                <a:gd name="T23" fmla="*/ 116 h 140"/>
                <a:gd name="T24" fmla="*/ 113 w 142"/>
                <a:gd name="T25" fmla="*/ 126 h 140"/>
                <a:gd name="T26" fmla="*/ 102 w 142"/>
                <a:gd name="T27" fmla="*/ 133 h 140"/>
                <a:gd name="T28" fmla="*/ 89 w 142"/>
                <a:gd name="T29" fmla="*/ 138 h 140"/>
                <a:gd name="T30" fmla="*/ 76 w 142"/>
                <a:gd name="T31" fmla="*/ 140 h 140"/>
                <a:gd name="T32" fmla="*/ 62 w 142"/>
                <a:gd name="T33" fmla="*/ 140 h 140"/>
                <a:gd name="T34" fmla="*/ 48 w 142"/>
                <a:gd name="T35" fmla="*/ 137 h 140"/>
                <a:gd name="T36" fmla="*/ 35 w 142"/>
                <a:gd name="T37" fmla="*/ 130 h 140"/>
                <a:gd name="T38" fmla="*/ 35 w 142"/>
                <a:gd name="T39" fmla="*/ 130 h 140"/>
                <a:gd name="T40" fmla="*/ 24 w 142"/>
                <a:gd name="T41" fmla="*/ 122 h 140"/>
                <a:gd name="T42" fmla="*/ 14 w 142"/>
                <a:gd name="T43" fmla="*/ 113 h 140"/>
                <a:gd name="T44" fmla="*/ 8 w 142"/>
                <a:gd name="T45" fmla="*/ 100 h 140"/>
                <a:gd name="T46" fmla="*/ 3 w 142"/>
                <a:gd name="T47" fmla="*/ 87 h 140"/>
                <a:gd name="T48" fmla="*/ 0 w 142"/>
                <a:gd name="T49" fmla="*/ 74 h 140"/>
                <a:gd name="T50" fmla="*/ 0 w 142"/>
                <a:gd name="T51" fmla="*/ 60 h 140"/>
                <a:gd name="T52" fmla="*/ 3 w 142"/>
                <a:gd name="T53" fmla="*/ 47 h 140"/>
                <a:gd name="T54" fmla="*/ 9 w 142"/>
                <a:gd name="T55" fmla="*/ 35 h 140"/>
                <a:gd name="T56" fmla="*/ 9 w 142"/>
                <a:gd name="T57" fmla="*/ 35 h 140"/>
                <a:gd name="T58" fmla="*/ 17 w 142"/>
                <a:gd name="T59" fmla="*/ 22 h 140"/>
                <a:gd name="T60" fmla="*/ 29 w 142"/>
                <a:gd name="T61" fmla="*/ 14 h 140"/>
                <a:gd name="T62" fmla="*/ 40 w 142"/>
                <a:gd name="T63" fmla="*/ 6 h 140"/>
                <a:gd name="T64" fmla="*/ 52 w 142"/>
                <a:gd name="T65" fmla="*/ 1 h 140"/>
                <a:gd name="T66" fmla="*/ 65 w 142"/>
                <a:gd name="T67" fmla="*/ 0 h 140"/>
                <a:gd name="T68" fmla="*/ 80 w 142"/>
                <a:gd name="T69" fmla="*/ 0 h 140"/>
                <a:gd name="T70" fmla="*/ 92 w 142"/>
                <a:gd name="T71" fmla="*/ 3 h 140"/>
                <a:gd name="T72" fmla="*/ 107 w 142"/>
                <a:gd name="T73" fmla="*/ 9 h 140"/>
                <a:gd name="T74" fmla="*/ 107 w 142"/>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107" y="9"/>
                  </a:moveTo>
                  <a:lnTo>
                    <a:pt x="107" y="9"/>
                  </a:lnTo>
                  <a:lnTo>
                    <a:pt x="118" y="17"/>
                  </a:lnTo>
                  <a:lnTo>
                    <a:pt x="127" y="27"/>
                  </a:lnTo>
                  <a:lnTo>
                    <a:pt x="134" y="38"/>
                  </a:lnTo>
                  <a:lnTo>
                    <a:pt x="139" y="51"/>
                  </a:lnTo>
                  <a:lnTo>
                    <a:pt x="142" y="65"/>
                  </a:lnTo>
                  <a:lnTo>
                    <a:pt x="140" y="78"/>
                  </a:lnTo>
                  <a:lnTo>
                    <a:pt x="137" y="92"/>
                  </a:lnTo>
                  <a:lnTo>
                    <a:pt x="132" y="105"/>
                  </a:lnTo>
                  <a:lnTo>
                    <a:pt x="132" y="105"/>
                  </a:lnTo>
                  <a:lnTo>
                    <a:pt x="124" y="116"/>
                  </a:lnTo>
                  <a:lnTo>
                    <a:pt x="113" y="126"/>
                  </a:lnTo>
                  <a:lnTo>
                    <a:pt x="102" y="133"/>
                  </a:lnTo>
                  <a:lnTo>
                    <a:pt x="89" y="138"/>
                  </a:lnTo>
                  <a:lnTo>
                    <a:pt x="76" y="140"/>
                  </a:lnTo>
                  <a:lnTo>
                    <a:pt x="62" y="140"/>
                  </a:lnTo>
                  <a:lnTo>
                    <a:pt x="48" y="137"/>
                  </a:lnTo>
                  <a:lnTo>
                    <a:pt x="35" y="130"/>
                  </a:lnTo>
                  <a:lnTo>
                    <a:pt x="35" y="130"/>
                  </a:lnTo>
                  <a:lnTo>
                    <a:pt x="24" y="122"/>
                  </a:lnTo>
                  <a:lnTo>
                    <a:pt x="14" y="113"/>
                  </a:lnTo>
                  <a:lnTo>
                    <a:pt x="8" y="100"/>
                  </a:lnTo>
                  <a:lnTo>
                    <a:pt x="3" y="87"/>
                  </a:lnTo>
                  <a:lnTo>
                    <a:pt x="0" y="74"/>
                  </a:lnTo>
                  <a:lnTo>
                    <a:pt x="0" y="60"/>
                  </a:lnTo>
                  <a:lnTo>
                    <a:pt x="3" y="47"/>
                  </a:lnTo>
                  <a:lnTo>
                    <a:pt x="9" y="35"/>
                  </a:lnTo>
                  <a:lnTo>
                    <a:pt x="9" y="35"/>
                  </a:lnTo>
                  <a:lnTo>
                    <a:pt x="17" y="22"/>
                  </a:lnTo>
                  <a:lnTo>
                    <a:pt x="29" y="14"/>
                  </a:lnTo>
                  <a:lnTo>
                    <a:pt x="40" y="6"/>
                  </a:lnTo>
                  <a:lnTo>
                    <a:pt x="52" y="1"/>
                  </a:lnTo>
                  <a:lnTo>
                    <a:pt x="65" y="0"/>
                  </a:lnTo>
                  <a:lnTo>
                    <a:pt x="80" y="0"/>
                  </a:lnTo>
                  <a:lnTo>
                    <a:pt x="92" y="3"/>
                  </a:lnTo>
                  <a:lnTo>
                    <a:pt x="107" y="9"/>
                  </a:lnTo>
                  <a:lnTo>
                    <a:pt x="107" y="9"/>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18"/>
            <p:cNvSpPr>
              <a:spLocks/>
            </p:cNvSpPr>
            <p:nvPr/>
          </p:nvSpPr>
          <p:spPr bwMode="auto">
            <a:xfrm>
              <a:off x="1606950" y="2185466"/>
              <a:ext cx="65053" cy="65982"/>
            </a:xfrm>
            <a:custGeom>
              <a:avLst/>
              <a:gdLst>
                <a:gd name="T0" fmla="*/ 105 w 140"/>
                <a:gd name="T1" fmla="*/ 10 h 142"/>
                <a:gd name="T2" fmla="*/ 105 w 140"/>
                <a:gd name="T3" fmla="*/ 10 h 142"/>
                <a:gd name="T4" fmla="*/ 118 w 140"/>
                <a:gd name="T5" fmla="*/ 18 h 142"/>
                <a:gd name="T6" fmla="*/ 127 w 140"/>
                <a:gd name="T7" fmla="*/ 29 h 142"/>
                <a:gd name="T8" fmla="*/ 134 w 140"/>
                <a:gd name="T9" fmla="*/ 40 h 142"/>
                <a:gd name="T10" fmla="*/ 138 w 140"/>
                <a:gd name="T11" fmla="*/ 53 h 142"/>
                <a:gd name="T12" fmla="*/ 140 w 140"/>
                <a:gd name="T13" fmla="*/ 66 h 142"/>
                <a:gd name="T14" fmla="*/ 140 w 140"/>
                <a:gd name="T15" fmla="*/ 80 h 142"/>
                <a:gd name="T16" fmla="*/ 137 w 140"/>
                <a:gd name="T17" fmla="*/ 93 h 142"/>
                <a:gd name="T18" fmla="*/ 132 w 140"/>
                <a:gd name="T19" fmla="*/ 107 h 142"/>
                <a:gd name="T20" fmla="*/ 132 w 140"/>
                <a:gd name="T21" fmla="*/ 107 h 142"/>
                <a:gd name="T22" fmla="*/ 122 w 140"/>
                <a:gd name="T23" fmla="*/ 118 h 142"/>
                <a:gd name="T24" fmla="*/ 113 w 140"/>
                <a:gd name="T25" fmla="*/ 128 h 142"/>
                <a:gd name="T26" fmla="*/ 102 w 140"/>
                <a:gd name="T27" fmla="*/ 134 h 142"/>
                <a:gd name="T28" fmla="*/ 89 w 140"/>
                <a:gd name="T29" fmla="*/ 139 h 142"/>
                <a:gd name="T30" fmla="*/ 75 w 140"/>
                <a:gd name="T31" fmla="*/ 142 h 142"/>
                <a:gd name="T32" fmla="*/ 62 w 140"/>
                <a:gd name="T33" fmla="*/ 141 h 142"/>
                <a:gd name="T34" fmla="*/ 47 w 140"/>
                <a:gd name="T35" fmla="*/ 137 h 142"/>
                <a:gd name="T36" fmla="*/ 35 w 140"/>
                <a:gd name="T37" fmla="*/ 133 h 142"/>
                <a:gd name="T38" fmla="*/ 35 w 140"/>
                <a:gd name="T39" fmla="*/ 133 h 142"/>
                <a:gd name="T40" fmla="*/ 24 w 140"/>
                <a:gd name="T41" fmla="*/ 123 h 142"/>
                <a:gd name="T42" fmla="*/ 14 w 140"/>
                <a:gd name="T43" fmla="*/ 113 h 142"/>
                <a:gd name="T44" fmla="*/ 6 w 140"/>
                <a:gd name="T45" fmla="*/ 102 h 142"/>
                <a:gd name="T46" fmla="*/ 1 w 140"/>
                <a:gd name="T47" fmla="*/ 90 h 142"/>
                <a:gd name="T48" fmla="*/ 0 w 140"/>
                <a:gd name="T49" fmla="*/ 75 h 142"/>
                <a:gd name="T50" fmla="*/ 0 w 140"/>
                <a:gd name="T51" fmla="*/ 62 h 142"/>
                <a:gd name="T52" fmla="*/ 3 w 140"/>
                <a:gd name="T53" fmla="*/ 48 h 142"/>
                <a:gd name="T54" fmla="*/ 9 w 140"/>
                <a:gd name="T55" fmla="*/ 35 h 142"/>
                <a:gd name="T56" fmla="*/ 9 w 140"/>
                <a:gd name="T57" fmla="*/ 35 h 142"/>
                <a:gd name="T58" fmla="*/ 17 w 140"/>
                <a:gd name="T59" fmla="*/ 24 h 142"/>
                <a:gd name="T60" fmla="*/ 28 w 140"/>
                <a:gd name="T61" fmla="*/ 15 h 142"/>
                <a:gd name="T62" fmla="*/ 40 w 140"/>
                <a:gd name="T63" fmla="*/ 8 h 142"/>
                <a:gd name="T64" fmla="*/ 52 w 140"/>
                <a:gd name="T65" fmla="*/ 3 h 142"/>
                <a:gd name="T66" fmla="*/ 65 w 140"/>
                <a:gd name="T67" fmla="*/ 0 h 142"/>
                <a:gd name="T68" fmla="*/ 79 w 140"/>
                <a:gd name="T69" fmla="*/ 0 h 142"/>
                <a:gd name="T70" fmla="*/ 92 w 140"/>
                <a:gd name="T71" fmla="*/ 3 h 142"/>
                <a:gd name="T72" fmla="*/ 105 w 140"/>
                <a:gd name="T73" fmla="*/ 10 h 142"/>
                <a:gd name="T74" fmla="*/ 105 w 140"/>
                <a:gd name="T75" fmla="*/ 1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105" y="10"/>
                  </a:moveTo>
                  <a:lnTo>
                    <a:pt x="105" y="10"/>
                  </a:lnTo>
                  <a:lnTo>
                    <a:pt x="118" y="18"/>
                  </a:lnTo>
                  <a:lnTo>
                    <a:pt x="127" y="29"/>
                  </a:lnTo>
                  <a:lnTo>
                    <a:pt x="134" y="40"/>
                  </a:lnTo>
                  <a:lnTo>
                    <a:pt x="138" y="53"/>
                  </a:lnTo>
                  <a:lnTo>
                    <a:pt x="140" y="66"/>
                  </a:lnTo>
                  <a:lnTo>
                    <a:pt x="140" y="80"/>
                  </a:lnTo>
                  <a:lnTo>
                    <a:pt x="137" y="93"/>
                  </a:lnTo>
                  <a:lnTo>
                    <a:pt x="132" y="107"/>
                  </a:lnTo>
                  <a:lnTo>
                    <a:pt x="132" y="107"/>
                  </a:lnTo>
                  <a:lnTo>
                    <a:pt x="122" y="118"/>
                  </a:lnTo>
                  <a:lnTo>
                    <a:pt x="113" y="128"/>
                  </a:lnTo>
                  <a:lnTo>
                    <a:pt x="102" y="134"/>
                  </a:lnTo>
                  <a:lnTo>
                    <a:pt x="89" y="139"/>
                  </a:lnTo>
                  <a:lnTo>
                    <a:pt x="75" y="142"/>
                  </a:lnTo>
                  <a:lnTo>
                    <a:pt x="62" y="141"/>
                  </a:lnTo>
                  <a:lnTo>
                    <a:pt x="47" y="137"/>
                  </a:lnTo>
                  <a:lnTo>
                    <a:pt x="35" y="133"/>
                  </a:lnTo>
                  <a:lnTo>
                    <a:pt x="35" y="133"/>
                  </a:lnTo>
                  <a:lnTo>
                    <a:pt x="24" y="123"/>
                  </a:lnTo>
                  <a:lnTo>
                    <a:pt x="14" y="113"/>
                  </a:lnTo>
                  <a:lnTo>
                    <a:pt x="6" y="102"/>
                  </a:lnTo>
                  <a:lnTo>
                    <a:pt x="1" y="90"/>
                  </a:lnTo>
                  <a:lnTo>
                    <a:pt x="0" y="75"/>
                  </a:lnTo>
                  <a:lnTo>
                    <a:pt x="0" y="62"/>
                  </a:lnTo>
                  <a:lnTo>
                    <a:pt x="3" y="48"/>
                  </a:lnTo>
                  <a:lnTo>
                    <a:pt x="9" y="35"/>
                  </a:lnTo>
                  <a:lnTo>
                    <a:pt x="9" y="35"/>
                  </a:lnTo>
                  <a:lnTo>
                    <a:pt x="17" y="24"/>
                  </a:lnTo>
                  <a:lnTo>
                    <a:pt x="28" y="15"/>
                  </a:lnTo>
                  <a:lnTo>
                    <a:pt x="40" y="8"/>
                  </a:lnTo>
                  <a:lnTo>
                    <a:pt x="52" y="3"/>
                  </a:lnTo>
                  <a:lnTo>
                    <a:pt x="65" y="0"/>
                  </a:lnTo>
                  <a:lnTo>
                    <a:pt x="79" y="0"/>
                  </a:lnTo>
                  <a:lnTo>
                    <a:pt x="92" y="3"/>
                  </a:lnTo>
                  <a:lnTo>
                    <a:pt x="105" y="10"/>
                  </a:lnTo>
                  <a:lnTo>
                    <a:pt x="105" y="1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p:cNvSpPr>
            <p:nvPr/>
          </p:nvSpPr>
          <p:spPr bwMode="auto">
            <a:xfrm>
              <a:off x="1321646" y="2285833"/>
              <a:ext cx="111520" cy="150551"/>
            </a:xfrm>
            <a:custGeom>
              <a:avLst/>
              <a:gdLst>
                <a:gd name="T0" fmla="*/ 225 w 241"/>
                <a:gd name="T1" fmla="*/ 74 h 326"/>
                <a:gd name="T2" fmla="*/ 225 w 241"/>
                <a:gd name="T3" fmla="*/ 74 h 326"/>
                <a:gd name="T4" fmla="*/ 233 w 241"/>
                <a:gd name="T5" fmla="*/ 37 h 326"/>
                <a:gd name="T6" fmla="*/ 241 w 241"/>
                <a:gd name="T7" fmla="*/ 0 h 326"/>
                <a:gd name="T8" fmla="*/ 241 w 241"/>
                <a:gd name="T9" fmla="*/ 0 h 326"/>
                <a:gd name="T10" fmla="*/ 201 w 241"/>
                <a:gd name="T11" fmla="*/ 32 h 326"/>
                <a:gd name="T12" fmla="*/ 164 w 241"/>
                <a:gd name="T13" fmla="*/ 66 h 326"/>
                <a:gd name="T14" fmla="*/ 131 w 241"/>
                <a:gd name="T15" fmla="*/ 101 h 326"/>
                <a:gd name="T16" fmla="*/ 100 w 241"/>
                <a:gd name="T17" fmla="*/ 138 h 326"/>
                <a:gd name="T18" fmla="*/ 72 w 241"/>
                <a:gd name="T19" fmla="*/ 174 h 326"/>
                <a:gd name="T20" fmla="*/ 44 w 241"/>
                <a:gd name="T21" fmla="*/ 213 h 326"/>
                <a:gd name="T22" fmla="*/ 21 w 241"/>
                <a:gd name="T23" fmla="*/ 251 h 326"/>
                <a:gd name="T24" fmla="*/ 0 w 241"/>
                <a:gd name="T25" fmla="*/ 287 h 326"/>
                <a:gd name="T26" fmla="*/ 0 w 241"/>
                <a:gd name="T27" fmla="*/ 287 h 326"/>
                <a:gd name="T28" fmla="*/ 33 w 241"/>
                <a:gd name="T29" fmla="*/ 326 h 326"/>
                <a:gd name="T30" fmla="*/ 33 w 241"/>
                <a:gd name="T31" fmla="*/ 326 h 326"/>
                <a:gd name="T32" fmla="*/ 51 w 241"/>
                <a:gd name="T33" fmla="*/ 294 h 326"/>
                <a:gd name="T34" fmla="*/ 70 w 241"/>
                <a:gd name="T35" fmla="*/ 260 h 326"/>
                <a:gd name="T36" fmla="*/ 92 w 241"/>
                <a:gd name="T37" fmla="*/ 228 h 326"/>
                <a:gd name="T38" fmla="*/ 115 w 241"/>
                <a:gd name="T39" fmla="*/ 197 h 326"/>
                <a:gd name="T40" fmla="*/ 140 w 241"/>
                <a:gd name="T41" fmla="*/ 165 h 326"/>
                <a:gd name="T42" fmla="*/ 166 w 241"/>
                <a:gd name="T43" fmla="*/ 133 h 326"/>
                <a:gd name="T44" fmla="*/ 194 w 241"/>
                <a:gd name="T45" fmla="*/ 103 h 326"/>
                <a:gd name="T46" fmla="*/ 225 w 241"/>
                <a:gd name="T47" fmla="*/ 74 h 326"/>
                <a:gd name="T48" fmla="*/ 225 w 241"/>
                <a:gd name="T49" fmla="*/ 7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326">
                  <a:moveTo>
                    <a:pt x="225" y="74"/>
                  </a:moveTo>
                  <a:lnTo>
                    <a:pt x="225" y="74"/>
                  </a:lnTo>
                  <a:lnTo>
                    <a:pt x="233" y="37"/>
                  </a:lnTo>
                  <a:lnTo>
                    <a:pt x="241" y="0"/>
                  </a:lnTo>
                  <a:lnTo>
                    <a:pt x="241" y="0"/>
                  </a:lnTo>
                  <a:lnTo>
                    <a:pt x="201" y="32"/>
                  </a:lnTo>
                  <a:lnTo>
                    <a:pt x="164" y="66"/>
                  </a:lnTo>
                  <a:lnTo>
                    <a:pt x="131" y="101"/>
                  </a:lnTo>
                  <a:lnTo>
                    <a:pt x="100" y="138"/>
                  </a:lnTo>
                  <a:lnTo>
                    <a:pt x="72" y="174"/>
                  </a:lnTo>
                  <a:lnTo>
                    <a:pt x="44" y="213"/>
                  </a:lnTo>
                  <a:lnTo>
                    <a:pt x="21" y="251"/>
                  </a:lnTo>
                  <a:lnTo>
                    <a:pt x="0" y="287"/>
                  </a:lnTo>
                  <a:lnTo>
                    <a:pt x="0" y="287"/>
                  </a:lnTo>
                  <a:lnTo>
                    <a:pt x="33" y="326"/>
                  </a:lnTo>
                  <a:lnTo>
                    <a:pt x="33" y="326"/>
                  </a:lnTo>
                  <a:lnTo>
                    <a:pt x="51" y="294"/>
                  </a:lnTo>
                  <a:lnTo>
                    <a:pt x="70" y="260"/>
                  </a:lnTo>
                  <a:lnTo>
                    <a:pt x="92" y="228"/>
                  </a:lnTo>
                  <a:lnTo>
                    <a:pt x="115" y="197"/>
                  </a:lnTo>
                  <a:lnTo>
                    <a:pt x="140" y="165"/>
                  </a:lnTo>
                  <a:lnTo>
                    <a:pt x="166" y="133"/>
                  </a:lnTo>
                  <a:lnTo>
                    <a:pt x="194" y="103"/>
                  </a:lnTo>
                  <a:lnTo>
                    <a:pt x="225" y="74"/>
                  </a:lnTo>
                  <a:lnTo>
                    <a:pt x="225" y="74"/>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Freeform 20"/>
            <p:cNvSpPr>
              <a:spLocks/>
            </p:cNvSpPr>
            <p:nvPr/>
          </p:nvSpPr>
          <p:spPr bwMode="auto">
            <a:xfrm>
              <a:off x="1452681" y="2210558"/>
              <a:ext cx="181219" cy="87357"/>
            </a:xfrm>
            <a:custGeom>
              <a:avLst/>
              <a:gdLst>
                <a:gd name="T0" fmla="*/ 19 w 391"/>
                <a:gd name="T1" fmla="*/ 120 h 189"/>
                <a:gd name="T2" fmla="*/ 19 w 391"/>
                <a:gd name="T3" fmla="*/ 120 h 189"/>
                <a:gd name="T4" fmla="*/ 10 w 391"/>
                <a:gd name="T5" fmla="*/ 154 h 189"/>
                <a:gd name="T6" fmla="*/ 0 w 391"/>
                <a:gd name="T7" fmla="*/ 189 h 189"/>
                <a:gd name="T8" fmla="*/ 0 w 391"/>
                <a:gd name="T9" fmla="*/ 189 h 189"/>
                <a:gd name="T10" fmla="*/ 24 w 391"/>
                <a:gd name="T11" fmla="*/ 173 h 189"/>
                <a:gd name="T12" fmla="*/ 48 w 391"/>
                <a:gd name="T13" fmla="*/ 158 h 189"/>
                <a:gd name="T14" fmla="*/ 72 w 391"/>
                <a:gd name="T15" fmla="*/ 144 h 189"/>
                <a:gd name="T16" fmla="*/ 96 w 391"/>
                <a:gd name="T17" fmla="*/ 131 h 189"/>
                <a:gd name="T18" fmla="*/ 145 w 391"/>
                <a:gd name="T19" fmla="*/ 107 h 189"/>
                <a:gd name="T20" fmla="*/ 196 w 391"/>
                <a:gd name="T21" fmla="*/ 88 h 189"/>
                <a:gd name="T22" fmla="*/ 246 w 391"/>
                <a:gd name="T23" fmla="*/ 72 h 189"/>
                <a:gd name="T24" fmla="*/ 295 w 391"/>
                <a:gd name="T25" fmla="*/ 58 h 189"/>
                <a:gd name="T26" fmla="*/ 344 w 391"/>
                <a:gd name="T27" fmla="*/ 48 h 189"/>
                <a:gd name="T28" fmla="*/ 391 w 391"/>
                <a:gd name="T29" fmla="*/ 40 h 189"/>
                <a:gd name="T30" fmla="*/ 391 w 391"/>
                <a:gd name="T31" fmla="*/ 40 h 189"/>
                <a:gd name="T32" fmla="*/ 365 w 391"/>
                <a:gd name="T33" fmla="*/ 20 h 189"/>
                <a:gd name="T34" fmla="*/ 340 w 391"/>
                <a:gd name="T35" fmla="*/ 0 h 189"/>
                <a:gd name="T36" fmla="*/ 340 w 391"/>
                <a:gd name="T37" fmla="*/ 0 h 189"/>
                <a:gd name="T38" fmla="*/ 301 w 391"/>
                <a:gd name="T39" fmla="*/ 8 h 189"/>
                <a:gd name="T40" fmla="*/ 262 w 391"/>
                <a:gd name="T41" fmla="*/ 18 h 189"/>
                <a:gd name="T42" fmla="*/ 220 w 391"/>
                <a:gd name="T43" fmla="*/ 29 h 189"/>
                <a:gd name="T44" fmla="*/ 180 w 391"/>
                <a:gd name="T45" fmla="*/ 43 h 189"/>
                <a:gd name="T46" fmla="*/ 139 w 391"/>
                <a:gd name="T47" fmla="*/ 59 h 189"/>
                <a:gd name="T48" fmla="*/ 99 w 391"/>
                <a:gd name="T49" fmla="*/ 77 h 189"/>
                <a:gd name="T50" fmla="*/ 59 w 391"/>
                <a:gd name="T51" fmla="*/ 98 h 189"/>
                <a:gd name="T52" fmla="*/ 19 w 391"/>
                <a:gd name="T53" fmla="*/ 120 h 189"/>
                <a:gd name="T54" fmla="*/ 19 w 391"/>
                <a:gd name="T55" fmla="*/ 12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1" h="189">
                  <a:moveTo>
                    <a:pt x="19" y="120"/>
                  </a:moveTo>
                  <a:lnTo>
                    <a:pt x="19" y="120"/>
                  </a:lnTo>
                  <a:lnTo>
                    <a:pt x="10" y="154"/>
                  </a:lnTo>
                  <a:lnTo>
                    <a:pt x="0" y="189"/>
                  </a:lnTo>
                  <a:lnTo>
                    <a:pt x="0" y="189"/>
                  </a:lnTo>
                  <a:lnTo>
                    <a:pt x="24" y="173"/>
                  </a:lnTo>
                  <a:lnTo>
                    <a:pt x="48" y="158"/>
                  </a:lnTo>
                  <a:lnTo>
                    <a:pt x="72" y="144"/>
                  </a:lnTo>
                  <a:lnTo>
                    <a:pt x="96" y="131"/>
                  </a:lnTo>
                  <a:lnTo>
                    <a:pt x="145" y="107"/>
                  </a:lnTo>
                  <a:lnTo>
                    <a:pt x="196" y="88"/>
                  </a:lnTo>
                  <a:lnTo>
                    <a:pt x="246" y="72"/>
                  </a:lnTo>
                  <a:lnTo>
                    <a:pt x="295" y="58"/>
                  </a:lnTo>
                  <a:lnTo>
                    <a:pt x="344" y="48"/>
                  </a:lnTo>
                  <a:lnTo>
                    <a:pt x="391" y="40"/>
                  </a:lnTo>
                  <a:lnTo>
                    <a:pt x="391" y="40"/>
                  </a:lnTo>
                  <a:lnTo>
                    <a:pt x="365" y="20"/>
                  </a:lnTo>
                  <a:lnTo>
                    <a:pt x="340" y="0"/>
                  </a:lnTo>
                  <a:lnTo>
                    <a:pt x="340" y="0"/>
                  </a:lnTo>
                  <a:lnTo>
                    <a:pt x="301" y="8"/>
                  </a:lnTo>
                  <a:lnTo>
                    <a:pt x="262" y="18"/>
                  </a:lnTo>
                  <a:lnTo>
                    <a:pt x="220" y="29"/>
                  </a:lnTo>
                  <a:lnTo>
                    <a:pt x="180" y="43"/>
                  </a:lnTo>
                  <a:lnTo>
                    <a:pt x="139" y="59"/>
                  </a:lnTo>
                  <a:lnTo>
                    <a:pt x="99" y="77"/>
                  </a:lnTo>
                  <a:lnTo>
                    <a:pt x="59" y="98"/>
                  </a:lnTo>
                  <a:lnTo>
                    <a:pt x="19" y="120"/>
                  </a:lnTo>
                  <a:lnTo>
                    <a:pt x="19" y="12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Freeform 21"/>
            <p:cNvSpPr>
              <a:spLocks/>
            </p:cNvSpPr>
            <p:nvPr/>
          </p:nvSpPr>
          <p:spPr bwMode="auto">
            <a:xfrm>
              <a:off x="1640406" y="2200336"/>
              <a:ext cx="116166" cy="25092"/>
            </a:xfrm>
            <a:custGeom>
              <a:avLst/>
              <a:gdLst>
                <a:gd name="T0" fmla="*/ 0 w 251"/>
                <a:gd name="T1" fmla="*/ 11 h 54"/>
                <a:gd name="T2" fmla="*/ 0 w 251"/>
                <a:gd name="T3" fmla="*/ 11 h 54"/>
                <a:gd name="T4" fmla="*/ 34 w 251"/>
                <a:gd name="T5" fmla="*/ 40 h 54"/>
                <a:gd name="T6" fmla="*/ 34 w 251"/>
                <a:gd name="T7" fmla="*/ 40 h 54"/>
                <a:gd name="T8" fmla="*/ 48 w 251"/>
                <a:gd name="T9" fmla="*/ 54 h 54"/>
                <a:gd name="T10" fmla="*/ 48 w 251"/>
                <a:gd name="T11" fmla="*/ 54 h 54"/>
                <a:gd name="T12" fmla="*/ 83 w 251"/>
                <a:gd name="T13" fmla="*/ 51 h 54"/>
                <a:gd name="T14" fmla="*/ 117 w 251"/>
                <a:gd name="T15" fmla="*/ 50 h 54"/>
                <a:gd name="T16" fmla="*/ 174 w 251"/>
                <a:gd name="T17" fmla="*/ 48 h 54"/>
                <a:gd name="T18" fmla="*/ 220 w 251"/>
                <a:gd name="T19" fmla="*/ 48 h 54"/>
                <a:gd name="T20" fmla="*/ 251 w 251"/>
                <a:gd name="T21" fmla="*/ 51 h 54"/>
                <a:gd name="T22" fmla="*/ 251 w 251"/>
                <a:gd name="T23" fmla="*/ 51 h 54"/>
                <a:gd name="T24" fmla="*/ 235 w 251"/>
                <a:gd name="T25" fmla="*/ 26 h 54"/>
                <a:gd name="T26" fmla="*/ 217 w 251"/>
                <a:gd name="T27" fmla="*/ 2 h 54"/>
                <a:gd name="T28" fmla="*/ 217 w 251"/>
                <a:gd name="T29" fmla="*/ 2 h 54"/>
                <a:gd name="T30" fmla="*/ 176 w 251"/>
                <a:gd name="T31" fmla="*/ 0 h 54"/>
                <a:gd name="T32" fmla="*/ 125 w 251"/>
                <a:gd name="T33" fmla="*/ 2 h 54"/>
                <a:gd name="T34" fmla="*/ 66 w 251"/>
                <a:gd name="T35" fmla="*/ 5 h 54"/>
                <a:gd name="T36" fmla="*/ 0 w 251"/>
                <a:gd name="T37" fmla="*/ 11 h 54"/>
                <a:gd name="T38" fmla="*/ 0 w 251"/>
                <a:gd name="T39"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54">
                  <a:moveTo>
                    <a:pt x="0" y="11"/>
                  </a:moveTo>
                  <a:lnTo>
                    <a:pt x="0" y="11"/>
                  </a:lnTo>
                  <a:lnTo>
                    <a:pt x="34" y="40"/>
                  </a:lnTo>
                  <a:lnTo>
                    <a:pt x="34" y="40"/>
                  </a:lnTo>
                  <a:lnTo>
                    <a:pt x="48" y="54"/>
                  </a:lnTo>
                  <a:lnTo>
                    <a:pt x="48" y="54"/>
                  </a:lnTo>
                  <a:lnTo>
                    <a:pt x="83" y="51"/>
                  </a:lnTo>
                  <a:lnTo>
                    <a:pt x="117" y="50"/>
                  </a:lnTo>
                  <a:lnTo>
                    <a:pt x="174" y="48"/>
                  </a:lnTo>
                  <a:lnTo>
                    <a:pt x="220" y="48"/>
                  </a:lnTo>
                  <a:lnTo>
                    <a:pt x="251" y="51"/>
                  </a:lnTo>
                  <a:lnTo>
                    <a:pt x="251" y="51"/>
                  </a:lnTo>
                  <a:lnTo>
                    <a:pt x="235" y="26"/>
                  </a:lnTo>
                  <a:lnTo>
                    <a:pt x="217" y="2"/>
                  </a:lnTo>
                  <a:lnTo>
                    <a:pt x="217" y="2"/>
                  </a:lnTo>
                  <a:lnTo>
                    <a:pt x="176" y="0"/>
                  </a:lnTo>
                  <a:lnTo>
                    <a:pt x="125" y="2"/>
                  </a:lnTo>
                  <a:lnTo>
                    <a:pt x="66" y="5"/>
                  </a:lnTo>
                  <a:lnTo>
                    <a:pt x="0" y="11"/>
                  </a:lnTo>
                  <a:lnTo>
                    <a:pt x="0" y="11"/>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 name="Freeform 22"/>
            <p:cNvSpPr>
              <a:spLocks/>
            </p:cNvSpPr>
            <p:nvPr/>
          </p:nvSpPr>
          <p:spPr bwMode="auto">
            <a:xfrm>
              <a:off x="1270532" y="2440101"/>
              <a:ext cx="55760" cy="128247"/>
            </a:xfrm>
            <a:custGeom>
              <a:avLst/>
              <a:gdLst>
                <a:gd name="T0" fmla="*/ 86 w 121"/>
                <a:gd name="T1" fmla="*/ 0 h 276"/>
                <a:gd name="T2" fmla="*/ 86 w 121"/>
                <a:gd name="T3" fmla="*/ 0 h 276"/>
                <a:gd name="T4" fmla="*/ 70 w 121"/>
                <a:gd name="T5" fmla="*/ 33 h 276"/>
                <a:gd name="T6" fmla="*/ 56 w 121"/>
                <a:gd name="T7" fmla="*/ 67 h 276"/>
                <a:gd name="T8" fmla="*/ 32 w 121"/>
                <a:gd name="T9" fmla="*/ 127 h 276"/>
                <a:gd name="T10" fmla="*/ 13 w 121"/>
                <a:gd name="T11" fmla="*/ 183 h 276"/>
                <a:gd name="T12" fmla="*/ 0 w 121"/>
                <a:gd name="T13" fmla="*/ 228 h 276"/>
                <a:gd name="T14" fmla="*/ 0 w 121"/>
                <a:gd name="T15" fmla="*/ 228 h 276"/>
                <a:gd name="T16" fmla="*/ 17 w 121"/>
                <a:gd name="T17" fmla="*/ 252 h 276"/>
                <a:gd name="T18" fmla="*/ 36 w 121"/>
                <a:gd name="T19" fmla="*/ 276 h 276"/>
                <a:gd name="T20" fmla="*/ 36 w 121"/>
                <a:gd name="T21" fmla="*/ 276 h 276"/>
                <a:gd name="T22" fmla="*/ 48 w 121"/>
                <a:gd name="T23" fmla="*/ 234 h 276"/>
                <a:gd name="T24" fmla="*/ 64 w 121"/>
                <a:gd name="T25" fmla="*/ 180 h 276"/>
                <a:gd name="T26" fmla="*/ 75 w 121"/>
                <a:gd name="T27" fmla="*/ 146 h 276"/>
                <a:gd name="T28" fmla="*/ 87 w 121"/>
                <a:gd name="T29" fmla="*/ 113 h 276"/>
                <a:gd name="T30" fmla="*/ 103 w 121"/>
                <a:gd name="T31" fmla="*/ 76 h 276"/>
                <a:gd name="T32" fmla="*/ 121 w 121"/>
                <a:gd name="T33" fmla="*/ 38 h 276"/>
                <a:gd name="T34" fmla="*/ 121 w 121"/>
                <a:gd name="T35" fmla="*/ 38 h 276"/>
                <a:gd name="T36" fmla="*/ 86 w 121"/>
                <a:gd name="T37" fmla="*/ 0 h 276"/>
                <a:gd name="T38" fmla="*/ 86 w 121"/>
                <a:gd name="T3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276">
                  <a:moveTo>
                    <a:pt x="86" y="0"/>
                  </a:moveTo>
                  <a:lnTo>
                    <a:pt x="86" y="0"/>
                  </a:lnTo>
                  <a:lnTo>
                    <a:pt x="70" y="33"/>
                  </a:lnTo>
                  <a:lnTo>
                    <a:pt x="56" y="67"/>
                  </a:lnTo>
                  <a:lnTo>
                    <a:pt x="32" y="127"/>
                  </a:lnTo>
                  <a:lnTo>
                    <a:pt x="13" y="183"/>
                  </a:lnTo>
                  <a:lnTo>
                    <a:pt x="0" y="228"/>
                  </a:lnTo>
                  <a:lnTo>
                    <a:pt x="0" y="228"/>
                  </a:lnTo>
                  <a:lnTo>
                    <a:pt x="17" y="252"/>
                  </a:lnTo>
                  <a:lnTo>
                    <a:pt x="36" y="276"/>
                  </a:lnTo>
                  <a:lnTo>
                    <a:pt x="36" y="276"/>
                  </a:lnTo>
                  <a:lnTo>
                    <a:pt x="48" y="234"/>
                  </a:lnTo>
                  <a:lnTo>
                    <a:pt x="64" y="180"/>
                  </a:lnTo>
                  <a:lnTo>
                    <a:pt x="75" y="146"/>
                  </a:lnTo>
                  <a:lnTo>
                    <a:pt x="87" y="113"/>
                  </a:lnTo>
                  <a:lnTo>
                    <a:pt x="103" y="76"/>
                  </a:lnTo>
                  <a:lnTo>
                    <a:pt x="121" y="38"/>
                  </a:lnTo>
                  <a:lnTo>
                    <a:pt x="121" y="38"/>
                  </a:lnTo>
                  <a:lnTo>
                    <a:pt x="86" y="0"/>
                  </a:lnTo>
                  <a:lnTo>
                    <a:pt x="86"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1433165" y="2152011"/>
              <a:ext cx="77134" cy="133823"/>
            </a:xfrm>
            <a:custGeom>
              <a:avLst/>
              <a:gdLst>
                <a:gd name="T0" fmla="*/ 60 w 165"/>
                <a:gd name="T1" fmla="*/ 246 h 287"/>
                <a:gd name="T2" fmla="*/ 60 w 165"/>
                <a:gd name="T3" fmla="*/ 246 h 287"/>
                <a:gd name="T4" fmla="*/ 71 w 165"/>
                <a:gd name="T5" fmla="*/ 214 h 287"/>
                <a:gd name="T6" fmla="*/ 82 w 165"/>
                <a:gd name="T7" fmla="*/ 182 h 287"/>
                <a:gd name="T8" fmla="*/ 95 w 165"/>
                <a:gd name="T9" fmla="*/ 152 h 287"/>
                <a:gd name="T10" fmla="*/ 108 w 165"/>
                <a:gd name="T11" fmla="*/ 122 h 287"/>
                <a:gd name="T12" fmla="*/ 137 w 165"/>
                <a:gd name="T13" fmla="*/ 66 h 287"/>
                <a:gd name="T14" fmla="*/ 165 w 165"/>
                <a:gd name="T15" fmla="*/ 16 h 287"/>
                <a:gd name="T16" fmla="*/ 165 w 165"/>
                <a:gd name="T17" fmla="*/ 16 h 287"/>
                <a:gd name="T18" fmla="*/ 118 w 165"/>
                <a:gd name="T19" fmla="*/ 0 h 287"/>
                <a:gd name="T20" fmla="*/ 118 w 165"/>
                <a:gd name="T21" fmla="*/ 0 h 287"/>
                <a:gd name="T22" fmla="*/ 102 w 165"/>
                <a:gd name="T23" fmla="*/ 31 h 287"/>
                <a:gd name="T24" fmla="*/ 84 w 165"/>
                <a:gd name="T25" fmla="*/ 63 h 287"/>
                <a:gd name="T26" fmla="*/ 67 w 165"/>
                <a:gd name="T27" fmla="*/ 96 h 287"/>
                <a:gd name="T28" fmla="*/ 51 w 165"/>
                <a:gd name="T29" fmla="*/ 133 h 287"/>
                <a:gd name="T30" fmla="*/ 36 w 165"/>
                <a:gd name="T31" fmla="*/ 169 h 287"/>
                <a:gd name="T32" fmla="*/ 22 w 165"/>
                <a:gd name="T33" fmla="*/ 208 h 287"/>
                <a:gd name="T34" fmla="*/ 9 w 165"/>
                <a:gd name="T35" fmla="*/ 248 h 287"/>
                <a:gd name="T36" fmla="*/ 0 w 165"/>
                <a:gd name="T37" fmla="*/ 287 h 287"/>
                <a:gd name="T38" fmla="*/ 0 w 165"/>
                <a:gd name="T39" fmla="*/ 287 h 287"/>
                <a:gd name="T40" fmla="*/ 4 w 165"/>
                <a:gd name="T41" fmla="*/ 283 h 287"/>
                <a:gd name="T42" fmla="*/ 4 w 165"/>
                <a:gd name="T43" fmla="*/ 283 h 287"/>
                <a:gd name="T44" fmla="*/ 31 w 165"/>
                <a:gd name="T45" fmla="*/ 264 h 287"/>
                <a:gd name="T46" fmla="*/ 60 w 165"/>
                <a:gd name="T47" fmla="*/ 246 h 287"/>
                <a:gd name="T48" fmla="*/ 60 w 165"/>
                <a:gd name="T49" fmla="*/ 24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287">
                  <a:moveTo>
                    <a:pt x="60" y="246"/>
                  </a:moveTo>
                  <a:lnTo>
                    <a:pt x="60" y="246"/>
                  </a:lnTo>
                  <a:lnTo>
                    <a:pt x="71" y="214"/>
                  </a:lnTo>
                  <a:lnTo>
                    <a:pt x="82" y="182"/>
                  </a:lnTo>
                  <a:lnTo>
                    <a:pt x="95" y="152"/>
                  </a:lnTo>
                  <a:lnTo>
                    <a:pt x="108" y="122"/>
                  </a:lnTo>
                  <a:lnTo>
                    <a:pt x="137" y="66"/>
                  </a:lnTo>
                  <a:lnTo>
                    <a:pt x="165" y="16"/>
                  </a:lnTo>
                  <a:lnTo>
                    <a:pt x="165" y="16"/>
                  </a:lnTo>
                  <a:lnTo>
                    <a:pt x="118" y="0"/>
                  </a:lnTo>
                  <a:lnTo>
                    <a:pt x="118" y="0"/>
                  </a:lnTo>
                  <a:lnTo>
                    <a:pt x="102" y="31"/>
                  </a:lnTo>
                  <a:lnTo>
                    <a:pt x="84" y="63"/>
                  </a:lnTo>
                  <a:lnTo>
                    <a:pt x="67" y="96"/>
                  </a:lnTo>
                  <a:lnTo>
                    <a:pt x="51" y="133"/>
                  </a:lnTo>
                  <a:lnTo>
                    <a:pt x="36" y="169"/>
                  </a:lnTo>
                  <a:lnTo>
                    <a:pt x="22" y="208"/>
                  </a:lnTo>
                  <a:lnTo>
                    <a:pt x="9" y="248"/>
                  </a:lnTo>
                  <a:lnTo>
                    <a:pt x="0" y="287"/>
                  </a:lnTo>
                  <a:lnTo>
                    <a:pt x="0" y="287"/>
                  </a:lnTo>
                  <a:lnTo>
                    <a:pt x="4" y="283"/>
                  </a:lnTo>
                  <a:lnTo>
                    <a:pt x="4" y="283"/>
                  </a:lnTo>
                  <a:lnTo>
                    <a:pt x="31" y="264"/>
                  </a:lnTo>
                  <a:lnTo>
                    <a:pt x="60" y="246"/>
                  </a:lnTo>
                  <a:lnTo>
                    <a:pt x="60" y="246"/>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Freeform 24"/>
            <p:cNvSpPr>
              <a:spLocks/>
            </p:cNvSpPr>
            <p:nvPr/>
          </p:nvSpPr>
          <p:spPr bwMode="auto">
            <a:xfrm>
              <a:off x="1501006" y="2085099"/>
              <a:ext cx="59477" cy="54830"/>
            </a:xfrm>
            <a:custGeom>
              <a:avLst/>
              <a:gdLst>
                <a:gd name="T0" fmla="*/ 46 w 127"/>
                <a:gd name="T1" fmla="*/ 118 h 118"/>
                <a:gd name="T2" fmla="*/ 46 w 127"/>
                <a:gd name="T3" fmla="*/ 118 h 118"/>
                <a:gd name="T4" fmla="*/ 70 w 127"/>
                <a:gd name="T5" fmla="*/ 83 h 118"/>
                <a:gd name="T6" fmla="*/ 92 w 127"/>
                <a:gd name="T7" fmla="*/ 53 h 118"/>
                <a:gd name="T8" fmla="*/ 127 w 127"/>
                <a:gd name="T9" fmla="*/ 6 h 118"/>
                <a:gd name="T10" fmla="*/ 127 w 127"/>
                <a:gd name="T11" fmla="*/ 6 h 118"/>
                <a:gd name="T12" fmla="*/ 100 w 127"/>
                <a:gd name="T13" fmla="*/ 3 h 118"/>
                <a:gd name="T14" fmla="*/ 73 w 127"/>
                <a:gd name="T15" fmla="*/ 0 h 118"/>
                <a:gd name="T16" fmla="*/ 73 w 127"/>
                <a:gd name="T17" fmla="*/ 0 h 118"/>
                <a:gd name="T18" fmla="*/ 38 w 127"/>
                <a:gd name="T19" fmla="*/ 45 h 118"/>
                <a:gd name="T20" fmla="*/ 19 w 127"/>
                <a:gd name="T21" fmla="*/ 72 h 118"/>
                <a:gd name="T22" fmla="*/ 0 w 127"/>
                <a:gd name="T23" fmla="*/ 102 h 118"/>
                <a:gd name="T24" fmla="*/ 0 w 127"/>
                <a:gd name="T25" fmla="*/ 102 h 118"/>
                <a:gd name="T26" fmla="*/ 46 w 127"/>
                <a:gd name="T27" fmla="*/ 118 h 118"/>
                <a:gd name="T28" fmla="*/ 46 w 127"/>
                <a:gd name="T2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8">
                  <a:moveTo>
                    <a:pt x="46" y="118"/>
                  </a:moveTo>
                  <a:lnTo>
                    <a:pt x="46" y="118"/>
                  </a:lnTo>
                  <a:lnTo>
                    <a:pt x="70" y="83"/>
                  </a:lnTo>
                  <a:lnTo>
                    <a:pt x="92" y="53"/>
                  </a:lnTo>
                  <a:lnTo>
                    <a:pt x="127" y="6"/>
                  </a:lnTo>
                  <a:lnTo>
                    <a:pt x="127" y="6"/>
                  </a:lnTo>
                  <a:lnTo>
                    <a:pt x="100" y="3"/>
                  </a:lnTo>
                  <a:lnTo>
                    <a:pt x="73" y="0"/>
                  </a:lnTo>
                  <a:lnTo>
                    <a:pt x="73" y="0"/>
                  </a:lnTo>
                  <a:lnTo>
                    <a:pt x="38" y="45"/>
                  </a:lnTo>
                  <a:lnTo>
                    <a:pt x="19" y="72"/>
                  </a:lnTo>
                  <a:lnTo>
                    <a:pt x="0" y="102"/>
                  </a:lnTo>
                  <a:lnTo>
                    <a:pt x="0" y="102"/>
                  </a:lnTo>
                  <a:lnTo>
                    <a:pt x="46" y="118"/>
                  </a:lnTo>
                  <a:lnTo>
                    <a:pt x="46" y="118"/>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25"/>
            <p:cNvSpPr>
              <a:spLocks/>
            </p:cNvSpPr>
            <p:nvPr/>
          </p:nvSpPr>
          <p:spPr bwMode="auto">
            <a:xfrm>
              <a:off x="1422013" y="2297915"/>
              <a:ext cx="58548" cy="235119"/>
            </a:xfrm>
            <a:custGeom>
              <a:avLst/>
              <a:gdLst>
                <a:gd name="T0" fmla="*/ 8 w 126"/>
                <a:gd name="T1" fmla="*/ 46 h 505"/>
                <a:gd name="T2" fmla="*/ 8 w 126"/>
                <a:gd name="T3" fmla="*/ 46 h 505"/>
                <a:gd name="T4" fmla="*/ 4 w 126"/>
                <a:gd name="T5" fmla="*/ 75 h 505"/>
                <a:gd name="T6" fmla="*/ 1 w 126"/>
                <a:gd name="T7" fmla="*/ 103 h 505"/>
                <a:gd name="T8" fmla="*/ 0 w 126"/>
                <a:gd name="T9" fmla="*/ 134 h 505"/>
                <a:gd name="T10" fmla="*/ 0 w 126"/>
                <a:gd name="T11" fmla="*/ 164 h 505"/>
                <a:gd name="T12" fmla="*/ 0 w 126"/>
                <a:gd name="T13" fmla="*/ 164 h 505"/>
                <a:gd name="T14" fmla="*/ 1 w 126"/>
                <a:gd name="T15" fmla="*/ 207 h 505"/>
                <a:gd name="T16" fmla="*/ 4 w 126"/>
                <a:gd name="T17" fmla="*/ 248 h 505"/>
                <a:gd name="T18" fmla="*/ 9 w 126"/>
                <a:gd name="T19" fmla="*/ 290 h 505"/>
                <a:gd name="T20" fmla="*/ 17 w 126"/>
                <a:gd name="T21" fmla="*/ 330 h 505"/>
                <a:gd name="T22" fmla="*/ 27 w 126"/>
                <a:gd name="T23" fmla="*/ 368 h 505"/>
                <a:gd name="T24" fmla="*/ 38 w 126"/>
                <a:gd name="T25" fmla="*/ 406 h 505"/>
                <a:gd name="T26" fmla="*/ 49 w 126"/>
                <a:gd name="T27" fmla="*/ 444 h 505"/>
                <a:gd name="T28" fmla="*/ 63 w 126"/>
                <a:gd name="T29" fmla="*/ 480 h 505"/>
                <a:gd name="T30" fmla="*/ 63 w 126"/>
                <a:gd name="T31" fmla="*/ 480 h 505"/>
                <a:gd name="T32" fmla="*/ 94 w 126"/>
                <a:gd name="T33" fmla="*/ 492 h 505"/>
                <a:gd name="T34" fmla="*/ 126 w 126"/>
                <a:gd name="T35" fmla="*/ 505 h 505"/>
                <a:gd name="T36" fmla="*/ 126 w 126"/>
                <a:gd name="T37" fmla="*/ 505 h 505"/>
                <a:gd name="T38" fmla="*/ 110 w 126"/>
                <a:gd name="T39" fmla="*/ 467 h 505"/>
                <a:gd name="T40" fmla="*/ 94 w 126"/>
                <a:gd name="T41" fmla="*/ 427 h 505"/>
                <a:gd name="T42" fmla="*/ 81 w 126"/>
                <a:gd name="T43" fmla="*/ 385 h 505"/>
                <a:gd name="T44" fmla="*/ 70 w 126"/>
                <a:gd name="T45" fmla="*/ 344 h 505"/>
                <a:gd name="T46" fmla="*/ 60 w 126"/>
                <a:gd name="T47" fmla="*/ 299 h 505"/>
                <a:gd name="T48" fmla="*/ 52 w 126"/>
                <a:gd name="T49" fmla="*/ 255 h 505"/>
                <a:gd name="T50" fmla="*/ 47 w 126"/>
                <a:gd name="T51" fmla="*/ 210 h 505"/>
                <a:gd name="T52" fmla="*/ 46 w 126"/>
                <a:gd name="T53" fmla="*/ 164 h 505"/>
                <a:gd name="T54" fmla="*/ 46 w 126"/>
                <a:gd name="T55" fmla="*/ 164 h 505"/>
                <a:gd name="T56" fmla="*/ 47 w 126"/>
                <a:gd name="T57" fmla="*/ 121 h 505"/>
                <a:gd name="T58" fmla="*/ 51 w 126"/>
                <a:gd name="T59" fmla="*/ 81 h 505"/>
                <a:gd name="T60" fmla="*/ 57 w 126"/>
                <a:gd name="T61" fmla="*/ 39 h 505"/>
                <a:gd name="T62" fmla="*/ 65 w 126"/>
                <a:gd name="T63" fmla="*/ 0 h 505"/>
                <a:gd name="T64" fmla="*/ 65 w 126"/>
                <a:gd name="T65" fmla="*/ 0 h 505"/>
                <a:gd name="T66" fmla="*/ 57 w 126"/>
                <a:gd name="T67" fmla="*/ 6 h 505"/>
                <a:gd name="T68" fmla="*/ 57 w 126"/>
                <a:gd name="T69" fmla="*/ 6 h 505"/>
                <a:gd name="T70" fmla="*/ 32 w 126"/>
                <a:gd name="T71" fmla="*/ 25 h 505"/>
                <a:gd name="T72" fmla="*/ 8 w 126"/>
                <a:gd name="T73" fmla="*/ 46 h 505"/>
                <a:gd name="T74" fmla="*/ 8 w 126"/>
                <a:gd name="T75" fmla="*/ 46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505">
                  <a:moveTo>
                    <a:pt x="8" y="46"/>
                  </a:moveTo>
                  <a:lnTo>
                    <a:pt x="8" y="46"/>
                  </a:lnTo>
                  <a:lnTo>
                    <a:pt x="4" y="75"/>
                  </a:lnTo>
                  <a:lnTo>
                    <a:pt x="1" y="103"/>
                  </a:lnTo>
                  <a:lnTo>
                    <a:pt x="0" y="134"/>
                  </a:lnTo>
                  <a:lnTo>
                    <a:pt x="0" y="164"/>
                  </a:lnTo>
                  <a:lnTo>
                    <a:pt x="0" y="164"/>
                  </a:lnTo>
                  <a:lnTo>
                    <a:pt x="1" y="207"/>
                  </a:lnTo>
                  <a:lnTo>
                    <a:pt x="4" y="248"/>
                  </a:lnTo>
                  <a:lnTo>
                    <a:pt x="9" y="290"/>
                  </a:lnTo>
                  <a:lnTo>
                    <a:pt x="17" y="330"/>
                  </a:lnTo>
                  <a:lnTo>
                    <a:pt x="27" y="368"/>
                  </a:lnTo>
                  <a:lnTo>
                    <a:pt x="38" y="406"/>
                  </a:lnTo>
                  <a:lnTo>
                    <a:pt x="49" y="444"/>
                  </a:lnTo>
                  <a:lnTo>
                    <a:pt x="63" y="480"/>
                  </a:lnTo>
                  <a:lnTo>
                    <a:pt x="63" y="480"/>
                  </a:lnTo>
                  <a:lnTo>
                    <a:pt x="94" y="492"/>
                  </a:lnTo>
                  <a:lnTo>
                    <a:pt x="126" y="505"/>
                  </a:lnTo>
                  <a:lnTo>
                    <a:pt x="126" y="505"/>
                  </a:lnTo>
                  <a:lnTo>
                    <a:pt x="110" y="467"/>
                  </a:lnTo>
                  <a:lnTo>
                    <a:pt x="94" y="427"/>
                  </a:lnTo>
                  <a:lnTo>
                    <a:pt x="81" y="385"/>
                  </a:lnTo>
                  <a:lnTo>
                    <a:pt x="70" y="344"/>
                  </a:lnTo>
                  <a:lnTo>
                    <a:pt x="60" y="299"/>
                  </a:lnTo>
                  <a:lnTo>
                    <a:pt x="52" y="255"/>
                  </a:lnTo>
                  <a:lnTo>
                    <a:pt x="47" y="210"/>
                  </a:lnTo>
                  <a:lnTo>
                    <a:pt x="46" y="164"/>
                  </a:lnTo>
                  <a:lnTo>
                    <a:pt x="46" y="164"/>
                  </a:lnTo>
                  <a:lnTo>
                    <a:pt x="47" y="121"/>
                  </a:lnTo>
                  <a:lnTo>
                    <a:pt x="51" y="81"/>
                  </a:lnTo>
                  <a:lnTo>
                    <a:pt x="57" y="39"/>
                  </a:lnTo>
                  <a:lnTo>
                    <a:pt x="65" y="0"/>
                  </a:lnTo>
                  <a:lnTo>
                    <a:pt x="65" y="0"/>
                  </a:lnTo>
                  <a:lnTo>
                    <a:pt x="57" y="6"/>
                  </a:lnTo>
                  <a:lnTo>
                    <a:pt x="57" y="6"/>
                  </a:lnTo>
                  <a:lnTo>
                    <a:pt x="32" y="25"/>
                  </a:lnTo>
                  <a:lnTo>
                    <a:pt x="8" y="46"/>
                  </a:lnTo>
                  <a:lnTo>
                    <a:pt x="8" y="46"/>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p:cNvSpPr>
            <p:nvPr/>
          </p:nvSpPr>
          <p:spPr bwMode="auto">
            <a:xfrm>
              <a:off x="1464762" y="2549762"/>
              <a:ext cx="97580" cy="117095"/>
            </a:xfrm>
            <a:custGeom>
              <a:avLst/>
              <a:gdLst>
                <a:gd name="T0" fmla="*/ 0 w 210"/>
                <a:gd name="T1" fmla="*/ 0 h 250"/>
                <a:gd name="T2" fmla="*/ 0 w 210"/>
                <a:gd name="T3" fmla="*/ 0 h 250"/>
                <a:gd name="T4" fmla="*/ 19 w 210"/>
                <a:gd name="T5" fmla="*/ 41 h 250"/>
                <a:gd name="T6" fmla="*/ 41 w 210"/>
                <a:gd name="T7" fmla="*/ 79 h 250"/>
                <a:gd name="T8" fmla="*/ 62 w 210"/>
                <a:gd name="T9" fmla="*/ 116 h 250"/>
                <a:gd name="T10" fmla="*/ 82 w 210"/>
                <a:gd name="T11" fmla="*/ 150 h 250"/>
                <a:gd name="T12" fmla="*/ 103 w 210"/>
                <a:gd name="T13" fmla="*/ 180 h 250"/>
                <a:gd name="T14" fmla="*/ 122 w 210"/>
                <a:gd name="T15" fmla="*/ 207 h 250"/>
                <a:gd name="T16" fmla="*/ 156 w 210"/>
                <a:gd name="T17" fmla="*/ 250 h 250"/>
                <a:gd name="T18" fmla="*/ 156 w 210"/>
                <a:gd name="T19" fmla="*/ 250 h 250"/>
                <a:gd name="T20" fmla="*/ 183 w 210"/>
                <a:gd name="T21" fmla="*/ 247 h 250"/>
                <a:gd name="T22" fmla="*/ 210 w 210"/>
                <a:gd name="T23" fmla="*/ 242 h 250"/>
                <a:gd name="T24" fmla="*/ 210 w 210"/>
                <a:gd name="T25" fmla="*/ 242 h 250"/>
                <a:gd name="T26" fmla="*/ 183 w 210"/>
                <a:gd name="T27" fmla="*/ 209 h 250"/>
                <a:gd name="T28" fmla="*/ 148 w 210"/>
                <a:gd name="T29" fmla="*/ 159 h 250"/>
                <a:gd name="T30" fmla="*/ 127 w 210"/>
                <a:gd name="T31" fmla="*/ 130 h 250"/>
                <a:gd name="T32" fmla="*/ 106 w 210"/>
                <a:gd name="T33" fmla="*/ 97 h 250"/>
                <a:gd name="T34" fmla="*/ 84 w 210"/>
                <a:gd name="T35" fmla="*/ 60 h 250"/>
                <a:gd name="T36" fmla="*/ 63 w 210"/>
                <a:gd name="T37" fmla="*/ 20 h 250"/>
                <a:gd name="T38" fmla="*/ 63 w 210"/>
                <a:gd name="T39" fmla="*/ 20 h 250"/>
                <a:gd name="T40" fmla="*/ 31 w 210"/>
                <a:gd name="T41" fmla="*/ 11 h 250"/>
                <a:gd name="T42" fmla="*/ 0 w 210"/>
                <a:gd name="T43" fmla="*/ 0 h 250"/>
                <a:gd name="T44" fmla="*/ 0 w 21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0" h="250">
                  <a:moveTo>
                    <a:pt x="0" y="0"/>
                  </a:moveTo>
                  <a:lnTo>
                    <a:pt x="0" y="0"/>
                  </a:lnTo>
                  <a:lnTo>
                    <a:pt x="19" y="41"/>
                  </a:lnTo>
                  <a:lnTo>
                    <a:pt x="41" y="79"/>
                  </a:lnTo>
                  <a:lnTo>
                    <a:pt x="62" y="116"/>
                  </a:lnTo>
                  <a:lnTo>
                    <a:pt x="82" y="150"/>
                  </a:lnTo>
                  <a:lnTo>
                    <a:pt x="103" y="180"/>
                  </a:lnTo>
                  <a:lnTo>
                    <a:pt x="122" y="207"/>
                  </a:lnTo>
                  <a:lnTo>
                    <a:pt x="156" y="250"/>
                  </a:lnTo>
                  <a:lnTo>
                    <a:pt x="156" y="250"/>
                  </a:lnTo>
                  <a:lnTo>
                    <a:pt x="183" y="247"/>
                  </a:lnTo>
                  <a:lnTo>
                    <a:pt x="210" y="242"/>
                  </a:lnTo>
                  <a:lnTo>
                    <a:pt x="210" y="242"/>
                  </a:lnTo>
                  <a:lnTo>
                    <a:pt x="183" y="209"/>
                  </a:lnTo>
                  <a:lnTo>
                    <a:pt x="148" y="159"/>
                  </a:lnTo>
                  <a:lnTo>
                    <a:pt x="127" y="130"/>
                  </a:lnTo>
                  <a:lnTo>
                    <a:pt x="106" y="97"/>
                  </a:lnTo>
                  <a:lnTo>
                    <a:pt x="84" y="60"/>
                  </a:lnTo>
                  <a:lnTo>
                    <a:pt x="63" y="20"/>
                  </a:lnTo>
                  <a:lnTo>
                    <a:pt x="63" y="20"/>
                  </a:lnTo>
                  <a:lnTo>
                    <a:pt x="31" y="11"/>
                  </a:lnTo>
                  <a:lnTo>
                    <a:pt x="0" y="0"/>
                  </a:lnTo>
                  <a:lnTo>
                    <a:pt x="0"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27"/>
            <p:cNvSpPr>
              <a:spLocks/>
            </p:cNvSpPr>
            <p:nvPr/>
          </p:nvSpPr>
          <p:spPr bwMode="auto">
            <a:xfrm>
              <a:off x="1425730" y="2266318"/>
              <a:ext cx="36244" cy="52972"/>
            </a:xfrm>
            <a:custGeom>
              <a:avLst/>
              <a:gdLst>
                <a:gd name="T0" fmla="*/ 20 w 76"/>
                <a:gd name="T1" fmla="*/ 37 h 115"/>
                <a:gd name="T2" fmla="*/ 20 w 76"/>
                <a:gd name="T3" fmla="*/ 37 h 115"/>
                <a:gd name="T4" fmla="*/ 16 w 76"/>
                <a:gd name="T5" fmla="*/ 41 h 115"/>
                <a:gd name="T6" fmla="*/ 16 w 76"/>
                <a:gd name="T7" fmla="*/ 41 h 115"/>
                <a:gd name="T8" fmla="*/ 8 w 76"/>
                <a:gd name="T9" fmla="*/ 78 h 115"/>
                <a:gd name="T10" fmla="*/ 0 w 76"/>
                <a:gd name="T11" fmla="*/ 115 h 115"/>
                <a:gd name="T12" fmla="*/ 0 w 76"/>
                <a:gd name="T13" fmla="*/ 115 h 115"/>
                <a:gd name="T14" fmla="*/ 24 w 76"/>
                <a:gd name="T15" fmla="*/ 94 h 115"/>
                <a:gd name="T16" fmla="*/ 49 w 76"/>
                <a:gd name="T17" fmla="*/ 75 h 115"/>
                <a:gd name="T18" fmla="*/ 49 w 76"/>
                <a:gd name="T19" fmla="*/ 75 h 115"/>
                <a:gd name="T20" fmla="*/ 57 w 76"/>
                <a:gd name="T21" fmla="*/ 69 h 115"/>
                <a:gd name="T22" fmla="*/ 57 w 76"/>
                <a:gd name="T23" fmla="*/ 69 h 115"/>
                <a:gd name="T24" fmla="*/ 67 w 76"/>
                <a:gd name="T25" fmla="*/ 34 h 115"/>
                <a:gd name="T26" fmla="*/ 76 w 76"/>
                <a:gd name="T27" fmla="*/ 0 h 115"/>
                <a:gd name="T28" fmla="*/ 76 w 76"/>
                <a:gd name="T29" fmla="*/ 0 h 115"/>
                <a:gd name="T30" fmla="*/ 47 w 76"/>
                <a:gd name="T31" fmla="*/ 18 h 115"/>
                <a:gd name="T32" fmla="*/ 20 w 76"/>
                <a:gd name="T33" fmla="*/ 37 h 115"/>
                <a:gd name="T34" fmla="*/ 20 w 76"/>
                <a:gd name="T35" fmla="*/ 3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5">
                  <a:moveTo>
                    <a:pt x="20" y="37"/>
                  </a:moveTo>
                  <a:lnTo>
                    <a:pt x="20" y="37"/>
                  </a:lnTo>
                  <a:lnTo>
                    <a:pt x="16" y="41"/>
                  </a:lnTo>
                  <a:lnTo>
                    <a:pt x="16" y="41"/>
                  </a:lnTo>
                  <a:lnTo>
                    <a:pt x="8" y="78"/>
                  </a:lnTo>
                  <a:lnTo>
                    <a:pt x="0" y="115"/>
                  </a:lnTo>
                  <a:lnTo>
                    <a:pt x="0" y="115"/>
                  </a:lnTo>
                  <a:lnTo>
                    <a:pt x="24" y="94"/>
                  </a:lnTo>
                  <a:lnTo>
                    <a:pt x="49" y="75"/>
                  </a:lnTo>
                  <a:lnTo>
                    <a:pt x="49" y="75"/>
                  </a:lnTo>
                  <a:lnTo>
                    <a:pt x="57" y="69"/>
                  </a:lnTo>
                  <a:lnTo>
                    <a:pt x="57" y="69"/>
                  </a:lnTo>
                  <a:lnTo>
                    <a:pt x="67" y="34"/>
                  </a:lnTo>
                  <a:lnTo>
                    <a:pt x="76" y="0"/>
                  </a:lnTo>
                  <a:lnTo>
                    <a:pt x="76" y="0"/>
                  </a:lnTo>
                  <a:lnTo>
                    <a:pt x="47" y="18"/>
                  </a:lnTo>
                  <a:lnTo>
                    <a:pt x="20" y="37"/>
                  </a:lnTo>
                  <a:lnTo>
                    <a:pt x="20" y="37"/>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28"/>
            <p:cNvSpPr>
              <a:spLocks/>
            </p:cNvSpPr>
            <p:nvPr/>
          </p:nvSpPr>
          <p:spPr bwMode="auto">
            <a:xfrm>
              <a:off x="1480561" y="2533034"/>
              <a:ext cx="265788" cy="45537"/>
            </a:xfrm>
            <a:custGeom>
              <a:avLst/>
              <a:gdLst>
                <a:gd name="T0" fmla="*/ 0 w 570"/>
                <a:gd name="T1" fmla="*/ 0 h 97"/>
                <a:gd name="T2" fmla="*/ 0 w 570"/>
                <a:gd name="T3" fmla="*/ 0 h 97"/>
                <a:gd name="T4" fmla="*/ 14 w 570"/>
                <a:gd name="T5" fmla="*/ 29 h 97"/>
                <a:gd name="T6" fmla="*/ 28 w 570"/>
                <a:gd name="T7" fmla="*/ 57 h 97"/>
                <a:gd name="T8" fmla="*/ 28 w 570"/>
                <a:gd name="T9" fmla="*/ 57 h 97"/>
                <a:gd name="T10" fmla="*/ 67 w 570"/>
                <a:gd name="T11" fmla="*/ 69 h 97"/>
                <a:gd name="T12" fmla="*/ 103 w 570"/>
                <a:gd name="T13" fmla="*/ 77 h 97"/>
                <a:gd name="T14" fmla="*/ 142 w 570"/>
                <a:gd name="T15" fmla="*/ 83 h 97"/>
                <a:gd name="T16" fmla="*/ 178 w 570"/>
                <a:gd name="T17" fmla="*/ 88 h 97"/>
                <a:gd name="T18" fmla="*/ 215 w 570"/>
                <a:gd name="T19" fmla="*/ 93 h 97"/>
                <a:gd name="T20" fmla="*/ 250 w 570"/>
                <a:gd name="T21" fmla="*/ 94 h 97"/>
                <a:gd name="T22" fmla="*/ 285 w 570"/>
                <a:gd name="T23" fmla="*/ 96 h 97"/>
                <a:gd name="T24" fmla="*/ 318 w 570"/>
                <a:gd name="T25" fmla="*/ 97 h 97"/>
                <a:gd name="T26" fmla="*/ 318 w 570"/>
                <a:gd name="T27" fmla="*/ 97 h 97"/>
                <a:gd name="T28" fmla="*/ 381 w 570"/>
                <a:gd name="T29" fmla="*/ 96 h 97"/>
                <a:gd name="T30" fmla="*/ 438 w 570"/>
                <a:gd name="T31" fmla="*/ 91 h 97"/>
                <a:gd name="T32" fmla="*/ 486 w 570"/>
                <a:gd name="T33" fmla="*/ 85 h 97"/>
                <a:gd name="T34" fmla="*/ 527 w 570"/>
                <a:gd name="T35" fmla="*/ 80 h 97"/>
                <a:gd name="T36" fmla="*/ 527 w 570"/>
                <a:gd name="T37" fmla="*/ 80 h 97"/>
                <a:gd name="T38" fmla="*/ 550 w 570"/>
                <a:gd name="T39" fmla="*/ 53 h 97"/>
                <a:gd name="T40" fmla="*/ 570 w 570"/>
                <a:gd name="T41" fmla="*/ 24 h 97"/>
                <a:gd name="T42" fmla="*/ 570 w 570"/>
                <a:gd name="T43" fmla="*/ 22 h 97"/>
                <a:gd name="T44" fmla="*/ 570 w 570"/>
                <a:gd name="T45" fmla="*/ 22 h 97"/>
                <a:gd name="T46" fmla="*/ 556 w 570"/>
                <a:gd name="T47" fmla="*/ 26 h 97"/>
                <a:gd name="T48" fmla="*/ 518 w 570"/>
                <a:gd name="T49" fmla="*/ 32 h 97"/>
                <a:gd name="T50" fmla="*/ 460 w 570"/>
                <a:gd name="T51" fmla="*/ 40 h 97"/>
                <a:gd name="T52" fmla="*/ 425 w 570"/>
                <a:gd name="T53" fmla="*/ 45 h 97"/>
                <a:gd name="T54" fmla="*/ 387 w 570"/>
                <a:gd name="T55" fmla="*/ 46 h 97"/>
                <a:gd name="T56" fmla="*/ 344 w 570"/>
                <a:gd name="T57" fmla="*/ 48 h 97"/>
                <a:gd name="T58" fmla="*/ 299 w 570"/>
                <a:gd name="T59" fmla="*/ 48 h 97"/>
                <a:gd name="T60" fmla="*/ 253 w 570"/>
                <a:gd name="T61" fmla="*/ 46 h 97"/>
                <a:gd name="T62" fmla="*/ 204 w 570"/>
                <a:gd name="T63" fmla="*/ 43 h 97"/>
                <a:gd name="T64" fmla="*/ 154 w 570"/>
                <a:gd name="T65" fmla="*/ 37 h 97"/>
                <a:gd name="T66" fmla="*/ 103 w 570"/>
                <a:gd name="T67" fmla="*/ 27 h 97"/>
                <a:gd name="T68" fmla="*/ 51 w 570"/>
                <a:gd name="T69" fmla="*/ 16 h 97"/>
                <a:gd name="T70" fmla="*/ 0 w 570"/>
                <a:gd name="T71" fmla="*/ 0 h 97"/>
                <a:gd name="T72" fmla="*/ 0 w 570"/>
                <a:gd name="T7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0" h="97">
                  <a:moveTo>
                    <a:pt x="0" y="0"/>
                  </a:moveTo>
                  <a:lnTo>
                    <a:pt x="0" y="0"/>
                  </a:lnTo>
                  <a:lnTo>
                    <a:pt x="14" y="29"/>
                  </a:lnTo>
                  <a:lnTo>
                    <a:pt x="28" y="57"/>
                  </a:lnTo>
                  <a:lnTo>
                    <a:pt x="28" y="57"/>
                  </a:lnTo>
                  <a:lnTo>
                    <a:pt x="67" y="69"/>
                  </a:lnTo>
                  <a:lnTo>
                    <a:pt x="103" y="77"/>
                  </a:lnTo>
                  <a:lnTo>
                    <a:pt x="142" y="83"/>
                  </a:lnTo>
                  <a:lnTo>
                    <a:pt x="178" y="88"/>
                  </a:lnTo>
                  <a:lnTo>
                    <a:pt x="215" y="93"/>
                  </a:lnTo>
                  <a:lnTo>
                    <a:pt x="250" y="94"/>
                  </a:lnTo>
                  <a:lnTo>
                    <a:pt x="285" y="96"/>
                  </a:lnTo>
                  <a:lnTo>
                    <a:pt x="318" y="97"/>
                  </a:lnTo>
                  <a:lnTo>
                    <a:pt x="318" y="97"/>
                  </a:lnTo>
                  <a:lnTo>
                    <a:pt x="381" y="96"/>
                  </a:lnTo>
                  <a:lnTo>
                    <a:pt x="438" y="91"/>
                  </a:lnTo>
                  <a:lnTo>
                    <a:pt x="486" y="85"/>
                  </a:lnTo>
                  <a:lnTo>
                    <a:pt x="527" y="80"/>
                  </a:lnTo>
                  <a:lnTo>
                    <a:pt x="527" y="80"/>
                  </a:lnTo>
                  <a:lnTo>
                    <a:pt x="550" y="53"/>
                  </a:lnTo>
                  <a:lnTo>
                    <a:pt x="570" y="24"/>
                  </a:lnTo>
                  <a:lnTo>
                    <a:pt x="570" y="22"/>
                  </a:lnTo>
                  <a:lnTo>
                    <a:pt x="570" y="22"/>
                  </a:lnTo>
                  <a:lnTo>
                    <a:pt x="556" y="26"/>
                  </a:lnTo>
                  <a:lnTo>
                    <a:pt x="518" y="32"/>
                  </a:lnTo>
                  <a:lnTo>
                    <a:pt x="460" y="40"/>
                  </a:lnTo>
                  <a:lnTo>
                    <a:pt x="425" y="45"/>
                  </a:lnTo>
                  <a:lnTo>
                    <a:pt x="387" y="46"/>
                  </a:lnTo>
                  <a:lnTo>
                    <a:pt x="344" y="48"/>
                  </a:lnTo>
                  <a:lnTo>
                    <a:pt x="299" y="48"/>
                  </a:lnTo>
                  <a:lnTo>
                    <a:pt x="253" y="46"/>
                  </a:lnTo>
                  <a:lnTo>
                    <a:pt x="204" y="43"/>
                  </a:lnTo>
                  <a:lnTo>
                    <a:pt x="154" y="37"/>
                  </a:lnTo>
                  <a:lnTo>
                    <a:pt x="103" y="27"/>
                  </a:lnTo>
                  <a:lnTo>
                    <a:pt x="51" y="16"/>
                  </a:lnTo>
                  <a:lnTo>
                    <a:pt x="0" y="0"/>
                  </a:lnTo>
                  <a:lnTo>
                    <a:pt x="0"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 name="Freeform 29"/>
            <p:cNvSpPr>
              <a:spLocks/>
            </p:cNvSpPr>
            <p:nvPr/>
          </p:nvSpPr>
          <p:spPr bwMode="auto">
            <a:xfrm>
              <a:off x="1224066" y="2270964"/>
              <a:ext cx="97580" cy="169137"/>
            </a:xfrm>
            <a:custGeom>
              <a:avLst/>
              <a:gdLst>
                <a:gd name="T0" fmla="*/ 209 w 209"/>
                <a:gd name="T1" fmla="*/ 318 h 365"/>
                <a:gd name="T2" fmla="*/ 209 w 209"/>
                <a:gd name="T3" fmla="*/ 318 h 365"/>
                <a:gd name="T4" fmla="*/ 172 w 209"/>
                <a:gd name="T5" fmla="*/ 272 h 365"/>
                <a:gd name="T6" fmla="*/ 140 w 209"/>
                <a:gd name="T7" fmla="*/ 226 h 365"/>
                <a:gd name="T8" fmla="*/ 112 w 209"/>
                <a:gd name="T9" fmla="*/ 180 h 365"/>
                <a:gd name="T10" fmla="*/ 86 w 209"/>
                <a:gd name="T11" fmla="*/ 137 h 365"/>
                <a:gd name="T12" fmla="*/ 65 w 209"/>
                <a:gd name="T13" fmla="*/ 95 h 365"/>
                <a:gd name="T14" fmla="*/ 48 w 209"/>
                <a:gd name="T15" fmla="*/ 59 h 365"/>
                <a:gd name="T16" fmla="*/ 33 w 209"/>
                <a:gd name="T17" fmla="*/ 27 h 365"/>
                <a:gd name="T18" fmla="*/ 22 w 209"/>
                <a:gd name="T19" fmla="*/ 0 h 365"/>
                <a:gd name="T20" fmla="*/ 22 w 209"/>
                <a:gd name="T21" fmla="*/ 0 h 365"/>
                <a:gd name="T22" fmla="*/ 9 w 209"/>
                <a:gd name="T23" fmla="*/ 35 h 365"/>
                <a:gd name="T24" fmla="*/ 0 w 209"/>
                <a:gd name="T25" fmla="*/ 70 h 365"/>
                <a:gd name="T26" fmla="*/ 0 w 209"/>
                <a:gd name="T27" fmla="*/ 70 h 365"/>
                <a:gd name="T28" fmla="*/ 14 w 209"/>
                <a:gd name="T29" fmla="*/ 100 h 365"/>
                <a:gd name="T30" fmla="*/ 30 w 209"/>
                <a:gd name="T31" fmla="*/ 134 h 365"/>
                <a:gd name="T32" fmla="*/ 49 w 209"/>
                <a:gd name="T33" fmla="*/ 169 h 365"/>
                <a:gd name="T34" fmla="*/ 70 w 209"/>
                <a:gd name="T35" fmla="*/ 207 h 365"/>
                <a:gd name="T36" fmla="*/ 96 w 209"/>
                <a:gd name="T37" fmla="*/ 245 h 365"/>
                <a:gd name="T38" fmla="*/ 123 w 209"/>
                <a:gd name="T39" fmla="*/ 285 h 365"/>
                <a:gd name="T40" fmla="*/ 151 w 209"/>
                <a:gd name="T41" fmla="*/ 325 h 365"/>
                <a:gd name="T42" fmla="*/ 185 w 209"/>
                <a:gd name="T43" fmla="*/ 365 h 365"/>
                <a:gd name="T44" fmla="*/ 185 w 209"/>
                <a:gd name="T45" fmla="*/ 365 h 365"/>
                <a:gd name="T46" fmla="*/ 209 w 209"/>
                <a:gd name="T47" fmla="*/ 318 h 365"/>
                <a:gd name="T48" fmla="*/ 209 w 209"/>
                <a:gd name="T49" fmla="*/ 31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9" h="365">
                  <a:moveTo>
                    <a:pt x="209" y="318"/>
                  </a:moveTo>
                  <a:lnTo>
                    <a:pt x="209" y="318"/>
                  </a:lnTo>
                  <a:lnTo>
                    <a:pt x="172" y="272"/>
                  </a:lnTo>
                  <a:lnTo>
                    <a:pt x="140" y="226"/>
                  </a:lnTo>
                  <a:lnTo>
                    <a:pt x="112" y="180"/>
                  </a:lnTo>
                  <a:lnTo>
                    <a:pt x="86" y="137"/>
                  </a:lnTo>
                  <a:lnTo>
                    <a:pt x="65" y="95"/>
                  </a:lnTo>
                  <a:lnTo>
                    <a:pt x="48" y="59"/>
                  </a:lnTo>
                  <a:lnTo>
                    <a:pt x="33" y="27"/>
                  </a:lnTo>
                  <a:lnTo>
                    <a:pt x="22" y="0"/>
                  </a:lnTo>
                  <a:lnTo>
                    <a:pt x="22" y="0"/>
                  </a:lnTo>
                  <a:lnTo>
                    <a:pt x="9" y="35"/>
                  </a:lnTo>
                  <a:lnTo>
                    <a:pt x="0" y="70"/>
                  </a:lnTo>
                  <a:lnTo>
                    <a:pt x="0" y="70"/>
                  </a:lnTo>
                  <a:lnTo>
                    <a:pt x="14" y="100"/>
                  </a:lnTo>
                  <a:lnTo>
                    <a:pt x="30" y="134"/>
                  </a:lnTo>
                  <a:lnTo>
                    <a:pt x="49" y="169"/>
                  </a:lnTo>
                  <a:lnTo>
                    <a:pt x="70" y="207"/>
                  </a:lnTo>
                  <a:lnTo>
                    <a:pt x="96" y="245"/>
                  </a:lnTo>
                  <a:lnTo>
                    <a:pt x="123" y="285"/>
                  </a:lnTo>
                  <a:lnTo>
                    <a:pt x="151" y="325"/>
                  </a:lnTo>
                  <a:lnTo>
                    <a:pt x="185" y="365"/>
                  </a:lnTo>
                  <a:lnTo>
                    <a:pt x="185" y="365"/>
                  </a:lnTo>
                  <a:lnTo>
                    <a:pt x="209" y="318"/>
                  </a:lnTo>
                  <a:lnTo>
                    <a:pt x="209" y="318"/>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Freeform 30"/>
            <p:cNvSpPr>
              <a:spLocks/>
            </p:cNvSpPr>
            <p:nvPr/>
          </p:nvSpPr>
          <p:spPr bwMode="auto">
            <a:xfrm>
              <a:off x="1326292" y="2436384"/>
              <a:ext cx="138470" cy="113378"/>
            </a:xfrm>
            <a:custGeom>
              <a:avLst/>
              <a:gdLst>
                <a:gd name="T0" fmla="*/ 212 w 297"/>
                <a:gd name="T1" fmla="*/ 153 h 244"/>
                <a:gd name="T2" fmla="*/ 212 w 297"/>
                <a:gd name="T3" fmla="*/ 153 h 244"/>
                <a:gd name="T4" fmla="*/ 185 w 297"/>
                <a:gd name="T5" fmla="*/ 137 h 244"/>
                <a:gd name="T6" fmla="*/ 159 w 297"/>
                <a:gd name="T7" fmla="*/ 119 h 244"/>
                <a:gd name="T8" fmla="*/ 134 w 297"/>
                <a:gd name="T9" fmla="*/ 102 h 244"/>
                <a:gd name="T10" fmla="*/ 110 w 297"/>
                <a:gd name="T11" fmla="*/ 83 h 244"/>
                <a:gd name="T12" fmla="*/ 86 w 297"/>
                <a:gd name="T13" fmla="*/ 64 h 244"/>
                <a:gd name="T14" fmla="*/ 64 w 297"/>
                <a:gd name="T15" fmla="*/ 43 h 244"/>
                <a:gd name="T16" fmla="*/ 43 w 297"/>
                <a:gd name="T17" fmla="*/ 22 h 244"/>
                <a:gd name="T18" fmla="*/ 22 w 297"/>
                <a:gd name="T19" fmla="*/ 0 h 244"/>
                <a:gd name="T20" fmla="*/ 22 w 297"/>
                <a:gd name="T21" fmla="*/ 0 h 244"/>
                <a:gd name="T22" fmla="*/ 0 w 297"/>
                <a:gd name="T23" fmla="*/ 46 h 244"/>
                <a:gd name="T24" fmla="*/ 0 w 297"/>
                <a:gd name="T25" fmla="*/ 46 h 244"/>
                <a:gd name="T26" fmla="*/ 21 w 297"/>
                <a:gd name="T27" fmla="*/ 67 h 244"/>
                <a:gd name="T28" fmla="*/ 41 w 297"/>
                <a:gd name="T29" fmla="*/ 86 h 244"/>
                <a:gd name="T30" fmla="*/ 64 w 297"/>
                <a:gd name="T31" fmla="*/ 107 h 244"/>
                <a:gd name="T32" fmla="*/ 88 w 297"/>
                <a:gd name="T33" fmla="*/ 126 h 244"/>
                <a:gd name="T34" fmla="*/ 112 w 297"/>
                <a:gd name="T35" fmla="*/ 143 h 244"/>
                <a:gd name="T36" fmla="*/ 137 w 297"/>
                <a:gd name="T37" fmla="*/ 162 h 244"/>
                <a:gd name="T38" fmla="*/ 163 w 297"/>
                <a:gd name="T39" fmla="*/ 178 h 244"/>
                <a:gd name="T40" fmla="*/ 190 w 297"/>
                <a:gd name="T41" fmla="*/ 194 h 244"/>
                <a:gd name="T42" fmla="*/ 190 w 297"/>
                <a:gd name="T43" fmla="*/ 194 h 244"/>
                <a:gd name="T44" fmla="*/ 215 w 297"/>
                <a:gd name="T45" fmla="*/ 209 h 244"/>
                <a:gd name="T46" fmla="*/ 242 w 297"/>
                <a:gd name="T47" fmla="*/ 221 h 244"/>
                <a:gd name="T48" fmla="*/ 269 w 297"/>
                <a:gd name="T49" fmla="*/ 233 h 244"/>
                <a:gd name="T50" fmla="*/ 297 w 297"/>
                <a:gd name="T51" fmla="*/ 244 h 244"/>
                <a:gd name="T52" fmla="*/ 297 w 297"/>
                <a:gd name="T53" fmla="*/ 244 h 244"/>
                <a:gd name="T54" fmla="*/ 282 w 297"/>
                <a:gd name="T55" fmla="*/ 213 h 244"/>
                <a:gd name="T56" fmla="*/ 269 w 297"/>
                <a:gd name="T57" fmla="*/ 182 h 244"/>
                <a:gd name="T58" fmla="*/ 269 w 297"/>
                <a:gd name="T59" fmla="*/ 182 h 244"/>
                <a:gd name="T60" fmla="*/ 241 w 297"/>
                <a:gd name="T61" fmla="*/ 169 h 244"/>
                <a:gd name="T62" fmla="*/ 212 w 297"/>
                <a:gd name="T63" fmla="*/ 153 h 244"/>
                <a:gd name="T64" fmla="*/ 212 w 297"/>
                <a:gd name="T65" fmla="*/ 15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244">
                  <a:moveTo>
                    <a:pt x="212" y="153"/>
                  </a:moveTo>
                  <a:lnTo>
                    <a:pt x="212" y="153"/>
                  </a:lnTo>
                  <a:lnTo>
                    <a:pt x="185" y="137"/>
                  </a:lnTo>
                  <a:lnTo>
                    <a:pt x="159" y="119"/>
                  </a:lnTo>
                  <a:lnTo>
                    <a:pt x="134" y="102"/>
                  </a:lnTo>
                  <a:lnTo>
                    <a:pt x="110" y="83"/>
                  </a:lnTo>
                  <a:lnTo>
                    <a:pt x="86" y="64"/>
                  </a:lnTo>
                  <a:lnTo>
                    <a:pt x="64" y="43"/>
                  </a:lnTo>
                  <a:lnTo>
                    <a:pt x="43" y="22"/>
                  </a:lnTo>
                  <a:lnTo>
                    <a:pt x="22" y="0"/>
                  </a:lnTo>
                  <a:lnTo>
                    <a:pt x="22" y="0"/>
                  </a:lnTo>
                  <a:lnTo>
                    <a:pt x="0" y="46"/>
                  </a:lnTo>
                  <a:lnTo>
                    <a:pt x="0" y="46"/>
                  </a:lnTo>
                  <a:lnTo>
                    <a:pt x="21" y="67"/>
                  </a:lnTo>
                  <a:lnTo>
                    <a:pt x="41" y="86"/>
                  </a:lnTo>
                  <a:lnTo>
                    <a:pt x="64" y="107"/>
                  </a:lnTo>
                  <a:lnTo>
                    <a:pt x="88" y="126"/>
                  </a:lnTo>
                  <a:lnTo>
                    <a:pt x="112" y="143"/>
                  </a:lnTo>
                  <a:lnTo>
                    <a:pt x="137" y="162"/>
                  </a:lnTo>
                  <a:lnTo>
                    <a:pt x="163" y="178"/>
                  </a:lnTo>
                  <a:lnTo>
                    <a:pt x="190" y="194"/>
                  </a:lnTo>
                  <a:lnTo>
                    <a:pt x="190" y="194"/>
                  </a:lnTo>
                  <a:lnTo>
                    <a:pt x="215" y="209"/>
                  </a:lnTo>
                  <a:lnTo>
                    <a:pt x="242" y="221"/>
                  </a:lnTo>
                  <a:lnTo>
                    <a:pt x="269" y="233"/>
                  </a:lnTo>
                  <a:lnTo>
                    <a:pt x="297" y="244"/>
                  </a:lnTo>
                  <a:lnTo>
                    <a:pt x="297" y="244"/>
                  </a:lnTo>
                  <a:lnTo>
                    <a:pt x="282" y="213"/>
                  </a:lnTo>
                  <a:lnTo>
                    <a:pt x="269" y="182"/>
                  </a:lnTo>
                  <a:lnTo>
                    <a:pt x="269" y="182"/>
                  </a:lnTo>
                  <a:lnTo>
                    <a:pt x="241" y="169"/>
                  </a:lnTo>
                  <a:lnTo>
                    <a:pt x="212" y="153"/>
                  </a:lnTo>
                  <a:lnTo>
                    <a:pt x="212" y="153"/>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Freeform 31"/>
            <p:cNvSpPr>
              <a:spLocks/>
            </p:cNvSpPr>
            <p:nvPr/>
          </p:nvSpPr>
          <p:spPr bwMode="auto">
            <a:xfrm>
              <a:off x="1310494" y="2418727"/>
              <a:ext cx="26951" cy="39032"/>
            </a:xfrm>
            <a:custGeom>
              <a:avLst/>
              <a:gdLst>
                <a:gd name="T0" fmla="*/ 24 w 57"/>
                <a:gd name="T1" fmla="*/ 0 h 85"/>
                <a:gd name="T2" fmla="*/ 24 w 57"/>
                <a:gd name="T3" fmla="*/ 0 h 85"/>
                <a:gd name="T4" fmla="*/ 0 w 57"/>
                <a:gd name="T5" fmla="*/ 47 h 85"/>
                <a:gd name="T6" fmla="*/ 0 w 57"/>
                <a:gd name="T7" fmla="*/ 47 h 85"/>
                <a:gd name="T8" fmla="*/ 35 w 57"/>
                <a:gd name="T9" fmla="*/ 85 h 85"/>
                <a:gd name="T10" fmla="*/ 35 w 57"/>
                <a:gd name="T11" fmla="*/ 85 h 85"/>
                <a:gd name="T12" fmla="*/ 57 w 57"/>
                <a:gd name="T13" fmla="*/ 39 h 85"/>
                <a:gd name="T14" fmla="*/ 57 w 57"/>
                <a:gd name="T15" fmla="*/ 39 h 85"/>
                <a:gd name="T16" fmla="*/ 24 w 57"/>
                <a:gd name="T17" fmla="*/ 0 h 85"/>
                <a:gd name="T18" fmla="*/ 24 w 57"/>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85">
                  <a:moveTo>
                    <a:pt x="24" y="0"/>
                  </a:moveTo>
                  <a:lnTo>
                    <a:pt x="24" y="0"/>
                  </a:lnTo>
                  <a:lnTo>
                    <a:pt x="0" y="47"/>
                  </a:lnTo>
                  <a:lnTo>
                    <a:pt x="0" y="47"/>
                  </a:lnTo>
                  <a:lnTo>
                    <a:pt x="35" y="85"/>
                  </a:lnTo>
                  <a:lnTo>
                    <a:pt x="35" y="85"/>
                  </a:lnTo>
                  <a:lnTo>
                    <a:pt x="57" y="39"/>
                  </a:lnTo>
                  <a:lnTo>
                    <a:pt x="57" y="39"/>
                  </a:lnTo>
                  <a:lnTo>
                    <a:pt x="24" y="0"/>
                  </a:lnTo>
                  <a:lnTo>
                    <a:pt x="24"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p:nvSpPr>
          <p:spPr bwMode="auto">
            <a:xfrm>
              <a:off x="1451752" y="2520953"/>
              <a:ext cx="42749" cy="39032"/>
            </a:xfrm>
            <a:custGeom>
              <a:avLst/>
              <a:gdLst>
                <a:gd name="T0" fmla="*/ 28 w 91"/>
                <a:gd name="T1" fmla="*/ 62 h 82"/>
                <a:gd name="T2" fmla="*/ 28 w 91"/>
                <a:gd name="T3" fmla="*/ 62 h 82"/>
                <a:gd name="T4" fmla="*/ 59 w 91"/>
                <a:gd name="T5" fmla="*/ 73 h 82"/>
                <a:gd name="T6" fmla="*/ 91 w 91"/>
                <a:gd name="T7" fmla="*/ 82 h 82"/>
                <a:gd name="T8" fmla="*/ 91 w 91"/>
                <a:gd name="T9" fmla="*/ 82 h 82"/>
                <a:gd name="T10" fmla="*/ 77 w 91"/>
                <a:gd name="T11" fmla="*/ 54 h 82"/>
                <a:gd name="T12" fmla="*/ 63 w 91"/>
                <a:gd name="T13" fmla="*/ 25 h 82"/>
                <a:gd name="T14" fmla="*/ 63 w 91"/>
                <a:gd name="T15" fmla="*/ 25 h 82"/>
                <a:gd name="T16" fmla="*/ 31 w 91"/>
                <a:gd name="T17" fmla="*/ 12 h 82"/>
                <a:gd name="T18" fmla="*/ 0 w 91"/>
                <a:gd name="T19" fmla="*/ 0 h 82"/>
                <a:gd name="T20" fmla="*/ 0 w 91"/>
                <a:gd name="T21" fmla="*/ 0 h 82"/>
                <a:gd name="T22" fmla="*/ 13 w 91"/>
                <a:gd name="T23" fmla="*/ 31 h 82"/>
                <a:gd name="T24" fmla="*/ 28 w 91"/>
                <a:gd name="T25" fmla="*/ 62 h 82"/>
                <a:gd name="T26" fmla="*/ 28 w 91"/>
                <a:gd name="T27"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2">
                  <a:moveTo>
                    <a:pt x="28" y="62"/>
                  </a:moveTo>
                  <a:lnTo>
                    <a:pt x="28" y="62"/>
                  </a:lnTo>
                  <a:lnTo>
                    <a:pt x="59" y="73"/>
                  </a:lnTo>
                  <a:lnTo>
                    <a:pt x="91" y="82"/>
                  </a:lnTo>
                  <a:lnTo>
                    <a:pt x="91" y="82"/>
                  </a:lnTo>
                  <a:lnTo>
                    <a:pt x="77" y="54"/>
                  </a:lnTo>
                  <a:lnTo>
                    <a:pt x="63" y="25"/>
                  </a:lnTo>
                  <a:lnTo>
                    <a:pt x="63" y="25"/>
                  </a:lnTo>
                  <a:lnTo>
                    <a:pt x="31" y="12"/>
                  </a:lnTo>
                  <a:lnTo>
                    <a:pt x="0" y="0"/>
                  </a:lnTo>
                  <a:lnTo>
                    <a:pt x="0" y="0"/>
                  </a:lnTo>
                  <a:lnTo>
                    <a:pt x="13" y="31"/>
                  </a:lnTo>
                  <a:lnTo>
                    <a:pt x="28" y="62"/>
                  </a:lnTo>
                  <a:lnTo>
                    <a:pt x="28" y="62"/>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p:nvSpPr>
          <p:spPr bwMode="auto">
            <a:xfrm>
              <a:off x="1633900" y="2225427"/>
              <a:ext cx="153339" cy="273222"/>
            </a:xfrm>
            <a:custGeom>
              <a:avLst/>
              <a:gdLst>
                <a:gd name="T0" fmla="*/ 60 w 328"/>
                <a:gd name="T1" fmla="*/ 0 h 589"/>
                <a:gd name="T2" fmla="*/ 60 w 328"/>
                <a:gd name="T3" fmla="*/ 0 h 589"/>
                <a:gd name="T4" fmla="*/ 0 w 328"/>
                <a:gd name="T5" fmla="*/ 8 h 589"/>
                <a:gd name="T6" fmla="*/ 0 w 328"/>
                <a:gd name="T7" fmla="*/ 8 h 589"/>
                <a:gd name="T8" fmla="*/ 14 w 328"/>
                <a:gd name="T9" fmla="*/ 21 h 589"/>
                <a:gd name="T10" fmla="*/ 14 w 328"/>
                <a:gd name="T11" fmla="*/ 21 h 589"/>
                <a:gd name="T12" fmla="*/ 49 w 328"/>
                <a:gd name="T13" fmla="*/ 55 h 589"/>
                <a:gd name="T14" fmla="*/ 81 w 328"/>
                <a:gd name="T15" fmla="*/ 91 h 589"/>
                <a:gd name="T16" fmla="*/ 111 w 328"/>
                <a:gd name="T17" fmla="*/ 128 h 589"/>
                <a:gd name="T18" fmla="*/ 137 w 328"/>
                <a:gd name="T19" fmla="*/ 168 h 589"/>
                <a:gd name="T20" fmla="*/ 162 w 328"/>
                <a:gd name="T21" fmla="*/ 206 h 589"/>
                <a:gd name="T22" fmla="*/ 183 w 328"/>
                <a:gd name="T23" fmla="*/ 246 h 589"/>
                <a:gd name="T24" fmla="*/ 204 w 328"/>
                <a:gd name="T25" fmla="*/ 286 h 589"/>
                <a:gd name="T26" fmla="*/ 221 w 328"/>
                <a:gd name="T27" fmla="*/ 326 h 589"/>
                <a:gd name="T28" fmla="*/ 236 w 328"/>
                <a:gd name="T29" fmla="*/ 365 h 589"/>
                <a:gd name="T30" fmla="*/ 250 w 328"/>
                <a:gd name="T31" fmla="*/ 402 h 589"/>
                <a:gd name="T32" fmla="*/ 261 w 328"/>
                <a:gd name="T33" fmla="*/ 439 h 589"/>
                <a:gd name="T34" fmla="*/ 271 w 328"/>
                <a:gd name="T35" fmla="*/ 474 h 589"/>
                <a:gd name="T36" fmla="*/ 287 w 328"/>
                <a:gd name="T37" fmla="*/ 538 h 589"/>
                <a:gd name="T38" fmla="*/ 296 w 328"/>
                <a:gd name="T39" fmla="*/ 589 h 589"/>
                <a:gd name="T40" fmla="*/ 296 w 328"/>
                <a:gd name="T41" fmla="*/ 589 h 589"/>
                <a:gd name="T42" fmla="*/ 314 w 328"/>
                <a:gd name="T43" fmla="*/ 549 h 589"/>
                <a:gd name="T44" fmla="*/ 328 w 328"/>
                <a:gd name="T45" fmla="*/ 506 h 589"/>
                <a:gd name="T46" fmla="*/ 328 w 328"/>
                <a:gd name="T47" fmla="*/ 506 h 589"/>
                <a:gd name="T48" fmla="*/ 314 w 328"/>
                <a:gd name="T49" fmla="*/ 452 h 589"/>
                <a:gd name="T50" fmla="*/ 296 w 328"/>
                <a:gd name="T51" fmla="*/ 391 h 589"/>
                <a:gd name="T52" fmla="*/ 285 w 328"/>
                <a:gd name="T53" fmla="*/ 359 h 589"/>
                <a:gd name="T54" fmla="*/ 272 w 328"/>
                <a:gd name="T55" fmla="*/ 327 h 589"/>
                <a:gd name="T56" fmla="*/ 260 w 328"/>
                <a:gd name="T57" fmla="*/ 294 h 589"/>
                <a:gd name="T58" fmla="*/ 244 w 328"/>
                <a:gd name="T59" fmla="*/ 260 h 589"/>
                <a:gd name="T60" fmla="*/ 226 w 328"/>
                <a:gd name="T61" fmla="*/ 227 h 589"/>
                <a:gd name="T62" fmla="*/ 209 w 328"/>
                <a:gd name="T63" fmla="*/ 193 h 589"/>
                <a:gd name="T64" fmla="*/ 188 w 328"/>
                <a:gd name="T65" fmla="*/ 158 h 589"/>
                <a:gd name="T66" fmla="*/ 167 w 328"/>
                <a:gd name="T67" fmla="*/ 126 h 589"/>
                <a:gd name="T68" fmla="*/ 143 w 328"/>
                <a:gd name="T69" fmla="*/ 93 h 589"/>
                <a:gd name="T70" fmla="*/ 118 w 328"/>
                <a:gd name="T71" fmla="*/ 61 h 589"/>
                <a:gd name="T72" fmla="*/ 91 w 328"/>
                <a:gd name="T73" fmla="*/ 31 h 589"/>
                <a:gd name="T74" fmla="*/ 60 w 328"/>
                <a:gd name="T75" fmla="*/ 0 h 589"/>
                <a:gd name="T76" fmla="*/ 60 w 328"/>
                <a:gd name="T77"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 h="589">
                  <a:moveTo>
                    <a:pt x="60" y="0"/>
                  </a:moveTo>
                  <a:lnTo>
                    <a:pt x="60" y="0"/>
                  </a:lnTo>
                  <a:lnTo>
                    <a:pt x="0" y="8"/>
                  </a:lnTo>
                  <a:lnTo>
                    <a:pt x="0" y="8"/>
                  </a:lnTo>
                  <a:lnTo>
                    <a:pt x="14" y="21"/>
                  </a:lnTo>
                  <a:lnTo>
                    <a:pt x="14" y="21"/>
                  </a:lnTo>
                  <a:lnTo>
                    <a:pt x="49" y="55"/>
                  </a:lnTo>
                  <a:lnTo>
                    <a:pt x="81" y="91"/>
                  </a:lnTo>
                  <a:lnTo>
                    <a:pt x="111" y="128"/>
                  </a:lnTo>
                  <a:lnTo>
                    <a:pt x="137" y="168"/>
                  </a:lnTo>
                  <a:lnTo>
                    <a:pt x="162" y="206"/>
                  </a:lnTo>
                  <a:lnTo>
                    <a:pt x="183" y="246"/>
                  </a:lnTo>
                  <a:lnTo>
                    <a:pt x="204" y="286"/>
                  </a:lnTo>
                  <a:lnTo>
                    <a:pt x="221" y="326"/>
                  </a:lnTo>
                  <a:lnTo>
                    <a:pt x="236" y="365"/>
                  </a:lnTo>
                  <a:lnTo>
                    <a:pt x="250" y="402"/>
                  </a:lnTo>
                  <a:lnTo>
                    <a:pt x="261" y="439"/>
                  </a:lnTo>
                  <a:lnTo>
                    <a:pt x="271" y="474"/>
                  </a:lnTo>
                  <a:lnTo>
                    <a:pt x="287" y="538"/>
                  </a:lnTo>
                  <a:lnTo>
                    <a:pt x="296" y="589"/>
                  </a:lnTo>
                  <a:lnTo>
                    <a:pt x="296" y="589"/>
                  </a:lnTo>
                  <a:lnTo>
                    <a:pt x="314" y="549"/>
                  </a:lnTo>
                  <a:lnTo>
                    <a:pt x="328" y="506"/>
                  </a:lnTo>
                  <a:lnTo>
                    <a:pt x="328" y="506"/>
                  </a:lnTo>
                  <a:lnTo>
                    <a:pt x="314" y="452"/>
                  </a:lnTo>
                  <a:lnTo>
                    <a:pt x="296" y="391"/>
                  </a:lnTo>
                  <a:lnTo>
                    <a:pt x="285" y="359"/>
                  </a:lnTo>
                  <a:lnTo>
                    <a:pt x="272" y="327"/>
                  </a:lnTo>
                  <a:lnTo>
                    <a:pt x="260" y="294"/>
                  </a:lnTo>
                  <a:lnTo>
                    <a:pt x="244" y="260"/>
                  </a:lnTo>
                  <a:lnTo>
                    <a:pt x="226" y="227"/>
                  </a:lnTo>
                  <a:lnTo>
                    <a:pt x="209" y="193"/>
                  </a:lnTo>
                  <a:lnTo>
                    <a:pt x="188" y="158"/>
                  </a:lnTo>
                  <a:lnTo>
                    <a:pt x="167" y="126"/>
                  </a:lnTo>
                  <a:lnTo>
                    <a:pt x="143" y="93"/>
                  </a:lnTo>
                  <a:lnTo>
                    <a:pt x="118" y="61"/>
                  </a:lnTo>
                  <a:lnTo>
                    <a:pt x="91" y="31"/>
                  </a:lnTo>
                  <a:lnTo>
                    <a:pt x="60" y="0"/>
                  </a:lnTo>
                  <a:lnTo>
                    <a:pt x="60"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p:nvSpPr>
          <p:spPr bwMode="auto">
            <a:xfrm>
              <a:off x="1351384" y="2110191"/>
              <a:ext cx="149622" cy="41820"/>
            </a:xfrm>
            <a:custGeom>
              <a:avLst/>
              <a:gdLst>
                <a:gd name="T0" fmla="*/ 322 w 322"/>
                <a:gd name="T1" fmla="*/ 49 h 90"/>
                <a:gd name="T2" fmla="*/ 322 w 322"/>
                <a:gd name="T3" fmla="*/ 49 h 90"/>
                <a:gd name="T4" fmla="*/ 287 w 322"/>
                <a:gd name="T5" fmla="*/ 38 h 90"/>
                <a:gd name="T6" fmla="*/ 253 w 322"/>
                <a:gd name="T7" fmla="*/ 30 h 90"/>
                <a:gd name="T8" fmla="*/ 188 w 322"/>
                <a:gd name="T9" fmla="*/ 16 h 90"/>
                <a:gd name="T10" fmla="*/ 129 w 322"/>
                <a:gd name="T11" fmla="*/ 6 h 90"/>
                <a:gd name="T12" fmla="*/ 78 w 322"/>
                <a:gd name="T13" fmla="*/ 0 h 90"/>
                <a:gd name="T14" fmla="*/ 78 w 322"/>
                <a:gd name="T15" fmla="*/ 0 h 90"/>
                <a:gd name="T16" fmla="*/ 38 w 322"/>
                <a:gd name="T17" fmla="*/ 19 h 90"/>
                <a:gd name="T18" fmla="*/ 0 w 322"/>
                <a:gd name="T19" fmla="*/ 41 h 90"/>
                <a:gd name="T20" fmla="*/ 0 w 322"/>
                <a:gd name="T21" fmla="*/ 41 h 90"/>
                <a:gd name="T22" fmla="*/ 51 w 322"/>
                <a:gd name="T23" fmla="*/ 44 h 90"/>
                <a:gd name="T24" fmla="*/ 82 w 322"/>
                <a:gd name="T25" fmla="*/ 47 h 90"/>
                <a:gd name="T26" fmla="*/ 119 w 322"/>
                <a:gd name="T27" fmla="*/ 52 h 90"/>
                <a:gd name="T28" fmla="*/ 159 w 322"/>
                <a:gd name="T29" fmla="*/ 59 h 90"/>
                <a:gd name="T30" fmla="*/ 202 w 322"/>
                <a:gd name="T31" fmla="*/ 67 h 90"/>
                <a:gd name="T32" fmla="*/ 248 w 322"/>
                <a:gd name="T33" fmla="*/ 78 h 90"/>
                <a:gd name="T34" fmla="*/ 295 w 322"/>
                <a:gd name="T35" fmla="*/ 90 h 90"/>
                <a:gd name="T36" fmla="*/ 295 w 322"/>
                <a:gd name="T37" fmla="*/ 90 h 90"/>
                <a:gd name="T38" fmla="*/ 322 w 322"/>
                <a:gd name="T39" fmla="*/ 49 h 90"/>
                <a:gd name="T40" fmla="*/ 322 w 322"/>
                <a:gd name="T41"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2" h="90">
                  <a:moveTo>
                    <a:pt x="322" y="49"/>
                  </a:moveTo>
                  <a:lnTo>
                    <a:pt x="322" y="49"/>
                  </a:lnTo>
                  <a:lnTo>
                    <a:pt x="287" y="38"/>
                  </a:lnTo>
                  <a:lnTo>
                    <a:pt x="253" y="30"/>
                  </a:lnTo>
                  <a:lnTo>
                    <a:pt x="188" y="16"/>
                  </a:lnTo>
                  <a:lnTo>
                    <a:pt x="129" y="6"/>
                  </a:lnTo>
                  <a:lnTo>
                    <a:pt x="78" y="0"/>
                  </a:lnTo>
                  <a:lnTo>
                    <a:pt x="78" y="0"/>
                  </a:lnTo>
                  <a:lnTo>
                    <a:pt x="38" y="19"/>
                  </a:lnTo>
                  <a:lnTo>
                    <a:pt x="0" y="41"/>
                  </a:lnTo>
                  <a:lnTo>
                    <a:pt x="0" y="41"/>
                  </a:lnTo>
                  <a:lnTo>
                    <a:pt x="51" y="44"/>
                  </a:lnTo>
                  <a:lnTo>
                    <a:pt x="82" y="47"/>
                  </a:lnTo>
                  <a:lnTo>
                    <a:pt x="119" y="52"/>
                  </a:lnTo>
                  <a:lnTo>
                    <a:pt x="159" y="59"/>
                  </a:lnTo>
                  <a:lnTo>
                    <a:pt x="202" y="67"/>
                  </a:lnTo>
                  <a:lnTo>
                    <a:pt x="248" y="78"/>
                  </a:lnTo>
                  <a:lnTo>
                    <a:pt x="295" y="90"/>
                  </a:lnTo>
                  <a:lnTo>
                    <a:pt x="295" y="90"/>
                  </a:lnTo>
                  <a:lnTo>
                    <a:pt x="322" y="49"/>
                  </a:lnTo>
                  <a:lnTo>
                    <a:pt x="322" y="49"/>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p:nvSpPr>
          <p:spPr bwMode="auto">
            <a:xfrm>
              <a:off x="1510299" y="2139929"/>
              <a:ext cx="130106" cy="70629"/>
            </a:xfrm>
            <a:custGeom>
              <a:avLst/>
              <a:gdLst>
                <a:gd name="T0" fmla="*/ 216 w 279"/>
                <a:gd name="T1" fmla="*/ 151 h 151"/>
                <a:gd name="T2" fmla="*/ 216 w 279"/>
                <a:gd name="T3" fmla="*/ 151 h 151"/>
                <a:gd name="T4" fmla="*/ 279 w 279"/>
                <a:gd name="T5" fmla="*/ 140 h 151"/>
                <a:gd name="T6" fmla="*/ 279 w 279"/>
                <a:gd name="T7" fmla="*/ 140 h 151"/>
                <a:gd name="T8" fmla="*/ 249 w 279"/>
                <a:gd name="T9" fmla="*/ 116 h 151"/>
                <a:gd name="T10" fmla="*/ 219 w 279"/>
                <a:gd name="T11" fmla="*/ 96 h 151"/>
                <a:gd name="T12" fmla="*/ 187 w 279"/>
                <a:gd name="T13" fmla="*/ 75 h 151"/>
                <a:gd name="T14" fmla="*/ 155 w 279"/>
                <a:gd name="T15" fmla="*/ 57 h 151"/>
                <a:gd name="T16" fmla="*/ 123 w 279"/>
                <a:gd name="T17" fmla="*/ 41 h 151"/>
                <a:gd name="T18" fmla="*/ 90 w 279"/>
                <a:gd name="T19" fmla="*/ 25 h 151"/>
                <a:gd name="T20" fmla="*/ 58 w 279"/>
                <a:gd name="T21" fmla="*/ 11 h 151"/>
                <a:gd name="T22" fmla="*/ 26 w 279"/>
                <a:gd name="T23" fmla="*/ 0 h 151"/>
                <a:gd name="T24" fmla="*/ 26 w 279"/>
                <a:gd name="T25" fmla="*/ 0 h 151"/>
                <a:gd name="T26" fmla="*/ 0 w 279"/>
                <a:gd name="T27" fmla="*/ 41 h 151"/>
                <a:gd name="T28" fmla="*/ 0 w 279"/>
                <a:gd name="T29" fmla="*/ 41 h 151"/>
                <a:gd name="T30" fmla="*/ 55 w 279"/>
                <a:gd name="T31" fmla="*/ 62 h 151"/>
                <a:gd name="T32" fmla="*/ 82 w 279"/>
                <a:gd name="T33" fmla="*/ 73 h 151"/>
                <a:gd name="T34" fmla="*/ 109 w 279"/>
                <a:gd name="T35" fmla="*/ 88 h 151"/>
                <a:gd name="T36" fmla="*/ 136 w 279"/>
                <a:gd name="T37" fmla="*/ 102 h 151"/>
                <a:gd name="T38" fmla="*/ 163 w 279"/>
                <a:gd name="T39" fmla="*/ 116 h 151"/>
                <a:gd name="T40" fmla="*/ 190 w 279"/>
                <a:gd name="T41" fmla="*/ 132 h 151"/>
                <a:gd name="T42" fmla="*/ 216 w 279"/>
                <a:gd name="T43" fmla="*/ 151 h 151"/>
                <a:gd name="T44" fmla="*/ 216 w 279"/>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9" h="151">
                  <a:moveTo>
                    <a:pt x="216" y="151"/>
                  </a:moveTo>
                  <a:lnTo>
                    <a:pt x="216" y="151"/>
                  </a:lnTo>
                  <a:lnTo>
                    <a:pt x="279" y="140"/>
                  </a:lnTo>
                  <a:lnTo>
                    <a:pt x="279" y="140"/>
                  </a:lnTo>
                  <a:lnTo>
                    <a:pt x="249" y="116"/>
                  </a:lnTo>
                  <a:lnTo>
                    <a:pt x="219" y="96"/>
                  </a:lnTo>
                  <a:lnTo>
                    <a:pt x="187" y="75"/>
                  </a:lnTo>
                  <a:lnTo>
                    <a:pt x="155" y="57"/>
                  </a:lnTo>
                  <a:lnTo>
                    <a:pt x="123" y="41"/>
                  </a:lnTo>
                  <a:lnTo>
                    <a:pt x="90" y="25"/>
                  </a:lnTo>
                  <a:lnTo>
                    <a:pt x="58" y="11"/>
                  </a:lnTo>
                  <a:lnTo>
                    <a:pt x="26" y="0"/>
                  </a:lnTo>
                  <a:lnTo>
                    <a:pt x="26" y="0"/>
                  </a:lnTo>
                  <a:lnTo>
                    <a:pt x="0" y="41"/>
                  </a:lnTo>
                  <a:lnTo>
                    <a:pt x="0" y="41"/>
                  </a:lnTo>
                  <a:lnTo>
                    <a:pt x="55" y="62"/>
                  </a:lnTo>
                  <a:lnTo>
                    <a:pt x="82" y="73"/>
                  </a:lnTo>
                  <a:lnTo>
                    <a:pt x="109" y="88"/>
                  </a:lnTo>
                  <a:lnTo>
                    <a:pt x="136" y="102"/>
                  </a:lnTo>
                  <a:lnTo>
                    <a:pt x="163" y="116"/>
                  </a:lnTo>
                  <a:lnTo>
                    <a:pt x="190" y="132"/>
                  </a:lnTo>
                  <a:lnTo>
                    <a:pt x="216" y="151"/>
                  </a:lnTo>
                  <a:lnTo>
                    <a:pt x="216" y="151"/>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p:nvSpPr>
          <p:spPr bwMode="auto">
            <a:xfrm>
              <a:off x="1610667" y="2205912"/>
              <a:ext cx="52042" cy="23233"/>
            </a:xfrm>
            <a:custGeom>
              <a:avLst/>
              <a:gdLst>
                <a:gd name="T0" fmla="*/ 63 w 111"/>
                <a:gd name="T1" fmla="*/ 0 h 51"/>
                <a:gd name="T2" fmla="*/ 63 w 111"/>
                <a:gd name="T3" fmla="*/ 0 h 51"/>
                <a:gd name="T4" fmla="*/ 0 w 111"/>
                <a:gd name="T5" fmla="*/ 11 h 51"/>
                <a:gd name="T6" fmla="*/ 0 w 111"/>
                <a:gd name="T7" fmla="*/ 11 h 51"/>
                <a:gd name="T8" fmla="*/ 25 w 111"/>
                <a:gd name="T9" fmla="*/ 31 h 51"/>
                <a:gd name="T10" fmla="*/ 51 w 111"/>
                <a:gd name="T11" fmla="*/ 51 h 51"/>
                <a:gd name="T12" fmla="*/ 51 w 111"/>
                <a:gd name="T13" fmla="*/ 51 h 51"/>
                <a:gd name="T14" fmla="*/ 111 w 111"/>
                <a:gd name="T15" fmla="*/ 43 h 51"/>
                <a:gd name="T16" fmla="*/ 111 w 111"/>
                <a:gd name="T17" fmla="*/ 43 h 51"/>
                <a:gd name="T18" fmla="*/ 97 w 111"/>
                <a:gd name="T19" fmla="*/ 29 h 51"/>
                <a:gd name="T20" fmla="*/ 97 w 111"/>
                <a:gd name="T21" fmla="*/ 29 h 51"/>
                <a:gd name="T22" fmla="*/ 63 w 111"/>
                <a:gd name="T23" fmla="*/ 0 h 51"/>
                <a:gd name="T24" fmla="*/ 63 w 11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51">
                  <a:moveTo>
                    <a:pt x="63" y="0"/>
                  </a:moveTo>
                  <a:lnTo>
                    <a:pt x="63" y="0"/>
                  </a:lnTo>
                  <a:lnTo>
                    <a:pt x="0" y="11"/>
                  </a:lnTo>
                  <a:lnTo>
                    <a:pt x="0" y="11"/>
                  </a:lnTo>
                  <a:lnTo>
                    <a:pt x="25" y="31"/>
                  </a:lnTo>
                  <a:lnTo>
                    <a:pt x="51" y="51"/>
                  </a:lnTo>
                  <a:lnTo>
                    <a:pt x="51" y="51"/>
                  </a:lnTo>
                  <a:lnTo>
                    <a:pt x="111" y="43"/>
                  </a:lnTo>
                  <a:lnTo>
                    <a:pt x="111" y="43"/>
                  </a:lnTo>
                  <a:lnTo>
                    <a:pt x="97" y="29"/>
                  </a:lnTo>
                  <a:lnTo>
                    <a:pt x="97" y="29"/>
                  </a:lnTo>
                  <a:lnTo>
                    <a:pt x="63" y="0"/>
                  </a:lnTo>
                  <a:lnTo>
                    <a:pt x="63" y="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p:nvSpPr>
          <p:spPr bwMode="auto">
            <a:xfrm>
              <a:off x="1487996" y="2133424"/>
              <a:ext cx="34385" cy="26021"/>
            </a:xfrm>
            <a:custGeom>
              <a:avLst/>
              <a:gdLst>
                <a:gd name="T0" fmla="*/ 73 w 73"/>
                <a:gd name="T1" fmla="*/ 16 h 57"/>
                <a:gd name="T2" fmla="*/ 73 w 73"/>
                <a:gd name="T3" fmla="*/ 16 h 57"/>
                <a:gd name="T4" fmla="*/ 27 w 73"/>
                <a:gd name="T5" fmla="*/ 0 h 57"/>
                <a:gd name="T6" fmla="*/ 27 w 73"/>
                <a:gd name="T7" fmla="*/ 0 h 57"/>
                <a:gd name="T8" fmla="*/ 0 w 73"/>
                <a:gd name="T9" fmla="*/ 41 h 57"/>
                <a:gd name="T10" fmla="*/ 0 w 73"/>
                <a:gd name="T11" fmla="*/ 41 h 57"/>
                <a:gd name="T12" fmla="*/ 47 w 73"/>
                <a:gd name="T13" fmla="*/ 57 h 57"/>
                <a:gd name="T14" fmla="*/ 47 w 73"/>
                <a:gd name="T15" fmla="*/ 57 h 57"/>
                <a:gd name="T16" fmla="*/ 73 w 73"/>
                <a:gd name="T17" fmla="*/ 16 h 57"/>
                <a:gd name="T18" fmla="*/ 73 w 73"/>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57">
                  <a:moveTo>
                    <a:pt x="73" y="16"/>
                  </a:moveTo>
                  <a:lnTo>
                    <a:pt x="73" y="16"/>
                  </a:lnTo>
                  <a:lnTo>
                    <a:pt x="27" y="0"/>
                  </a:lnTo>
                  <a:lnTo>
                    <a:pt x="27" y="0"/>
                  </a:lnTo>
                  <a:lnTo>
                    <a:pt x="0" y="41"/>
                  </a:lnTo>
                  <a:lnTo>
                    <a:pt x="0" y="41"/>
                  </a:lnTo>
                  <a:lnTo>
                    <a:pt x="47" y="57"/>
                  </a:lnTo>
                  <a:lnTo>
                    <a:pt x="47" y="57"/>
                  </a:lnTo>
                  <a:lnTo>
                    <a:pt x="73" y="16"/>
                  </a:lnTo>
                  <a:lnTo>
                    <a:pt x="73" y="16"/>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793930" y="2327747"/>
            <a:ext cx="673409" cy="676656"/>
            <a:chOff x="793929" y="2438258"/>
            <a:chExt cx="673409" cy="676656"/>
          </a:xfrm>
        </p:grpSpPr>
        <p:sp>
          <p:nvSpPr>
            <p:cNvPr id="36" name="Oval 35"/>
            <p:cNvSpPr/>
            <p:nvPr/>
          </p:nvSpPr>
          <p:spPr>
            <a:xfrm>
              <a:off x="793929" y="2438258"/>
              <a:ext cx="673409" cy="676656"/>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36"/>
            <p:cNvSpPr>
              <a:spLocks noEditPoints="1"/>
            </p:cNvSpPr>
            <p:nvPr/>
          </p:nvSpPr>
          <p:spPr bwMode="auto">
            <a:xfrm>
              <a:off x="960107" y="2587472"/>
              <a:ext cx="341052" cy="414792"/>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chemeClr val="tx1"/>
            </a:solidFill>
            <a:ln w="9525">
              <a:noFill/>
              <a:round/>
              <a:headEnd/>
              <a:tailEnd/>
            </a:ln>
            <a:effectLst/>
          </p:spPr>
          <p:txBody>
            <a:bodyPr vert="horz" wrap="square" lIns="68589" tIns="34295" rIns="68589" bIns="34295" numCol="1" anchor="t" anchorCtr="0" compatLnSpc="1">
              <a:prstTxWarp prst="textNoShape">
                <a:avLst/>
              </a:prstTxWarp>
            </a:bodyPr>
            <a:lstStyle/>
            <a:p>
              <a:endParaRPr lang="en-US" dirty="0">
                <a:latin typeface="CiscoSansTT Light"/>
                <a:cs typeface="CiscoSansTT Light"/>
              </a:endParaRPr>
            </a:p>
          </p:txBody>
        </p:sp>
      </p:grpSp>
    </p:spTree>
    <p:extLst>
      <p:ext uri="{BB962C8B-B14F-4D97-AF65-F5344CB8AC3E}">
        <p14:creationId xmlns:p14="http://schemas.microsoft.com/office/powerpoint/2010/main" val="3394939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solidFill>
                  <a:schemeClr val="tx1"/>
                </a:solidFill>
              </a:rPr>
              <a:t>Network Security Visibility Challenges</a:t>
            </a:r>
          </a:p>
        </p:txBody>
      </p:sp>
      <p:sp>
        <p:nvSpPr>
          <p:cNvPr id="4" name="Title 2"/>
          <p:cNvSpPr txBox="1">
            <a:spLocks/>
          </p:cNvSpPr>
          <p:nvPr/>
        </p:nvSpPr>
        <p:spPr bwMode="auto">
          <a:xfrm>
            <a:off x="437766" y="707232"/>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sz="2100" dirty="0">
                <a:solidFill>
                  <a:schemeClr val="tx1"/>
                </a:solidFill>
              </a:rPr>
              <a:t>Undetected threats are effective</a:t>
            </a:r>
          </a:p>
        </p:txBody>
      </p:sp>
      <p:sp>
        <p:nvSpPr>
          <p:cNvPr id="13" name="Rectangle 12"/>
          <p:cNvSpPr/>
          <p:nvPr/>
        </p:nvSpPr>
        <p:spPr>
          <a:xfrm>
            <a:off x="681611" y="3283074"/>
            <a:ext cx="1407096" cy="584775"/>
          </a:xfrm>
          <a:prstGeom prst="rect">
            <a:avLst/>
          </a:prstGeom>
        </p:spPr>
        <p:txBody>
          <a:bodyPr wrap="square">
            <a:spAutoFit/>
          </a:bodyPr>
          <a:lstStyle/>
          <a:p>
            <a:pPr algn="ctr"/>
            <a:r>
              <a:rPr lang="en-US" sz="1600" dirty="0">
                <a:latin typeface="CiscoSansTT ExtraLight"/>
                <a:ea typeface="CiscoSansTT Thin" charset="0"/>
                <a:cs typeface="CiscoSansTT Thin" charset="0"/>
              </a:rPr>
              <a:t>Data stolen in hours </a:t>
            </a:r>
          </a:p>
        </p:txBody>
      </p:sp>
      <p:sp>
        <p:nvSpPr>
          <p:cNvPr id="14" name="Rectangle 13"/>
          <p:cNvSpPr/>
          <p:nvPr/>
        </p:nvSpPr>
        <p:spPr>
          <a:xfrm>
            <a:off x="2588905" y="3283074"/>
            <a:ext cx="1802100" cy="830997"/>
          </a:xfrm>
          <a:prstGeom prst="rect">
            <a:avLst/>
          </a:prstGeom>
        </p:spPr>
        <p:txBody>
          <a:bodyPr wrap="square">
            <a:spAutoFit/>
          </a:bodyPr>
          <a:lstStyle/>
          <a:p>
            <a:pPr algn="ctr"/>
            <a:r>
              <a:rPr lang="en-US" sz="1600" dirty="0">
                <a:latin typeface="CiscoSansTT ExtraLight"/>
                <a:ea typeface="CiscoSansTT Thin" charset="0"/>
                <a:cs typeface="CiscoSansTT Thin" charset="0"/>
              </a:rPr>
              <a:t>Breaches undiscovered </a:t>
            </a:r>
            <a:br>
              <a:rPr lang="en-US" sz="1600" dirty="0">
                <a:latin typeface="CiscoSansTT ExtraLight"/>
                <a:ea typeface="CiscoSansTT Thin" charset="0"/>
                <a:cs typeface="CiscoSansTT Thin" charset="0"/>
              </a:rPr>
            </a:br>
            <a:r>
              <a:rPr lang="en-US" sz="1600" dirty="0">
                <a:latin typeface="CiscoSansTT ExtraLight"/>
                <a:ea typeface="CiscoSansTT Thin" charset="0"/>
                <a:cs typeface="CiscoSansTT Thin" charset="0"/>
              </a:rPr>
              <a:t>for months</a:t>
            </a:r>
          </a:p>
        </p:txBody>
      </p:sp>
      <p:sp>
        <p:nvSpPr>
          <p:cNvPr id="15" name="Rectangle 14"/>
          <p:cNvSpPr/>
          <p:nvPr/>
        </p:nvSpPr>
        <p:spPr>
          <a:xfrm>
            <a:off x="4699383" y="3283074"/>
            <a:ext cx="1790737" cy="830997"/>
          </a:xfrm>
          <a:prstGeom prst="rect">
            <a:avLst/>
          </a:prstGeom>
        </p:spPr>
        <p:txBody>
          <a:bodyPr wrap="square">
            <a:spAutoFit/>
          </a:bodyPr>
          <a:lstStyle/>
          <a:p>
            <a:pPr algn="ctr"/>
            <a:r>
              <a:rPr lang="en-US" sz="1600" dirty="0" err="1">
                <a:latin typeface="CiscoSansTT ExtraLight"/>
                <a:ea typeface="CiscoSansTT Thin" charset="0"/>
                <a:cs typeface="CiscoSansTT Thin" charset="0"/>
              </a:rPr>
              <a:t>PoS</a:t>
            </a:r>
            <a:r>
              <a:rPr lang="en-US" sz="1600" dirty="0">
                <a:latin typeface="CiscoSansTT ExtraLight"/>
                <a:ea typeface="CiscoSansTT Thin" charset="0"/>
                <a:cs typeface="CiscoSansTT Thin" charset="0"/>
              </a:rPr>
              <a:t> intrusions undiscovered </a:t>
            </a:r>
            <a:br>
              <a:rPr lang="en-US" sz="1600" dirty="0">
                <a:latin typeface="CiscoSansTT ExtraLight"/>
                <a:ea typeface="CiscoSansTT Thin" charset="0"/>
                <a:cs typeface="CiscoSansTT Thin" charset="0"/>
              </a:rPr>
            </a:br>
            <a:r>
              <a:rPr lang="en-US" sz="1600" dirty="0">
                <a:latin typeface="CiscoSansTT ExtraLight"/>
                <a:ea typeface="CiscoSansTT Thin" charset="0"/>
                <a:cs typeface="CiscoSansTT Thin" charset="0"/>
              </a:rPr>
              <a:t>for weeks</a:t>
            </a:r>
          </a:p>
        </p:txBody>
      </p:sp>
      <p:sp>
        <p:nvSpPr>
          <p:cNvPr id="16" name="Rectangle 15"/>
          <p:cNvSpPr/>
          <p:nvPr/>
        </p:nvSpPr>
        <p:spPr>
          <a:xfrm>
            <a:off x="6907275" y="3283074"/>
            <a:ext cx="1625020" cy="830997"/>
          </a:xfrm>
          <a:prstGeom prst="rect">
            <a:avLst/>
          </a:prstGeom>
        </p:spPr>
        <p:txBody>
          <a:bodyPr wrap="square">
            <a:spAutoFit/>
          </a:bodyPr>
          <a:lstStyle/>
          <a:p>
            <a:pPr algn="ctr"/>
            <a:r>
              <a:rPr lang="en-US" sz="1600" dirty="0">
                <a:latin typeface="CiscoSansTT ExtraLight"/>
                <a:ea typeface="CiscoSansTT Thin" charset="0"/>
                <a:cs typeface="CiscoSansTT Thin" charset="0"/>
              </a:rPr>
              <a:t>Increase of companies losing $10M</a:t>
            </a:r>
          </a:p>
        </p:txBody>
      </p:sp>
      <p:grpSp>
        <p:nvGrpSpPr>
          <p:cNvPr id="17" name="Group 16"/>
          <p:cNvGrpSpPr/>
          <p:nvPr/>
        </p:nvGrpSpPr>
        <p:grpSpPr>
          <a:xfrm>
            <a:off x="664302" y="1572124"/>
            <a:ext cx="1441724" cy="1441723"/>
            <a:chOff x="7843840" y="5234784"/>
            <a:chExt cx="727075" cy="727076"/>
          </a:xfrm>
        </p:grpSpPr>
        <p:grpSp>
          <p:nvGrpSpPr>
            <p:cNvPr id="18" name="Group 17"/>
            <p:cNvGrpSpPr/>
            <p:nvPr/>
          </p:nvGrpSpPr>
          <p:grpSpPr>
            <a:xfrm>
              <a:off x="7843840" y="5234784"/>
              <a:ext cx="727075" cy="727076"/>
              <a:chOff x="7842252" y="5234780"/>
              <a:chExt cx="727075" cy="727075"/>
            </a:xfrm>
          </p:grpSpPr>
          <p:sp>
            <p:nvSpPr>
              <p:cNvPr id="20" name="Oval 216"/>
              <p:cNvSpPr>
                <a:spLocks noChangeArrowheads="1"/>
              </p:cNvSpPr>
              <p:nvPr/>
            </p:nvSpPr>
            <p:spPr bwMode="auto">
              <a:xfrm>
                <a:off x="7842252" y="5234780"/>
                <a:ext cx="727075" cy="727075"/>
              </a:xfrm>
              <a:prstGeom prst="ellipse">
                <a:avLst/>
              </a:prstGeom>
              <a:noFill/>
              <a:ln w="152400">
                <a:solidFill>
                  <a:srgbClr val="00B0F0"/>
                </a:solidFill>
                <a:round/>
                <a:headEnd/>
                <a:tailEnd/>
              </a:ln>
            </p:spPr>
            <p:txBody>
              <a:bodyPr vert="horz" wrap="square" lIns="91440" tIns="45720" rIns="91440" bIns="45720" numCol="1" anchor="t" anchorCtr="0" compatLnSpc="1">
                <a:prstTxWarp prst="textNoShape">
                  <a:avLst/>
                </a:prstTxWarp>
              </a:bodyPr>
              <a:lstStyle/>
              <a:p>
                <a:endParaRPr lang="en-US" sz="2800"/>
              </a:p>
            </p:txBody>
          </p:sp>
          <p:sp>
            <p:nvSpPr>
              <p:cNvPr id="21" name="Freeform 217"/>
              <p:cNvSpPr>
                <a:spLocks/>
              </p:cNvSpPr>
              <p:nvPr/>
            </p:nvSpPr>
            <p:spPr bwMode="auto">
              <a:xfrm>
                <a:off x="7996238" y="5234781"/>
                <a:ext cx="573088" cy="723900"/>
              </a:xfrm>
              <a:custGeom>
                <a:avLst/>
                <a:gdLst>
                  <a:gd name="T0" fmla="*/ 77 w 210"/>
                  <a:gd name="T1" fmla="*/ 0 h 265"/>
                  <a:gd name="T2" fmla="*/ 210 w 210"/>
                  <a:gd name="T3" fmla="*/ 132 h 265"/>
                  <a:gd name="T4" fmla="*/ 77 w 210"/>
                  <a:gd name="T5" fmla="*/ 265 h 265"/>
                  <a:gd name="T6" fmla="*/ 0 w 210"/>
                  <a:gd name="T7" fmla="*/ 240 h 265"/>
                </a:gdLst>
                <a:ahLst/>
                <a:cxnLst>
                  <a:cxn ang="0">
                    <a:pos x="T0" y="T1"/>
                  </a:cxn>
                  <a:cxn ang="0">
                    <a:pos x="T2" y="T3"/>
                  </a:cxn>
                  <a:cxn ang="0">
                    <a:pos x="T4" y="T5"/>
                  </a:cxn>
                  <a:cxn ang="0">
                    <a:pos x="T6" y="T7"/>
                  </a:cxn>
                </a:cxnLst>
                <a:rect l="0" t="0" r="r" b="b"/>
                <a:pathLst>
                  <a:path w="210" h="265">
                    <a:moveTo>
                      <a:pt x="77" y="0"/>
                    </a:moveTo>
                    <a:cubicBezTo>
                      <a:pt x="151" y="0"/>
                      <a:pt x="210" y="59"/>
                      <a:pt x="210" y="132"/>
                    </a:cubicBezTo>
                    <a:cubicBezTo>
                      <a:pt x="210" y="206"/>
                      <a:pt x="151" y="265"/>
                      <a:pt x="77" y="265"/>
                    </a:cubicBezTo>
                    <a:cubicBezTo>
                      <a:pt x="48" y="265"/>
                      <a:pt x="23" y="257"/>
                      <a:pt x="0" y="240"/>
                    </a:cubicBezTo>
                  </a:path>
                </a:pathLst>
              </a:custGeom>
              <a:noFill/>
              <a:ln w="152400" cap="rnd">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800"/>
              </a:p>
            </p:txBody>
          </p:sp>
        </p:grpSp>
        <p:sp>
          <p:nvSpPr>
            <p:cNvPr id="19" name="TextBox 18"/>
            <p:cNvSpPr txBox="1"/>
            <p:nvPr/>
          </p:nvSpPr>
          <p:spPr>
            <a:xfrm>
              <a:off x="7852569" y="5475363"/>
              <a:ext cx="709612" cy="263865"/>
            </a:xfrm>
            <a:prstGeom prst="rect">
              <a:avLst/>
            </a:prstGeom>
            <a:noFill/>
            <a:ln>
              <a:noFill/>
            </a:ln>
          </p:spPr>
          <p:txBody>
            <a:bodyPr wrap="square" lIns="0" rIns="0" rtlCol="0">
              <a:spAutoFit/>
            </a:bodyPr>
            <a:lstStyle/>
            <a:p>
              <a:pPr algn="ctr"/>
              <a:r>
                <a:rPr lang="en-US" sz="2800" dirty="0"/>
                <a:t>60%</a:t>
              </a:r>
            </a:p>
          </p:txBody>
        </p:sp>
      </p:grpSp>
      <p:grpSp>
        <p:nvGrpSpPr>
          <p:cNvPr id="22" name="Group 21"/>
          <p:cNvGrpSpPr/>
          <p:nvPr/>
        </p:nvGrpSpPr>
        <p:grpSpPr>
          <a:xfrm>
            <a:off x="4875462" y="1572906"/>
            <a:ext cx="1438576" cy="1438576"/>
            <a:chOff x="3709857" y="7963694"/>
            <a:chExt cx="725488" cy="725488"/>
          </a:xfrm>
        </p:grpSpPr>
        <p:grpSp>
          <p:nvGrpSpPr>
            <p:cNvPr id="23" name="Group 22"/>
            <p:cNvGrpSpPr/>
            <p:nvPr/>
          </p:nvGrpSpPr>
          <p:grpSpPr>
            <a:xfrm>
              <a:off x="3709857" y="7963694"/>
              <a:ext cx="725488" cy="725488"/>
              <a:chOff x="3709988" y="7963694"/>
              <a:chExt cx="725488" cy="725488"/>
            </a:xfrm>
          </p:grpSpPr>
          <p:sp>
            <p:nvSpPr>
              <p:cNvPr id="25" name="Oval 145"/>
              <p:cNvSpPr>
                <a:spLocks noChangeArrowheads="1"/>
              </p:cNvSpPr>
              <p:nvPr/>
            </p:nvSpPr>
            <p:spPr bwMode="auto">
              <a:xfrm>
                <a:off x="3709988" y="7963694"/>
                <a:ext cx="725488" cy="725488"/>
              </a:xfrm>
              <a:prstGeom prst="ellipse">
                <a:avLst/>
              </a:prstGeom>
              <a:noFill/>
              <a:ln w="152400">
                <a:solidFill>
                  <a:srgbClr val="00B0F0"/>
                </a:solidFill>
                <a:round/>
                <a:headEnd/>
                <a:tailEnd/>
              </a:ln>
            </p:spPr>
            <p:txBody>
              <a:bodyPr vert="horz" wrap="square" lIns="91440" tIns="45720" rIns="91440" bIns="45720" numCol="1" anchor="t" anchorCtr="0" compatLnSpc="1">
                <a:prstTxWarp prst="textNoShape">
                  <a:avLst/>
                </a:prstTxWarp>
              </a:bodyPr>
              <a:lstStyle/>
              <a:p>
                <a:endParaRPr lang="en-US" sz="2800"/>
              </a:p>
            </p:txBody>
          </p:sp>
          <p:sp>
            <p:nvSpPr>
              <p:cNvPr id="26" name="Freeform 146"/>
              <p:cNvSpPr>
                <a:spLocks/>
              </p:cNvSpPr>
              <p:nvPr/>
            </p:nvSpPr>
            <p:spPr bwMode="auto">
              <a:xfrm>
                <a:off x="3709988" y="7963694"/>
                <a:ext cx="722313" cy="722313"/>
              </a:xfrm>
              <a:custGeom>
                <a:avLst/>
                <a:gdLst>
                  <a:gd name="T0" fmla="*/ 132 w 265"/>
                  <a:gd name="T1" fmla="*/ 0 h 265"/>
                  <a:gd name="T2" fmla="*/ 265 w 265"/>
                  <a:gd name="T3" fmla="*/ 133 h 265"/>
                  <a:gd name="T4" fmla="*/ 132 w 265"/>
                  <a:gd name="T5" fmla="*/ 265 h 265"/>
                  <a:gd name="T6" fmla="*/ 0 w 265"/>
                  <a:gd name="T7" fmla="*/ 133 h 265"/>
                  <a:gd name="T8" fmla="*/ 25 w 265"/>
                  <a:gd name="T9" fmla="*/ 55 h 265"/>
                </a:gdLst>
                <a:ahLst/>
                <a:cxnLst>
                  <a:cxn ang="0">
                    <a:pos x="T0" y="T1"/>
                  </a:cxn>
                  <a:cxn ang="0">
                    <a:pos x="T2" y="T3"/>
                  </a:cxn>
                  <a:cxn ang="0">
                    <a:pos x="T4" y="T5"/>
                  </a:cxn>
                  <a:cxn ang="0">
                    <a:pos x="T6" y="T7"/>
                  </a:cxn>
                  <a:cxn ang="0">
                    <a:pos x="T8" y="T9"/>
                  </a:cxn>
                </a:cxnLst>
                <a:rect l="0" t="0" r="r" b="b"/>
                <a:pathLst>
                  <a:path w="265" h="265">
                    <a:moveTo>
                      <a:pt x="132" y="0"/>
                    </a:moveTo>
                    <a:cubicBezTo>
                      <a:pt x="205" y="0"/>
                      <a:pt x="265" y="59"/>
                      <a:pt x="265" y="133"/>
                    </a:cubicBezTo>
                    <a:cubicBezTo>
                      <a:pt x="265" y="206"/>
                      <a:pt x="205" y="265"/>
                      <a:pt x="132" y="265"/>
                    </a:cubicBezTo>
                    <a:cubicBezTo>
                      <a:pt x="59" y="265"/>
                      <a:pt x="0" y="206"/>
                      <a:pt x="0" y="133"/>
                    </a:cubicBezTo>
                    <a:cubicBezTo>
                      <a:pt x="0" y="103"/>
                      <a:pt x="8" y="78"/>
                      <a:pt x="25" y="55"/>
                    </a:cubicBezTo>
                  </a:path>
                </a:pathLst>
              </a:custGeom>
              <a:noFill/>
              <a:ln w="152400" cap="rnd">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800"/>
              </a:p>
            </p:txBody>
          </p:sp>
        </p:grpSp>
        <p:sp>
          <p:nvSpPr>
            <p:cNvPr id="24" name="TextBox 23"/>
            <p:cNvSpPr txBox="1"/>
            <p:nvPr/>
          </p:nvSpPr>
          <p:spPr>
            <a:xfrm>
              <a:off x="3717795" y="8203870"/>
              <a:ext cx="709612" cy="263865"/>
            </a:xfrm>
            <a:prstGeom prst="rect">
              <a:avLst/>
            </a:prstGeom>
            <a:noFill/>
          </p:spPr>
          <p:txBody>
            <a:bodyPr wrap="square" lIns="0" rIns="0" rtlCol="0">
              <a:spAutoFit/>
            </a:bodyPr>
            <a:lstStyle/>
            <a:p>
              <a:pPr algn="ctr"/>
              <a:r>
                <a:rPr lang="en-US" sz="2800" dirty="0"/>
                <a:t>85%</a:t>
              </a:r>
            </a:p>
          </p:txBody>
        </p:sp>
      </p:grpSp>
      <p:grpSp>
        <p:nvGrpSpPr>
          <p:cNvPr id="27" name="Group 26"/>
          <p:cNvGrpSpPr/>
          <p:nvPr/>
        </p:nvGrpSpPr>
        <p:grpSpPr>
          <a:xfrm>
            <a:off x="6976290" y="1572126"/>
            <a:ext cx="1438576" cy="1441722"/>
            <a:chOff x="400790" y="5234781"/>
            <a:chExt cx="725488" cy="727075"/>
          </a:xfrm>
        </p:grpSpPr>
        <p:grpSp>
          <p:nvGrpSpPr>
            <p:cNvPr id="28" name="Group 27"/>
            <p:cNvGrpSpPr/>
            <p:nvPr/>
          </p:nvGrpSpPr>
          <p:grpSpPr>
            <a:xfrm>
              <a:off x="400790" y="5234781"/>
              <a:ext cx="725488" cy="727075"/>
              <a:chOff x="403225" y="5234781"/>
              <a:chExt cx="725488" cy="727075"/>
            </a:xfrm>
          </p:grpSpPr>
          <p:sp>
            <p:nvSpPr>
              <p:cNvPr id="30" name="Oval 197"/>
              <p:cNvSpPr>
                <a:spLocks noChangeArrowheads="1"/>
              </p:cNvSpPr>
              <p:nvPr/>
            </p:nvSpPr>
            <p:spPr bwMode="auto">
              <a:xfrm>
                <a:off x="403225" y="5234781"/>
                <a:ext cx="725488" cy="727075"/>
              </a:xfrm>
              <a:prstGeom prst="ellipse">
                <a:avLst/>
              </a:prstGeom>
              <a:noFill/>
              <a:ln w="152400">
                <a:solidFill>
                  <a:srgbClr val="00B0F0"/>
                </a:solidFill>
                <a:round/>
                <a:headEnd/>
                <a:tailEnd/>
              </a:ln>
            </p:spPr>
            <p:txBody>
              <a:bodyPr vert="horz" wrap="square" lIns="91440" tIns="45720" rIns="91440" bIns="45720" numCol="1" anchor="t" anchorCtr="0" compatLnSpc="1">
                <a:prstTxWarp prst="textNoShape">
                  <a:avLst/>
                </a:prstTxWarp>
              </a:bodyPr>
              <a:lstStyle/>
              <a:p>
                <a:endParaRPr lang="en-US" sz="2800"/>
              </a:p>
            </p:txBody>
          </p:sp>
          <p:sp>
            <p:nvSpPr>
              <p:cNvPr id="31" name="Freeform 198"/>
              <p:cNvSpPr>
                <a:spLocks/>
              </p:cNvSpPr>
              <p:nvPr/>
            </p:nvSpPr>
            <p:spPr bwMode="auto">
              <a:xfrm>
                <a:off x="744538" y="5234781"/>
                <a:ext cx="379413" cy="723900"/>
              </a:xfrm>
              <a:custGeom>
                <a:avLst/>
                <a:gdLst>
                  <a:gd name="T0" fmla="*/ 7 w 139"/>
                  <a:gd name="T1" fmla="*/ 0 h 265"/>
                  <a:gd name="T2" fmla="*/ 139 w 139"/>
                  <a:gd name="T3" fmla="*/ 132 h 265"/>
                  <a:gd name="T4" fmla="*/ 7 w 139"/>
                  <a:gd name="T5" fmla="*/ 265 h 265"/>
                  <a:gd name="T6" fmla="*/ 0 w 139"/>
                  <a:gd name="T7" fmla="*/ 265 h 265"/>
                </a:gdLst>
                <a:ahLst/>
                <a:cxnLst>
                  <a:cxn ang="0">
                    <a:pos x="T0" y="T1"/>
                  </a:cxn>
                  <a:cxn ang="0">
                    <a:pos x="T2" y="T3"/>
                  </a:cxn>
                  <a:cxn ang="0">
                    <a:pos x="T4" y="T5"/>
                  </a:cxn>
                  <a:cxn ang="0">
                    <a:pos x="T6" y="T7"/>
                  </a:cxn>
                </a:cxnLst>
                <a:rect l="0" t="0" r="r" b="b"/>
                <a:pathLst>
                  <a:path w="139" h="265">
                    <a:moveTo>
                      <a:pt x="7" y="0"/>
                    </a:moveTo>
                    <a:cubicBezTo>
                      <a:pt x="80" y="0"/>
                      <a:pt x="139" y="59"/>
                      <a:pt x="139" y="132"/>
                    </a:cubicBezTo>
                    <a:cubicBezTo>
                      <a:pt x="139" y="206"/>
                      <a:pt x="80" y="265"/>
                      <a:pt x="7" y="265"/>
                    </a:cubicBezTo>
                    <a:cubicBezTo>
                      <a:pt x="4" y="265"/>
                      <a:pt x="3" y="265"/>
                      <a:pt x="0" y="265"/>
                    </a:cubicBezTo>
                  </a:path>
                </a:pathLst>
              </a:custGeom>
              <a:noFill/>
              <a:ln w="152400" cap="rnd">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800"/>
              </a:p>
            </p:txBody>
          </p:sp>
        </p:grpSp>
        <p:sp>
          <p:nvSpPr>
            <p:cNvPr id="29" name="TextBox 28"/>
            <p:cNvSpPr txBox="1"/>
            <p:nvPr/>
          </p:nvSpPr>
          <p:spPr>
            <a:xfrm>
              <a:off x="408728" y="5468422"/>
              <a:ext cx="709612" cy="263865"/>
            </a:xfrm>
            <a:prstGeom prst="rect">
              <a:avLst/>
            </a:prstGeom>
            <a:noFill/>
          </p:spPr>
          <p:txBody>
            <a:bodyPr wrap="square" lIns="0" rIns="0" rtlCol="0">
              <a:spAutoFit/>
            </a:bodyPr>
            <a:lstStyle/>
            <a:p>
              <a:pPr algn="ctr"/>
              <a:r>
                <a:rPr lang="en-US" sz="2800" dirty="0"/>
                <a:t>51%</a:t>
              </a:r>
            </a:p>
          </p:txBody>
        </p:sp>
      </p:grpSp>
      <p:grpSp>
        <p:nvGrpSpPr>
          <p:cNvPr id="32" name="Group 31"/>
          <p:cNvGrpSpPr/>
          <p:nvPr/>
        </p:nvGrpSpPr>
        <p:grpSpPr>
          <a:xfrm>
            <a:off x="2769094" y="1572126"/>
            <a:ext cx="1441722" cy="1441722"/>
            <a:chOff x="2881313" y="5234781"/>
            <a:chExt cx="727075" cy="727075"/>
          </a:xfrm>
        </p:grpSpPr>
        <p:grpSp>
          <p:nvGrpSpPr>
            <p:cNvPr id="33" name="Group 32"/>
            <p:cNvGrpSpPr/>
            <p:nvPr/>
          </p:nvGrpSpPr>
          <p:grpSpPr>
            <a:xfrm>
              <a:off x="2881313" y="5234781"/>
              <a:ext cx="727075" cy="727075"/>
              <a:chOff x="2881313" y="5234781"/>
              <a:chExt cx="727075" cy="727075"/>
            </a:xfrm>
          </p:grpSpPr>
          <p:sp>
            <p:nvSpPr>
              <p:cNvPr id="35" name="Oval 203"/>
              <p:cNvSpPr>
                <a:spLocks noChangeArrowheads="1"/>
              </p:cNvSpPr>
              <p:nvPr/>
            </p:nvSpPr>
            <p:spPr bwMode="auto">
              <a:xfrm>
                <a:off x="2881313" y="5234781"/>
                <a:ext cx="727075" cy="727075"/>
              </a:xfrm>
              <a:prstGeom prst="ellipse">
                <a:avLst/>
              </a:prstGeom>
              <a:noFill/>
              <a:ln w="152400">
                <a:solidFill>
                  <a:srgbClr val="00B0F0"/>
                </a:solidFill>
                <a:round/>
                <a:headEnd/>
                <a:tailEnd/>
              </a:ln>
            </p:spPr>
            <p:txBody>
              <a:bodyPr vert="horz" wrap="square" lIns="91440" tIns="45720" rIns="91440" bIns="45720" numCol="1" anchor="t" anchorCtr="0" compatLnSpc="1">
                <a:prstTxWarp prst="textNoShape">
                  <a:avLst/>
                </a:prstTxWarp>
              </a:bodyPr>
              <a:lstStyle/>
              <a:p>
                <a:endParaRPr lang="en-US" sz="2800"/>
              </a:p>
            </p:txBody>
          </p:sp>
          <p:sp>
            <p:nvSpPr>
              <p:cNvPr id="36" name="Freeform 204"/>
              <p:cNvSpPr>
                <a:spLocks/>
              </p:cNvSpPr>
              <p:nvPr/>
            </p:nvSpPr>
            <p:spPr bwMode="auto">
              <a:xfrm>
                <a:off x="3157538" y="5234781"/>
                <a:ext cx="447675" cy="723900"/>
              </a:xfrm>
              <a:custGeom>
                <a:avLst/>
                <a:gdLst>
                  <a:gd name="T0" fmla="*/ 32 w 164"/>
                  <a:gd name="T1" fmla="*/ 0 h 265"/>
                  <a:gd name="T2" fmla="*/ 164 w 164"/>
                  <a:gd name="T3" fmla="*/ 132 h 265"/>
                  <a:gd name="T4" fmla="*/ 32 w 164"/>
                  <a:gd name="T5" fmla="*/ 265 h 265"/>
                  <a:gd name="T6" fmla="*/ 0 w 164"/>
                  <a:gd name="T7" fmla="*/ 261 h 265"/>
                </a:gdLst>
                <a:ahLst/>
                <a:cxnLst>
                  <a:cxn ang="0">
                    <a:pos x="T0" y="T1"/>
                  </a:cxn>
                  <a:cxn ang="0">
                    <a:pos x="T2" y="T3"/>
                  </a:cxn>
                  <a:cxn ang="0">
                    <a:pos x="T4" y="T5"/>
                  </a:cxn>
                  <a:cxn ang="0">
                    <a:pos x="T6" y="T7"/>
                  </a:cxn>
                </a:cxnLst>
                <a:rect l="0" t="0" r="r" b="b"/>
                <a:pathLst>
                  <a:path w="164" h="265">
                    <a:moveTo>
                      <a:pt x="32" y="0"/>
                    </a:moveTo>
                    <a:cubicBezTo>
                      <a:pt x="105" y="0"/>
                      <a:pt x="164" y="59"/>
                      <a:pt x="164" y="132"/>
                    </a:cubicBezTo>
                    <a:cubicBezTo>
                      <a:pt x="164" y="206"/>
                      <a:pt x="105" y="265"/>
                      <a:pt x="32" y="265"/>
                    </a:cubicBezTo>
                    <a:cubicBezTo>
                      <a:pt x="20" y="265"/>
                      <a:pt x="11" y="264"/>
                      <a:pt x="0" y="261"/>
                    </a:cubicBezTo>
                  </a:path>
                </a:pathLst>
              </a:custGeom>
              <a:noFill/>
              <a:ln w="152400" cap="rnd">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800"/>
              </a:p>
            </p:txBody>
          </p:sp>
        </p:grpSp>
        <p:sp>
          <p:nvSpPr>
            <p:cNvPr id="34" name="TextBox 33"/>
            <p:cNvSpPr txBox="1"/>
            <p:nvPr/>
          </p:nvSpPr>
          <p:spPr>
            <a:xfrm>
              <a:off x="2890044" y="5475363"/>
              <a:ext cx="709612" cy="263865"/>
            </a:xfrm>
            <a:prstGeom prst="rect">
              <a:avLst/>
            </a:prstGeom>
            <a:noFill/>
            <a:ln>
              <a:noFill/>
            </a:ln>
          </p:spPr>
          <p:txBody>
            <a:bodyPr wrap="square" lIns="0" rIns="0" rtlCol="0">
              <a:spAutoFit/>
            </a:bodyPr>
            <a:lstStyle/>
            <a:p>
              <a:pPr algn="ctr"/>
              <a:r>
                <a:rPr lang="en-US" sz="2800" dirty="0"/>
                <a:t>54%</a:t>
              </a:r>
            </a:p>
          </p:txBody>
        </p:sp>
      </p:grpSp>
    </p:spTree>
    <p:extLst>
      <p:ext uri="{BB962C8B-B14F-4D97-AF65-F5344CB8AC3E}">
        <p14:creationId xmlns:p14="http://schemas.microsoft.com/office/powerpoint/2010/main" val="32167649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 y="2406670"/>
            <a:ext cx="9144001" cy="1821517"/>
            <a:chOff x="0" y="1919391"/>
            <a:chExt cx="9144001" cy="1821517"/>
          </a:xfrm>
        </p:grpSpPr>
        <p:grpSp>
          <p:nvGrpSpPr>
            <p:cNvPr id="376" name="Group 375"/>
            <p:cNvGrpSpPr/>
            <p:nvPr/>
          </p:nvGrpSpPr>
          <p:grpSpPr>
            <a:xfrm>
              <a:off x="0" y="1919391"/>
              <a:ext cx="9144001" cy="1429666"/>
              <a:chOff x="0" y="2230322"/>
              <a:chExt cx="9144001" cy="1429666"/>
            </a:xfrm>
          </p:grpSpPr>
          <p:sp>
            <p:nvSpPr>
              <p:cNvPr id="377" name="Freeform: Shape 376"/>
              <p:cNvSpPr>
                <a:spLocks/>
              </p:cNvSpPr>
              <p:nvPr/>
            </p:nvSpPr>
            <p:spPr bwMode="auto">
              <a:xfrm>
                <a:off x="7516863" y="2895824"/>
                <a:ext cx="1627138" cy="764163"/>
              </a:xfrm>
              <a:custGeom>
                <a:avLst/>
                <a:gdLst>
                  <a:gd name="connsiteX0" fmla="*/ 827311 w 841007"/>
                  <a:gd name="connsiteY0" fmla="*/ 0 h 394967"/>
                  <a:gd name="connsiteX1" fmla="*/ 841007 w 841007"/>
                  <a:gd name="connsiteY1" fmla="*/ 782 h 394967"/>
                  <a:gd name="connsiteX2" fmla="*/ 841007 w 841007"/>
                  <a:gd name="connsiteY2" fmla="*/ 394967 h 394967"/>
                  <a:gd name="connsiteX3" fmla="*/ 767120 w 841007"/>
                  <a:gd name="connsiteY3" fmla="*/ 394967 h 394967"/>
                  <a:gd name="connsiteX4" fmla="*/ 0 w 841007"/>
                  <a:gd name="connsiteY4" fmla="*/ 394967 h 394967"/>
                  <a:gd name="connsiteX5" fmla="*/ 827311 w 841007"/>
                  <a:gd name="connsiteY5" fmla="*/ 0 h 39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007" h="394967">
                    <a:moveTo>
                      <a:pt x="827311" y="0"/>
                    </a:moveTo>
                    <a:lnTo>
                      <a:pt x="841007" y="782"/>
                    </a:lnTo>
                    <a:lnTo>
                      <a:pt x="841007" y="394967"/>
                    </a:lnTo>
                    <a:lnTo>
                      <a:pt x="767120" y="394967"/>
                    </a:lnTo>
                    <a:cubicBezTo>
                      <a:pt x="562313" y="394967"/>
                      <a:pt x="310241" y="394967"/>
                      <a:pt x="0" y="394967"/>
                    </a:cubicBezTo>
                    <a:cubicBezTo>
                      <a:pt x="195146" y="153598"/>
                      <a:pt x="491989" y="0"/>
                      <a:pt x="827311"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pPr defTabSz="914310">
                  <a:defRPr/>
                </a:pPr>
                <a:endParaRPr lang="en-US" kern="0" dirty="0">
                  <a:solidFill>
                    <a:sysClr val="windowText" lastClr="000000"/>
                  </a:solidFill>
                  <a:ea typeface="ＭＳ Ｐゴシック" pitchFamily="34" charset="-128"/>
                </a:endParaRPr>
              </a:p>
            </p:txBody>
          </p:sp>
          <p:sp>
            <p:nvSpPr>
              <p:cNvPr id="378" name="Freeform 359"/>
              <p:cNvSpPr>
                <a:spLocks/>
              </p:cNvSpPr>
              <p:nvPr/>
            </p:nvSpPr>
            <p:spPr bwMode="auto">
              <a:xfrm>
                <a:off x="6592686" y="3084440"/>
                <a:ext cx="2411118" cy="575548"/>
              </a:xfrm>
              <a:custGeom>
                <a:avLst/>
                <a:gdLst>
                  <a:gd name="T0" fmla="*/ 0 w 602"/>
                  <a:gd name="T1" fmla="*/ 144 h 144"/>
                  <a:gd name="T2" fmla="*/ 602 w 602"/>
                  <a:gd name="T3" fmla="*/ 144 h 144"/>
                  <a:gd name="T4" fmla="*/ 301 w 602"/>
                  <a:gd name="T5" fmla="*/ 0 h 144"/>
                  <a:gd name="T6" fmla="*/ 0 w 602"/>
                  <a:gd name="T7" fmla="*/ 144 h 144"/>
                </a:gdLst>
                <a:ahLst/>
                <a:cxnLst>
                  <a:cxn ang="0">
                    <a:pos x="T0" y="T1"/>
                  </a:cxn>
                  <a:cxn ang="0">
                    <a:pos x="T2" y="T3"/>
                  </a:cxn>
                  <a:cxn ang="0">
                    <a:pos x="T4" y="T5"/>
                  </a:cxn>
                  <a:cxn ang="0">
                    <a:pos x="T6" y="T7"/>
                  </a:cxn>
                </a:cxnLst>
                <a:rect l="0" t="0" r="r" b="b"/>
                <a:pathLst>
                  <a:path w="602" h="144">
                    <a:moveTo>
                      <a:pt x="0" y="144"/>
                    </a:moveTo>
                    <a:cubicBezTo>
                      <a:pt x="602" y="144"/>
                      <a:pt x="602" y="144"/>
                      <a:pt x="602" y="144"/>
                    </a:cubicBezTo>
                    <a:cubicBezTo>
                      <a:pt x="531" y="56"/>
                      <a:pt x="423" y="0"/>
                      <a:pt x="301" y="0"/>
                    </a:cubicBezTo>
                    <a:cubicBezTo>
                      <a:pt x="179" y="0"/>
                      <a:pt x="71" y="56"/>
                      <a:pt x="0" y="144"/>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14310">
                  <a:defRPr/>
                </a:pPr>
                <a:endParaRPr lang="en-US" kern="0" dirty="0">
                  <a:solidFill>
                    <a:sysClr val="windowText" lastClr="000000"/>
                  </a:solidFill>
                  <a:ea typeface="ＭＳ Ｐゴシック" pitchFamily="34" charset="-128"/>
                </a:endParaRPr>
              </a:p>
            </p:txBody>
          </p:sp>
          <p:grpSp>
            <p:nvGrpSpPr>
              <p:cNvPr id="379" name="Group 378"/>
              <p:cNvGrpSpPr/>
              <p:nvPr/>
            </p:nvGrpSpPr>
            <p:grpSpPr>
              <a:xfrm>
                <a:off x="2186851" y="2230322"/>
                <a:ext cx="4094873" cy="1429665"/>
                <a:chOff x="280988" y="1002439"/>
                <a:chExt cx="16046956" cy="5602559"/>
              </a:xfrm>
              <a:solidFill>
                <a:schemeClr val="bg1">
                  <a:lumMod val="85000"/>
                </a:schemeClr>
              </a:solidFill>
            </p:grpSpPr>
            <p:sp>
              <p:nvSpPr>
                <p:cNvPr id="426" name="Freeform 148"/>
                <p:cNvSpPr/>
                <p:nvPr/>
              </p:nvSpPr>
              <p:spPr>
                <a:xfrm>
                  <a:off x="280988" y="1002439"/>
                  <a:ext cx="8581658" cy="4885891"/>
                </a:xfrm>
                <a:custGeom>
                  <a:avLst/>
                  <a:gdLst>
                    <a:gd name="connsiteX0" fmla="*/ 4369212 w 8581658"/>
                    <a:gd name="connsiteY0" fmla="*/ 0 h 4885891"/>
                    <a:gd name="connsiteX1" fmla="*/ 4679632 w 8581658"/>
                    <a:gd name="connsiteY1" fmla="*/ 102461 h 4885891"/>
                    <a:gd name="connsiteX2" fmla="*/ 4681536 w 8581658"/>
                    <a:gd name="connsiteY2" fmla="*/ 3656921 h 4885891"/>
                    <a:gd name="connsiteX3" fmla="*/ 4781550 w 8581658"/>
                    <a:gd name="connsiteY3" fmla="*/ 3698788 h 4885891"/>
                    <a:gd name="connsiteX4" fmla="*/ 4781550 w 8581658"/>
                    <a:gd name="connsiteY4" fmla="*/ 3292672 h 4885891"/>
                    <a:gd name="connsiteX5" fmla="*/ 4924424 w 8581658"/>
                    <a:gd name="connsiteY5" fmla="*/ 3225684 h 4885891"/>
                    <a:gd name="connsiteX6" fmla="*/ 5010150 w 8581658"/>
                    <a:gd name="connsiteY6" fmla="*/ 3263364 h 4885891"/>
                    <a:gd name="connsiteX7" fmla="*/ 5124450 w 8581658"/>
                    <a:gd name="connsiteY7" fmla="*/ 3200563 h 4885891"/>
                    <a:gd name="connsiteX8" fmla="*/ 5229225 w 8581658"/>
                    <a:gd name="connsiteY8" fmla="*/ 3246617 h 4885891"/>
                    <a:gd name="connsiteX9" fmla="*/ 5216630 w 8581658"/>
                    <a:gd name="connsiteY9" fmla="*/ 2084048 h 4885891"/>
                    <a:gd name="connsiteX10" fmla="*/ 5626753 w 8581658"/>
                    <a:gd name="connsiteY10" fmla="*/ 1794549 h 4885891"/>
                    <a:gd name="connsiteX11" fmla="*/ 6072898 w 8581658"/>
                    <a:gd name="connsiteY11" fmla="*/ 1794549 h 4885891"/>
                    <a:gd name="connsiteX12" fmla="*/ 6073080 w 8581658"/>
                    <a:gd name="connsiteY12" fmla="*/ 1851607 h 4885891"/>
                    <a:gd name="connsiteX13" fmla="*/ 6076950 w 8581658"/>
                    <a:gd name="connsiteY13" fmla="*/ 3401527 h 4885891"/>
                    <a:gd name="connsiteX14" fmla="*/ 6191250 w 8581658"/>
                    <a:gd name="connsiteY14" fmla="*/ 3342913 h 4885891"/>
                    <a:gd name="connsiteX15" fmla="*/ 6190357 w 8581658"/>
                    <a:gd name="connsiteY15" fmla="*/ 1477816 h 4885891"/>
                    <a:gd name="connsiteX16" fmla="*/ 6190324 w 8581658"/>
                    <a:gd name="connsiteY16" fmla="*/ 1417053 h 4885891"/>
                    <a:gd name="connsiteX17" fmla="*/ 6514259 w 8581658"/>
                    <a:gd name="connsiteY17" fmla="*/ 1175985 h 4885891"/>
                    <a:gd name="connsiteX18" fmla="*/ 7026434 w 8581658"/>
                    <a:gd name="connsiteY18" fmla="*/ 1387257 h 4885891"/>
                    <a:gd name="connsiteX19" fmla="*/ 7026885 w 8581658"/>
                    <a:gd name="connsiteY19" fmla="*/ 1435762 h 4885891"/>
                    <a:gd name="connsiteX20" fmla="*/ 7033479 w 8581658"/>
                    <a:gd name="connsiteY20" fmla="*/ 2127786 h 4885891"/>
                    <a:gd name="connsiteX21" fmla="*/ 7434262 w 8581658"/>
                    <a:gd name="connsiteY21" fmla="*/ 1975129 h 4885891"/>
                    <a:gd name="connsiteX22" fmla="*/ 7844569 w 8581658"/>
                    <a:gd name="connsiteY22" fmla="*/ 2209589 h 4885891"/>
                    <a:gd name="connsiteX23" fmla="*/ 7834312 w 8581658"/>
                    <a:gd name="connsiteY23" fmla="*/ 4004744 h 4885891"/>
                    <a:gd name="connsiteX24" fmla="*/ 7913442 w 8581658"/>
                    <a:gd name="connsiteY24" fmla="*/ 4027932 h 4885891"/>
                    <a:gd name="connsiteX25" fmla="*/ 7931027 w 8581658"/>
                    <a:gd name="connsiteY25" fmla="*/ 4151602 h 4885891"/>
                    <a:gd name="connsiteX26" fmla="*/ 8581658 w 8581658"/>
                    <a:gd name="connsiteY26" fmla="*/ 4298461 h 4885891"/>
                    <a:gd name="connsiteX27" fmla="*/ 8579461 w 8581658"/>
                    <a:gd name="connsiteY27" fmla="*/ 4882677 h 4885891"/>
                    <a:gd name="connsiteX28" fmla="*/ 0 w 8581658"/>
                    <a:gd name="connsiteY28" fmla="*/ 4885891 h 4885891"/>
                    <a:gd name="connsiteX29" fmla="*/ 0 w 8581658"/>
                    <a:gd name="connsiteY29" fmla="*/ 4330192 h 4885891"/>
                    <a:gd name="connsiteX30" fmla="*/ 376236 w 8581658"/>
                    <a:gd name="connsiteY30" fmla="*/ 4251440 h 4885891"/>
                    <a:gd name="connsiteX31" fmla="*/ 385761 w 8581658"/>
                    <a:gd name="connsiteY31" fmla="*/ 3363847 h 4885891"/>
                    <a:gd name="connsiteX32" fmla="*/ 614361 w 8581658"/>
                    <a:gd name="connsiteY32" fmla="*/ 3238244 h 4885891"/>
                    <a:gd name="connsiteX33" fmla="*/ 842961 w 8581658"/>
                    <a:gd name="connsiteY33" fmla="*/ 3296858 h 4885891"/>
                    <a:gd name="connsiteX34" fmla="*/ 842961 w 8581658"/>
                    <a:gd name="connsiteY34" fmla="*/ 4184452 h 4885891"/>
                    <a:gd name="connsiteX35" fmla="*/ 1452561 w 8581658"/>
                    <a:gd name="connsiteY35" fmla="*/ 4259814 h 4885891"/>
                    <a:gd name="connsiteX36" fmla="*/ 1452561 w 8581658"/>
                    <a:gd name="connsiteY36" fmla="*/ 3489449 h 4885891"/>
                    <a:gd name="connsiteX37" fmla="*/ 1909761 w 8581658"/>
                    <a:gd name="connsiteY37" fmla="*/ 3330352 h 4885891"/>
                    <a:gd name="connsiteX38" fmla="*/ 1909761 w 8581658"/>
                    <a:gd name="connsiteY38" fmla="*/ 1998962 h 4885891"/>
                    <a:gd name="connsiteX39" fmla="*/ 2205036 w 8581658"/>
                    <a:gd name="connsiteY39" fmla="*/ 1446309 h 4885891"/>
                    <a:gd name="connsiteX40" fmla="*/ 2747961 w 8581658"/>
                    <a:gd name="connsiteY40" fmla="*/ 1831491 h 4885891"/>
                    <a:gd name="connsiteX41" fmla="*/ 2747961 w 8581658"/>
                    <a:gd name="connsiteY41" fmla="*/ 2911676 h 4885891"/>
                    <a:gd name="connsiteX42" fmla="*/ 3538536 w 8581658"/>
                    <a:gd name="connsiteY42" fmla="*/ 3179629 h 4885891"/>
                    <a:gd name="connsiteX43" fmla="*/ 3538536 w 8581658"/>
                    <a:gd name="connsiteY43" fmla="*/ 3296858 h 4885891"/>
                    <a:gd name="connsiteX44" fmla="*/ 3633786 w 8581658"/>
                    <a:gd name="connsiteY44" fmla="*/ 3213123 h 4885891"/>
                    <a:gd name="connsiteX45" fmla="*/ 3995736 w 8581658"/>
                    <a:gd name="connsiteY45" fmla="*/ 3365028 h 4885891"/>
                    <a:gd name="connsiteX46" fmla="*/ 3993832 w 8581658"/>
                    <a:gd name="connsiteY46" fmla="*/ 209141 h 488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81658" h="4885891">
                      <a:moveTo>
                        <a:pt x="4369212" y="0"/>
                      </a:moveTo>
                      <a:lnTo>
                        <a:pt x="4679632" y="102461"/>
                      </a:lnTo>
                      <a:cubicBezTo>
                        <a:pt x="4682807" y="1292361"/>
                        <a:pt x="4678361" y="2467021"/>
                        <a:pt x="4681536" y="3656921"/>
                      </a:cubicBezTo>
                      <a:lnTo>
                        <a:pt x="4781550" y="3698788"/>
                      </a:lnTo>
                      <a:lnTo>
                        <a:pt x="4781550" y="3292672"/>
                      </a:lnTo>
                      <a:lnTo>
                        <a:pt x="4924424" y="3225684"/>
                      </a:lnTo>
                      <a:lnTo>
                        <a:pt x="5010150" y="3263364"/>
                      </a:lnTo>
                      <a:lnTo>
                        <a:pt x="5124450" y="3200563"/>
                      </a:lnTo>
                      <a:lnTo>
                        <a:pt x="5229225" y="3246617"/>
                      </a:lnTo>
                      <a:lnTo>
                        <a:pt x="5216630" y="2084048"/>
                      </a:lnTo>
                      <a:lnTo>
                        <a:pt x="5626753" y="1794549"/>
                      </a:lnTo>
                      <a:lnTo>
                        <a:pt x="6072898" y="1794549"/>
                      </a:lnTo>
                      <a:cubicBezTo>
                        <a:pt x="6072959" y="1813568"/>
                        <a:pt x="6073019" y="1832588"/>
                        <a:pt x="6073080" y="1851607"/>
                      </a:cubicBezTo>
                      <a:cubicBezTo>
                        <a:pt x="6074370" y="2298227"/>
                        <a:pt x="6075660" y="3269993"/>
                        <a:pt x="6076950" y="3401527"/>
                      </a:cubicBezTo>
                      <a:lnTo>
                        <a:pt x="6191250" y="3342913"/>
                      </a:lnTo>
                      <a:cubicBezTo>
                        <a:pt x="6190952" y="2969506"/>
                        <a:pt x="6190655" y="2054371"/>
                        <a:pt x="6190357" y="1477816"/>
                      </a:cubicBezTo>
                      <a:cubicBezTo>
                        <a:pt x="6190346" y="1457562"/>
                        <a:pt x="6190335" y="1437307"/>
                        <a:pt x="6190324" y="1417053"/>
                      </a:cubicBezTo>
                      <a:lnTo>
                        <a:pt x="6514259" y="1175985"/>
                      </a:lnTo>
                      <a:lnTo>
                        <a:pt x="7026434" y="1387257"/>
                      </a:lnTo>
                      <a:cubicBezTo>
                        <a:pt x="7026584" y="1403425"/>
                        <a:pt x="7026735" y="1419594"/>
                        <a:pt x="7026885" y="1435762"/>
                      </a:cubicBezTo>
                      <a:cubicBezTo>
                        <a:pt x="7029083" y="1666437"/>
                        <a:pt x="7031281" y="1868851"/>
                        <a:pt x="7033479" y="2127786"/>
                      </a:cubicBezTo>
                      <a:lnTo>
                        <a:pt x="7434262" y="1975129"/>
                      </a:lnTo>
                      <a:lnTo>
                        <a:pt x="7844569" y="2209589"/>
                      </a:lnTo>
                      <a:lnTo>
                        <a:pt x="7834312" y="4004744"/>
                      </a:lnTo>
                      <a:lnTo>
                        <a:pt x="7913442" y="4027932"/>
                      </a:lnTo>
                      <a:lnTo>
                        <a:pt x="7931027" y="4151602"/>
                      </a:lnTo>
                      <a:lnTo>
                        <a:pt x="8581658" y="4298461"/>
                      </a:lnTo>
                      <a:cubicBezTo>
                        <a:pt x="8580926" y="4493200"/>
                        <a:pt x="8580193" y="4687938"/>
                        <a:pt x="8579461" y="4882677"/>
                      </a:cubicBezTo>
                      <a:lnTo>
                        <a:pt x="0" y="4885891"/>
                      </a:lnTo>
                      <a:lnTo>
                        <a:pt x="0" y="4330192"/>
                      </a:lnTo>
                      <a:lnTo>
                        <a:pt x="376236" y="4251440"/>
                      </a:lnTo>
                      <a:lnTo>
                        <a:pt x="385761" y="3363847"/>
                      </a:lnTo>
                      <a:lnTo>
                        <a:pt x="614361" y="3238244"/>
                      </a:lnTo>
                      <a:lnTo>
                        <a:pt x="842961" y="3296858"/>
                      </a:lnTo>
                      <a:lnTo>
                        <a:pt x="842961" y="4184452"/>
                      </a:lnTo>
                      <a:lnTo>
                        <a:pt x="1452561" y="4259814"/>
                      </a:lnTo>
                      <a:lnTo>
                        <a:pt x="1452561" y="3489449"/>
                      </a:lnTo>
                      <a:lnTo>
                        <a:pt x="1909761" y="3330352"/>
                      </a:lnTo>
                      <a:lnTo>
                        <a:pt x="1909761" y="1998962"/>
                      </a:lnTo>
                      <a:lnTo>
                        <a:pt x="2205036" y="1446309"/>
                      </a:lnTo>
                      <a:lnTo>
                        <a:pt x="2747961" y="1831491"/>
                      </a:lnTo>
                      <a:lnTo>
                        <a:pt x="2747961" y="2911676"/>
                      </a:lnTo>
                      <a:lnTo>
                        <a:pt x="3538536" y="3179629"/>
                      </a:lnTo>
                      <a:lnTo>
                        <a:pt x="3538536" y="3296858"/>
                      </a:lnTo>
                      <a:lnTo>
                        <a:pt x="3633786" y="3213123"/>
                      </a:lnTo>
                      <a:lnTo>
                        <a:pt x="3995736" y="3365028"/>
                      </a:lnTo>
                      <a:lnTo>
                        <a:pt x="3993832" y="20914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27" name="Freeform 149"/>
                <p:cNvSpPr/>
                <p:nvPr/>
              </p:nvSpPr>
              <p:spPr>
                <a:xfrm>
                  <a:off x="280988" y="2178425"/>
                  <a:ext cx="8581658" cy="3709905"/>
                </a:xfrm>
                <a:custGeom>
                  <a:avLst/>
                  <a:gdLst>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9761 w 8581658"/>
                    <a:gd name="connsiteY20" fmla="*/ 2154366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7379 w 8581658"/>
                    <a:gd name="connsiteY20" fmla="*/ 2163891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44" fmla="*/ 6514259 w 8581658"/>
                    <a:gd name="connsiteY44" fmla="*/ 0 h 370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1658" h="3709905">
                      <a:moveTo>
                        <a:pt x="6514259" y="0"/>
                      </a:moveTo>
                      <a:lnTo>
                        <a:pt x="7026434" y="211272"/>
                      </a:lnTo>
                      <a:cubicBezTo>
                        <a:pt x="7026584" y="227440"/>
                        <a:pt x="7026735" y="243607"/>
                        <a:pt x="7026885" y="259775"/>
                      </a:cubicBezTo>
                      <a:cubicBezTo>
                        <a:pt x="7029083" y="490450"/>
                        <a:pt x="7031281" y="692864"/>
                        <a:pt x="7033479" y="951799"/>
                      </a:cubicBezTo>
                      <a:lnTo>
                        <a:pt x="7434262" y="799142"/>
                      </a:lnTo>
                      <a:lnTo>
                        <a:pt x="7844569" y="1033602"/>
                      </a:lnTo>
                      <a:lnTo>
                        <a:pt x="7834312" y="2828757"/>
                      </a:lnTo>
                      <a:lnTo>
                        <a:pt x="7913442" y="2851946"/>
                      </a:lnTo>
                      <a:lnTo>
                        <a:pt x="7931027" y="2975616"/>
                      </a:lnTo>
                      <a:lnTo>
                        <a:pt x="8581658" y="3122475"/>
                      </a:lnTo>
                      <a:cubicBezTo>
                        <a:pt x="8580926" y="3317214"/>
                        <a:pt x="8580193" y="3511952"/>
                        <a:pt x="8579461" y="3706691"/>
                      </a:cubicBezTo>
                      <a:lnTo>
                        <a:pt x="0" y="3709905"/>
                      </a:lnTo>
                      <a:lnTo>
                        <a:pt x="0" y="3154206"/>
                      </a:lnTo>
                      <a:lnTo>
                        <a:pt x="376236" y="3075454"/>
                      </a:lnTo>
                      <a:lnTo>
                        <a:pt x="385761" y="2187860"/>
                      </a:lnTo>
                      <a:lnTo>
                        <a:pt x="614361" y="2062257"/>
                      </a:lnTo>
                      <a:lnTo>
                        <a:pt x="842961" y="2120872"/>
                      </a:lnTo>
                      <a:lnTo>
                        <a:pt x="842961" y="3008466"/>
                      </a:lnTo>
                      <a:lnTo>
                        <a:pt x="1452561" y="3083828"/>
                      </a:lnTo>
                      <a:lnTo>
                        <a:pt x="1452561" y="2313463"/>
                      </a:lnTo>
                      <a:lnTo>
                        <a:pt x="1907379" y="2163891"/>
                      </a:lnTo>
                      <a:lnTo>
                        <a:pt x="1909761" y="822975"/>
                      </a:lnTo>
                      <a:lnTo>
                        <a:pt x="2205036" y="270322"/>
                      </a:lnTo>
                      <a:lnTo>
                        <a:pt x="2747961" y="655504"/>
                      </a:lnTo>
                      <a:lnTo>
                        <a:pt x="2747961" y="1735690"/>
                      </a:lnTo>
                      <a:lnTo>
                        <a:pt x="3174389" y="1584323"/>
                      </a:lnTo>
                      <a:lnTo>
                        <a:pt x="3547328" y="1802678"/>
                      </a:lnTo>
                      <a:lnTo>
                        <a:pt x="3538536" y="2120872"/>
                      </a:lnTo>
                      <a:lnTo>
                        <a:pt x="3633786" y="2037137"/>
                      </a:lnTo>
                      <a:lnTo>
                        <a:pt x="4681536" y="2480935"/>
                      </a:lnTo>
                      <a:lnTo>
                        <a:pt x="4781550" y="2522801"/>
                      </a:lnTo>
                      <a:lnTo>
                        <a:pt x="4781550" y="2116686"/>
                      </a:lnTo>
                      <a:lnTo>
                        <a:pt x="4924424" y="2049697"/>
                      </a:lnTo>
                      <a:lnTo>
                        <a:pt x="5010150" y="2087378"/>
                      </a:lnTo>
                      <a:lnTo>
                        <a:pt x="5124450" y="2024577"/>
                      </a:lnTo>
                      <a:lnTo>
                        <a:pt x="5229225" y="2070631"/>
                      </a:lnTo>
                      <a:lnTo>
                        <a:pt x="5216630" y="908063"/>
                      </a:lnTo>
                      <a:lnTo>
                        <a:pt x="5626753" y="618564"/>
                      </a:lnTo>
                      <a:lnTo>
                        <a:pt x="6072898" y="618564"/>
                      </a:lnTo>
                      <a:cubicBezTo>
                        <a:pt x="6072959" y="637583"/>
                        <a:pt x="6073019" y="656601"/>
                        <a:pt x="6073080" y="675620"/>
                      </a:cubicBezTo>
                      <a:cubicBezTo>
                        <a:pt x="6074370" y="1122241"/>
                        <a:pt x="6075660" y="2094006"/>
                        <a:pt x="6076950" y="2225541"/>
                      </a:cubicBezTo>
                      <a:lnTo>
                        <a:pt x="6191250" y="2166927"/>
                      </a:lnTo>
                      <a:cubicBezTo>
                        <a:pt x="6190952" y="1793520"/>
                        <a:pt x="6190655" y="878385"/>
                        <a:pt x="6190357" y="301830"/>
                      </a:cubicBezTo>
                      <a:lnTo>
                        <a:pt x="6190324" y="241068"/>
                      </a:lnTo>
                      <a:lnTo>
                        <a:pt x="651425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28" name="Freeform 150"/>
                <p:cNvSpPr/>
                <p:nvPr/>
              </p:nvSpPr>
              <p:spPr>
                <a:xfrm>
                  <a:off x="280988" y="4264727"/>
                  <a:ext cx="8581657" cy="1670256"/>
                </a:xfrm>
                <a:custGeom>
                  <a:avLst/>
                  <a:gdLst>
                    <a:gd name="connsiteX0" fmla="*/ 6511290 w 8581658"/>
                    <a:gd name="connsiteY0" fmla="*/ 0 h 1670256"/>
                    <a:gd name="connsiteX1" fmla="*/ 7269699 w 8581658"/>
                    <a:gd name="connsiteY1" fmla="*/ 312204 h 1670256"/>
                    <a:gd name="connsiteX2" fmla="*/ 7266622 w 8581658"/>
                    <a:gd name="connsiteY2" fmla="*/ 728947 h 1670256"/>
                    <a:gd name="connsiteX3" fmla="*/ 7834312 w 8581658"/>
                    <a:gd name="connsiteY3" fmla="*/ 789108 h 1670256"/>
                    <a:gd name="connsiteX4" fmla="*/ 7913442 w 8581658"/>
                    <a:gd name="connsiteY4" fmla="*/ 812297 h 1670256"/>
                    <a:gd name="connsiteX5" fmla="*/ 7931027 w 8581658"/>
                    <a:gd name="connsiteY5" fmla="*/ 935967 h 1670256"/>
                    <a:gd name="connsiteX6" fmla="*/ 8581658 w 8581658"/>
                    <a:gd name="connsiteY6" fmla="*/ 1082826 h 1670256"/>
                    <a:gd name="connsiteX7" fmla="*/ 8579461 w 8581658"/>
                    <a:gd name="connsiteY7" fmla="*/ 1667042 h 1670256"/>
                    <a:gd name="connsiteX8" fmla="*/ 0 w 8581658"/>
                    <a:gd name="connsiteY8" fmla="*/ 1670256 h 1670256"/>
                    <a:gd name="connsiteX9" fmla="*/ 0 w 8581658"/>
                    <a:gd name="connsiteY9" fmla="*/ 1114472 h 1670256"/>
                    <a:gd name="connsiteX10" fmla="*/ 737453 w 8581658"/>
                    <a:gd name="connsiteY10" fmla="*/ 957496 h 1670256"/>
                    <a:gd name="connsiteX11" fmla="*/ 1452561 w 8581658"/>
                    <a:gd name="connsiteY11" fmla="*/ 1044179 h 1670256"/>
                    <a:gd name="connsiteX12" fmla="*/ 1452561 w 8581658"/>
                    <a:gd name="connsiteY12" fmla="*/ 273814 h 1670256"/>
                    <a:gd name="connsiteX13" fmla="*/ 2191701 w 8581658"/>
                    <a:gd name="connsiteY13" fmla="*/ 34331 h 1670256"/>
                    <a:gd name="connsiteX14" fmla="*/ 2984181 w 8581658"/>
                    <a:gd name="connsiteY14" fmla="*/ 305634 h 1670256"/>
                    <a:gd name="connsiteX15" fmla="*/ 2982276 w 8581658"/>
                    <a:gd name="connsiteY15" fmla="*/ 714262 h 1670256"/>
                    <a:gd name="connsiteX16" fmla="*/ 3599496 w 8581658"/>
                    <a:gd name="connsiteY16" fmla="*/ 811395 h 1670256"/>
                    <a:gd name="connsiteX17" fmla="*/ 3603306 w 8581658"/>
                    <a:gd name="connsiteY17" fmla="*/ 1196577 h 1670256"/>
                    <a:gd name="connsiteX18" fmla="*/ 3805236 w 8581658"/>
                    <a:gd name="connsiteY18" fmla="*/ 1196577 h 1670256"/>
                    <a:gd name="connsiteX19" fmla="*/ 3805236 w 8581658"/>
                    <a:gd name="connsiteY19" fmla="*/ 608756 h 1670256"/>
                    <a:gd name="connsiteX20" fmla="*/ 4408170 w 8581658"/>
                    <a:gd name="connsiteY20" fmla="*/ 409465 h 1670256"/>
                    <a:gd name="connsiteX21" fmla="*/ 4674870 w 8581658"/>
                    <a:gd name="connsiteY21" fmla="*/ 512460 h 1670256"/>
                    <a:gd name="connsiteX22" fmla="*/ 4688204 w 8581658"/>
                    <a:gd name="connsiteY22" fmla="*/ 1068463 h 1670256"/>
                    <a:gd name="connsiteX23" fmla="*/ 4964430 w 8581658"/>
                    <a:gd name="connsiteY23" fmla="*/ 972167 h 1670256"/>
                    <a:gd name="connsiteX24" fmla="*/ 5726430 w 8581658"/>
                    <a:gd name="connsiteY24" fmla="*/ 1090234 h 1670256"/>
                    <a:gd name="connsiteX25" fmla="*/ 5726430 w 8581658"/>
                    <a:gd name="connsiteY25" fmla="*/ 339965 h 16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81658" h="1670256">
                      <a:moveTo>
                        <a:pt x="6511290" y="0"/>
                      </a:moveTo>
                      <a:lnTo>
                        <a:pt x="7269699" y="312204"/>
                      </a:lnTo>
                      <a:cubicBezTo>
                        <a:pt x="7268673" y="451119"/>
                        <a:pt x="7267648" y="590033"/>
                        <a:pt x="7266622" y="728947"/>
                      </a:cubicBezTo>
                      <a:lnTo>
                        <a:pt x="7834312" y="789108"/>
                      </a:lnTo>
                      <a:lnTo>
                        <a:pt x="7913442" y="812297"/>
                      </a:lnTo>
                      <a:lnTo>
                        <a:pt x="7931027" y="935967"/>
                      </a:lnTo>
                      <a:lnTo>
                        <a:pt x="8581658" y="1082826"/>
                      </a:lnTo>
                      <a:cubicBezTo>
                        <a:pt x="8580926" y="1277565"/>
                        <a:pt x="8580193" y="1472303"/>
                        <a:pt x="8579461" y="1667042"/>
                      </a:cubicBezTo>
                      <a:lnTo>
                        <a:pt x="0" y="1670256"/>
                      </a:lnTo>
                      <a:lnTo>
                        <a:pt x="0" y="1114472"/>
                      </a:lnTo>
                      <a:lnTo>
                        <a:pt x="737453" y="957496"/>
                      </a:lnTo>
                      <a:lnTo>
                        <a:pt x="1452561" y="1044179"/>
                      </a:lnTo>
                      <a:lnTo>
                        <a:pt x="1452561" y="273814"/>
                      </a:lnTo>
                      <a:lnTo>
                        <a:pt x="2191701" y="34331"/>
                      </a:lnTo>
                      <a:lnTo>
                        <a:pt x="2984181" y="305634"/>
                      </a:lnTo>
                      <a:lnTo>
                        <a:pt x="2982276" y="714262"/>
                      </a:lnTo>
                      <a:lnTo>
                        <a:pt x="3599496" y="811395"/>
                      </a:lnTo>
                      <a:lnTo>
                        <a:pt x="3603306" y="1196577"/>
                      </a:lnTo>
                      <a:lnTo>
                        <a:pt x="3805236" y="1196577"/>
                      </a:lnTo>
                      <a:lnTo>
                        <a:pt x="3805236" y="608756"/>
                      </a:lnTo>
                      <a:lnTo>
                        <a:pt x="4408170" y="409465"/>
                      </a:lnTo>
                      <a:lnTo>
                        <a:pt x="4674870" y="512460"/>
                      </a:lnTo>
                      <a:lnTo>
                        <a:pt x="4688204" y="1068463"/>
                      </a:lnTo>
                      <a:lnTo>
                        <a:pt x="4964430" y="972167"/>
                      </a:lnTo>
                      <a:lnTo>
                        <a:pt x="5726430" y="1090234"/>
                      </a:lnTo>
                      <a:lnTo>
                        <a:pt x="5726430" y="33996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4114800" bIns="274320" rtlCol="0" anchor="b"/>
                <a:lstStyle/>
                <a:p>
                  <a:pPr algn="ctr" defTabSz="914310">
                    <a:defRPr/>
                  </a:pPr>
                  <a:endParaRPr lang="en-US" kern="0" dirty="0">
                    <a:solidFill>
                      <a:srgbClr val="FFFFFF"/>
                    </a:solidFill>
                  </a:endParaRPr>
                </a:p>
              </p:txBody>
            </p:sp>
            <p:sp>
              <p:nvSpPr>
                <p:cNvPr id="429" name="Freeform 151"/>
                <p:cNvSpPr/>
                <p:nvPr/>
              </p:nvSpPr>
              <p:spPr>
                <a:xfrm>
                  <a:off x="280988" y="5180627"/>
                  <a:ext cx="8582025" cy="1408116"/>
                </a:xfrm>
                <a:custGeom>
                  <a:avLst/>
                  <a:gdLst>
                    <a:gd name="connsiteX0" fmla="*/ 2605087 w 8582025"/>
                    <a:gd name="connsiteY0" fmla="*/ 0 h 1408115"/>
                    <a:gd name="connsiteX1" fmla="*/ 3100387 w 8582025"/>
                    <a:gd name="connsiteY1" fmla="*/ 57151 h 1408115"/>
                    <a:gd name="connsiteX2" fmla="*/ 3100387 w 8582025"/>
                    <a:gd name="connsiteY2" fmla="*/ 725806 h 1408115"/>
                    <a:gd name="connsiteX3" fmla="*/ 3339046 w 8582025"/>
                    <a:gd name="connsiteY3" fmla="*/ 725806 h 1408115"/>
                    <a:gd name="connsiteX4" fmla="*/ 3338512 w 8582025"/>
                    <a:gd name="connsiteY4" fmla="*/ 400051 h 1408115"/>
                    <a:gd name="connsiteX5" fmla="*/ 3767137 w 8582025"/>
                    <a:gd name="connsiteY5" fmla="*/ 400051 h 1408115"/>
                    <a:gd name="connsiteX6" fmla="*/ 3938587 w 8582025"/>
                    <a:gd name="connsiteY6" fmla="*/ 466726 h 1408115"/>
                    <a:gd name="connsiteX7" fmla="*/ 3938587 w 8582025"/>
                    <a:gd name="connsiteY7" fmla="*/ 723901 h 1408115"/>
                    <a:gd name="connsiteX8" fmla="*/ 4322837 w 8582025"/>
                    <a:gd name="connsiteY8" fmla="*/ 724462 h 1408115"/>
                    <a:gd name="connsiteX9" fmla="*/ 4321492 w 8582025"/>
                    <a:gd name="connsiteY9" fmla="*/ 481966 h 1408115"/>
                    <a:gd name="connsiteX10" fmla="*/ 4725352 w 8582025"/>
                    <a:gd name="connsiteY10" fmla="*/ 352426 h 1408115"/>
                    <a:gd name="connsiteX11" fmla="*/ 5129212 w 8582025"/>
                    <a:gd name="connsiteY11" fmla="*/ 390526 h 1408115"/>
                    <a:gd name="connsiteX12" fmla="*/ 5128540 w 8582025"/>
                    <a:gd name="connsiteY12" fmla="*/ 560855 h 1408115"/>
                    <a:gd name="connsiteX13" fmla="*/ 5127888 w 8582025"/>
                    <a:gd name="connsiteY13" fmla="*/ 725806 h 1408115"/>
                    <a:gd name="connsiteX14" fmla="*/ 7365809 w 8582025"/>
                    <a:gd name="connsiteY14" fmla="*/ 725806 h 1408115"/>
                    <a:gd name="connsiteX15" fmla="*/ 7356941 w 8582025"/>
                    <a:gd name="connsiteY15" fmla="*/ 442074 h 1408115"/>
                    <a:gd name="connsiteX16" fmla="*/ 8244447 w 8582025"/>
                    <a:gd name="connsiteY16" fmla="*/ 451039 h 1408115"/>
                    <a:gd name="connsiteX17" fmla="*/ 8236121 w 8582025"/>
                    <a:gd name="connsiteY17" fmla="*/ 725806 h 1408115"/>
                    <a:gd name="connsiteX18" fmla="*/ 8582025 w 8582025"/>
                    <a:gd name="connsiteY18" fmla="*/ 725806 h 1408115"/>
                    <a:gd name="connsiteX19" fmla="*/ 8582025 w 8582025"/>
                    <a:gd name="connsiteY19" fmla="*/ 754358 h 1408115"/>
                    <a:gd name="connsiteX20" fmla="*/ 8582025 w 8582025"/>
                    <a:gd name="connsiteY20" fmla="*/ 1408113 h 1408115"/>
                    <a:gd name="connsiteX21" fmla="*/ 8582025 w 8582025"/>
                    <a:gd name="connsiteY21" fmla="*/ 1408115 h 1408115"/>
                    <a:gd name="connsiteX22" fmla="*/ 0 w 8582025"/>
                    <a:gd name="connsiteY22" fmla="*/ 1408115 h 1408115"/>
                    <a:gd name="connsiteX23" fmla="*/ 0 w 8582025"/>
                    <a:gd name="connsiteY23" fmla="*/ 1408113 h 1408115"/>
                    <a:gd name="connsiteX24" fmla="*/ 0 w 8582025"/>
                    <a:gd name="connsiteY24" fmla="*/ 754358 h 1408115"/>
                    <a:gd name="connsiteX25" fmla="*/ 0 w 8582025"/>
                    <a:gd name="connsiteY25" fmla="*/ 725806 h 1408115"/>
                    <a:gd name="connsiteX26" fmla="*/ 2309812 w 8582025"/>
                    <a:gd name="connsiteY26" fmla="*/ 725806 h 1408115"/>
                    <a:gd name="connsiteX27" fmla="*/ 2309812 w 8582025"/>
                    <a:gd name="connsiteY27" fmla="*/ 123825 h 140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2025" h="1408115">
                      <a:moveTo>
                        <a:pt x="2605087" y="0"/>
                      </a:moveTo>
                      <a:lnTo>
                        <a:pt x="3100387" y="57151"/>
                      </a:lnTo>
                      <a:lnTo>
                        <a:pt x="3100387" y="725806"/>
                      </a:lnTo>
                      <a:lnTo>
                        <a:pt x="3339046" y="725806"/>
                      </a:lnTo>
                      <a:lnTo>
                        <a:pt x="3338512" y="400051"/>
                      </a:lnTo>
                      <a:lnTo>
                        <a:pt x="3767137" y="400051"/>
                      </a:lnTo>
                      <a:lnTo>
                        <a:pt x="3938587" y="466726"/>
                      </a:lnTo>
                      <a:lnTo>
                        <a:pt x="3938587" y="723901"/>
                      </a:lnTo>
                      <a:lnTo>
                        <a:pt x="4322837" y="724462"/>
                      </a:lnTo>
                      <a:cubicBezTo>
                        <a:pt x="4322389" y="640642"/>
                        <a:pt x="4321940" y="565786"/>
                        <a:pt x="4321492" y="481966"/>
                      </a:cubicBezTo>
                      <a:lnTo>
                        <a:pt x="4725352" y="352426"/>
                      </a:lnTo>
                      <a:lnTo>
                        <a:pt x="5129212" y="390526"/>
                      </a:lnTo>
                      <a:cubicBezTo>
                        <a:pt x="5128988" y="444314"/>
                        <a:pt x="5128764" y="502584"/>
                        <a:pt x="5128540" y="560855"/>
                      </a:cubicBezTo>
                      <a:lnTo>
                        <a:pt x="5127888" y="725806"/>
                      </a:lnTo>
                      <a:lnTo>
                        <a:pt x="7365809" y="725806"/>
                      </a:lnTo>
                      <a:lnTo>
                        <a:pt x="7356941" y="442074"/>
                      </a:lnTo>
                      <a:lnTo>
                        <a:pt x="8244447" y="451039"/>
                      </a:lnTo>
                      <a:lnTo>
                        <a:pt x="8236121" y="725806"/>
                      </a:lnTo>
                      <a:lnTo>
                        <a:pt x="8582025" y="725806"/>
                      </a:lnTo>
                      <a:lnTo>
                        <a:pt x="8582025" y="754358"/>
                      </a:lnTo>
                      <a:lnTo>
                        <a:pt x="8582025" y="1408113"/>
                      </a:lnTo>
                      <a:lnTo>
                        <a:pt x="8582025" y="1408115"/>
                      </a:lnTo>
                      <a:lnTo>
                        <a:pt x="0" y="1408115"/>
                      </a:lnTo>
                      <a:lnTo>
                        <a:pt x="0" y="1408113"/>
                      </a:lnTo>
                      <a:lnTo>
                        <a:pt x="0" y="754358"/>
                      </a:lnTo>
                      <a:lnTo>
                        <a:pt x="0" y="725806"/>
                      </a:lnTo>
                      <a:lnTo>
                        <a:pt x="2309812" y="725806"/>
                      </a:lnTo>
                      <a:lnTo>
                        <a:pt x="2309812" y="1238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4114800" bIns="182880" rtlCol="0" anchor="b"/>
                <a:lstStyle/>
                <a:p>
                  <a:pPr algn="ctr" defTabSz="914310">
                    <a:defRPr/>
                  </a:pPr>
                  <a:endParaRPr lang="en-US" kern="0" dirty="0">
                    <a:solidFill>
                      <a:srgbClr val="FFFFFF"/>
                    </a:solidFill>
                  </a:endParaRPr>
                </a:p>
              </p:txBody>
            </p:sp>
            <p:sp>
              <p:nvSpPr>
                <p:cNvPr id="430" name="Freeform 149"/>
                <p:cNvSpPr/>
                <p:nvPr/>
              </p:nvSpPr>
              <p:spPr>
                <a:xfrm>
                  <a:off x="7746287" y="2895094"/>
                  <a:ext cx="8581657" cy="3709904"/>
                </a:xfrm>
                <a:custGeom>
                  <a:avLst/>
                  <a:gdLst>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9761 w 8581658"/>
                    <a:gd name="connsiteY20" fmla="*/ 2154366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7379 w 8581658"/>
                    <a:gd name="connsiteY20" fmla="*/ 2163891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44" fmla="*/ 6514259 w 8581658"/>
                    <a:gd name="connsiteY44" fmla="*/ 0 h 370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1658" h="3709905">
                      <a:moveTo>
                        <a:pt x="6514259" y="0"/>
                      </a:moveTo>
                      <a:lnTo>
                        <a:pt x="7026434" y="211272"/>
                      </a:lnTo>
                      <a:cubicBezTo>
                        <a:pt x="7026584" y="227440"/>
                        <a:pt x="7026735" y="243607"/>
                        <a:pt x="7026885" y="259775"/>
                      </a:cubicBezTo>
                      <a:cubicBezTo>
                        <a:pt x="7029083" y="490450"/>
                        <a:pt x="7031281" y="692864"/>
                        <a:pt x="7033479" y="951799"/>
                      </a:cubicBezTo>
                      <a:lnTo>
                        <a:pt x="7434262" y="799142"/>
                      </a:lnTo>
                      <a:lnTo>
                        <a:pt x="7844569" y="1033602"/>
                      </a:lnTo>
                      <a:lnTo>
                        <a:pt x="7834312" y="2828757"/>
                      </a:lnTo>
                      <a:lnTo>
                        <a:pt x="7913442" y="2851946"/>
                      </a:lnTo>
                      <a:lnTo>
                        <a:pt x="7931027" y="2975616"/>
                      </a:lnTo>
                      <a:lnTo>
                        <a:pt x="8581658" y="3122475"/>
                      </a:lnTo>
                      <a:cubicBezTo>
                        <a:pt x="8580926" y="3317214"/>
                        <a:pt x="8580193" y="3511952"/>
                        <a:pt x="8579461" y="3706691"/>
                      </a:cubicBezTo>
                      <a:lnTo>
                        <a:pt x="0" y="3709905"/>
                      </a:lnTo>
                      <a:lnTo>
                        <a:pt x="0" y="3154206"/>
                      </a:lnTo>
                      <a:lnTo>
                        <a:pt x="376236" y="3075454"/>
                      </a:lnTo>
                      <a:lnTo>
                        <a:pt x="385761" y="2187860"/>
                      </a:lnTo>
                      <a:lnTo>
                        <a:pt x="614361" y="2062257"/>
                      </a:lnTo>
                      <a:lnTo>
                        <a:pt x="842961" y="2120872"/>
                      </a:lnTo>
                      <a:lnTo>
                        <a:pt x="842961" y="3008466"/>
                      </a:lnTo>
                      <a:lnTo>
                        <a:pt x="1452561" y="3083828"/>
                      </a:lnTo>
                      <a:lnTo>
                        <a:pt x="1452561" y="2313463"/>
                      </a:lnTo>
                      <a:lnTo>
                        <a:pt x="1907379" y="2163891"/>
                      </a:lnTo>
                      <a:lnTo>
                        <a:pt x="1909761" y="822975"/>
                      </a:lnTo>
                      <a:lnTo>
                        <a:pt x="2205036" y="270322"/>
                      </a:lnTo>
                      <a:lnTo>
                        <a:pt x="2747961" y="655504"/>
                      </a:lnTo>
                      <a:lnTo>
                        <a:pt x="2747961" y="1735690"/>
                      </a:lnTo>
                      <a:lnTo>
                        <a:pt x="3174389" y="1584323"/>
                      </a:lnTo>
                      <a:lnTo>
                        <a:pt x="3547328" y="1802678"/>
                      </a:lnTo>
                      <a:lnTo>
                        <a:pt x="3538536" y="2120872"/>
                      </a:lnTo>
                      <a:lnTo>
                        <a:pt x="3633786" y="2037137"/>
                      </a:lnTo>
                      <a:lnTo>
                        <a:pt x="4681536" y="2480935"/>
                      </a:lnTo>
                      <a:lnTo>
                        <a:pt x="4781550" y="2522801"/>
                      </a:lnTo>
                      <a:lnTo>
                        <a:pt x="4781550" y="2116686"/>
                      </a:lnTo>
                      <a:lnTo>
                        <a:pt x="4924424" y="2049697"/>
                      </a:lnTo>
                      <a:lnTo>
                        <a:pt x="5010150" y="2087378"/>
                      </a:lnTo>
                      <a:lnTo>
                        <a:pt x="5124450" y="2024577"/>
                      </a:lnTo>
                      <a:lnTo>
                        <a:pt x="5229225" y="2070631"/>
                      </a:lnTo>
                      <a:lnTo>
                        <a:pt x="5216630" y="908063"/>
                      </a:lnTo>
                      <a:lnTo>
                        <a:pt x="5626753" y="618564"/>
                      </a:lnTo>
                      <a:lnTo>
                        <a:pt x="6072898" y="618564"/>
                      </a:lnTo>
                      <a:cubicBezTo>
                        <a:pt x="6072959" y="637583"/>
                        <a:pt x="6073019" y="656601"/>
                        <a:pt x="6073080" y="675620"/>
                      </a:cubicBezTo>
                      <a:cubicBezTo>
                        <a:pt x="6074370" y="1122241"/>
                        <a:pt x="6075660" y="2094006"/>
                        <a:pt x="6076950" y="2225541"/>
                      </a:cubicBezTo>
                      <a:lnTo>
                        <a:pt x="6191250" y="2166927"/>
                      </a:lnTo>
                      <a:cubicBezTo>
                        <a:pt x="6190952" y="1793520"/>
                        <a:pt x="6190655" y="878385"/>
                        <a:pt x="6190357" y="301830"/>
                      </a:cubicBezTo>
                      <a:lnTo>
                        <a:pt x="6190324" y="241068"/>
                      </a:lnTo>
                      <a:lnTo>
                        <a:pt x="6514259"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31" name="Freeform 150"/>
                <p:cNvSpPr/>
                <p:nvPr/>
              </p:nvSpPr>
              <p:spPr>
                <a:xfrm>
                  <a:off x="7746287" y="4934742"/>
                  <a:ext cx="8581657" cy="1670256"/>
                </a:xfrm>
                <a:custGeom>
                  <a:avLst/>
                  <a:gdLst>
                    <a:gd name="connsiteX0" fmla="*/ 6511290 w 8581658"/>
                    <a:gd name="connsiteY0" fmla="*/ 0 h 1670256"/>
                    <a:gd name="connsiteX1" fmla="*/ 7269699 w 8581658"/>
                    <a:gd name="connsiteY1" fmla="*/ 312204 h 1670256"/>
                    <a:gd name="connsiteX2" fmla="*/ 7266622 w 8581658"/>
                    <a:gd name="connsiteY2" fmla="*/ 728947 h 1670256"/>
                    <a:gd name="connsiteX3" fmla="*/ 7834312 w 8581658"/>
                    <a:gd name="connsiteY3" fmla="*/ 789108 h 1670256"/>
                    <a:gd name="connsiteX4" fmla="*/ 7913442 w 8581658"/>
                    <a:gd name="connsiteY4" fmla="*/ 812297 h 1670256"/>
                    <a:gd name="connsiteX5" fmla="*/ 7931027 w 8581658"/>
                    <a:gd name="connsiteY5" fmla="*/ 935967 h 1670256"/>
                    <a:gd name="connsiteX6" fmla="*/ 8581658 w 8581658"/>
                    <a:gd name="connsiteY6" fmla="*/ 1082826 h 1670256"/>
                    <a:gd name="connsiteX7" fmla="*/ 8579461 w 8581658"/>
                    <a:gd name="connsiteY7" fmla="*/ 1667042 h 1670256"/>
                    <a:gd name="connsiteX8" fmla="*/ 0 w 8581658"/>
                    <a:gd name="connsiteY8" fmla="*/ 1670256 h 1670256"/>
                    <a:gd name="connsiteX9" fmla="*/ 0 w 8581658"/>
                    <a:gd name="connsiteY9" fmla="*/ 1114472 h 1670256"/>
                    <a:gd name="connsiteX10" fmla="*/ 737453 w 8581658"/>
                    <a:gd name="connsiteY10" fmla="*/ 957496 h 1670256"/>
                    <a:gd name="connsiteX11" fmla="*/ 1452561 w 8581658"/>
                    <a:gd name="connsiteY11" fmla="*/ 1044179 h 1670256"/>
                    <a:gd name="connsiteX12" fmla="*/ 1452561 w 8581658"/>
                    <a:gd name="connsiteY12" fmla="*/ 273814 h 1670256"/>
                    <a:gd name="connsiteX13" fmla="*/ 2191701 w 8581658"/>
                    <a:gd name="connsiteY13" fmla="*/ 34331 h 1670256"/>
                    <a:gd name="connsiteX14" fmla="*/ 2984181 w 8581658"/>
                    <a:gd name="connsiteY14" fmla="*/ 305634 h 1670256"/>
                    <a:gd name="connsiteX15" fmla="*/ 2982276 w 8581658"/>
                    <a:gd name="connsiteY15" fmla="*/ 714262 h 1670256"/>
                    <a:gd name="connsiteX16" fmla="*/ 3599496 w 8581658"/>
                    <a:gd name="connsiteY16" fmla="*/ 811395 h 1670256"/>
                    <a:gd name="connsiteX17" fmla="*/ 3603306 w 8581658"/>
                    <a:gd name="connsiteY17" fmla="*/ 1196577 h 1670256"/>
                    <a:gd name="connsiteX18" fmla="*/ 3805236 w 8581658"/>
                    <a:gd name="connsiteY18" fmla="*/ 1196577 h 1670256"/>
                    <a:gd name="connsiteX19" fmla="*/ 3805236 w 8581658"/>
                    <a:gd name="connsiteY19" fmla="*/ 608756 h 1670256"/>
                    <a:gd name="connsiteX20" fmla="*/ 4408170 w 8581658"/>
                    <a:gd name="connsiteY20" fmla="*/ 409465 h 1670256"/>
                    <a:gd name="connsiteX21" fmla="*/ 4674870 w 8581658"/>
                    <a:gd name="connsiteY21" fmla="*/ 512460 h 1670256"/>
                    <a:gd name="connsiteX22" fmla="*/ 4688204 w 8581658"/>
                    <a:gd name="connsiteY22" fmla="*/ 1068463 h 1670256"/>
                    <a:gd name="connsiteX23" fmla="*/ 4964430 w 8581658"/>
                    <a:gd name="connsiteY23" fmla="*/ 972167 h 1670256"/>
                    <a:gd name="connsiteX24" fmla="*/ 5726430 w 8581658"/>
                    <a:gd name="connsiteY24" fmla="*/ 1090234 h 1670256"/>
                    <a:gd name="connsiteX25" fmla="*/ 5726430 w 8581658"/>
                    <a:gd name="connsiteY25" fmla="*/ 339965 h 16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81658" h="1670256">
                      <a:moveTo>
                        <a:pt x="6511290" y="0"/>
                      </a:moveTo>
                      <a:lnTo>
                        <a:pt x="7269699" y="312204"/>
                      </a:lnTo>
                      <a:cubicBezTo>
                        <a:pt x="7268673" y="451119"/>
                        <a:pt x="7267648" y="590033"/>
                        <a:pt x="7266622" y="728947"/>
                      </a:cubicBezTo>
                      <a:lnTo>
                        <a:pt x="7834312" y="789108"/>
                      </a:lnTo>
                      <a:lnTo>
                        <a:pt x="7913442" y="812297"/>
                      </a:lnTo>
                      <a:lnTo>
                        <a:pt x="7931027" y="935967"/>
                      </a:lnTo>
                      <a:lnTo>
                        <a:pt x="8581658" y="1082826"/>
                      </a:lnTo>
                      <a:cubicBezTo>
                        <a:pt x="8580926" y="1277565"/>
                        <a:pt x="8580193" y="1472303"/>
                        <a:pt x="8579461" y="1667042"/>
                      </a:cubicBezTo>
                      <a:lnTo>
                        <a:pt x="0" y="1670256"/>
                      </a:lnTo>
                      <a:lnTo>
                        <a:pt x="0" y="1114472"/>
                      </a:lnTo>
                      <a:lnTo>
                        <a:pt x="737453" y="957496"/>
                      </a:lnTo>
                      <a:lnTo>
                        <a:pt x="1452561" y="1044179"/>
                      </a:lnTo>
                      <a:lnTo>
                        <a:pt x="1452561" y="273814"/>
                      </a:lnTo>
                      <a:lnTo>
                        <a:pt x="2191701" y="34331"/>
                      </a:lnTo>
                      <a:lnTo>
                        <a:pt x="2984181" y="305634"/>
                      </a:lnTo>
                      <a:lnTo>
                        <a:pt x="2982276" y="714262"/>
                      </a:lnTo>
                      <a:lnTo>
                        <a:pt x="3599496" y="811395"/>
                      </a:lnTo>
                      <a:lnTo>
                        <a:pt x="3603306" y="1196577"/>
                      </a:lnTo>
                      <a:lnTo>
                        <a:pt x="3805236" y="1196577"/>
                      </a:lnTo>
                      <a:lnTo>
                        <a:pt x="3805236" y="608756"/>
                      </a:lnTo>
                      <a:lnTo>
                        <a:pt x="4408170" y="409465"/>
                      </a:lnTo>
                      <a:lnTo>
                        <a:pt x="4674870" y="512460"/>
                      </a:lnTo>
                      <a:lnTo>
                        <a:pt x="4688204" y="1068463"/>
                      </a:lnTo>
                      <a:lnTo>
                        <a:pt x="4964430" y="972167"/>
                      </a:lnTo>
                      <a:lnTo>
                        <a:pt x="5726430" y="1090234"/>
                      </a:lnTo>
                      <a:lnTo>
                        <a:pt x="5726430" y="339965"/>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114800" bIns="274320" rtlCol="0" anchor="b"/>
                <a:lstStyle/>
                <a:p>
                  <a:pPr algn="ctr" defTabSz="914310">
                    <a:defRPr/>
                  </a:pPr>
                  <a:endParaRPr lang="en-US" kern="0" dirty="0">
                    <a:solidFill>
                      <a:srgbClr val="FFFFFF"/>
                    </a:solidFill>
                  </a:endParaRPr>
                </a:p>
              </p:txBody>
            </p:sp>
          </p:grpSp>
          <p:grpSp>
            <p:nvGrpSpPr>
              <p:cNvPr id="380" name="Group 379"/>
              <p:cNvGrpSpPr/>
              <p:nvPr/>
            </p:nvGrpSpPr>
            <p:grpSpPr>
              <a:xfrm>
                <a:off x="0" y="2246375"/>
                <a:ext cx="2346852" cy="1413612"/>
                <a:chOff x="280988" y="1002439"/>
                <a:chExt cx="9196825" cy="5539650"/>
              </a:xfrm>
              <a:solidFill>
                <a:schemeClr val="bg1">
                  <a:lumMod val="85000"/>
                </a:schemeClr>
              </a:solidFill>
            </p:grpSpPr>
            <p:sp>
              <p:nvSpPr>
                <p:cNvPr id="422" name="Freeform 154"/>
                <p:cNvSpPr/>
                <p:nvPr/>
              </p:nvSpPr>
              <p:spPr>
                <a:xfrm>
                  <a:off x="896153" y="2178433"/>
                  <a:ext cx="8581660" cy="3709904"/>
                </a:xfrm>
                <a:custGeom>
                  <a:avLst/>
                  <a:gdLst>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9761 w 8581658"/>
                    <a:gd name="connsiteY20" fmla="*/ 2154366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7379 w 8581658"/>
                    <a:gd name="connsiteY20" fmla="*/ 2163891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44" fmla="*/ 6514259 w 8581658"/>
                    <a:gd name="connsiteY44" fmla="*/ 0 h 370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1658" h="3709905">
                      <a:moveTo>
                        <a:pt x="6514259" y="0"/>
                      </a:moveTo>
                      <a:lnTo>
                        <a:pt x="7026434" y="211272"/>
                      </a:lnTo>
                      <a:cubicBezTo>
                        <a:pt x="7026584" y="227440"/>
                        <a:pt x="7026735" y="243607"/>
                        <a:pt x="7026885" y="259775"/>
                      </a:cubicBezTo>
                      <a:cubicBezTo>
                        <a:pt x="7029083" y="490450"/>
                        <a:pt x="7031281" y="692864"/>
                        <a:pt x="7033479" y="951799"/>
                      </a:cubicBezTo>
                      <a:lnTo>
                        <a:pt x="7434262" y="799142"/>
                      </a:lnTo>
                      <a:lnTo>
                        <a:pt x="7844569" y="1033602"/>
                      </a:lnTo>
                      <a:lnTo>
                        <a:pt x="7834312" y="2828757"/>
                      </a:lnTo>
                      <a:lnTo>
                        <a:pt x="7913442" y="2851946"/>
                      </a:lnTo>
                      <a:lnTo>
                        <a:pt x="7931027" y="2975616"/>
                      </a:lnTo>
                      <a:lnTo>
                        <a:pt x="8581658" y="3122475"/>
                      </a:lnTo>
                      <a:cubicBezTo>
                        <a:pt x="8580926" y="3317214"/>
                        <a:pt x="8580193" y="3511952"/>
                        <a:pt x="8579461" y="3706691"/>
                      </a:cubicBezTo>
                      <a:lnTo>
                        <a:pt x="0" y="3709905"/>
                      </a:lnTo>
                      <a:lnTo>
                        <a:pt x="0" y="3154206"/>
                      </a:lnTo>
                      <a:lnTo>
                        <a:pt x="376236" y="3075454"/>
                      </a:lnTo>
                      <a:lnTo>
                        <a:pt x="385761" y="2187860"/>
                      </a:lnTo>
                      <a:lnTo>
                        <a:pt x="614361" y="2062257"/>
                      </a:lnTo>
                      <a:lnTo>
                        <a:pt x="842961" y="2120872"/>
                      </a:lnTo>
                      <a:lnTo>
                        <a:pt x="842961" y="3008466"/>
                      </a:lnTo>
                      <a:lnTo>
                        <a:pt x="1452561" y="3083828"/>
                      </a:lnTo>
                      <a:lnTo>
                        <a:pt x="1452561" y="2313463"/>
                      </a:lnTo>
                      <a:lnTo>
                        <a:pt x="1907379" y="2163891"/>
                      </a:lnTo>
                      <a:lnTo>
                        <a:pt x="1909761" y="822975"/>
                      </a:lnTo>
                      <a:lnTo>
                        <a:pt x="2205036" y="270322"/>
                      </a:lnTo>
                      <a:lnTo>
                        <a:pt x="2747961" y="655504"/>
                      </a:lnTo>
                      <a:lnTo>
                        <a:pt x="2747961" y="1735690"/>
                      </a:lnTo>
                      <a:lnTo>
                        <a:pt x="3174389" y="1584323"/>
                      </a:lnTo>
                      <a:lnTo>
                        <a:pt x="3547328" y="1802678"/>
                      </a:lnTo>
                      <a:lnTo>
                        <a:pt x="3538536" y="2120872"/>
                      </a:lnTo>
                      <a:lnTo>
                        <a:pt x="3633786" y="2037137"/>
                      </a:lnTo>
                      <a:lnTo>
                        <a:pt x="4681536" y="2480935"/>
                      </a:lnTo>
                      <a:lnTo>
                        <a:pt x="4781550" y="2522801"/>
                      </a:lnTo>
                      <a:lnTo>
                        <a:pt x="4781550" y="2116686"/>
                      </a:lnTo>
                      <a:lnTo>
                        <a:pt x="4924424" y="2049697"/>
                      </a:lnTo>
                      <a:lnTo>
                        <a:pt x="5010150" y="2087378"/>
                      </a:lnTo>
                      <a:lnTo>
                        <a:pt x="5124450" y="2024577"/>
                      </a:lnTo>
                      <a:lnTo>
                        <a:pt x="5229225" y="2070631"/>
                      </a:lnTo>
                      <a:lnTo>
                        <a:pt x="5216630" y="908063"/>
                      </a:lnTo>
                      <a:lnTo>
                        <a:pt x="5626753" y="618564"/>
                      </a:lnTo>
                      <a:lnTo>
                        <a:pt x="6072898" y="618564"/>
                      </a:lnTo>
                      <a:cubicBezTo>
                        <a:pt x="6072959" y="637583"/>
                        <a:pt x="6073019" y="656601"/>
                        <a:pt x="6073080" y="675620"/>
                      </a:cubicBezTo>
                      <a:cubicBezTo>
                        <a:pt x="6074370" y="1122241"/>
                        <a:pt x="6075660" y="2094006"/>
                        <a:pt x="6076950" y="2225541"/>
                      </a:cubicBezTo>
                      <a:lnTo>
                        <a:pt x="6191250" y="2166927"/>
                      </a:lnTo>
                      <a:cubicBezTo>
                        <a:pt x="6190952" y="1793520"/>
                        <a:pt x="6190655" y="878385"/>
                        <a:pt x="6190357" y="301830"/>
                      </a:cubicBezTo>
                      <a:lnTo>
                        <a:pt x="6190324" y="241068"/>
                      </a:lnTo>
                      <a:lnTo>
                        <a:pt x="6514259"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23" name="Freeform 153"/>
                <p:cNvSpPr/>
                <p:nvPr/>
              </p:nvSpPr>
              <p:spPr>
                <a:xfrm>
                  <a:off x="280988" y="1002439"/>
                  <a:ext cx="8581658" cy="4885891"/>
                </a:xfrm>
                <a:custGeom>
                  <a:avLst/>
                  <a:gdLst>
                    <a:gd name="connsiteX0" fmla="*/ 4369212 w 8581658"/>
                    <a:gd name="connsiteY0" fmla="*/ 0 h 4885891"/>
                    <a:gd name="connsiteX1" fmla="*/ 4679632 w 8581658"/>
                    <a:gd name="connsiteY1" fmla="*/ 102461 h 4885891"/>
                    <a:gd name="connsiteX2" fmla="*/ 4681536 w 8581658"/>
                    <a:gd name="connsiteY2" fmla="*/ 3656921 h 4885891"/>
                    <a:gd name="connsiteX3" fmla="*/ 4781550 w 8581658"/>
                    <a:gd name="connsiteY3" fmla="*/ 3698788 h 4885891"/>
                    <a:gd name="connsiteX4" fmla="*/ 4781550 w 8581658"/>
                    <a:gd name="connsiteY4" fmla="*/ 3292672 h 4885891"/>
                    <a:gd name="connsiteX5" fmla="*/ 4924424 w 8581658"/>
                    <a:gd name="connsiteY5" fmla="*/ 3225684 h 4885891"/>
                    <a:gd name="connsiteX6" fmla="*/ 5010150 w 8581658"/>
                    <a:gd name="connsiteY6" fmla="*/ 3263364 h 4885891"/>
                    <a:gd name="connsiteX7" fmla="*/ 5124450 w 8581658"/>
                    <a:gd name="connsiteY7" fmla="*/ 3200563 h 4885891"/>
                    <a:gd name="connsiteX8" fmla="*/ 5229225 w 8581658"/>
                    <a:gd name="connsiteY8" fmla="*/ 3246617 h 4885891"/>
                    <a:gd name="connsiteX9" fmla="*/ 5216630 w 8581658"/>
                    <a:gd name="connsiteY9" fmla="*/ 2084048 h 4885891"/>
                    <a:gd name="connsiteX10" fmla="*/ 5626753 w 8581658"/>
                    <a:gd name="connsiteY10" fmla="*/ 1794549 h 4885891"/>
                    <a:gd name="connsiteX11" fmla="*/ 6072898 w 8581658"/>
                    <a:gd name="connsiteY11" fmla="*/ 1794549 h 4885891"/>
                    <a:gd name="connsiteX12" fmla="*/ 6073080 w 8581658"/>
                    <a:gd name="connsiteY12" fmla="*/ 1851607 h 4885891"/>
                    <a:gd name="connsiteX13" fmla="*/ 6076950 w 8581658"/>
                    <a:gd name="connsiteY13" fmla="*/ 3401527 h 4885891"/>
                    <a:gd name="connsiteX14" fmla="*/ 6191250 w 8581658"/>
                    <a:gd name="connsiteY14" fmla="*/ 3342913 h 4885891"/>
                    <a:gd name="connsiteX15" fmla="*/ 6190357 w 8581658"/>
                    <a:gd name="connsiteY15" fmla="*/ 1477816 h 4885891"/>
                    <a:gd name="connsiteX16" fmla="*/ 6190324 w 8581658"/>
                    <a:gd name="connsiteY16" fmla="*/ 1417053 h 4885891"/>
                    <a:gd name="connsiteX17" fmla="*/ 6514259 w 8581658"/>
                    <a:gd name="connsiteY17" fmla="*/ 1175985 h 4885891"/>
                    <a:gd name="connsiteX18" fmla="*/ 7026434 w 8581658"/>
                    <a:gd name="connsiteY18" fmla="*/ 1387257 h 4885891"/>
                    <a:gd name="connsiteX19" fmla="*/ 7026885 w 8581658"/>
                    <a:gd name="connsiteY19" fmla="*/ 1435762 h 4885891"/>
                    <a:gd name="connsiteX20" fmla="*/ 7033479 w 8581658"/>
                    <a:gd name="connsiteY20" fmla="*/ 2127786 h 4885891"/>
                    <a:gd name="connsiteX21" fmla="*/ 7434262 w 8581658"/>
                    <a:gd name="connsiteY21" fmla="*/ 1975129 h 4885891"/>
                    <a:gd name="connsiteX22" fmla="*/ 7844569 w 8581658"/>
                    <a:gd name="connsiteY22" fmla="*/ 2209589 h 4885891"/>
                    <a:gd name="connsiteX23" fmla="*/ 7834312 w 8581658"/>
                    <a:gd name="connsiteY23" fmla="*/ 4004744 h 4885891"/>
                    <a:gd name="connsiteX24" fmla="*/ 7913442 w 8581658"/>
                    <a:gd name="connsiteY24" fmla="*/ 4027932 h 4885891"/>
                    <a:gd name="connsiteX25" fmla="*/ 7931027 w 8581658"/>
                    <a:gd name="connsiteY25" fmla="*/ 4151602 h 4885891"/>
                    <a:gd name="connsiteX26" fmla="*/ 8581658 w 8581658"/>
                    <a:gd name="connsiteY26" fmla="*/ 4298461 h 4885891"/>
                    <a:gd name="connsiteX27" fmla="*/ 8579461 w 8581658"/>
                    <a:gd name="connsiteY27" fmla="*/ 4882677 h 4885891"/>
                    <a:gd name="connsiteX28" fmla="*/ 0 w 8581658"/>
                    <a:gd name="connsiteY28" fmla="*/ 4885891 h 4885891"/>
                    <a:gd name="connsiteX29" fmla="*/ 0 w 8581658"/>
                    <a:gd name="connsiteY29" fmla="*/ 4330192 h 4885891"/>
                    <a:gd name="connsiteX30" fmla="*/ 376236 w 8581658"/>
                    <a:gd name="connsiteY30" fmla="*/ 4251440 h 4885891"/>
                    <a:gd name="connsiteX31" fmla="*/ 385761 w 8581658"/>
                    <a:gd name="connsiteY31" fmla="*/ 3363847 h 4885891"/>
                    <a:gd name="connsiteX32" fmla="*/ 614361 w 8581658"/>
                    <a:gd name="connsiteY32" fmla="*/ 3238244 h 4885891"/>
                    <a:gd name="connsiteX33" fmla="*/ 842961 w 8581658"/>
                    <a:gd name="connsiteY33" fmla="*/ 3296858 h 4885891"/>
                    <a:gd name="connsiteX34" fmla="*/ 842961 w 8581658"/>
                    <a:gd name="connsiteY34" fmla="*/ 4184452 h 4885891"/>
                    <a:gd name="connsiteX35" fmla="*/ 1452561 w 8581658"/>
                    <a:gd name="connsiteY35" fmla="*/ 4259814 h 4885891"/>
                    <a:gd name="connsiteX36" fmla="*/ 1452561 w 8581658"/>
                    <a:gd name="connsiteY36" fmla="*/ 3489449 h 4885891"/>
                    <a:gd name="connsiteX37" fmla="*/ 1909761 w 8581658"/>
                    <a:gd name="connsiteY37" fmla="*/ 3330352 h 4885891"/>
                    <a:gd name="connsiteX38" fmla="*/ 1909761 w 8581658"/>
                    <a:gd name="connsiteY38" fmla="*/ 1998962 h 4885891"/>
                    <a:gd name="connsiteX39" fmla="*/ 2205036 w 8581658"/>
                    <a:gd name="connsiteY39" fmla="*/ 1446309 h 4885891"/>
                    <a:gd name="connsiteX40" fmla="*/ 2747961 w 8581658"/>
                    <a:gd name="connsiteY40" fmla="*/ 1831491 h 4885891"/>
                    <a:gd name="connsiteX41" fmla="*/ 2747961 w 8581658"/>
                    <a:gd name="connsiteY41" fmla="*/ 2911676 h 4885891"/>
                    <a:gd name="connsiteX42" fmla="*/ 3538536 w 8581658"/>
                    <a:gd name="connsiteY42" fmla="*/ 3179629 h 4885891"/>
                    <a:gd name="connsiteX43" fmla="*/ 3538536 w 8581658"/>
                    <a:gd name="connsiteY43" fmla="*/ 3296858 h 4885891"/>
                    <a:gd name="connsiteX44" fmla="*/ 3633786 w 8581658"/>
                    <a:gd name="connsiteY44" fmla="*/ 3213123 h 4885891"/>
                    <a:gd name="connsiteX45" fmla="*/ 3995736 w 8581658"/>
                    <a:gd name="connsiteY45" fmla="*/ 3365028 h 4885891"/>
                    <a:gd name="connsiteX46" fmla="*/ 3993832 w 8581658"/>
                    <a:gd name="connsiteY46" fmla="*/ 209141 h 488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81658" h="4885891">
                      <a:moveTo>
                        <a:pt x="4369212" y="0"/>
                      </a:moveTo>
                      <a:lnTo>
                        <a:pt x="4679632" y="102461"/>
                      </a:lnTo>
                      <a:cubicBezTo>
                        <a:pt x="4682807" y="1292361"/>
                        <a:pt x="4678361" y="2467021"/>
                        <a:pt x="4681536" y="3656921"/>
                      </a:cubicBezTo>
                      <a:lnTo>
                        <a:pt x="4781550" y="3698788"/>
                      </a:lnTo>
                      <a:lnTo>
                        <a:pt x="4781550" y="3292672"/>
                      </a:lnTo>
                      <a:lnTo>
                        <a:pt x="4924424" y="3225684"/>
                      </a:lnTo>
                      <a:lnTo>
                        <a:pt x="5010150" y="3263364"/>
                      </a:lnTo>
                      <a:lnTo>
                        <a:pt x="5124450" y="3200563"/>
                      </a:lnTo>
                      <a:lnTo>
                        <a:pt x="5229225" y="3246617"/>
                      </a:lnTo>
                      <a:lnTo>
                        <a:pt x="5216630" y="2084048"/>
                      </a:lnTo>
                      <a:lnTo>
                        <a:pt x="5626753" y="1794549"/>
                      </a:lnTo>
                      <a:lnTo>
                        <a:pt x="6072898" y="1794549"/>
                      </a:lnTo>
                      <a:cubicBezTo>
                        <a:pt x="6072959" y="1813568"/>
                        <a:pt x="6073019" y="1832588"/>
                        <a:pt x="6073080" y="1851607"/>
                      </a:cubicBezTo>
                      <a:cubicBezTo>
                        <a:pt x="6074370" y="2298227"/>
                        <a:pt x="6075660" y="3269993"/>
                        <a:pt x="6076950" y="3401527"/>
                      </a:cubicBezTo>
                      <a:lnTo>
                        <a:pt x="6191250" y="3342913"/>
                      </a:lnTo>
                      <a:cubicBezTo>
                        <a:pt x="6190952" y="2969506"/>
                        <a:pt x="6190655" y="2054371"/>
                        <a:pt x="6190357" y="1477816"/>
                      </a:cubicBezTo>
                      <a:cubicBezTo>
                        <a:pt x="6190346" y="1457562"/>
                        <a:pt x="6190335" y="1437307"/>
                        <a:pt x="6190324" y="1417053"/>
                      </a:cubicBezTo>
                      <a:lnTo>
                        <a:pt x="6514259" y="1175985"/>
                      </a:lnTo>
                      <a:lnTo>
                        <a:pt x="7026434" y="1387257"/>
                      </a:lnTo>
                      <a:cubicBezTo>
                        <a:pt x="7026584" y="1403425"/>
                        <a:pt x="7026735" y="1419594"/>
                        <a:pt x="7026885" y="1435762"/>
                      </a:cubicBezTo>
                      <a:cubicBezTo>
                        <a:pt x="7029083" y="1666437"/>
                        <a:pt x="7031281" y="1868851"/>
                        <a:pt x="7033479" y="2127786"/>
                      </a:cubicBezTo>
                      <a:lnTo>
                        <a:pt x="7434262" y="1975129"/>
                      </a:lnTo>
                      <a:lnTo>
                        <a:pt x="7844569" y="2209589"/>
                      </a:lnTo>
                      <a:lnTo>
                        <a:pt x="7834312" y="4004744"/>
                      </a:lnTo>
                      <a:lnTo>
                        <a:pt x="7913442" y="4027932"/>
                      </a:lnTo>
                      <a:lnTo>
                        <a:pt x="7931027" y="4151602"/>
                      </a:lnTo>
                      <a:lnTo>
                        <a:pt x="8581658" y="4298461"/>
                      </a:lnTo>
                      <a:cubicBezTo>
                        <a:pt x="8580926" y="4493200"/>
                        <a:pt x="8580193" y="4687938"/>
                        <a:pt x="8579461" y="4882677"/>
                      </a:cubicBezTo>
                      <a:lnTo>
                        <a:pt x="0" y="4885891"/>
                      </a:lnTo>
                      <a:lnTo>
                        <a:pt x="0" y="4330192"/>
                      </a:lnTo>
                      <a:lnTo>
                        <a:pt x="376236" y="4251440"/>
                      </a:lnTo>
                      <a:lnTo>
                        <a:pt x="385761" y="3363847"/>
                      </a:lnTo>
                      <a:lnTo>
                        <a:pt x="614361" y="3238244"/>
                      </a:lnTo>
                      <a:lnTo>
                        <a:pt x="842961" y="3296858"/>
                      </a:lnTo>
                      <a:lnTo>
                        <a:pt x="842961" y="4184452"/>
                      </a:lnTo>
                      <a:lnTo>
                        <a:pt x="1452561" y="4259814"/>
                      </a:lnTo>
                      <a:lnTo>
                        <a:pt x="1452561" y="3489449"/>
                      </a:lnTo>
                      <a:lnTo>
                        <a:pt x="1909761" y="3330352"/>
                      </a:lnTo>
                      <a:lnTo>
                        <a:pt x="1909761" y="1998962"/>
                      </a:lnTo>
                      <a:lnTo>
                        <a:pt x="2205036" y="1446309"/>
                      </a:lnTo>
                      <a:lnTo>
                        <a:pt x="2747961" y="1831491"/>
                      </a:lnTo>
                      <a:lnTo>
                        <a:pt x="2747961" y="2911676"/>
                      </a:lnTo>
                      <a:lnTo>
                        <a:pt x="3538536" y="3179629"/>
                      </a:lnTo>
                      <a:lnTo>
                        <a:pt x="3538536" y="3296858"/>
                      </a:lnTo>
                      <a:lnTo>
                        <a:pt x="3633786" y="3213123"/>
                      </a:lnTo>
                      <a:lnTo>
                        <a:pt x="3995736" y="3365028"/>
                      </a:lnTo>
                      <a:lnTo>
                        <a:pt x="3993832" y="20914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24" name="Freeform 155"/>
                <p:cNvSpPr/>
                <p:nvPr/>
              </p:nvSpPr>
              <p:spPr>
                <a:xfrm>
                  <a:off x="280988" y="4218073"/>
                  <a:ext cx="8581658" cy="1670256"/>
                </a:xfrm>
                <a:custGeom>
                  <a:avLst/>
                  <a:gdLst>
                    <a:gd name="connsiteX0" fmla="*/ 6511290 w 8581658"/>
                    <a:gd name="connsiteY0" fmla="*/ 0 h 1670256"/>
                    <a:gd name="connsiteX1" fmla="*/ 7269699 w 8581658"/>
                    <a:gd name="connsiteY1" fmla="*/ 312204 h 1670256"/>
                    <a:gd name="connsiteX2" fmla="*/ 7266622 w 8581658"/>
                    <a:gd name="connsiteY2" fmla="*/ 728947 h 1670256"/>
                    <a:gd name="connsiteX3" fmla="*/ 7834312 w 8581658"/>
                    <a:gd name="connsiteY3" fmla="*/ 789108 h 1670256"/>
                    <a:gd name="connsiteX4" fmla="*/ 7913442 w 8581658"/>
                    <a:gd name="connsiteY4" fmla="*/ 812297 h 1670256"/>
                    <a:gd name="connsiteX5" fmla="*/ 7931027 w 8581658"/>
                    <a:gd name="connsiteY5" fmla="*/ 935967 h 1670256"/>
                    <a:gd name="connsiteX6" fmla="*/ 8581658 w 8581658"/>
                    <a:gd name="connsiteY6" fmla="*/ 1082826 h 1670256"/>
                    <a:gd name="connsiteX7" fmla="*/ 8579461 w 8581658"/>
                    <a:gd name="connsiteY7" fmla="*/ 1667042 h 1670256"/>
                    <a:gd name="connsiteX8" fmla="*/ 0 w 8581658"/>
                    <a:gd name="connsiteY8" fmla="*/ 1670256 h 1670256"/>
                    <a:gd name="connsiteX9" fmla="*/ 0 w 8581658"/>
                    <a:gd name="connsiteY9" fmla="*/ 1114472 h 1670256"/>
                    <a:gd name="connsiteX10" fmla="*/ 737453 w 8581658"/>
                    <a:gd name="connsiteY10" fmla="*/ 957496 h 1670256"/>
                    <a:gd name="connsiteX11" fmla="*/ 1452561 w 8581658"/>
                    <a:gd name="connsiteY11" fmla="*/ 1044179 h 1670256"/>
                    <a:gd name="connsiteX12" fmla="*/ 1452561 w 8581658"/>
                    <a:gd name="connsiteY12" fmla="*/ 273814 h 1670256"/>
                    <a:gd name="connsiteX13" fmla="*/ 2191701 w 8581658"/>
                    <a:gd name="connsiteY13" fmla="*/ 34331 h 1670256"/>
                    <a:gd name="connsiteX14" fmla="*/ 2984181 w 8581658"/>
                    <a:gd name="connsiteY14" fmla="*/ 305634 h 1670256"/>
                    <a:gd name="connsiteX15" fmla="*/ 2982276 w 8581658"/>
                    <a:gd name="connsiteY15" fmla="*/ 714262 h 1670256"/>
                    <a:gd name="connsiteX16" fmla="*/ 3599496 w 8581658"/>
                    <a:gd name="connsiteY16" fmla="*/ 811395 h 1670256"/>
                    <a:gd name="connsiteX17" fmla="*/ 3603306 w 8581658"/>
                    <a:gd name="connsiteY17" fmla="*/ 1196577 h 1670256"/>
                    <a:gd name="connsiteX18" fmla="*/ 3805236 w 8581658"/>
                    <a:gd name="connsiteY18" fmla="*/ 1196577 h 1670256"/>
                    <a:gd name="connsiteX19" fmla="*/ 3805236 w 8581658"/>
                    <a:gd name="connsiteY19" fmla="*/ 608756 h 1670256"/>
                    <a:gd name="connsiteX20" fmla="*/ 4408170 w 8581658"/>
                    <a:gd name="connsiteY20" fmla="*/ 409465 h 1670256"/>
                    <a:gd name="connsiteX21" fmla="*/ 4674870 w 8581658"/>
                    <a:gd name="connsiteY21" fmla="*/ 512460 h 1670256"/>
                    <a:gd name="connsiteX22" fmla="*/ 4688204 w 8581658"/>
                    <a:gd name="connsiteY22" fmla="*/ 1068463 h 1670256"/>
                    <a:gd name="connsiteX23" fmla="*/ 4964430 w 8581658"/>
                    <a:gd name="connsiteY23" fmla="*/ 972167 h 1670256"/>
                    <a:gd name="connsiteX24" fmla="*/ 5726430 w 8581658"/>
                    <a:gd name="connsiteY24" fmla="*/ 1090234 h 1670256"/>
                    <a:gd name="connsiteX25" fmla="*/ 5726430 w 8581658"/>
                    <a:gd name="connsiteY25" fmla="*/ 339965 h 16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81658" h="1670256">
                      <a:moveTo>
                        <a:pt x="6511290" y="0"/>
                      </a:moveTo>
                      <a:lnTo>
                        <a:pt x="7269699" y="312204"/>
                      </a:lnTo>
                      <a:cubicBezTo>
                        <a:pt x="7268673" y="451119"/>
                        <a:pt x="7267648" y="590033"/>
                        <a:pt x="7266622" y="728947"/>
                      </a:cubicBezTo>
                      <a:lnTo>
                        <a:pt x="7834312" y="789108"/>
                      </a:lnTo>
                      <a:lnTo>
                        <a:pt x="7913442" y="812297"/>
                      </a:lnTo>
                      <a:lnTo>
                        <a:pt x="7931027" y="935967"/>
                      </a:lnTo>
                      <a:lnTo>
                        <a:pt x="8581658" y="1082826"/>
                      </a:lnTo>
                      <a:cubicBezTo>
                        <a:pt x="8580926" y="1277565"/>
                        <a:pt x="8580193" y="1472303"/>
                        <a:pt x="8579461" y="1667042"/>
                      </a:cubicBezTo>
                      <a:lnTo>
                        <a:pt x="0" y="1670256"/>
                      </a:lnTo>
                      <a:lnTo>
                        <a:pt x="0" y="1114472"/>
                      </a:lnTo>
                      <a:lnTo>
                        <a:pt x="737453" y="957496"/>
                      </a:lnTo>
                      <a:lnTo>
                        <a:pt x="1452561" y="1044179"/>
                      </a:lnTo>
                      <a:lnTo>
                        <a:pt x="1452561" y="273814"/>
                      </a:lnTo>
                      <a:lnTo>
                        <a:pt x="2191701" y="34331"/>
                      </a:lnTo>
                      <a:lnTo>
                        <a:pt x="2984181" y="305634"/>
                      </a:lnTo>
                      <a:lnTo>
                        <a:pt x="2982276" y="714262"/>
                      </a:lnTo>
                      <a:lnTo>
                        <a:pt x="3599496" y="811395"/>
                      </a:lnTo>
                      <a:lnTo>
                        <a:pt x="3603306" y="1196577"/>
                      </a:lnTo>
                      <a:lnTo>
                        <a:pt x="3805236" y="1196577"/>
                      </a:lnTo>
                      <a:lnTo>
                        <a:pt x="3805236" y="608756"/>
                      </a:lnTo>
                      <a:lnTo>
                        <a:pt x="4408170" y="409465"/>
                      </a:lnTo>
                      <a:lnTo>
                        <a:pt x="4674870" y="512460"/>
                      </a:lnTo>
                      <a:lnTo>
                        <a:pt x="4688204" y="1068463"/>
                      </a:lnTo>
                      <a:lnTo>
                        <a:pt x="4964430" y="972167"/>
                      </a:lnTo>
                      <a:lnTo>
                        <a:pt x="5726430" y="1090234"/>
                      </a:lnTo>
                      <a:lnTo>
                        <a:pt x="5726430" y="33996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4114800" bIns="274320" rtlCol="0" anchor="b"/>
                <a:lstStyle/>
                <a:p>
                  <a:pPr algn="ctr" defTabSz="914310">
                    <a:defRPr/>
                  </a:pPr>
                  <a:endParaRPr lang="en-US" kern="0" dirty="0">
                    <a:solidFill>
                      <a:srgbClr val="FFFFFF"/>
                    </a:solidFill>
                  </a:endParaRPr>
                </a:p>
              </p:txBody>
            </p:sp>
            <p:sp>
              <p:nvSpPr>
                <p:cNvPr id="425" name="Freeform 156"/>
                <p:cNvSpPr/>
                <p:nvPr/>
              </p:nvSpPr>
              <p:spPr>
                <a:xfrm>
                  <a:off x="280988" y="5133974"/>
                  <a:ext cx="8582025" cy="1408115"/>
                </a:xfrm>
                <a:custGeom>
                  <a:avLst/>
                  <a:gdLst>
                    <a:gd name="connsiteX0" fmla="*/ 2605087 w 8582025"/>
                    <a:gd name="connsiteY0" fmla="*/ 0 h 1408115"/>
                    <a:gd name="connsiteX1" fmla="*/ 3100387 w 8582025"/>
                    <a:gd name="connsiteY1" fmla="*/ 57151 h 1408115"/>
                    <a:gd name="connsiteX2" fmla="*/ 3100387 w 8582025"/>
                    <a:gd name="connsiteY2" fmla="*/ 725806 h 1408115"/>
                    <a:gd name="connsiteX3" fmla="*/ 3339046 w 8582025"/>
                    <a:gd name="connsiteY3" fmla="*/ 725806 h 1408115"/>
                    <a:gd name="connsiteX4" fmla="*/ 3338512 w 8582025"/>
                    <a:gd name="connsiteY4" fmla="*/ 400051 h 1408115"/>
                    <a:gd name="connsiteX5" fmla="*/ 3767137 w 8582025"/>
                    <a:gd name="connsiteY5" fmla="*/ 400051 h 1408115"/>
                    <a:gd name="connsiteX6" fmla="*/ 3938587 w 8582025"/>
                    <a:gd name="connsiteY6" fmla="*/ 466726 h 1408115"/>
                    <a:gd name="connsiteX7" fmla="*/ 3938587 w 8582025"/>
                    <a:gd name="connsiteY7" fmla="*/ 723901 h 1408115"/>
                    <a:gd name="connsiteX8" fmla="*/ 4322837 w 8582025"/>
                    <a:gd name="connsiteY8" fmla="*/ 724462 h 1408115"/>
                    <a:gd name="connsiteX9" fmla="*/ 4321492 w 8582025"/>
                    <a:gd name="connsiteY9" fmla="*/ 481966 h 1408115"/>
                    <a:gd name="connsiteX10" fmla="*/ 4725352 w 8582025"/>
                    <a:gd name="connsiteY10" fmla="*/ 352426 h 1408115"/>
                    <a:gd name="connsiteX11" fmla="*/ 5129212 w 8582025"/>
                    <a:gd name="connsiteY11" fmla="*/ 390526 h 1408115"/>
                    <a:gd name="connsiteX12" fmla="*/ 5128540 w 8582025"/>
                    <a:gd name="connsiteY12" fmla="*/ 560855 h 1408115"/>
                    <a:gd name="connsiteX13" fmla="*/ 5127888 w 8582025"/>
                    <a:gd name="connsiteY13" fmla="*/ 725806 h 1408115"/>
                    <a:gd name="connsiteX14" fmla="*/ 7365809 w 8582025"/>
                    <a:gd name="connsiteY14" fmla="*/ 725806 h 1408115"/>
                    <a:gd name="connsiteX15" fmla="*/ 7356941 w 8582025"/>
                    <a:gd name="connsiteY15" fmla="*/ 442074 h 1408115"/>
                    <a:gd name="connsiteX16" fmla="*/ 8244447 w 8582025"/>
                    <a:gd name="connsiteY16" fmla="*/ 451039 h 1408115"/>
                    <a:gd name="connsiteX17" fmla="*/ 8236121 w 8582025"/>
                    <a:gd name="connsiteY17" fmla="*/ 725806 h 1408115"/>
                    <a:gd name="connsiteX18" fmla="*/ 8582025 w 8582025"/>
                    <a:gd name="connsiteY18" fmla="*/ 725806 h 1408115"/>
                    <a:gd name="connsiteX19" fmla="*/ 8582025 w 8582025"/>
                    <a:gd name="connsiteY19" fmla="*/ 754358 h 1408115"/>
                    <a:gd name="connsiteX20" fmla="*/ 8582025 w 8582025"/>
                    <a:gd name="connsiteY20" fmla="*/ 1408113 h 1408115"/>
                    <a:gd name="connsiteX21" fmla="*/ 8582025 w 8582025"/>
                    <a:gd name="connsiteY21" fmla="*/ 1408115 h 1408115"/>
                    <a:gd name="connsiteX22" fmla="*/ 0 w 8582025"/>
                    <a:gd name="connsiteY22" fmla="*/ 1408115 h 1408115"/>
                    <a:gd name="connsiteX23" fmla="*/ 0 w 8582025"/>
                    <a:gd name="connsiteY23" fmla="*/ 1408113 h 1408115"/>
                    <a:gd name="connsiteX24" fmla="*/ 0 w 8582025"/>
                    <a:gd name="connsiteY24" fmla="*/ 754358 h 1408115"/>
                    <a:gd name="connsiteX25" fmla="*/ 0 w 8582025"/>
                    <a:gd name="connsiteY25" fmla="*/ 725806 h 1408115"/>
                    <a:gd name="connsiteX26" fmla="*/ 2309812 w 8582025"/>
                    <a:gd name="connsiteY26" fmla="*/ 725806 h 1408115"/>
                    <a:gd name="connsiteX27" fmla="*/ 2309812 w 8582025"/>
                    <a:gd name="connsiteY27" fmla="*/ 123825 h 140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2025" h="1408115">
                      <a:moveTo>
                        <a:pt x="2605087" y="0"/>
                      </a:moveTo>
                      <a:lnTo>
                        <a:pt x="3100387" y="57151"/>
                      </a:lnTo>
                      <a:lnTo>
                        <a:pt x="3100387" y="725806"/>
                      </a:lnTo>
                      <a:lnTo>
                        <a:pt x="3339046" y="725806"/>
                      </a:lnTo>
                      <a:lnTo>
                        <a:pt x="3338512" y="400051"/>
                      </a:lnTo>
                      <a:lnTo>
                        <a:pt x="3767137" y="400051"/>
                      </a:lnTo>
                      <a:lnTo>
                        <a:pt x="3938587" y="466726"/>
                      </a:lnTo>
                      <a:lnTo>
                        <a:pt x="3938587" y="723901"/>
                      </a:lnTo>
                      <a:lnTo>
                        <a:pt x="4322837" y="724462"/>
                      </a:lnTo>
                      <a:cubicBezTo>
                        <a:pt x="4322389" y="640642"/>
                        <a:pt x="4321940" y="565786"/>
                        <a:pt x="4321492" y="481966"/>
                      </a:cubicBezTo>
                      <a:lnTo>
                        <a:pt x="4725352" y="352426"/>
                      </a:lnTo>
                      <a:lnTo>
                        <a:pt x="5129212" y="390526"/>
                      </a:lnTo>
                      <a:cubicBezTo>
                        <a:pt x="5128988" y="444314"/>
                        <a:pt x="5128764" y="502584"/>
                        <a:pt x="5128540" y="560855"/>
                      </a:cubicBezTo>
                      <a:lnTo>
                        <a:pt x="5127888" y="725806"/>
                      </a:lnTo>
                      <a:lnTo>
                        <a:pt x="7365809" y="725806"/>
                      </a:lnTo>
                      <a:lnTo>
                        <a:pt x="7356941" y="442074"/>
                      </a:lnTo>
                      <a:lnTo>
                        <a:pt x="8244447" y="451039"/>
                      </a:lnTo>
                      <a:lnTo>
                        <a:pt x="8236121" y="725806"/>
                      </a:lnTo>
                      <a:lnTo>
                        <a:pt x="8582025" y="725806"/>
                      </a:lnTo>
                      <a:lnTo>
                        <a:pt x="8582025" y="754358"/>
                      </a:lnTo>
                      <a:lnTo>
                        <a:pt x="8582025" y="1408113"/>
                      </a:lnTo>
                      <a:lnTo>
                        <a:pt x="8582025" y="1408115"/>
                      </a:lnTo>
                      <a:lnTo>
                        <a:pt x="0" y="1408115"/>
                      </a:lnTo>
                      <a:lnTo>
                        <a:pt x="0" y="1408113"/>
                      </a:lnTo>
                      <a:lnTo>
                        <a:pt x="0" y="754358"/>
                      </a:lnTo>
                      <a:lnTo>
                        <a:pt x="0" y="725806"/>
                      </a:lnTo>
                      <a:lnTo>
                        <a:pt x="2309812" y="725806"/>
                      </a:lnTo>
                      <a:lnTo>
                        <a:pt x="2309812" y="1238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4114800" bIns="182880" rtlCol="0" anchor="b"/>
                <a:lstStyle/>
                <a:p>
                  <a:pPr algn="ctr" defTabSz="914310">
                    <a:defRPr/>
                  </a:pPr>
                  <a:endParaRPr lang="en-US" kern="0" dirty="0">
                    <a:solidFill>
                      <a:srgbClr val="FFFFFF"/>
                    </a:solidFill>
                  </a:endParaRPr>
                </a:p>
              </p:txBody>
            </p:sp>
          </p:grpSp>
          <p:grpSp>
            <p:nvGrpSpPr>
              <p:cNvPr id="381" name="Group 380"/>
              <p:cNvGrpSpPr/>
              <p:nvPr/>
            </p:nvGrpSpPr>
            <p:grpSpPr>
              <a:xfrm>
                <a:off x="5879000" y="2246375"/>
                <a:ext cx="2189967" cy="1413612"/>
                <a:chOff x="280988" y="1002439"/>
                <a:chExt cx="8582025" cy="5539650"/>
              </a:xfrm>
              <a:solidFill>
                <a:schemeClr val="bg1">
                  <a:lumMod val="85000"/>
                </a:schemeClr>
              </a:solidFill>
            </p:grpSpPr>
            <p:sp>
              <p:nvSpPr>
                <p:cNvPr id="418" name="Freeform 153"/>
                <p:cNvSpPr/>
                <p:nvPr/>
              </p:nvSpPr>
              <p:spPr>
                <a:xfrm>
                  <a:off x="280988" y="1002439"/>
                  <a:ext cx="8581657" cy="4885890"/>
                </a:xfrm>
                <a:custGeom>
                  <a:avLst/>
                  <a:gdLst>
                    <a:gd name="connsiteX0" fmla="*/ 4369212 w 8581658"/>
                    <a:gd name="connsiteY0" fmla="*/ 0 h 4885891"/>
                    <a:gd name="connsiteX1" fmla="*/ 4679632 w 8581658"/>
                    <a:gd name="connsiteY1" fmla="*/ 102461 h 4885891"/>
                    <a:gd name="connsiteX2" fmla="*/ 4681536 w 8581658"/>
                    <a:gd name="connsiteY2" fmla="*/ 3656921 h 4885891"/>
                    <a:gd name="connsiteX3" fmla="*/ 4781550 w 8581658"/>
                    <a:gd name="connsiteY3" fmla="*/ 3698788 h 4885891"/>
                    <a:gd name="connsiteX4" fmla="*/ 4781550 w 8581658"/>
                    <a:gd name="connsiteY4" fmla="*/ 3292672 h 4885891"/>
                    <a:gd name="connsiteX5" fmla="*/ 4924424 w 8581658"/>
                    <a:gd name="connsiteY5" fmla="*/ 3225684 h 4885891"/>
                    <a:gd name="connsiteX6" fmla="*/ 5010150 w 8581658"/>
                    <a:gd name="connsiteY6" fmla="*/ 3263364 h 4885891"/>
                    <a:gd name="connsiteX7" fmla="*/ 5124450 w 8581658"/>
                    <a:gd name="connsiteY7" fmla="*/ 3200563 h 4885891"/>
                    <a:gd name="connsiteX8" fmla="*/ 5229225 w 8581658"/>
                    <a:gd name="connsiteY8" fmla="*/ 3246617 h 4885891"/>
                    <a:gd name="connsiteX9" fmla="*/ 5216630 w 8581658"/>
                    <a:gd name="connsiteY9" fmla="*/ 2084048 h 4885891"/>
                    <a:gd name="connsiteX10" fmla="*/ 5626753 w 8581658"/>
                    <a:gd name="connsiteY10" fmla="*/ 1794549 h 4885891"/>
                    <a:gd name="connsiteX11" fmla="*/ 6072898 w 8581658"/>
                    <a:gd name="connsiteY11" fmla="*/ 1794549 h 4885891"/>
                    <a:gd name="connsiteX12" fmla="*/ 6073080 w 8581658"/>
                    <a:gd name="connsiteY12" fmla="*/ 1851607 h 4885891"/>
                    <a:gd name="connsiteX13" fmla="*/ 6076950 w 8581658"/>
                    <a:gd name="connsiteY13" fmla="*/ 3401527 h 4885891"/>
                    <a:gd name="connsiteX14" fmla="*/ 6191250 w 8581658"/>
                    <a:gd name="connsiteY14" fmla="*/ 3342913 h 4885891"/>
                    <a:gd name="connsiteX15" fmla="*/ 6190357 w 8581658"/>
                    <a:gd name="connsiteY15" fmla="*/ 1477816 h 4885891"/>
                    <a:gd name="connsiteX16" fmla="*/ 6190324 w 8581658"/>
                    <a:gd name="connsiteY16" fmla="*/ 1417053 h 4885891"/>
                    <a:gd name="connsiteX17" fmla="*/ 6514259 w 8581658"/>
                    <a:gd name="connsiteY17" fmla="*/ 1175985 h 4885891"/>
                    <a:gd name="connsiteX18" fmla="*/ 7026434 w 8581658"/>
                    <a:gd name="connsiteY18" fmla="*/ 1387257 h 4885891"/>
                    <a:gd name="connsiteX19" fmla="*/ 7026885 w 8581658"/>
                    <a:gd name="connsiteY19" fmla="*/ 1435762 h 4885891"/>
                    <a:gd name="connsiteX20" fmla="*/ 7033479 w 8581658"/>
                    <a:gd name="connsiteY20" fmla="*/ 2127786 h 4885891"/>
                    <a:gd name="connsiteX21" fmla="*/ 7434262 w 8581658"/>
                    <a:gd name="connsiteY21" fmla="*/ 1975129 h 4885891"/>
                    <a:gd name="connsiteX22" fmla="*/ 7844569 w 8581658"/>
                    <a:gd name="connsiteY22" fmla="*/ 2209589 h 4885891"/>
                    <a:gd name="connsiteX23" fmla="*/ 7834312 w 8581658"/>
                    <a:gd name="connsiteY23" fmla="*/ 4004744 h 4885891"/>
                    <a:gd name="connsiteX24" fmla="*/ 7913442 w 8581658"/>
                    <a:gd name="connsiteY24" fmla="*/ 4027932 h 4885891"/>
                    <a:gd name="connsiteX25" fmla="*/ 7931027 w 8581658"/>
                    <a:gd name="connsiteY25" fmla="*/ 4151602 h 4885891"/>
                    <a:gd name="connsiteX26" fmla="*/ 8581658 w 8581658"/>
                    <a:gd name="connsiteY26" fmla="*/ 4298461 h 4885891"/>
                    <a:gd name="connsiteX27" fmla="*/ 8579461 w 8581658"/>
                    <a:gd name="connsiteY27" fmla="*/ 4882677 h 4885891"/>
                    <a:gd name="connsiteX28" fmla="*/ 0 w 8581658"/>
                    <a:gd name="connsiteY28" fmla="*/ 4885891 h 4885891"/>
                    <a:gd name="connsiteX29" fmla="*/ 0 w 8581658"/>
                    <a:gd name="connsiteY29" fmla="*/ 4330192 h 4885891"/>
                    <a:gd name="connsiteX30" fmla="*/ 376236 w 8581658"/>
                    <a:gd name="connsiteY30" fmla="*/ 4251440 h 4885891"/>
                    <a:gd name="connsiteX31" fmla="*/ 385761 w 8581658"/>
                    <a:gd name="connsiteY31" fmla="*/ 3363847 h 4885891"/>
                    <a:gd name="connsiteX32" fmla="*/ 614361 w 8581658"/>
                    <a:gd name="connsiteY32" fmla="*/ 3238244 h 4885891"/>
                    <a:gd name="connsiteX33" fmla="*/ 842961 w 8581658"/>
                    <a:gd name="connsiteY33" fmla="*/ 3296858 h 4885891"/>
                    <a:gd name="connsiteX34" fmla="*/ 842961 w 8581658"/>
                    <a:gd name="connsiteY34" fmla="*/ 4184452 h 4885891"/>
                    <a:gd name="connsiteX35" fmla="*/ 1452561 w 8581658"/>
                    <a:gd name="connsiteY35" fmla="*/ 4259814 h 4885891"/>
                    <a:gd name="connsiteX36" fmla="*/ 1452561 w 8581658"/>
                    <a:gd name="connsiteY36" fmla="*/ 3489449 h 4885891"/>
                    <a:gd name="connsiteX37" fmla="*/ 1909761 w 8581658"/>
                    <a:gd name="connsiteY37" fmla="*/ 3330352 h 4885891"/>
                    <a:gd name="connsiteX38" fmla="*/ 1909761 w 8581658"/>
                    <a:gd name="connsiteY38" fmla="*/ 1998962 h 4885891"/>
                    <a:gd name="connsiteX39" fmla="*/ 2205036 w 8581658"/>
                    <a:gd name="connsiteY39" fmla="*/ 1446309 h 4885891"/>
                    <a:gd name="connsiteX40" fmla="*/ 2747961 w 8581658"/>
                    <a:gd name="connsiteY40" fmla="*/ 1831491 h 4885891"/>
                    <a:gd name="connsiteX41" fmla="*/ 2747961 w 8581658"/>
                    <a:gd name="connsiteY41" fmla="*/ 2911676 h 4885891"/>
                    <a:gd name="connsiteX42" fmla="*/ 3538536 w 8581658"/>
                    <a:gd name="connsiteY42" fmla="*/ 3179629 h 4885891"/>
                    <a:gd name="connsiteX43" fmla="*/ 3538536 w 8581658"/>
                    <a:gd name="connsiteY43" fmla="*/ 3296858 h 4885891"/>
                    <a:gd name="connsiteX44" fmla="*/ 3633786 w 8581658"/>
                    <a:gd name="connsiteY44" fmla="*/ 3213123 h 4885891"/>
                    <a:gd name="connsiteX45" fmla="*/ 3995736 w 8581658"/>
                    <a:gd name="connsiteY45" fmla="*/ 3365028 h 4885891"/>
                    <a:gd name="connsiteX46" fmla="*/ 3993832 w 8581658"/>
                    <a:gd name="connsiteY46" fmla="*/ 209141 h 488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81658" h="4885891">
                      <a:moveTo>
                        <a:pt x="4369212" y="0"/>
                      </a:moveTo>
                      <a:lnTo>
                        <a:pt x="4679632" y="102461"/>
                      </a:lnTo>
                      <a:cubicBezTo>
                        <a:pt x="4682807" y="1292361"/>
                        <a:pt x="4678361" y="2467021"/>
                        <a:pt x="4681536" y="3656921"/>
                      </a:cubicBezTo>
                      <a:lnTo>
                        <a:pt x="4781550" y="3698788"/>
                      </a:lnTo>
                      <a:lnTo>
                        <a:pt x="4781550" y="3292672"/>
                      </a:lnTo>
                      <a:lnTo>
                        <a:pt x="4924424" y="3225684"/>
                      </a:lnTo>
                      <a:lnTo>
                        <a:pt x="5010150" y="3263364"/>
                      </a:lnTo>
                      <a:lnTo>
                        <a:pt x="5124450" y="3200563"/>
                      </a:lnTo>
                      <a:lnTo>
                        <a:pt x="5229225" y="3246617"/>
                      </a:lnTo>
                      <a:lnTo>
                        <a:pt x="5216630" y="2084048"/>
                      </a:lnTo>
                      <a:lnTo>
                        <a:pt x="5626753" y="1794549"/>
                      </a:lnTo>
                      <a:lnTo>
                        <a:pt x="6072898" y="1794549"/>
                      </a:lnTo>
                      <a:cubicBezTo>
                        <a:pt x="6072959" y="1813568"/>
                        <a:pt x="6073019" y="1832588"/>
                        <a:pt x="6073080" y="1851607"/>
                      </a:cubicBezTo>
                      <a:cubicBezTo>
                        <a:pt x="6074370" y="2298227"/>
                        <a:pt x="6075660" y="3269993"/>
                        <a:pt x="6076950" y="3401527"/>
                      </a:cubicBezTo>
                      <a:lnTo>
                        <a:pt x="6191250" y="3342913"/>
                      </a:lnTo>
                      <a:cubicBezTo>
                        <a:pt x="6190952" y="2969506"/>
                        <a:pt x="6190655" y="2054371"/>
                        <a:pt x="6190357" y="1477816"/>
                      </a:cubicBezTo>
                      <a:cubicBezTo>
                        <a:pt x="6190346" y="1457562"/>
                        <a:pt x="6190335" y="1437307"/>
                        <a:pt x="6190324" y="1417053"/>
                      </a:cubicBezTo>
                      <a:lnTo>
                        <a:pt x="6514259" y="1175985"/>
                      </a:lnTo>
                      <a:lnTo>
                        <a:pt x="7026434" y="1387257"/>
                      </a:lnTo>
                      <a:cubicBezTo>
                        <a:pt x="7026584" y="1403425"/>
                        <a:pt x="7026735" y="1419594"/>
                        <a:pt x="7026885" y="1435762"/>
                      </a:cubicBezTo>
                      <a:cubicBezTo>
                        <a:pt x="7029083" y="1666437"/>
                        <a:pt x="7031281" y="1868851"/>
                        <a:pt x="7033479" y="2127786"/>
                      </a:cubicBezTo>
                      <a:lnTo>
                        <a:pt x="7434262" y="1975129"/>
                      </a:lnTo>
                      <a:lnTo>
                        <a:pt x="7844569" y="2209589"/>
                      </a:lnTo>
                      <a:lnTo>
                        <a:pt x="7834312" y="4004744"/>
                      </a:lnTo>
                      <a:lnTo>
                        <a:pt x="7913442" y="4027932"/>
                      </a:lnTo>
                      <a:lnTo>
                        <a:pt x="7931027" y="4151602"/>
                      </a:lnTo>
                      <a:lnTo>
                        <a:pt x="8581658" y="4298461"/>
                      </a:lnTo>
                      <a:cubicBezTo>
                        <a:pt x="8580926" y="4493200"/>
                        <a:pt x="8580193" y="4687938"/>
                        <a:pt x="8579461" y="4882677"/>
                      </a:cubicBezTo>
                      <a:lnTo>
                        <a:pt x="0" y="4885891"/>
                      </a:lnTo>
                      <a:lnTo>
                        <a:pt x="0" y="4330192"/>
                      </a:lnTo>
                      <a:lnTo>
                        <a:pt x="376236" y="4251440"/>
                      </a:lnTo>
                      <a:lnTo>
                        <a:pt x="385761" y="3363847"/>
                      </a:lnTo>
                      <a:lnTo>
                        <a:pt x="614361" y="3238244"/>
                      </a:lnTo>
                      <a:lnTo>
                        <a:pt x="842961" y="3296858"/>
                      </a:lnTo>
                      <a:lnTo>
                        <a:pt x="842961" y="4184452"/>
                      </a:lnTo>
                      <a:lnTo>
                        <a:pt x="1452561" y="4259814"/>
                      </a:lnTo>
                      <a:lnTo>
                        <a:pt x="1452561" y="3489449"/>
                      </a:lnTo>
                      <a:lnTo>
                        <a:pt x="1909761" y="3330352"/>
                      </a:lnTo>
                      <a:lnTo>
                        <a:pt x="1909761" y="1998962"/>
                      </a:lnTo>
                      <a:lnTo>
                        <a:pt x="2205036" y="1446309"/>
                      </a:lnTo>
                      <a:lnTo>
                        <a:pt x="2747961" y="1831491"/>
                      </a:lnTo>
                      <a:lnTo>
                        <a:pt x="2747961" y="2911676"/>
                      </a:lnTo>
                      <a:lnTo>
                        <a:pt x="3538536" y="3179629"/>
                      </a:lnTo>
                      <a:lnTo>
                        <a:pt x="3538536" y="3296858"/>
                      </a:lnTo>
                      <a:lnTo>
                        <a:pt x="3633786" y="3213123"/>
                      </a:lnTo>
                      <a:lnTo>
                        <a:pt x="3995736" y="3365028"/>
                      </a:lnTo>
                      <a:lnTo>
                        <a:pt x="3993832" y="20914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lstStyle/>
                <a:p>
                  <a:pPr algn="ctr" defTabSz="914310">
                    <a:defRPr/>
                  </a:pPr>
                  <a:endParaRPr lang="en-US" kern="0" dirty="0">
                    <a:solidFill>
                      <a:sysClr val="windowText" lastClr="000000"/>
                    </a:solidFill>
                  </a:endParaRPr>
                </a:p>
              </p:txBody>
            </p:sp>
            <p:sp>
              <p:nvSpPr>
                <p:cNvPr id="419" name="Freeform 154"/>
                <p:cNvSpPr/>
                <p:nvPr/>
              </p:nvSpPr>
              <p:spPr>
                <a:xfrm>
                  <a:off x="280988" y="2178425"/>
                  <a:ext cx="8581658" cy="3709905"/>
                </a:xfrm>
                <a:custGeom>
                  <a:avLst/>
                  <a:gdLst>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9761 w 8581658"/>
                    <a:gd name="connsiteY20" fmla="*/ 2154366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0" fmla="*/ 6514259 w 8581658"/>
                    <a:gd name="connsiteY0" fmla="*/ 0 h 3709905"/>
                    <a:gd name="connsiteX1" fmla="*/ 7026434 w 8581658"/>
                    <a:gd name="connsiteY1" fmla="*/ 211272 h 3709905"/>
                    <a:gd name="connsiteX2" fmla="*/ 7026885 w 8581658"/>
                    <a:gd name="connsiteY2" fmla="*/ 259775 h 3709905"/>
                    <a:gd name="connsiteX3" fmla="*/ 7033479 w 8581658"/>
                    <a:gd name="connsiteY3" fmla="*/ 951799 h 3709905"/>
                    <a:gd name="connsiteX4" fmla="*/ 7434262 w 8581658"/>
                    <a:gd name="connsiteY4" fmla="*/ 799142 h 3709905"/>
                    <a:gd name="connsiteX5" fmla="*/ 7844569 w 8581658"/>
                    <a:gd name="connsiteY5" fmla="*/ 1033602 h 3709905"/>
                    <a:gd name="connsiteX6" fmla="*/ 7834312 w 8581658"/>
                    <a:gd name="connsiteY6" fmla="*/ 2828757 h 3709905"/>
                    <a:gd name="connsiteX7" fmla="*/ 7913442 w 8581658"/>
                    <a:gd name="connsiteY7" fmla="*/ 2851946 h 3709905"/>
                    <a:gd name="connsiteX8" fmla="*/ 7931027 w 8581658"/>
                    <a:gd name="connsiteY8" fmla="*/ 2975616 h 3709905"/>
                    <a:gd name="connsiteX9" fmla="*/ 8581658 w 8581658"/>
                    <a:gd name="connsiteY9" fmla="*/ 3122475 h 3709905"/>
                    <a:gd name="connsiteX10" fmla="*/ 8579461 w 8581658"/>
                    <a:gd name="connsiteY10" fmla="*/ 3706691 h 3709905"/>
                    <a:gd name="connsiteX11" fmla="*/ 0 w 8581658"/>
                    <a:gd name="connsiteY11" fmla="*/ 3709905 h 3709905"/>
                    <a:gd name="connsiteX12" fmla="*/ 0 w 8581658"/>
                    <a:gd name="connsiteY12" fmla="*/ 3154206 h 3709905"/>
                    <a:gd name="connsiteX13" fmla="*/ 376236 w 8581658"/>
                    <a:gd name="connsiteY13" fmla="*/ 3075454 h 3709905"/>
                    <a:gd name="connsiteX14" fmla="*/ 385761 w 8581658"/>
                    <a:gd name="connsiteY14" fmla="*/ 2187860 h 3709905"/>
                    <a:gd name="connsiteX15" fmla="*/ 614361 w 8581658"/>
                    <a:gd name="connsiteY15" fmla="*/ 2062257 h 3709905"/>
                    <a:gd name="connsiteX16" fmla="*/ 842961 w 8581658"/>
                    <a:gd name="connsiteY16" fmla="*/ 2120872 h 3709905"/>
                    <a:gd name="connsiteX17" fmla="*/ 842961 w 8581658"/>
                    <a:gd name="connsiteY17" fmla="*/ 3008466 h 3709905"/>
                    <a:gd name="connsiteX18" fmla="*/ 1452561 w 8581658"/>
                    <a:gd name="connsiteY18" fmla="*/ 3083828 h 3709905"/>
                    <a:gd name="connsiteX19" fmla="*/ 1452561 w 8581658"/>
                    <a:gd name="connsiteY19" fmla="*/ 2313463 h 3709905"/>
                    <a:gd name="connsiteX20" fmla="*/ 1907379 w 8581658"/>
                    <a:gd name="connsiteY20" fmla="*/ 2163891 h 3709905"/>
                    <a:gd name="connsiteX21" fmla="*/ 1909761 w 8581658"/>
                    <a:gd name="connsiteY21" fmla="*/ 822975 h 3709905"/>
                    <a:gd name="connsiteX22" fmla="*/ 2205036 w 8581658"/>
                    <a:gd name="connsiteY22" fmla="*/ 270322 h 3709905"/>
                    <a:gd name="connsiteX23" fmla="*/ 2747961 w 8581658"/>
                    <a:gd name="connsiteY23" fmla="*/ 655504 h 3709905"/>
                    <a:gd name="connsiteX24" fmla="*/ 2747961 w 8581658"/>
                    <a:gd name="connsiteY24" fmla="*/ 1735690 h 3709905"/>
                    <a:gd name="connsiteX25" fmla="*/ 3174389 w 8581658"/>
                    <a:gd name="connsiteY25" fmla="*/ 1584323 h 3709905"/>
                    <a:gd name="connsiteX26" fmla="*/ 3547328 w 8581658"/>
                    <a:gd name="connsiteY26" fmla="*/ 1802678 h 3709905"/>
                    <a:gd name="connsiteX27" fmla="*/ 3538536 w 8581658"/>
                    <a:gd name="connsiteY27" fmla="*/ 2120872 h 3709905"/>
                    <a:gd name="connsiteX28" fmla="*/ 3633786 w 8581658"/>
                    <a:gd name="connsiteY28" fmla="*/ 2037137 h 3709905"/>
                    <a:gd name="connsiteX29" fmla="*/ 4681536 w 8581658"/>
                    <a:gd name="connsiteY29" fmla="*/ 2480935 h 3709905"/>
                    <a:gd name="connsiteX30" fmla="*/ 4781550 w 8581658"/>
                    <a:gd name="connsiteY30" fmla="*/ 2522801 h 3709905"/>
                    <a:gd name="connsiteX31" fmla="*/ 4781550 w 8581658"/>
                    <a:gd name="connsiteY31" fmla="*/ 2116686 h 3709905"/>
                    <a:gd name="connsiteX32" fmla="*/ 4924424 w 8581658"/>
                    <a:gd name="connsiteY32" fmla="*/ 2049697 h 3709905"/>
                    <a:gd name="connsiteX33" fmla="*/ 5010150 w 8581658"/>
                    <a:gd name="connsiteY33" fmla="*/ 2087378 h 3709905"/>
                    <a:gd name="connsiteX34" fmla="*/ 5124450 w 8581658"/>
                    <a:gd name="connsiteY34" fmla="*/ 2024577 h 3709905"/>
                    <a:gd name="connsiteX35" fmla="*/ 5229225 w 8581658"/>
                    <a:gd name="connsiteY35" fmla="*/ 2070631 h 3709905"/>
                    <a:gd name="connsiteX36" fmla="*/ 5216630 w 8581658"/>
                    <a:gd name="connsiteY36" fmla="*/ 908063 h 3709905"/>
                    <a:gd name="connsiteX37" fmla="*/ 5626753 w 8581658"/>
                    <a:gd name="connsiteY37" fmla="*/ 618564 h 3709905"/>
                    <a:gd name="connsiteX38" fmla="*/ 6072898 w 8581658"/>
                    <a:gd name="connsiteY38" fmla="*/ 618564 h 3709905"/>
                    <a:gd name="connsiteX39" fmla="*/ 6073080 w 8581658"/>
                    <a:gd name="connsiteY39" fmla="*/ 675620 h 3709905"/>
                    <a:gd name="connsiteX40" fmla="*/ 6076950 w 8581658"/>
                    <a:gd name="connsiteY40" fmla="*/ 2225541 h 3709905"/>
                    <a:gd name="connsiteX41" fmla="*/ 6191250 w 8581658"/>
                    <a:gd name="connsiteY41" fmla="*/ 2166927 h 3709905"/>
                    <a:gd name="connsiteX42" fmla="*/ 6190357 w 8581658"/>
                    <a:gd name="connsiteY42" fmla="*/ 301830 h 3709905"/>
                    <a:gd name="connsiteX43" fmla="*/ 6190324 w 8581658"/>
                    <a:gd name="connsiteY43" fmla="*/ 241068 h 3709905"/>
                    <a:gd name="connsiteX44" fmla="*/ 6514259 w 8581658"/>
                    <a:gd name="connsiteY44" fmla="*/ 0 h 370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581658" h="3709905">
                      <a:moveTo>
                        <a:pt x="6514259" y="0"/>
                      </a:moveTo>
                      <a:lnTo>
                        <a:pt x="7026434" y="211272"/>
                      </a:lnTo>
                      <a:cubicBezTo>
                        <a:pt x="7026584" y="227440"/>
                        <a:pt x="7026735" y="243607"/>
                        <a:pt x="7026885" y="259775"/>
                      </a:cubicBezTo>
                      <a:cubicBezTo>
                        <a:pt x="7029083" y="490450"/>
                        <a:pt x="7031281" y="692864"/>
                        <a:pt x="7033479" y="951799"/>
                      </a:cubicBezTo>
                      <a:lnTo>
                        <a:pt x="7434262" y="799142"/>
                      </a:lnTo>
                      <a:lnTo>
                        <a:pt x="7844569" y="1033602"/>
                      </a:lnTo>
                      <a:lnTo>
                        <a:pt x="7834312" y="2828757"/>
                      </a:lnTo>
                      <a:lnTo>
                        <a:pt x="7913442" y="2851946"/>
                      </a:lnTo>
                      <a:lnTo>
                        <a:pt x="7931027" y="2975616"/>
                      </a:lnTo>
                      <a:lnTo>
                        <a:pt x="8581658" y="3122475"/>
                      </a:lnTo>
                      <a:cubicBezTo>
                        <a:pt x="8580926" y="3317214"/>
                        <a:pt x="8580193" y="3511952"/>
                        <a:pt x="8579461" y="3706691"/>
                      </a:cubicBezTo>
                      <a:lnTo>
                        <a:pt x="0" y="3709905"/>
                      </a:lnTo>
                      <a:lnTo>
                        <a:pt x="0" y="3154206"/>
                      </a:lnTo>
                      <a:lnTo>
                        <a:pt x="376236" y="3075454"/>
                      </a:lnTo>
                      <a:lnTo>
                        <a:pt x="385761" y="2187860"/>
                      </a:lnTo>
                      <a:lnTo>
                        <a:pt x="614361" y="2062257"/>
                      </a:lnTo>
                      <a:lnTo>
                        <a:pt x="842961" y="2120872"/>
                      </a:lnTo>
                      <a:lnTo>
                        <a:pt x="842961" y="3008466"/>
                      </a:lnTo>
                      <a:lnTo>
                        <a:pt x="1452561" y="3083828"/>
                      </a:lnTo>
                      <a:lnTo>
                        <a:pt x="1452561" y="2313463"/>
                      </a:lnTo>
                      <a:lnTo>
                        <a:pt x="1907379" y="2163891"/>
                      </a:lnTo>
                      <a:lnTo>
                        <a:pt x="1909761" y="822975"/>
                      </a:lnTo>
                      <a:lnTo>
                        <a:pt x="2205036" y="270322"/>
                      </a:lnTo>
                      <a:lnTo>
                        <a:pt x="2747961" y="655504"/>
                      </a:lnTo>
                      <a:lnTo>
                        <a:pt x="2747961" y="1735690"/>
                      </a:lnTo>
                      <a:lnTo>
                        <a:pt x="3174389" y="1584323"/>
                      </a:lnTo>
                      <a:lnTo>
                        <a:pt x="3547328" y="1802678"/>
                      </a:lnTo>
                      <a:lnTo>
                        <a:pt x="3538536" y="2120872"/>
                      </a:lnTo>
                      <a:lnTo>
                        <a:pt x="3633786" y="2037137"/>
                      </a:lnTo>
                      <a:lnTo>
                        <a:pt x="4681536" y="2480935"/>
                      </a:lnTo>
                      <a:lnTo>
                        <a:pt x="4781550" y="2522801"/>
                      </a:lnTo>
                      <a:lnTo>
                        <a:pt x="4781550" y="2116686"/>
                      </a:lnTo>
                      <a:lnTo>
                        <a:pt x="4924424" y="2049697"/>
                      </a:lnTo>
                      <a:lnTo>
                        <a:pt x="5010150" y="2087378"/>
                      </a:lnTo>
                      <a:lnTo>
                        <a:pt x="5124450" y="2024577"/>
                      </a:lnTo>
                      <a:lnTo>
                        <a:pt x="5229225" y="2070631"/>
                      </a:lnTo>
                      <a:lnTo>
                        <a:pt x="5216630" y="908063"/>
                      </a:lnTo>
                      <a:lnTo>
                        <a:pt x="5626753" y="618564"/>
                      </a:lnTo>
                      <a:lnTo>
                        <a:pt x="6072898" y="618564"/>
                      </a:lnTo>
                      <a:cubicBezTo>
                        <a:pt x="6072959" y="637583"/>
                        <a:pt x="6073019" y="656601"/>
                        <a:pt x="6073080" y="675620"/>
                      </a:cubicBezTo>
                      <a:cubicBezTo>
                        <a:pt x="6074370" y="1122241"/>
                        <a:pt x="6075660" y="2094006"/>
                        <a:pt x="6076950" y="2225541"/>
                      </a:cubicBezTo>
                      <a:lnTo>
                        <a:pt x="6191250" y="2166927"/>
                      </a:lnTo>
                      <a:cubicBezTo>
                        <a:pt x="6190952" y="1793520"/>
                        <a:pt x="6190655" y="878385"/>
                        <a:pt x="6190357" y="301830"/>
                      </a:cubicBezTo>
                      <a:lnTo>
                        <a:pt x="6190324" y="241068"/>
                      </a:lnTo>
                      <a:lnTo>
                        <a:pt x="651425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lstStyle/>
                <a:p>
                  <a:pPr algn="ctr" defTabSz="914310">
                    <a:defRPr/>
                  </a:pPr>
                  <a:endParaRPr lang="en-US" kern="0" dirty="0">
                    <a:solidFill>
                      <a:sysClr val="windowText" lastClr="000000"/>
                    </a:solidFill>
                  </a:endParaRPr>
                </a:p>
              </p:txBody>
            </p:sp>
            <p:sp>
              <p:nvSpPr>
                <p:cNvPr id="420" name="Freeform 155"/>
                <p:cNvSpPr/>
                <p:nvPr/>
              </p:nvSpPr>
              <p:spPr>
                <a:xfrm>
                  <a:off x="280988" y="4218074"/>
                  <a:ext cx="8581657" cy="1670255"/>
                </a:xfrm>
                <a:custGeom>
                  <a:avLst/>
                  <a:gdLst>
                    <a:gd name="connsiteX0" fmla="*/ 6511290 w 8581658"/>
                    <a:gd name="connsiteY0" fmla="*/ 0 h 1670256"/>
                    <a:gd name="connsiteX1" fmla="*/ 7269699 w 8581658"/>
                    <a:gd name="connsiteY1" fmla="*/ 312204 h 1670256"/>
                    <a:gd name="connsiteX2" fmla="*/ 7266622 w 8581658"/>
                    <a:gd name="connsiteY2" fmla="*/ 728947 h 1670256"/>
                    <a:gd name="connsiteX3" fmla="*/ 7834312 w 8581658"/>
                    <a:gd name="connsiteY3" fmla="*/ 789108 h 1670256"/>
                    <a:gd name="connsiteX4" fmla="*/ 7913442 w 8581658"/>
                    <a:gd name="connsiteY4" fmla="*/ 812297 h 1670256"/>
                    <a:gd name="connsiteX5" fmla="*/ 7931027 w 8581658"/>
                    <a:gd name="connsiteY5" fmla="*/ 935967 h 1670256"/>
                    <a:gd name="connsiteX6" fmla="*/ 8581658 w 8581658"/>
                    <a:gd name="connsiteY6" fmla="*/ 1082826 h 1670256"/>
                    <a:gd name="connsiteX7" fmla="*/ 8579461 w 8581658"/>
                    <a:gd name="connsiteY7" fmla="*/ 1667042 h 1670256"/>
                    <a:gd name="connsiteX8" fmla="*/ 0 w 8581658"/>
                    <a:gd name="connsiteY8" fmla="*/ 1670256 h 1670256"/>
                    <a:gd name="connsiteX9" fmla="*/ 0 w 8581658"/>
                    <a:gd name="connsiteY9" fmla="*/ 1114472 h 1670256"/>
                    <a:gd name="connsiteX10" fmla="*/ 737453 w 8581658"/>
                    <a:gd name="connsiteY10" fmla="*/ 957496 h 1670256"/>
                    <a:gd name="connsiteX11" fmla="*/ 1452561 w 8581658"/>
                    <a:gd name="connsiteY11" fmla="*/ 1044179 h 1670256"/>
                    <a:gd name="connsiteX12" fmla="*/ 1452561 w 8581658"/>
                    <a:gd name="connsiteY12" fmla="*/ 273814 h 1670256"/>
                    <a:gd name="connsiteX13" fmla="*/ 2191701 w 8581658"/>
                    <a:gd name="connsiteY13" fmla="*/ 34331 h 1670256"/>
                    <a:gd name="connsiteX14" fmla="*/ 2984181 w 8581658"/>
                    <a:gd name="connsiteY14" fmla="*/ 305634 h 1670256"/>
                    <a:gd name="connsiteX15" fmla="*/ 2982276 w 8581658"/>
                    <a:gd name="connsiteY15" fmla="*/ 714262 h 1670256"/>
                    <a:gd name="connsiteX16" fmla="*/ 3599496 w 8581658"/>
                    <a:gd name="connsiteY16" fmla="*/ 811395 h 1670256"/>
                    <a:gd name="connsiteX17" fmla="*/ 3603306 w 8581658"/>
                    <a:gd name="connsiteY17" fmla="*/ 1196577 h 1670256"/>
                    <a:gd name="connsiteX18" fmla="*/ 3805236 w 8581658"/>
                    <a:gd name="connsiteY18" fmla="*/ 1196577 h 1670256"/>
                    <a:gd name="connsiteX19" fmla="*/ 3805236 w 8581658"/>
                    <a:gd name="connsiteY19" fmla="*/ 608756 h 1670256"/>
                    <a:gd name="connsiteX20" fmla="*/ 4408170 w 8581658"/>
                    <a:gd name="connsiteY20" fmla="*/ 409465 h 1670256"/>
                    <a:gd name="connsiteX21" fmla="*/ 4674870 w 8581658"/>
                    <a:gd name="connsiteY21" fmla="*/ 512460 h 1670256"/>
                    <a:gd name="connsiteX22" fmla="*/ 4688204 w 8581658"/>
                    <a:gd name="connsiteY22" fmla="*/ 1068463 h 1670256"/>
                    <a:gd name="connsiteX23" fmla="*/ 4964430 w 8581658"/>
                    <a:gd name="connsiteY23" fmla="*/ 972167 h 1670256"/>
                    <a:gd name="connsiteX24" fmla="*/ 5726430 w 8581658"/>
                    <a:gd name="connsiteY24" fmla="*/ 1090234 h 1670256"/>
                    <a:gd name="connsiteX25" fmla="*/ 5726430 w 8581658"/>
                    <a:gd name="connsiteY25" fmla="*/ 339965 h 16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581658" h="1670256">
                      <a:moveTo>
                        <a:pt x="6511290" y="0"/>
                      </a:moveTo>
                      <a:lnTo>
                        <a:pt x="7269699" y="312204"/>
                      </a:lnTo>
                      <a:cubicBezTo>
                        <a:pt x="7268673" y="451119"/>
                        <a:pt x="7267648" y="590033"/>
                        <a:pt x="7266622" y="728947"/>
                      </a:cubicBezTo>
                      <a:lnTo>
                        <a:pt x="7834312" y="789108"/>
                      </a:lnTo>
                      <a:lnTo>
                        <a:pt x="7913442" y="812297"/>
                      </a:lnTo>
                      <a:lnTo>
                        <a:pt x="7931027" y="935967"/>
                      </a:lnTo>
                      <a:lnTo>
                        <a:pt x="8581658" y="1082826"/>
                      </a:lnTo>
                      <a:cubicBezTo>
                        <a:pt x="8580926" y="1277565"/>
                        <a:pt x="8580193" y="1472303"/>
                        <a:pt x="8579461" y="1667042"/>
                      </a:cubicBezTo>
                      <a:lnTo>
                        <a:pt x="0" y="1670256"/>
                      </a:lnTo>
                      <a:lnTo>
                        <a:pt x="0" y="1114472"/>
                      </a:lnTo>
                      <a:lnTo>
                        <a:pt x="737453" y="957496"/>
                      </a:lnTo>
                      <a:lnTo>
                        <a:pt x="1452561" y="1044179"/>
                      </a:lnTo>
                      <a:lnTo>
                        <a:pt x="1452561" y="273814"/>
                      </a:lnTo>
                      <a:lnTo>
                        <a:pt x="2191701" y="34331"/>
                      </a:lnTo>
                      <a:lnTo>
                        <a:pt x="2984181" y="305634"/>
                      </a:lnTo>
                      <a:lnTo>
                        <a:pt x="2982276" y="714262"/>
                      </a:lnTo>
                      <a:lnTo>
                        <a:pt x="3599496" y="811395"/>
                      </a:lnTo>
                      <a:lnTo>
                        <a:pt x="3603306" y="1196577"/>
                      </a:lnTo>
                      <a:lnTo>
                        <a:pt x="3805236" y="1196577"/>
                      </a:lnTo>
                      <a:lnTo>
                        <a:pt x="3805236" y="608756"/>
                      </a:lnTo>
                      <a:lnTo>
                        <a:pt x="4408170" y="409465"/>
                      </a:lnTo>
                      <a:lnTo>
                        <a:pt x="4674870" y="512460"/>
                      </a:lnTo>
                      <a:lnTo>
                        <a:pt x="4688204" y="1068463"/>
                      </a:lnTo>
                      <a:lnTo>
                        <a:pt x="4964430" y="972167"/>
                      </a:lnTo>
                      <a:lnTo>
                        <a:pt x="5726430" y="1090234"/>
                      </a:lnTo>
                      <a:lnTo>
                        <a:pt x="5726430" y="33996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bIns="274320" rtlCol="0" anchor="b"/>
                <a:lstStyle/>
                <a:p>
                  <a:pPr algn="ctr" defTabSz="914310">
                    <a:defRPr/>
                  </a:pPr>
                  <a:endParaRPr lang="en-US" kern="0" dirty="0">
                    <a:solidFill>
                      <a:srgbClr val="FFFFFF"/>
                    </a:solidFill>
                  </a:endParaRPr>
                </a:p>
              </p:txBody>
            </p:sp>
            <p:sp>
              <p:nvSpPr>
                <p:cNvPr id="421" name="Freeform 156"/>
                <p:cNvSpPr/>
                <p:nvPr/>
              </p:nvSpPr>
              <p:spPr>
                <a:xfrm>
                  <a:off x="280988" y="5133974"/>
                  <a:ext cx="8582025" cy="1408115"/>
                </a:xfrm>
                <a:custGeom>
                  <a:avLst/>
                  <a:gdLst>
                    <a:gd name="connsiteX0" fmla="*/ 2605087 w 8582025"/>
                    <a:gd name="connsiteY0" fmla="*/ 0 h 1408115"/>
                    <a:gd name="connsiteX1" fmla="*/ 3100387 w 8582025"/>
                    <a:gd name="connsiteY1" fmla="*/ 57151 h 1408115"/>
                    <a:gd name="connsiteX2" fmla="*/ 3100387 w 8582025"/>
                    <a:gd name="connsiteY2" fmla="*/ 725806 h 1408115"/>
                    <a:gd name="connsiteX3" fmla="*/ 3339046 w 8582025"/>
                    <a:gd name="connsiteY3" fmla="*/ 725806 h 1408115"/>
                    <a:gd name="connsiteX4" fmla="*/ 3338512 w 8582025"/>
                    <a:gd name="connsiteY4" fmla="*/ 400051 h 1408115"/>
                    <a:gd name="connsiteX5" fmla="*/ 3767137 w 8582025"/>
                    <a:gd name="connsiteY5" fmla="*/ 400051 h 1408115"/>
                    <a:gd name="connsiteX6" fmla="*/ 3938587 w 8582025"/>
                    <a:gd name="connsiteY6" fmla="*/ 466726 h 1408115"/>
                    <a:gd name="connsiteX7" fmla="*/ 3938587 w 8582025"/>
                    <a:gd name="connsiteY7" fmla="*/ 723901 h 1408115"/>
                    <a:gd name="connsiteX8" fmla="*/ 4322837 w 8582025"/>
                    <a:gd name="connsiteY8" fmla="*/ 724462 h 1408115"/>
                    <a:gd name="connsiteX9" fmla="*/ 4321492 w 8582025"/>
                    <a:gd name="connsiteY9" fmla="*/ 481966 h 1408115"/>
                    <a:gd name="connsiteX10" fmla="*/ 4725352 w 8582025"/>
                    <a:gd name="connsiteY10" fmla="*/ 352426 h 1408115"/>
                    <a:gd name="connsiteX11" fmla="*/ 5129212 w 8582025"/>
                    <a:gd name="connsiteY11" fmla="*/ 390526 h 1408115"/>
                    <a:gd name="connsiteX12" fmla="*/ 5128540 w 8582025"/>
                    <a:gd name="connsiteY12" fmla="*/ 560855 h 1408115"/>
                    <a:gd name="connsiteX13" fmla="*/ 5127888 w 8582025"/>
                    <a:gd name="connsiteY13" fmla="*/ 725806 h 1408115"/>
                    <a:gd name="connsiteX14" fmla="*/ 7365809 w 8582025"/>
                    <a:gd name="connsiteY14" fmla="*/ 725806 h 1408115"/>
                    <a:gd name="connsiteX15" fmla="*/ 7356941 w 8582025"/>
                    <a:gd name="connsiteY15" fmla="*/ 442074 h 1408115"/>
                    <a:gd name="connsiteX16" fmla="*/ 8244447 w 8582025"/>
                    <a:gd name="connsiteY16" fmla="*/ 451039 h 1408115"/>
                    <a:gd name="connsiteX17" fmla="*/ 8236121 w 8582025"/>
                    <a:gd name="connsiteY17" fmla="*/ 725806 h 1408115"/>
                    <a:gd name="connsiteX18" fmla="*/ 8582025 w 8582025"/>
                    <a:gd name="connsiteY18" fmla="*/ 725806 h 1408115"/>
                    <a:gd name="connsiteX19" fmla="*/ 8582025 w 8582025"/>
                    <a:gd name="connsiteY19" fmla="*/ 754358 h 1408115"/>
                    <a:gd name="connsiteX20" fmla="*/ 8582025 w 8582025"/>
                    <a:gd name="connsiteY20" fmla="*/ 1408113 h 1408115"/>
                    <a:gd name="connsiteX21" fmla="*/ 8582025 w 8582025"/>
                    <a:gd name="connsiteY21" fmla="*/ 1408115 h 1408115"/>
                    <a:gd name="connsiteX22" fmla="*/ 0 w 8582025"/>
                    <a:gd name="connsiteY22" fmla="*/ 1408115 h 1408115"/>
                    <a:gd name="connsiteX23" fmla="*/ 0 w 8582025"/>
                    <a:gd name="connsiteY23" fmla="*/ 1408113 h 1408115"/>
                    <a:gd name="connsiteX24" fmla="*/ 0 w 8582025"/>
                    <a:gd name="connsiteY24" fmla="*/ 754358 h 1408115"/>
                    <a:gd name="connsiteX25" fmla="*/ 0 w 8582025"/>
                    <a:gd name="connsiteY25" fmla="*/ 725806 h 1408115"/>
                    <a:gd name="connsiteX26" fmla="*/ 2309812 w 8582025"/>
                    <a:gd name="connsiteY26" fmla="*/ 725806 h 1408115"/>
                    <a:gd name="connsiteX27" fmla="*/ 2309812 w 8582025"/>
                    <a:gd name="connsiteY27" fmla="*/ 123825 h 140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2025" h="1408115">
                      <a:moveTo>
                        <a:pt x="2605087" y="0"/>
                      </a:moveTo>
                      <a:lnTo>
                        <a:pt x="3100387" y="57151"/>
                      </a:lnTo>
                      <a:lnTo>
                        <a:pt x="3100387" y="725806"/>
                      </a:lnTo>
                      <a:lnTo>
                        <a:pt x="3339046" y="725806"/>
                      </a:lnTo>
                      <a:lnTo>
                        <a:pt x="3338512" y="400051"/>
                      </a:lnTo>
                      <a:lnTo>
                        <a:pt x="3767137" y="400051"/>
                      </a:lnTo>
                      <a:lnTo>
                        <a:pt x="3938587" y="466726"/>
                      </a:lnTo>
                      <a:lnTo>
                        <a:pt x="3938587" y="723901"/>
                      </a:lnTo>
                      <a:lnTo>
                        <a:pt x="4322837" y="724462"/>
                      </a:lnTo>
                      <a:cubicBezTo>
                        <a:pt x="4322389" y="640642"/>
                        <a:pt x="4321940" y="565786"/>
                        <a:pt x="4321492" y="481966"/>
                      </a:cubicBezTo>
                      <a:lnTo>
                        <a:pt x="4725352" y="352426"/>
                      </a:lnTo>
                      <a:lnTo>
                        <a:pt x="5129212" y="390526"/>
                      </a:lnTo>
                      <a:cubicBezTo>
                        <a:pt x="5128988" y="444314"/>
                        <a:pt x="5128764" y="502584"/>
                        <a:pt x="5128540" y="560855"/>
                      </a:cubicBezTo>
                      <a:lnTo>
                        <a:pt x="5127888" y="725806"/>
                      </a:lnTo>
                      <a:lnTo>
                        <a:pt x="7365809" y="725806"/>
                      </a:lnTo>
                      <a:lnTo>
                        <a:pt x="7356941" y="442074"/>
                      </a:lnTo>
                      <a:lnTo>
                        <a:pt x="8244447" y="451039"/>
                      </a:lnTo>
                      <a:lnTo>
                        <a:pt x="8236121" y="725806"/>
                      </a:lnTo>
                      <a:lnTo>
                        <a:pt x="8582025" y="725806"/>
                      </a:lnTo>
                      <a:lnTo>
                        <a:pt x="8582025" y="754358"/>
                      </a:lnTo>
                      <a:lnTo>
                        <a:pt x="8582025" y="1408113"/>
                      </a:lnTo>
                      <a:lnTo>
                        <a:pt x="8582025" y="1408115"/>
                      </a:lnTo>
                      <a:lnTo>
                        <a:pt x="0" y="1408115"/>
                      </a:lnTo>
                      <a:lnTo>
                        <a:pt x="0" y="1408113"/>
                      </a:lnTo>
                      <a:lnTo>
                        <a:pt x="0" y="754358"/>
                      </a:lnTo>
                      <a:lnTo>
                        <a:pt x="0" y="725806"/>
                      </a:lnTo>
                      <a:lnTo>
                        <a:pt x="2309812" y="725806"/>
                      </a:lnTo>
                      <a:lnTo>
                        <a:pt x="2309812" y="12382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bIns="182880" rtlCol="0" anchor="b"/>
                <a:lstStyle/>
                <a:p>
                  <a:pPr algn="ctr" defTabSz="914310">
                    <a:defRPr/>
                  </a:pPr>
                  <a:endParaRPr lang="en-US" kern="0" dirty="0">
                    <a:solidFill>
                      <a:srgbClr val="FFFFFF"/>
                    </a:solidFill>
                  </a:endParaRPr>
                </a:p>
              </p:txBody>
            </p:sp>
          </p:grpSp>
          <p:grpSp>
            <p:nvGrpSpPr>
              <p:cNvPr id="382" name="Group 381"/>
              <p:cNvGrpSpPr/>
              <p:nvPr/>
            </p:nvGrpSpPr>
            <p:grpSpPr>
              <a:xfrm>
                <a:off x="4168124" y="3315790"/>
                <a:ext cx="1754513" cy="344198"/>
                <a:chOff x="4968822" y="5924551"/>
                <a:chExt cx="3722596" cy="825499"/>
              </a:xfrm>
              <a:solidFill>
                <a:schemeClr val="tx2">
                  <a:lumMod val="20000"/>
                  <a:lumOff val="80000"/>
                </a:schemeClr>
              </a:solidFill>
            </p:grpSpPr>
            <p:sp>
              <p:nvSpPr>
                <p:cNvPr id="383" name="Rectangle 382"/>
                <p:cNvSpPr/>
                <p:nvPr/>
              </p:nvSpPr>
              <p:spPr>
                <a:xfrm>
                  <a:off x="4968822" y="6052457"/>
                  <a:ext cx="3722596"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nvGrpSpPr>
                <p:cNvPr id="384" name="Group 383"/>
                <p:cNvGrpSpPr/>
                <p:nvPr/>
              </p:nvGrpSpPr>
              <p:grpSpPr>
                <a:xfrm>
                  <a:off x="5267326" y="6096000"/>
                  <a:ext cx="96518" cy="654050"/>
                  <a:chOff x="5267326" y="6096000"/>
                  <a:chExt cx="96518" cy="654050"/>
                </a:xfrm>
                <a:grpFill/>
              </p:grpSpPr>
              <p:sp>
                <p:nvSpPr>
                  <p:cNvPr id="416" name="Rectangle 415"/>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17" name="Round Same Side Corner Rectangle 107"/>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85" name="Group 384"/>
                <p:cNvGrpSpPr/>
                <p:nvPr/>
              </p:nvGrpSpPr>
              <p:grpSpPr>
                <a:xfrm>
                  <a:off x="5594986" y="6096000"/>
                  <a:ext cx="96518" cy="654050"/>
                  <a:chOff x="5267326" y="6096000"/>
                  <a:chExt cx="96518" cy="654050"/>
                </a:xfrm>
                <a:grpFill/>
              </p:grpSpPr>
              <p:sp>
                <p:nvSpPr>
                  <p:cNvPr id="414" name="Rectangle 413"/>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15" name="Round Same Side Corner Rectangle 105"/>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86" name="Group 385"/>
                <p:cNvGrpSpPr/>
                <p:nvPr/>
              </p:nvGrpSpPr>
              <p:grpSpPr>
                <a:xfrm>
                  <a:off x="5922646" y="6096000"/>
                  <a:ext cx="96518" cy="654050"/>
                  <a:chOff x="5267326" y="6096000"/>
                  <a:chExt cx="96518" cy="654050"/>
                </a:xfrm>
                <a:grpFill/>
              </p:grpSpPr>
              <p:sp>
                <p:nvSpPr>
                  <p:cNvPr id="412" name="Rectangle 411"/>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13" name="Round Same Side Corner Rectangle 103"/>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87" name="Group 386"/>
                <p:cNvGrpSpPr/>
                <p:nvPr/>
              </p:nvGrpSpPr>
              <p:grpSpPr>
                <a:xfrm>
                  <a:off x="6250306" y="6096000"/>
                  <a:ext cx="96518" cy="654050"/>
                  <a:chOff x="5267326" y="6096000"/>
                  <a:chExt cx="96518" cy="654050"/>
                </a:xfrm>
                <a:grpFill/>
              </p:grpSpPr>
              <p:sp>
                <p:nvSpPr>
                  <p:cNvPr id="410" name="Rectangle 409"/>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11" name="Round Same Side Corner Rectangle 101"/>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88" name="Group 387"/>
                <p:cNvGrpSpPr/>
                <p:nvPr/>
              </p:nvGrpSpPr>
              <p:grpSpPr>
                <a:xfrm>
                  <a:off x="6577966" y="6096000"/>
                  <a:ext cx="96518" cy="654050"/>
                  <a:chOff x="5267326" y="6096000"/>
                  <a:chExt cx="96518" cy="654050"/>
                </a:xfrm>
                <a:grpFill/>
              </p:grpSpPr>
              <p:sp>
                <p:nvSpPr>
                  <p:cNvPr id="408" name="Rectangle 407"/>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09" name="Round Same Side Corner Rectangle 99"/>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89" name="Group 388"/>
                <p:cNvGrpSpPr/>
                <p:nvPr/>
              </p:nvGrpSpPr>
              <p:grpSpPr>
                <a:xfrm>
                  <a:off x="6905626" y="6096000"/>
                  <a:ext cx="96518" cy="654050"/>
                  <a:chOff x="5267326" y="6096000"/>
                  <a:chExt cx="96518" cy="654050"/>
                </a:xfrm>
                <a:grpFill/>
              </p:grpSpPr>
              <p:sp>
                <p:nvSpPr>
                  <p:cNvPr id="406" name="Rectangle 405"/>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07" name="Round Same Side Corner Rectangle 97"/>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90" name="Group 389"/>
                <p:cNvGrpSpPr/>
                <p:nvPr/>
              </p:nvGrpSpPr>
              <p:grpSpPr>
                <a:xfrm>
                  <a:off x="7233286" y="6096000"/>
                  <a:ext cx="96518" cy="654050"/>
                  <a:chOff x="5267326" y="6096000"/>
                  <a:chExt cx="96518" cy="654050"/>
                </a:xfrm>
                <a:grpFill/>
              </p:grpSpPr>
              <p:sp>
                <p:nvSpPr>
                  <p:cNvPr id="404" name="Rectangle 403"/>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05" name="Round Same Side Corner Rectangle 95"/>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91" name="Group 390"/>
                <p:cNvGrpSpPr/>
                <p:nvPr/>
              </p:nvGrpSpPr>
              <p:grpSpPr>
                <a:xfrm>
                  <a:off x="7560946" y="6096000"/>
                  <a:ext cx="96518" cy="654050"/>
                  <a:chOff x="5267326" y="6096000"/>
                  <a:chExt cx="96518" cy="654050"/>
                </a:xfrm>
                <a:grpFill/>
              </p:grpSpPr>
              <p:sp>
                <p:nvSpPr>
                  <p:cNvPr id="402" name="Rectangle 401"/>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03" name="Round Same Side Corner Rectangle 93"/>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92" name="Group 391"/>
                <p:cNvGrpSpPr/>
                <p:nvPr/>
              </p:nvGrpSpPr>
              <p:grpSpPr>
                <a:xfrm>
                  <a:off x="7888606" y="6096000"/>
                  <a:ext cx="96518" cy="654050"/>
                  <a:chOff x="5267326" y="6096000"/>
                  <a:chExt cx="96518" cy="654050"/>
                </a:xfrm>
                <a:grpFill/>
              </p:grpSpPr>
              <p:sp>
                <p:nvSpPr>
                  <p:cNvPr id="400" name="Rectangle 399"/>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401" name="Round Same Side Corner Rectangle 91"/>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93" name="Group 392"/>
                <p:cNvGrpSpPr/>
                <p:nvPr/>
              </p:nvGrpSpPr>
              <p:grpSpPr>
                <a:xfrm>
                  <a:off x="8216266" y="6096000"/>
                  <a:ext cx="96518" cy="654050"/>
                  <a:chOff x="5267326" y="6096000"/>
                  <a:chExt cx="96518" cy="654050"/>
                </a:xfrm>
                <a:grpFill/>
              </p:grpSpPr>
              <p:sp>
                <p:nvSpPr>
                  <p:cNvPr id="398" name="Rectangle 397"/>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399" name="Round Same Side Corner Rectangle 89"/>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nvGrpSpPr>
                <p:cNvPr id="394" name="Group 393"/>
                <p:cNvGrpSpPr/>
                <p:nvPr/>
              </p:nvGrpSpPr>
              <p:grpSpPr>
                <a:xfrm>
                  <a:off x="8543926" y="6096000"/>
                  <a:ext cx="96518" cy="654050"/>
                  <a:chOff x="5267326" y="6096000"/>
                  <a:chExt cx="96518" cy="654050"/>
                </a:xfrm>
                <a:grpFill/>
              </p:grpSpPr>
              <p:sp>
                <p:nvSpPr>
                  <p:cNvPr id="396" name="Rectangle 395"/>
                  <p:cNvSpPr/>
                  <p:nvPr/>
                </p:nvSpPr>
                <p:spPr>
                  <a:xfrm>
                    <a:off x="5295900" y="6096000"/>
                    <a:ext cx="45719" cy="6223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sp>
                <p:nvSpPr>
                  <p:cNvPr id="397" name="Round Same Side Corner Rectangle 87"/>
                  <p:cNvSpPr/>
                  <p:nvPr/>
                </p:nvSpPr>
                <p:spPr>
                  <a:xfrm>
                    <a:off x="5267326" y="6687414"/>
                    <a:ext cx="96518" cy="62636"/>
                  </a:xfrm>
                  <a:prstGeom prst="round2SameRect">
                    <a:avLst>
                      <a:gd name="adj1" fmla="val 24487"/>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sp>
              <p:nvSpPr>
                <p:cNvPr id="395" name="Rectangle 394"/>
                <p:cNvSpPr/>
                <p:nvPr/>
              </p:nvSpPr>
              <p:spPr>
                <a:xfrm>
                  <a:off x="4968822" y="5924551"/>
                  <a:ext cx="3722596" cy="1164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10">
                    <a:defRPr/>
                  </a:pPr>
                  <a:endParaRPr lang="en-US" kern="0" dirty="0">
                    <a:solidFill>
                      <a:sysClr val="windowText" lastClr="000000"/>
                    </a:solidFill>
                  </a:endParaRPr>
                </a:p>
              </p:txBody>
            </p:sp>
          </p:grpSp>
        </p:grpSp>
        <p:sp>
          <p:nvSpPr>
            <p:cNvPr id="432" name="Rectangle 431"/>
            <p:cNvSpPr/>
            <p:nvPr/>
          </p:nvSpPr>
          <p:spPr>
            <a:xfrm>
              <a:off x="0" y="3336925"/>
              <a:ext cx="9144000" cy="403983"/>
            </a:xfrm>
            <a:prstGeom prst="rect">
              <a:avLst/>
            </a:prstGeom>
            <a:solidFill>
              <a:schemeClr val="bg1">
                <a:lumMod val="75000"/>
              </a:schemeClr>
            </a:solidFill>
          </p:spPr>
          <p:txBody>
            <a:bodyPr wrap="square" rtlCol="0" anchor="t">
              <a:noAutofit/>
            </a:bodyPr>
            <a:lstStyle/>
            <a:p>
              <a:pPr algn="ctr" defTabSz="457189">
                <a:defRPr/>
              </a:pPr>
              <a:endParaRPr lang="en-US" sz="1000" dirty="0">
                <a:solidFill>
                  <a:srgbClr val="39393B"/>
                </a:solidFill>
              </a:endParaRPr>
            </a:p>
          </p:txBody>
        </p:sp>
      </p:grpSp>
      <p:sp>
        <p:nvSpPr>
          <p:cNvPr id="3" name="Title 2"/>
          <p:cNvSpPr>
            <a:spLocks noGrp="1"/>
          </p:cNvSpPr>
          <p:nvPr>
            <p:ph type="title"/>
          </p:nvPr>
        </p:nvSpPr>
        <p:spPr>
          <a:xfrm>
            <a:off x="231774" y="170261"/>
            <a:ext cx="8686800" cy="539352"/>
          </a:xfrm>
        </p:spPr>
        <p:txBody>
          <a:bodyPr/>
          <a:lstStyle/>
          <a:p>
            <a:r>
              <a:rPr lang="en-US" sz="2400" dirty="0">
                <a:solidFill>
                  <a:schemeClr val="tx1"/>
                </a:solidFill>
              </a:rPr>
              <a:t>It’s Impossible to Block 100% of Threats 100% of the Time</a:t>
            </a:r>
          </a:p>
        </p:txBody>
      </p:sp>
      <p:sp>
        <p:nvSpPr>
          <p:cNvPr id="48" name="Rectangle 47"/>
          <p:cNvSpPr/>
          <p:nvPr/>
        </p:nvSpPr>
        <p:spPr>
          <a:xfrm>
            <a:off x="465999" y="1995501"/>
            <a:ext cx="1555564" cy="677108"/>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defTabSz="914378"/>
            <a:r>
              <a:rPr lang="en-US" sz="1100" b="1" dirty="0">
                <a:solidFill>
                  <a:schemeClr val="tx1"/>
                </a:solidFill>
              </a:rPr>
              <a:t>Current defense in-depth approach</a:t>
            </a:r>
            <a:br>
              <a:rPr lang="en-US" sz="1100" b="1" dirty="0">
                <a:solidFill>
                  <a:schemeClr val="tx1"/>
                </a:solidFill>
              </a:rPr>
            </a:br>
            <a:r>
              <a:rPr lang="en-US" sz="1100" b="1" dirty="0">
                <a:solidFill>
                  <a:schemeClr val="tx1"/>
                </a:solidFill>
              </a:rPr>
              <a:t>is built on binary detection</a:t>
            </a:r>
          </a:p>
        </p:txBody>
      </p:sp>
      <p:sp>
        <p:nvSpPr>
          <p:cNvPr id="66" name="Rectangle 65"/>
          <p:cNvSpPr/>
          <p:nvPr/>
        </p:nvSpPr>
        <p:spPr>
          <a:xfrm>
            <a:off x="748548" y="4482161"/>
            <a:ext cx="7589520" cy="153888"/>
          </a:xfrm>
          <a:prstGeom prst="rect">
            <a:avLst/>
          </a:prstGeom>
        </p:spPr>
        <p:txBody>
          <a:bodyPr wrap="square" lIns="0" tIns="0" rIns="0" bIns="0" anchor="ctr">
            <a:noAutofit/>
          </a:bodyPr>
          <a:lstStyle/>
          <a:p>
            <a:pPr algn="ctr" defTabSz="342824"/>
            <a:r>
              <a:rPr lang="en-US" b="1" i="1" dirty="0"/>
              <a:t>Single points of inspection have their limitations</a:t>
            </a:r>
          </a:p>
        </p:txBody>
      </p:sp>
      <p:sp>
        <p:nvSpPr>
          <p:cNvPr id="290" name="TextBox 289"/>
          <p:cNvSpPr txBox="1"/>
          <p:nvPr/>
        </p:nvSpPr>
        <p:spPr>
          <a:xfrm>
            <a:off x="3421821" y="1141900"/>
            <a:ext cx="2135908" cy="153888"/>
          </a:xfrm>
          <a:prstGeom prst="rect">
            <a:avLst/>
          </a:prstGeom>
          <a:noFill/>
        </p:spPr>
        <p:txBody>
          <a:bodyPr wrap="square" lIns="0" tIns="0" rIns="0" bIns="0" rtlCol="0">
            <a:spAutoFit/>
          </a:bodyPr>
          <a:lstStyle/>
          <a:p>
            <a:pPr algn="ctr" defTabSz="914378"/>
            <a:r>
              <a:rPr lang="en-US" sz="1000" b="1" i="1" dirty="0"/>
              <a:t>Known threats are blocked</a:t>
            </a:r>
          </a:p>
        </p:txBody>
      </p:sp>
      <p:sp>
        <p:nvSpPr>
          <p:cNvPr id="16" name="TextBox 15"/>
          <p:cNvSpPr txBox="1"/>
          <p:nvPr/>
        </p:nvSpPr>
        <p:spPr>
          <a:xfrm>
            <a:off x="2028515" y="1394598"/>
            <a:ext cx="1147233" cy="307777"/>
          </a:xfrm>
          <a:prstGeom prst="rect">
            <a:avLst/>
          </a:prstGeom>
          <a:noFill/>
        </p:spPr>
        <p:txBody>
          <a:bodyPr wrap="square" lIns="0" tIns="0" rIns="0" bIns="0" rtlCol="0">
            <a:spAutoFit/>
          </a:bodyPr>
          <a:lstStyle/>
          <a:p>
            <a:pPr algn="r" defTabSz="914378"/>
            <a:r>
              <a:rPr lang="en-US" sz="1000" b="1" i="1" dirty="0"/>
              <a:t>Good files make </a:t>
            </a:r>
            <a:br>
              <a:rPr lang="en-US" sz="1000" b="1" i="1" dirty="0"/>
            </a:br>
            <a:r>
              <a:rPr lang="en-US" sz="1000" b="1" i="1" dirty="0"/>
              <a:t>it through </a:t>
            </a:r>
          </a:p>
        </p:txBody>
      </p:sp>
      <p:sp>
        <p:nvSpPr>
          <p:cNvPr id="237" name="Freeform: Shape 236"/>
          <p:cNvSpPr/>
          <p:nvPr/>
        </p:nvSpPr>
        <p:spPr>
          <a:xfrm>
            <a:off x="1740952" y="1448945"/>
            <a:ext cx="5775818" cy="2583828"/>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FFFFFF"/>
              </a:solidFill>
            </a:endParaRPr>
          </a:p>
        </p:txBody>
      </p:sp>
      <p:sp>
        <p:nvSpPr>
          <p:cNvPr id="238" name="Freeform: Shape 237"/>
          <p:cNvSpPr/>
          <p:nvPr/>
        </p:nvSpPr>
        <p:spPr>
          <a:xfrm>
            <a:off x="2145721" y="1792130"/>
            <a:ext cx="4966280" cy="2240644"/>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FFFFFF"/>
              </a:solidFill>
            </a:endParaRPr>
          </a:p>
        </p:txBody>
      </p:sp>
      <p:sp>
        <p:nvSpPr>
          <p:cNvPr id="239" name="Freeform: Shape 238"/>
          <p:cNvSpPr/>
          <p:nvPr/>
        </p:nvSpPr>
        <p:spPr>
          <a:xfrm>
            <a:off x="2583872" y="2182067"/>
            <a:ext cx="4089978" cy="1850706"/>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FFFFFF"/>
              </a:solidFill>
            </a:endParaRPr>
          </a:p>
        </p:txBody>
      </p:sp>
      <p:sp>
        <p:nvSpPr>
          <p:cNvPr id="240" name="Freeform: Shape 239"/>
          <p:cNvSpPr/>
          <p:nvPr/>
        </p:nvSpPr>
        <p:spPr>
          <a:xfrm>
            <a:off x="2977570" y="2590801"/>
            <a:ext cx="3270830" cy="1441973"/>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FFFFFF"/>
              </a:solidFill>
            </a:endParaRPr>
          </a:p>
        </p:txBody>
      </p:sp>
      <p:sp>
        <p:nvSpPr>
          <p:cNvPr id="241" name="Freeform: Shape 240"/>
          <p:cNvSpPr/>
          <p:nvPr/>
        </p:nvSpPr>
        <p:spPr>
          <a:xfrm>
            <a:off x="3415720" y="2940686"/>
            <a:ext cx="2426280" cy="1092088"/>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accent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8EBCDC">
                  <a:lumMod val="75000"/>
                </a:srgbClr>
              </a:solidFill>
            </a:endParaRPr>
          </a:p>
        </p:txBody>
      </p:sp>
      <p:sp>
        <p:nvSpPr>
          <p:cNvPr id="243" name="Freeform: Shape 242"/>
          <p:cNvSpPr/>
          <p:nvPr/>
        </p:nvSpPr>
        <p:spPr>
          <a:xfrm>
            <a:off x="3813291" y="3347627"/>
            <a:ext cx="1631141" cy="685146"/>
          </a:xfrm>
          <a:custGeom>
            <a:avLst/>
            <a:gdLst>
              <a:gd name="connsiteX0" fmla="*/ 1796792 w 3593585"/>
              <a:gd name="connsiteY0" fmla="*/ 0 h 1608781"/>
              <a:gd name="connsiteX1" fmla="*/ 3568423 w 3593585"/>
              <a:gd name="connsiteY1" fmla="*/ 1443917 h 1608781"/>
              <a:gd name="connsiteX2" fmla="*/ 3593585 w 3593585"/>
              <a:gd name="connsiteY2" fmla="*/ 1608781 h 1608781"/>
              <a:gd name="connsiteX3" fmla="*/ 0 w 3593585"/>
              <a:gd name="connsiteY3" fmla="*/ 1608781 h 1608781"/>
              <a:gd name="connsiteX4" fmla="*/ 25161 w 3593585"/>
              <a:gd name="connsiteY4" fmla="*/ 1443917 h 1608781"/>
              <a:gd name="connsiteX5" fmla="*/ 1796792 w 3593585"/>
              <a:gd name="connsiteY5" fmla="*/ 0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5" fmla="*/ 116601 w 3593585"/>
              <a:gd name="connsiteY5" fmla="*/ 1535357 h 1608781"/>
              <a:gd name="connsiteX0" fmla="*/ 25161 w 3593585"/>
              <a:gd name="connsiteY0" fmla="*/ 1443917 h 1608781"/>
              <a:gd name="connsiteX1" fmla="*/ 1796792 w 3593585"/>
              <a:gd name="connsiteY1" fmla="*/ 0 h 1608781"/>
              <a:gd name="connsiteX2" fmla="*/ 3568423 w 3593585"/>
              <a:gd name="connsiteY2" fmla="*/ 1443917 h 1608781"/>
              <a:gd name="connsiteX3" fmla="*/ 3593585 w 3593585"/>
              <a:gd name="connsiteY3" fmla="*/ 1608781 h 1608781"/>
              <a:gd name="connsiteX4" fmla="*/ 0 w 3593585"/>
              <a:gd name="connsiteY4" fmla="*/ 1608781 h 1608781"/>
              <a:gd name="connsiteX0" fmla="*/ 0 w 3568424"/>
              <a:gd name="connsiteY0" fmla="*/ 1443917 h 1608781"/>
              <a:gd name="connsiteX1" fmla="*/ 1771631 w 3568424"/>
              <a:gd name="connsiteY1" fmla="*/ 0 h 1608781"/>
              <a:gd name="connsiteX2" fmla="*/ 3543262 w 3568424"/>
              <a:gd name="connsiteY2" fmla="*/ 1443917 h 1608781"/>
              <a:gd name="connsiteX3" fmla="*/ 3568424 w 3568424"/>
              <a:gd name="connsiteY3" fmla="*/ 1608781 h 1608781"/>
              <a:gd name="connsiteX0" fmla="*/ 0 w 3543262"/>
              <a:gd name="connsiteY0" fmla="*/ 1443917 h 1443917"/>
              <a:gd name="connsiteX1" fmla="*/ 1771631 w 3543262"/>
              <a:gd name="connsiteY1" fmla="*/ 0 h 1443917"/>
              <a:gd name="connsiteX2" fmla="*/ 3543262 w 3543262"/>
              <a:gd name="connsiteY2" fmla="*/ 1443917 h 1443917"/>
            </a:gdLst>
            <a:ahLst/>
            <a:cxnLst>
              <a:cxn ang="0">
                <a:pos x="connsiteX0" y="connsiteY0"/>
              </a:cxn>
              <a:cxn ang="0">
                <a:pos x="connsiteX1" y="connsiteY1"/>
              </a:cxn>
              <a:cxn ang="0">
                <a:pos x="connsiteX2" y="connsiteY2"/>
              </a:cxn>
            </a:cxnLst>
            <a:rect l="l" t="t" r="r" b="b"/>
            <a:pathLst>
              <a:path w="3543262" h="1443917">
                <a:moveTo>
                  <a:pt x="0" y="1443917"/>
                </a:moveTo>
                <a:cubicBezTo>
                  <a:pt x="168624" y="619875"/>
                  <a:pt x="897737" y="0"/>
                  <a:pt x="1771631" y="0"/>
                </a:cubicBezTo>
                <a:cubicBezTo>
                  <a:pt x="2645525" y="0"/>
                  <a:pt x="3374639" y="619875"/>
                  <a:pt x="3543262" y="1443917"/>
                </a:cubicBezTo>
              </a:path>
            </a:pathLst>
          </a:custGeom>
          <a:noFill/>
          <a:ln w="127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8"/>
            <a:endParaRPr lang="en-US" dirty="0">
              <a:solidFill>
                <a:srgbClr val="FFFFFF"/>
              </a:solidFill>
            </a:endParaRPr>
          </a:p>
        </p:txBody>
      </p:sp>
      <p:grpSp>
        <p:nvGrpSpPr>
          <p:cNvPr id="7" name="Group 6"/>
          <p:cNvGrpSpPr/>
          <p:nvPr/>
        </p:nvGrpSpPr>
        <p:grpSpPr>
          <a:xfrm>
            <a:off x="2023804" y="3742048"/>
            <a:ext cx="327524" cy="456550"/>
            <a:chOff x="1963188" y="3742045"/>
            <a:chExt cx="327524" cy="456550"/>
          </a:xfrm>
        </p:grpSpPr>
        <p:sp>
          <p:nvSpPr>
            <p:cNvPr id="112" name="TextBox 111"/>
            <p:cNvSpPr txBox="1"/>
            <p:nvPr/>
          </p:nvSpPr>
          <p:spPr>
            <a:xfrm>
              <a:off x="2014838" y="4106262"/>
              <a:ext cx="238848" cy="92333"/>
            </a:xfrm>
            <a:prstGeom prst="rect">
              <a:avLst/>
            </a:prstGeom>
            <a:noFill/>
          </p:spPr>
          <p:txBody>
            <a:bodyPr wrap="none" lIns="0" tIns="0" rIns="0" bIns="0" rtlCol="0" anchor="ctr" anchorCtr="0">
              <a:spAutoFit/>
            </a:bodyPr>
            <a:lstStyle/>
            <a:p>
              <a:pPr algn="ctr" defTabSz="457178"/>
              <a:r>
                <a:rPr lang="en-US" sz="600" b="1" dirty="0">
                  <a:cs typeface="CiscoSansTT Light"/>
                </a:rPr>
                <a:t>NGIPS</a:t>
              </a:r>
            </a:p>
          </p:txBody>
        </p:sp>
        <p:grpSp>
          <p:nvGrpSpPr>
            <p:cNvPr id="19" name="Group 18"/>
            <p:cNvGrpSpPr/>
            <p:nvPr/>
          </p:nvGrpSpPr>
          <p:grpSpPr>
            <a:xfrm>
              <a:off x="1963188" y="3742045"/>
              <a:ext cx="327524" cy="327522"/>
              <a:chOff x="1967172" y="5370623"/>
              <a:chExt cx="351644" cy="351642"/>
            </a:xfrm>
          </p:grpSpPr>
          <p:sp>
            <p:nvSpPr>
              <p:cNvPr id="68" name="Oval 67"/>
              <p:cNvSpPr/>
              <p:nvPr/>
            </p:nvSpPr>
            <p:spPr>
              <a:xfrm>
                <a:off x="1967172" y="5370623"/>
                <a:ext cx="351644" cy="351642"/>
              </a:xfrm>
              <a:prstGeom prst="ellipse">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grpSp>
            <p:nvGrpSpPr>
              <p:cNvPr id="75" name="Group 74"/>
              <p:cNvGrpSpPr/>
              <p:nvPr/>
            </p:nvGrpSpPr>
            <p:grpSpPr>
              <a:xfrm>
                <a:off x="2023172" y="5422790"/>
                <a:ext cx="229652" cy="264166"/>
                <a:chOff x="5955690" y="857250"/>
                <a:chExt cx="376690" cy="448058"/>
              </a:xfrm>
              <a:solidFill>
                <a:schemeClr val="accent5"/>
              </a:solidFill>
            </p:grpSpPr>
            <p:sp>
              <p:nvSpPr>
                <p:cNvPr id="76" name="Freeform 15"/>
                <p:cNvSpPr>
                  <a:spLocks noChangeAspect="1" noEditPoints="1"/>
                </p:cNvSpPr>
                <p:nvPr/>
              </p:nvSpPr>
              <p:spPr bwMode="auto">
                <a:xfrm>
                  <a:off x="5994084" y="911947"/>
                  <a:ext cx="299542" cy="349899"/>
                </a:xfrm>
                <a:custGeom>
                  <a:avLst/>
                  <a:gdLst/>
                  <a:ahLst/>
                  <a:cxnLst>
                    <a:cxn ang="0">
                      <a:pos x="321" y="59"/>
                    </a:cxn>
                    <a:cxn ang="0">
                      <a:pos x="176" y="0"/>
                    </a:cxn>
                    <a:cxn ang="0">
                      <a:pos x="31" y="59"/>
                    </a:cxn>
                    <a:cxn ang="0">
                      <a:pos x="0" y="57"/>
                    </a:cxn>
                    <a:cxn ang="0">
                      <a:pos x="5" y="92"/>
                    </a:cxn>
                    <a:cxn ang="0">
                      <a:pos x="24" y="199"/>
                    </a:cxn>
                    <a:cxn ang="0">
                      <a:pos x="81" y="328"/>
                    </a:cxn>
                    <a:cxn ang="0">
                      <a:pos x="130" y="239"/>
                    </a:cxn>
                    <a:cxn ang="0">
                      <a:pos x="139" y="244"/>
                    </a:cxn>
                    <a:cxn ang="0">
                      <a:pos x="150" y="223"/>
                    </a:cxn>
                    <a:cxn ang="0">
                      <a:pos x="126" y="115"/>
                    </a:cxn>
                    <a:cxn ang="0">
                      <a:pos x="241" y="80"/>
                    </a:cxn>
                    <a:cxn ang="0">
                      <a:pos x="276" y="195"/>
                    </a:cxn>
                    <a:cxn ang="0">
                      <a:pos x="174" y="236"/>
                    </a:cxn>
                    <a:cxn ang="0">
                      <a:pos x="162" y="257"/>
                    </a:cxn>
                    <a:cxn ang="0">
                      <a:pos x="172" y="263"/>
                    </a:cxn>
                    <a:cxn ang="0">
                      <a:pos x="116" y="368"/>
                    </a:cxn>
                    <a:cxn ang="0">
                      <a:pos x="176" y="409"/>
                    </a:cxn>
                    <a:cxn ang="0">
                      <a:pos x="348" y="92"/>
                    </a:cxn>
                    <a:cxn ang="0">
                      <a:pos x="350" y="57"/>
                    </a:cxn>
                    <a:cxn ang="0">
                      <a:pos x="321" y="59"/>
                    </a:cxn>
                    <a:cxn ang="0">
                      <a:pos x="255" y="184"/>
                    </a:cxn>
                    <a:cxn ang="0">
                      <a:pos x="229" y="102"/>
                    </a:cxn>
                    <a:cxn ang="0">
                      <a:pos x="148" y="127"/>
                    </a:cxn>
                    <a:cxn ang="0">
                      <a:pos x="172" y="209"/>
                    </a:cxn>
                    <a:cxn ang="0">
                      <a:pos x="255" y="184"/>
                    </a:cxn>
                    <a:cxn ang="0">
                      <a:pos x="158" y="149"/>
                    </a:cxn>
                    <a:cxn ang="0">
                      <a:pos x="158" y="149"/>
                    </a:cxn>
                    <a:cxn ang="0">
                      <a:pos x="153" y="153"/>
                    </a:cxn>
                    <a:cxn ang="0">
                      <a:pos x="149" y="147"/>
                    </a:cxn>
                    <a:cxn ang="0">
                      <a:pos x="217" y="106"/>
                    </a:cxn>
                    <a:cxn ang="0">
                      <a:pos x="220" y="111"/>
                    </a:cxn>
                    <a:cxn ang="0">
                      <a:pos x="216" y="114"/>
                    </a:cxn>
                    <a:cxn ang="0">
                      <a:pos x="158" y="149"/>
                    </a:cxn>
                  </a:cxnLst>
                  <a:rect l="0" t="0" r="r" b="b"/>
                  <a:pathLst>
                    <a:path w="350" h="409">
                      <a:moveTo>
                        <a:pt x="321" y="59"/>
                      </a:moveTo>
                      <a:cubicBezTo>
                        <a:pt x="238" y="59"/>
                        <a:pt x="194" y="19"/>
                        <a:pt x="176" y="0"/>
                      </a:cubicBezTo>
                      <a:cubicBezTo>
                        <a:pt x="159" y="19"/>
                        <a:pt x="112" y="59"/>
                        <a:pt x="31" y="59"/>
                      </a:cubicBezTo>
                      <a:cubicBezTo>
                        <a:pt x="20" y="59"/>
                        <a:pt x="11" y="57"/>
                        <a:pt x="0" y="57"/>
                      </a:cubicBezTo>
                      <a:cubicBezTo>
                        <a:pt x="2" y="65"/>
                        <a:pt x="2" y="76"/>
                        <a:pt x="5" y="92"/>
                      </a:cubicBezTo>
                      <a:cubicBezTo>
                        <a:pt x="7" y="120"/>
                        <a:pt x="11" y="159"/>
                        <a:pt x="24" y="199"/>
                      </a:cubicBezTo>
                      <a:cubicBezTo>
                        <a:pt x="36" y="243"/>
                        <a:pt x="54" y="289"/>
                        <a:pt x="81" y="328"/>
                      </a:cubicBezTo>
                      <a:cubicBezTo>
                        <a:pt x="85" y="321"/>
                        <a:pt x="96" y="300"/>
                        <a:pt x="130" y="239"/>
                      </a:cubicBezTo>
                      <a:cubicBezTo>
                        <a:pt x="139" y="244"/>
                        <a:pt x="139" y="244"/>
                        <a:pt x="139" y="244"/>
                      </a:cubicBezTo>
                      <a:cubicBezTo>
                        <a:pt x="150" y="223"/>
                        <a:pt x="150" y="223"/>
                        <a:pt x="150" y="223"/>
                      </a:cubicBezTo>
                      <a:cubicBezTo>
                        <a:pt x="117" y="199"/>
                        <a:pt x="106" y="153"/>
                        <a:pt x="126" y="115"/>
                      </a:cubicBezTo>
                      <a:cubicBezTo>
                        <a:pt x="148" y="74"/>
                        <a:pt x="199" y="58"/>
                        <a:pt x="241" y="80"/>
                      </a:cubicBezTo>
                      <a:cubicBezTo>
                        <a:pt x="282" y="102"/>
                        <a:pt x="298" y="154"/>
                        <a:pt x="276" y="195"/>
                      </a:cubicBezTo>
                      <a:cubicBezTo>
                        <a:pt x="256" y="232"/>
                        <a:pt x="213" y="248"/>
                        <a:pt x="174" y="236"/>
                      </a:cubicBezTo>
                      <a:cubicBezTo>
                        <a:pt x="162" y="257"/>
                        <a:pt x="162" y="257"/>
                        <a:pt x="162" y="257"/>
                      </a:cubicBezTo>
                      <a:cubicBezTo>
                        <a:pt x="172" y="263"/>
                        <a:pt x="172" y="263"/>
                        <a:pt x="172" y="263"/>
                      </a:cubicBezTo>
                      <a:cubicBezTo>
                        <a:pt x="172" y="263"/>
                        <a:pt x="163" y="281"/>
                        <a:pt x="116" y="368"/>
                      </a:cubicBezTo>
                      <a:cubicBezTo>
                        <a:pt x="133" y="384"/>
                        <a:pt x="153" y="398"/>
                        <a:pt x="176" y="409"/>
                      </a:cubicBezTo>
                      <a:cubicBezTo>
                        <a:pt x="304" y="350"/>
                        <a:pt x="339" y="177"/>
                        <a:pt x="348" y="92"/>
                      </a:cubicBezTo>
                      <a:cubicBezTo>
                        <a:pt x="350" y="76"/>
                        <a:pt x="350" y="65"/>
                        <a:pt x="350" y="57"/>
                      </a:cubicBezTo>
                      <a:cubicBezTo>
                        <a:pt x="339" y="57"/>
                        <a:pt x="330" y="59"/>
                        <a:pt x="321" y="59"/>
                      </a:cubicBezTo>
                      <a:close/>
                      <a:moveTo>
                        <a:pt x="255" y="184"/>
                      </a:moveTo>
                      <a:cubicBezTo>
                        <a:pt x="270" y="155"/>
                        <a:pt x="259" y="118"/>
                        <a:pt x="229" y="102"/>
                      </a:cubicBezTo>
                      <a:cubicBezTo>
                        <a:pt x="200" y="87"/>
                        <a:pt x="163" y="98"/>
                        <a:pt x="148" y="127"/>
                      </a:cubicBezTo>
                      <a:cubicBezTo>
                        <a:pt x="132" y="156"/>
                        <a:pt x="143" y="194"/>
                        <a:pt x="172" y="209"/>
                      </a:cubicBezTo>
                      <a:cubicBezTo>
                        <a:pt x="202" y="225"/>
                        <a:pt x="239" y="213"/>
                        <a:pt x="255" y="184"/>
                      </a:cubicBezTo>
                      <a:close/>
                      <a:moveTo>
                        <a:pt x="158" y="149"/>
                      </a:moveTo>
                      <a:cubicBezTo>
                        <a:pt x="158" y="149"/>
                        <a:pt x="158" y="149"/>
                        <a:pt x="158" y="149"/>
                      </a:cubicBezTo>
                      <a:cubicBezTo>
                        <a:pt x="157" y="151"/>
                        <a:pt x="155" y="153"/>
                        <a:pt x="153" y="153"/>
                      </a:cubicBezTo>
                      <a:cubicBezTo>
                        <a:pt x="150" y="152"/>
                        <a:pt x="149" y="149"/>
                        <a:pt x="149" y="147"/>
                      </a:cubicBezTo>
                      <a:cubicBezTo>
                        <a:pt x="158" y="119"/>
                        <a:pt x="187" y="100"/>
                        <a:pt x="217" y="106"/>
                      </a:cubicBezTo>
                      <a:cubicBezTo>
                        <a:pt x="220" y="106"/>
                        <a:pt x="221" y="109"/>
                        <a:pt x="220" y="111"/>
                      </a:cubicBezTo>
                      <a:cubicBezTo>
                        <a:pt x="220" y="114"/>
                        <a:pt x="218" y="115"/>
                        <a:pt x="216" y="114"/>
                      </a:cubicBezTo>
                      <a:cubicBezTo>
                        <a:pt x="190" y="111"/>
                        <a:pt x="166" y="125"/>
                        <a:pt x="158" y="149"/>
                      </a:cubicBezTo>
                      <a:close/>
                    </a:path>
                  </a:pathLst>
                </a:custGeom>
                <a:grpFill/>
                <a:ln>
                  <a:noFill/>
                </a:ln>
                <a:effec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77" name="Freeform 14"/>
                <p:cNvSpPr>
                  <a:spLocks noChangeAspect="1" noEditPoints="1"/>
                </p:cNvSpPr>
                <p:nvPr/>
              </p:nvSpPr>
              <p:spPr bwMode="auto">
                <a:xfrm>
                  <a:off x="5955690" y="857250"/>
                  <a:ext cx="376690" cy="448058"/>
                </a:xfrm>
                <a:custGeom>
                  <a:avLst/>
                  <a:gdLst/>
                  <a:ahLst/>
                  <a:cxnLst>
                    <a:cxn ang="0">
                      <a:pos x="428" y="77"/>
                    </a:cxn>
                    <a:cxn ang="0">
                      <a:pos x="385" y="79"/>
                    </a:cxn>
                    <a:cxn ang="0">
                      <a:pos x="264" y="47"/>
                    </a:cxn>
                    <a:cxn ang="0">
                      <a:pos x="239" y="25"/>
                    </a:cxn>
                    <a:cxn ang="0">
                      <a:pos x="231" y="18"/>
                    </a:cxn>
                    <a:cxn ang="0">
                      <a:pos x="231" y="15"/>
                    </a:cxn>
                    <a:cxn ang="0">
                      <a:pos x="221" y="0"/>
                    </a:cxn>
                    <a:cxn ang="0">
                      <a:pos x="212" y="15"/>
                    </a:cxn>
                    <a:cxn ang="0">
                      <a:pos x="209" y="18"/>
                    </a:cxn>
                    <a:cxn ang="0">
                      <a:pos x="57" y="79"/>
                    </a:cxn>
                    <a:cxn ang="0">
                      <a:pos x="13" y="77"/>
                    </a:cxn>
                    <a:cxn ang="0">
                      <a:pos x="0" y="77"/>
                    </a:cxn>
                    <a:cxn ang="0">
                      <a:pos x="0" y="89"/>
                    </a:cxn>
                    <a:cxn ang="0">
                      <a:pos x="28" y="269"/>
                    </a:cxn>
                    <a:cxn ang="0">
                      <a:pos x="217" y="524"/>
                    </a:cxn>
                    <a:cxn ang="0">
                      <a:pos x="221" y="524"/>
                    </a:cxn>
                    <a:cxn ang="0">
                      <a:pos x="226" y="524"/>
                    </a:cxn>
                    <a:cxn ang="0">
                      <a:pos x="415" y="269"/>
                    </a:cxn>
                    <a:cxn ang="0">
                      <a:pos x="440" y="89"/>
                    </a:cxn>
                    <a:cxn ang="0">
                      <a:pos x="440" y="77"/>
                    </a:cxn>
                    <a:cxn ang="0">
                      <a:pos x="428" y="77"/>
                    </a:cxn>
                    <a:cxn ang="0">
                      <a:pos x="415" y="141"/>
                    </a:cxn>
                    <a:cxn ang="0">
                      <a:pos x="221" y="499"/>
                    </a:cxn>
                    <a:cxn ang="0">
                      <a:pos x="50" y="262"/>
                    </a:cxn>
                    <a:cxn ang="0">
                      <a:pos x="28" y="141"/>
                    </a:cxn>
                    <a:cxn ang="0">
                      <a:pos x="23" y="101"/>
                    </a:cxn>
                    <a:cxn ang="0">
                      <a:pos x="57" y="104"/>
                    </a:cxn>
                    <a:cxn ang="0">
                      <a:pos x="221" y="37"/>
                    </a:cxn>
                    <a:cxn ang="0">
                      <a:pos x="385" y="104"/>
                    </a:cxn>
                    <a:cxn ang="0">
                      <a:pos x="418" y="101"/>
                    </a:cxn>
                    <a:cxn ang="0">
                      <a:pos x="415" y="141"/>
                    </a:cxn>
                  </a:cxnLst>
                  <a:rect l="0" t="0" r="r" b="b"/>
                  <a:pathLst>
                    <a:path w="440" h="524">
                      <a:moveTo>
                        <a:pt x="428" y="77"/>
                      </a:moveTo>
                      <a:cubicBezTo>
                        <a:pt x="413" y="79"/>
                        <a:pt x="398" y="79"/>
                        <a:pt x="385" y="79"/>
                      </a:cubicBezTo>
                      <a:cubicBezTo>
                        <a:pt x="328" y="79"/>
                        <a:pt x="289" y="65"/>
                        <a:pt x="264" y="47"/>
                      </a:cubicBezTo>
                      <a:cubicBezTo>
                        <a:pt x="251" y="37"/>
                        <a:pt x="244" y="30"/>
                        <a:pt x="239" y="25"/>
                      </a:cubicBezTo>
                      <a:cubicBezTo>
                        <a:pt x="236" y="20"/>
                        <a:pt x="234" y="18"/>
                        <a:pt x="231" y="18"/>
                      </a:cubicBezTo>
                      <a:cubicBezTo>
                        <a:pt x="231" y="15"/>
                        <a:pt x="231" y="15"/>
                        <a:pt x="231" y="15"/>
                      </a:cubicBezTo>
                      <a:cubicBezTo>
                        <a:pt x="221" y="0"/>
                        <a:pt x="221" y="0"/>
                        <a:pt x="221" y="0"/>
                      </a:cubicBezTo>
                      <a:cubicBezTo>
                        <a:pt x="212" y="15"/>
                        <a:pt x="212" y="15"/>
                        <a:pt x="212" y="15"/>
                      </a:cubicBezTo>
                      <a:cubicBezTo>
                        <a:pt x="212" y="15"/>
                        <a:pt x="212" y="15"/>
                        <a:pt x="209" y="18"/>
                      </a:cubicBezTo>
                      <a:cubicBezTo>
                        <a:pt x="199" y="27"/>
                        <a:pt x="157" y="79"/>
                        <a:pt x="57" y="79"/>
                      </a:cubicBezTo>
                      <a:cubicBezTo>
                        <a:pt x="43" y="79"/>
                        <a:pt x="28" y="79"/>
                        <a:pt x="13" y="77"/>
                      </a:cubicBezTo>
                      <a:cubicBezTo>
                        <a:pt x="0" y="77"/>
                        <a:pt x="0" y="77"/>
                        <a:pt x="0" y="77"/>
                      </a:cubicBezTo>
                      <a:cubicBezTo>
                        <a:pt x="0" y="89"/>
                        <a:pt x="0" y="89"/>
                        <a:pt x="0" y="89"/>
                      </a:cubicBezTo>
                      <a:cubicBezTo>
                        <a:pt x="0" y="89"/>
                        <a:pt x="0" y="173"/>
                        <a:pt x="28" y="269"/>
                      </a:cubicBezTo>
                      <a:cubicBezTo>
                        <a:pt x="52" y="366"/>
                        <a:pt x="107" y="474"/>
                        <a:pt x="217" y="524"/>
                      </a:cubicBezTo>
                      <a:cubicBezTo>
                        <a:pt x="221" y="524"/>
                        <a:pt x="221" y="524"/>
                        <a:pt x="221" y="524"/>
                      </a:cubicBezTo>
                      <a:cubicBezTo>
                        <a:pt x="226" y="524"/>
                        <a:pt x="226" y="524"/>
                        <a:pt x="226" y="524"/>
                      </a:cubicBezTo>
                      <a:cubicBezTo>
                        <a:pt x="336" y="474"/>
                        <a:pt x="388" y="366"/>
                        <a:pt x="415" y="269"/>
                      </a:cubicBezTo>
                      <a:cubicBezTo>
                        <a:pt x="440" y="173"/>
                        <a:pt x="440" y="89"/>
                        <a:pt x="440" y="89"/>
                      </a:cubicBezTo>
                      <a:cubicBezTo>
                        <a:pt x="440" y="77"/>
                        <a:pt x="440" y="77"/>
                        <a:pt x="440" y="77"/>
                      </a:cubicBezTo>
                      <a:lnTo>
                        <a:pt x="428" y="77"/>
                      </a:lnTo>
                      <a:close/>
                      <a:moveTo>
                        <a:pt x="415" y="141"/>
                      </a:moveTo>
                      <a:cubicBezTo>
                        <a:pt x="405" y="237"/>
                        <a:pt x="365" y="432"/>
                        <a:pt x="221" y="499"/>
                      </a:cubicBezTo>
                      <a:cubicBezTo>
                        <a:pt x="125" y="455"/>
                        <a:pt x="75" y="356"/>
                        <a:pt x="50" y="262"/>
                      </a:cubicBezTo>
                      <a:cubicBezTo>
                        <a:pt x="35" y="218"/>
                        <a:pt x="30" y="173"/>
                        <a:pt x="28" y="141"/>
                      </a:cubicBezTo>
                      <a:cubicBezTo>
                        <a:pt x="25" y="124"/>
                        <a:pt x="25" y="111"/>
                        <a:pt x="23" y="101"/>
                      </a:cubicBezTo>
                      <a:cubicBezTo>
                        <a:pt x="35" y="101"/>
                        <a:pt x="45" y="104"/>
                        <a:pt x="57" y="104"/>
                      </a:cubicBezTo>
                      <a:cubicBezTo>
                        <a:pt x="149" y="104"/>
                        <a:pt x="202" y="60"/>
                        <a:pt x="221" y="37"/>
                      </a:cubicBezTo>
                      <a:cubicBezTo>
                        <a:pt x="241" y="60"/>
                        <a:pt x="291" y="104"/>
                        <a:pt x="385" y="104"/>
                      </a:cubicBezTo>
                      <a:cubicBezTo>
                        <a:pt x="395" y="104"/>
                        <a:pt x="405" y="101"/>
                        <a:pt x="418" y="101"/>
                      </a:cubicBezTo>
                      <a:cubicBezTo>
                        <a:pt x="418" y="111"/>
                        <a:pt x="418" y="124"/>
                        <a:pt x="415" y="141"/>
                      </a:cubicBezTo>
                      <a:close/>
                    </a:path>
                  </a:pathLst>
                </a:custGeom>
                <a:grpFill/>
                <a:ln>
                  <a:noFill/>
                </a:ln>
                <a:effec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grpSp>
        </p:grpSp>
      </p:grpSp>
      <p:grpSp>
        <p:nvGrpSpPr>
          <p:cNvPr id="10" name="Group 9"/>
          <p:cNvGrpSpPr/>
          <p:nvPr/>
        </p:nvGrpSpPr>
        <p:grpSpPr>
          <a:xfrm>
            <a:off x="3294284" y="3742048"/>
            <a:ext cx="330220" cy="456550"/>
            <a:chOff x="3288354" y="3742045"/>
            <a:chExt cx="330220" cy="456550"/>
          </a:xfrm>
        </p:grpSpPr>
        <p:sp>
          <p:nvSpPr>
            <p:cNvPr id="104" name="TextBox 103"/>
            <p:cNvSpPr txBox="1"/>
            <p:nvPr/>
          </p:nvSpPr>
          <p:spPr>
            <a:xfrm>
              <a:off x="3288354" y="4106262"/>
              <a:ext cx="330220" cy="92333"/>
            </a:xfrm>
            <a:prstGeom prst="rect">
              <a:avLst/>
            </a:prstGeom>
            <a:noFill/>
          </p:spPr>
          <p:txBody>
            <a:bodyPr wrap="none" lIns="0" tIns="0" rIns="0" bIns="0" rtlCol="0" anchor="ctr" anchorCtr="0">
              <a:spAutoFit/>
            </a:bodyPr>
            <a:lstStyle/>
            <a:p>
              <a:pPr algn="ctr" defTabSz="457178"/>
              <a:r>
                <a:rPr lang="en-US" sz="600" b="1" dirty="0">
                  <a:cs typeface="CiscoSansTT Light"/>
                </a:rPr>
                <a:t>Endpoint</a:t>
              </a:r>
            </a:p>
          </p:txBody>
        </p:sp>
        <p:grpSp>
          <p:nvGrpSpPr>
            <p:cNvPr id="5" name="Group 4"/>
            <p:cNvGrpSpPr/>
            <p:nvPr/>
          </p:nvGrpSpPr>
          <p:grpSpPr>
            <a:xfrm>
              <a:off x="3289703" y="3742045"/>
              <a:ext cx="327524" cy="327522"/>
              <a:chOff x="3289703" y="3718232"/>
              <a:chExt cx="327524" cy="327522"/>
            </a:xfrm>
          </p:grpSpPr>
          <p:sp>
            <p:nvSpPr>
              <p:cNvPr id="71" name="Oval 70"/>
              <p:cNvSpPr/>
              <p:nvPr/>
            </p:nvSpPr>
            <p:spPr>
              <a:xfrm>
                <a:off x="3289703" y="3718232"/>
                <a:ext cx="327524" cy="327522"/>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grpSp>
            <p:nvGrpSpPr>
              <p:cNvPr id="78" name="Group 77"/>
              <p:cNvGrpSpPr/>
              <p:nvPr/>
            </p:nvGrpSpPr>
            <p:grpSpPr>
              <a:xfrm>
                <a:off x="3321467" y="3797622"/>
                <a:ext cx="261300" cy="168743"/>
                <a:chOff x="4974127" y="2174418"/>
                <a:chExt cx="2438585" cy="1574800"/>
              </a:xfrm>
              <a:solidFill>
                <a:schemeClr val="accent2">
                  <a:lumMod val="75000"/>
                </a:schemeClr>
              </a:solidFill>
            </p:grpSpPr>
            <p:sp>
              <p:nvSpPr>
                <p:cNvPr id="79" name="Freeform 44"/>
                <p:cNvSpPr>
                  <a:spLocks/>
                </p:cNvSpPr>
                <p:nvPr/>
              </p:nvSpPr>
              <p:spPr bwMode="auto">
                <a:xfrm>
                  <a:off x="5156262" y="2439065"/>
                  <a:ext cx="896374" cy="732308"/>
                </a:xfrm>
                <a:custGeom>
                  <a:avLst/>
                  <a:gdLst>
                    <a:gd name="T0" fmla="*/ 276 w 283"/>
                    <a:gd name="T1" fmla="*/ 210 h 231"/>
                    <a:gd name="T2" fmla="*/ 45 w 283"/>
                    <a:gd name="T3" fmla="*/ 210 h 231"/>
                    <a:gd name="T4" fmla="*/ 26 w 283"/>
                    <a:gd name="T5" fmla="*/ 191 h 231"/>
                    <a:gd name="T6" fmla="*/ 26 w 283"/>
                    <a:gd name="T7" fmla="*/ 42 h 231"/>
                    <a:gd name="T8" fmla="*/ 45 w 283"/>
                    <a:gd name="T9" fmla="*/ 22 h 231"/>
                    <a:gd name="T10" fmla="*/ 265 w 283"/>
                    <a:gd name="T11" fmla="*/ 22 h 231"/>
                    <a:gd name="T12" fmla="*/ 265 w 283"/>
                    <a:gd name="T13" fmla="*/ 0 h 231"/>
                    <a:gd name="T14" fmla="*/ 27 w 283"/>
                    <a:gd name="T15" fmla="*/ 0 h 231"/>
                    <a:gd name="T16" fmla="*/ 0 w 283"/>
                    <a:gd name="T17" fmla="*/ 26 h 231"/>
                    <a:gd name="T18" fmla="*/ 0 w 283"/>
                    <a:gd name="T19" fmla="*/ 231 h 231"/>
                    <a:gd name="T20" fmla="*/ 283 w 283"/>
                    <a:gd name="T21" fmla="*/ 231 h 231"/>
                    <a:gd name="T22" fmla="*/ 276 w 283"/>
                    <a:gd name="T23" fmla="*/ 21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231">
                      <a:moveTo>
                        <a:pt x="276" y="210"/>
                      </a:moveTo>
                      <a:cubicBezTo>
                        <a:pt x="45" y="210"/>
                        <a:pt x="45" y="210"/>
                        <a:pt x="45" y="210"/>
                      </a:cubicBezTo>
                      <a:cubicBezTo>
                        <a:pt x="34" y="210"/>
                        <a:pt x="26" y="201"/>
                        <a:pt x="26" y="191"/>
                      </a:cubicBezTo>
                      <a:cubicBezTo>
                        <a:pt x="26" y="42"/>
                        <a:pt x="26" y="42"/>
                        <a:pt x="26" y="42"/>
                      </a:cubicBezTo>
                      <a:cubicBezTo>
                        <a:pt x="26" y="31"/>
                        <a:pt x="34" y="22"/>
                        <a:pt x="45" y="22"/>
                      </a:cubicBezTo>
                      <a:cubicBezTo>
                        <a:pt x="265" y="22"/>
                        <a:pt x="265" y="22"/>
                        <a:pt x="265" y="22"/>
                      </a:cubicBezTo>
                      <a:cubicBezTo>
                        <a:pt x="265" y="0"/>
                        <a:pt x="265" y="0"/>
                        <a:pt x="265" y="0"/>
                      </a:cubicBezTo>
                      <a:cubicBezTo>
                        <a:pt x="27" y="0"/>
                        <a:pt x="27" y="0"/>
                        <a:pt x="27" y="0"/>
                      </a:cubicBezTo>
                      <a:cubicBezTo>
                        <a:pt x="12" y="0"/>
                        <a:pt x="0" y="11"/>
                        <a:pt x="0" y="26"/>
                      </a:cubicBezTo>
                      <a:cubicBezTo>
                        <a:pt x="0" y="231"/>
                        <a:pt x="0" y="231"/>
                        <a:pt x="0" y="231"/>
                      </a:cubicBezTo>
                      <a:cubicBezTo>
                        <a:pt x="283" y="231"/>
                        <a:pt x="283" y="231"/>
                        <a:pt x="283" y="231"/>
                      </a:cubicBezTo>
                      <a:cubicBezTo>
                        <a:pt x="280" y="224"/>
                        <a:pt x="278" y="217"/>
                        <a:pt x="276" y="210"/>
                      </a:cubicBezTo>
                      <a:close/>
                    </a:path>
                  </a:pathLst>
                </a:custGeom>
                <a:grpFill/>
                <a:ln>
                  <a:noFill/>
                </a:ln>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80" name="Freeform 45"/>
                <p:cNvSpPr>
                  <a:spLocks/>
                </p:cNvSpPr>
                <p:nvPr/>
              </p:nvSpPr>
              <p:spPr bwMode="auto">
                <a:xfrm>
                  <a:off x="4974127" y="3289836"/>
                  <a:ext cx="1319220" cy="297462"/>
                </a:xfrm>
                <a:custGeom>
                  <a:avLst/>
                  <a:gdLst>
                    <a:gd name="T0" fmla="*/ 351 w 417"/>
                    <a:gd name="T1" fmla="*/ 0 h 94"/>
                    <a:gd name="T2" fmla="*/ 60 w 417"/>
                    <a:gd name="T3" fmla="*/ 0 h 94"/>
                    <a:gd name="T4" fmla="*/ 0 w 417"/>
                    <a:gd name="T5" fmla="*/ 94 h 94"/>
                    <a:gd name="T6" fmla="*/ 417 w 417"/>
                    <a:gd name="T7" fmla="*/ 94 h 94"/>
                    <a:gd name="T8" fmla="*/ 351 w 417"/>
                    <a:gd name="T9" fmla="*/ 0 h 94"/>
                  </a:gdLst>
                  <a:ahLst/>
                  <a:cxnLst>
                    <a:cxn ang="0">
                      <a:pos x="T0" y="T1"/>
                    </a:cxn>
                    <a:cxn ang="0">
                      <a:pos x="T2" y="T3"/>
                    </a:cxn>
                    <a:cxn ang="0">
                      <a:pos x="T4" y="T5"/>
                    </a:cxn>
                    <a:cxn ang="0">
                      <a:pos x="T6" y="T7"/>
                    </a:cxn>
                    <a:cxn ang="0">
                      <a:pos x="T8" y="T9"/>
                    </a:cxn>
                  </a:cxnLst>
                  <a:rect l="0" t="0" r="r" b="b"/>
                  <a:pathLst>
                    <a:path w="417" h="94">
                      <a:moveTo>
                        <a:pt x="351" y="0"/>
                      </a:moveTo>
                      <a:cubicBezTo>
                        <a:pt x="60" y="0"/>
                        <a:pt x="60" y="0"/>
                        <a:pt x="60" y="0"/>
                      </a:cubicBezTo>
                      <a:cubicBezTo>
                        <a:pt x="0" y="94"/>
                        <a:pt x="0" y="94"/>
                        <a:pt x="0" y="94"/>
                      </a:cubicBezTo>
                      <a:cubicBezTo>
                        <a:pt x="417" y="94"/>
                        <a:pt x="417" y="94"/>
                        <a:pt x="417" y="94"/>
                      </a:cubicBezTo>
                      <a:cubicBezTo>
                        <a:pt x="389" y="67"/>
                        <a:pt x="366" y="35"/>
                        <a:pt x="351" y="0"/>
                      </a:cubicBezTo>
                      <a:close/>
                    </a:path>
                  </a:pathLst>
                </a:custGeom>
                <a:grpFill/>
                <a:ln>
                  <a:noFill/>
                </a:ln>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81" name="Freeform 46"/>
                <p:cNvSpPr>
                  <a:spLocks noEditPoints="1"/>
                </p:cNvSpPr>
                <p:nvPr/>
              </p:nvSpPr>
              <p:spPr bwMode="auto">
                <a:xfrm>
                  <a:off x="6120484" y="2174418"/>
                  <a:ext cx="1292228" cy="1574800"/>
                </a:xfrm>
                <a:custGeom>
                  <a:avLst/>
                  <a:gdLst>
                    <a:gd name="T0" fmla="*/ 280 w 343"/>
                    <a:gd name="T1" fmla="*/ 25 h 417"/>
                    <a:gd name="T2" fmla="*/ 280 w 343"/>
                    <a:gd name="T3" fmla="*/ 48 h 417"/>
                    <a:gd name="T4" fmla="*/ 211 w 343"/>
                    <a:gd name="T5" fmla="*/ 32 h 417"/>
                    <a:gd name="T6" fmla="*/ 211 w 343"/>
                    <a:gd name="T7" fmla="*/ 9 h 417"/>
                    <a:gd name="T8" fmla="*/ 172 w 343"/>
                    <a:gd name="T9" fmla="*/ 0 h 417"/>
                    <a:gd name="T10" fmla="*/ 132 w 343"/>
                    <a:gd name="T11" fmla="*/ 9 h 417"/>
                    <a:gd name="T12" fmla="*/ 132 w 343"/>
                    <a:gd name="T13" fmla="*/ 32 h 417"/>
                    <a:gd name="T14" fmla="*/ 63 w 343"/>
                    <a:gd name="T15" fmla="*/ 48 h 417"/>
                    <a:gd name="T16" fmla="*/ 63 w 343"/>
                    <a:gd name="T17" fmla="*/ 25 h 417"/>
                    <a:gd name="T18" fmla="*/ 0 w 343"/>
                    <a:gd name="T19" fmla="*/ 39 h 417"/>
                    <a:gd name="T20" fmla="*/ 0 w 343"/>
                    <a:gd name="T21" fmla="*/ 163 h 417"/>
                    <a:gd name="T22" fmla="*/ 172 w 343"/>
                    <a:gd name="T23" fmla="*/ 417 h 417"/>
                    <a:gd name="T24" fmla="*/ 343 w 343"/>
                    <a:gd name="T25" fmla="*/ 163 h 417"/>
                    <a:gd name="T26" fmla="*/ 343 w 343"/>
                    <a:gd name="T27" fmla="*/ 39 h 417"/>
                    <a:gd name="T28" fmla="*/ 280 w 343"/>
                    <a:gd name="T29" fmla="*/ 25 h 417"/>
                    <a:gd name="T30" fmla="*/ 52 w 343"/>
                    <a:gd name="T31" fmla="*/ 209 h 417"/>
                    <a:gd name="T32" fmla="*/ 47 w 343"/>
                    <a:gd name="T33" fmla="*/ 163 h 417"/>
                    <a:gd name="T34" fmla="*/ 47 w 343"/>
                    <a:gd name="T35" fmla="*/ 101 h 417"/>
                    <a:gd name="T36" fmla="*/ 172 w 343"/>
                    <a:gd name="T37" fmla="*/ 72 h 417"/>
                    <a:gd name="T38" fmla="*/ 283 w 343"/>
                    <a:gd name="T39" fmla="*/ 98 h 417"/>
                    <a:gd name="T40" fmla="*/ 89 w 343"/>
                    <a:gd name="T41" fmla="*/ 293 h 417"/>
                    <a:gd name="T42" fmla="*/ 52 w 343"/>
                    <a:gd name="T43" fmla="*/ 209 h 417"/>
                    <a:gd name="T44" fmla="*/ 296 w 343"/>
                    <a:gd name="T45" fmla="*/ 163 h 417"/>
                    <a:gd name="T46" fmla="*/ 291 w 343"/>
                    <a:gd name="T47" fmla="*/ 209 h 417"/>
                    <a:gd name="T48" fmla="*/ 172 w 343"/>
                    <a:gd name="T49" fmla="*/ 365 h 417"/>
                    <a:gd name="T50" fmla="*/ 106 w 343"/>
                    <a:gd name="T51" fmla="*/ 315 h 417"/>
                    <a:gd name="T52" fmla="*/ 296 w 343"/>
                    <a:gd name="T53" fmla="*/ 125 h 417"/>
                    <a:gd name="T54" fmla="*/ 296 w 343"/>
                    <a:gd name="T55" fmla="*/ 16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3" h="417">
                      <a:moveTo>
                        <a:pt x="280" y="25"/>
                      </a:moveTo>
                      <a:cubicBezTo>
                        <a:pt x="280" y="48"/>
                        <a:pt x="280" y="48"/>
                        <a:pt x="280" y="48"/>
                      </a:cubicBezTo>
                      <a:cubicBezTo>
                        <a:pt x="211" y="32"/>
                        <a:pt x="211" y="32"/>
                        <a:pt x="211" y="32"/>
                      </a:cubicBezTo>
                      <a:cubicBezTo>
                        <a:pt x="211" y="9"/>
                        <a:pt x="211" y="9"/>
                        <a:pt x="211" y="9"/>
                      </a:cubicBezTo>
                      <a:cubicBezTo>
                        <a:pt x="172" y="0"/>
                        <a:pt x="172" y="0"/>
                        <a:pt x="172" y="0"/>
                      </a:cubicBezTo>
                      <a:cubicBezTo>
                        <a:pt x="132" y="9"/>
                        <a:pt x="132" y="9"/>
                        <a:pt x="132" y="9"/>
                      </a:cubicBezTo>
                      <a:cubicBezTo>
                        <a:pt x="132" y="32"/>
                        <a:pt x="132" y="32"/>
                        <a:pt x="132" y="32"/>
                      </a:cubicBezTo>
                      <a:cubicBezTo>
                        <a:pt x="63" y="48"/>
                        <a:pt x="63" y="48"/>
                        <a:pt x="63" y="48"/>
                      </a:cubicBezTo>
                      <a:cubicBezTo>
                        <a:pt x="63" y="25"/>
                        <a:pt x="63" y="25"/>
                        <a:pt x="63" y="25"/>
                      </a:cubicBezTo>
                      <a:cubicBezTo>
                        <a:pt x="0" y="39"/>
                        <a:pt x="0" y="39"/>
                        <a:pt x="0" y="39"/>
                      </a:cubicBezTo>
                      <a:cubicBezTo>
                        <a:pt x="0" y="163"/>
                        <a:pt x="0" y="163"/>
                        <a:pt x="0" y="163"/>
                      </a:cubicBezTo>
                      <a:cubicBezTo>
                        <a:pt x="0" y="278"/>
                        <a:pt x="71" y="376"/>
                        <a:pt x="172" y="417"/>
                      </a:cubicBezTo>
                      <a:cubicBezTo>
                        <a:pt x="272" y="376"/>
                        <a:pt x="343" y="278"/>
                        <a:pt x="343" y="163"/>
                      </a:cubicBezTo>
                      <a:cubicBezTo>
                        <a:pt x="343" y="39"/>
                        <a:pt x="343" y="39"/>
                        <a:pt x="343" y="39"/>
                      </a:cubicBezTo>
                      <a:lnTo>
                        <a:pt x="280" y="25"/>
                      </a:lnTo>
                      <a:close/>
                      <a:moveTo>
                        <a:pt x="52" y="209"/>
                      </a:moveTo>
                      <a:cubicBezTo>
                        <a:pt x="48" y="194"/>
                        <a:pt x="47" y="179"/>
                        <a:pt x="47" y="163"/>
                      </a:cubicBezTo>
                      <a:cubicBezTo>
                        <a:pt x="47" y="101"/>
                        <a:pt x="47" y="101"/>
                        <a:pt x="47" y="101"/>
                      </a:cubicBezTo>
                      <a:cubicBezTo>
                        <a:pt x="47" y="101"/>
                        <a:pt x="47" y="101"/>
                        <a:pt x="172" y="72"/>
                      </a:cubicBezTo>
                      <a:cubicBezTo>
                        <a:pt x="238" y="88"/>
                        <a:pt x="269" y="95"/>
                        <a:pt x="283" y="98"/>
                      </a:cubicBezTo>
                      <a:cubicBezTo>
                        <a:pt x="89" y="293"/>
                        <a:pt x="89" y="293"/>
                        <a:pt x="89" y="293"/>
                      </a:cubicBezTo>
                      <a:cubicBezTo>
                        <a:pt x="71" y="268"/>
                        <a:pt x="58" y="239"/>
                        <a:pt x="52" y="209"/>
                      </a:cubicBezTo>
                      <a:close/>
                      <a:moveTo>
                        <a:pt x="296" y="163"/>
                      </a:moveTo>
                      <a:cubicBezTo>
                        <a:pt x="296" y="179"/>
                        <a:pt x="295" y="194"/>
                        <a:pt x="291" y="209"/>
                      </a:cubicBezTo>
                      <a:cubicBezTo>
                        <a:pt x="278" y="275"/>
                        <a:pt x="233" y="333"/>
                        <a:pt x="172" y="365"/>
                      </a:cubicBezTo>
                      <a:cubicBezTo>
                        <a:pt x="147" y="352"/>
                        <a:pt x="125" y="335"/>
                        <a:pt x="106" y="315"/>
                      </a:cubicBezTo>
                      <a:cubicBezTo>
                        <a:pt x="296" y="125"/>
                        <a:pt x="296" y="125"/>
                        <a:pt x="296" y="125"/>
                      </a:cubicBezTo>
                      <a:lnTo>
                        <a:pt x="296" y="163"/>
                      </a:lnTo>
                      <a:close/>
                    </a:path>
                  </a:pathLst>
                </a:custGeom>
                <a:grpFill/>
                <a:ln>
                  <a:noFill/>
                </a:ln>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grpSp>
        </p:grpSp>
      </p:grpSp>
      <p:grpSp>
        <p:nvGrpSpPr>
          <p:cNvPr id="9" name="Group 8"/>
          <p:cNvGrpSpPr/>
          <p:nvPr/>
        </p:nvGrpSpPr>
        <p:grpSpPr>
          <a:xfrm>
            <a:off x="2870791" y="3742048"/>
            <a:ext cx="327524" cy="456550"/>
            <a:chOff x="2872298" y="3742045"/>
            <a:chExt cx="327524" cy="456550"/>
          </a:xfrm>
        </p:grpSpPr>
        <p:sp>
          <p:nvSpPr>
            <p:cNvPr id="109" name="TextBox 108"/>
            <p:cNvSpPr txBox="1"/>
            <p:nvPr/>
          </p:nvSpPr>
          <p:spPr>
            <a:xfrm>
              <a:off x="2946292" y="4106262"/>
              <a:ext cx="179536" cy="92333"/>
            </a:xfrm>
            <a:prstGeom prst="rect">
              <a:avLst/>
            </a:prstGeom>
            <a:noFill/>
            <a:effectLst/>
          </p:spPr>
          <p:txBody>
            <a:bodyPr wrap="none" lIns="0" tIns="0" rIns="0" bIns="0" rtlCol="0" anchor="ctr" anchorCtr="0">
              <a:spAutoFit/>
            </a:bodyPr>
            <a:lstStyle/>
            <a:p>
              <a:pPr algn="ctr" defTabSz="457178"/>
              <a:r>
                <a:rPr lang="en-US" sz="600" b="1" dirty="0">
                  <a:cs typeface="CiscoSansTT Light"/>
                </a:rPr>
                <a:t>WSA</a:t>
              </a:r>
            </a:p>
          </p:txBody>
        </p:sp>
        <p:grpSp>
          <p:nvGrpSpPr>
            <p:cNvPr id="22" name="Group 21"/>
            <p:cNvGrpSpPr/>
            <p:nvPr/>
          </p:nvGrpSpPr>
          <p:grpSpPr>
            <a:xfrm>
              <a:off x="2872298" y="3742045"/>
              <a:ext cx="327524" cy="327522"/>
              <a:chOff x="2710378" y="5370623"/>
              <a:chExt cx="351644" cy="351642"/>
            </a:xfrm>
          </p:grpSpPr>
          <p:sp>
            <p:nvSpPr>
              <p:cNvPr id="70" name="Oval 69"/>
              <p:cNvSpPr/>
              <p:nvPr/>
            </p:nvSpPr>
            <p:spPr>
              <a:xfrm>
                <a:off x="2710378" y="5370623"/>
                <a:ext cx="351644" cy="351642"/>
              </a:xfrm>
              <a:prstGeom prst="ellipse">
                <a:avLst/>
              </a:prstGeom>
              <a:solidFill>
                <a:schemeClr val="accent3">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sp>
            <p:nvSpPr>
              <p:cNvPr id="82" name="Freeform 11"/>
              <p:cNvSpPr>
                <a:spLocks noChangeAspect="1" noEditPoints="1"/>
              </p:cNvSpPr>
              <p:nvPr/>
            </p:nvSpPr>
            <p:spPr bwMode="auto">
              <a:xfrm>
                <a:off x="2759326" y="5419698"/>
                <a:ext cx="253750" cy="253492"/>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bg2">
                  <a:lumMod val="75000"/>
                </a:schemeClr>
              </a:solidFill>
              <a:ln w="25400" cap="flat" cmpd="sng" algn="ctr">
                <a:noFill/>
                <a:prstDash val="solid"/>
              </a:ln>
              <a:effectLst/>
            </p:spPr>
            <p:txBody>
              <a:bodyPr lIns="68574" tIns="34287" rIns="68574" bIns="34287" anchor="ctr"/>
              <a:lstStyle/>
              <a:p>
                <a:pPr algn="ctr" defTabSz="677041">
                  <a:defRPr/>
                </a:pPr>
                <a:endParaRPr lang="en-US" dirty="0">
                  <a:solidFill>
                    <a:srgbClr val="676767"/>
                  </a:solidFill>
                  <a:cs typeface="CiscoSansTT Light"/>
                </a:endParaRPr>
              </a:p>
            </p:txBody>
          </p:sp>
        </p:grpSp>
      </p:grpSp>
      <p:grpSp>
        <p:nvGrpSpPr>
          <p:cNvPr id="8" name="Group 7"/>
          <p:cNvGrpSpPr/>
          <p:nvPr/>
        </p:nvGrpSpPr>
        <p:grpSpPr>
          <a:xfrm>
            <a:off x="2447299" y="3742048"/>
            <a:ext cx="327524" cy="456550"/>
            <a:chOff x="2418933" y="3742045"/>
            <a:chExt cx="327524" cy="456550"/>
          </a:xfrm>
        </p:grpSpPr>
        <p:sp>
          <p:nvSpPr>
            <p:cNvPr id="111" name="TextBox 110"/>
            <p:cNvSpPr txBox="1"/>
            <p:nvPr/>
          </p:nvSpPr>
          <p:spPr>
            <a:xfrm>
              <a:off x="2503346" y="4106262"/>
              <a:ext cx="158698" cy="92333"/>
            </a:xfrm>
            <a:prstGeom prst="rect">
              <a:avLst/>
            </a:prstGeom>
            <a:noFill/>
            <a:effectLst/>
          </p:spPr>
          <p:txBody>
            <a:bodyPr wrap="none" lIns="0" tIns="0" rIns="0" bIns="0" rtlCol="0" anchor="ctr" anchorCtr="0">
              <a:spAutoFit/>
            </a:bodyPr>
            <a:lstStyle/>
            <a:p>
              <a:pPr algn="ctr" defTabSz="457178"/>
              <a:r>
                <a:rPr lang="en-US" sz="600" b="1" dirty="0">
                  <a:cs typeface="CiscoSansTT Light"/>
                </a:rPr>
                <a:t>ESA</a:t>
              </a:r>
            </a:p>
          </p:txBody>
        </p:sp>
        <p:grpSp>
          <p:nvGrpSpPr>
            <p:cNvPr id="20" name="Group 19"/>
            <p:cNvGrpSpPr/>
            <p:nvPr/>
          </p:nvGrpSpPr>
          <p:grpSpPr>
            <a:xfrm>
              <a:off x="2418933" y="3742045"/>
              <a:ext cx="327524" cy="327522"/>
              <a:chOff x="2338775" y="5370623"/>
              <a:chExt cx="351644" cy="351642"/>
            </a:xfrm>
          </p:grpSpPr>
          <p:sp>
            <p:nvSpPr>
              <p:cNvPr id="69" name="Oval 68"/>
              <p:cNvSpPr/>
              <p:nvPr/>
            </p:nvSpPr>
            <p:spPr>
              <a:xfrm>
                <a:off x="2338775" y="5370623"/>
                <a:ext cx="351644" cy="351642"/>
              </a:xfrm>
              <a:prstGeom prst="ellipse">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grpSp>
            <p:nvGrpSpPr>
              <p:cNvPr id="84" name="Group 83"/>
              <p:cNvGrpSpPr/>
              <p:nvPr/>
            </p:nvGrpSpPr>
            <p:grpSpPr>
              <a:xfrm>
                <a:off x="2387759" y="5436979"/>
                <a:ext cx="278776" cy="200847"/>
                <a:chOff x="5737225" y="5551488"/>
                <a:chExt cx="550863" cy="396875"/>
              </a:xfrm>
              <a:solidFill>
                <a:schemeClr val="accent4"/>
              </a:solidFill>
              <a:effectLst/>
            </p:grpSpPr>
            <p:sp>
              <p:nvSpPr>
                <p:cNvPr id="85" name="Freeform 238"/>
                <p:cNvSpPr>
                  <a:spLocks/>
                </p:cNvSpPr>
                <p:nvPr/>
              </p:nvSpPr>
              <p:spPr bwMode="auto">
                <a:xfrm>
                  <a:off x="5737225" y="5622925"/>
                  <a:ext cx="420688" cy="325438"/>
                </a:xfrm>
                <a:custGeom>
                  <a:avLst/>
                  <a:gdLst>
                    <a:gd name="T0" fmla="*/ 470 w 530"/>
                    <a:gd name="T1" fmla="*/ 347 h 410"/>
                    <a:gd name="T2" fmla="*/ 58 w 530"/>
                    <a:gd name="T3" fmla="*/ 107 h 410"/>
                    <a:gd name="T4" fmla="*/ 236 w 530"/>
                    <a:gd name="T5" fmla="*/ 273 h 410"/>
                    <a:gd name="T6" fmla="*/ 249 w 530"/>
                    <a:gd name="T7" fmla="*/ 281 h 410"/>
                    <a:gd name="T8" fmla="*/ 264 w 530"/>
                    <a:gd name="T9" fmla="*/ 283 h 410"/>
                    <a:gd name="T10" fmla="*/ 272 w 530"/>
                    <a:gd name="T11" fmla="*/ 283 h 410"/>
                    <a:gd name="T12" fmla="*/ 287 w 530"/>
                    <a:gd name="T13" fmla="*/ 277 h 410"/>
                    <a:gd name="T14" fmla="*/ 349 w 530"/>
                    <a:gd name="T15" fmla="*/ 220 h 410"/>
                    <a:gd name="T16" fmla="*/ 346 w 530"/>
                    <a:gd name="T17" fmla="*/ 217 h 410"/>
                    <a:gd name="T18" fmla="*/ 346 w 530"/>
                    <a:gd name="T19" fmla="*/ 217 h 410"/>
                    <a:gd name="T20" fmla="*/ 345 w 530"/>
                    <a:gd name="T21" fmla="*/ 216 h 410"/>
                    <a:gd name="T22" fmla="*/ 336 w 530"/>
                    <a:gd name="T23" fmla="*/ 209 h 410"/>
                    <a:gd name="T24" fmla="*/ 334 w 530"/>
                    <a:gd name="T25" fmla="*/ 208 h 410"/>
                    <a:gd name="T26" fmla="*/ 328 w 530"/>
                    <a:gd name="T27" fmla="*/ 201 h 410"/>
                    <a:gd name="T28" fmla="*/ 325 w 530"/>
                    <a:gd name="T29" fmla="*/ 200 h 410"/>
                    <a:gd name="T30" fmla="*/ 318 w 530"/>
                    <a:gd name="T31" fmla="*/ 193 h 410"/>
                    <a:gd name="T32" fmla="*/ 317 w 530"/>
                    <a:gd name="T33" fmla="*/ 192 h 410"/>
                    <a:gd name="T34" fmla="*/ 310 w 530"/>
                    <a:gd name="T35" fmla="*/ 182 h 410"/>
                    <a:gd name="T36" fmla="*/ 310 w 530"/>
                    <a:gd name="T37" fmla="*/ 182 h 410"/>
                    <a:gd name="T38" fmla="*/ 309 w 530"/>
                    <a:gd name="T39" fmla="*/ 181 h 410"/>
                    <a:gd name="T40" fmla="*/ 305 w 530"/>
                    <a:gd name="T41" fmla="*/ 177 h 410"/>
                    <a:gd name="T42" fmla="*/ 104 w 530"/>
                    <a:gd name="T43" fmla="*/ 65 h 410"/>
                    <a:gd name="T44" fmla="*/ 267 w 530"/>
                    <a:gd name="T45" fmla="*/ 65 h 410"/>
                    <a:gd name="T46" fmla="*/ 267 w 530"/>
                    <a:gd name="T47" fmla="*/ 64 h 410"/>
                    <a:gd name="T48" fmla="*/ 270 w 530"/>
                    <a:gd name="T49" fmla="*/ 31 h 410"/>
                    <a:gd name="T50" fmla="*/ 278 w 530"/>
                    <a:gd name="T51" fmla="*/ 0 h 410"/>
                    <a:gd name="T52" fmla="*/ 19 w 530"/>
                    <a:gd name="T53" fmla="*/ 0 h 410"/>
                    <a:gd name="T54" fmla="*/ 11 w 530"/>
                    <a:gd name="T55" fmla="*/ 3 h 410"/>
                    <a:gd name="T56" fmla="*/ 1 w 530"/>
                    <a:gd name="T57" fmla="*/ 14 h 410"/>
                    <a:gd name="T58" fmla="*/ 0 w 530"/>
                    <a:gd name="T59" fmla="*/ 389 h 410"/>
                    <a:gd name="T60" fmla="*/ 1 w 530"/>
                    <a:gd name="T61" fmla="*/ 397 h 410"/>
                    <a:gd name="T62" fmla="*/ 11 w 530"/>
                    <a:gd name="T63" fmla="*/ 409 h 410"/>
                    <a:gd name="T64" fmla="*/ 19 w 530"/>
                    <a:gd name="T65" fmla="*/ 410 h 410"/>
                    <a:gd name="T66" fmla="*/ 510 w 530"/>
                    <a:gd name="T67" fmla="*/ 410 h 410"/>
                    <a:gd name="T68" fmla="*/ 518 w 530"/>
                    <a:gd name="T69" fmla="*/ 409 h 410"/>
                    <a:gd name="T70" fmla="*/ 528 w 530"/>
                    <a:gd name="T71" fmla="*/ 397 h 410"/>
                    <a:gd name="T72" fmla="*/ 530 w 530"/>
                    <a:gd name="T73" fmla="*/ 265 h 410"/>
                    <a:gd name="T74" fmla="*/ 511 w 530"/>
                    <a:gd name="T75" fmla="*/ 246 h 410"/>
                    <a:gd name="T76" fmla="*/ 470 w 530"/>
                    <a:gd name="T77" fmla="*/ 2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0" h="410">
                      <a:moveTo>
                        <a:pt x="470" y="252"/>
                      </a:moveTo>
                      <a:lnTo>
                        <a:pt x="470" y="347"/>
                      </a:lnTo>
                      <a:lnTo>
                        <a:pt x="58" y="347"/>
                      </a:lnTo>
                      <a:lnTo>
                        <a:pt x="58" y="107"/>
                      </a:lnTo>
                      <a:lnTo>
                        <a:pt x="236" y="273"/>
                      </a:lnTo>
                      <a:lnTo>
                        <a:pt x="236" y="273"/>
                      </a:lnTo>
                      <a:lnTo>
                        <a:pt x="241" y="277"/>
                      </a:lnTo>
                      <a:lnTo>
                        <a:pt x="249" y="281"/>
                      </a:lnTo>
                      <a:lnTo>
                        <a:pt x="256" y="283"/>
                      </a:lnTo>
                      <a:lnTo>
                        <a:pt x="264" y="283"/>
                      </a:lnTo>
                      <a:lnTo>
                        <a:pt x="264" y="283"/>
                      </a:lnTo>
                      <a:lnTo>
                        <a:pt x="272" y="283"/>
                      </a:lnTo>
                      <a:lnTo>
                        <a:pt x="280" y="281"/>
                      </a:lnTo>
                      <a:lnTo>
                        <a:pt x="287" y="277"/>
                      </a:lnTo>
                      <a:lnTo>
                        <a:pt x="292" y="273"/>
                      </a:lnTo>
                      <a:lnTo>
                        <a:pt x="349" y="220"/>
                      </a:lnTo>
                      <a:lnTo>
                        <a:pt x="349" y="220"/>
                      </a:lnTo>
                      <a:lnTo>
                        <a:pt x="346" y="217"/>
                      </a:lnTo>
                      <a:lnTo>
                        <a:pt x="346" y="217"/>
                      </a:lnTo>
                      <a:lnTo>
                        <a:pt x="346" y="217"/>
                      </a:lnTo>
                      <a:lnTo>
                        <a:pt x="345" y="216"/>
                      </a:lnTo>
                      <a:lnTo>
                        <a:pt x="345" y="216"/>
                      </a:lnTo>
                      <a:lnTo>
                        <a:pt x="336" y="209"/>
                      </a:lnTo>
                      <a:lnTo>
                        <a:pt x="336" y="209"/>
                      </a:lnTo>
                      <a:lnTo>
                        <a:pt x="334" y="208"/>
                      </a:lnTo>
                      <a:lnTo>
                        <a:pt x="334" y="208"/>
                      </a:lnTo>
                      <a:lnTo>
                        <a:pt x="328" y="201"/>
                      </a:lnTo>
                      <a:lnTo>
                        <a:pt x="328" y="201"/>
                      </a:lnTo>
                      <a:lnTo>
                        <a:pt x="325" y="200"/>
                      </a:lnTo>
                      <a:lnTo>
                        <a:pt x="325" y="200"/>
                      </a:lnTo>
                      <a:lnTo>
                        <a:pt x="318" y="193"/>
                      </a:lnTo>
                      <a:lnTo>
                        <a:pt x="318" y="193"/>
                      </a:lnTo>
                      <a:lnTo>
                        <a:pt x="317" y="192"/>
                      </a:lnTo>
                      <a:lnTo>
                        <a:pt x="317" y="192"/>
                      </a:lnTo>
                      <a:lnTo>
                        <a:pt x="310" y="182"/>
                      </a:lnTo>
                      <a:lnTo>
                        <a:pt x="310" y="182"/>
                      </a:lnTo>
                      <a:lnTo>
                        <a:pt x="310" y="182"/>
                      </a:lnTo>
                      <a:lnTo>
                        <a:pt x="310" y="182"/>
                      </a:lnTo>
                      <a:lnTo>
                        <a:pt x="309" y="181"/>
                      </a:lnTo>
                      <a:lnTo>
                        <a:pt x="309" y="181"/>
                      </a:lnTo>
                      <a:lnTo>
                        <a:pt x="309" y="181"/>
                      </a:lnTo>
                      <a:lnTo>
                        <a:pt x="305" y="177"/>
                      </a:lnTo>
                      <a:lnTo>
                        <a:pt x="264" y="215"/>
                      </a:lnTo>
                      <a:lnTo>
                        <a:pt x="104" y="65"/>
                      </a:lnTo>
                      <a:lnTo>
                        <a:pt x="267" y="65"/>
                      </a:lnTo>
                      <a:lnTo>
                        <a:pt x="267" y="65"/>
                      </a:lnTo>
                      <a:lnTo>
                        <a:pt x="267" y="64"/>
                      </a:lnTo>
                      <a:lnTo>
                        <a:pt x="267" y="64"/>
                      </a:lnTo>
                      <a:lnTo>
                        <a:pt x="268" y="47"/>
                      </a:lnTo>
                      <a:lnTo>
                        <a:pt x="270" y="31"/>
                      </a:lnTo>
                      <a:lnTo>
                        <a:pt x="274" y="15"/>
                      </a:lnTo>
                      <a:lnTo>
                        <a:pt x="278" y="0"/>
                      </a:lnTo>
                      <a:lnTo>
                        <a:pt x="19" y="0"/>
                      </a:lnTo>
                      <a:lnTo>
                        <a:pt x="19" y="0"/>
                      </a:lnTo>
                      <a:lnTo>
                        <a:pt x="15" y="2"/>
                      </a:lnTo>
                      <a:lnTo>
                        <a:pt x="11" y="3"/>
                      </a:lnTo>
                      <a:lnTo>
                        <a:pt x="5" y="7"/>
                      </a:lnTo>
                      <a:lnTo>
                        <a:pt x="1" y="14"/>
                      </a:lnTo>
                      <a:lnTo>
                        <a:pt x="0" y="22"/>
                      </a:lnTo>
                      <a:lnTo>
                        <a:pt x="0" y="389"/>
                      </a:lnTo>
                      <a:lnTo>
                        <a:pt x="0" y="389"/>
                      </a:lnTo>
                      <a:lnTo>
                        <a:pt x="1" y="397"/>
                      </a:lnTo>
                      <a:lnTo>
                        <a:pt x="5" y="403"/>
                      </a:lnTo>
                      <a:lnTo>
                        <a:pt x="11" y="409"/>
                      </a:lnTo>
                      <a:lnTo>
                        <a:pt x="15" y="410"/>
                      </a:lnTo>
                      <a:lnTo>
                        <a:pt x="19" y="410"/>
                      </a:lnTo>
                      <a:lnTo>
                        <a:pt x="510" y="410"/>
                      </a:lnTo>
                      <a:lnTo>
                        <a:pt x="510" y="410"/>
                      </a:lnTo>
                      <a:lnTo>
                        <a:pt x="514" y="410"/>
                      </a:lnTo>
                      <a:lnTo>
                        <a:pt x="518" y="409"/>
                      </a:lnTo>
                      <a:lnTo>
                        <a:pt x="523" y="403"/>
                      </a:lnTo>
                      <a:lnTo>
                        <a:pt x="528" y="397"/>
                      </a:lnTo>
                      <a:lnTo>
                        <a:pt x="530" y="389"/>
                      </a:lnTo>
                      <a:lnTo>
                        <a:pt x="530" y="265"/>
                      </a:lnTo>
                      <a:lnTo>
                        <a:pt x="511" y="246"/>
                      </a:lnTo>
                      <a:lnTo>
                        <a:pt x="511" y="246"/>
                      </a:lnTo>
                      <a:lnTo>
                        <a:pt x="491" y="251"/>
                      </a:lnTo>
                      <a:lnTo>
                        <a:pt x="470" y="252"/>
                      </a:lnTo>
                      <a:lnTo>
                        <a:pt x="47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solidFill>
                      <a:srgbClr val="676767"/>
                    </a:solidFill>
                    <a:cs typeface="CiscoSansTT Light"/>
                  </a:endParaRPr>
                </a:p>
              </p:txBody>
            </p:sp>
            <p:sp>
              <p:nvSpPr>
                <p:cNvPr id="86" name="Freeform 240"/>
                <p:cNvSpPr>
                  <a:spLocks noEditPoints="1"/>
                </p:cNvSpPr>
                <p:nvPr/>
              </p:nvSpPr>
              <p:spPr bwMode="auto">
                <a:xfrm>
                  <a:off x="5980113" y="5551488"/>
                  <a:ext cx="307975" cy="307975"/>
                </a:xfrm>
                <a:custGeom>
                  <a:avLst/>
                  <a:gdLst>
                    <a:gd name="T0" fmla="*/ 299 w 388"/>
                    <a:gd name="T1" fmla="*/ 198 h 388"/>
                    <a:gd name="T2" fmla="*/ 303 w 388"/>
                    <a:gd name="T3" fmla="*/ 181 h 388"/>
                    <a:gd name="T4" fmla="*/ 304 w 388"/>
                    <a:gd name="T5" fmla="*/ 177 h 388"/>
                    <a:gd name="T6" fmla="*/ 304 w 388"/>
                    <a:gd name="T7" fmla="*/ 168 h 388"/>
                    <a:gd name="T8" fmla="*/ 303 w 388"/>
                    <a:gd name="T9" fmla="*/ 123 h 388"/>
                    <a:gd name="T10" fmla="*/ 280 w 388"/>
                    <a:gd name="T11" fmla="*/ 67 h 388"/>
                    <a:gd name="T12" fmla="*/ 238 w 388"/>
                    <a:gd name="T13" fmla="*/ 26 h 388"/>
                    <a:gd name="T14" fmla="*/ 183 w 388"/>
                    <a:gd name="T15" fmla="*/ 3 h 388"/>
                    <a:gd name="T16" fmla="*/ 141 w 388"/>
                    <a:gd name="T17" fmla="*/ 0 h 388"/>
                    <a:gd name="T18" fmla="*/ 87 w 388"/>
                    <a:gd name="T19" fmla="*/ 15 h 388"/>
                    <a:gd name="T20" fmla="*/ 23 w 388"/>
                    <a:gd name="T21" fmla="*/ 71 h 388"/>
                    <a:gd name="T22" fmla="*/ 2 w 388"/>
                    <a:gd name="T23" fmla="*/ 121 h 388"/>
                    <a:gd name="T24" fmla="*/ 0 w 388"/>
                    <a:gd name="T25" fmla="*/ 155 h 388"/>
                    <a:gd name="T26" fmla="*/ 0 w 388"/>
                    <a:gd name="T27" fmla="*/ 166 h 388"/>
                    <a:gd name="T28" fmla="*/ 1 w 388"/>
                    <a:gd name="T29" fmla="*/ 175 h 388"/>
                    <a:gd name="T30" fmla="*/ 2 w 388"/>
                    <a:gd name="T31" fmla="*/ 186 h 388"/>
                    <a:gd name="T32" fmla="*/ 5 w 388"/>
                    <a:gd name="T33" fmla="*/ 195 h 388"/>
                    <a:gd name="T34" fmla="*/ 9 w 388"/>
                    <a:gd name="T35" fmla="*/ 205 h 388"/>
                    <a:gd name="T36" fmla="*/ 13 w 388"/>
                    <a:gd name="T37" fmla="*/ 216 h 388"/>
                    <a:gd name="T38" fmla="*/ 17 w 388"/>
                    <a:gd name="T39" fmla="*/ 224 h 388"/>
                    <a:gd name="T40" fmla="*/ 28 w 388"/>
                    <a:gd name="T41" fmla="*/ 241 h 388"/>
                    <a:gd name="T42" fmla="*/ 32 w 388"/>
                    <a:gd name="T43" fmla="*/ 248 h 388"/>
                    <a:gd name="T44" fmla="*/ 40 w 388"/>
                    <a:gd name="T45" fmla="*/ 256 h 388"/>
                    <a:gd name="T46" fmla="*/ 45 w 388"/>
                    <a:gd name="T47" fmla="*/ 263 h 388"/>
                    <a:gd name="T48" fmla="*/ 54 w 388"/>
                    <a:gd name="T49" fmla="*/ 270 h 388"/>
                    <a:gd name="T50" fmla="*/ 62 w 388"/>
                    <a:gd name="T51" fmla="*/ 276 h 388"/>
                    <a:gd name="T52" fmla="*/ 70 w 388"/>
                    <a:gd name="T53" fmla="*/ 282 h 388"/>
                    <a:gd name="T54" fmla="*/ 72 w 388"/>
                    <a:gd name="T55" fmla="*/ 283 h 388"/>
                    <a:gd name="T56" fmla="*/ 79 w 388"/>
                    <a:gd name="T57" fmla="*/ 287 h 388"/>
                    <a:gd name="T58" fmla="*/ 133 w 388"/>
                    <a:gd name="T59" fmla="*/ 305 h 388"/>
                    <a:gd name="T60" fmla="*/ 165 w 388"/>
                    <a:gd name="T61" fmla="*/ 306 h 388"/>
                    <a:gd name="T62" fmla="*/ 215 w 388"/>
                    <a:gd name="T63" fmla="*/ 292 h 388"/>
                    <a:gd name="T64" fmla="*/ 303 w 388"/>
                    <a:gd name="T65" fmla="*/ 380 h 388"/>
                    <a:gd name="T66" fmla="*/ 333 w 388"/>
                    <a:gd name="T67" fmla="*/ 388 h 388"/>
                    <a:gd name="T68" fmla="*/ 372 w 388"/>
                    <a:gd name="T69" fmla="*/ 372 h 388"/>
                    <a:gd name="T70" fmla="*/ 387 w 388"/>
                    <a:gd name="T71" fmla="*/ 344 h 388"/>
                    <a:gd name="T72" fmla="*/ 384 w 388"/>
                    <a:gd name="T73" fmla="*/ 313 h 388"/>
                    <a:gd name="T74" fmla="*/ 252 w 388"/>
                    <a:gd name="T75" fmla="*/ 163 h 388"/>
                    <a:gd name="T76" fmla="*/ 250 w 388"/>
                    <a:gd name="T77" fmla="*/ 172 h 388"/>
                    <a:gd name="T78" fmla="*/ 248 w 388"/>
                    <a:gd name="T79" fmla="*/ 182 h 388"/>
                    <a:gd name="T80" fmla="*/ 245 w 388"/>
                    <a:gd name="T81" fmla="*/ 191 h 388"/>
                    <a:gd name="T82" fmla="*/ 241 w 388"/>
                    <a:gd name="T83" fmla="*/ 199 h 388"/>
                    <a:gd name="T84" fmla="*/ 236 w 388"/>
                    <a:gd name="T85" fmla="*/ 208 h 388"/>
                    <a:gd name="T86" fmla="*/ 230 w 388"/>
                    <a:gd name="T87" fmla="*/ 216 h 388"/>
                    <a:gd name="T88" fmla="*/ 225 w 388"/>
                    <a:gd name="T89" fmla="*/ 222 h 388"/>
                    <a:gd name="T90" fmla="*/ 222 w 388"/>
                    <a:gd name="T91" fmla="*/ 224 h 388"/>
                    <a:gd name="T92" fmla="*/ 182 w 388"/>
                    <a:gd name="T93" fmla="*/ 248 h 388"/>
                    <a:gd name="T94" fmla="*/ 165 w 388"/>
                    <a:gd name="T95" fmla="*/ 252 h 388"/>
                    <a:gd name="T96" fmla="*/ 152 w 388"/>
                    <a:gd name="T97" fmla="*/ 252 h 388"/>
                    <a:gd name="T98" fmla="*/ 132 w 388"/>
                    <a:gd name="T99" fmla="*/ 251 h 388"/>
                    <a:gd name="T100" fmla="*/ 114 w 388"/>
                    <a:gd name="T101" fmla="*/ 245 h 388"/>
                    <a:gd name="T102" fmla="*/ 76 w 388"/>
                    <a:gd name="T103" fmla="*/ 217 h 388"/>
                    <a:gd name="T104" fmla="*/ 56 w 388"/>
                    <a:gd name="T105" fmla="*/ 181 h 388"/>
                    <a:gd name="T106" fmla="*/ 52 w 388"/>
                    <a:gd name="T107" fmla="*/ 154 h 388"/>
                    <a:gd name="T108" fmla="*/ 66 w 388"/>
                    <a:gd name="T109" fmla="*/ 104 h 388"/>
                    <a:gd name="T110" fmla="*/ 93 w 388"/>
                    <a:gd name="T111" fmla="*/ 74 h 388"/>
                    <a:gd name="T112" fmla="*/ 122 w 388"/>
                    <a:gd name="T113" fmla="*/ 58 h 388"/>
                    <a:gd name="T114" fmla="*/ 152 w 388"/>
                    <a:gd name="T115" fmla="*/ 54 h 388"/>
                    <a:gd name="T116" fmla="*/ 188 w 388"/>
                    <a:gd name="T117" fmla="*/ 61 h 388"/>
                    <a:gd name="T118" fmla="*/ 232 w 388"/>
                    <a:gd name="T119" fmla="*/ 93 h 388"/>
                    <a:gd name="T120" fmla="*/ 248 w 388"/>
                    <a:gd name="T121" fmla="*/ 124 h 388"/>
                    <a:gd name="T122" fmla="*/ 252 w 388"/>
                    <a:gd name="T123" fmla="*/ 15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8" h="388">
                      <a:moveTo>
                        <a:pt x="372" y="295"/>
                      </a:moveTo>
                      <a:lnTo>
                        <a:pt x="292" y="216"/>
                      </a:lnTo>
                      <a:lnTo>
                        <a:pt x="292" y="216"/>
                      </a:lnTo>
                      <a:lnTo>
                        <a:pt x="299" y="198"/>
                      </a:lnTo>
                      <a:lnTo>
                        <a:pt x="303" y="181"/>
                      </a:lnTo>
                      <a:lnTo>
                        <a:pt x="303" y="181"/>
                      </a:lnTo>
                      <a:lnTo>
                        <a:pt x="303" y="181"/>
                      </a:lnTo>
                      <a:lnTo>
                        <a:pt x="303" y="181"/>
                      </a:lnTo>
                      <a:lnTo>
                        <a:pt x="303" y="178"/>
                      </a:lnTo>
                      <a:lnTo>
                        <a:pt x="303" y="178"/>
                      </a:lnTo>
                      <a:lnTo>
                        <a:pt x="304" y="177"/>
                      </a:lnTo>
                      <a:lnTo>
                        <a:pt x="304" y="177"/>
                      </a:lnTo>
                      <a:lnTo>
                        <a:pt x="304" y="170"/>
                      </a:lnTo>
                      <a:lnTo>
                        <a:pt x="304" y="170"/>
                      </a:lnTo>
                      <a:lnTo>
                        <a:pt x="304" y="168"/>
                      </a:lnTo>
                      <a:lnTo>
                        <a:pt x="304" y="168"/>
                      </a:lnTo>
                      <a:lnTo>
                        <a:pt x="306" y="154"/>
                      </a:lnTo>
                      <a:lnTo>
                        <a:pt x="306" y="154"/>
                      </a:lnTo>
                      <a:lnTo>
                        <a:pt x="304" y="137"/>
                      </a:lnTo>
                      <a:lnTo>
                        <a:pt x="303" y="123"/>
                      </a:lnTo>
                      <a:lnTo>
                        <a:pt x="299" y="108"/>
                      </a:lnTo>
                      <a:lnTo>
                        <a:pt x="294" y="93"/>
                      </a:lnTo>
                      <a:lnTo>
                        <a:pt x="287" y="79"/>
                      </a:lnTo>
                      <a:lnTo>
                        <a:pt x="280" y="67"/>
                      </a:lnTo>
                      <a:lnTo>
                        <a:pt x="271" y="55"/>
                      </a:lnTo>
                      <a:lnTo>
                        <a:pt x="261" y="44"/>
                      </a:lnTo>
                      <a:lnTo>
                        <a:pt x="250" y="35"/>
                      </a:lnTo>
                      <a:lnTo>
                        <a:pt x="238" y="26"/>
                      </a:lnTo>
                      <a:lnTo>
                        <a:pt x="225" y="19"/>
                      </a:lnTo>
                      <a:lnTo>
                        <a:pt x="213" y="12"/>
                      </a:lnTo>
                      <a:lnTo>
                        <a:pt x="198" y="7"/>
                      </a:lnTo>
                      <a:lnTo>
                        <a:pt x="183" y="3"/>
                      </a:lnTo>
                      <a:lnTo>
                        <a:pt x="168" y="1"/>
                      </a:lnTo>
                      <a:lnTo>
                        <a:pt x="152" y="0"/>
                      </a:lnTo>
                      <a:lnTo>
                        <a:pt x="152" y="0"/>
                      </a:lnTo>
                      <a:lnTo>
                        <a:pt x="141" y="0"/>
                      </a:lnTo>
                      <a:lnTo>
                        <a:pt x="129" y="1"/>
                      </a:lnTo>
                      <a:lnTo>
                        <a:pt x="118" y="4"/>
                      </a:lnTo>
                      <a:lnTo>
                        <a:pt x="107" y="7"/>
                      </a:lnTo>
                      <a:lnTo>
                        <a:pt x="87" y="15"/>
                      </a:lnTo>
                      <a:lnTo>
                        <a:pt x="68" y="26"/>
                      </a:lnTo>
                      <a:lnTo>
                        <a:pt x="51" y="39"/>
                      </a:lnTo>
                      <a:lnTo>
                        <a:pt x="36" y="54"/>
                      </a:lnTo>
                      <a:lnTo>
                        <a:pt x="23" y="71"/>
                      </a:lnTo>
                      <a:lnTo>
                        <a:pt x="13" y="90"/>
                      </a:lnTo>
                      <a:lnTo>
                        <a:pt x="13" y="90"/>
                      </a:lnTo>
                      <a:lnTo>
                        <a:pt x="6" y="105"/>
                      </a:lnTo>
                      <a:lnTo>
                        <a:pt x="2" y="121"/>
                      </a:lnTo>
                      <a:lnTo>
                        <a:pt x="0" y="136"/>
                      </a:lnTo>
                      <a:lnTo>
                        <a:pt x="0" y="154"/>
                      </a:lnTo>
                      <a:lnTo>
                        <a:pt x="0" y="154"/>
                      </a:lnTo>
                      <a:lnTo>
                        <a:pt x="0" y="155"/>
                      </a:lnTo>
                      <a:lnTo>
                        <a:pt x="0" y="155"/>
                      </a:lnTo>
                      <a:lnTo>
                        <a:pt x="0" y="163"/>
                      </a:lnTo>
                      <a:lnTo>
                        <a:pt x="0" y="163"/>
                      </a:lnTo>
                      <a:lnTo>
                        <a:pt x="0" y="166"/>
                      </a:lnTo>
                      <a:lnTo>
                        <a:pt x="0" y="166"/>
                      </a:lnTo>
                      <a:lnTo>
                        <a:pt x="1" y="172"/>
                      </a:lnTo>
                      <a:lnTo>
                        <a:pt x="1" y="172"/>
                      </a:lnTo>
                      <a:lnTo>
                        <a:pt x="1" y="175"/>
                      </a:lnTo>
                      <a:lnTo>
                        <a:pt x="1" y="175"/>
                      </a:lnTo>
                      <a:lnTo>
                        <a:pt x="2" y="185"/>
                      </a:lnTo>
                      <a:lnTo>
                        <a:pt x="2" y="185"/>
                      </a:lnTo>
                      <a:lnTo>
                        <a:pt x="2" y="186"/>
                      </a:lnTo>
                      <a:lnTo>
                        <a:pt x="2" y="186"/>
                      </a:lnTo>
                      <a:lnTo>
                        <a:pt x="5" y="194"/>
                      </a:lnTo>
                      <a:lnTo>
                        <a:pt x="5" y="194"/>
                      </a:lnTo>
                      <a:lnTo>
                        <a:pt x="5" y="195"/>
                      </a:lnTo>
                      <a:lnTo>
                        <a:pt x="5" y="195"/>
                      </a:lnTo>
                      <a:lnTo>
                        <a:pt x="8" y="204"/>
                      </a:lnTo>
                      <a:lnTo>
                        <a:pt x="8" y="204"/>
                      </a:lnTo>
                      <a:lnTo>
                        <a:pt x="9" y="205"/>
                      </a:lnTo>
                      <a:lnTo>
                        <a:pt x="9" y="205"/>
                      </a:lnTo>
                      <a:lnTo>
                        <a:pt x="12" y="214"/>
                      </a:lnTo>
                      <a:lnTo>
                        <a:pt x="12" y="214"/>
                      </a:lnTo>
                      <a:lnTo>
                        <a:pt x="13" y="216"/>
                      </a:lnTo>
                      <a:lnTo>
                        <a:pt x="13" y="216"/>
                      </a:lnTo>
                      <a:lnTo>
                        <a:pt x="16" y="222"/>
                      </a:lnTo>
                      <a:lnTo>
                        <a:pt x="16" y="222"/>
                      </a:lnTo>
                      <a:lnTo>
                        <a:pt x="17" y="224"/>
                      </a:lnTo>
                      <a:lnTo>
                        <a:pt x="17" y="224"/>
                      </a:lnTo>
                      <a:lnTo>
                        <a:pt x="27" y="240"/>
                      </a:lnTo>
                      <a:lnTo>
                        <a:pt x="27" y="240"/>
                      </a:lnTo>
                      <a:lnTo>
                        <a:pt x="28" y="241"/>
                      </a:lnTo>
                      <a:lnTo>
                        <a:pt x="28" y="241"/>
                      </a:lnTo>
                      <a:lnTo>
                        <a:pt x="28" y="241"/>
                      </a:lnTo>
                      <a:lnTo>
                        <a:pt x="28" y="241"/>
                      </a:lnTo>
                      <a:lnTo>
                        <a:pt x="32" y="248"/>
                      </a:lnTo>
                      <a:lnTo>
                        <a:pt x="32" y="248"/>
                      </a:lnTo>
                      <a:lnTo>
                        <a:pt x="33" y="249"/>
                      </a:lnTo>
                      <a:lnTo>
                        <a:pt x="33" y="249"/>
                      </a:lnTo>
                      <a:lnTo>
                        <a:pt x="40" y="256"/>
                      </a:lnTo>
                      <a:lnTo>
                        <a:pt x="40" y="256"/>
                      </a:lnTo>
                      <a:lnTo>
                        <a:pt x="40" y="257"/>
                      </a:lnTo>
                      <a:lnTo>
                        <a:pt x="40" y="257"/>
                      </a:lnTo>
                      <a:lnTo>
                        <a:pt x="45" y="263"/>
                      </a:lnTo>
                      <a:lnTo>
                        <a:pt x="45" y="263"/>
                      </a:lnTo>
                      <a:lnTo>
                        <a:pt x="48" y="264"/>
                      </a:lnTo>
                      <a:lnTo>
                        <a:pt x="48" y="264"/>
                      </a:lnTo>
                      <a:lnTo>
                        <a:pt x="54" y="270"/>
                      </a:lnTo>
                      <a:lnTo>
                        <a:pt x="54" y="270"/>
                      </a:lnTo>
                      <a:lnTo>
                        <a:pt x="55" y="271"/>
                      </a:lnTo>
                      <a:lnTo>
                        <a:pt x="55" y="271"/>
                      </a:lnTo>
                      <a:lnTo>
                        <a:pt x="62" y="276"/>
                      </a:lnTo>
                      <a:lnTo>
                        <a:pt x="62" y="276"/>
                      </a:lnTo>
                      <a:lnTo>
                        <a:pt x="63" y="278"/>
                      </a:lnTo>
                      <a:lnTo>
                        <a:pt x="63" y="278"/>
                      </a:lnTo>
                      <a:lnTo>
                        <a:pt x="70" y="282"/>
                      </a:lnTo>
                      <a:lnTo>
                        <a:pt x="70" y="282"/>
                      </a:lnTo>
                      <a:lnTo>
                        <a:pt x="71" y="283"/>
                      </a:lnTo>
                      <a:lnTo>
                        <a:pt x="71" y="283"/>
                      </a:lnTo>
                      <a:lnTo>
                        <a:pt x="72" y="283"/>
                      </a:lnTo>
                      <a:lnTo>
                        <a:pt x="72" y="283"/>
                      </a:lnTo>
                      <a:lnTo>
                        <a:pt x="79" y="287"/>
                      </a:lnTo>
                      <a:lnTo>
                        <a:pt x="79" y="287"/>
                      </a:lnTo>
                      <a:lnTo>
                        <a:pt x="79" y="287"/>
                      </a:lnTo>
                      <a:lnTo>
                        <a:pt x="79" y="287"/>
                      </a:lnTo>
                      <a:lnTo>
                        <a:pt x="97" y="295"/>
                      </a:lnTo>
                      <a:lnTo>
                        <a:pt x="114" y="302"/>
                      </a:lnTo>
                      <a:lnTo>
                        <a:pt x="133" y="305"/>
                      </a:lnTo>
                      <a:lnTo>
                        <a:pt x="152" y="306"/>
                      </a:lnTo>
                      <a:lnTo>
                        <a:pt x="152" y="306"/>
                      </a:lnTo>
                      <a:lnTo>
                        <a:pt x="165" y="306"/>
                      </a:lnTo>
                      <a:lnTo>
                        <a:pt x="165" y="306"/>
                      </a:lnTo>
                      <a:lnTo>
                        <a:pt x="179" y="303"/>
                      </a:lnTo>
                      <a:lnTo>
                        <a:pt x="191" y="301"/>
                      </a:lnTo>
                      <a:lnTo>
                        <a:pt x="203" y="298"/>
                      </a:lnTo>
                      <a:lnTo>
                        <a:pt x="215" y="292"/>
                      </a:lnTo>
                      <a:lnTo>
                        <a:pt x="225" y="302"/>
                      </a:lnTo>
                      <a:lnTo>
                        <a:pt x="295" y="372"/>
                      </a:lnTo>
                      <a:lnTo>
                        <a:pt x="295" y="372"/>
                      </a:lnTo>
                      <a:lnTo>
                        <a:pt x="303" y="380"/>
                      </a:lnTo>
                      <a:lnTo>
                        <a:pt x="312" y="384"/>
                      </a:lnTo>
                      <a:lnTo>
                        <a:pt x="323" y="388"/>
                      </a:lnTo>
                      <a:lnTo>
                        <a:pt x="333" y="388"/>
                      </a:lnTo>
                      <a:lnTo>
                        <a:pt x="333" y="388"/>
                      </a:lnTo>
                      <a:lnTo>
                        <a:pt x="343" y="388"/>
                      </a:lnTo>
                      <a:lnTo>
                        <a:pt x="354" y="384"/>
                      </a:lnTo>
                      <a:lnTo>
                        <a:pt x="364" y="380"/>
                      </a:lnTo>
                      <a:lnTo>
                        <a:pt x="372" y="372"/>
                      </a:lnTo>
                      <a:lnTo>
                        <a:pt x="372" y="372"/>
                      </a:lnTo>
                      <a:lnTo>
                        <a:pt x="378" y="364"/>
                      </a:lnTo>
                      <a:lnTo>
                        <a:pt x="384" y="355"/>
                      </a:lnTo>
                      <a:lnTo>
                        <a:pt x="387" y="344"/>
                      </a:lnTo>
                      <a:lnTo>
                        <a:pt x="388" y="334"/>
                      </a:lnTo>
                      <a:lnTo>
                        <a:pt x="388" y="334"/>
                      </a:lnTo>
                      <a:lnTo>
                        <a:pt x="387" y="324"/>
                      </a:lnTo>
                      <a:lnTo>
                        <a:pt x="384" y="313"/>
                      </a:lnTo>
                      <a:lnTo>
                        <a:pt x="378" y="303"/>
                      </a:lnTo>
                      <a:lnTo>
                        <a:pt x="372" y="295"/>
                      </a:lnTo>
                      <a:lnTo>
                        <a:pt x="372" y="295"/>
                      </a:lnTo>
                      <a:close/>
                      <a:moveTo>
                        <a:pt x="252" y="163"/>
                      </a:moveTo>
                      <a:lnTo>
                        <a:pt x="252" y="163"/>
                      </a:lnTo>
                      <a:lnTo>
                        <a:pt x="252" y="163"/>
                      </a:lnTo>
                      <a:lnTo>
                        <a:pt x="252" y="163"/>
                      </a:lnTo>
                      <a:lnTo>
                        <a:pt x="250" y="172"/>
                      </a:lnTo>
                      <a:lnTo>
                        <a:pt x="250" y="172"/>
                      </a:lnTo>
                      <a:lnTo>
                        <a:pt x="250" y="174"/>
                      </a:lnTo>
                      <a:lnTo>
                        <a:pt x="250" y="174"/>
                      </a:lnTo>
                      <a:lnTo>
                        <a:pt x="248" y="182"/>
                      </a:lnTo>
                      <a:lnTo>
                        <a:pt x="248" y="182"/>
                      </a:lnTo>
                      <a:lnTo>
                        <a:pt x="248" y="183"/>
                      </a:lnTo>
                      <a:lnTo>
                        <a:pt x="248" y="183"/>
                      </a:lnTo>
                      <a:lnTo>
                        <a:pt x="245" y="191"/>
                      </a:lnTo>
                      <a:lnTo>
                        <a:pt x="245" y="191"/>
                      </a:lnTo>
                      <a:lnTo>
                        <a:pt x="244" y="193"/>
                      </a:lnTo>
                      <a:lnTo>
                        <a:pt x="244" y="193"/>
                      </a:lnTo>
                      <a:lnTo>
                        <a:pt x="241" y="199"/>
                      </a:lnTo>
                      <a:lnTo>
                        <a:pt x="241" y="199"/>
                      </a:lnTo>
                      <a:lnTo>
                        <a:pt x="240" y="201"/>
                      </a:lnTo>
                      <a:lnTo>
                        <a:pt x="240" y="201"/>
                      </a:lnTo>
                      <a:lnTo>
                        <a:pt x="236" y="208"/>
                      </a:lnTo>
                      <a:lnTo>
                        <a:pt x="236" y="208"/>
                      </a:lnTo>
                      <a:lnTo>
                        <a:pt x="234" y="209"/>
                      </a:lnTo>
                      <a:lnTo>
                        <a:pt x="234" y="209"/>
                      </a:lnTo>
                      <a:lnTo>
                        <a:pt x="230" y="216"/>
                      </a:lnTo>
                      <a:lnTo>
                        <a:pt x="230" y="216"/>
                      </a:lnTo>
                      <a:lnTo>
                        <a:pt x="229" y="217"/>
                      </a:lnTo>
                      <a:lnTo>
                        <a:pt x="229" y="217"/>
                      </a:lnTo>
                      <a:lnTo>
                        <a:pt x="225" y="222"/>
                      </a:lnTo>
                      <a:lnTo>
                        <a:pt x="225" y="222"/>
                      </a:lnTo>
                      <a:lnTo>
                        <a:pt x="223" y="224"/>
                      </a:lnTo>
                      <a:lnTo>
                        <a:pt x="223" y="224"/>
                      </a:lnTo>
                      <a:lnTo>
                        <a:pt x="222" y="224"/>
                      </a:lnTo>
                      <a:lnTo>
                        <a:pt x="222" y="224"/>
                      </a:lnTo>
                      <a:lnTo>
                        <a:pt x="210" y="235"/>
                      </a:lnTo>
                      <a:lnTo>
                        <a:pt x="196" y="243"/>
                      </a:lnTo>
                      <a:lnTo>
                        <a:pt x="182" y="248"/>
                      </a:lnTo>
                      <a:lnTo>
                        <a:pt x="165" y="252"/>
                      </a:lnTo>
                      <a:lnTo>
                        <a:pt x="165" y="252"/>
                      </a:lnTo>
                      <a:lnTo>
                        <a:pt x="165" y="252"/>
                      </a:lnTo>
                      <a:lnTo>
                        <a:pt x="165" y="252"/>
                      </a:lnTo>
                      <a:lnTo>
                        <a:pt x="161" y="252"/>
                      </a:lnTo>
                      <a:lnTo>
                        <a:pt x="161" y="252"/>
                      </a:lnTo>
                      <a:lnTo>
                        <a:pt x="152" y="252"/>
                      </a:lnTo>
                      <a:lnTo>
                        <a:pt x="152" y="252"/>
                      </a:lnTo>
                      <a:lnTo>
                        <a:pt x="152" y="252"/>
                      </a:lnTo>
                      <a:lnTo>
                        <a:pt x="152" y="252"/>
                      </a:lnTo>
                      <a:lnTo>
                        <a:pt x="143" y="252"/>
                      </a:lnTo>
                      <a:lnTo>
                        <a:pt x="132" y="251"/>
                      </a:lnTo>
                      <a:lnTo>
                        <a:pt x="122" y="248"/>
                      </a:lnTo>
                      <a:lnTo>
                        <a:pt x="114" y="245"/>
                      </a:lnTo>
                      <a:lnTo>
                        <a:pt x="114" y="245"/>
                      </a:lnTo>
                      <a:lnTo>
                        <a:pt x="114" y="245"/>
                      </a:lnTo>
                      <a:lnTo>
                        <a:pt x="114" y="245"/>
                      </a:lnTo>
                      <a:lnTo>
                        <a:pt x="99" y="237"/>
                      </a:lnTo>
                      <a:lnTo>
                        <a:pt x="87" y="228"/>
                      </a:lnTo>
                      <a:lnTo>
                        <a:pt x="76" y="217"/>
                      </a:lnTo>
                      <a:lnTo>
                        <a:pt x="67" y="205"/>
                      </a:lnTo>
                      <a:lnTo>
                        <a:pt x="67" y="205"/>
                      </a:lnTo>
                      <a:lnTo>
                        <a:pt x="62" y="193"/>
                      </a:lnTo>
                      <a:lnTo>
                        <a:pt x="56" y="181"/>
                      </a:lnTo>
                      <a:lnTo>
                        <a:pt x="54" y="168"/>
                      </a:lnTo>
                      <a:lnTo>
                        <a:pt x="52" y="155"/>
                      </a:lnTo>
                      <a:lnTo>
                        <a:pt x="52" y="155"/>
                      </a:lnTo>
                      <a:lnTo>
                        <a:pt x="52" y="154"/>
                      </a:lnTo>
                      <a:lnTo>
                        <a:pt x="52" y="154"/>
                      </a:lnTo>
                      <a:lnTo>
                        <a:pt x="55" y="136"/>
                      </a:lnTo>
                      <a:lnTo>
                        <a:pt x="59" y="120"/>
                      </a:lnTo>
                      <a:lnTo>
                        <a:pt x="66" y="104"/>
                      </a:lnTo>
                      <a:lnTo>
                        <a:pt x="75" y="90"/>
                      </a:lnTo>
                      <a:lnTo>
                        <a:pt x="75" y="90"/>
                      </a:lnTo>
                      <a:lnTo>
                        <a:pt x="83" y="82"/>
                      </a:lnTo>
                      <a:lnTo>
                        <a:pt x="93" y="74"/>
                      </a:lnTo>
                      <a:lnTo>
                        <a:pt x="102" y="67"/>
                      </a:lnTo>
                      <a:lnTo>
                        <a:pt x="114" y="61"/>
                      </a:lnTo>
                      <a:lnTo>
                        <a:pt x="114" y="61"/>
                      </a:lnTo>
                      <a:lnTo>
                        <a:pt x="122" y="58"/>
                      </a:lnTo>
                      <a:lnTo>
                        <a:pt x="132" y="55"/>
                      </a:lnTo>
                      <a:lnTo>
                        <a:pt x="143" y="54"/>
                      </a:lnTo>
                      <a:lnTo>
                        <a:pt x="152" y="54"/>
                      </a:lnTo>
                      <a:lnTo>
                        <a:pt x="152" y="54"/>
                      </a:lnTo>
                      <a:lnTo>
                        <a:pt x="161" y="54"/>
                      </a:lnTo>
                      <a:lnTo>
                        <a:pt x="171" y="55"/>
                      </a:lnTo>
                      <a:lnTo>
                        <a:pt x="180" y="58"/>
                      </a:lnTo>
                      <a:lnTo>
                        <a:pt x="188" y="61"/>
                      </a:lnTo>
                      <a:lnTo>
                        <a:pt x="198" y="65"/>
                      </a:lnTo>
                      <a:lnTo>
                        <a:pt x="205" y="69"/>
                      </a:lnTo>
                      <a:lnTo>
                        <a:pt x="219" y="79"/>
                      </a:lnTo>
                      <a:lnTo>
                        <a:pt x="232" y="93"/>
                      </a:lnTo>
                      <a:lnTo>
                        <a:pt x="237" y="100"/>
                      </a:lnTo>
                      <a:lnTo>
                        <a:pt x="241" y="108"/>
                      </a:lnTo>
                      <a:lnTo>
                        <a:pt x="245" y="116"/>
                      </a:lnTo>
                      <a:lnTo>
                        <a:pt x="248" y="124"/>
                      </a:lnTo>
                      <a:lnTo>
                        <a:pt x="250" y="133"/>
                      </a:lnTo>
                      <a:lnTo>
                        <a:pt x="252" y="143"/>
                      </a:lnTo>
                      <a:lnTo>
                        <a:pt x="252" y="143"/>
                      </a:lnTo>
                      <a:lnTo>
                        <a:pt x="252" y="154"/>
                      </a:lnTo>
                      <a:lnTo>
                        <a:pt x="252" y="154"/>
                      </a:lnTo>
                      <a:lnTo>
                        <a:pt x="252" y="163"/>
                      </a:lnTo>
                      <a:lnTo>
                        <a:pt x="252"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solidFill>
                      <a:srgbClr val="676767"/>
                    </a:solidFill>
                    <a:cs typeface="CiscoSansTT Light"/>
                  </a:endParaRPr>
                </a:p>
              </p:txBody>
            </p:sp>
            <p:sp>
              <p:nvSpPr>
                <p:cNvPr id="87" name="Freeform 241"/>
                <p:cNvSpPr>
                  <a:spLocks/>
                </p:cNvSpPr>
                <p:nvPr/>
              </p:nvSpPr>
              <p:spPr bwMode="auto">
                <a:xfrm>
                  <a:off x="6249988" y="56975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solidFill>
                      <a:srgbClr val="676767"/>
                    </a:solidFill>
                    <a:cs typeface="CiscoSansTT Light"/>
                  </a:endParaRPr>
                </a:p>
              </p:txBody>
            </p:sp>
          </p:grpSp>
        </p:grpSp>
      </p:grpSp>
      <p:grpSp>
        <p:nvGrpSpPr>
          <p:cNvPr id="11" name="Group 10"/>
          <p:cNvGrpSpPr/>
          <p:nvPr/>
        </p:nvGrpSpPr>
        <p:grpSpPr>
          <a:xfrm>
            <a:off x="3720475" y="3742048"/>
            <a:ext cx="327524" cy="456550"/>
            <a:chOff x="3720474" y="3742045"/>
            <a:chExt cx="327524" cy="456550"/>
          </a:xfrm>
        </p:grpSpPr>
        <p:sp>
          <p:nvSpPr>
            <p:cNvPr id="102" name="TextBox 101"/>
            <p:cNvSpPr txBox="1"/>
            <p:nvPr/>
          </p:nvSpPr>
          <p:spPr>
            <a:xfrm>
              <a:off x="3820115" y="4106262"/>
              <a:ext cx="128240" cy="92333"/>
            </a:xfrm>
            <a:prstGeom prst="rect">
              <a:avLst/>
            </a:prstGeom>
            <a:noFill/>
            <a:effectLst/>
          </p:spPr>
          <p:txBody>
            <a:bodyPr wrap="none" lIns="0" tIns="0" rIns="0" bIns="0" rtlCol="0" anchor="ctr" anchorCtr="0">
              <a:spAutoFit/>
            </a:bodyPr>
            <a:lstStyle/>
            <a:p>
              <a:pPr algn="ctr" defTabSz="457178"/>
              <a:r>
                <a:rPr lang="en-US" sz="600" b="1" dirty="0">
                  <a:cs typeface="CiscoSansTT Light"/>
                </a:rPr>
                <a:t>ISR</a:t>
              </a:r>
            </a:p>
          </p:txBody>
        </p:sp>
        <p:grpSp>
          <p:nvGrpSpPr>
            <p:cNvPr id="25" name="Group 24"/>
            <p:cNvGrpSpPr/>
            <p:nvPr/>
          </p:nvGrpSpPr>
          <p:grpSpPr>
            <a:xfrm>
              <a:off x="3720474" y="3742045"/>
              <a:ext cx="327524" cy="327522"/>
              <a:chOff x="3825185" y="5370623"/>
              <a:chExt cx="351644" cy="351642"/>
            </a:xfrm>
          </p:grpSpPr>
          <p:sp>
            <p:nvSpPr>
              <p:cNvPr id="73" name="Oval 72"/>
              <p:cNvSpPr/>
              <p:nvPr/>
            </p:nvSpPr>
            <p:spPr>
              <a:xfrm>
                <a:off x="3825185" y="5370623"/>
                <a:ext cx="351644" cy="351642"/>
              </a:xfrm>
              <a:prstGeom prst="ellipse">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grpSp>
            <p:nvGrpSpPr>
              <p:cNvPr id="99" name="Group 98"/>
              <p:cNvGrpSpPr/>
              <p:nvPr/>
            </p:nvGrpSpPr>
            <p:grpSpPr>
              <a:xfrm>
                <a:off x="3861813" y="5468990"/>
                <a:ext cx="278388" cy="154906"/>
                <a:chOff x="7264473" y="1744663"/>
                <a:chExt cx="2967038" cy="1651001"/>
              </a:xfrm>
              <a:solidFill>
                <a:schemeClr val="tx2"/>
              </a:solidFill>
              <a:effectLst/>
            </p:grpSpPr>
            <p:sp>
              <p:nvSpPr>
                <p:cNvPr id="100" name="Freeform 7"/>
                <p:cNvSpPr>
                  <a:spLocks/>
                </p:cNvSpPr>
                <p:nvPr/>
              </p:nvSpPr>
              <p:spPr bwMode="auto">
                <a:xfrm>
                  <a:off x="7264473" y="2273301"/>
                  <a:ext cx="2967038" cy="1122363"/>
                </a:xfrm>
                <a:custGeom>
                  <a:avLst/>
                  <a:gdLst>
                    <a:gd name="T0" fmla="*/ 396 w 791"/>
                    <a:gd name="T1" fmla="*/ 93 h 299"/>
                    <a:gd name="T2" fmla="*/ 0 w 791"/>
                    <a:gd name="T3" fmla="*/ 0 h 299"/>
                    <a:gd name="T4" fmla="*/ 0 w 791"/>
                    <a:gd name="T5" fmla="*/ 178 h 299"/>
                    <a:gd name="T6" fmla="*/ 0 w 791"/>
                    <a:gd name="T7" fmla="*/ 180 h 299"/>
                    <a:gd name="T8" fmla="*/ 116 w 791"/>
                    <a:gd name="T9" fmla="*/ 264 h 299"/>
                    <a:gd name="T10" fmla="*/ 116 w 791"/>
                    <a:gd name="T11" fmla="*/ 264 h 299"/>
                    <a:gd name="T12" fmla="*/ 327 w 791"/>
                    <a:gd name="T13" fmla="*/ 297 h 299"/>
                    <a:gd name="T14" fmla="*/ 329 w 791"/>
                    <a:gd name="T15" fmla="*/ 297 h 299"/>
                    <a:gd name="T16" fmla="*/ 394 w 791"/>
                    <a:gd name="T17" fmla="*/ 299 h 299"/>
                    <a:gd name="T18" fmla="*/ 640 w 791"/>
                    <a:gd name="T19" fmla="*/ 273 h 299"/>
                    <a:gd name="T20" fmla="*/ 644 w 791"/>
                    <a:gd name="T21" fmla="*/ 272 h 299"/>
                    <a:gd name="T22" fmla="*/ 791 w 791"/>
                    <a:gd name="T23" fmla="*/ 180 h 299"/>
                    <a:gd name="T24" fmla="*/ 791 w 791"/>
                    <a:gd name="T25" fmla="*/ 180 h 299"/>
                    <a:gd name="T26" fmla="*/ 791 w 791"/>
                    <a:gd name="T27" fmla="*/ 0 h 299"/>
                    <a:gd name="T28" fmla="*/ 396 w 791"/>
                    <a:gd name="T29" fmla="*/ 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1" h="299">
                      <a:moveTo>
                        <a:pt x="396" y="93"/>
                      </a:moveTo>
                      <a:cubicBezTo>
                        <a:pt x="222" y="93"/>
                        <a:pt x="46" y="61"/>
                        <a:pt x="0" y="0"/>
                      </a:cubicBezTo>
                      <a:cubicBezTo>
                        <a:pt x="0" y="178"/>
                        <a:pt x="0" y="178"/>
                        <a:pt x="0" y="178"/>
                      </a:cubicBezTo>
                      <a:cubicBezTo>
                        <a:pt x="0" y="179"/>
                        <a:pt x="0" y="180"/>
                        <a:pt x="0" y="180"/>
                      </a:cubicBezTo>
                      <a:cubicBezTo>
                        <a:pt x="0" y="213"/>
                        <a:pt x="44" y="242"/>
                        <a:pt x="116" y="264"/>
                      </a:cubicBezTo>
                      <a:cubicBezTo>
                        <a:pt x="116" y="264"/>
                        <a:pt x="116" y="264"/>
                        <a:pt x="116" y="264"/>
                      </a:cubicBezTo>
                      <a:cubicBezTo>
                        <a:pt x="172" y="281"/>
                        <a:pt x="245" y="293"/>
                        <a:pt x="327" y="297"/>
                      </a:cubicBezTo>
                      <a:cubicBezTo>
                        <a:pt x="329" y="297"/>
                        <a:pt x="329" y="297"/>
                        <a:pt x="329" y="297"/>
                      </a:cubicBezTo>
                      <a:cubicBezTo>
                        <a:pt x="350" y="298"/>
                        <a:pt x="372" y="299"/>
                        <a:pt x="394" y="299"/>
                      </a:cubicBezTo>
                      <a:cubicBezTo>
                        <a:pt x="487" y="299"/>
                        <a:pt x="572" y="289"/>
                        <a:pt x="640" y="273"/>
                      </a:cubicBezTo>
                      <a:cubicBezTo>
                        <a:pt x="644" y="272"/>
                        <a:pt x="644" y="272"/>
                        <a:pt x="644" y="272"/>
                      </a:cubicBezTo>
                      <a:cubicBezTo>
                        <a:pt x="734" y="250"/>
                        <a:pt x="791" y="217"/>
                        <a:pt x="791" y="180"/>
                      </a:cubicBezTo>
                      <a:cubicBezTo>
                        <a:pt x="791" y="180"/>
                        <a:pt x="791" y="180"/>
                        <a:pt x="791" y="180"/>
                      </a:cubicBezTo>
                      <a:cubicBezTo>
                        <a:pt x="791" y="0"/>
                        <a:pt x="791" y="0"/>
                        <a:pt x="791" y="0"/>
                      </a:cubicBezTo>
                      <a:cubicBezTo>
                        <a:pt x="745" y="61"/>
                        <a:pt x="569" y="93"/>
                        <a:pt x="3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endParaRPr>
                </a:p>
              </p:txBody>
            </p:sp>
            <p:sp>
              <p:nvSpPr>
                <p:cNvPr id="101" name="Freeform 8"/>
                <p:cNvSpPr>
                  <a:spLocks noEditPoints="1"/>
                </p:cNvSpPr>
                <p:nvPr/>
              </p:nvSpPr>
              <p:spPr bwMode="auto">
                <a:xfrm>
                  <a:off x="7286698" y="1744663"/>
                  <a:ext cx="2925763" cy="809625"/>
                </a:xfrm>
                <a:custGeom>
                  <a:avLst/>
                  <a:gdLst>
                    <a:gd name="T0" fmla="*/ 0 w 780"/>
                    <a:gd name="T1" fmla="*/ 108 h 216"/>
                    <a:gd name="T2" fmla="*/ 780 w 780"/>
                    <a:gd name="T3" fmla="*/ 108 h 216"/>
                    <a:gd name="T4" fmla="*/ 278 w 780"/>
                    <a:gd name="T5" fmla="*/ 38 h 216"/>
                    <a:gd name="T6" fmla="*/ 371 w 780"/>
                    <a:gd name="T7" fmla="*/ 11 h 216"/>
                    <a:gd name="T8" fmla="*/ 390 w 780"/>
                    <a:gd name="T9" fmla="*/ 10 h 216"/>
                    <a:gd name="T10" fmla="*/ 409 w 780"/>
                    <a:gd name="T11" fmla="*/ 12 h 216"/>
                    <a:gd name="T12" fmla="*/ 498 w 780"/>
                    <a:gd name="T13" fmla="*/ 47 h 216"/>
                    <a:gd name="T14" fmla="*/ 463 w 780"/>
                    <a:gd name="T15" fmla="*/ 48 h 216"/>
                    <a:gd name="T16" fmla="*/ 412 w 780"/>
                    <a:gd name="T17" fmla="*/ 85 h 216"/>
                    <a:gd name="T18" fmla="*/ 386 w 780"/>
                    <a:gd name="T19" fmla="*/ 91 h 216"/>
                    <a:gd name="T20" fmla="*/ 364 w 780"/>
                    <a:gd name="T21" fmla="*/ 33 h 216"/>
                    <a:gd name="T22" fmla="*/ 281 w 780"/>
                    <a:gd name="T23" fmla="*/ 48 h 216"/>
                    <a:gd name="T24" fmla="*/ 278 w 780"/>
                    <a:gd name="T25" fmla="*/ 38 h 216"/>
                    <a:gd name="T26" fmla="*/ 212 w 780"/>
                    <a:gd name="T27" fmla="*/ 135 h 216"/>
                    <a:gd name="T28" fmla="*/ 263 w 780"/>
                    <a:gd name="T29" fmla="*/ 111 h 216"/>
                    <a:gd name="T30" fmla="*/ 65 w 780"/>
                    <a:gd name="T31" fmla="*/ 105 h 216"/>
                    <a:gd name="T32" fmla="*/ 87 w 780"/>
                    <a:gd name="T33" fmla="*/ 97 h 216"/>
                    <a:gd name="T34" fmla="*/ 212 w 780"/>
                    <a:gd name="T35" fmla="*/ 82 h 216"/>
                    <a:gd name="T36" fmla="*/ 215 w 780"/>
                    <a:gd name="T37" fmla="*/ 72 h 216"/>
                    <a:gd name="T38" fmla="*/ 335 w 780"/>
                    <a:gd name="T39" fmla="*/ 98 h 216"/>
                    <a:gd name="T40" fmla="*/ 344 w 780"/>
                    <a:gd name="T41" fmla="*/ 104 h 216"/>
                    <a:gd name="T42" fmla="*/ 336 w 780"/>
                    <a:gd name="T43" fmla="*/ 110 h 216"/>
                    <a:gd name="T44" fmla="*/ 246 w 780"/>
                    <a:gd name="T45" fmla="*/ 136 h 216"/>
                    <a:gd name="T46" fmla="*/ 498 w 780"/>
                    <a:gd name="T47" fmla="*/ 170 h 216"/>
                    <a:gd name="T48" fmla="*/ 407 w 780"/>
                    <a:gd name="T49" fmla="*/ 196 h 216"/>
                    <a:gd name="T50" fmla="*/ 386 w 780"/>
                    <a:gd name="T51" fmla="*/ 199 h 216"/>
                    <a:gd name="T52" fmla="*/ 366 w 780"/>
                    <a:gd name="T53" fmla="*/ 196 h 216"/>
                    <a:gd name="T54" fmla="*/ 278 w 780"/>
                    <a:gd name="T55" fmla="*/ 161 h 216"/>
                    <a:gd name="T56" fmla="*/ 312 w 780"/>
                    <a:gd name="T57" fmla="*/ 160 h 216"/>
                    <a:gd name="T58" fmla="*/ 364 w 780"/>
                    <a:gd name="T59" fmla="*/ 123 h 216"/>
                    <a:gd name="T60" fmla="*/ 390 w 780"/>
                    <a:gd name="T61" fmla="*/ 117 h 216"/>
                    <a:gd name="T62" fmla="*/ 412 w 780"/>
                    <a:gd name="T63" fmla="*/ 175 h 216"/>
                    <a:gd name="T64" fmla="*/ 494 w 780"/>
                    <a:gd name="T65" fmla="*/ 160 h 216"/>
                    <a:gd name="T66" fmla="*/ 498 w 780"/>
                    <a:gd name="T67" fmla="*/ 170 h 216"/>
                    <a:gd name="T68" fmla="*/ 689 w 780"/>
                    <a:gd name="T69" fmla="*/ 111 h 216"/>
                    <a:gd name="T70" fmla="*/ 563 w 780"/>
                    <a:gd name="T71" fmla="*/ 126 h 216"/>
                    <a:gd name="T72" fmla="*/ 560 w 780"/>
                    <a:gd name="T73" fmla="*/ 136 h 216"/>
                    <a:gd name="T74" fmla="*/ 441 w 780"/>
                    <a:gd name="T75" fmla="*/ 110 h 216"/>
                    <a:gd name="T76" fmla="*/ 431 w 780"/>
                    <a:gd name="T77" fmla="*/ 105 h 216"/>
                    <a:gd name="T78" fmla="*/ 437 w 780"/>
                    <a:gd name="T79" fmla="*/ 99 h 216"/>
                    <a:gd name="T80" fmla="*/ 529 w 780"/>
                    <a:gd name="T81" fmla="*/ 72 h 216"/>
                    <a:gd name="T82" fmla="*/ 563 w 780"/>
                    <a:gd name="T83" fmla="*/ 73 h 216"/>
                    <a:gd name="T84" fmla="*/ 511 w 780"/>
                    <a:gd name="T85" fmla="*/ 97 h 216"/>
                    <a:gd name="T86" fmla="*/ 711 w 780"/>
                    <a:gd name="T87" fmla="*/ 10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0" h="216">
                      <a:moveTo>
                        <a:pt x="390" y="0"/>
                      </a:moveTo>
                      <a:cubicBezTo>
                        <a:pt x="174" y="0"/>
                        <a:pt x="0" y="48"/>
                        <a:pt x="0" y="108"/>
                      </a:cubicBezTo>
                      <a:cubicBezTo>
                        <a:pt x="0" y="168"/>
                        <a:pt x="174" y="216"/>
                        <a:pt x="390" y="216"/>
                      </a:cubicBezTo>
                      <a:cubicBezTo>
                        <a:pt x="605" y="216"/>
                        <a:pt x="780" y="168"/>
                        <a:pt x="780" y="108"/>
                      </a:cubicBezTo>
                      <a:cubicBezTo>
                        <a:pt x="780" y="48"/>
                        <a:pt x="605" y="0"/>
                        <a:pt x="390" y="0"/>
                      </a:cubicBezTo>
                      <a:close/>
                      <a:moveTo>
                        <a:pt x="278" y="38"/>
                      </a:moveTo>
                      <a:cubicBezTo>
                        <a:pt x="366" y="12"/>
                        <a:pt x="366" y="12"/>
                        <a:pt x="366" y="12"/>
                      </a:cubicBezTo>
                      <a:cubicBezTo>
                        <a:pt x="368" y="12"/>
                        <a:pt x="369" y="12"/>
                        <a:pt x="371" y="11"/>
                      </a:cubicBezTo>
                      <a:cubicBezTo>
                        <a:pt x="375" y="10"/>
                        <a:pt x="380" y="10"/>
                        <a:pt x="386" y="10"/>
                      </a:cubicBezTo>
                      <a:cubicBezTo>
                        <a:pt x="390" y="10"/>
                        <a:pt x="390" y="10"/>
                        <a:pt x="390" y="10"/>
                      </a:cubicBezTo>
                      <a:cubicBezTo>
                        <a:pt x="397" y="10"/>
                        <a:pt x="403" y="11"/>
                        <a:pt x="407" y="12"/>
                      </a:cubicBezTo>
                      <a:cubicBezTo>
                        <a:pt x="408" y="12"/>
                        <a:pt x="408" y="12"/>
                        <a:pt x="409" y="12"/>
                      </a:cubicBezTo>
                      <a:cubicBezTo>
                        <a:pt x="498" y="38"/>
                        <a:pt x="498" y="38"/>
                        <a:pt x="498" y="38"/>
                      </a:cubicBezTo>
                      <a:cubicBezTo>
                        <a:pt x="506" y="41"/>
                        <a:pt x="506" y="45"/>
                        <a:pt x="498" y="47"/>
                      </a:cubicBezTo>
                      <a:cubicBezTo>
                        <a:pt x="494" y="48"/>
                        <a:pt x="494" y="48"/>
                        <a:pt x="494" y="48"/>
                      </a:cubicBezTo>
                      <a:cubicBezTo>
                        <a:pt x="486" y="51"/>
                        <a:pt x="472" y="51"/>
                        <a:pt x="463" y="48"/>
                      </a:cubicBezTo>
                      <a:cubicBezTo>
                        <a:pt x="412" y="33"/>
                        <a:pt x="412" y="33"/>
                        <a:pt x="412" y="33"/>
                      </a:cubicBezTo>
                      <a:cubicBezTo>
                        <a:pt x="412" y="85"/>
                        <a:pt x="412" y="85"/>
                        <a:pt x="412" y="85"/>
                      </a:cubicBezTo>
                      <a:cubicBezTo>
                        <a:pt x="412" y="89"/>
                        <a:pt x="402" y="91"/>
                        <a:pt x="390" y="91"/>
                      </a:cubicBezTo>
                      <a:cubicBezTo>
                        <a:pt x="386" y="91"/>
                        <a:pt x="386" y="91"/>
                        <a:pt x="386" y="91"/>
                      </a:cubicBezTo>
                      <a:cubicBezTo>
                        <a:pt x="374" y="91"/>
                        <a:pt x="364" y="89"/>
                        <a:pt x="364" y="85"/>
                      </a:cubicBezTo>
                      <a:cubicBezTo>
                        <a:pt x="364" y="33"/>
                        <a:pt x="364" y="33"/>
                        <a:pt x="364" y="33"/>
                      </a:cubicBezTo>
                      <a:cubicBezTo>
                        <a:pt x="312" y="48"/>
                        <a:pt x="312" y="48"/>
                        <a:pt x="312" y="48"/>
                      </a:cubicBezTo>
                      <a:cubicBezTo>
                        <a:pt x="303" y="51"/>
                        <a:pt x="289" y="51"/>
                        <a:pt x="281" y="48"/>
                      </a:cubicBezTo>
                      <a:cubicBezTo>
                        <a:pt x="278" y="47"/>
                        <a:pt x="278" y="47"/>
                        <a:pt x="278" y="47"/>
                      </a:cubicBezTo>
                      <a:cubicBezTo>
                        <a:pt x="269" y="45"/>
                        <a:pt x="269" y="41"/>
                        <a:pt x="278" y="38"/>
                      </a:cubicBezTo>
                      <a:close/>
                      <a:moveTo>
                        <a:pt x="215" y="136"/>
                      </a:moveTo>
                      <a:cubicBezTo>
                        <a:pt x="212" y="135"/>
                        <a:pt x="212" y="135"/>
                        <a:pt x="212" y="135"/>
                      </a:cubicBezTo>
                      <a:cubicBezTo>
                        <a:pt x="203" y="133"/>
                        <a:pt x="203" y="129"/>
                        <a:pt x="212" y="126"/>
                      </a:cubicBezTo>
                      <a:cubicBezTo>
                        <a:pt x="263" y="111"/>
                        <a:pt x="263" y="111"/>
                        <a:pt x="263" y="111"/>
                      </a:cubicBezTo>
                      <a:cubicBezTo>
                        <a:pt x="87" y="111"/>
                        <a:pt x="87" y="111"/>
                        <a:pt x="87" y="111"/>
                      </a:cubicBezTo>
                      <a:cubicBezTo>
                        <a:pt x="74" y="111"/>
                        <a:pt x="65" y="108"/>
                        <a:pt x="65" y="105"/>
                      </a:cubicBezTo>
                      <a:cubicBezTo>
                        <a:pt x="65" y="104"/>
                        <a:pt x="65" y="104"/>
                        <a:pt x="65" y="104"/>
                      </a:cubicBezTo>
                      <a:cubicBezTo>
                        <a:pt x="65" y="100"/>
                        <a:pt x="74" y="97"/>
                        <a:pt x="87" y="97"/>
                      </a:cubicBezTo>
                      <a:cubicBezTo>
                        <a:pt x="264" y="97"/>
                        <a:pt x="264" y="97"/>
                        <a:pt x="264" y="97"/>
                      </a:cubicBezTo>
                      <a:cubicBezTo>
                        <a:pt x="212" y="82"/>
                        <a:pt x="212" y="82"/>
                        <a:pt x="212" y="82"/>
                      </a:cubicBezTo>
                      <a:cubicBezTo>
                        <a:pt x="203" y="80"/>
                        <a:pt x="203" y="75"/>
                        <a:pt x="212" y="73"/>
                      </a:cubicBezTo>
                      <a:cubicBezTo>
                        <a:pt x="215" y="72"/>
                        <a:pt x="215" y="72"/>
                        <a:pt x="215" y="72"/>
                      </a:cubicBezTo>
                      <a:cubicBezTo>
                        <a:pt x="224" y="70"/>
                        <a:pt x="238" y="70"/>
                        <a:pt x="246" y="72"/>
                      </a:cubicBezTo>
                      <a:cubicBezTo>
                        <a:pt x="335" y="98"/>
                        <a:pt x="335" y="98"/>
                        <a:pt x="335" y="98"/>
                      </a:cubicBezTo>
                      <a:cubicBezTo>
                        <a:pt x="336" y="98"/>
                        <a:pt x="337" y="99"/>
                        <a:pt x="338" y="99"/>
                      </a:cubicBezTo>
                      <a:cubicBezTo>
                        <a:pt x="342" y="100"/>
                        <a:pt x="344" y="102"/>
                        <a:pt x="344" y="104"/>
                      </a:cubicBezTo>
                      <a:cubicBezTo>
                        <a:pt x="344" y="105"/>
                        <a:pt x="344" y="105"/>
                        <a:pt x="344" y="105"/>
                      </a:cubicBezTo>
                      <a:cubicBezTo>
                        <a:pt x="344" y="107"/>
                        <a:pt x="341" y="109"/>
                        <a:pt x="336" y="110"/>
                      </a:cubicBezTo>
                      <a:cubicBezTo>
                        <a:pt x="336" y="110"/>
                        <a:pt x="335" y="110"/>
                        <a:pt x="335" y="110"/>
                      </a:cubicBezTo>
                      <a:cubicBezTo>
                        <a:pt x="246" y="136"/>
                        <a:pt x="246" y="136"/>
                        <a:pt x="246" y="136"/>
                      </a:cubicBezTo>
                      <a:cubicBezTo>
                        <a:pt x="238" y="139"/>
                        <a:pt x="224" y="139"/>
                        <a:pt x="215" y="136"/>
                      </a:cubicBezTo>
                      <a:close/>
                      <a:moveTo>
                        <a:pt x="498" y="170"/>
                      </a:moveTo>
                      <a:cubicBezTo>
                        <a:pt x="409" y="196"/>
                        <a:pt x="409" y="196"/>
                        <a:pt x="409" y="196"/>
                      </a:cubicBezTo>
                      <a:cubicBezTo>
                        <a:pt x="408" y="196"/>
                        <a:pt x="408" y="196"/>
                        <a:pt x="407" y="196"/>
                      </a:cubicBezTo>
                      <a:cubicBezTo>
                        <a:pt x="403" y="198"/>
                        <a:pt x="397" y="199"/>
                        <a:pt x="390" y="199"/>
                      </a:cubicBezTo>
                      <a:cubicBezTo>
                        <a:pt x="386" y="199"/>
                        <a:pt x="386" y="199"/>
                        <a:pt x="386" y="199"/>
                      </a:cubicBezTo>
                      <a:cubicBezTo>
                        <a:pt x="380" y="199"/>
                        <a:pt x="375" y="198"/>
                        <a:pt x="371" y="197"/>
                      </a:cubicBezTo>
                      <a:cubicBezTo>
                        <a:pt x="369" y="197"/>
                        <a:pt x="368" y="196"/>
                        <a:pt x="366" y="196"/>
                      </a:cubicBezTo>
                      <a:cubicBezTo>
                        <a:pt x="278" y="170"/>
                        <a:pt x="278" y="170"/>
                        <a:pt x="278" y="170"/>
                      </a:cubicBezTo>
                      <a:cubicBezTo>
                        <a:pt x="269" y="167"/>
                        <a:pt x="269" y="163"/>
                        <a:pt x="278" y="161"/>
                      </a:cubicBezTo>
                      <a:cubicBezTo>
                        <a:pt x="281" y="160"/>
                        <a:pt x="281" y="160"/>
                        <a:pt x="281" y="160"/>
                      </a:cubicBezTo>
                      <a:cubicBezTo>
                        <a:pt x="289" y="157"/>
                        <a:pt x="303" y="157"/>
                        <a:pt x="312" y="160"/>
                      </a:cubicBezTo>
                      <a:cubicBezTo>
                        <a:pt x="364" y="175"/>
                        <a:pt x="364" y="175"/>
                        <a:pt x="364" y="175"/>
                      </a:cubicBezTo>
                      <a:cubicBezTo>
                        <a:pt x="364" y="123"/>
                        <a:pt x="364" y="123"/>
                        <a:pt x="364" y="123"/>
                      </a:cubicBezTo>
                      <a:cubicBezTo>
                        <a:pt x="364" y="120"/>
                        <a:pt x="374" y="117"/>
                        <a:pt x="386" y="117"/>
                      </a:cubicBezTo>
                      <a:cubicBezTo>
                        <a:pt x="390" y="117"/>
                        <a:pt x="390" y="117"/>
                        <a:pt x="390" y="117"/>
                      </a:cubicBezTo>
                      <a:cubicBezTo>
                        <a:pt x="402" y="117"/>
                        <a:pt x="412" y="120"/>
                        <a:pt x="412" y="123"/>
                      </a:cubicBezTo>
                      <a:cubicBezTo>
                        <a:pt x="412" y="175"/>
                        <a:pt x="412" y="175"/>
                        <a:pt x="412" y="175"/>
                      </a:cubicBezTo>
                      <a:cubicBezTo>
                        <a:pt x="463" y="160"/>
                        <a:pt x="463" y="160"/>
                        <a:pt x="463" y="160"/>
                      </a:cubicBezTo>
                      <a:cubicBezTo>
                        <a:pt x="472" y="157"/>
                        <a:pt x="486" y="157"/>
                        <a:pt x="494" y="160"/>
                      </a:cubicBezTo>
                      <a:cubicBezTo>
                        <a:pt x="498" y="161"/>
                        <a:pt x="498" y="161"/>
                        <a:pt x="498" y="161"/>
                      </a:cubicBezTo>
                      <a:cubicBezTo>
                        <a:pt x="506" y="163"/>
                        <a:pt x="506" y="167"/>
                        <a:pt x="498" y="170"/>
                      </a:cubicBezTo>
                      <a:close/>
                      <a:moveTo>
                        <a:pt x="711" y="105"/>
                      </a:moveTo>
                      <a:cubicBezTo>
                        <a:pt x="711" y="108"/>
                        <a:pt x="701" y="111"/>
                        <a:pt x="689" y="111"/>
                      </a:cubicBezTo>
                      <a:cubicBezTo>
                        <a:pt x="512" y="111"/>
                        <a:pt x="512" y="111"/>
                        <a:pt x="512" y="111"/>
                      </a:cubicBezTo>
                      <a:cubicBezTo>
                        <a:pt x="563" y="126"/>
                        <a:pt x="563" y="126"/>
                        <a:pt x="563" y="126"/>
                      </a:cubicBezTo>
                      <a:cubicBezTo>
                        <a:pt x="572" y="129"/>
                        <a:pt x="572" y="133"/>
                        <a:pt x="563" y="135"/>
                      </a:cubicBezTo>
                      <a:cubicBezTo>
                        <a:pt x="560" y="136"/>
                        <a:pt x="560" y="136"/>
                        <a:pt x="560" y="136"/>
                      </a:cubicBezTo>
                      <a:cubicBezTo>
                        <a:pt x="552" y="139"/>
                        <a:pt x="538" y="139"/>
                        <a:pt x="529" y="136"/>
                      </a:cubicBezTo>
                      <a:cubicBezTo>
                        <a:pt x="441" y="110"/>
                        <a:pt x="441" y="110"/>
                        <a:pt x="441" y="110"/>
                      </a:cubicBezTo>
                      <a:cubicBezTo>
                        <a:pt x="440" y="110"/>
                        <a:pt x="440" y="110"/>
                        <a:pt x="439" y="110"/>
                      </a:cubicBezTo>
                      <a:cubicBezTo>
                        <a:pt x="434" y="109"/>
                        <a:pt x="431" y="107"/>
                        <a:pt x="431" y="105"/>
                      </a:cubicBezTo>
                      <a:cubicBezTo>
                        <a:pt x="431" y="104"/>
                        <a:pt x="431" y="104"/>
                        <a:pt x="431" y="104"/>
                      </a:cubicBezTo>
                      <a:cubicBezTo>
                        <a:pt x="431" y="102"/>
                        <a:pt x="434" y="100"/>
                        <a:pt x="437" y="99"/>
                      </a:cubicBezTo>
                      <a:cubicBezTo>
                        <a:pt x="438" y="99"/>
                        <a:pt x="439" y="98"/>
                        <a:pt x="441" y="98"/>
                      </a:cubicBezTo>
                      <a:cubicBezTo>
                        <a:pt x="529" y="72"/>
                        <a:pt x="529" y="72"/>
                        <a:pt x="529" y="72"/>
                      </a:cubicBezTo>
                      <a:cubicBezTo>
                        <a:pt x="538" y="70"/>
                        <a:pt x="552" y="70"/>
                        <a:pt x="560" y="72"/>
                      </a:cubicBezTo>
                      <a:cubicBezTo>
                        <a:pt x="563" y="73"/>
                        <a:pt x="563" y="73"/>
                        <a:pt x="563" y="73"/>
                      </a:cubicBezTo>
                      <a:cubicBezTo>
                        <a:pt x="572" y="75"/>
                        <a:pt x="572" y="80"/>
                        <a:pt x="563" y="82"/>
                      </a:cubicBezTo>
                      <a:cubicBezTo>
                        <a:pt x="511" y="97"/>
                        <a:pt x="511" y="97"/>
                        <a:pt x="511" y="97"/>
                      </a:cubicBezTo>
                      <a:cubicBezTo>
                        <a:pt x="689" y="97"/>
                        <a:pt x="689" y="97"/>
                        <a:pt x="689" y="97"/>
                      </a:cubicBezTo>
                      <a:cubicBezTo>
                        <a:pt x="701" y="97"/>
                        <a:pt x="711" y="100"/>
                        <a:pt x="711" y="104"/>
                      </a:cubicBezTo>
                      <a:lnTo>
                        <a:pt x="711"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endParaRPr>
                </a:p>
              </p:txBody>
            </p:sp>
          </p:grpSp>
        </p:grpSp>
      </p:grpSp>
      <p:grpSp>
        <p:nvGrpSpPr>
          <p:cNvPr id="6" name="Group 5"/>
          <p:cNvGrpSpPr/>
          <p:nvPr/>
        </p:nvGrpSpPr>
        <p:grpSpPr>
          <a:xfrm>
            <a:off x="1600311" y="3742048"/>
            <a:ext cx="327524" cy="456550"/>
            <a:chOff x="1576499" y="3742045"/>
            <a:chExt cx="327524" cy="456550"/>
          </a:xfrm>
        </p:grpSpPr>
        <p:sp>
          <p:nvSpPr>
            <p:cNvPr id="103" name="TextBox 102"/>
            <p:cNvSpPr txBox="1"/>
            <p:nvPr/>
          </p:nvSpPr>
          <p:spPr>
            <a:xfrm>
              <a:off x="1612880" y="4106262"/>
              <a:ext cx="234038" cy="92333"/>
            </a:xfrm>
            <a:prstGeom prst="rect">
              <a:avLst/>
            </a:prstGeom>
            <a:noFill/>
          </p:spPr>
          <p:txBody>
            <a:bodyPr wrap="none" lIns="0" tIns="0" rIns="0" bIns="0" rtlCol="0" anchor="ctr" anchorCtr="0">
              <a:spAutoFit/>
            </a:bodyPr>
            <a:lstStyle/>
            <a:p>
              <a:pPr algn="ctr" defTabSz="457178"/>
              <a:r>
                <a:rPr lang="en-US" sz="600" b="1" dirty="0">
                  <a:ea typeface="CiscoSansTT" charset="0"/>
                  <a:cs typeface="CiscoSansTT" charset="0"/>
                </a:rPr>
                <a:t>NGFW</a:t>
              </a:r>
            </a:p>
          </p:txBody>
        </p:sp>
        <p:grpSp>
          <p:nvGrpSpPr>
            <p:cNvPr id="18" name="Group 17"/>
            <p:cNvGrpSpPr/>
            <p:nvPr/>
          </p:nvGrpSpPr>
          <p:grpSpPr>
            <a:xfrm>
              <a:off x="1576499" y="3742045"/>
              <a:ext cx="327524" cy="327522"/>
              <a:chOff x="1595569" y="5370623"/>
              <a:chExt cx="351644" cy="351642"/>
            </a:xfrm>
          </p:grpSpPr>
          <p:sp>
            <p:nvSpPr>
              <p:cNvPr id="246" name="Oval 245"/>
              <p:cNvSpPr/>
              <p:nvPr/>
            </p:nvSpPr>
            <p:spPr>
              <a:xfrm>
                <a:off x="1595569" y="5370623"/>
                <a:ext cx="351644" cy="351642"/>
              </a:xfrm>
              <a:prstGeom prst="ellipse">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dirty="0">
                  <a:solidFill>
                    <a:srgbClr val="676767"/>
                  </a:solidFill>
                </a:endParaRPr>
              </a:p>
            </p:txBody>
          </p:sp>
          <p:grpSp>
            <p:nvGrpSpPr>
              <p:cNvPr id="247" name="Group 20"/>
              <p:cNvGrpSpPr>
                <a:grpSpLocks noChangeAspect="1"/>
              </p:cNvGrpSpPr>
              <p:nvPr/>
            </p:nvGrpSpPr>
            <p:grpSpPr bwMode="auto">
              <a:xfrm>
                <a:off x="1650842" y="5441000"/>
                <a:ext cx="241098" cy="210888"/>
                <a:chOff x="1743" y="592"/>
                <a:chExt cx="2274" cy="2056"/>
              </a:xfrm>
              <a:solidFill>
                <a:schemeClr val="accent6"/>
              </a:solidFill>
            </p:grpSpPr>
            <p:sp>
              <p:nvSpPr>
                <p:cNvPr id="248" name="Freeform 21"/>
                <p:cNvSpPr>
                  <a:spLocks noEditPoints="1"/>
                </p:cNvSpPr>
                <p:nvPr/>
              </p:nvSpPr>
              <p:spPr bwMode="auto">
                <a:xfrm>
                  <a:off x="2091" y="592"/>
                  <a:ext cx="1592" cy="2056"/>
                </a:xfrm>
                <a:custGeom>
                  <a:avLst/>
                  <a:gdLst>
                    <a:gd name="T0" fmla="*/ 222 w 224"/>
                    <a:gd name="T1" fmla="*/ 30 h 289"/>
                    <a:gd name="T2" fmla="*/ 219 w 224"/>
                    <a:gd name="T3" fmla="*/ 26 h 289"/>
                    <a:gd name="T4" fmla="*/ 199 w 224"/>
                    <a:gd name="T5" fmla="*/ 22 h 289"/>
                    <a:gd name="T6" fmla="*/ 181 w 224"/>
                    <a:gd name="T7" fmla="*/ 18 h 289"/>
                    <a:gd name="T8" fmla="*/ 181 w 224"/>
                    <a:gd name="T9" fmla="*/ 34 h 289"/>
                    <a:gd name="T10" fmla="*/ 136 w 224"/>
                    <a:gd name="T11" fmla="*/ 22 h 289"/>
                    <a:gd name="T12" fmla="*/ 136 w 224"/>
                    <a:gd name="T13" fmla="*/ 7 h 289"/>
                    <a:gd name="T14" fmla="*/ 113 w 224"/>
                    <a:gd name="T15" fmla="*/ 1 h 289"/>
                    <a:gd name="T16" fmla="*/ 110 w 224"/>
                    <a:gd name="T17" fmla="*/ 0 h 289"/>
                    <a:gd name="T18" fmla="*/ 86 w 224"/>
                    <a:gd name="T19" fmla="*/ 7 h 289"/>
                    <a:gd name="T20" fmla="*/ 86 w 224"/>
                    <a:gd name="T21" fmla="*/ 23 h 289"/>
                    <a:gd name="T22" fmla="*/ 41 w 224"/>
                    <a:gd name="T23" fmla="*/ 34 h 289"/>
                    <a:gd name="T24" fmla="*/ 41 w 224"/>
                    <a:gd name="T25" fmla="*/ 18 h 289"/>
                    <a:gd name="T26" fmla="*/ 4 w 224"/>
                    <a:gd name="T27" fmla="*/ 26 h 289"/>
                    <a:gd name="T28" fmla="*/ 0 w 224"/>
                    <a:gd name="T29" fmla="*/ 31 h 289"/>
                    <a:gd name="T30" fmla="*/ 0 w 224"/>
                    <a:gd name="T31" fmla="*/ 114 h 289"/>
                    <a:gd name="T32" fmla="*/ 7 w 224"/>
                    <a:gd name="T33" fmla="*/ 163 h 289"/>
                    <a:gd name="T34" fmla="*/ 107 w 224"/>
                    <a:gd name="T35" fmla="*/ 288 h 289"/>
                    <a:gd name="T36" fmla="*/ 114 w 224"/>
                    <a:gd name="T37" fmla="*/ 289 h 289"/>
                    <a:gd name="T38" fmla="*/ 221 w 224"/>
                    <a:gd name="T39" fmla="*/ 131 h 289"/>
                    <a:gd name="T40" fmla="*/ 222 w 224"/>
                    <a:gd name="T41" fmla="*/ 30 h 289"/>
                    <a:gd name="T42" fmla="*/ 191 w 224"/>
                    <a:gd name="T43" fmla="*/ 128 h 289"/>
                    <a:gd name="T44" fmla="*/ 188 w 224"/>
                    <a:gd name="T45" fmla="*/ 145 h 289"/>
                    <a:gd name="T46" fmla="*/ 111 w 224"/>
                    <a:gd name="T47" fmla="*/ 145 h 289"/>
                    <a:gd name="T48" fmla="*/ 111 w 224"/>
                    <a:gd name="T49" fmla="*/ 253 h 289"/>
                    <a:gd name="T50" fmla="*/ 34 w 224"/>
                    <a:gd name="T51" fmla="*/ 145 h 289"/>
                    <a:gd name="T52" fmla="*/ 111 w 224"/>
                    <a:gd name="T53" fmla="*/ 145 h 289"/>
                    <a:gd name="T54" fmla="*/ 111 w 224"/>
                    <a:gd name="T55" fmla="*/ 50 h 289"/>
                    <a:gd name="T56" fmla="*/ 135 w 224"/>
                    <a:gd name="T57" fmla="*/ 56 h 289"/>
                    <a:gd name="T58" fmla="*/ 187 w 224"/>
                    <a:gd name="T59" fmla="*/ 69 h 289"/>
                    <a:gd name="T60" fmla="*/ 192 w 224"/>
                    <a:gd name="T61" fmla="*/ 75 h 289"/>
                    <a:gd name="T62" fmla="*/ 191 w 224"/>
                    <a:gd name="T63" fmla="*/ 12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289">
                      <a:moveTo>
                        <a:pt x="222" y="30"/>
                      </a:moveTo>
                      <a:cubicBezTo>
                        <a:pt x="222" y="28"/>
                        <a:pt x="221" y="27"/>
                        <a:pt x="219" y="26"/>
                      </a:cubicBezTo>
                      <a:cubicBezTo>
                        <a:pt x="212" y="25"/>
                        <a:pt x="206" y="23"/>
                        <a:pt x="199" y="22"/>
                      </a:cubicBezTo>
                      <a:cubicBezTo>
                        <a:pt x="193" y="21"/>
                        <a:pt x="188" y="19"/>
                        <a:pt x="181" y="18"/>
                      </a:cubicBezTo>
                      <a:cubicBezTo>
                        <a:pt x="181" y="34"/>
                        <a:pt x="181" y="34"/>
                        <a:pt x="181" y="34"/>
                      </a:cubicBezTo>
                      <a:cubicBezTo>
                        <a:pt x="166" y="30"/>
                        <a:pt x="151" y="26"/>
                        <a:pt x="136" y="22"/>
                      </a:cubicBezTo>
                      <a:cubicBezTo>
                        <a:pt x="136" y="7"/>
                        <a:pt x="136" y="7"/>
                        <a:pt x="136" y="7"/>
                      </a:cubicBezTo>
                      <a:cubicBezTo>
                        <a:pt x="129" y="5"/>
                        <a:pt x="121" y="3"/>
                        <a:pt x="113" y="1"/>
                      </a:cubicBezTo>
                      <a:cubicBezTo>
                        <a:pt x="112" y="0"/>
                        <a:pt x="111" y="0"/>
                        <a:pt x="110" y="0"/>
                      </a:cubicBezTo>
                      <a:cubicBezTo>
                        <a:pt x="102" y="2"/>
                        <a:pt x="94" y="5"/>
                        <a:pt x="86" y="7"/>
                      </a:cubicBezTo>
                      <a:cubicBezTo>
                        <a:pt x="86" y="23"/>
                        <a:pt x="86" y="23"/>
                        <a:pt x="86" y="23"/>
                      </a:cubicBezTo>
                      <a:cubicBezTo>
                        <a:pt x="71" y="26"/>
                        <a:pt x="56" y="30"/>
                        <a:pt x="41" y="34"/>
                      </a:cubicBezTo>
                      <a:cubicBezTo>
                        <a:pt x="41" y="18"/>
                        <a:pt x="41" y="18"/>
                        <a:pt x="41" y="18"/>
                      </a:cubicBezTo>
                      <a:cubicBezTo>
                        <a:pt x="28" y="21"/>
                        <a:pt x="16" y="24"/>
                        <a:pt x="4" y="26"/>
                      </a:cubicBezTo>
                      <a:cubicBezTo>
                        <a:pt x="1" y="27"/>
                        <a:pt x="0" y="28"/>
                        <a:pt x="0" y="31"/>
                      </a:cubicBezTo>
                      <a:cubicBezTo>
                        <a:pt x="0" y="59"/>
                        <a:pt x="0" y="86"/>
                        <a:pt x="0" y="114"/>
                      </a:cubicBezTo>
                      <a:cubicBezTo>
                        <a:pt x="0" y="130"/>
                        <a:pt x="2" y="147"/>
                        <a:pt x="7" y="163"/>
                      </a:cubicBezTo>
                      <a:cubicBezTo>
                        <a:pt x="22" y="220"/>
                        <a:pt x="55" y="262"/>
                        <a:pt x="107" y="288"/>
                      </a:cubicBezTo>
                      <a:cubicBezTo>
                        <a:pt x="109" y="289"/>
                        <a:pt x="112" y="289"/>
                        <a:pt x="114" y="289"/>
                      </a:cubicBezTo>
                      <a:cubicBezTo>
                        <a:pt x="179" y="256"/>
                        <a:pt x="214" y="202"/>
                        <a:pt x="221" y="131"/>
                      </a:cubicBezTo>
                      <a:cubicBezTo>
                        <a:pt x="224" y="98"/>
                        <a:pt x="222" y="64"/>
                        <a:pt x="222" y="30"/>
                      </a:cubicBezTo>
                      <a:close/>
                      <a:moveTo>
                        <a:pt x="191" y="128"/>
                      </a:moveTo>
                      <a:cubicBezTo>
                        <a:pt x="191" y="133"/>
                        <a:pt x="189" y="139"/>
                        <a:pt x="188" y="145"/>
                      </a:cubicBezTo>
                      <a:cubicBezTo>
                        <a:pt x="111" y="145"/>
                        <a:pt x="111" y="145"/>
                        <a:pt x="111" y="145"/>
                      </a:cubicBezTo>
                      <a:cubicBezTo>
                        <a:pt x="111" y="253"/>
                        <a:pt x="111" y="253"/>
                        <a:pt x="111" y="253"/>
                      </a:cubicBezTo>
                      <a:cubicBezTo>
                        <a:pt x="79" y="243"/>
                        <a:pt x="36" y="183"/>
                        <a:pt x="34" y="145"/>
                      </a:cubicBezTo>
                      <a:cubicBezTo>
                        <a:pt x="111" y="145"/>
                        <a:pt x="111" y="145"/>
                        <a:pt x="111" y="145"/>
                      </a:cubicBezTo>
                      <a:cubicBezTo>
                        <a:pt x="111" y="50"/>
                        <a:pt x="111" y="50"/>
                        <a:pt x="111" y="50"/>
                      </a:cubicBezTo>
                      <a:cubicBezTo>
                        <a:pt x="119" y="52"/>
                        <a:pt x="127" y="54"/>
                        <a:pt x="135" y="56"/>
                      </a:cubicBezTo>
                      <a:cubicBezTo>
                        <a:pt x="152" y="61"/>
                        <a:pt x="170" y="65"/>
                        <a:pt x="187" y="69"/>
                      </a:cubicBezTo>
                      <a:cubicBezTo>
                        <a:pt x="191" y="70"/>
                        <a:pt x="192" y="71"/>
                        <a:pt x="192" y="75"/>
                      </a:cubicBezTo>
                      <a:cubicBezTo>
                        <a:pt x="191" y="92"/>
                        <a:pt x="191" y="110"/>
                        <a:pt x="19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49" name="Freeform 22"/>
                <p:cNvSpPr>
                  <a:spLocks/>
                </p:cNvSpPr>
                <p:nvPr/>
              </p:nvSpPr>
              <p:spPr bwMode="auto">
                <a:xfrm>
                  <a:off x="3335" y="2093"/>
                  <a:ext cx="682" cy="313"/>
                </a:xfrm>
                <a:custGeom>
                  <a:avLst/>
                  <a:gdLst>
                    <a:gd name="T0" fmla="*/ 0 w 96"/>
                    <a:gd name="T1" fmla="*/ 44 h 44"/>
                    <a:gd name="T2" fmla="*/ 96 w 96"/>
                    <a:gd name="T3" fmla="*/ 44 h 44"/>
                    <a:gd name="T4" fmla="*/ 96 w 96"/>
                    <a:gd name="T5" fmla="*/ 0 h 44"/>
                    <a:gd name="T6" fmla="*/ 32 w 96"/>
                    <a:gd name="T7" fmla="*/ 0 h 44"/>
                    <a:gd name="T8" fmla="*/ 0 w 96"/>
                    <a:gd name="T9" fmla="*/ 44 h 44"/>
                  </a:gdLst>
                  <a:ahLst/>
                  <a:cxnLst>
                    <a:cxn ang="0">
                      <a:pos x="T0" y="T1"/>
                    </a:cxn>
                    <a:cxn ang="0">
                      <a:pos x="T2" y="T3"/>
                    </a:cxn>
                    <a:cxn ang="0">
                      <a:pos x="T4" y="T5"/>
                    </a:cxn>
                    <a:cxn ang="0">
                      <a:pos x="T6" y="T7"/>
                    </a:cxn>
                    <a:cxn ang="0">
                      <a:pos x="T8" y="T9"/>
                    </a:cxn>
                  </a:cxnLst>
                  <a:rect l="0" t="0" r="r" b="b"/>
                  <a:pathLst>
                    <a:path w="96" h="44">
                      <a:moveTo>
                        <a:pt x="0" y="44"/>
                      </a:moveTo>
                      <a:cubicBezTo>
                        <a:pt x="96" y="44"/>
                        <a:pt x="96" y="44"/>
                        <a:pt x="96" y="44"/>
                      </a:cubicBezTo>
                      <a:cubicBezTo>
                        <a:pt x="96" y="0"/>
                        <a:pt x="96" y="0"/>
                        <a:pt x="96" y="0"/>
                      </a:cubicBezTo>
                      <a:cubicBezTo>
                        <a:pt x="32" y="0"/>
                        <a:pt x="32" y="0"/>
                        <a:pt x="32" y="0"/>
                      </a:cubicBezTo>
                      <a:cubicBezTo>
                        <a:pt x="24" y="16"/>
                        <a:pt x="13" y="31"/>
                        <a:pt x="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0" name="Freeform 23"/>
                <p:cNvSpPr>
                  <a:spLocks/>
                </p:cNvSpPr>
                <p:nvPr/>
              </p:nvSpPr>
              <p:spPr bwMode="auto">
                <a:xfrm>
                  <a:off x="3726" y="941"/>
                  <a:ext cx="291" cy="313"/>
                </a:xfrm>
                <a:custGeom>
                  <a:avLst/>
                  <a:gdLst>
                    <a:gd name="T0" fmla="*/ 0 w 41"/>
                    <a:gd name="T1" fmla="*/ 0 h 44"/>
                    <a:gd name="T2" fmla="*/ 0 w 41"/>
                    <a:gd name="T3" fmla="*/ 15 h 44"/>
                    <a:gd name="T4" fmla="*/ 0 w 41"/>
                    <a:gd name="T5" fmla="*/ 44 h 44"/>
                    <a:gd name="T6" fmla="*/ 41 w 41"/>
                    <a:gd name="T7" fmla="*/ 44 h 44"/>
                    <a:gd name="T8" fmla="*/ 41 w 41"/>
                    <a:gd name="T9" fmla="*/ 0 h 44"/>
                    <a:gd name="T10" fmla="*/ 0 w 41"/>
                    <a:gd name="T11" fmla="*/ 0 h 44"/>
                  </a:gdLst>
                  <a:ahLst/>
                  <a:cxnLst>
                    <a:cxn ang="0">
                      <a:pos x="T0" y="T1"/>
                    </a:cxn>
                    <a:cxn ang="0">
                      <a:pos x="T2" y="T3"/>
                    </a:cxn>
                    <a:cxn ang="0">
                      <a:pos x="T4" y="T5"/>
                    </a:cxn>
                    <a:cxn ang="0">
                      <a:pos x="T6" y="T7"/>
                    </a:cxn>
                    <a:cxn ang="0">
                      <a:pos x="T8" y="T9"/>
                    </a:cxn>
                    <a:cxn ang="0">
                      <a:pos x="T10" y="T11"/>
                    </a:cxn>
                  </a:cxnLst>
                  <a:rect l="0" t="0" r="r" b="b"/>
                  <a:pathLst>
                    <a:path w="41" h="44">
                      <a:moveTo>
                        <a:pt x="0" y="0"/>
                      </a:moveTo>
                      <a:cubicBezTo>
                        <a:pt x="0" y="5"/>
                        <a:pt x="0" y="10"/>
                        <a:pt x="0" y="15"/>
                      </a:cubicBezTo>
                      <a:cubicBezTo>
                        <a:pt x="0" y="24"/>
                        <a:pt x="0" y="34"/>
                        <a:pt x="0" y="44"/>
                      </a:cubicBezTo>
                      <a:cubicBezTo>
                        <a:pt x="41" y="44"/>
                        <a:pt x="41" y="44"/>
                        <a:pt x="41" y="44"/>
                      </a:cubicBezTo>
                      <a:cubicBezTo>
                        <a:pt x="41" y="0"/>
                        <a:pt x="41" y="0"/>
                        <a:pt x="4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1" name="Freeform 24"/>
                <p:cNvSpPr>
                  <a:spLocks/>
                </p:cNvSpPr>
                <p:nvPr/>
              </p:nvSpPr>
              <p:spPr bwMode="auto">
                <a:xfrm>
                  <a:off x="1743" y="2093"/>
                  <a:ext cx="682" cy="313"/>
                </a:xfrm>
                <a:custGeom>
                  <a:avLst/>
                  <a:gdLst>
                    <a:gd name="T0" fmla="*/ 65 w 96"/>
                    <a:gd name="T1" fmla="*/ 0 h 44"/>
                    <a:gd name="T2" fmla="*/ 0 w 96"/>
                    <a:gd name="T3" fmla="*/ 0 h 44"/>
                    <a:gd name="T4" fmla="*/ 0 w 96"/>
                    <a:gd name="T5" fmla="*/ 44 h 44"/>
                    <a:gd name="T6" fmla="*/ 96 w 96"/>
                    <a:gd name="T7" fmla="*/ 44 h 44"/>
                    <a:gd name="T8" fmla="*/ 65 w 96"/>
                    <a:gd name="T9" fmla="*/ 0 h 44"/>
                  </a:gdLst>
                  <a:ahLst/>
                  <a:cxnLst>
                    <a:cxn ang="0">
                      <a:pos x="T0" y="T1"/>
                    </a:cxn>
                    <a:cxn ang="0">
                      <a:pos x="T2" y="T3"/>
                    </a:cxn>
                    <a:cxn ang="0">
                      <a:pos x="T4" y="T5"/>
                    </a:cxn>
                    <a:cxn ang="0">
                      <a:pos x="T6" y="T7"/>
                    </a:cxn>
                    <a:cxn ang="0">
                      <a:pos x="T8" y="T9"/>
                    </a:cxn>
                  </a:cxnLst>
                  <a:rect l="0" t="0" r="r" b="b"/>
                  <a:pathLst>
                    <a:path w="96" h="44">
                      <a:moveTo>
                        <a:pt x="65" y="0"/>
                      </a:moveTo>
                      <a:cubicBezTo>
                        <a:pt x="0" y="0"/>
                        <a:pt x="0" y="0"/>
                        <a:pt x="0" y="0"/>
                      </a:cubicBezTo>
                      <a:cubicBezTo>
                        <a:pt x="0" y="44"/>
                        <a:pt x="0" y="44"/>
                        <a:pt x="0" y="44"/>
                      </a:cubicBezTo>
                      <a:cubicBezTo>
                        <a:pt x="96" y="44"/>
                        <a:pt x="96" y="44"/>
                        <a:pt x="96" y="44"/>
                      </a:cubicBezTo>
                      <a:cubicBezTo>
                        <a:pt x="84" y="31"/>
                        <a:pt x="74" y="16"/>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2" name="Freeform 25"/>
                <p:cNvSpPr>
                  <a:spLocks/>
                </p:cNvSpPr>
                <p:nvPr/>
              </p:nvSpPr>
              <p:spPr bwMode="auto">
                <a:xfrm>
                  <a:off x="3704" y="1325"/>
                  <a:ext cx="313" cy="313"/>
                </a:xfrm>
                <a:custGeom>
                  <a:avLst/>
                  <a:gdLst>
                    <a:gd name="T0" fmla="*/ 2 w 44"/>
                    <a:gd name="T1" fmla="*/ 30 h 44"/>
                    <a:gd name="T2" fmla="*/ 0 w 44"/>
                    <a:gd name="T3" fmla="*/ 44 h 44"/>
                    <a:gd name="T4" fmla="*/ 44 w 44"/>
                    <a:gd name="T5" fmla="*/ 44 h 44"/>
                    <a:gd name="T6" fmla="*/ 44 w 44"/>
                    <a:gd name="T7" fmla="*/ 0 h 44"/>
                    <a:gd name="T8" fmla="*/ 3 w 44"/>
                    <a:gd name="T9" fmla="*/ 0 h 44"/>
                    <a:gd name="T10" fmla="*/ 2 w 44"/>
                    <a:gd name="T11" fmla="*/ 30 h 44"/>
                  </a:gdLst>
                  <a:ahLst/>
                  <a:cxnLst>
                    <a:cxn ang="0">
                      <a:pos x="T0" y="T1"/>
                    </a:cxn>
                    <a:cxn ang="0">
                      <a:pos x="T2" y="T3"/>
                    </a:cxn>
                    <a:cxn ang="0">
                      <a:pos x="T4" y="T5"/>
                    </a:cxn>
                    <a:cxn ang="0">
                      <a:pos x="T6" y="T7"/>
                    </a:cxn>
                    <a:cxn ang="0">
                      <a:pos x="T8" y="T9"/>
                    </a:cxn>
                    <a:cxn ang="0">
                      <a:pos x="T10" y="T11"/>
                    </a:cxn>
                  </a:cxnLst>
                  <a:rect l="0" t="0" r="r" b="b"/>
                  <a:pathLst>
                    <a:path w="44" h="44">
                      <a:moveTo>
                        <a:pt x="2" y="30"/>
                      </a:moveTo>
                      <a:cubicBezTo>
                        <a:pt x="1" y="34"/>
                        <a:pt x="1" y="39"/>
                        <a:pt x="0" y="44"/>
                      </a:cubicBezTo>
                      <a:cubicBezTo>
                        <a:pt x="44" y="44"/>
                        <a:pt x="44" y="44"/>
                        <a:pt x="44" y="44"/>
                      </a:cubicBezTo>
                      <a:cubicBezTo>
                        <a:pt x="44" y="0"/>
                        <a:pt x="44" y="0"/>
                        <a:pt x="44" y="0"/>
                      </a:cubicBezTo>
                      <a:cubicBezTo>
                        <a:pt x="3" y="0"/>
                        <a:pt x="3" y="0"/>
                        <a:pt x="3" y="0"/>
                      </a:cubicBezTo>
                      <a:cubicBezTo>
                        <a:pt x="3" y="10"/>
                        <a:pt x="3" y="20"/>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3" name="Freeform 26"/>
                <p:cNvSpPr>
                  <a:spLocks/>
                </p:cNvSpPr>
                <p:nvPr/>
              </p:nvSpPr>
              <p:spPr bwMode="auto">
                <a:xfrm>
                  <a:off x="3598" y="1709"/>
                  <a:ext cx="419" cy="313"/>
                </a:xfrm>
                <a:custGeom>
                  <a:avLst/>
                  <a:gdLst>
                    <a:gd name="T0" fmla="*/ 0 w 59"/>
                    <a:gd name="T1" fmla="*/ 44 h 44"/>
                    <a:gd name="T2" fmla="*/ 59 w 59"/>
                    <a:gd name="T3" fmla="*/ 44 h 44"/>
                    <a:gd name="T4" fmla="*/ 59 w 59"/>
                    <a:gd name="T5" fmla="*/ 0 h 44"/>
                    <a:gd name="T6" fmla="*/ 13 w 59"/>
                    <a:gd name="T7" fmla="*/ 0 h 44"/>
                    <a:gd name="T8" fmla="*/ 0 w 59"/>
                    <a:gd name="T9" fmla="*/ 44 h 44"/>
                  </a:gdLst>
                  <a:ahLst/>
                  <a:cxnLst>
                    <a:cxn ang="0">
                      <a:pos x="T0" y="T1"/>
                    </a:cxn>
                    <a:cxn ang="0">
                      <a:pos x="T2" y="T3"/>
                    </a:cxn>
                    <a:cxn ang="0">
                      <a:pos x="T4" y="T5"/>
                    </a:cxn>
                    <a:cxn ang="0">
                      <a:pos x="T6" y="T7"/>
                    </a:cxn>
                    <a:cxn ang="0">
                      <a:pos x="T8" y="T9"/>
                    </a:cxn>
                  </a:cxnLst>
                  <a:rect l="0" t="0" r="r" b="b"/>
                  <a:pathLst>
                    <a:path w="59" h="44">
                      <a:moveTo>
                        <a:pt x="0" y="44"/>
                      </a:moveTo>
                      <a:cubicBezTo>
                        <a:pt x="59" y="44"/>
                        <a:pt x="59" y="44"/>
                        <a:pt x="59" y="44"/>
                      </a:cubicBezTo>
                      <a:cubicBezTo>
                        <a:pt x="59" y="0"/>
                        <a:pt x="59" y="0"/>
                        <a:pt x="59" y="0"/>
                      </a:cubicBezTo>
                      <a:cubicBezTo>
                        <a:pt x="13" y="0"/>
                        <a:pt x="13" y="0"/>
                        <a:pt x="13" y="0"/>
                      </a:cubicBezTo>
                      <a:cubicBezTo>
                        <a:pt x="10" y="15"/>
                        <a:pt x="6" y="30"/>
                        <a:pt x="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4" name="Freeform 27"/>
                <p:cNvSpPr>
                  <a:spLocks/>
                </p:cNvSpPr>
                <p:nvPr/>
              </p:nvSpPr>
              <p:spPr bwMode="auto">
                <a:xfrm>
                  <a:off x="1743" y="1709"/>
                  <a:ext cx="426" cy="313"/>
                </a:xfrm>
                <a:custGeom>
                  <a:avLst/>
                  <a:gdLst>
                    <a:gd name="T0" fmla="*/ 48 w 60"/>
                    <a:gd name="T1" fmla="*/ 9 h 44"/>
                    <a:gd name="T2" fmla="*/ 46 w 60"/>
                    <a:gd name="T3" fmla="*/ 0 h 44"/>
                    <a:gd name="T4" fmla="*/ 0 w 60"/>
                    <a:gd name="T5" fmla="*/ 0 h 44"/>
                    <a:gd name="T6" fmla="*/ 0 w 60"/>
                    <a:gd name="T7" fmla="*/ 44 h 44"/>
                    <a:gd name="T8" fmla="*/ 60 w 60"/>
                    <a:gd name="T9" fmla="*/ 44 h 44"/>
                    <a:gd name="T10" fmla="*/ 48 w 60"/>
                    <a:gd name="T11" fmla="*/ 9 h 44"/>
                  </a:gdLst>
                  <a:ahLst/>
                  <a:cxnLst>
                    <a:cxn ang="0">
                      <a:pos x="T0" y="T1"/>
                    </a:cxn>
                    <a:cxn ang="0">
                      <a:pos x="T2" y="T3"/>
                    </a:cxn>
                    <a:cxn ang="0">
                      <a:pos x="T4" y="T5"/>
                    </a:cxn>
                    <a:cxn ang="0">
                      <a:pos x="T6" y="T7"/>
                    </a:cxn>
                    <a:cxn ang="0">
                      <a:pos x="T8" y="T9"/>
                    </a:cxn>
                    <a:cxn ang="0">
                      <a:pos x="T10" y="T11"/>
                    </a:cxn>
                  </a:cxnLst>
                  <a:rect l="0" t="0" r="r" b="b"/>
                  <a:pathLst>
                    <a:path w="60" h="44">
                      <a:moveTo>
                        <a:pt x="48" y="9"/>
                      </a:moveTo>
                      <a:cubicBezTo>
                        <a:pt x="47" y="6"/>
                        <a:pt x="46" y="3"/>
                        <a:pt x="46" y="0"/>
                      </a:cubicBezTo>
                      <a:cubicBezTo>
                        <a:pt x="0" y="0"/>
                        <a:pt x="0" y="0"/>
                        <a:pt x="0" y="0"/>
                      </a:cubicBezTo>
                      <a:cubicBezTo>
                        <a:pt x="0" y="44"/>
                        <a:pt x="0" y="44"/>
                        <a:pt x="0" y="44"/>
                      </a:cubicBezTo>
                      <a:cubicBezTo>
                        <a:pt x="60" y="44"/>
                        <a:pt x="60" y="44"/>
                        <a:pt x="60" y="44"/>
                      </a:cubicBezTo>
                      <a:cubicBezTo>
                        <a:pt x="55" y="33"/>
                        <a:pt x="51" y="21"/>
                        <a:pt x="4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5" name="Freeform 28"/>
                <p:cNvSpPr>
                  <a:spLocks/>
                </p:cNvSpPr>
                <p:nvPr/>
              </p:nvSpPr>
              <p:spPr bwMode="auto">
                <a:xfrm>
                  <a:off x="1743" y="941"/>
                  <a:ext cx="291" cy="313"/>
                </a:xfrm>
                <a:custGeom>
                  <a:avLst/>
                  <a:gdLst>
                    <a:gd name="T0" fmla="*/ 41 w 41"/>
                    <a:gd name="T1" fmla="*/ 21 h 44"/>
                    <a:gd name="T2" fmla="*/ 41 w 41"/>
                    <a:gd name="T3" fmla="*/ 0 h 44"/>
                    <a:gd name="T4" fmla="*/ 0 w 41"/>
                    <a:gd name="T5" fmla="*/ 0 h 44"/>
                    <a:gd name="T6" fmla="*/ 0 w 41"/>
                    <a:gd name="T7" fmla="*/ 44 h 44"/>
                    <a:gd name="T8" fmla="*/ 41 w 41"/>
                    <a:gd name="T9" fmla="*/ 44 h 44"/>
                    <a:gd name="T10" fmla="*/ 41 w 41"/>
                    <a:gd name="T11" fmla="*/ 21 h 44"/>
                  </a:gdLst>
                  <a:ahLst/>
                  <a:cxnLst>
                    <a:cxn ang="0">
                      <a:pos x="T0" y="T1"/>
                    </a:cxn>
                    <a:cxn ang="0">
                      <a:pos x="T2" y="T3"/>
                    </a:cxn>
                    <a:cxn ang="0">
                      <a:pos x="T4" y="T5"/>
                    </a:cxn>
                    <a:cxn ang="0">
                      <a:pos x="T6" y="T7"/>
                    </a:cxn>
                    <a:cxn ang="0">
                      <a:pos x="T8" y="T9"/>
                    </a:cxn>
                    <a:cxn ang="0">
                      <a:pos x="T10" y="T11"/>
                    </a:cxn>
                  </a:cxnLst>
                  <a:rect l="0" t="0" r="r" b="b"/>
                  <a:pathLst>
                    <a:path w="41" h="44">
                      <a:moveTo>
                        <a:pt x="41" y="21"/>
                      </a:moveTo>
                      <a:cubicBezTo>
                        <a:pt x="41" y="14"/>
                        <a:pt x="41" y="7"/>
                        <a:pt x="41" y="0"/>
                      </a:cubicBezTo>
                      <a:cubicBezTo>
                        <a:pt x="0" y="0"/>
                        <a:pt x="0" y="0"/>
                        <a:pt x="0" y="0"/>
                      </a:cubicBezTo>
                      <a:cubicBezTo>
                        <a:pt x="0" y="44"/>
                        <a:pt x="0" y="44"/>
                        <a:pt x="0" y="44"/>
                      </a:cubicBezTo>
                      <a:cubicBezTo>
                        <a:pt x="41" y="44"/>
                        <a:pt x="41" y="44"/>
                        <a:pt x="41" y="44"/>
                      </a:cubicBezTo>
                      <a:cubicBezTo>
                        <a:pt x="41" y="36"/>
                        <a:pt x="41" y="28"/>
                        <a:pt x="4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sp>
              <p:nvSpPr>
                <p:cNvPr id="256" name="Freeform 29"/>
                <p:cNvSpPr>
                  <a:spLocks/>
                </p:cNvSpPr>
                <p:nvPr/>
              </p:nvSpPr>
              <p:spPr bwMode="auto">
                <a:xfrm>
                  <a:off x="1743" y="1325"/>
                  <a:ext cx="313" cy="313"/>
                </a:xfrm>
                <a:custGeom>
                  <a:avLst/>
                  <a:gdLst>
                    <a:gd name="T0" fmla="*/ 41 w 44"/>
                    <a:gd name="T1" fmla="*/ 12 h 44"/>
                    <a:gd name="T2" fmla="*/ 41 w 44"/>
                    <a:gd name="T3" fmla="*/ 0 h 44"/>
                    <a:gd name="T4" fmla="*/ 0 w 44"/>
                    <a:gd name="T5" fmla="*/ 0 h 44"/>
                    <a:gd name="T6" fmla="*/ 0 w 44"/>
                    <a:gd name="T7" fmla="*/ 44 h 44"/>
                    <a:gd name="T8" fmla="*/ 44 w 44"/>
                    <a:gd name="T9" fmla="*/ 44 h 44"/>
                    <a:gd name="T10" fmla="*/ 41 w 44"/>
                    <a:gd name="T11" fmla="*/ 12 h 44"/>
                  </a:gdLst>
                  <a:ahLst/>
                  <a:cxnLst>
                    <a:cxn ang="0">
                      <a:pos x="T0" y="T1"/>
                    </a:cxn>
                    <a:cxn ang="0">
                      <a:pos x="T2" y="T3"/>
                    </a:cxn>
                    <a:cxn ang="0">
                      <a:pos x="T4" y="T5"/>
                    </a:cxn>
                    <a:cxn ang="0">
                      <a:pos x="T6" y="T7"/>
                    </a:cxn>
                    <a:cxn ang="0">
                      <a:pos x="T8" y="T9"/>
                    </a:cxn>
                    <a:cxn ang="0">
                      <a:pos x="T10" y="T11"/>
                    </a:cxn>
                  </a:cxnLst>
                  <a:rect l="0" t="0" r="r" b="b"/>
                  <a:pathLst>
                    <a:path w="44" h="44">
                      <a:moveTo>
                        <a:pt x="41" y="12"/>
                      </a:moveTo>
                      <a:cubicBezTo>
                        <a:pt x="41" y="8"/>
                        <a:pt x="41" y="4"/>
                        <a:pt x="41" y="0"/>
                      </a:cubicBezTo>
                      <a:cubicBezTo>
                        <a:pt x="0" y="0"/>
                        <a:pt x="0" y="0"/>
                        <a:pt x="0" y="0"/>
                      </a:cubicBezTo>
                      <a:cubicBezTo>
                        <a:pt x="0" y="44"/>
                        <a:pt x="0" y="44"/>
                        <a:pt x="0" y="44"/>
                      </a:cubicBezTo>
                      <a:cubicBezTo>
                        <a:pt x="44" y="44"/>
                        <a:pt x="44" y="44"/>
                        <a:pt x="44" y="44"/>
                      </a:cubicBezTo>
                      <a:cubicBezTo>
                        <a:pt x="42" y="34"/>
                        <a:pt x="41" y="23"/>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dirty="0">
                    <a:solidFill>
                      <a:srgbClr val="676767"/>
                    </a:solidFill>
                    <a:cs typeface="CiscoSansTT Light"/>
                  </a:endParaRPr>
                </a:p>
              </p:txBody>
            </p:sp>
          </p:grpSp>
        </p:grpSp>
      </p:grpSp>
      <p:sp>
        <p:nvSpPr>
          <p:cNvPr id="178" name="TextBox 177"/>
          <p:cNvSpPr txBox="1"/>
          <p:nvPr/>
        </p:nvSpPr>
        <p:spPr>
          <a:xfrm>
            <a:off x="6028932" y="1403165"/>
            <a:ext cx="1679194" cy="307777"/>
          </a:xfrm>
          <a:prstGeom prst="rect">
            <a:avLst/>
          </a:prstGeom>
          <a:noFill/>
        </p:spPr>
        <p:txBody>
          <a:bodyPr wrap="square" lIns="0" tIns="0" rIns="0" bIns="0" rtlCol="0">
            <a:spAutoFit/>
          </a:bodyPr>
          <a:lstStyle/>
          <a:p>
            <a:pPr defTabSz="914378"/>
            <a:r>
              <a:rPr lang="en-US" sz="1000" b="1" i="1" dirty="0"/>
              <a:t>Unknown threats are passed to the next system</a:t>
            </a:r>
          </a:p>
        </p:txBody>
      </p:sp>
      <p:cxnSp>
        <p:nvCxnSpPr>
          <p:cNvPr id="179" name="Straight Arrow Connector 178"/>
          <p:cNvCxnSpPr>
            <a:cxnSpLocks/>
          </p:cNvCxnSpPr>
          <p:nvPr/>
        </p:nvCxnSpPr>
        <p:spPr>
          <a:xfrm flipH="1">
            <a:off x="4543309" y="1358164"/>
            <a:ext cx="3500" cy="799922"/>
          </a:xfrm>
          <a:prstGeom prst="straightConnector1">
            <a:avLst/>
          </a:prstGeom>
          <a:solidFill>
            <a:schemeClr val="bg1">
              <a:lumMod val="95000"/>
            </a:schemeClr>
          </a:solidFill>
          <a:ln w="25400">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grpSp>
        <p:nvGrpSpPr>
          <p:cNvPr id="180" name="Group 179"/>
          <p:cNvGrpSpPr/>
          <p:nvPr/>
        </p:nvGrpSpPr>
        <p:grpSpPr>
          <a:xfrm>
            <a:off x="4439548" y="2071828"/>
            <a:ext cx="211020" cy="211020"/>
            <a:chOff x="4439548" y="1963476"/>
            <a:chExt cx="211020" cy="211020"/>
          </a:xfrm>
        </p:grpSpPr>
        <p:sp>
          <p:nvSpPr>
            <p:cNvPr id="181" name="Oval 180"/>
            <p:cNvSpPr/>
            <p:nvPr/>
          </p:nvSpPr>
          <p:spPr bwMode="auto">
            <a:xfrm>
              <a:off x="4439548" y="1963476"/>
              <a:ext cx="211020" cy="211020"/>
            </a:xfrm>
            <a:prstGeom prst="ellipse">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a:lnSpc>
                  <a:spcPct val="90000"/>
                </a:lnSpc>
              </a:pPr>
              <a:endParaRPr lang="en-US" sz="2400" dirty="0" err="1">
                <a:solidFill>
                  <a:srgbClr val="FFFFFF"/>
                </a:solidFill>
                <a:ea typeface="Segoe UI" pitchFamily="34" charset="0"/>
                <a:cs typeface="Segoe UI" pitchFamily="34" charset="0"/>
              </a:endParaRPr>
            </a:p>
          </p:txBody>
        </p:sp>
        <p:sp>
          <p:nvSpPr>
            <p:cNvPr id="182" name="Multiplication Sign 181"/>
            <p:cNvSpPr/>
            <p:nvPr/>
          </p:nvSpPr>
          <p:spPr bwMode="auto">
            <a:xfrm>
              <a:off x="4468446" y="1992374"/>
              <a:ext cx="153225" cy="153225"/>
            </a:xfrm>
            <a:prstGeom prst="mathMultiply">
              <a:avLst>
                <a:gd name="adj1" fmla="val 14780"/>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a:lnSpc>
                  <a:spcPct val="90000"/>
                </a:lnSpc>
              </a:pPr>
              <a:endParaRPr lang="en-US" sz="2400" dirty="0" err="1">
                <a:solidFill>
                  <a:srgbClr val="FFFFFF"/>
                </a:solidFill>
                <a:ea typeface="Segoe UI" pitchFamily="34" charset="0"/>
                <a:cs typeface="Segoe UI" pitchFamily="34" charset="0"/>
              </a:endParaRPr>
            </a:p>
          </p:txBody>
        </p:sp>
      </p:grpSp>
      <p:grpSp>
        <p:nvGrpSpPr>
          <p:cNvPr id="183" name="Group 182"/>
          <p:cNvGrpSpPr/>
          <p:nvPr/>
        </p:nvGrpSpPr>
        <p:grpSpPr>
          <a:xfrm>
            <a:off x="4438551" y="1352275"/>
            <a:ext cx="213016" cy="213014"/>
            <a:chOff x="4438551" y="1334408"/>
            <a:chExt cx="213016" cy="213014"/>
          </a:xfrm>
        </p:grpSpPr>
        <p:sp>
          <p:nvSpPr>
            <p:cNvPr id="185" name="Oval 184"/>
            <p:cNvSpPr/>
            <p:nvPr/>
          </p:nvSpPr>
          <p:spPr bwMode="auto">
            <a:xfrm>
              <a:off x="4438551" y="1334408"/>
              <a:ext cx="213016" cy="213014"/>
            </a:xfrm>
            <a:prstGeom prst="ellipse">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a:lnSpc>
                  <a:spcPct val="90000"/>
                </a:lnSpc>
              </a:pPr>
              <a:endParaRPr lang="en-US" sz="2400" dirty="0" err="1">
                <a:solidFill>
                  <a:srgbClr val="FFFFFF"/>
                </a:solidFill>
                <a:ea typeface="Segoe UI" pitchFamily="34" charset="0"/>
                <a:cs typeface="Segoe UI" pitchFamily="34" charset="0"/>
              </a:endParaRPr>
            </a:p>
          </p:txBody>
        </p:sp>
        <p:sp>
          <p:nvSpPr>
            <p:cNvPr id="186" name="TextBox 185"/>
            <p:cNvSpPr txBox="1"/>
            <p:nvPr/>
          </p:nvSpPr>
          <p:spPr>
            <a:xfrm>
              <a:off x="4505785" y="1363971"/>
              <a:ext cx="78548" cy="153888"/>
            </a:xfrm>
            <a:prstGeom prst="rect">
              <a:avLst/>
            </a:prstGeom>
            <a:noFill/>
          </p:spPr>
          <p:txBody>
            <a:bodyPr wrap="none" lIns="0" tIns="0" rIns="0" bIns="0" rtlCol="0">
              <a:spAutoFit/>
            </a:bodyPr>
            <a:lstStyle/>
            <a:p>
              <a:pPr algn="ctr" defTabSz="914378"/>
              <a:r>
                <a:rPr lang="en-US" sz="1000" b="1" dirty="0">
                  <a:solidFill>
                    <a:srgbClr val="676767"/>
                  </a:solidFill>
                </a:rPr>
                <a:t>?</a:t>
              </a:r>
            </a:p>
          </p:txBody>
        </p:sp>
      </p:grpSp>
      <p:grpSp>
        <p:nvGrpSpPr>
          <p:cNvPr id="187" name="Group 186"/>
          <p:cNvGrpSpPr/>
          <p:nvPr/>
        </p:nvGrpSpPr>
        <p:grpSpPr>
          <a:xfrm>
            <a:off x="4438551" y="1700148"/>
            <a:ext cx="213016" cy="213014"/>
            <a:chOff x="4438551" y="1637771"/>
            <a:chExt cx="213016" cy="213014"/>
          </a:xfrm>
        </p:grpSpPr>
        <p:sp>
          <p:nvSpPr>
            <p:cNvPr id="188" name="Oval 187"/>
            <p:cNvSpPr/>
            <p:nvPr/>
          </p:nvSpPr>
          <p:spPr bwMode="auto">
            <a:xfrm>
              <a:off x="4438551" y="1637771"/>
              <a:ext cx="213016" cy="213014"/>
            </a:xfrm>
            <a:prstGeom prst="ellipse">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a:lnSpc>
                  <a:spcPct val="90000"/>
                </a:lnSpc>
              </a:pPr>
              <a:endParaRPr lang="en-US" sz="2400" dirty="0" err="1">
                <a:solidFill>
                  <a:srgbClr val="FFFFFF"/>
                </a:solidFill>
                <a:ea typeface="Segoe UI" pitchFamily="34" charset="0"/>
                <a:cs typeface="Segoe UI" pitchFamily="34" charset="0"/>
              </a:endParaRPr>
            </a:p>
          </p:txBody>
        </p:sp>
        <p:sp>
          <p:nvSpPr>
            <p:cNvPr id="189" name="TextBox 188"/>
            <p:cNvSpPr txBox="1"/>
            <p:nvPr/>
          </p:nvSpPr>
          <p:spPr>
            <a:xfrm>
              <a:off x="4505785" y="1667334"/>
              <a:ext cx="78548" cy="153888"/>
            </a:xfrm>
            <a:prstGeom prst="rect">
              <a:avLst/>
            </a:prstGeom>
            <a:noFill/>
          </p:spPr>
          <p:txBody>
            <a:bodyPr wrap="none" lIns="0" tIns="0" rIns="0" bIns="0" rtlCol="0">
              <a:spAutoFit/>
            </a:bodyPr>
            <a:lstStyle/>
            <a:p>
              <a:pPr algn="ctr" defTabSz="914378"/>
              <a:r>
                <a:rPr lang="en-US" sz="1000" b="1" dirty="0">
                  <a:solidFill>
                    <a:srgbClr val="676767"/>
                  </a:solidFill>
                </a:rPr>
                <a:t>?</a:t>
              </a:r>
            </a:p>
          </p:txBody>
        </p:sp>
      </p:grpSp>
      <p:cxnSp>
        <p:nvCxnSpPr>
          <p:cNvPr id="190" name="Straight Arrow Connector 189"/>
          <p:cNvCxnSpPr>
            <a:cxnSpLocks/>
          </p:cNvCxnSpPr>
          <p:nvPr/>
        </p:nvCxnSpPr>
        <p:spPr>
          <a:xfrm>
            <a:off x="3362326" y="1660526"/>
            <a:ext cx="963458" cy="2035175"/>
          </a:xfrm>
          <a:prstGeom prst="straightConnector1">
            <a:avLst/>
          </a:prstGeom>
          <a:solidFill>
            <a:schemeClr val="bg1">
              <a:lumMod val="95000"/>
            </a:schemeClr>
          </a:solidFill>
          <a:ln w="25400">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a:cxnSpLocks/>
          </p:cNvCxnSpPr>
          <p:nvPr/>
        </p:nvCxnSpPr>
        <p:spPr>
          <a:xfrm flipH="1">
            <a:off x="4927156" y="1657351"/>
            <a:ext cx="946595" cy="2033588"/>
          </a:xfrm>
          <a:prstGeom prst="straightConnector1">
            <a:avLst/>
          </a:prstGeom>
          <a:solidFill>
            <a:schemeClr val="bg1">
              <a:lumMod val="95000"/>
            </a:schemeClr>
          </a:solidFill>
          <a:ln w="25400">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grpSp>
        <p:nvGrpSpPr>
          <p:cNvPr id="192" name="Group 191"/>
          <p:cNvGrpSpPr/>
          <p:nvPr/>
        </p:nvGrpSpPr>
        <p:grpSpPr>
          <a:xfrm>
            <a:off x="3289137" y="1621087"/>
            <a:ext cx="219566" cy="219566"/>
            <a:chOff x="5157781" y="1928556"/>
            <a:chExt cx="149587" cy="149587"/>
          </a:xfrm>
          <a:solidFill>
            <a:schemeClr val="bg2">
              <a:lumMod val="85000"/>
            </a:schemeClr>
          </a:solidFill>
        </p:grpSpPr>
        <p:sp>
          <p:nvSpPr>
            <p:cNvPr id="193" name="Oval 192"/>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194" name="TextBox 193"/>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195" name="Group 194"/>
          <p:cNvGrpSpPr/>
          <p:nvPr/>
        </p:nvGrpSpPr>
        <p:grpSpPr>
          <a:xfrm>
            <a:off x="3453918" y="1970608"/>
            <a:ext cx="219566" cy="219566"/>
            <a:chOff x="5157781" y="1928556"/>
            <a:chExt cx="149587" cy="149587"/>
          </a:xfrm>
          <a:solidFill>
            <a:schemeClr val="bg2">
              <a:lumMod val="85000"/>
            </a:schemeClr>
          </a:solidFill>
        </p:grpSpPr>
        <p:sp>
          <p:nvSpPr>
            <p:cNvPr id="196" name="Oval 195"/>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197" name="TextBox 196"/>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198" name="Group 197"/>
          <p:cNvGrpSpPr/>
          <p:nvPr/>
        </p:nvGrpSpPr>
        <p:grpSpPr>
          <a:xfrm>
            <a:off x="3618699" y="2320128"/>
            <a:ext cx="219566" cy="219566"/>
            <a:chOff x="5157781" y="1928556"/>
            <a:chExt cx="149587" cy="149587"/>
          </a:xfrm>
          <a:solidFill>
            <a:schemeClr val="bg2">
              <a:lumMod val="85000"/>
            </a:schemeClr>
          </a:solidFill>
        </p:grpSpPr>
        <p:sp>
          <p:nvSpPr>
            <p:cNvPr id="199" name="Oval 198"/>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00" name="TextBox 199"/>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201" name="Group 200"/>
          <p:cNvGrpSpPr/>
          <p:nvPr/>
        </p:nvGrpSpPr>
        <p:grpSpPr>
          <a:xfrm>
            <a:off x="3783480" y="2669647"/>
            <a:ext cx="219566" cy="219566"/>
            <a:chOff x="5157781" y="1928556"/>
            <a:chExt cx="149587" cy="149587"/>
          </a:xfrm>
          <a:solidFill>
            <a:schemeClr val="bg2">
              <a:lumMod val="85000"/>
            </a:schemeClr>
          </a:solidFill>
        </p:grpSpPr>
        <p:sp>
          <p:nvSpPr>
            <p:cNvPr id="202" name="Oval 201"/>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03" name="TextBox 202"/>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204" name="Group 203"/>
          <p:cNvGrpSpPr/>
          <p:nvPr/>
        </p:nvGrpSpPr>
        <p:grpSpPr>
          <a:xfrm>
            <a:off x="3948261" y="3019168"/>
            <a:ext cx="219566" cy="219566"/>
            <a:chOff x="5172382" y="2001561"/>
            <a:chExt cx="149587" cy="149587"/>
          </a:xfrm>
          <a:solidFill>
            <a:schemeClr val="bg2">
              <a:lumMod val="85000"/>
            </a:schemeClr>
          </a:solidFill>
        </p:grpSpPr>
        <p:sp>
          <p:nvSpPr>
            <p:cNvPr id="205" name="Oval 204"/>
            <p:cNvSpPr/>
            <p:nvPr/>
          </p:nvSpPr>
          <p:spPr bwMode="auto">
            <a:xfrm>
              <a:off x="5172382" y="2001561"/>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06" name="TextBox 205"/>
            <p:cNvSpPr txBox="1"/>
            <p:nvPr/>
          </p:nvSpPr>
          <p:spPr>
            <a:xfrm>
              <a:off x="5207100" y="2028011"/>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207" name="Group 206"/>
          <p:cNvGrpSpPr/>
          <p:nvPr/>
        </p:nvGrpSpPr>
        <p:grpSpPr>
          <a:xfrm>
            <a:off x="4113043" y="3368689"/>
            <a:ext cx="219566" cy="219566"/>
            <a:chOff x="5157781" y="1923277"/>
            <a:chExt cx="149587" cy="149587"/>
          </a:xfrm>
          <a:solidFill>
            <a:schemeClr val="bg2">
              <a:lumMod val="85000"/>
            </a:schemeClr>
          </a:solidFill>
        </p:grpSpPr>
        <p:sp>
          <p:nvSpPr>
            <p:cNvPr id="208" name="Oval 207"/>
            <p:cNvSpPr/>
            <p:nvPr/>
          </p:nvSpPr>
          <p:spPr bwMode="auto">
            <a:xfrm>
              <a:off x="5157781" y="1923277"/>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09" name="TextBox 208"/>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57B74E"/>
                  </a:solidFill>
                  <a:sym typeface="Wingdings" panose="05000000000000000000" pitchFamily="2" charset="2"/>
                </a:rPr>
                <a:t></a:t>
              </a:r>
              <a:endParaRPr lang="en-US" sz="1100" b="1" dirty="0">
                <a:solidFill>
                  <a:srgbClr val="57B74E"/>
                </a:solidFill>
              </a:endParaRPr>
            </a:p>
          </p:txBody>
        </p:sp>
      </p:grpSp>
      <p:grpSp>
        <p:nvGrpSpPr>
          <p:cNvPr id="210" name="Group 209"/>
          <p:cNvGrpSpPr/>
          <p:nvPr/>
        </p:nvGrpSpPr>
        <p:grpSpPr>
          <a:xfrm flipH="1">
            <a:off x="5722981" y="1625599"/>
            <a:ext cx="219566" cy="219566"/>
            <a:chOff x="5157781" y="1928556"/>
            <a:chExt cx="149587" cy="149587"/>
          </a:xfrm>
          <a:solidFill>
            <a:schemeClr val="bg2">
              <a:lumMod val="85000"/>
            </a:schemeClr>
          </a:solidFill>
        </p:grpSpPr>
        <p:sp>
          <p:nvSpPr>
            <p:cNvPr id="212" name="Oval 211"/>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13" name="TextBox 212"/>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000" b="1" dirty="0">
                  <a:solidFill>
                    <a:srgbClr val="676767"/>
                  </a:solidFill>
                  <a:sym typeface="Wingdings" panose="05000000000000000000" pitchFamily="2" charset="2"/>
                </a:rPr>
                <a:t>?</a:t>
              </a:r>
              <a:endParaRPr lang="en-US" sz="1000" b="1" dirty="0">
                <a:solidFill>
                  <a:srgbClr val="676767"/>
                </a:solidFill>
              </a:endParaRPr>
            </a:p>
          </p:txBody>
        </p:sp>
      </p:grpSp>
      <p:grpSp>
        <p:nvGrpSpPr>
          <p:cNvPr id="214" name="Group 213"/>
          <p:cNvGrpSpPr/>
          <p:nvPr/>
        </p:nvGrpSpPr>
        <p:grpSpPr>
          <a:xfrm flipH="1">
            <a:off x="5559892" y="1974217"/>
            <a:ext cx="219566" cy="219566"/>
            <a:chOff x="5157781" y="1928556"/>
            <a:chExt cx="149587" cy="149587"/>
          </a:xfrm>
          <a:solidFill>
            <a:schemeClr val="bg2">
              <a:lumMod val="85000"/>
            </a:schemeClr>
          </a:solidFill>
        </p:grpSpPr>
        <p:sp>
          <p:nvSpPr>
            <p:cNvPr id="215" name="Oval 214"/>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16" name="TextBox 215"/>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676767"/>
                  </a:solidFill>
                  <a:sym typeface="Wingdings" panose="05000000000000000000" pitchFamily="2" charset="2"/>
                </a:rPr>
                <a:t>?</a:t>
              </a:r>
              <a:endParaRPr lang="en-US" sz="1100" b="1" dirty="0">
                <a:solidFill>
                  <a:srgbClr val="676767"/>
                </a:solidFill>
              </a:endParaRPr>
            </a:p>
          </p:txBody>
        </p:sp>
      </p:grpSp>
      <p:grpSp>
        <p:nvGrpSpPr>
          <p:cNvPr id="218" name="Group 217"/>
          <p:cNvGrpSpPr/>
          <p:nvPr/>
        </p:nvGrpSpPr>
        <p:grpSpPr>
          <a:xfrm flipH="1">
            <a:off x="5396803" y="2320128"/>
            <a:ext cx="219566" cy="219566"/>
            <a:chOff x="5157781" y="1928556"/>
            <a:chExt cx="149587" cy="149587"/>
          </a:xfrm>
          <a:solidFill>
            <a:schemeClr val="bg2">
              <a:lumMod val="85000"/>
            </a:schemeClr>
          </a:solidFill>
        </p:grpSpPr>
        <p:sp>
          <p:nvSpPr>
            <p:cNvPr id="219" name="Oval 218"/>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20" name="TextBox 219"/>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676767"/>
                  </a:solidFill>
                  <a:sym typeface="Wingdings" panose="05000000000000000000" pitchFamily="2" charset="2"/>
                </a:rPr>
                <a:t>?</a:t>
              </a:r>
              <a:endParaRPr lang="en-US" sz="1100" b="1" dirty="0">
                <a:solidFill>
                  <a:srgbClr val="676767"/>
                </a:solidFill>
              </a:endParaRPr>
            </a:p>
          </p:txBody>
        </p:sp>
      </p:grpSp>
      <p:grpSp>
        <p:nvGrpSpPr>
          <p:cNvPr id="221" name="Group 220"/>
          <p:cNvGrpSpPr/>
          <p:nvPr/>
        </p:nvGrpSpPr>
        <p:grpSpPr>
          <a:xfrm flipH="1">
            <a:off x="5233714" y="2669647"/>
            <a:ext cx="219566" cy="219566"/>
            <a:chOff x="5157781" y="1933423"/>
            <a:chExt cx="149587" cy="149587"/>
          </a:xfrm>
          <a:solidFill>
            <a:schemeClr val="bg2">
              <a:lumMod val="85000"/>
            </a:schemeClr>
          </a:solidFill>
        </p:grpSpPr>
        <p:sp>
          <p:nvSpPr>
            <p:cNvPr id="222" name="Oval 221"/>
            <p:cNvSpPr/>
            <p:nvPr/>
          </p:nvSpPr>
          <p:spPr bwMode="auto">
            <a:xfrm>
              <a:off x="5157781" y="1933423"/>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23" name="TextBox 222"/>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676767"/>
                  </a:solidFill>
                  <a:sym typeface="Wingdings" panose="05000000000000000000" pitchFamily="2" charset="2"/>
                </a:rPr>
                <a:t>?</a:t>
              </a:r>
              <a:endParaRPr lang="en-US" sz="1100" b="1" dirty="0">
                <a:solidFill>
                  <a:srgbClr val="676767"/>
                </a:solidFill>
              </a:endParaRPr>
            </a:p>
          </p:txBody>
        </p:sp>
      </p:grpSp>
      <p:grpSp>
        <p:nvGrpSpPr>
          <p:cNvPr id="224" name="Group 223"/>
          <p:cNvGrpSpPr/>
          <p:nvPr/>
        </p:nvGrpSpPr>
        <p:grpSpPr>
          <a:xfrm flipH="1">
            <a:off x="5070625" y="3019168"/>
            <a:ext cx="219566" cy="219566"/>
            <a:chOff x="5172382" y="2006428"/>
            <a:chExt cx="149587" cy="149587"/>
          </a:xfrm>
          <a:solidFill>
            <a:schemeClr val="bg2">
              <a:lumMod val="85000"/>
            </a:schemeClr>
          </a:solidFill>
        </p:grpSpPr>
        <p:sp>
          <p:nvSpPr>
            <p:cNvPr id="225" name="Oval 224"/>
            <p:cNvSpPr/>
            <p:nvPr/>
          </p:nvSpPr>
          <p:spPr bwMode="auto">
            <a:xfrm>
              <a:off x="5172382" y="2006428"/>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26" name="TextBox 225"/>
            <p:cNvSpPr txBox="1"/>
            <p:nvPr/>
          </p:nvSpPr>
          <p:spPr>
            <a:xfrm>
              <a:off x="5207100" y="2032878"/>
              <a:ext cx="80150" cy="109899"/>
            </a:xfrm>
            <a:prstGeom prst="rect">
              <a:avLst/>
            </a:prstGeom>
            <a:grpFill/>
          </p:spPr>
          <p:txBody>
            <a:bodyPr wrap="none" lIns="0" tIns="0" rIns="0" bIns="0" rtlCol="0">
              <a:noAutofit/>
            </a:bodyPr>
            <a:lstStyle/>
            <a:p>
              <a:pPr algn="ctr" defTabSz="914378"/>
              <a:r>
                <a:rPr lang="en-US" sz="1100" b="1" dirty="0">
                  <a:solidFill>
                    <a:srgbClr val="676767"/>
                  </a:solidFill>
                  <a:sym typeface="Wingdings" panose="05000000000000000000" pitchFamily="2" charset="2"/>
                </a:rPr>
                <a:t>?</a:t>
              </a:r>
              <a:endParaRPr lang="en-US" sz="1100" b="1" dirty="0">
                <a:solidFill>
                  <a:srgbClr val="676767"/>
                </a:solidFill>
              </a:endParaRPr>
            </a:p>
          </p:txBody>
        </p:sp>
      </p:grpSp>
      <p:grpSp>
        <p:nvGrpSpPr>
          <p:cNvPr id="227" name="Group 226"/>
          <p:cNvGrpSpPr/>
          <p:nvPr/>
        </p:nvGrpSpPr>
        <p:grpSpPr>
          <a:xfrm flipH="1">
            <a:off x="4907536" y="3368689"/>
            <a:ext cx="219566" cy="219566"/>
            <a:chOff x="5157781" y="1928556"/>
            <a:chExt cx="149587" cy="149587"/>
          </a:xfrm>
          <a:solidFill>
            <a:schemeClr val="bg2">
              <a:lumMod val="85000"/>
            </a:schemeClr>
          </a:solidFill>
        </p:grpSpPr>
        <p:sp>
          <p:nvSpPr>
            <p:cNvPr id="228" name="Oval 227"/>
            <p:cNvSpPr/>
            <p:nvPr/>
          </p:nvSpPr>
          <p:spPr bwMode="auto">
            <a:xfrm>
              <a:off x="5157781" y="1928556"/>
              <a:ext cx="149587" cy="149587"/>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449">
                <a:lnSpc>
                  <a:spcPct val="90000"/>
                </a:lnSpc>
              </a:pPr>
              <a:endParaRPr lang="en-US" sz="1100" b="1" dirty="0" err="1">
                <a:solidFill>
                  <a:srgbClr val="57B74E"/>
                </a:solidFill>
                <a:ea typeface="Segoe UI" pitchFamily="34" charset="0"/>
                <a:cs typeface="Segoe UI" pitchFamily="34" charset="0"/>
              </a:endParaRPr>
            </a:p>
          </p:txBody>
        </p:sp>
        <p:sp>
          <p:nvSpPr>
            <p:cNvPr id="229" name="TextBox 228"/>
            <p:cNvSpPr txBox="1"/>
            <p:nvPr/>
          </p:nvSpPr>
          <p:spPr>
            <a:xfrm>
              <a:off x="5192499" y="1955006"/>
              <a:ext cx="80150" cy="109899"/>
            </a:xfrm>
            <a:prstGeom prst="rect">
              <a:avLst/>
            </a:prstGeom>
            <a:grpFill/>
          </p:spPr>
          <p:txBody>
            <a:bodyPr wrap="none" lIns="0" tIns="0" rIns="0" bIns="0" rtlCol="0">
              <a:noAutofit/>
            </a:bodyPr>
            <a:lstStyle/>
            <a:p>
              <a:pPr algn="ctr" defTabSz="914378"/>
              <a:r>
                <a:rPr lang="en-US" sz="1100" b="1" dirty="0">
                  <a:solidFill>
                    <a:srgbClr val="676767"/>
                  </a:solidFill>
                  <a:sym typeface="Wingdings" panose="05000000000000000000" pitchFamily="2" charset="2"/>
                </a:rPr>
                <a:t>?</a:t>
              </a:r>
              <a:endParaRPr lang="en-US" sz="1100" b="1" dirty="0">
                <a:solidFill>
                  <a:srgbClr val="676767"/>
                </a:solidFill>
              </a:endParaRPr>
            </a:p>
          </p:txBody>
        </p:sp>
      </p:grpSp>
      <p:grpSp>
        <p:nvGrpSpPr>
          <p:cNvPr id="23" name="Group 22"/>
          <p:cNvGrpSpPr/>
          <p:nvPr/>
        </p:nvGrpSpPr>
        <p:grpSpPr>
          <a:xfrm>
            <a:off x="4319103" y="3732317"/>
            <a:ext cx="586759" cy="377199"/>
            <a:chOff x="4319102" y="3732317"/>
            <a:chExt cx="586759" cy="377199"/>
          </a:xfrm>
        </p:grpSpPr>
        <p:sp>
          <p:nvSpPr>
            <p:cNvPr id="21" name="Rectangle 20"/>
            <p:cNvSpPr/>
            <p:nvPr/>
          </p:nvSpPr>
          <p:spPr>
            <a:xfrm>
              <a:off x="4331921" y="3746807"/>
              <a:ext cx="349616" cy="28226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14378"/>
              <a:endParaRPr lang="en-US" sz="1100" dirty="0">
                <a:solidFill>
                  <a:srgbClr val="FFFFFF"/>
                </a:solidFill>
              </a:endParaRPr>
            </a:p>
          </p:txBody>
        </p:sp>
        <p:sp>
          <p:nvSpPr>
            <p:cNvPr id="232" name="Rectangle 231"/>
            <p:cNvSpPr/>
            <p:nvPr/>
          </p:nvSpPr>
          <p:spPr>
            <a:xfrm>
              <a:off x="4750593" y="3746807"/>
              <a:ext cx="147637" cy="34656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14378"/>
              <a:endParaRPr lang="en-US" sz="1100" dirty="0">
                <a:solidFill>
                  <a:srgbClr val="FFFFFF"/>
                </a:solidFill>
              </a:endParaRPr>
            </a:p>
          </p:txBody>
        </p:sp>
        <p:sp>
          <p:nvSpPr>
            <p:cNvPr id="175" name="Freeform 15"/>
            <p:cNvSpPr>
              <a:spLocks noEditPoints="1"/>
            </p:cNvSpPr>
            <p:nvPr/>
          </p:nvSpPr>
          <p:spPr bwMode="auto">
            <a:xfrm>
              <a:off x="4319102" y="3732317"/>
              <a:ext cx="586759" cy="377199"/>
            </a:xfrm>
            <a:custGeom>
              <a:avLst/>
              <a:gdLst/>
              <a:ahLst/>
              <a:cxnLst>
                <a:cxn ang="0">
                  <a:pos x="149" y="0"/>
                </a:cxn>
                <a:cxn ang="0">
                  <a:pos x="116" y="0"/>
                </a:cxn>
                <a:cxn ang="0">
                  <a:pos x="110" y="6"/>
                </a:cxn>
                <a:cxn ang="0">
                  <a:pos x="110" y="93"/>
                </a:cxn>
                <a:cxn ang="0">
                  <a:pos x="116" y="99"/>
                </a:cxn>
                <a:cxn ang="0">
                  <a:pos x="149" y="99"/>
                </a:cxn>
                <a:cxn ang="0">
                  <a:pos x="154" y="93"/>
                </a:cxn>
                <a:cxn ang="0">
                  <a:pos x="154" y="6"/>
                </a:cxn>
                <a:cxn ang="0">
                  <a:pos x="149" y="0"/>
                </a:cxn>
                <a:cxn ang="0">
                  <a:pos x="115" y="41"/>
                </a:cxn>
                <a:cxn ang="0">
                  <a:pos x="121" y="41"/>
                </a:cxn>
                <a:cxn ang="0">
                  <a:pos x="121" y="45"/>
                </a:cxn>
                <a:cxn ang="0">
                  <a:pos x="115" y="45"/>
                </a:cxn>
                <a:cxn ang="0">
                  <a:pos x="115" y="41"/>
                </a:cxn>
                <a:cxn ang="0">
                  <a:pos x="150" y="90"/>
                </a:cxn>
                <a:cxn ang="0">
                  <a:pos x="115" y="90"/>
                </a:cxn>
                <a:cxn ang="0">
                  <a:pos x="115" y="85"/>
                </a:cxn>
                <a:cxn ang="0">
                  <a:pos x="150" y="85"/>
                </a:cxn>
                <a:cxn ang="0">
                  <a:pos x="150" y="90"/>
                </a:cxn>
                <a:cxn ang="0">
                  <a:pos x="125" y="45"/>
                </a:cxn>
                <a:cxn ang="0">
                  <a:pos x="125" y="41"/>
                </a:cxn>
                <a:cxn ang="0">
                  <a:pos x="130" y="41"/>
                </a:cxn>
                <a:cxn ang="0">
                  <a:pos x="130" y="45"/>
                </a:cxn>
                <a:cxn ang="0">
                  <a:pos x="125" y="45"/>
                </a:cxn>
                <a:cxn ang="0">
                  <a:pos x="150" y="32"/>
                </a:cxn>
                <a:cxn ang="0">
                  <a:pos x="115" y="32"/>
                </a:cxn>
                <a:cxn ang="0">
                  <a:pos x="115" y="28"/>
                </a:cxn>
                <a:cxn ang="0">
                  <a:pos x="150" y="28"/>
                </a:cxn>
                <a:cxn ang="0">
                  <a:pos x="150" y="32"/>
                </a:cxn>
                <a:cxn ang="0">
                  <a:pos x="150" y="23"/>
                </a:cxn>
                <a:cxn ang="0">
                  <a:pos x="115" y="23"/>
                </a:cxn>
                <a:cxn ang="0">
                  <a:pos x="115" y="18"/>
                </a:cxn>
                <a:cxn ang="0">
                  <a:pos x="150" y="18"/>
                </a:cxn>
                <a:cxn ang="0">
                  <a:pos x="150" y="23"/>
                </a:cxn>
                <a:cxn ang="0">
                  <a:pos x="150" y="14"/>
                </a:cxn>
                <a:cxn ang="0">
                  <a:pos x="115" y="14"/>
                </a:cxn>
                <a:cxn ang="0">
                  <a:pos x="115" y="9"/>
                </a:cxn>
                <a:cxn ang="0">
                  <a:pos x="150" y="9"/>
                </a:cxn>
                <a:cxn ang="0">
                  <a:pos x="150" y="14"/>
                </a:cxn>
                <a:cxn ang="0">
                  <a:pos x="96" y="0"/>
                </a:cxn>
                <a:cxn ang="0">
                  <a:pos x="5" y="0"/>
                </a:cxn>
                <a:cxn ang="0">
                  <a:pos x="0" y="6"/>
                </a:cxn>
                <a:cxn ang="0">
                  <a:pos x="0" y="77"/>
                </a:cxn>
                <a:cxn ang="0">
                  <a:pos x="5" y="83"/>
                </a:cxn>
                <a:cxn ang="0">
                  <a:pos x="40" y="83"/>
                </a:cxn>
                <a:cxn ang="0">
                  <a:pos x="40" y="92"/>
                </a:cxn>
                <a:cxn ang="0">
                  <a:pos x="15" y="99"/>
                </a:cxn>
                <a:cxn ang="0">
                  <a:pos x="86" y="99"/>
                </a:cxn>
                <a:cxn ang="0">
                  <a:pos x="61" y="92"/>
                </a:cxn>
                <a:cxn ang="0">
                  <a:pos x="61" y="83"/>
                </a:cxn>
                <a:cxn ang="0">
                  <a:pos x="96" y="83"/>
                </a:cxn>
                <a:cxn ang="0">
                  <a:pos x="101" y="77"/>
                </a:cxn>
                <a:cxn ang="0">
                  <a:pos x="101" y="6"/>
                </a:cxn>
                <a:cxn ang="0">
                  <a:pos x="96" y="0"/>
                </a:cxn>
                <a:cxn ang="0">
                  <a:pos x="93" y="74"/>
                </a:cxn>
                <a:cxn ang="0">
                  <a:pos x="8" y="74"/>
                </a:cxn>
                <a:cxn ang="0">
                  <a:pos x="8" y="9"/>
                </a:cxn>
                <a:cxn ang="0">
                  <a:pos x="93" y="9"/>
                </a:cxn>
                <a:cxn ang="0">
                  <a:pos x="93" y="74"/>
                </a:cxn>
              </a:cxnLst>
              <a:rect l="0" t="0" r="r" b="b"/>
              <a:pathLst>
                <a:path w="154" h="99">
                  <a:moveTo>
                    <a:pt x="149" y="0"/>
                  </a:moveTo>
                  <a:cubicBezTo>
                    <a:pt x="116" y="0"/>
                    <a:pt x="116" y="0"/>
                    <a:pt x="116" y="0"/>
                  </a:cubicBezTo>
                  <a:cubicBezTo>
                    <a:pt x="113" y="0"/>
                    <a:pt x="110" y="3"/>
                    <a:pt x="110" y="6"/>
                  </a:cubicBezTo>
                  <a:cubicBezTo>
                    <a:pt x="110" y="93"/>
                    <a:pt x="110" y="93"/>
                    <a:pt x="110" y="93"/>
                  </a:cubicBezTo>
                  <a:cubicBezTo>
                    <a:pt x="110" y="96"/>
                    <a:pt x="113" y="99"/>
                    <a:pt x="116" y="99"/>
                  </a:cubicBezTo>
                  <a:cubicBezTo>
                    <a:pt x="149" y="99"/>
                    <a:pt x="149" y="99"/>
                    <a:pt x="149" y="99"/>
                  </a:cubicBezTo>
                  <a:cubicBezTo>
                    <a:pt x="152" y="99"/>
                    <a:pt x="154" y="96"/>
                    <a:pt x="154" y="93"/>
                  </a:cubicBezTo>
                  <a:cubicBezTo>
                    <a:pt x="154" y="6"/>
                    <a:pt x="154" y="6"/>
                    <a:pt x="154" y="6"/>
                  </a:cubicBezTo>
                  <a:cubicBezTo>
                    <a:pt x="154" y="3"/>
                    <a:pt x="152" y="0"/>
                    <a:pt x="149" y="0"/>
                  </a:cubicBezTo>
                  <a:close/>
                  <a:moveTo>
                    <a:pt x="115" y="41"/>
                  </a:moveTo>
                  <a:cubicBezTo>
                    <a:pt x="121" y="41"/>
                    <a:pt x="121" y="41"/>
                    <a:pt x="121" y="41"/>
                  </a:cubicBezTo>
                  <a:cubicBezTo>
                    <a:pt x="121" y="45"/>
                    <a:pt x="121" y="45"/>
                    <a:pt x="121" y="45"/>
                  </a:cubicBezTo>
                  <a:cubicBezTo>
                    <a:pt x="115" y="45"/>
                    <a:pt x="115" y="45"/>
                    <a:pt x="115" y="45"/>
                  </a:cubicBezTo>
                  <a:lnTo>
                    <a:pt x="115" y="41"/>
                  </a:lnTo>
                  <a:close/>
                  <a:moveTo>
                    <a:pt x="150" y="90"/>
                  </a:moveTo>
                  <a:cubicBezTo>
                    <a:pt x="115" y="90"/>
                    <a:pt x="115" y="90"/>
                    <a:pt x="115" y="90"/>
                  </a:cubicBezTo>
                  <a:cubicBezTo>
                    <a:pt x="115" y="85"/>
                    <a:pt x="115" y="85"/>
                    <a:pt x="115" y="85"/>
                  </a:cubicBezTo>
                  <a:cubicBezTo>
                    <a:pt x="150" y="85"/>
                    <a:pt x="150" y="85"/>
                    <a:pt x="150" y="85"/>
                  </a:cubicBezTo>
                  <a:lnTo>
                    <a:pt x="150" y="90"/>
                  </a:lnTo>
                  <a:close/>
                  <a:moveTo>
                    <a:pt x="125" y="45"/>
                  </a:moveTo>
                  <a:cubicBezTo>
                    <a:pt x="125" y="41"/>
                    <a:pt x="125" y="41"/>
                    <a:pt x="125" y="41"/>
                  </a:cubicBezTo>
                  <a:cubicBezTo>
                    <a:pt x="130" y="41"/>
                    <a:pt x="130" y="41"/>
                    <a:pt x="130" y="41"/>
                  </a:cubicBezTo>
                  <a:cubicBezTo>
                    <a:pt x="130" y="45"/>
                    <a:pt x="130" y="45"/>
                    <a:pt x="130" y="45"/>
                  </a:cubicBezTo>
                  <a:lnTo>
                    <a:pt x="125" y="45"/>
                  </a:lnTo>
                  <a:close/>
                  <a:moveTo>
                    <a:pt x="150" y="32"/>
                  </a:moveTo>
                  <a:cubicBezTo>
                    <a:pt x="115" y="32"/>
                    <a:pt x="115" y="32"/>
                    <a:pt x="115" y="32"/>
                  </a:cubicBezTo>
                  <a:cubicBezTo>
                    <a:pt x="115" y="28"/>
                    <a:pt x="115" y="28"/>
                    <a:pt x="115" y="28"/>
                  </a:cubicBezTo>
                  <a:cubicBezTo>
                    <a:pt x="150" y="28"/>
                    <a:pt x="150" y="28"/>
                    <a:pt x="150" y="28"/>
                  </a:cubicBezTo>
                  <a:lnTo>
                    <a:pt x="150" y="32"/>
                  </a:lnTo>
                  <a:close/>
                  <a:moveTo>
                    <a:pt x="150" y="23"/>
                  </a:moveTo>
                  <a:cubicBezTo>
                    <a:pt x="115" y="23"/>
                    <a:pt x="115" y="23"/>
                    <a:pt x="115" y="23"/>
                  </a:cubicBezTo>
                  <a:cubicBezTo>
                    <a:pt x="115" y="18"/>
                    <a:pt x="115" y="18"/>
                    <a:pt x="115" y="18"/>
                  </a:cubicBezTo>
                  <a:cubicBezTo>
                    <a:pt x="150" y="18"/>
                    <a:pt x="150" y="18"/>
                    <a:pt x="150" y="18"/>
                  </a:cubicBezTo>
                  <a:lnTo>
                    <a:pt x="150" y="23"/>
                  </a:lnTo>
                  <a:close/>
                  <a:moveTo>
                    <a:pt x="150" y="14"/>
                  </a:moveTo>
                  <a:cubicBezTo>
                    <a:pt x="115" y="14"/>
                    <a:pt x="115" y="14"/>
                    <a:pt x="115" y="14"/>
                  </a:cubicBezTo>
                  <a:cubicBezTo>
                    <a:pt x="115" y="9"/>
                    <a:pt x="115" y="9"/>
                    <a:pt x="115" y="9"/>
                  </a:cubicBezTo>
                  <a:cubicBezTo>
                    <a:pt x="150" y="9"/>
                    <a:pt x="150" y="9"/>
                    <a:pt x="150" y="9"/>
                  </a:cubicBezTo>
                  <a:lnTo>
                    <a:pt x="150" y="14"/>
                  </a:lnTo>
                  <a:close/>
                  <a:moveTo>
                    <a:pt x="96" y="0"/>
                  </a:moveTo>
                  <a:cubicBezTo>
                    <a:pt x="5" y="0"/>
                    <a:pt x="5" y="0"/>
                    <a:pt x="5" y="0"/>
                  </a:cubicBezTo>
                  <a:cubicBezTo>
                    <a:pt x="2" y="0"/>
                    <a:pt x="0" y="3"/>
                    <a:pt x="0" y="6"/>
                  </a:cubicBezTo>
                  <a:cubicBezTo>
                    <a:pt x="0" y="77"/>
                    <a:pt x="0" y="77"/>
                    <a:pt x="0" y="77"/>
                  </a:cubicBezTo>
                  <a:cubicBezTo>
                    <a:pt x="0" y="80"/>
                    <a:pt x="2" y="83"/>
                    <a:pt x="5" y="83"/>
                  </a:cubicBezTo>
                  <a:cubicBezTo>
                    <a:pt x="40" y="83"/>
                    <a:pt x="40" y="83"/>
                    <a:pt x="40" y="83"/>
                  </a:cubicBezTo>
                  <a:cubicBezTo>
                    <a:pt x="40" y="92"/>
                    <a:pt x="40" y="92"/>
                    <a:pt x="40" y="92"/>
                  </a:cubicBezTo>
                  <a:cubicBezTo>
                    <a:pt x="26" y="93"/>
                    <a:pt x="15" y="96"/>
                    <a:pt x="15" y="99"/>
                  </a:cubicBezTo>
                  <a:cubicBezTo>
                    <a:pt x="86" y="99"/>
                    <a:pt x="86" y="99"/>
                    <a:pt x="86" y="99"/>
                  </a:cubicBezTo>
                  <a:cubicBezTo>
                    <a:pt x="86" y="96"/>
                    <a:pt x="75" y="93"/>
                    <a:pt x="61" y="92"/>
                  </a:cubicBezTo>
                  <a:cubicBezTo>
                    <a:pt x="61" y="83"/>
                    <a:pt x="61" y="83"/>
                    <a:pt x="61" y="83"/>
                  </a:cubicBezTo>
                  <a:cubicBezTo>
                    <a:pt x="96" y="83"/>
                    <a:pt x="96" y="83"/>
                    <a:pt x="96" y="83"/>
                  </a:cubicBezTo>
                  <a:cubicBezTo>
                    <a:pt x="99" y="83"/>
                    <a:pt x="101" y="80"/>
                    <a:pt x="101" y="77"/>
                  </a:cubicBezTo>
                  <a:cubicBezTo>
                    <a:pt x="101" y="6"/>
                    <a:pt x="101" y="6"/>
                    <a:pt x="101" y="6"/>
                  </a:cubicBezTo>
                  <a:cubicBezTo>
                    <a:pt x="101" y="3"/>
                    <a:pt x="99" y="0"/>
                    <a:pt x="96" y="0"/>
                  </a:cubicBezTo>
                  <a:close/>
                  <a:moveTo>
                    <a:pt x="93" y="74"/>
                  </a:moveTo>
                  <a:cubicBezTo>
                    <a:pt x="8" y="74"/>
                    <a:pt x="8" y="74"/>
                    <a:pt x="8" y="74"/>
                  </a:cubicBezTo>
                  <a:cubicBezTo>
                    <a:pt x="8" y="9"/>
                    <a:pt x="8" y="9"/>
                    <a:pt x="8" y="9"/>
                  </a:cubicBezTo>
                  <a:cubicBezTo>
                    <a:pt x="93" y="9"/>
                    <a:pt x="93" y="9"/>
                    <a:pt x="93" y="9"/>
                  </a:cubicBezTo>
                  <a:lnTo>
                    <a:pt x="93" y="74"/>
                  </a:lnTo>
                  <a:close/>
                </a:path>
              </a:pathLst>
            </a:custGeom>
            <a:solidFill>
              <a:schemeClr val="tx1"/>
            </a:solidFill>
            <a:ln w="9525">
              <a:noFill/>
              <a:round/>
              <a:headEnd/>
              <a:tailEnd/>
            </a:ln>
            <a:effectLst/>
          </p:spPr>
          <p:txBody>
            <a:bodyPr vert="horz" wrap="square" lIns="91406" tIns="45703" rIns="91406" bIns="457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dirty="0">
                <a:solidFill>
                  <a:srgbClr val="676767"/>
                </a:solidFill>
              </a:endParaRPr>
            </a:p>
          </p:txBody>
        </p:sp>
      </p:grpSp>
      <p:sp>
        <p:nvSpPr>
          <p:cNvPr id="4" name="TextBox 3"/>
          <p:cNvSpPr txBox="1"/>
          <p:nvPr/>
        </p:nvSpPr>
        <p:spPr>
          <a:xfrm>
            <a:off x="6028932" y="2100726"/>
            <a:ext cx="2129814" cy="369332"/>
          </a:xfrm>
          <a:prstGeom prst="rect">
            <a:avLst/>
          </a:prstGeom>
          <a:noFill/>
        </p:spPr>
        <p:txBody>
          <a:bodyPr wrap="none" rtlCol="0">
            <a:spAutoFit/>
          </a:bodyPr>
          <a:lstStyle/>
          <a:p>
            <a:r>
              <a:rPr lang="en-US" dirty="0">
                <a:solidFill>
                  <a:schemeClr val="accent6"/>
                </a:solidFill>
                <a:effectLst>
                  <a:glow rad="152400">
                    <a:schemeClr val="bg1">
                      <a:alpha val="60000"/>
                    </a:schemeClr>
                  </a:glow>
                </a:effectLst>
              </a:rPr>
              <a:t>Sleep Techniques?</a:t>
            </a:r>
          </a:p>
        </p:txBody>
      </p:sp>
      <p:sp>
        <p:nvSpPr>
          <p:cNvPr id="176" name="TextBox 175"/>
          <p:cNvSpPr txBox="1"/>
          <p:nvPr/>
        </p:nvSpPr>
        <p:spPr>
          <a:xfrm>
            <a:off x="5733715" y="2422090"/>
            <a:ext cx="2300630" cy="369332"/>
          </a:xfrm>
          <a:prstGeom prst="rect">
            <a:avLst/>
          </a:prstGeom>
          <a:noFill/>
        </p:spPr>
        <p:txBody>
          <a:bodyPr wrap="none" rtlCol="0">
            <a:spAutoFit/>
          </a:bodyPr>
          <a:lstStyle/>
          <a:p>
            <a:r>
              <a:rPr lang="en-US" dirty="0">
                <a:solidFill>
                  <a:schemeClr val="accent6"/>
                </a:solidFill>
                <a:effectLst>
                  <a:glow rad="152400">
                    <a:schemeClr val="bg1">
                      <a:alpha val="60000"/>
                    </a:schemeClr>
                  </a:glow>
                </a:effectLst>
              </a:rPr>
              <a:t>Unknown Protocols?</a:t>
            </a:r>
          </a:p>
        </p:txBody>
      </p:sp>
      <p:sp>
        <p:nvSpPr>
          <p:cNvPr id="177" name="TextBox 176"/>
          <p:cNvSpPr txBox="1"/>
          <p:nvPr/>
        </p:nvSpPr>
        <p:spPr>
          <a:xfrm>
            <a:off x="5438734" y="3051604"/>
            <a:ext cx="1402948" cy="369332"/>
          </a:xfrm>
          <a:prstGeom prst="rect">
            <a:avLst/>
          </a:prstGeom>
          <a:noFill/>
        </p:spPr>
        <p:txBody>
          <a:bodyPr wrap="none" rtlCol="0">
            <a:spAutoFit/>
          </a:bodyPr>
          <a:lstStyle/>
          <a:p>
            <a:r>
              <a:rPr lang="en-US" dirty="0">
                <a:solidFill>
                  <a:schemeClr val="accent6"/>
                </a:solidFill>
                <a:effectLst>
                  <a:glow rad="152400">
                    <a:schemeClr val="bg1">
                      <a:alpha val="60000"/>
                    </a:schemeClr>
                  </a:glow>
                </a:effectLst>
              </a:rPr>
              <a:t>Encryption?</a:t>
            </a:r>
          </a:p>
        </p:txBody>
      </p:sp>
      <p:sp>
        <p:nvSpPr>
          <p:cNvPr id="184" name="TextBox 183"/>
          <p:cNvSpPr txBox="1"/>
          <p:nvPr/>
        </p:nvSpPr>
        <p:spPr>
          <a:xfrm>
            <a:off x="5588395" y="2735380"/>
            <a:ext cx="1774845" cy="369332"/>
          </a:xfrm>
          <a:prstGeom prst="rect">
            <a:avLst/>
          </a:prstGeom>
          <a:noFill/>
        </p:spPr>
        <p:txBody>
          <a:bodyPr wrap="none" rtlCol="0">
            <a:spAutoFit/>
          </a:bodyPr>
          <a:lstStyle/>
          <a:p>
            <a:r>
              <a:rPr lang="en-US" dirty="0">
                <a:solidFill>
                  <a:schemeClr val="accent6"/>
                </a:solidFill>
                <a:effectLst>
                  <a:glow rad="152400">
                    <a:schemeClr val="bg1">
                      <a:alpha val="60000"/>
                    </a:schemeClr>
                  </a:glow>
                </a:effectLst>
              </a:rPr>
              <a:t>Polymorphism?</a:t>
            </a:r>
          </a:p>
        </p:txBody>
      </p:sp>
    </p:spTree>
    <p:extLst>
      <p:ext uri="{BB962C8B-B14F-4D97-AF65-F5344CB8AC3E}">
        <p14:creationId xmlns:p14="http://schemas.microsoft.com/office/powerpoint/2010/main" val="36321051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37"/>
                                        </p:tgtEl>
                                        <p:attrNameLst>
                                          <p:attrName>style.visibility</p:attrName>
                                        </p:attrNameLst>
                                      </p:cBhvr>
                                      <p:to>
                                        <p:strVal val="visible"/>
                                      </p:to>
                                    </p:set>
                                    <p:animEffect transition="in" filter="wipe(left)">
                                      <p:cBhvr>
                                        <p:cTn id="10" dur="500"/>
                                        <p:tgtEl>
                                          <p:spTgt spid="237"/>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38"/>
                                        </p:tgtEl>
                                        <p:attrNameLst>
                                          <p:attrName>style.visibility</p:attrName>
                                        </p:attrNameLst>
                                      </p:cBhvr>
                                      <p:to>
                                        <p:strVal val="visible"/>
                                      </p:to>
                                    </p:set>
                                    <p:animEffect transition="in" filter="wipe(left)">
                                      <p:cBhvr>
                                        <p:cTn id="16" dur="500"/>
                                        <p:tgtEl>
                                          <p:spTgt spid="238"/>
                                        </p:tgtEl>
                                      </p:cBhvr>
                                    </p:animEffect>
                                  </p:childTnLst>
                                </p:cTn>
                              </p:par>
                              <p:par>
                                <p:cTn id="17" presetID="10"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39"/>
                                        </p:tgtEl>
                                        <p:attrNameLst>
                                          <p:attrName>style.visibility</p:attrName>
                                        </p:attrNameLst>
                                      </p:cBhvr>
                                      <p:to>
                                        <p:strVal val="visible"/>
                                      </p:to>
                                    </p:set>
                                    <p:animEffect transition="in" filter="wipe(left)">
                                      <p:cBhvr>
                                        <p:cTn id="22" dur="500"/>
                                        <p:tgtEl>
                                          <p:spTgt spid="239"/>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40"/>
                                        </p:tgtEl>
                                        <p:attrNameLst>
                                          <p:attrName>style.visibility</p:attrName>
                                        </p:attrNameLst>
                                      </p:cBhvr>
                                      <p:to>
                                        <p:strVal val="visible"/>
                                      </p:to>
                                    </p:set>
                                    <p:animEffect transition="in" filter="wipe(left)">
                                      <p:cBhvr>
                                        <p:cTn id="28" dur="500"/>
                                        <p:tgtEl>
                                          <p:spTgt spid="240"/>
                                        </p:tgtEl>
                                      </p:cBhvr>
                                    </p:animEffect>
                                  </p:childTnLst>
                                </p:cTn>
                              </p:par>
                              <p:par>
                                <p:cTn id="29" presetID="10" presetClass="entr" presetSubtype="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1"/>
                                        </p:tgtEl>
                                        <p:attrNameLst>
                                          <p:attrName>style.visibility</p:attrName>
                                        </p:attrNameLst>
                                      </p:cBhvr>
                                      <p:to>
                                        <p:strVal val="visible"/>
                                      </p:to>
                                    </p:set>
                                    <p:animEffect transition="in" filter="wipe(left)">
                                      <p:cBhvr>
                                        <p:cTn id="34" dur="500"/>
                                        <p:tgtEl>
                                          <p:spTgt spid="241"/>
                                        </p:tgtEl>
                                      </p:cBhvr>
                                    </p:animEffect>
                                  </p:childTnLst>
                                </p:cTn>
                              </p:par>
                              <p:par>
                                <p:cTn id="35" presetID="10" presetClass="entr" presetSubtype="0"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43"/>
                                        </p:tgtEl>
                                        <p:attrNameLst>
                                          <p:attrName>style.visibility</p:attrName>
                                        </p:attrNameLst>
                                      </p:cBhvr>
                                      <p:to>
                                        <p:strVal val="visible"/>
                                      </p:to>
                                    </p:set>
                                    <p:animEffect transition="in" filter="wipe(left)">
                                      <p:cBhvr>
                                        <p:cTn id="40" dur="500"/>
                                        <p:tgtEl>
                                          <p:spTgt spid="243"/>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nodeType="withEffect">
                                  <p:stCondLst>
                                    <p:cond delay="0"/>
                                  </p:stCondLst>
                                  <p:childTnLst>
                                    <p:set>
                                      <p:cBhvr>
                                        <p:cTn id="46" dur="1" fill="hold">
                                          <p:stCondLst>
                                            <p:cond delay="0"/>
                                          </p:stCondLst>
                                        </p:cTn>
                                        <p:tgtEl>
                                          <p:spTgt spid="192"/>
                                        </p:tgtEl>
                                        <p:attrNameLst>
                                          <p:attrName>style.visibility</p:attrName>
                                        </p:attrNameLst>
                                      </p:cBhvr>
                                      <p:to>
                                        <p:strVal val="visible"/>
                                      </p:to>
                                    </p:set>
                                    <p:animEffect transition="in" filter="fade">
                                      <p:cBhvr>
                                        <p:cTn id="47" dur="500"/>
                                        <p:tgtEl>
                                          <p:spTgt spid="192"/>
                                        </p:tgtEl>
                                      </p:cBhvr>
                                    </p:animEffect>
                                  </p:childTnLst>
                                </p:cTn>
                              </p:par>
                              <p:par>
                                <p:cTn id="48" presetID="10" presetClass="entr" presetSubtype="0" fill="hold" nodeType="withEffect">
                                  <p:stCondLst>
                                    <p:cond delay="0"/>
                                  </p:stCondLst>
                                  <p:childTnLst>
                                    <p:set>
                                      <p:cBhvr>
                                        <p:cTn id="49" dur="1" fill="hold">
                                          <p:stCondLst>
                                            <p:cond delay="0"/>
                                          </p:stCondLst>
                                        </p:cTn>
                                        <p:tgtEl>
                                          <p:spTgt spid="195"/>
                                        </p:tgtEl>
                                        <p:attrNameLst>
                                          <p:attrName>style.visibility</p:attrName>
                                        </p:attrNameLst>
                                      </p:cBhvr>
                                      <p:to>
                                        <p:strVal val="visible"/>
                                      </p:to>
                                    </p:set>
                                    <p:animEffect transition="in" filter="fade">
                                      <p:cBhvr>
                                        <p:cTn id="50" dur="500"/>
                                        <p:tgtEl>
                                          <p:spTgt spid="195"/>
                                        </p:tgtEl>
                                      </p:cBhvr>
                                    </p:animEffect>
                                  </p:childTnLst>
                                </p:cTn>
                              </p:par>
                              <p:par>
                                <p:cTn id="51" presetID="10" presetClass="entr" presetSubtype="0" fill="hold" nodeType="withEffect">
                                  <p:stCondLst>
                                    <p:cond delay="0"/>
                                  </p:stCondLst>
                                  <p:childTnLst>
                                    <p:set>
                                      <p:cBhvr>
                                        <p:cTn id="52" dur="1" fill="hold">
                                          <p:stCondLst>
                                            <p:cond delay="0"/>
                                          </p:stCondLst>
                                        </p:cTn>
                                        <p:tgtEl>
                                          <p:spTgt spid="198"/>
                                        </p:tgtEl>
                                        <p:attrNameLst>
                                          <p:attrName>style.visibility</p:attrName>
                                        </p:attrNameLst>
                                      </p:cBhvr>
                                      <p:to>
                                        <p:strVal val="visible"/>
                                      </p:to>
                                    </p:set>
                                    <p:animEffect transition="in" filter="fade">
                                      <p:cBhvr>
                                        <p:cTn id="53" dur="500"/>
                                        <p:tgtEl>
                                          <p:spTgt spid="198"/>
                                        </p:tgtEl>
                                      </p:cBhvr>
                                    </p:animEffect>
                                  </p:childTnLst>
                                </p:cTn>
                              </p:par>
                              <p:par>
                                <p:cTn id="54" presetID="10" presetClass="entr" presetSubtype="0" fill="hold" nodeType="withEffect">
                                  <p:stCondLst>
                                    <p:cond delay="0"/>
                                  </p:stCondLst>
                                  <p:childTnLst>
                                    <p:set>
                                      <p:cBhvr>
                                        <p:cTn id="55" dur="1" fill="hold">
                                          <p:stCondLst>
                                            <p:cond delay="0"/>
                                          </p:stCondLst>
                                        </p:cTn>
                                        <p:tgtEl>
                                          <p:spTgt spid="201"/>
                                        </p:tgtEl>
                                        <p:attrNameLst>
                                          <p:attrName>style.visibility</p:attrName>
                                        </p:attrNameLst>
                                      </p:cBhvr>
                                      <p:to>
                                        <p:strVal val="visible"/>
                                      </p:to>
                                    </p:set>
                                    <p:animEffect transition="in" filter="fade">
                                      <p:cBhvr>
                                        <p:cTn id="56" dur="500"/>
                                        <p:tgtEl>
                                          <p:spTgt spid="201"/>
                                        </p:tgtEl>
                                      </p:cBhvr>
                                    </p:animEffect>
                                  </p:childTnLst>
                                </p:cTn>
                              </p:par>
                              <p:par>
                                <p:cTn id="57" presetID="10" presetClass="entr" presetSubtype="0" fill="hold" nodeType="withEffect">
                                  <p:stCondLst>
                                    <p:cond delay="0"/>
                                  </p:stCondLst>
                                  <p:childTnLst>
                                    <p:set>
                                      <p:cBhvr>
                                        <p:cTn id="58" dur="1" fill="hold">
                                          <p:stCondLst>
                                            <p:cond delay="0"/>
                                          </p:stCondLst>
                                        </p:cTn>
                                        <p:tgtEl>
                                          <p:spTgt spid="204"/>
                                        </p:tgtEl>
                                        <p:attrNameLst>
                                          <p:attrName>style.visibility</p:attrName>
                                        </p:attrNameLst>
                                      </p:cBhvr>
                                      <p:to>
                                        <p:strVal val="visible"/>
                                      </p:to>
                                    </p:set>
                                    <p:animEffect transition="in" filter="fade">
                                      <p:cBhvr>
                                        <p:cTn id="59" dur="500"/>
                                        <p:tgtEl>
                                          <p:spTgt spid="204"/>
                                        </p:tgtEl>
                                      </p:cBhvr>
                                    </p:animEffect>
                                  </p:childTnLst>
                                </p:cTn>
                              </p:par>
                              <p:par>
                                <p:cTn id="60" presetID="10" presetClass="entr" presetSubtype="0" fill="hold" nodeType="withEffect">
                                  <p:stCondLst>
                                    <p:cond delay="0"/>
                                  </p:stCondLst>
                                  <p:childTnLst>
                                    <p:set>
                                      <p:cBhvr>
                                        <p:cTn id="61" dur="1" fill="hold">
                                          <p:stCondLst>
                                            <p:cond delay="0"/>
                                          </p:stCondLst>
                                        </p:cTn>
                                        <p:tgtEl>
                                          <p:spTgt spid="207"/>
                                        </p:tgtEl>
                                        <p:attrNameLst>
                                          <p:attrName>style.visibility</p:attrName>
                                        </p:attrNameLst>
                                      </p:cBhvr>
                                      <p:to>
                                        <p:strVal val="visible"/>
                                      </p:to>
                                    </p:set>
                                    <p:animEffect transition="in" filter="fade">
                                      <p:cBhvr>
                                        <p:cTn id="62" dur="500"/>
                                        <p:tgtEl>
                                          <p:spTgt spid="207"/>
                                        </p:tgtEl>
                                      </p:cBhvr>
                                    </p:animEffect>
                                  </p:childTnLst>
                                </p:cTn>
                              </p:par>
                              <p:par>
                                <p:cTn id="63" presetID="1" presetClass="entr" presetSubtype="0" fill="hold" nodeType="withEffect">
                                  <p:stCondLst>
                                    <p:cond delay="0"/>
                                  </p:stCondLst>
                                  <p:childTnLst>
                                    <p:set>
                                      <p:cBhvr>
                                        <p:cTn id="64" dur="1" fill="hold">
                                          <p:stCondLst>
                                            <p:cond delay="0"/>
                                          </p:stCondLst>
                                        </p:cTn>
                                        <p:tgtEl>
                                          <p:spTgt spid="190"/>
                                        </p:tgtEl>
                                        <p:attrNameLst>
                                          <p:attrName>style.visibility</p:attrName>
                                        </p:attrNameLst>
                                      </p:cBhvr>
                                      <p:to>
                                        <p:strVal val="visible"/>
                                      </p:to>
                                    </p:se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290"/>
                                        </p:tgtEl>
                                        <p:attrNameLst>
                                          <p:attrName>style.visibility</p:attrName>
                                        </p:attrNameLst>
                                      </p:cBhvr>
                                      <p:to>
                                        <p:strVal val="visible"/>
                                      </p:to>
                                    </p:set>
                                    <p:animEffect transition="in" filter="fade">
                                      <p:cBhvr>
                                        <p:cTn id="68" dur="500"/>
                                        <p:tgtEl>
                                          <p:spTgt spid="290"/>
                                        </p:tgtEl>
                                      </p:cBhvr>
                                    </p:animEffect>
                                  </p:childTnLst>
                                </p:cTn>
                              </p:par>
                              <p:par>
                                <p:cTn id="69" presetID="1" presetClass="entr" presetSubtype="0" fill="hold" nodeType="withEffect">
                                  <p:stCondLst>
                                    <p:cond delay="0"/>
                                  </p:stCondLst>
                                  <p:childTnLst>
                                    <p:set>
                                      <p:cBhvr>
                                        <p:cTn id="70" dur="1" fill="hold">
                                          <p:stCondLst>
                                            <p:cond delay="0"/>
                                          </p:stCondLst>
                                        </p:cTn>
                                        <p:tgtEl>
                                          <p:spTgt spid="183"/>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87"/>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180"/>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179"/>
                                        </p:tgtEl>
                                        <p:attrNameLst>
                                          <p:attrName>style.visibility</p:attrName>
                                        </p:attrNameLst>
                                      </p:cBhvr>
                                      <p:to>
                                        <p:strVal val="visible"/>
                                      </p:to>
                                    </p:set>
                                  </p:childTnLst>
                                </p:cTn>
                              </p:par>
                            </p:childTnLst>
                          </p:cTn>
                        </p:par>
                        <p:par>
                          <p:cTn id="77" fill="hold">
                            <p:stCondLst>
                              <p:cond delay="1500"/>
                            </p:stCondLst>
                            <p:childTnLst>
                              <p:par>
                                <p:cTn id="78" presetID="10" presetClass="entr" presetSubtype="0" fill="hold" grpId="0" nodeType="afterEffect">
                                  <p:stCondLst>
                                    <p:cond delay="0"/>
                                  </p:stCondLst>
                                  <p:childTnLst>
                                    <p:set>
                                      <p:cBhvr>
                                        <p:cTn id="79" dur="1" fill="hold">
                                          <p:stCondLst>
                                            <p:cond delay="0"/>
                                          </p:stCondLst>
                                        </p:cTn>
                                        <p:tgtEl>
                                          <p:spTgt spid="178"/>
                                        </p:tgtEl>
                                        <p:attrNameLst>
                                          <p:attrName>style.visibility</p:attrName>
                                        </p:attrNameLst>
                                      </p:cBhvr>
                                      <p:to>
                                        <p:strVal val="visible"/>
                                      </p:to>
                                    </p:set>
                                    <p:animEffect transition="in" filter="fade">
                                      <p:cBhvr>
                                        <p:cTn id="80" dur="500"/>
                                        <p:tgtEl>
                                          <p:spTgt spid="178"/>
                                        </p:tgtEl>
                                      </p:cBhvr>
                                    </p:animEffect>
                                  </p:childTnLst>
                                </p:cTn>
                              </p:par>
                              <p:par>
                                <p:cTn id="81" presetID="10" presetClass="entr" presetSubtype="0" fill="hold" nodeType="withEffect">
                                  <p:stCondLst>
                                    <p:cond delay="0"/>
                                  </p:stCondLst>
                                  <p:childTnLst>
                                    <p:set>
                                      <p:cBhvr>
                                        <p:cTn id="82" dur="1" fill="hold">
                                          <p:stCondLst>
                                            <p:cond delay="0"/>
                                          </p:stCondLst>
                                        </p:cTn>
                                        <p:tgtEl>
                                          <p:spTgt spid="210"/>
                                        </p:tgtEl>
                                        <p:attrNameLst>
                                          <p:attrName>style.visibility</p:attrName>
                                        </p:attrNameLst>
                                      </p:cBhvr>
                                      <p:to>
                                        <p:strVal val="visible"/>
                                      </p:to>
                                    </p:set>
                                    <p:animEffect transition="in" filter="fade">
                                      <p:cBhvr>
                                        <p:cTn id="83" dur="500"/>
                                        <p:tgtEl>
                                          <p:spTgt spid="210"/>
                                        </p:tgtEl>
                                      </p:cBhvr>
                                    </p:animEffect>
                                  </p:childTnLst>
                                </p:cTn>
                              </p:par>
                              <p:par>
                                <p:cTn id="84" presetID="10" presetClass="entr" presetSubtype="0" fill="hold" nodeType="withEffect">
                                  <p:stCondLst>
                                    <p:cond delay="0"/>
                                  </p:stCondLst>
                                  <p:childTnLst>
                                    <p:set>
                                      <p:cBhvr>
                                        <p:cTn id="85" dur="1" fill="hold">
                                          <p:stCondLst>
                                            <p:cond delay="0"/>
                                          </p:stCondLst>
                                        </p:cTn>
                                        <p:tgtEl>
                                          <p:spTgt spid="214"/>
                                        </p:tgtEl>
                                        <p:attrNameLst>
                                          <p:attrName>style.visibility</p:attrName>
                                        </p:attrNameLst>
                                      </p:cBhvr>
                                      <p:to>
                                        <p:strVal val="visible"/>
                                      </p:to>
                                    </p:set>
                                    <p:animEffect transition="in" filter="fade">
                                      <p:cBhvr>
                                        <p:cTn id="86" dur="500"/>
                                        <p:tgtEl>
                                          <p:spTgt spid="214"/>
                                        </p:tgtEl>
                                      </p:cBhvr>
                                    </p:animEffect>
                                  </p:childTnLst>
                                </p:cTn>
                              </p:par>
                              <p:par>
                                <p:cTn id="87" presetID="10" presetClass="entr" presetSubtype="0" fill="hold" nodeType="withEffect">
                                  <p:stCondLst>
                                    <p:cond delay="0"/>
                                  </p:stCondLst>
                                  <p:childTnLst>
                                    <p:set>
                                      <p:cBhvr>
                                        <p:cTn id="88" dur="1" fill="hold">
                                          <p:stCondLst>
                                            <p:cond delay="0"/>
                                          </p:stCondLst>
                                        </p:cTn>
                                        <p:tgtEl>
                                          <p:spTgt spid="218"/>
                                        </p:tgtEl>
                                        <p:attrNameLst>
                                          <p:attrName>style.visibility</p:attrName>
                                        </p:attrNameLst>
                                      </p:cBhvr>
                                      <p:to>
                                        <p:strVal val="visible"/>
                                      </p:to>
                                    </p:set>
                                    <p:animEffect transition="in" filter="fade">
                                      <p:cBhvr>
                                        <p:cTn id="89" dur="500"/>
                                        <p:tgtEl>
                                          <p:spTgt spid="218"/>
                                        </p:tgtEl>
                                      </p:cBhvr>
                                    </p:animEffect>
                                  </p:childTnLst>
                                </p:cTn>
                              </p:par>
                              <p:par>
                                <p:cTn id="90" presetID="10" presetClass="entr" presetSubtype="0" fill="hold" nodeType="withEffect">
                                  <p:stCondLst>
                                    <p:cond delay="0"/>
                                  </p:stCondLst>
                                  <p:childTnLst>
                                    <p:set>
                                      <p:cBhvr>
                                        <p:cTn id="91" dur="1" fill="hold">
                                          <p:stCondLst>
                                            <p:cond delay="0"/>
                                          </p:stCondLst>
                                        </p:cTn>
                                        <p:tgtEl>
                                          <p:spTgt spid="221"/>
                                        </p:tgtEl>
                                        <p:attrNameLst>
                                          <p:attrName>style.visibility</p:attrName>
                                        </p:attrNameLst>
                                      </p:cBhvr>
                                      <p:to>
                                        <p:strVal val="visible"/>
                                      </p:to>
                                    </p:set>
                                    <p:animEffect transition="in" filter="fade">
                                      <p:cBhvr>
                                        <p:cTn id="92" dur="500"/>
                                        <p:tgtEl>
                                          <p:spTgt spid="221"/>
                                        </p:tgtEl>
                                      </p:cBhvr>
                                    </p:animEffect>
                                  </p:childTnLst>
                                </p:cTn>
                              </p:par>
                              <p:par>
                                <p:cTn id="93" presetID="10" presetClass="entr" presetSubtype="0" fill="hold" nodeType="withEffect">
                                  <p:stCondLst>
                                    <p:cond delay="0"/>
                                  </p:stCondLst>
                                  <p:childTnLst>
                                    <p:set>
                                      <p:cBhvr>
                                        <p:cTn id="94" dur="1" fill="hold">
                                          <p:stCondLst>
                                            <p:cond delay="0"/>
                                          </p:stCondLst>
                                        </p:cTn>
                                        <p:tgtEl>
                                          <p:spTgt spid="224"/>
                                        </p:tgtEl>
                                        <p:attrNameLst>
                                          <p:attrName>style.visibility</p:attrName>
                                        </p:attrNameLst>
                                      </p:cBhvr>
                                      <p:to>
                                        <p:strVal val="visible"/>
                                      </p:to>
                                    </p:set>
                                    <p:animEffect transition="in" filter="fade">
                                      <p:cBhvr>
                                        <p:cTn id="95" dur="500"/>
                                        <p:tgtEl>
                                          <p:spTgt spid="224"/>
                                        </p:tgtEl>
                                      </p:cBhvr>
                                    </p:animEffect>
                                  </p:childTnLst>
                                </p:cTn>
                              </p:par>
                              <p:par>
                                <p:cTn id="96" presetID="10" presetClass="entr" presetSubtype="0" fill="hold" nodeType="withEffect">
                                  <p:stCondLst>
                                    <p:cond delay="0"/>
                                  </p:stCondLst>
                                  <p:childTnLst>
                                    <p:set>
                                      <p:cBhvr>
                                        <p:cTn id="97" dur="1" fill="hold">
                                          <p:stCondLst>
                                            <p:cond delay="0"/>
                                          </p:stCondLst>
                                        </p:cTn>
                                        <p:tgtEl>
                                          <p:spTgt spid="227"/>
                                        </p:tgtEl>
                                        <p:attrNameLst>
                                          <p:attrName>style.visibility</p:attrName>
                                        </p:attrNameLst>
                                      </p:cBhvr>
                                      <p:to>
                                        <p:strVal val="visible"/>
                                      </p:to>
                                    </p:set>
                                    <p:animEffect transition="in" filter="fade">
                                      <p:cBhvr>
                                        <p:cTn id="98" dur="500"/>
                                        <p:tgtEl>
                                          <p:spTgt spid="227"/>
                                        </p:tgtEl>
                                      </p:cBhvr>
                                    </p:animEffect>
                                  </p:childTnLst>
                                </p:cTn>
                              </p:par>
                              <p:par>
                                <p:cTn id="99" presetID="1" presetClass="entr" presetSubtype="0" fill="hold" nodeType="withEffect">
                                  <p:stCondLst>
                                    <p:cond delay="0"/>
                                  </p:stCondLst>
                                  <p:childTnLst>
                                    <p:set>
                                      <p:cBhvr>
                                        <p:cTn id="100" dur="1" fill="hold">
                                          <p:stCondLst>
                                            <p:cond delay="0"/>
                                          </p:stCondLst>
                                        </p:cTn>
                                        <p:tgtEl>
                                          <p:spTgt spid="191"/>
                                        </p:tgtEl>
                                        <p:attrNameLst>
                                          <p:attrName>style.visibility</p:attrName>
                                        </p:attrNameLst>
                                      </p:cBhvr>
                                      <p:to>
                                        <p:strVal val="visible"/>
                                      </p:to>
                                    </p:set>
                                  </p:childTnLst>
                                </p:cTn>
                              </p:par>
                            </p:childTnLst>
                          </p:cTn>
                        </p:par>
                        <p:par>
                          <p:cTn id="101" fill="hold">
                            <p:stCondLst>
                              <p:cond delay="2000"/>
                            </p:stCondLst>
                            <p:childTnLst>
                              <p:par>
                                <p:cTn id="102" presetID="26" presetClass="emph" presetSubtype="0" fill="hold" grpId="1" nodeType="afterEffect">
                                  <p:stCondLst>
                                    <p:cond delay="0"/>
                                  </p:stCondLst>
                                  <p:childTnLst>
                                    <p:animEffect transition="out" filter="fade">
                                      <p:cBhvr>
                                        <p:cTn id="103" dur="500" tmFilter="0, 0; .2, .5; .8, .5; 1, 0"/>
                                        <p:tgtEl>
                                          <p:spTgt spid="178"/>
                                        </p:tgtEl>
                                      </p:cBhvr>
                                    </p:animEffect>
                                    <p:animScale>
                                      <p:cBhvr>
                                        <p:cTn id="104" dur="250" autoRev="1" fill="hold"/>
                                        <p:tgtEl>
                                          <p:spTgt spid="178"/>
                                        </p:tgtEl>
                                      </p:cBhvr>
                                      <p:by x="105000" y="105000"/>
                                    </p:animScale>
                                  </p:childTnLst>
                                </p:cTn>
                              </p:par>
                            </p:childTnLst>
                          </p:cTn>
                        </p:par>
                        <p:par>
                          <p:cTn id="105" fill="hold">
                            <p:stCondLst>
                              <p:cond delay="2500"/>
                            </p:stCondLst>
                            <p:childTnLst>
                              <p:par>
                                <p:cTn id="106" presetID="10" presetClass="entr" presetSubtype="0" fill="hold" grpId="0" nodeType="afterEffect">
                                  <p:stCondLst>
                                    <p:cond delay="0"/>
                                  </p:stCondLst>
                                  <p:childTnLst>
                                    <p:set>
                                      <p:cBhvr>
                                        <p:cTn id="107" dur="1" fill="hold">
                                          <p:stCondLst>
                                            <p:cond delay="0"/>
                                          </p:stCondLst>
                                        </p:cTn>
                                        <p:tgtEl>
                                          <p:spTgt spid="4"/>
                                        </p:tgtEl>
                                        <p:attrNameLst>
                                          <p:attrName>style.visibility</p:attrName>
                                        </p:attrNameLst>
                                      </p:cBhvr>
                                      <p:to>
                                        <p:strVal val="visible"/>
                                      </p:to>
                                    </p:set>
                                    <p:animEffect transition="in" filter="fade">
                                      <p:cBhvr>
                                        <p:cTn id="108" dur="500"/>
                                        <p:tgtEl>
                                          <p:spTgt spid="4"/>
                                        </p:tgtEl>
                                      </p:cBhvr>
                                    </p:animEffect>
                                  </p:childTnLst>
                                </p:cTn>
                              </p:par>
                            </p:childTnLst>
                          </p:cTn>
                        </p:par>
                        <p:par>
                          <p:cTn id="109" fill="hold">
                            <p:stCondLst>
                              <p:cond delay="3000"/>
                            </p:stCondLst>
                            <p:childTnLst>
                              <p:par>
                                <p:cTn id="110" presetID="10" presetClass="entr" presetSubtype="0" fill="hold" grpId="0" nodeType="afterEffect">
                                  <p:stCondLst>
                                    <p:cond delay="0"/>
                                  </p:stCondLst>
                                  <p:childTnLst>
                                    <p:set>
                                      <p:cBhvr>
                                        <p:cTn id="111" dur="1" fill="hold">
                                          <p:stCondLst>
                                            <p:cond delay="0"/>
                                          </p:stCondLst>
                                        </p:cTn>
                                        <p:tgtEl>
                                          <p:spTgt spid="176"/>
                                        </p:tgtEl>
                                        <p:attrNameLst>
                                          <p:attrName>style.visibility</p:attrName>
                                        </p:attrNameLst>
                                      </p:cBhvr>
                                      <p:to>
                                        <p:strVal val="visible"/>
                                      </p:to>
                                    </p:set>
                                    <p:animEffect transition="in" filter="fade">
                                      <p:cBhvr>
                                        <p:cTn id="112" dur="500"/>
                                        <p:tgtEl>
                                          <p:spTgt spid="176"/>
                                        </p:tgtEl>
                                      </p:cBhvr>
                                    </p:animEffect>
                                  </p:childTnLst>
                                </p:cTn>
                              </p:par>
                            </p:childTnLst>
                          </p:cTn>
                        </p:par>
                        <p:par>
                          <p:cTn id="113" fill="hold">
                            <p:stCondLst>
                              <p:cond delay="3500"/>
                            </p:stCondLst>
                            <p:childTnLst>
                              <p:par>
                                <p:cTn id="114" presetID="10" presetClass="entr" presetSubtype="0" fill="hold" grpId="0" nodeType="afterEffect">
                                  <p:stCondLst>
                                    <p:cond delay="0"/>
                                  </p:stCondLst>
                                  <p:childTnLst>
                                    <p:set>
                                      <p:cBhvr>
                                        <p:cTn id="115" dur="1" fill="hold">
                                          <p:stCondLst>
                                            <p:cond delay="0"/>
                                          </p:stCondLst>
                                        </p:cTn>
                                        <p:tgtEl>
                                          <p:spTgt spid="184"/>
                                        </p:tgtEl>
                                        <p:attrNameLst>
                                          <p:attrName>style.visibility</p:attrName>
                                        </p:attrNameLst>
                                      </p:cBhvr>
                                      <p:to>
                                        <p:strVal val="visible"/>
                                      </p:to>
                                    </p:set>
                                    <p:animEffect transition="in" filter="fade">
                                      <p:cBhvr>
                                        <p:cTn id="116" dur="500"/>
                                        <p:tgtEl>
                                          <p:spTgt spid="184"/>
                                        </p:tgtEl>
                                      </p:cBhvr>
                                    </p:animEffect>
                                  </p:childTnLst>
                                </p:cTn>
                              </p:par>
                            </p:childTnLst>
                          </p:cTn>
                        </p:par>
                        <p:par>
                          <p:cTn id="117" fill="hold">
                            <p:stCondLst>
                              <p:cond delay="4000"/>
                            </p:stCondLst>
                            <p:childTnLst>
                              <p:par>
                                <p:cTn id="118" presetID="10" presetClass="entr" presetSubtype="0" fill="hold" grpId="0" nodeType="afterEffect">
                                  <p:stCondLst>
                                    <p:cond delay="0"/>
                                  </p:stCondLst>
                                  <p:childTnLst>
                                    <p:set>
                                      <p:cBhvr>
                                        <p:cTn id="119" dur="1" fill="hold">
                                          <p:stCondLst>
                                            <p:cond delay="0"/>
                                          </p:stCondLst>
                                        </p:cTn>
                                        <p:tgtEl>
                                          <p:spTgt spid="177"/>
                                        </p:tgtEl>
                                        <p:attrNameLst>
                                          <p:attrName>style.visibility</p:attrName>
                                        </p:attrNameLst>
                                      </p:cBhvr>
                                      <p:to>
                                        <p:strVal val="visible"/>
                                      </p:to>
                                    </p:set>
                                    <p:animEffect transition="in" filter="fade">
                                      <p:cBhvr>
                                        <p:cTn id="120" dur="500"/>
                                        <p:tgtEl>
                                          <p:spTgt spid="1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p:bldP spid="16" grpId="0"/>
      <p:bldP spid="237" grpId="0" animBg="1"/>
      <p:bldP spid="238" grpId="0" animBg="1"/>
      <p:bldP spid="239" grpId="0" animBg="1"/>
      <p:bldP spid="240" grpId="0" animBg="1"/>
      <p:bldP spid="241" grpId="0" animBg="1"/>
      <p:bldP spid="243" grpId="0" animBg="1"/>
      <p:bldP spid="178" grpId="0"/>
      <p:bldP spid="178" grpId="1"/>
      <p:bldP spid="4" grpId="0"/>
      <p:bldP spid="176" grpId="0"/>
      <p:bldP spid="177" grpId="0"/>
      <p:bldP spid="18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ounded Rectangle 235">
            <a:extLst>
              <a:ext uri="{FF2B5EF4-FFF2-40B4-BE49-F238E27FC236}">
                <a16:creationId xmlns:a16="http://schemas.microsoft.com/office/drawing/2014/main" id="{B1D4655D-24E6-4478-B5CE-D720717DD5A7}"/>
              </a:ext>
            </a:extLst>
          </p:cNvPr>
          <p:cNvSpPr/>
          <p:nvPr/>
        </p:nvSpPr>
        <p:spPr>
          <a:xfrm>
            <a:off x="767144" y="1432607"/>
            <a:ext cx="7379384" cy="1671649"/>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pic>
        <p:nvPicPr>
          <p:cNvPr id="6" name="Picture 5">
            <a:extLst>
              <a:ext uri="{FF2B5EF4-FFF2-40B4-BE49-F238E27FC236}">
                <a16:creationId xmlns:a16="http://schemas.microsoft.com/office/drawing/2014/main" id="{7D89357D-3B9B-43B5-9D16-D9DE194D11B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69806" y="1466668"/>
            <a:ext cx="1615380" cy="1615380"/>
          </a:xfrm>
          <a:prstGeom prst="rect">
            <a:avLst/>
          </a:prstGeom>
        </p:spPr>
      </p:pic>
      <p:sp>
        <p:nvSpPr>
          <p:cNvPr id="7" name="TextBox 6">
            <a:extLst>
              <a:ext uri="{FF2B5EF4-FFF2-40B4-BE49-F238E27FC236}">
                <a16:creationId xmlns:a16="http://schemas.microsoft.com/office/drawing/2014/main" id="{43B13B29-8462-4398-8A37-F3876ED040DA}"/>
              </a:ext>
            </a:extLst>
          </p:cNvPr>
          <p:cNvSpPr txBox="1"/>
          <p:nvPr/>
        </p:nvSpPr>
        <p:spPr>
          <a:xfrm>
            <a:off x="621884" y="3105379"/>
            <a:ext cx="2111223" cy="1000274"/>
          </a:xfrm>
          <a:prstGeom prst="rect">
            <a:avLst/>
          </a:prstGeom>
          <a:noFill/>
        </p:spPr>
        <p:txBody>
          <a:bodyPr wrap="square" rtlCol="0">
            <a:spAutoFit/>
          </a:bodyPr>
          <a:lstStyle/>
          <a:p>
            <a:pPr algn="ctr" defTabSz="685783">
              <a:lnSpc>
                <a:spcPct val="90000"/>
              </a:lnSpc>
              <a:spcBef>
                <a:spcPts val="600"/>
              </a:spcBef>
            </a:pPr>
            <a:r>
              <a:rPr lang="en-US" sz="1600" dirty="0">
                <a:latin typeface="CiscoSans ExtraLight" charset="0"/>
                <a:ea typeface="CiscoSans ExtraLight" charset="0"/>
                <a:cs typeface="CiscoSans ExtraLight" charset="0"/>
              </a:rPr>
              <a:t>Visibility</a:t>
            </a:r>
            <a:r>
              <a:rPr lang="en-US" sz="1400" dirty="0">
                <a:solidFill>
                  <a:schemeClr val="bg1"/>
                </a:solidFill>
                <a:latin typeface="CiscoSans ExtraLight" charset="0"/>
                <a:ea typeface="CiscoSans ExtraLight" charset="0"/>
                <a:cs typeface="CiscoSans ExtraLight" charset="0"/>
              </a:rPr>
              <a:t/>
            </a:r>
            <a:br>
              <a:rPr lang="en-US" sz="1400" dirty="0">
                <a:solidFill>
                  <a:schemeClr val="bg1"/>
                </a:solidFill>
                <a:latin typeface="CiscoSans ExtraLight" charset="0"/>
                <a:ea typeface="CiscoSans ExtraLight" charset="0"/>
                <a:cs typeface="CiscoSans ExtraLight" charset="0"/>
              </a:rPr>
            </a:br>
            <a:r>
              <a:rPr lang="en-US" sz="1100" dirty="0">
                <a:solidFill>
                  <a:schemeClr val="accent1"/>
                </a:solidFill>
                <a:latin typeface="CiscoSans ExtraLight" charset="0"/>
                <a:ea typeface="CiscoSans ExtraLight" charset="0"/>
                <a:cs typeface="CiscoSans ExtraLight" charset="0"/>
              </a:rPr>
              <a:t>“</a:t>
            </a:r>
            <a:r>
              <a:rPr lang="en-US" sz="1200" dirty="0">
                <a:solidFill>
                  <a:schemeClr val="accent1"/>
                </a:solidFill>
                <a:latin typeface="CiscoSans ExtraLight" charset="0"/>
                <a:ea typeface="CiscoSans ExtraLight" charset="0"/>
                <a:cs typeface="CiscoSans ExtraLight" charset="0"/>
              </a:rPr>
              <a:t>See Everything”</a:t>
            </a:r>
          </a:p>
          <a:p>
            <a:pPr algn="ctr" defTabSz="685783">
              <a:lnSpc>
                <a:spcPct val="90000"/>
              </a:lnSpc>
              <a:spcBef>
                <a:spcPts val="600"/>
              </a:spcBef>
            </a:pPr>
            <a:r>
              <a:rPr lang="en-US" sz="1050" dirty="0">
                <a:latin typeface="CiscoSans ExtraLight" charset="0"/>
                <a:ea typeface="CiscoSans ExtraLight" charset="0"/>
                <a:cs typeface="CiscoSans ExtraLight" charset="0"/>
              </a:rPr>
              <a:t>Complete visibility of users, devices, networks, applications, workloads and processes</a:t>
            </a:r>
          </a:p>
        </p:txBody>
      </p:sp>
      <p:sp>
        <p:nvSpPr>
          <p:cNvPr id="8" name="TextBox 7">
            <a:extLst>
              <a:ext uri="{FF2B5EF4-FFF2-40B4-BE49-F238E27FC236}">
                <a16:creationId xmlns:a16="http://schemas.microsoft.com/office/drawing/2014/main" id="{D8E8B9C6-1A14-4A3A-98B8-BB508C76E363}"/>
              </a:ext>
            </a:extLst>
          </p:cNvPr>
          <p:cNvSpPr txBox="1"/>
          <p:nvPr/>
        </p:nvSpPr>
        <p:spPr>
          <a:xfrm>
            <a:off x="6009676" y="3124210"/>
            <a:ext cx="2459440" cy="993349"/>
          </a:xfrm>
          <a:prstGeom prst="rect">
            <a:avLst/>
          </a:prstGeom>
          <a:noFill/>
        </p:spPr>
        <p:txBody>
          <a:bodyPr wrap="square" rtlCol="0" anchor="ctr">
            <a:spAutoFit/>
          </a:bodyPr>
          <a:lstStyle/>
          <a:p>
            <a:pPr lvl="0" algn="ctr" defTabSz="685783">
              <a:lnSpc>
                <a:spcPct val="90000"/>
              </a:lnSpc>
              <a:spcBef>
                <a:spcPts val="600"/>
              </a:spcBef>
            </a:pPr>
            <a:r>
              <a:rPr lang="en-US" sz="1600" dirty="0">
                <a:latin typeface="CiscoSans ExtraLight" charset="0"/>
                <a:ea typeface="CiscoSans ExtraLight" charset="0"/>
                <a:cs typeface="CiscoSans ExtraLight" charset="0"/>
              </a:rPr>
              <a:t>Threat Protection</a:t>
            </a:r>
            <a:br>
              <a:rPr lang="en-US" sz="1600" dirty="0">
                <a:latin typeface="CiscoSans ExtraLight" charset="0"/>
                <a:ea typeface="CiscoSans ExtraLight" charset="0"/>
                <a:cs typeface="CiscoSans ExtraLight" charset="0"/>
              </a:rPr>
            </a:br>
            <a:r>
              <a:rPr lang="en-US" sz="1200" dirty="0">
                <a:solidFill>
                  <a:srgbClr val="00BCEB"/>
                </a:solidFill>
                <a:latin typeface="CiscoSans ExtraLight" charset="0"/>
                <a:ea typeface="CiscoSans ExtraLight" charset="0"/>
                <a:cs typeface="CiscoSans ExtraLight" charset="0"/>
              </a:rPr>
              <a:t>“Stop the Breach”</a:t>
            </a:r>
          </a:p>
          <a:p>
            <a:pPr algn="ctr" defTabSz="685783">
              <a:lnSpc>
                <a:spcPct val="90000"/>
              </a:lnSpc>
              <a:spcBef>
                <a:spcPts val="600"/>
              </a:spcBef>
            </a:pPr>
            <a:r>
              <a:rPr lang="en-US" sz="1050" dirty="0">
                <a:latin typeface="CiscoSans ExtraLight" charset="0"/>
                <a:ea typeface="CiscoSans ExtraLight" charset="0"/>
                <a:cs typeface="CiscoSans ExtraLight" charset="0"/>
              </a:rPr>
              <a:t>Quickly detect, block, and respond to attacks before hackers can steal data </a:t>
            </a:r>
            <a:br>
              <a:rPr lang="en-US" sz="1050" dirty="0">
                <a:latin typeface="CiscoSans ExtraLight" charset="0"/>
                <a:ea typeface="CiscoSans ExtraLight" charset="0"/>
                <a:cs typeface="CiscoSans ExtraLight" charset="0"/>
              </a:rPr>
            </a:br>
            <a:r>
              <a:rPr lang="en-US" sz="1050" dirty="0">
                <a:latin typeface="CiscoSans ExtraLight" charset="0"/>
                <a:ea typeface="CiscoSans ExtraLight" charset="0"/>
                <a:cs typeface="CiscoSans ExtraLight" charset="0"/>
              </a:rPr>
              <a:t>or disrupt operations</a:t>
            </a:r>
          </a:p>
        </p:txBody>
      </p:sp>
      <p:pic>
        <p:nvPicPr>
          <p:cNvPr id="10" name="Picture 9">
            <a:extLst>
              <a:ext uri="{FF2B5EF4-FFF2-40B4-BE49-F238E27FC236}">
                <a16:creationId xmlns:a16="http://schemas.microsoft.com/office/drawing/2014/main" id="{E45F92E5-04E4-4E8F-B9E3-21A1594BF25F}"/>
              </a:ext>
            </a:extLst>
          </p:cNvPr>
          <p:cNvPicPr>
            <a:picLocks noChangeAspect="1"/>
          </p:cNvPicPr>
          <p:nvPr/>
        </p:nvPicPr>
        <p:blipFill>
          <a:blip r:embed="rId4"/>
          <a:stretch>
            <a:fillRect/>
          </a:stretch>
        </p:blipFill>
        <p:spPr>
          <a:xfrm>
            <a:off x="6432156" y="1466668"/>
            <a:ext cx="1614480" cy="1615380"/>
          </a:xfrm>
          <a:prstGeom prst="rect">
            <a:avLst/>
          </a:prstGeom>
        </p:spPr>
      </p:pic>
      <p:pic>
        <p:nvPicPr>
          <p:cNvPr id="11" name="Picture 10">
            <a:extLst>
              <a:ext uri="{FF2B5EF4-FFF2-40B4-BE49-F238E27FC236}">
                <a16:creationId xmlns:a16="http://schemas.microsoft.com/office/drawing/2014/main" id="{1790F013-F5D9-48DF-831C-63D32B0CF3F3}"/>
              </a:ext>
            </a:extLst>
          </p:cNvPr>
          <p:cNvPicPr>
            <a:picLocks noChangeAspect="1"/>
          </p:cNvPicPr>
          <p:nvPr/>
        </p:nvPicPr>
        <p:blipFill>
          <a:blip r:embed="rId5"/>
          <a:stretch>
            <a:fillRect/>
          </a:stretch>
        </p:blipFill>
        <p:spPr>
          <a:xfrm>
            <a:off x="3582383" y="1466667"/>
            <a:ext cx="1575178" cy="1607015"/>
          </a:xfrm>
          <a:prstGeom prst="rect">
            <a:avLst/>
          </a:prstGeom>
        </p:spPr>
      </p:pic>
      <p:grpSp>
        <p:nvGrpSpPr>
          <p:cNvPr id="34" name="Group 33">
            <a:extLst>
              <a:ext uri="{FF2B5EF4-FFF2-40B4-BE49-F238E27FC236}">
                <a16:creationId xmlns:a16="http://schemas.microsoft.com/office/drawing/2014/main" id="{E10C3E20-2428-4DDA-B102-79B9468504D4}"/>
              </a:ext>
            </a:extLst>
          </p:cNvPr>
          <p:cNvGrpSpPr/>
          <p:nvPr/>
        </p:nvGrpSpPr>
        <p:grpSpPr>
          <a:xfrm rot="16200000">
            <a:off x="2796591" y="-1602669"/>
            <a:ext cx="3526668" cy="8759801"/>
            <a:chOff x="3820874" y="1232959"/>
            <a:chExt cx="1602379" cy="3383106"/>
          </a:xfrm>
        </p:grpSpPr>
        <p:sp>
          <p:nvSpPr>
            <p:cNvPr id="39" name="Freeform 232">
              <a:extLst>
                <a:ext uri="{FF2B5EF4-FFF2-40B4-BE49-F238E27FC236}">
                  <a16:creationId xmlns:a16="http://schemas.microsoft.com/office/drawing/2014/main" id="{DA209751-998B-423D-9F27-AF55DDD3C9D8}"/>
                </a:ext>
              </a:extLst>
            </p:cNvPr>
            <p:cNvSpPr/>
            <p:nvPr/>
          </p:nvSpPr>
          <p:spPr>
            <a:xfrm rot="10800000">
              <a:off x="5236063" y="3089747"/>
              <a:ext cx="187190" cy="11336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35" name="Rounded Rectangle 12">
              <a:extLst>
                <a:ext uri="{FF2B5EF4-FFF2-40B4-BE49-F238E27FC236}">
                  <a16:creationId xmlns:a16="http://schemas.microsoft.com/office/drawing/2014/main" id="{80BF4894-AF5C-4E32-8E26-3C19D3ECAC43}"/>
                </a:ext>
              </a:extLst>
            </p:cNvPr>
            <p:cNvSpPr/>
            <p:nvPr/>
          </p:nvSpPr>
          <p:spPr>
            <a:xfrm>
              <a:off x="3911644" y="1232959"/>
              <a:ext cx="1416059" cy="3383106"/>
            </a:xfrm>
            <a:prstGeom prst="roundRect">
              <a:avLst>
                <a:gd name="adj" fmla="val 50000"/>
              </a:avLst>
            </a:prstGeom>
            <a:no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37" name="Freeform 229">
              <a:extLst>
                <a:ext uri="{FF2B5EF4-FFF2-40B4-BE49-F238E27FC236}">
                  <a16:creationId xmlns:a16="http://schemas.microsoft.com/office/drawing/2014/main" id="{8673096B-436C-4457-9744-DE4FB508A6C7}"/>
                </a:ext>
              </a:extLst>
            </p:cNvPr>
            <p:cNvSpPr/>
            <p:nvPr/>
          </p:nvSpPr>
          <p:spPr>
            <a:xfrm>
              <a:off x="3820874" y="2678626"/>
              <a:ext cx="180059" cy="10904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ln w="76200">
                  <a:solidFill>
                    <a:schemeClr val="tx1"/>
                  </a:solidFill>
                </a:ln>
                <a:solidFill>
                  <a:srgbClr val="005073"/>
                </a:solidFill>
                <a:latin typeface="CiscoSans ExtraLight" charset="0"/>
                <a:ea typeface="CiscoSans ExtraLight" charset="0"/>
                <a:cs typeface="CiscoSans ExtraLight" charset="0"/>
              </a:endParaRPr>
            </a:p>
          </p:txBody>
        </p:sp>
      </p:grpSp>
      <p:sp>
        <p:nvSpPr>
          <p:cNvPr id="41" name="Rectangle 40">
            <a:extLst>
              <a:ext uri="{FF2B5EF4-FFF2-40B4-BE49-F238E27FC236}">
                <a16:creationId xmlns:a16="http://schemas.microsoft.com/office/drawing/2014/main" id="{B5DA78E6-3D2E-44F5-BE07-31496757E98E}"/>
              </a:ext>
            </a:extLst>
          </p:cNvPr>
          <p:cNvSpPr/>
          <p:nvPr/>
        </p:nvSpPr>
        <p:spPr>
          <a:xfrm rot="5400000">
            <a:off x="5622572" y="2906116"/>
            <a:ext cx="45719" cy="2863873"/>
          </a:xfrm>
          <a:prstGeom prst="rect">
            <a:avLst/>
          </a:prstGeom>
          <a:gradFill>
            <a:gsLst>
              <a:gs pos="3000">
                <a:schemeClr val="bg2">
                  <a:alpha val="0"/>
                </a:schemeClr>
              </a:gs>
              <a:gs pos="75000">
                <a:schemeClr val="bg2"/>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9" name="TextBox 8">
            <a:extLst>
              <a:ext uri="{FF2B5EF4-FFF2-40B4-BE49-F238E27FC236}">
                <a16:creationId xmlns:a16="http://schemas.microsoft.com/office/drawing/2014/main" id="{39F5747A-48D7-4B85-8339-EFFD12BDB172}"/>
              </a:ext>
            </a:extLst>
          </p:cNvPr>
          <p:cNvSpPr txBox="1"/>
          <p:nvPr/>
        </p:nvSpPr>
        <p:spPr>
          <a:xfrm>
            <a:off x="3139314" y="3112304"/>
            <a:ext cx="2461316" cy="993349"/>
          </a:xfrm>
          <a:prstGeom prst="rect">
            <a:avLst/>
          </a:prstGeom>
          <a:noFill/>
        </p:spPr>
        <p:txBody>
          <a:bodyPr wrap="square" rtlCol="0" anchor="ctr">
            <a:spAutoFit/>
          </a:bodyPr>
          <a:lstStyle/>
          <a:p>
            <a:pPr algn="ctr" defTabSz="685783">
              <a:lnSpc>
                <a:spcPct val="90000"/>
              </a:lnSpc>
              <a:spcBef>
                <a:spcPts val="600"/>
              </a:spcBef>
            </a:pPr>
            <a:r>
              <a:rPr lang="en-US" sz="1600" dirty="0">
                <a:latin typeface="CiscoSans ExtraLight" charset="0"/>
                <a:ea typeface="CiscoSans ExtraLight" charset="0"/>
                <a:cs typeface="CiscoSans ExtraLight" charset="0"/>
              </a:rPr>
              <a:t>Segmentation</a:t>
            </a:r>
            <a:r>
              <a:rPr lang="en-US" sz="1600" dirty="0">
                <a:solidFill>
                  <a:schemeClr val="bg1"/>
                </a:solidFill>
                <a:latin typeface="CiscoSans ExtraLight" charset="0"/>
                <a:ea typeface="CiscoSans ExtraLight" charset="0"/>
                <a:cs typeface="CiscoSans ExtraLight" charset="0"/>
              </a:rPr>
              <a:t/>
            </a:r>
            <a:br>
              <a:rPr lang="en-US" sz="1600" dirty="0">
                <a:solidFill>
                  <a:schemeClr val="bg1"/>
                </a:solidFill>
                <a:latin typeface="CiscoSans ExtraLight" charset="0"/>
                <a:ea typeface="CiscoSans ExtraLight" charset="0"/>
                <a:cs typeface="CiscoSans ExtraLight" charset="0"/>
              </a:rPr>
            </a:br>
            <a:r>
              <a:rPr lang="en-US" sz="1200" dirty="0">
                <a:solidFill>
                  <a:schemeClr val="accent1"/>
                </a:solidFill>
                <a:latin typeface="CiscoSans ExtraLight" charset="0"/>
                <a:ea typeface="CiscoSans ExtraLight" charset="0"/>
                <a:cs typeface="CiscoSans ExtraLight" charset="0"/>
              </a:rPr>
              <a:t>“Reduce the Attack Surface”</a:t>
            </a:r>
          </a:p>
          <a:p>
            <a:pPr algn="ctr" defTabSz="685783">
              <a:lnSpc>
                <a:spcPct val="90000"/>
              </a:lnSpc>
              <a:spcBef>
                <a:spcPts val="600"/>
              </a:spcBef>
            </a:pPr>
            <a:r>
              <a:rPr lang="en-US" sz="1050" dirty="0">
                <a:latin typeface="CiscoSans ExtraLight" charset="0"/>
                <a:ea typeface="CiscoSans ExtraLight" charset="0"/>
                <a:cs typeface="CiscoSans ExtraLight" charset="0"/>
              </a:rPr>
              <a:t>Prevent attackers from moving laterally east-west with application whitelisting and micro-segmentation</a:t>
            </a:r>
          </a:p>
        </p:txBody>
      </p:sp>
      <p:sp>
        <p:nvSpPr>
          <p:cNvPr id="43" name="Rectangle 42">
            <a:extLst>
              <a:ext uri="{FF2B5EF4-FFF2-40B4-BE49-F238E27FC236}">
                <a16:creationId xmlns:a16="http://schemas.microsoft.com/office/drawing/2014/main" id="{B5DA78E6-3D2E-44F5-BE07-31496757E98E}"/>
              </a:ext>
            </a:extLst>
          </p:cNvPr>
          <p:cNvSpPr/>
          <p:nvPr/>
        </p:nvSpPr>
        <p:spPr>
          <a:xfrm rot="16200000">
            <a:off x="3664634" y="-59746"/>
            <a:ext cx="66404" cy="2579860"/>
          </a:xfrm>
          <a:prstGeom prst="rect">
            <a:avLst/>
          </a:prstGeom>
          <a:gradFill>
            <a:gsLst>
              <a:gs pos="3000">
                <a:schemeClr val="bg2">
                  <a:alpha val="0"/>
                </a:schemeClr>
              </a:gs>
              <a:gs pos="75000">
                <a:schemeClr val="bg2"/>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19" name="Title 2">
            <a:extLst>
              <a:ext uri="{FF2B5EF4-FFF2-40B4-BE49-F238E27FC236}">
                <a16:creationId xmlns:a16="http://schemas.microsoft.com/office/drawing/2014/main" id="{3354240F-159D-4C70-B800-2F0A4E7E656F}"/>
              </a:ext>
            </a:extLst>
          </p:cNvPr>
          <p:cNvSpPr txBox="1">
            <a:spLocks noGrp="1"/>
          </p:cNvSpPr>
          <p:nvPr>
            <p:ph type="title"/>
          </p:nvPr>
        </p:nvSpPr>
        <p:spPr bwMode="auto">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dirty="0">
                <a:ea typeface="CiscoSans ExtraLight" charset="0"/>
                <a:cs typeface="CiscoSans ExtraLight" charset="0"/>
              </a:rPr>
              <a:t>Cisco Data Center Security</a:t>
            </a:r>
          </a:p>
        </p:txBody>
      </p:sp>
      <p:sp>
        <p:nvSpPr>
          <p:cNvPr id="20" name="Rectangle 19">
            <a:extLst>
              <a:ext uri="{FF2B5EF4-FFF2-40B4-BE49-F238E27FC236}">
                <a16:creationId xmlns:a16="http://schemas.microsoft.com/office/drawing/2014/main" id="{B5DA78E6-3D2E-44F5-BE07-31496757E98E}"/>
              </a:ext>
            </a:extLst>
          </p:cNvPr>
          <p:cNvSpPr/>
          <p:nvPr/>
        </p:nvSpPr>
        <p:spPr>
          <a:xfrm rot="16200000">
            <a:off x="4535444" y="3985361"/>
            <a:ext cx="122491" cy="782154"/>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21" name="Rectangle 20">
            <a:extLst>
              <a:ext uri="{FF2B5EF4-FFF2-40B4-BE49-F238E27FC236}">
                <a16:creationId xmlns:a16="http://schemas.microsoft.com/office/drawing/2014/main" id="{B5DA78E6-3D2E-44F5-BE07-31496757E98E}"/>
              </a:ext>
            </a:extLst>
          </p:cNvPr>
          <p:cNvSpPr/>
          <p:nvPr/>
        </p:nvSpPr>
        <p:spPr>
          <a:xfrm rot="16200000" flipH="1">
            <a:off x="4666223" y="3946345"/>
            <a:ext cx="45719" cy="936958"/>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6240488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a:t>The Modern Data Center is Incredibly Complex</a:t>
            </a:r>
          </a:p>
        </p:txBody>
      </p:sp>
      <p:sp>
        <p:nvSpPr>
          <p:cNvPr id="96" name="TextBox 95"/>
          <p:cNvSpPr txBox="1"/>
          <p:nvPr/>
        </p:nvSpPr>
        <p:spPr>
          <a:xfrm>
            <a:off x="1193137" y="1784151"/>
            <a:ext cx="2029402" cy="1064907"/>
          </a:xfrm>
          <a:prstGeom prst="rect">
            <a:avLst/>
          </a:prstGeom>
          <a:noFill/>
        </p:spPr>
        <p:txBody>
          <a:bodyPr wrap="none" lIns="0" tIns="0" rIns="0" bIns="0" rtlCol="0">
            <a:spAutoFit/>
          </a:bodyPr>
          <a:lstStyle/>
          <a:p>
            <a:pPr algn="r"/>
            <a:r>
              <a:rPr lang="en-US" sz="2000" dirty="0">
                <a:solidFill>
                  <a:schemeClr val="accent1"/>
                </a:solidFill>
                <a:latin typeface="CiscoSans ExtraLight" charset="0"/>
                <a:ea typeface="CiscoSans ExtraLight" charset="0"/>
                <a:cs typeface="CiscoSans ExtraLight" charset="0"/>
              </a:rPr>
              <a:t>Big and Fast Data</a:t>
            </a:r>
          </a:p>
          <a:p>
            <a:pPr marL="0" lvl="1" algn="r"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Virtualization</a:t>
            </a:r>
          </a:p>
          <a:p>
            <a:pPr marL="0" lvl="1" algn="r"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Expanded attack surface</a:t>
            </a:r>
          </a:p>
          <a:p>
            <a:pPr marL="0" lvl="1" algn="r"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Increase in east-west traffic</a:t>
            </a:r>
          </a:p>
        </p:txBody>
      </p:sp>
      <p:sp>
        <p:nvSpPr>
          <p:cNvPr id="97" name="TextBox 96"/>
          <p:cNvSpPr txBox="1"/>
          <p:nvPr/>
        </p:nvSpPr>
        <p:spPr>
          <a:xfrm>
            <a:off x="5996721" y="1784151"/>
            <a:ext cx="1703993" cy="1067215"/>
          </a:xfrm>
          <a:prstGeom prst="rect">
            <a:avLst/>
          </a:prstGeom>
          <a:noFill/>
        </p:spPr>
        <p:txBody>
          <a:bodyPr wrap="none" lIns="0" tIns="0" rIns="0" bIns="0" rtlCol="0">
            <a:spAutoFit/>
          </a:bodyPr>
          <a:lstStyle>
            <a:defPPr>
              <a:defRPr lang="en-US"/>
            </a:defPPr>
            <a:lvl1pPr algn="ctr">
              <a:defRPr sz="1600" b="1">
                <a:solidFill>
                  <a:schemeClr val="bg2"/>
                </a:solidFill>
                <a:ea typeface="ＭＳ Ｐゴシック" charset="0"/>
                <a:cs typeface="ＭＳ Ｐゴシック" charset="0"/>
              </a:defRPr>
            </a:lvl1pPr>
          </a:lstStyle>
          <a:p>
            <a:pPr algn="l"/>
            <a:r>
              <a:rPr lang="en-US" sz="2000" b="0" dirty="0">
                <a:solidFill>
                  <a:schemeClr val="accent1"/>
                </a:solidFill>
                <a:latin typeface="CiscoSans ExtraLight" charset="0"/>
                <a:ea typeface="CiscoSans ExtraLight" charset="0"/>
                <a:cs typeface="CiscoSans ExtraLight" charset="0"/>
              </a:rPr>
              <a:t>Hybrid Cloud</a:t>
            </a:r>
          </a:p>
          <a:p>
            <a:pPr marL="0" lvl="1"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Multi cloud orchestration</a:t>
            </a:r>
          </a:p>
          <a:p>
            <a:pPr marL="0" lvl="1"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Workload portability</a:t>
            </a:r>
          </a:p>
          <a:p>
            <a:pPr marL="0" lvl="1"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Zero trust model</a:t>
            </a:r>
          </a:p>
        </p:txBody>
      </p:sp>
      <p:sp>
        <p:nvSpPr>
          <p:cNvPr id="98" name="TextBox 97"/>
          <p:cNvSpPr txBox="1"/>
          <p:nvPr/>
        </p:nvSpPr>
        <p:spPr>
          <a:xfrm>
            <a:off x="2890452" y="4033983"/>
            <a:ext cx="3363101" cy="562462"/>
          </a:xfrm>
          <a:prstGeom prst="rect">
            <a:avLst/>
          </a:prstGeom>
          <a:noFill/>
        </p:spPr>
        <p:txBody>
          <a:bodyPr wrap="none" lIns="0" tIns="0" rIns="0" bIns="0" rtlCol="0">
            <a:spAutoFit/>
          </a:bodyPr>
          <a:lstStyle>
            <a:defPPr>
              <a:defRPr lang="en-US"/>
            </a:defPPr>
            <a:lvl1pPr algn="ctr">
              <a:defRPr sz="1600" b="1">
                <a:solidFill>
                  <a:schemeClr val="bg2"/>
                </a:solidFill>
                <a:ea typeface="ＭＳ Ｐゴシック" charset="0"/>
                <a:cs typeface="ＭＳ Ｐゴシック" charset="0"/>
              </a:defRPr>
            </a:lvl1pPr>
          </a:lstStyle>
          <a:p>
            <a:r>
              <a:rPr lang="en-US" sz="2000" b="0" dirty="0">
                <a:solidFill>
                  <a:schemeClr val="accent1"/>
                </a:solidFill>
                <a:latin typeface="CiscoSans ExtraLight" charset="0"/>
                <a:ea typeface="CiscoSans ExtraLight" charset="0"/>
                <a:cs typeface="CiscoSans ExtraLight" charset="0"/>
              </a:rPr>
              <a:t>Application Architecture</a:t>
            </a:r>
          </a:p>
          <a:p>
            <a:pPr marL="0" lvl="1" algn="ctr" defTabSz="684213">
              <a:lnSpc>
                <a:spcPct val="95000"/>
              </a:lnSpc>
              <a:spcBef>
                <a:spcPts val="600"/>
              </a:spcBef>
              <a:buClr>
                <a:schemeClr val="tx1"/>
              </a:buClr>
              <a:buSzPct val="80000"/>
            </a:pPr>
            <a:r>
              <a:rPr lang="en-US" sz="1200" dirty="0">
                <a:solidFill>
                  <a:schemeClr val="tx1">
                    <a:lumMod val="90000"/>
                    <a:lumOff val="10000"/>
                  </a:schemeClr>
                </a:solidFill>
                <a:latin typeface="CiscoSans ExtraLight" charset="0"/>
                <a:ea typeface="CiscoSans ExtraLight" charset="0"/>
                <a:cs typeface="CiscoSans ExtraLight" charset="0"/>
              </a:rPr>
              <a:t>Continuous development | Micro Services | APIs</a:t>
            </a:r>
          </a:p>
        </p:txBody>
      </p:sp>
      <p:grpSp>
        <p:nvGrpSpPr>
          <p:cNvPr id="95" name="Group 94"/>
          <p:cNvGrpSpPr/>
          <p:nvPr/>
        </p:nvGrpSpPr>
        <p:grpSpPr>
          <a:xfrm>
            <a:off x="3845459" y="1934607"/>
            <a:ext cx="1477872" cy="1477872"/>
            <a:chOff x="3274720" y="1826419"/>
            <a:chExt cx="2058988" cy="2058988"/>
          </a:xfrm>
        </p:grpSpPr>
        <p:sp>
          <p:nvSpPr>
            <p:cNvPr id="12" name="Oval 5"/>
            <p:cNvSpPr>
              <a:spLocks noChangeArrowheads="1"/>
            </p:cNvSpPr>
            <p:nvPr/>
          </p:nvSpPr>
          <p:spPr bwMode="auto">
            <a:xfrm>
              <a:off x="3274720" y="1826419"/>
              <a:ext cx="2058988" cy="2058988"/>
            </a:xfrm>
            <a:prstGeom prst="ellipse">
              <a:avLst/>
            </a:prstGeom>
            <a:solidFill>
              <a:schemeClr val="accent3"/>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8" name="Freeform 21"/>
            <p:cNvSpPr>
              <a:spLocks/>
            </p:cNvSpPr>
            <p:nvPr/>
          </p:nvSpPr>
          <p:spPr bwMode="auto">
            <a:xfrm>
              <a:off x="3931088" y="3588578"/>
              <a:ext cx="1095340" cy="296829"/>
            </a:xfrm>
            <a:custGeom>
              <a:avLst/>
              <a:gdLst>
                <a:gd name="T0" fmla="*/ 226 w 664"/>
                <a:gd name="T1" fmla="*/ 180 h 180"/>
                <a:gd name="T2" fmla="*/ 664 w 664"/>
                <a:gd name="T3" fmla="*/ 0 h 180"/>
                <a:gd name="T4" fmla="*/ 41 w 664"/>
                <a:gd name="T5" fmla="*/ 0 h 180"/>
                <a:gd name="T6" fmla="*/ 0 w 664"/>
                <a:gd name="T7" fmla="*/ 41 h 180"/>
                <a:gd name="T8" fmla="*/ 0 w 664"/>
                <a:gd name="T9" fmla="*/ 138 h 180"/>
                <a:gd name="T10" fmla="*/ 226 w 664"/>
                <a:gd name="T11" fmla="*/ 180 h 180"/>
              </a:gdLst>
              <a:ahLst/>
              <a:cxnLst>
                <a:cxn ang="0">
                  <a:pos x="T0" y="T1"/>
                </a:cxn>
                <a:cxn ang="0">
                  <a:pos x="T2" y="T3"/>
                </a:cxn>
                <a:cxn ang="0">
                  <a:pos x="T4" y="T5"/>
                </a:cxn>
                <a:cxn ang="0">
                  <a:pos x="T6" y="T7"/>
                </a:cxn>
                <a:cxn ang="0">
                  <a:pos x="T8" y="T9"/>
                </a:cxn>
                <a:cxn ang="0">
                  <a:pos x="T10" y="T11"/>
                </a:cxn>
              </a:cxnLst>
              <a:rect l="0" t="0" r="r" b="b"/>
              <a:pathLst>
                <a:path w="664" h="180">
                  <a:moveTo>
                    <a:pt x="226" y="180"/>
                  </a:moveTo>
                  <a:cubicBezTo>
                    <a:pt x="397" y="180"/>
                    <a:pt x="552" y="111"/>
                    <a:pt x="664" y="0"/>
                  </a:cubicBezTo>
                  <a:cubicBezTo>
                    <a:pt x="41" y="0"/>
                    <a:pt x="41" y="0"/>
                    <a:pt x="41" y="0"/>
                  </a:cubicBezTo>
                  <a:cubicBezTo>
                    <a:pt x="18" y="0"/>
                    <a:pt x="0" y="18"/>
                    <a:pt x="0" y="41"/>
                  </a:cubicBezTo>
                  <a:cubicBezTo>
                    <a:pt x="0" y="138"/>
                    <a:pt x="0" y="138"/>
                    <a:pt x="0" y="138"/>
                  </a:cubicBezTo>
                  <a:cubicBezTo>
                    <a:pt x="70" y="165"/>
                    <a:pt x="146" y="180"/>
                    <a:pt x="226" y="18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2" name="Freeform 25"/>
            <p:cNvSpPr>
              <a:spLocks/>
            </p:cNvSpPr>
            <p:nvPr/>
          </p:nvSpPr>
          <p:spPr bwMode="auto">
            <a:xfrm>
              <a:off x="3931088" y="3116858"/>
              <a:ext cx="1369175" cy="415978"/>
            </a:xfrm>
            <a:custGeom>
              <a:avLst/>
              <a:gdLst>
                <a:gd name="T0" fmla="*/ 830 w 830"/>
                <a:gd name="T1" fmla="*/ 0 h 252"/>
                <a:gd name="T2" fmla="*/ 41 w 830"/>
                <a:gd name="T3" fmla="*/ 0 h 252"/>
                <a:gd name="T4" fmla="*/ 0 w 830"/>
                <a:gd name="T5" fmla="*/ 41 h 252"/>
                <a:gd name="T6" fmla="*/ 0 w 830"/>
                <a:gd name="T7" fmla="*/ 211 h 252"/>
                <a:gd name="T8" fmla="*/ 41 w 830"/>
                <a:gd name="T9" fmla="*/ 252 h 252"/>
                <a:gd name="T10" fmla="*/ 696 w 830"/>
                <a:gd name="T11" fmla="*/ 252 h 252"/>
                <a:gd name="T12" fmla="*/ 830 w 830"/>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830" h="252">
                  <a:moveTo>
                    <a:pt x="830" y="0"/>
                  </a:moveTo>
                  <a:cubicBezTo>
                    <a:pt x="41" y="0"/>
                    <a:pt x="41" y="0"/>
                    <a:pt x="41" y="0"/>
                  </a:cubicBezTo>
                  <a:cubicBezTo>
                    <a:pt x="18" y="0"/>
                    <a:pt x="0" y="18"/>
                    <a:pt x="0" y="41"/>
                  </a:cubicBezTo>
                  <a:cubicBezTo>
                    <a:pt x="0" y="211"/>
                    <a:pt x="0" y="211"/>
                    <a:pt x="0" y="211"/>
                  </a:cubicBezTo>
                  <a:cubicBezTo>
                    <a:pt x="0" y="234"/>
                    <a:pt x="18" y="252"/>
                    <a:pt x="41" y="252"/>
                  </a:cubicBezTo>
                  <a:cubicBezTo>
                    <a:pt x="696" y="252"/>
                    <a:pt x="696" y="252"/>
                    <a:pt x="696" y="252"/>
                  </a:cubicBezTo>
                  <a:cubicBezTo>
                    <a:pt x="759" y="180"/>
                    <a:pt x="805" y="95"/>
                    <a:pt x="830"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3" name="Freeform 26"/>
            <p:cNvSpPr>
              <a:spLocks/>
            </p:cNvSpPr>
            <p:nvPr/>
          </p:nvSpPr>
          <p:spPr bwMode="auto">
            <a:xfrm>
              <a:off x="3931088" y="2645137"/>
              <a:ext cx="1402620" cy="415282"/>
            </a:xfrm>
            <a:custGeom>
              <a:avLst/>
              <a:gdLst>
                <a:gd name="T0" fmla="*/ 850 w 850"/>
                <a:gd name="T1" fmla="*/ 128 h 252"/>
                <a:gd name="T2" fmla="*/ 837 w 850"/>
                <a:gd name="T3" fmla="*/ 0 h 252"/>
                <a:gd name="T4" fmla="*/ 41 w 850"/>
                <a:gd name="T5" fmla="*/ 0 h 252"/>
                <a:gd name="T6" fmla="*/ 0 w 850"/>
                <a:gd name="T7" fmla="*/ 41 h 252"/>
                <a:gd name="T8" fmla="*/ 0 w 850"/>
                <a:gd name="T9" fmla="*/ 211 h 252"/>
                <a:gd name="T10" fmla="*/ 41 w 850"/>
                <a:gd name="T11" fmla="*/ 252 h 252"/>
                <a:gd name="T12" fmla="*/ 838 w 850"/>
                <a:gd name="T13" fmla="*/ 252 h 252"/>
                <a:gd name="T14" fmla="*/ 850 w 850"/>
                <a:gd name="T15" fmla="*/ 128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0" h="252">
                  <a:moveTo>
                    <a:pt x="850" y="128"/>
                  </a:moveTo>
                  <a:cubicBezTo>
                    <a:pt x="850" y="84"/>
                    <a:pt x="845" y="41"/>
                    <a:pt x="837" y="0"/>
                  </a:cubicBezTo>
                  <a:cubicBezTo>
                    <a:pt x="41" y="0"/>
                    <a:pt x="41" y="0"/>
                    <a:pt x="41" y="0"/>
                  </a:cubicBezTo>
                  <a:cubicBezTo>
                    <a:pt x="18" y="0"/>
                    <a:pt x="0" y="18"/>
                    <a:pt x="0" y="41"/>
                  </a:cubicBezTo>
                  <a:cubicBezTo>
                    <a:pt x="0" y="211"/>
                    <a:pt x="0" y="211"/>
                    <a:pt x="0" y="211"/>
                  </a:cubicBezTo>
                  <a:cubicBezTo>
                    <a:pt x="0" y="234"/>
                    <a:pt x="18" y="252"/>
                    <a:pt x="41" y="252"/>
                  </a:cubicBezTo>
                  <a:cubicBezTo>
                    <a:pt x="838" y="252"/>
                    <a:pt x="838" y="252"/>
                    <a:pt x="838" y="252"/>
                  </a:cubicBezTo>
                  <a:cubicBezTo>
                    <a:pt x="846" y="212"/>
                    <a:pt x="850" y="170"/>
                    <a:pt x="850" y="128"/>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4" name="Freeform 27"/>
            <p:cNvSpPr>
              <a:spLocks/>
            </p:cNvSpPr>
            <p:nvPr/>
          </p:nvSpPr>
          <p:spPr bwMode="auto">
            <a:xfrm>
              <a:off x="3931088" y="2173416"/>
              <a:ext cx="1367781" cy="415282"/>
            </a:xfrm>
            <a:custGeom>
              <a:avLst/>
              <a:gdLst>
                <a:gd name="T0" fmla="*/ 693 w 829"/>
                <a:gd name="T1" fmla="*/ 0 h 252"/>
                <a:gd name="T2" fmla="*/ 41 w 829"/>
                <a:gd name="T3" fmla="*/ 0 h 252"/>
                <a:gd name="T4" fmla="*/ 0 w 829"/>
                <a:gd name="T5" fmla="*/ 41 h 252"/>
                <a:gd name="T6" fmla="*/ 0 w 829"/>
                <a:gd name="T7" fmla="*/ 211 h 252"/>
                <a:gd name="T8" fmla="*/ 41 w 829"/>
                <a:gd name="T9" fmla="*/ 252 h 252"/>
                <a:gd name="T10" fmla="*/ 829 w 829"/>
                <a:gd name="T11" fmla="*/ 252 h 252"/>
                <a:gd name="T12" fmla="*/ 693 w 829"/>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829" h="252">
                  <a:moveTo>
                    <a:pt x="693" y="0"/>
                  </a:moveTo>
                  <a:cubicBezTo>
                    <a:pt x="41" y="0"/>
                    <a:pt x="41" y="0"/>
                    <a:pt x="41" y="0"/>
                  </a:cubicBezTo>
                  <a:cubicBezTo>
                    <a:pt x="18" y="0"/>
                    <a:pt x="0" y="18"/>
                    <a:pt x="0" y="41"/>
                  </a:cubicBezTo>
                  <a:cubicBezTo>
                    <a:pt x="0" y="211"/>
                    <a:pt x="0" y="211"/>
                    <a:pt x="0" y="211"/>
                  </a:cubicBezTo>
                  <a:cubicBezTo>
                    <a:pt x="0" y="234"/>
                    <a:pt x="18" y="252"/>
                    <a:pt x="41" y="252"/>
                  </a:cubicBezTo>
                  <a:cubicBezTo>
                    <a:pt x="829" y="252"/>
                    <a:pt x="829" y="252"/>
                    <a:pt x="829" y="252"/>
                  </a:cubicBezTo>
                  <a:cubicBezTo>
                    <a:pt x="803" y="157"/>
                    <a:pt x="756" y="71"/>
                    <a:pt x="693"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5" name="Freeform 28"/>
            <p:cNvSpPr>
              <a:spLocks/>
            </p:cNvSpPr>
            <p:nvPr/>
          </p:nvSpPr>
          <p:spPr bwMode="auto">
            <a:xfrm>
              <a:off x="3931088" y="1826419"/>
              <a:ext cx="1089069" cy="290558"/>
            </a:xfrm>
            <a:custGeom>
              <a:avLst/>
              <a:gdLst>
                <a:gd name="T0" fmla="*/ 226 w 660"/>
                <a:gd name="T1" fmla="*/ 0 h 176"/>
                <a:gd name="T2" fmla="*/ 0 w 660"/>
                <a:gd name="T3" fmla="*/ 42 h 176"/>
                <a:gd name="T4" fmla="*/ 0 w 660"/>
                <a:gd name="T5" fmla="*/ 135 h 176"/>
                <a:gd name="T6" fmla="*/ 41 w 660"/>
                <a:gd name="T7" fmla="*/ 176 h 176"/>
                <a:gd name="T8" fmla="*/ 660 w 660"/>
                <a:gd name="T9" fmla="*/ 176 h 176"/>
                <a:gd name="T10" fmla="*/ 226 w 660"/>
                <a:gd name="T11" fmla="*/ 0 h 176"/>
              </a:gdLst>
              <a:ahLst/>
              <a:cxnLst>
                <a:cxn ang="0">
                  <a:pos x="T0" y="T1"/>
                </a:cxn>
                <a:cxn ang="0">
                  <a:pos x="T2" y="T3"/>
                </a:cxn>
                <a:cxn ang="0">
                  <a:pos x="T4" y="T5"/>
                </a:cxn>
                <a:cxn ang="0">
                  <a:pos x="T6" y="T7"/>
                </a:cxn>
                <a:cxn ang="0">
                  <a:pos x="T8" y="T9"/>
                </a:cxn>
                <a:cxn ang="0">
                  <a:pos x="T10" y="T11"/>
                </a:cxn>
              </a:cxnLst>
              <a:rect l="0" t="0" r="r" b="b"/>
              <a:pathLst>
                <a:path w="660" h="176">
                  <a:moveTo>
                    <a:pt x="226" y="0"/>
                  </a:moveTo>
                  <a:cubicBezTo>
                    <a:pt x="146" y="0"/>
                    <a:pt x="70" y="15"/>
                    <a:pt x="0" y="42"/>
                  </a:cubicBezTo>
                  <a:cubicBezTo>
                    <a:pt x="0" y="135"/>
                    <a:pt x="0" y="135"/>
                    <a:pt x="0" y="135"/>
                  </a:cubicBezTo>
                  <a:cubicBezTo>
                    <a:pt x="0" y="158"/>
                    <a:pt x="18" y="176"/>
                    <a:pt x="41" y="176"/>
                  </a:cubicBezTo>
                  <a:cubicBezTo>
                    <a:pt x="660" y="176"/>
                    <a:pt x="660" y="176"/>
                    <a:pt x="660" y="176"/>
                  </a:cubicBezTo>
                  <a:cubicBezTo>
                    <a:pt x="548" y="67"/>
                    <a:pt x="395" y="0"/>
                    <a:pt x="226"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0" name="Freeform 6"/>
            <p:cNvSpPr>
              <a:spLocks/>
            </p:cNvSpPr>
            <p:nvPr/>
          </p:nvSpPr>
          <p:spPr bwMode="auto">
            <a:xfrm>
              <a:off x="4033515" y="2259120"/>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1" name="Freeform 7"/>
            <p:cNvSpPr>
              <a:spLocks/>
            </p:cNvSpPr>
            <p:nvPr/>
          </p:nvSpPr>
          <p:spPr bwMode="auto">
            <a:xfrm>
              <a:off x="4155451" y="2259120"/>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2" name="Freeform 8"/>
            <p:cNvSpPr>
              <a:spLocks/>
            </p:cNvSpPr>
            <p:nvPr/>
          </p:nvSpPr>
          <p:spPr bwMode="auto">
            <a:xfrm>
              <a:off x="4277388" y="2259120"/>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3" name="Freeform 9"/>
            <p:cNvSpPr>
              <a:spLocks/>
            </p:cNvSpPr>
            <p:nvPr/>
          </p:nvSpPr>
          <p:spPr bwMode="auto">
            <a:xfrm>
              <a:off x="4400021" y="2259120"/>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4" name="Freeform 10"/>
            <p:cNvSpPr>
              <a:spLocks/>
            </p:cNvSpPr>
            <p:nvPr/>
          </p:nvSpPr>
          <p:spPr bwMode="auto">
            <a:xfrm>
              <a:off x="4521958" y="2259120"/>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5" name="Freeform 11"/>
            <p:cNvSpPr>
              <a:spLocks/>
            </p:cNvSpPr>
            <p:nvPr/>
          </p:nvSpPr>
          <p:spPr bwMode="auto">
            <a:xfrm>
              <a:off x="4033515" y="2730841"/>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6" name="Freeform 12"/>
            <p:cNvSpPr>
              <a:spLocks/>
            </p:cNvSpPr>
            <p:nvPr/>
          </p:nvSpPr>
          <p:spPr bwMode="auto">
            <a:xfrm>
              <a:off x="4155451" y="2730841"/>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7" name="Freeform 13"/>
            <p:cNvSpPr>
              <a:spLocks/>
            </p:cNvSpPr>
            <p:nvPr/>
          </p:nvSpPr>
          <p:spPr bwMode="auto">
            <a:xfrm>
              <a:off x="4277388" y="2730841"/>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8" name="Freeform 14"/>
            <p:cNvSpPr>
              <a:spLocks/>
            </p:cNvSpPr>
            <p:nvPr/>
          </p:nvSpPr>
          <p:spPr bwMode="auto">
            <a:xfrm>
              <a:off x="4400021" y="2730841"/>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79" name="Freeform 15"/>
            <p:cNvSpPr>
              <a:spLocks/>
            </p:cNvSpPr>
            <p:nvPr/>
          </p:nvSpPr>
          <p:spPr bwMode="auto">
            <a:xfrm>
              <a:off x="4521958" y="2730841"/>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0" name="Freeform 16"/>
            <p:cNvSpPr>
              <a:spLocks/>
            </p:cNvSpPr>
            <p:nvPr/>
          </p:nvSpPr>
          <p:spPr bwMode="auto">
            <a:xfrm>
              <a:off x="4033515" y="3202562"/>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1" name="Freeform 17"/>
            <p:cNvSpPr>
              <a:spLocks/>
            </p:cNvSpPr>
            <p:nvPr/>
          </p:nvSpPr>
          <p:spPr bwMode="auto">
            <a:xfrm>
              <a:off x="4155451" y="3202562"/>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2" name="Freeform 18"/>
            <p:cNvSpPr>
              <a:spLocks/>
            </p:cNvSpPr>
            <p:nvPr/>
          </p:nvSpPr>
          <p:spPr bwMode="auto">
            <a:xfrm>
              <a:off x="4277388" y="3202562"/>
              <a:ext cx="43200"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3" name="Freeform 19"/>
            <p:cNvSpPr>
              <a:spLocks/>
            </p:cNvSpPr>
            <p:nvPr/>
          </p:nvSpPr>
          <p:spPr bwMode="auto">
            <a:xfrm>
              <a:off x="4400021" y="3202562"/>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4" name="Freeform 20"/>
            <p:cNvSpPr>
              <a:spLocks/>
            </p:cNvSpPr>
            <p:nvPr/>
          </p:nvSpPr>
          <p:spPr bwMode="auto">
            <a:xfrm>
              <a:off x="4521958" y="3202562"/>
              <a:ext cx="42504" cy="250841"/>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5" name="Freeform 22"/>
            <p:cNvSpPr>
              <a:spLocks/>
            </p:cNvSpPr>
            <p:nvPr/>
          </p:nvSpPr>
          <p:spPr bwMode="auto">
            <a:xfrm>
              <a:off x="4033515" y="3674282"/>
              <a:ext cx="42504" cy="186737"/>
            </a:xfrm>
            <a:custGeom>
              <a:avLst/>
              <a:gdLst>
                <a:gd name="T0" fmla="*/ 13 w 26"/>
                <a:gd name="T1" fmla="*/ 0 h 113"/>
                <a:gd name="T2" fmla="*/ 0 w 26"/>
                <a:gd name="T3" fmla="*/ 13 h 113"/>
                <a:gd name="T4" fmla="*/ 0 w 26"/>
                <a:gd name="T5" fmla="*/ 106 h 113"/>
                <a:gd name="T6" fmla="*/ 26 w 26"/>
                <a:gd name="T7" fmla="*/ 113 h 113"/>
                <a:gd name="T8" fmla="*/ 26 w 26"/>
                <a:gd name="T9" fmla="*/ 13 h 113"/>
                <a:gd name="T10" fmla="*/ 13 w 26"/>
                <a:gd name="T11" fmla="*/ 0 h 113"/>
              </a:gdLst>
              <a:ahLst/>
              <a:cxnLst>
                <a:cxn ang="0">
                  <a:pos x="T0" y="T1"/>
                </a:cxn>
                <a:cxn ang="0">
                  <a:pos x="T2" y="T3"/>
                </a:cxn>
                <a:cxn ang="0">
                  <a:pos x="T4" y="T5"/>
                </a:cxn>
                <a:cxn ang="0">
                  <a:pos x="T6" y="T7"/>
                </a:cxn>
                <a:cxn ang="0">
                  <a:pos x="T8" y="T9"/>
                </a:cxn>
                <a:cxn ang="0">
                  <a:pos x="T10" y="T11"/>
                </a:cxn>
              </a:cxnLst>
              <a:rect l="0" t="0" r="r" b="b"/>
              <a:pathLst>
                <a:path w="26" h="113">
                  <a:moveTo>
                    <a:pt x="13" y="0"/>
                  </a:moveTo>
                  <a:cubicBezTo>
                    <a:pt x="6" y="0"/>
                    <a:pt x="0" y="6"/>
                    <a:pt x="0" y="13"/>
                  </a:cubicBezTo>
                  <a:cubicBezTo>
                    <a:pt x="0" y="106"/>
                    <a:pt x="0" y="106"/>
                    <a:pt x="0" y="106"/>
                  </a:cubicBezTo>
                  <a:cubicBezTo>
                    <a:pt x="9" y="109"/>
                    <a:pt x="17" y="111"/>
                    <a:pt x="26" y="113"/>
                  </a:cubicBezTo>
                  <a:cubicBezTo>
                    <a:pt x="26" y="13"/>
                    <a:pt x="26" y="13"/>
                    <a:pt x="26" y="13"/>
                  </a:cubicBezTo>
                  <a:cubicBezTo>
                    <a:pt x="26" y="6"/>
                    <a:pt x="20" y="0"/>
                    <a:pt x="13"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6" name="Freeform 23"/>
            <p:cNvSpPr>
              <a:spLocks/>
            </p:cNvSpPr>
            <p:nvPr/>
          </p:nvSpPr>
          <p:spPr bwMode="auto">
            <a:xfrm>
              <a:off x="4155451" y="3674282"/>
              <a:ext cx="43200" cy="206247"/>
            </a:xfrm>
            <a:custGeom>
              <a:avLst/>
              <a:gdLst>
                <a:gd name="T0" fmla="*/ 13 w 26"/>
                <a:gd name="T1" fmla="*/ 0 h 125"/>
                <a:gd name="T2" fmla="*/ 0 w 26"/>
                <a:gd name="T3" fmla="*/ 13 h 125"/>
                <a:gd name="T4" fmla="*/ 0 w 26"/>
                <a:gd name="T5" fmla="*/ 122 h 125"/>
                <a:gd name="T6" fmla="*/ 26 w 26"/>
                <a:gd name="T7" fmla="*/ 125 h 125"/>
                <a:gd name="T8" fmla="*/ 26 w 26"/>
                <a:gd name="T9" fmla="*/ 13 h 125"/>
                <a:gd name="T10" fmla="*/ 13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13" y="0"/>
                  </a:moveTo>
                  <a:cubicBezTo>
                    <a:pt x="6" y="0"/>
                    <a:pt x="0" y="6"/>
                    <a:pt x="0" y="13"/>
                  </a:cubicBezTo>
                  <a:cubicBezTo>
                    <a:pt x="0" y="122"/>
                    <a:pt x="0" y="122"/>
                    <a:pt x="0" y="122"/>
                  </a:cubicBezTo>
                  <a:cubicBezTo>
                    <a:pt x="9" y="123"/>
                    <a:pt x="17" y="124"/>
                    <a:pt x="26" y="125"/>
                  </a:cubicBezTo>
                  <a:cubicBezTo>
                    <a:pt x="26" y="13"/>
                    <a:pt x="26" y="13"/>
                    <a:pt x="26" y="13"/>
                  </a:cubicBezTo>
                  <a:cubicBezTo>
                    <a:pt x="26" y="6"/>
                    <a:pt x="20" y="0"/>
                    <a:pt x="13"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7" name="Freeform 24"/>
            <p:cNvSpPr>
              <a:spLocks/>
            </p:cNvSpPr>
            <p:nvPr/>
          </p:nvSpPr>
          <p:spPr bwMode="auto">
            <a:xfrm>
              <a:off x="4277388" y="3674282"/>
              <a:ext cx="43200" cy="211125"/>
            </a:xfrm>
            <a:custGeom>
              <a:avLst/>
              <a:gdLst>
                <a:gd name="T0" fmla="*/ 13 w 26"/>
                <a:gd name="T1" fmla="*/ 0 h 128"/>
                <a:gd name="T2" fmla="*/ 0 w 26"/>
                <a:gd name="T3" fmla="*/ 13 h 128"/>
                <a:gd name="T4" fmla="*/ 0 w 26"/>
                <a:gd name="T5" fmla="*/ 128 h 128"/>
                <a:gd name="T6" fmla="*/ 16 w 26"/>
                <a:gd name="T7" fmla="*/ 128 h 128"/>
                <a:gd name="T8" fmla="*/ 26 w 26"/>
                <a:gd name="T9" fmla="*/ 128 h 128"/>
                <a:gd name="T10" fmla="*/ 26 w 26"/>
                <a:gd name="T11" fmla="*/ 13 h 128"/>
                <a:gd name="T12" fmla="*/ 13 w 26"/>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 h="128">
                  <a:moveTo>
                    <a:pt x="13" y="0"/>
                  </a:moveTo>
                  <a:cubicBezTo>
                    <a:pt x="6" y="0"/>
                    <a:pt x="0" y="6"/>
                    <a:pt x="0" y="13"/>
                  </a:cubicBezTo>
                  <a:cubicBezTo>
                    <a:pt x="0" y="128"/>
                    <a:pt x="0" y="128"/>
                    <a:pt x="0" y="128"/>
                  </a:cubicBezTo>
                  <a:cubicBezTo>
                    <a:pt x="5" y="128"/>
                    <a:pt x="11" y="128"/>
                    <a:pt x="16" y="128"/>
                  </a:cubicBezTo>
                  <a:cubicBezTo>
                    <a:pt x="19" y="128"/>
                    <a:pt x="23" y="128"/>
                    <a:pt x="26" y="128"/>
                  </a:cubicBezTo>
                  <a:cubicBezTo>
                    <a:pt x="26" y="13"/>
                    <a:pt x="26" y="13"/>
                    <a:pt x="26" y="13"/>
                  </a:cubicBezTo>
                  <a:cubicBezTo>
                    <a:pt x="26" y="6"/>
                    <a:pt x="20" y="0"/>
                    <a:pt x="13"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8" name="Freeform 29"/>
            <p:cNvSpPr>
              <a:spLocks/>
            </p:cNvSpPr>
            <p:nvPr/>
          </p:nvSpPr>
          <p:spPr bwMode="auto">
            <a:xfrm>
              <a:off x="4400021" y="3674282"/>
              <a:ext cx="42504" cy="206247"/>
            </a:xfrm>
            <a:custGeom>
              <a:avLst/>
              <a:gdLst>
                <a:gd name="T0" fmla="*/ 13 w 26"/>
                <a:gd name="T1" fmla="*/ 0 h 125"/>
                <a:gd name="T2" fmla="*/ 0 w 26"/>
                <a:gd name="T3" fmla="*/ 13 h 125"/>
                <a:gd name="T4" fmla="*/ 0 w 26"/>
                <a:gd name="T5" fmla="*/ 125 h 125"/>
                <a:gd name="T6" fmla="*/ 26 w 26"/>
                <a:gd name="T7" fmla="*/ 122 h 125"/>
                <a:gd name="T8" fmla="*/ 26 w 26"/>
                <a:gd name="T9" fmla="*/ 13 h 125"/>
                <a:gd name="T10" fmla="*/ 13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13" y="0"/>
                  </a:moveTo>
                  <a:cubicBezTo>
                    <a:pt x="6" y="0"/>
                    <a:pt x="0" y="6"/>
                    <a:pt x="0" y="13"/>
                  </a:cubicBezTo>
                  <a:cubicBezTo>
                    <a:pt x="0" y="125"/>
                    <a:pt x="0" y="125"/>
                    <a:pt x="0" y="125"/>
                  </a:cubicBezTo>
                  <a:cubicBezTo>
                    <a:pt x="9" y="124"/>
                    <a:pt x="17" y="124"/>
                    <a:pt x="26" y="122"/>
                  </a:cubicBezTo>
                  <a:cubicBezTo>
                    <a:pt x="26" y="13"/>
                    <a:pt x="26" y="13"/>
                    <a:pt x="26" y="13"/>
                  </a:cubicBezTo>
                  <a:cubicBezTo>
                    <a:pt x="26" y="6"/>
                    <a:pt x="20" y="0"/>
                    <a:pt x="13"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89" name="Freeform 30"/>
            <p:cNvSpPr>
              <a:spLocks/>
            </p:cNvSpPr>
            <p:nvPr/>
          </p:nvSpPr>
          <p:spPr bwMode="auto">
            <a:xfrm>
              <a:off x="4521958" y="3674282"/>
              <a:ext cx="42504" cy="188131"/>
            </a:xfrm>
            <a:custGeom>
              <a:avLst/>
              <a:gdLst>
                <a:gd name="T0" fmla="*/ 13 w 26"/>
                <a:gd name="T1" fmla="*/ 0 h 114"/>
                <a:gd name="T2" fmla="*/ 0 w 26"/>
                <a:gd name="T3" fmla="*/ 13 h 114"/>
                <a:gd name="T4" fmla="*/ 0 w 26"/>
                <a:gd name="T5" fmla="*/ 114 h 114"/>
                <a:gd name="T6" fmla="*/ 26 w 26"/>
                <a:gd name="T7" fmla="*/ 108 h 114"/>
                <a:gd name="T8" fmla="*/ 26 w 26"/>
                <a:gd name="T9" fmla="*/ 13 h 114"/>
                <a:gd name="T10" fmla="*/ 13 w 26"/>
                <a:gd name="T11" fmla="*/ 0 h 114"/>
              </a:gdLst>
              <a:ahLst/>
              <a:cxnLst>
                <a:cxn ang="0">
                  <a:pos x="T0" y="T1"/>
                </a:cxn>
                <a:cxn ang="0">
                  <a:pos x="T2" y="T3"/>
                </a:cxn>
                <a:cxn ang="0">
                  <a:pos x="T4" y="T5"/>
                </a:cxn>
                <a:cxn ang="0">
                  <a:pos x="T6" y="T7"/>
                </a:cxn>
                <a:cxn ang="0">
                  <a:pos x="T8" y="T9"/>
                </a:cxn>
                <a:cxn ang="0">
                  <a:pos x="T10" y="T11"/>
                </a:cxn>
              </a:cxnLst>
              <a:rect l="0" t="0" r="r" b="b"/>
              <a:pathLst>
                <a:path w="26" h="114">
                  <a:moveTo>
                    <a:pt x="13" y="0"/>
                  </a:moveTo>
                  <a:cubicBezTo>
                    <a:pt x="6" y="0"/>
                    <a:pt x="0" y="6"/>
                    <a:pt x="0" y="13"/>
                  </a:cubicBezTo>
                  <a:cubicBezTo>
                    <a:pt x="0" y="114"/>
                    <a:pt x="0" y="114"/>
                    <a:pt x="0" y="114"/>
                  </a:cubicBezTo>
                  <a:cubicBezTo>
                    <a:pt x="9" y="112"/>
                    <a:pt x="17" y="110"/>
                    <a:pt x="26" y="108"/>
                  </a:cubicBezTo>
                  <a:cubicBezTo>
                    <a:pt x="26" y="13"/>
                    <a:pt x="26" y="13"/>
                    <a:pt x="26" y="13"/>
                  </a:cubicBezTo>
                  <a:cubicBezTo>
                    <a:pt x="26" y="6"/>
                    <a:pt x="20" y="0"/>
                    <a:pt x="13"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90" name="Freeform 31"/>
            <p:cNvSpPr>
              <a:spLocks/>
            </p:cNvSpPr>
            <p:nvPr/>
          </p:nvSpPr>
          <p:spPr bwMode="auto">
            <a:xfrm>
              <a:off x="4521958" y="1850110"/>
              <a:ext cx="42504" cy="188131"/>
            </a:xfrm>
            <a:custGeom>
              <a:avLst/>
              <a:gdLst>
                <a:gd name="T0" fmla="*/ 0 w 26"/>
                <a:gd name="T1" fmla="*/ 0 h 114"/>
                <a:gd name="T2" fmla="*/ 0 w 26"/>
                <a:gd name="T3" fmla="*/ 101 h 114"/>
                <a:gd name="T4" fmla="*/ 13 w 26"/>
                <a:gd name="T5" fmla="*/ 114 h 114"/>
                <a:gd name="T6" fmla="*/ 26 w 26"/>
                <a:gd name="T7" fmla="*/ 101 h 114"/>
                <a:gd name="T8" fmla="*/ 26 w 26"/>
                <a:gd name="T9" fmla="*/ 6 h 114"/>
                <a:gd name="T10" fmla="*/ 0 w 26"/>
                <a:gd name="T11" fmla="*/ 0 h 114"/>
              </a:gdLst>
              <a:ahLst/>
              <a:cxnLst>
                <a:cxn ang="0">
                  <a:pos x="T0" y="T1"/>
                </a:cxn>
                <a:cxn ang="0">
                  <a:pos x="T2" y="T3"/>
                </a:cxn>
                <a:cxn ang="0">
                  <a:pos x="T4" y="T5"/>
                </a:cxn>
                <a:cxn ang="0">
                  <a:pos x="T6" y="T7"/>
                </a:cxn>
                <a:cxn ang="0">
                  <a:pos x="T8" y="T9"/>
                </a:cxn>
                <a:cxn ang="0">
                  <a:pos x="T10" y="T11"/>
                </a:cxn>
              </a:cxnLst>
              <a:rect l="0" t="0" r="r" b="b"/>
              <a:pathLst>
                <a:path w="26" h="114">
                  <a:moveTo>
                    <a:pt x="0" y="0"/>
                  </a:moveTo>
                  <a:cubicBezTo>
                    <a:pt x="0" y="101"/>
                    <a:pt x="0" y="101"/>
                    <a:pt x="0" y="101"/>
                  </a:cubicBezTo>
                  <a:cubicBezTo>
                    <a:pt x="0" y="108"/>
                    <a:pt x="6" y="114"/>
                    <a:pt x="13" y="114"/>
                  </a:cubicBezTo>
                  <a:cubicBezTo>
                    <a:pt x="20" y="114"/>
                    <a:pt x="26" y="108"/>
                    <a:pt x="26" y="101"/>
                  </a:cubicBezTo>
                  <a:cubicBezTo>
                    <a:pt x="26" y="6"/>
                    <a:pt x="26" y="6"/>
                    <a:pt x="26" y="6"/>
                  </a:cubicBezTo>
                  <a:cubicBezTo>
                    <a:pt x="17" y="4"/>
                    <a:pt x="9" y="2"/>
                    <a:pt x="0"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91" name="Freeform 32"/>
            <p:cNvSpPr>
              <a:spLocks/>
            </p:cNvSpPr>
            <p:nvPr/>
          </p:nvSpPr>
          <p:spPr bwMode="auto">
            <a:xfrm>
              <a:off x="4277388" y="1826419"/>
              <a:ext cx="43200" cy="211821"/>
            </a:xfrm>
            <a:custGeom>
              <a:avLst/>
              <a:gdLst>
                <a:gd name="T0" fmla="*/ 16 w 26"/>
                <a:gd name="T1" fmla="*/ 0 h 128"/>
                <a:gd name="T2" fmla="*/ 0 w 26"/>
                <a:gd name="T3" fmla="*/ 0 h 128"/>
                <a:gd name="T4" fmla="*/ 0 w 26"/>
                <a:gd name="T5" fmla="*/ 115 h 128"/>
                <a:gd name="T6" fmla="*/ 13 w 26"/>
                <a:gd name="T7" fmla="*/ 128 h 128"/>
                <a:gd name="T8" fmla="*/ 26 w 26"/>
                <a:gd name="T9" fmla="*/ 115 h 128"/>
                <a:gd name="T10" fmla="*/ 26 w 26"/>
                <a:gd name="T11" fmla="*/ 0 h 128"/>
                <a:gd name="T12" fmla="*/ 16 w 26"/>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 h="128">
                  <a:moveTo>
                    <a:pt x="16" y="0"/>
                  </a:moveTo>
                  <a:cubicBezTo>
                    <a:pt x="11" y="0"/>
                    <a:pt x="5" y="0"/>
                    <a:pt x="0" y="0"/>
                  </a:cubicBezTo>
                  <a:cubicBezTo>
                    <a:pt x="0" y="115"/>
                    <a:pt x="0" y="115"/>
                    <a:pt x="0" y="115"/>
                  </a:cubicBezTo>
                  <a:cubicBezTo>
                    <a:pt x="0" y="122"/>
                    <a:pt x="6" y="128"/>
                    <a:pt x="13" y="128"/>
                  </a:cubicBezTo>
                  <a:cubicBezTo>
                    <a:pt x="20" y="128"/>
                    <a:pt x="26" y="122"/>
                    <a:pt x="26" y="115"/>
                  </a:cubicBezTo>
                  <a:cubicBezTo>
                    <a:pt x="26" y="0"/>
                    <a:pt x="26" y="0"/>
                    <a:pt x="26" y="0"/>
                  </a:cubicBezTo>
                  <a:cubicBezTo>
                    <a:pt x="23" y="0"/>
                    <a:pt x="19" y="0"/>
                    <a:pt x="16"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92" name="Freeform 33"/>
            <p:cNvSpPr>
              <a:spLocks/>
            </p:cNvSpPr>
            <p:nvPr/>
          </p:nvSpPr>
          <p:spPr bwMode="auto">
            <a:xfrm>
              <a:off x="4400021" y="1831993"/>
              <a:ext cx="42504" cy="206247"/>
            </a:xfrm>
            <a:custGeom>
              <a:avLst/>
              <a:gdLst>
                <a:gd name="T0" fmla="*/ 0 w 26"/>
                <a:gd name="T1" fmla="*/ 0 h 125"/>
                <a:gd name="T2" fmla="*/ 0 w 26"/>
                <a:gd name="T3" fmla="*/ 112 h 125"/>
                <a:gd name="T4" fmla="*/ 13 w 26"/>
                <a:gd name="T5" fmla="*/ 125 h 125"/>
                <a:gd name="T6" fmla="*/ 26 w 26"/>
                <a:gd name="T7" fmla="*/ 112 h 125"/>
                <a:gd name="T8" fmla="*/ 26 w 26"/>
                <a:gd name="T9" fmla="*/ 3 h 125"/>
                <a:gd name="T10" fmla="*/ 0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0" y="0"/>
                  </a:moveTo>
                  <a:cubicBezTo>
                    <a:pt x="0" y="112"/>
                    <a:pt x="0" y="112"/>
                    <a:pt x="0" y="112"/>
                  </a:cubicBezTo>
                  <a:cubicBezTo>
                    <a:pt x="0" y="119"/>
                    <a:pt x="6" y="125"/>
                    <a:pt x="13" y="125"/>
                  </a:cubicBezTo>
                  <a:cubicBezTo>
                    <a:pt x="20" y="125"/>
                    <a:pt x="26" y="119"/>
                    <a:pt x="26" y="112"/>
                  </a:cubicBezTo>
                  <a:cubicBezTo>
                    <a:pt x="26" y="3"/>
                    <a:pt x="26" y="3"/>
                    <a:pt x="26" y="3"/>
                  </a:cubicBezTo>
                  <a:cubicBezTo>
                    <a:pt x="17" y="1"/>
                    <a:pt x="9" y="1"/>
                    <a:pt x="0" y="0"/>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93" name="Freeform 34"/>
            <p:cNvSpPr>
              <a:spLocks/>
            </p:cNvSpPr>
            <p:nvPr/>
          </p:nvSpPr>
          <p:spPr bwMode="auto">
            <a:xfrm>
              <a:off x="4033515" y="1851503"/>
              <a:ext cx="42504" cy="186737"/>
            </a:xfrm>
            <a:custGeom>
              <a:avLst/>
              <a:gdLst>
                <a:gd name="T0" fmla="*/ 0 w 26"/>
                <a:gd name="T1" fmla="*/ 7 h 113"/>
                <a:gd name="T2" fmla="*/ 0 w 26"/>
                <a:gd name="T3" fmla="*/ 100 h 113"/>
                <a:gd name="T4" fmla="*/ 13 w 26"/>
                <a:gd name="T5" fmla="*/ 113 h 113"/>
                <a:gd name="T6" fmla="*/ 26 w 26"/>
                <a:gd name="T7" fmla="*/ 100 h 113"/>
                <a:gd name="T8" fmla="*/ 26 w 26"/>
                <a:gd name="T9" fmla="*/ 0 h 113"/>
                <a:gd name="T10" fmla="*/ 0 w 26"/>
                <a:gd name="T11" fmla="*/ 7 h 113"/>
              </a:gdLst>
              <a:ahLst/>
              <a:cxnLst>
                <a:cxn ang="0">
                  <a:pos x="T0" y="T1"/>
                </a:cxn>
                <a:cxn ang="0">
                  <a:pos x="T2" y="T3"/>
                </a:cxn>
                <a:cxn ang="0">
                  <a:pos x="T4" y="T5"/>
                </a:cxn>
                <a:cxn ang="0">
                  <a:pos x="T6" y="T7"/>
                </a:cxn>
                <a:cxn ang="0">
                  <a:pos x="T8" y="T9"/>
                </a:cxn>
                <a:cxn ang="0">
                  <a:pos x="T10" y="T11"/>
                </a:cxn>
              </a:cxnLst>
              <a:rect l="0" t="0" r="r" b="b"/>
              <a:pathLst>
                <a:path w="26" h="113">
                  <a:moveTo>
                    <a:pt x="0" y="7"/>
                  </a:moveTo>
                  <a:cubicBezTo>
                    <a:pt x="0" y="100"/>
                    <a:pt x="0" y="100"/>
                    <a:pt x="0" y="100"/>
                  </a:cubicBezTo>
                  <a:cubicBezTo>
                    <a:pt x="0" y="107"/>
                    <a:pt x="6" y="113"/>
                    <a:pt x="13" y="113"/>
                  </a:cubicBezTo>
                  <a:cubicBezTo>
                    <a:pt x="20" y="113"/>
                    <a:pt x="26" y="107"/>
                    <a:pt x="26" y="100"/>
                  </a:cubicBezTo>
                  <a:cubicBezTo>
                    <a:pt x="26" y="0"/>
                    <a:pt x="26" y="0"/>
                    <a:pt x="26" y="0"/>
                  </a:cubicBezTo>
                  <a:cubicBezTo>
                    <a:pt x="17" y="2"/>
                    <a:pt x="9" y="4"/>
                    <a:pt x="0" y="7"/>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94" name="Freeform 35"/>
            <p:cNvSpPr>
              <a:spLocks/>
            </p:cNvSpPr>
            <p:nvPr/>
          </p:nvSpPr>
          <p:spPr bwMode="auto">
            <a:xfrm>
              <a:off x="4155451" y="1831993"/>
              <a:ext cx="43200" cy="206247"/>
            </a:xfrm>
            <a:custGeom>
              <a:avLst/>
              <a:gdLst>
                <a:gd name="T0" fmla="*/ 0 w 26"/>
                <a:gd name="T1" fmla="*/ 3 h 125"/>
                <a:gd name="T2" fmla="*/ 0 w 26"/>
                <a:gd name="T3" fmla="*/ 112 h 125"/>
                <a:gd name="T4" fmla="*/ 13 w 26"/>
                <a:gd name="T5" fmla="*/ 125 h 125"/>
                <a:gd name="T6" fmla="*/ 26 w 26"/>
                <a:gd name="T7" fmla="*/ 112 h 125"/>
                <a:gd name="T8" fmla="*/ 26 w 26"/>
                <a:gd name="T9" fmla="*/ 0 h 125"/>
                <a:gd name="T10" fmla="*/ 0 w 26"/>
                <a:gd name="T11" fmla="*/ 3 h 125"/>
              </a:gdLst>
              <a:ahLst/>
              <a:cxnLst>
                <a:cxn ang="0">
                  <a:pos x="T0" y="T1"/>
                </a:cxn>
                <a:cxn ang="0">
                  <a:pos x="T2" y="T3"/>
                </a:cxn>
                <a:cxn ang="0">
                  <a:pos x="T4" y="T5"/>
                </a:cxn>
                <a:cxn ang="0">
                  <a:pos x="T6" y="T7"/>
                </a:cxn>
                <a:cxn ang="0">
                  <a:pos x="T8" y="T9"/>
                </a:cxn>
                <a:cxn ang="0">
                  <a:pos x="T10" y="T11"/>
                </a:cxn>
              </a:cxnLst>
              <a:rect l="0" t="0" r="r" b="b"/>
              <a:pathLst>
                <a:path w="26" h="125">
                  <a:moveTo>
                    <a:pt x="0" y="3"/>
                  </a:moveTo>
                  <a:cubicBezTo>
                    <a:pt x="0" y="112"/>
                    <a:pt x="0" y="112"/>
                    <a:pt x="0" y="112"/>
                  </a:cubicBezTo>
                  <a:cubicBezTo>
                    <a:pt x="0" y="119"/>
                    <a:pt x="6" y="125"/>
                    <a:pt x="13" y="125"/>
                  </a:cubicBezTo>
                  <a:cubicBezTo>
                    <a:pt x="20" y="125"/>
                    <a:pt x="26" y="119"/>
                    <a:pt x="26" y="112"/>
                  </a:cubicBezTo>
                  <a:cubicBezTo>
                    <a:pt x="26" y="0"/>
                    <a:pt x="26" y="0"/>
                    <a:pt x="26" y="0"/>
                  </a:cubicBezTo>
                  <a:cubicBezTo>
                    <a:pt x="17" y="1"/>
                    <a:pt x="9" y="2"/>
                    <a:pt x="0" y="3"/>
                  </a:cubicBezTo>
                  <a:close/>
                </a:path>
              </a:pathLst>
            </a:custGeom>
            <a:solidFill>
              <a:schemeClr val="tx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grpSp>
        <p:nvGrpSpPr>
          <p:cNvPr id="109" name="Group 108"/>
          <p:cNvGrpSpPr/>
          <p:nvPr/>
        </p:nvGrpSpPr>
        <p:grpSpPr>
          <a:xfrm>
            <a:off x="3532814" y="1621964"/>
            <a:ext cx="2103162" cy="2103160"/>
            <a:chOff x="3047333" y="1079500"/>
            <a:chExt cx="3048000" cy="3048000"/>
          </a:xfrm>
        </p:grpSpPr>
        <p:sp>
          <p:nvSpPr>
            <p:cNvPr id="105" name="Arc 104"/>
            <p:cNvSpPr/>
            <p:nvPr/>
          </p:nvSpPr>
          <p:spPr>
            <a:xfrm flipH="1">
              <a:off x="3047333" y="1079500"/>
              <a:ext cx="3048000" cy="3048000"/>
            </a:xfrm>
            <a:prstGeom prst="arc">
              <a:avLst>
                <a:gd name="adj1" fmla="val 16458489"/>
                <a:gd name="adj2" fmla="val 1484332"/>
              </a:avLst>
            </a:prstGeom>
            <a:ln w="41275"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7" name="Arc 106"/>
            <p:cNvSpPr/>
            <p:nvPr/>
          </p:nvSpPr>
          <p:spPr>
            <a:xfrm>
              <a:off x="3047333" y="1079500"/>
              <a:ext cx="3048000" cy="3048000"/>
            </a:xfrm>
            <a:prstGeom prst="arc">
              <a:avLst>
                <a:gd name="adj1" fmla="val 16458489"/>
                <a:gd name="adj2" fmla="val 1484332"/>
              </a:avLst>
            </a:prstGeom>
            <a:ln w="41275"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8" name="Arc 107"/>
            <p:cNvSpPr/>
            <p:nvPr/>
          </p:nvSpPr>
          <p:spPr>
            <a:xfrm rot="7211744">
              <a:off x="3047333" y="1079500"/>
              <a:ext cx="3048000" cy="3048000"/>
            </a:xfrm>
            <a:prstGeom prst="arc">
              <a:avLst>
                <a:gd name="adj1" fmla="val 16458489"/>
                <a:gd name="adj2" fmla="val 1484332"/>
              </a:avLst>
            </a:prstGeom>
            <a:ln w="41275"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CiscoSans ExtraLight" charset="0"/>
                <a:ea typeface="CiscoSans ExtraLight" charset="0"/>
                <a:cs typeface="CiscoSans ExtraLight" charset="0"/>
              </a:endParaRPr>
            </a:p>
          </p:txBody>
        </p:sp>
      </p:grpSp>
      <p:sp>
        <p:nvSpPr>
          <p:cNvPr id="176" name="Oval 89"/>
          <p:cNvSpPr>
            <a:spLocks noChangeArrowheads="1"/>
          </p:cNvSpPr>
          <p:nvPr/>
        </p:nvSpPr>
        <p:spPr bwMode="auto">
          <a:xfrm>
            <a:off x="5272990" y="1930823"/>
            <a:ext cx="411480" cy="411480"/>
          </a:xfrm>
          <a:prstGeom prst="ellipse">
            <a:avLst/>
          </a:prstGeom>
          <a:ln w="66675">
            <a:solidFill>
              <a:schemeClr val="bg2"/>
            </a:solid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nvGrpSpPr>
          <p:cNvPr id="170" name="Group 169"/>
          <p:cNvGrpSpPr/>
          <p:nvPr/>
        </p:nvGrpSpPr>
        <p:grpSpPr>
          <a:xfrm>
            <a:off x="3459531" y="1930823"/>
            <a:ext cx="411480" cy="411480"/>
            <a:chOff x="2086324" y="2757673"/>
            <a:chExt cx="411480" cy="411480"/>
          </a:xfrm>
        </p:grpSpPr>
        <p:sp>
          <p:nvSpPr>
            <p:cNvPr id="169" name="Oval 89"/>
            <p:cNvSpPr>
              <a:spLocks noChangeArrowheads="1"/>
            </p:cNvSpPr>
            <p:nvPr/>
          </p:nvSpPr>
          <p:spPr bwMode="auto">
            <a:xfrm>
              <a:off x="2086324" y="2757673"/>
              <a:ext cx="411480" cy="411480"/>
            </a:xfrm>
            <a:prstGeom prst="ellipse">
              <a:avLst/>
            </a:prstGeom>
            <a:ln w="66675">
              <a:solidFill>
                <a:schemeClr val="bg2"/>
              </a:solid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nvGrpSpPr>
            <p:cNvPr id="168" name="Group 167"/>
            <p:cNvGrpSpPr>
              <a:grpSpLocks noChangeAspect="1"/>
            </p:cNvGrpSpPr>
            <p:nvPr/>
          </p:nvGrpSpPr>
          <p:grpSpPr>
            <a:xfrm>
              <a:off x="2086324" y="2757673"/>
              <a:ext cx="411480" cy="411480"/>
              <a:chOff x="3201988" y="5343525"/>
              <a:chExt cx="4932362" cy="4932363"/>
            </a:xfrm>
          </p:grpSpPr>
          <p:sp>
            <p:nvSpPr>
              <p:cNvPr id="167" name="Oval 89"/>
              <p:cNvSpPr>
                <a:spLocks noChangeArrowheads="1"/>
              </p:cNvSpPr>
              <p:nvPr/>
            </p:nvSpPr>
            <p:spPr bwMode="auto">
              <a:xfrm>
                <a:off x="3201988" y="5343525"/>
                <a:ext cx="4932362" cy="4932363"/>
              </a:xfrm>
              <a:prstGeom prst="ellipse">
                <a:avLst/>
              </a:pr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16" name="Freeform 39"/>
              <p:cNvSpPr>
                <a:spLocks/>
              </p:cNvSpPr>
              <p:nvPr/>
            </p:nvSpPr>
            <p:spPr bwMode="auto">
              <a:xfrm>
                <a:off x="4303712" y="5678487"/>
                <a:ext cx="131762" cy="327025"/>
              </a:xfrm>
              <a:custGeom>
                <a:avLst/>
                <a:gdLst>
                  <a:gd name="T0" fmla="*/ 0 w 35"/>
                  <a:gd name="T1" fmla="*/ 21 h 87"/>
                  <a:gd name="T2" fmla="*/ 0 w 35"/>
                  <a:gd name="T3" fmla="*/ 87 h 87"/>
                  <a:gd name="T4" fmla="*/ 35 w 35"/>
                  <a:gd name="T5" fmla="*/ 87 h 87"/>
                  <a:gd name="T6" fmla="*/ 35 w 35"/>
                  <a:gd name="T7" fmla="*/ 0 h 87"/>
                  <a:gd name="T8" fmla="*/ 0 w 35"/>
                  <a:gd name="T9" fmla="*/ 21 h 87"/>
                </a:gdLst>
                <a:ahLst/>
                <a:cxnLst>
                  <a:cxn ang="0">
                    <a:pos x="T0" y="T1"/>
                  </a:cxn>
                  <a:cxn ang="0">
                    <a:pos x="T2" y="T3"/>
                  </a:cxn>
                  <a:cxn ang="0">
                    <a:pos x="T4" y="T5"/>
                  </a:cxn>
                  <a:cxn ang="0">
                    <a:pos x="T6" y="T7"/>
                  </a:cxn>
                  <a:cxn ang="0">
                    <a:pos x="T8" y="T9"/>
                  </a:cxn>
                </a:cxnLst>
                <a:rect l="0" t="0" r="r" b="b"/>
                <a:pathLst>
                  <a:path w="35" h="87">
                    <a:moveTo>
                      <a:pt x="0" y="21"/>
                    </a:moveTo>
                    <a:cubicBezTo>
                      <a:pt x="0" y="87"/>
                      <a:pt x="0" y="87"/>
                      <a:pt x="0" y="87"/>
                    </a:cubicBezTo>
                    <a:cubicBezTo>
                      <a:pt x="35" y="87"/>
                      <a:pt x="35" y="87"/>
                      <a:pt x="35" y="87"/>
                    </a:cubicBezTo>
                    <a:cubicBezTo>
                      <a:pt x="35" y="0"/>
                      <a:pt x="35" y="0"/>
                      <a:pt x="35" y="0"/>
                    </a:cubicBezTo>
                    <a:cubicBezTo>
                      <a:pt x="23" y="6"/>
                      <a:pt x="11" y="13"/>
                      <a:pt x="0" y="2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17" name="Freeform 40"/>
              <p:cNvSpPr>
                <a:spLocks noEditPoints="1"/>
              </p:cNvSpPr>
              <p:nvPr/>
            </p:nvSpPr>
            <p:spPr bwMode="auto">
              <a:xfrm>
                <a:off x="4699000" y="552132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8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4 h 131"/>
                  <a:gd name="T30" fmla="*/ 35 w 99"/>
                  <a:gd name="T31" fmla="*/ 66 h 131"/>
                  <a:gd name="T32" fmla="*/ 39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7" y="18"/>
                    </a:cubicBezTo>
                    <a:cubicBezTo>
                      <a:pt x="95" y="29"/>
                      <a:pt x="99" y="45"/>
                      <a:pt x="99" y="66"/>
                    </a:cubicBezTo>
                    <a:cubicBezTo>
                      <a:pt x="99" y="89"/>
                      <a:pt x="94" y="106"/>
                      <a:pt x="84" y="118"/>
                    </a:cubicBezTo>
                    <a:cubicBezTo>
                      <a:pt x="75" y="127"/>
                      <a:pt x="64" y="131"/>
                      <a:pt x="49" y="131"/>
                    </a:cubicBezTo>
                    <a:close/>
                    <a:moveTo>
                      <a:pt x="49" y="108"/>
                    </a:moveTo>
                    <a:cubicBezTo>
                      <a:pt x="54" y="108"/>
                      <a:pt x="58" y="105"/>
                      <a:pt x="60" y="98"/>
                    </a:cubicBezTo>
                    <a:cubicBezTo>
                      <a:pt x="63" y="92"/>
                      <a:pt x="64" y="81"/>
                      <a:pt x="64" y="66"/>
                    </a:cubicBezTo>
                    <a:cubicBezTo>
                      <a:pt x="64" y="49"/>
                      <a:pt x="62" y="38"/>
                      <a:pt x="60" y="31"/>
                    </a:cubicBezTo>
                    <a:cubicBezTo>
                      <a:pt x="57" y="26"/>
                      <a:pt x="54" y="23"/>
                      <a:pt x="49" y="23"/>
                    </a:cubicBezTo>
                    <a:cubicBezTo>
                      <a:pt x="44" y="23"/>
                      <a:pt x="41" y="27"/>
                      <a:pt x="39" y="34"/>
                    </a:cubicBezTo>
                    <a:cubicBezTo>
                      <a:pt x="36" y="40"/>
                      <a:pt x="35" y="51"/>
                      <a:pt x="35" y="66"/>
                    </a:cubicBezTo>
                    <a:cubicBezTo>
                      <a:pt x="35" y="83"/>
                      <a:pt x="37" y="94"/>
                      <a:pt x="39"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18" name="Freeform 41"/>
              <p:cNvSpPr>
                <a:spLocks/>
              </p:cNvSpPr>
              <p:nvPr/>
            </p:nvSpPr>
            <p:spPr bwMode="auto">
              <a:xfrm>
                <a:off x="5276850" y="5532437"/>
                <a:ext cx="236537" cy="473075"/>
              </a:xfrm>
              <a:custGeom>
                <a:avLst/>
                <a:gdLst>
                  <a:gd name="T0" fmla="*/ 67 w 149"/>
                  <a:gd name="T1" fmla="*/ 298 h 298"/>
                  <a:gd name="T2" fmla="*/ 67 w 149"/>
                  <a:gd name="T3" fmla="*/ 76 h 298"/>
                  <a:gd name="T4" fmla="*/ 0 w 149"/>
                  <a:gd name="T5" fmla="*/ 109 h 298"/>
                  <a:gd name="T6" fmla="*/ 0 w 149"/>
                  <a:gd name="T7" fmla="*/ 38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6"/>
                    </a:lnTo>
                    <a:lnTo>
                      <a:pt x="0" y="109"/>
                    </a:lnTo>
                    <a:lnTo>
                      <a:pt x="0" y="38"/>
                    </a:lnTo>
                    <a:lnTo>
                      <a:pt x="74" y="0"/>
                    </a:lnTo>
                    <a:lnTo>
                      <a:pt x="149" y="0"/>
                    </a:lnTo>
                    <a:lnTo>
                      <a:pt x="149" y="298"/>
                    </a:lnTo>
                    <a:lnTo>
                      <a:pt x="67"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19" name="Freeform 42"/>
              <p:cNvSpPr>
                <a:spLocks noEditPoints="1"/>
              </p:cNvSpPr>
              <p:nvPr/>
            </p:nvSpPr>
            <p:spPr bwMode="auto">
              <a:xfrm>
                <a:off x="5776912" y="5521324"/>
                <a:ext cx="373062"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8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4 h 131"/>
                  <a:gd name="T30" fmla="*/ 35 w 99"/>
                  <a:gd name="T31" fmla="*/ 66 h 131"/>
                  <a:gd name="T32" fmla="*/ 40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8" y="18"/>
                    </a:cubicBezTo>
                    <a:cubicBezTo>
                      <a:pt x="95" y="29"/>
                      <a:pt x="99" y="45"/>
                      <a:pt x="99" y="66"/>
                    </a:cubicBezTo>
                    <a:cubicBezTo>
                      <a:pt x="99" y="89"/>
                      <a:pt x="94" y="106"/>
                      <a:pt x="84" y="118"/>
                    </a:cubicBezTo>
                    <a:cubicBezTo>
                      <a:pt x="76" y="127"/>
                      <a:pt x="64" y="131"/>
                      <a:pt x="49" y="131"/>
                    </a:cubicBezTo>
                    <a:close/>
                    <a:moveTo>
                      <a:pt x="49" y="108"/>
                    </a:moveTo>
                    <a:cubicBezTo>
                      <a:pt x="55" y="108"/>
                      <a:pt x="58" y="105"/>
                      <a:pt x="61" y="98"/>
                    </a:cubicBezTo>
                    <a:cubicBezTo>
                      <a:pt x="63" y="92"/>
                      <a:pt x="64" y="81"/>
                      <a:pt x="64" y="66"/>
                    </a:cubicBezTo>
                    <a:cubicBezTo>
                      <a:pt x="64" y="49"/>
                      <a:pt x="63" y="38"/>
                      <a:pt x="60" y="31"/>
                    </a:cubicBezTo>
                    <a:cubicBezTo>
                      <a:pt x="57" y="26"/>
                      <a:pt x="54" y="23"/>
                      <a:pt x="49" y="23"/>
                    </a:cubicBezTo>
                    <a:cubicBezTo>
                      <a:pt x="45" y="23"/>
                      <a:pt x="41" y="27"/>
                      <a:pt x="39" y="34"/>
                    </a:cubicBezTo>
                    <a:cubicBezTo>
                      <a:pt x="37" y="40"/>
                      <a:pt x="35" y="51"/>
                      <a:pt x="35" y="66"/>
                    </a:cubicBezTo>
                    <a:cubicBezTo>
                      <a:pt x="35" y="83"/>
                      <a:pt x="37" y="94"/>
                      <a:pt x="40"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0" name="Freeform 43"/>
              <p:cNvSpPr>
                <a:spLocks noEditPoints="1"/>
              </p:cNvSpPr>
              <p:nvPr/>
            </p:nvSpPr>
            <p:spPr bwMode="auto">
              <a:xfrm>
                <a:off x="6318250" y="5521324"/>
                <a:ext cx="371475" cy="492125"/>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8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4 h 131"/>
                  <a:gd name="T30" fmla="*/ 35 w 99"/>
                  <a:gd name="T31" fmla="*/ 66 h 131"/>
                  <a:gd name="T32" fmla="*/ 39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3"/>
                      <a:pt x="5" y="25"/>
                      <a:pt x="15" y="14"/>
                    </a:cubicBezTo>
                    <a:cubicBezTo>
                      <a:pt x="23" y="5"/>
                      <a:pt x="34" y="0"/>
                      <a:pt x="49" y="0"/>
                    </a:cubicBezTo>
                    <a:cubicBezTo>
                      <a:pt x="66" y="0"/>
                      <a:pt x="79" y="6"/>
                      <a:pt x="87" y="18"/>
                    </a:cubicBezTo>
                    <a:cubicBezTo>
                      <a:pt x="95" y="29"/>
                      <a:pt x="99" y="45"/>
                      <a:pt x="99" y="66"/>
                    </a:cubicBezTo>
                    <a:cubicBezTo>
                      <a:pt x="99" y="89"/>
                      <a:pt x="94" y="106"/>
                      <a:pt x="84" y="118"/>
                    </a:cubicBezTo>
                    <a:cubicBezTo>
                      <a:pt x="75" y="127"/>
                      <a:pt x="64" y="131"/>
                      <a:pt x="49" y="131"/>
                    </a:cubicBezTo>
                    <a:close/>
                    <a:moveTo>
                      <a:pt x="49" y="108"/>
                    </a:moveTo>
                    <a:cubicBezTo>
                      <a:pt x="54" y="108"/>
                      <a:pt x="58" y="105"/>
                      <a:pt x="60" y="98"/>
                    </a:cubicBezTo>
                    <a:cubicBezTo>
                      <a:pt x="62" y="92"/>
                      <a:pt x="64" y="81"/>
                      <a:pt x="64" y="66"/>
                    </a:cubicBezTo>
                    <a:cubicBezTo>
                      <a:pt x="64" y="49"/>
                      <a:pt x="62" y="38"/>
                      <a:pt x="59" y="31"/>
                    </a:cubicBezTo>
                    <a:cubicBezTo>
                      <a:pt x="57" y="26"/>
                      <a:pt x="54" y="23"/>
                      <a:pt x="49" y="23"/>
                    </a:cubicBezTo>
                    <a:cubicBezTo>
                      <a:pt x="44" y="23"/>
                      <a:pt x="41" y="27"/>
                      <a:pt x="38" y="34"/>
                    </a:cubicBezTo>
                    <a:cubicBezTo>
                      <a:pt x="36" y="40"/>
                      <a:pt x="35" y="51"/>
                      <a:pt x="35" y="66"/>
                    </a:cubicBezTo>
                    <a:cubicBezTo>
                      <a:pt x="35" y="83"/>
                      <a:pt x="36" y="94"/>
                      <a:pt x="39" y="101"/>
                    </a:cubicBezTo>
                    <a:cubicBezTo>
                      <a:pt x="41"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1" name="Freeform 44"/>
              <p:cNvSpPr>
                <a:spLocks/>
              </p:cNvSpPr>
              <p:nvPr/>
            </p:nvSpPr>
            <p:spPr bwMode="auto">
              <a:xfrm>
                <a:off x="3657600"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2" name="Freeform 45"/>
              <p:cNvSpPr>
                <a:spLocks/>
              </p:cNvSpPr>
              <p:nvPr/>
            </p:nvSpPr>
            <p:spPr bwMode="auto">
              <a:xfrm>
                <a:off x="4198937"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3" name="Freeform 46"/>
              <p:cNvSpPr>
                <a:spLocks noEditPoints="1"/>
              </p:cNvSpPr>
              <p:nvPr/>
            </p:nvSpPr>
            <p:spPr bwMode="auto">
              <a:xfrm>
                <a:off x="4699000" y="6332537"/>
                <a:ext cx="371475" cy="492125"/>
              </a:xfrm>
              <a:custGeom>
                <a:avLst/>
                <a:gdLst>
                  <a:gd name="T0" fmla="*/ 49 w 99"/>
                  <a:gd name="T1" fmla="*/ 131 h 131"/>
                  <a:gd name="T2" fmla="*/ 12 w 99"/>
                  <a:gd name="T3" fmla="*/ 113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8 h 131"/>
                  <a:gd name="T22" fmla="*/ 64 w 99"/>
                  <a:gd name="T23" fmla="*/ 65 h 131"/>
                  <a:gd name="T24" fmla="*/ 60 w 99"/>
                  <a:gd name="T25" fmla="*/ 31 h 131"/>
                  <a:gd name="T26" fmla="*/ 49 w 99"/>
                  <a:gd name="T27" fmla="*/ 23 h 131"/>
                  <a:gd name="T28" fmla="*/ 39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5"/>
                    </a:cubicBezTo>
                    <a:cubicBezTo>
                      <a:pt x="0" y="42"/>
                      <a:pt x="5" y="25"/>
                      <a:pt x="15" y="13"/>
                    </a:cubicBezTo>
                    <a:cubicBezTo>
                      <a:pt x="23" y="4"/>
                      <a:pt x="35"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8"/>
                    </a:cubicBezTo>
                    <a:cubicBezTo>
                      <a:pt x="63" y="91"/>
                      <a:pt x="64" y="80"/>
                      <a:pt x="64" y="65"/>
                    </a:cubicBezTo>
                    <a:cubicBezTo>
                      <a:pt x="64" y="49"/>
                      <a:pt x="62" y="37"/>
                      <a:pt x="60" y="31"/>
                    </a:cubicBezTo>
                    <a:cubicBezTo>
                      <a:pt x="57" y="25"/>
                      <a:pt x="54" y="23"/>
                      <a:pt x="49" y="23"/>
                    </a:cubicBezTo>
                    <a:cubicBezTo>
                      <a:pt x="44" y="23"/>
                      <a:pt x="41" y="26"/>
                      <a:pt x="39" y="33"/>
                    </a:cubicBezTo>
                    <a:cubicBezTo>
                      <a:pt x="36" y="40"/>
                      <a:pt x="35" y="51"/>
                      <a:pt x="35" y="65"/>
                    </a:cubicBezTo>
                    <a:cubicBezTo>
                      <a:pt x="35" y="82"/>
                      <a:pt x="37" y="94"/>
                      <a:pt x="39" y="100"/>
                    </a:cubicBezTo>
                    <a:cubicBezTo>
                      <a:pt x="42"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4" name="Freeform 47"/>
              <p:cNvSpPr>
                <a:spLocks noEditPoints="1"/>
              </p:cNvSpPr>
              <p:nvPr/>
            </p:nvSpPr>
            <p:spPr bwMode="auto">
              <a:xfrm>
                <a:off x="5235575" y="6332537"/>
                <a:ext cx="376237" cy="492125"/>
              </a:xfrm>
              <a:custGeom>
                <a:avLst/>
                <a:gdLst>
                  <a:gd name="T0" fmla="*/ 50 w 100"/>
                  <a:gd name="T1" fmla="*/ 131 h 131"/>
                  <a:gd name="T2" fmla="*/ 12 w 100"/>
                  <a:gd name="T3" fmla="*/ 113 h 131"/>
                  <a:gd name="T4" fmla="*/ 0 w 100"/>
                  <a:gd name="T5" fmla="*/ 65 h 131"/>
                  <a:gd name="T6" fmla="*/ 15 w 100"/>
                  <a:gd name="T7" fmla="*/ 13 h 131"/>
                  <a:gd name="T8" fmla="*/ 50 w 100"/>
                  <a:gd name="T9" fmla="*/ 0 h 131"/>
                  <a:gd name="T10" fmla="*/ 88 w 100"/>
                  <a:gd name="T11" fmla="*/ 18 h 131"/>
                  <a:gd name="T12" fmla="*/ 100 w 100"/>
                  <a:gd name="T13" fmla="*/ 65 h 131"/>
                  <a:gd name="T14" fmla="*/ 85 w 100"/>
                  <a:gd name="T15" fmla="*/ 117 h 131"/>
                  <a:gd name="T16" fmla="*/ 50 w 100"/>
                  <a:gd name="T17" fmla="*/ 131 h 131"/>
                  <a:gd name="T18" fmla="*/ 50 w 100"/>
                  <a:gd name="T19" fmla="*/ 107 h 131"/>
                  <a:gd name="T20" fmla="*/ 61 w 100"/>
                  <a:gd name="T21" fmla="*/ 98 h 131"/>
                  <a:gd name="T22" fmla="*/ 64 w 100"/>
                  <a:gd name="T23" fmla="*/ 65 h 131"/>
                  <a:gd name="T24" fmla="*/ 60 w 100"/>
                  <a:gd name="T25" fmla="*/ 31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1" y="125"/>
                      <a:pt x="12" y="113"/>
                    </a:cubicBezTo>
                    <a:cubicBezTo>
                      <a:pt x="4" y="102"/>
                      <a:pt x="0" y="86"/>
                      <a:pt x="0" y="65"/>
                    </a:cubicBezTo>
                    <a:cubicBezTo>
                      <a:pt x="0" y="42"/>
                      <a:pt x="5" y="25"/>
                      <a:pt x="15" y="13"/>
                    </a:cubicBezTo>
                    <a:cubicBezTo>
                      <a:pt x="24" y="4"/>
                      <a:pt x="35" y="0"/>
                      <a:pt x="50" y="0"/>
                    </a:cubicBezTo>
                    <a:cubicBezTo>
                      <a:pt x="67" y="0"/>
                      <a:pt x="80" y="6"/>
                      <a:pt x="88" y="18"/>
                    </a:cubicBezTo>
                    <a:cubicBezTo>
                      <a:pt x="96" y="29"/>
                      <a:pt x="100" y="45"/>
                      <a:pt x="100" y="65"/>
                    </a:cubicBezTo>
                    <a:cubicBezTo>
                      <a:pt x="100" y="89"/>
                      <a:pt x="95" y="106"/>
                      <a:pt x="85" y="117"/>
                    </a:cubicBezTo>
                    <a:cubicBezTo>
                      <a:pt x="76" y="126"/>
                      <a:pt x="64" y="131"/>
                      <a:pt x="50" y="131"/>
                    </a:cubicBezTo>
                    <a:close/>
                    <a:moveTo>
                      <a:pt x="50" y="107"/>
                    </a:moveTo>
                    <a:cubicBezTo>
                      <a:pt x="55" y="107"/>
                      <a:pt x="59" y="104"/>
                      <a:pt x="61" y="98"/>
                    </a:cubicBezTo>
                    <a:cubicBezTo>
                      <a:pt x="63" y="91"/>
                      <a:pt x="64" y="80"/>
                      <a:pt x="64" y="65"/>
                    </a:cubicBezTo>
                    <a:cubicBezTo>
                      <a:pt x="64" y="49"/>
                      <a:pt x="63" y="37"/>
                      <a:pt x="60" y="31"/>
                    </a:cubicBezTo>
                    <a:cubicBezTo>
                      <a:pt x="58" y="25"/>
                      <a:pt x="54" y="23"/>
                      <a:pt x="50" y="23"/>
                    </a:cubicBezTo>
                    <a:cubicBezTo>
                      <a:pt x="45" y="23"/>
                      <a:pt x="41" y="26"/>
                      <a:pt x="39" y="33"/>
                    </a:cubicBezTo>
                    <a:cubicBezTo>
                      <a:pt x="37" y="40"/>
                      <a:pt x="36" y="51"/>
                      <a:pt x="36" y="65"/>
                    </a:cubicBezTo>
                    <a:cubicBezTo>
                      <a:pt x="36" y="82"/>
                      <a:pt x="37" y="94"/>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5" name="Freeform 48"/>
              <p:cNvSpPr>
                <a:spLocks/>
              </p:cNvSpPr>
              <p:nvPr/>
            </p:nvSpPr>
            <p:spPr bwMode="auto">
              <a:xfrm>
                <a:off x="5818187" y="6340474"/>
                <a:ext cx="233362" cy="473075"/>
              </a:xfrm>
              <a:custGeom>
                <a:avLst/>
                <a:gdLst>
                  <a:gd name="T0" fmla="*/ 66 w 147"/>
                  <a:gd name="T1" fmla="*/ 298 h 298"/>
                  <a:gd name="T2" fmla="*/ 66 w 147"/>
                  <a:gd name="T3" fmla="*/ 78 h 298"/>
                  <a:gd name="T4" fmla="*/ 0 w 147"/>
                  <a:gd name="T5" fmla="*/ 109 h 298"/>
                  <a:gd name="T6" fmla="*/ 0 w 147"/>
                  <a:gd name="T7" fmla="*/ 38 h 298"/>
                  <a:gd name="T8" fmla="*/ 74 w 147"/>
                  <a:gd name="T9" fmla="*/ 0 h 298"/>
                  <a:gd name="T10" fmla="*/ 147 w 147"/>
                  <a:gd name="T11" fmla="*/ 0 h 298"/>
                  <a:gd name="T12" fmla="*/ 147 w 147"/>
                  <a:gd name="T13" fmla="*/ 298 h 298"/>
                  <a:gd name="T14" fmla="*/ 66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6" y="298"/>
                    </a:moveTo>
                    <a:lnTo>
                      <a:pt x="66" y="78"/>
                    </a:lnTo>
                    <a:lnTo>
                      <a:pt x="0" y="109"/>
                    </a:lnTo>
                    <a:lnTo>
                      <a:pt x="0" y="38"/>
                    </a:lnTo>
                    <a:lnTo>
                      <a:pt x="74" y="0"/>
                    </a:lnTo>
                    <a:lnTo>
                      <a:pt x="147" y="0"/>
                    </a:lnTo>
                    <a:lnTo>
                      <a:pt x="147"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6" name="Freeform 49"/>
              <p:cNvSpPr>
                <a:spLocks noEditPoints="1"/>
              </p:cNvSpPr>
              <p:nvPr/>
            </p:nvSpPr>
            <p:spPr bwMode="auto">
              <a:xfrm>
                <a:off x="6318250" y="6332537"/>
                <a:ext cx="371475" cy="492125"/>
              </a:xfrm>
              <a:custGeom>
                <a:avLst/>
                <a:gdLst>
                  <a:gd name="T0" fmla="*/ 49 w 99"/>
                  <a:gd name="T1" fmla="*/ 131 h 131"/>
                  <a:gd name="T2" fmla="*/ 11 w 99"/>
                  <a:gd name="T3" fmla="*/ 113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8 h 131"/>
                  <a:gd name="T22" fmla="*/ 64 w 99"/>
                  <a:gd name="T23" fmla="*/ 65 h 131"/>
                  <a:gd name="T24" fmla="*/ 59 w 99"/>
                  <a:gd name="T25" fmla="*/ 31 h 131"/>
                  <a:gd name="T26" fmla="*/ 49 w 99"/>
                  <a:gd name="T27" fmla="*/ 23 h 131"/>
                  <a:gd name="T28" fmla="*/ 38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5"/>
                    </a:cubicBezTo>
                    <a:cubicBezTo>
                      <a:pt x="0" y="42"/>
                      <a:pt x="5" y="25"/>
                      <a:pt x="15" y="13"/>
                    </a:cubicBezTo>
                    <a:cubicBezTo>
                      <a:pt x="23" y="4"/>
                      <a:pt x="34"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8"/>
                    </a:cubicBezTo>
                    <a:cubicBezTo>
                      <a:pt x="62" y="91"/>
                      <a:pt x="64" y="80"/>
                      <a:pt x="64" y="65"/>
                    </a:cubicBezTo>
                    <a:cubicBezTo>
                      <a:pt x="64" y="49"/>
                      <a:pt x="62" y="37"/>
                      <a:pt x="59" y="31"/>
                    </a:cubicBezTo>
                    <a:cubicBezTo>
                      <a:pt x="57" y="25"/>
                      <a:pt x="54" y="23"/>
                      <a:pt x="49" y="23"/>
                    </a:cubicBezTo>
                    <a:cubicBezTo>
                      <a:pt x="44" y="23"/>
                      <a:pt x="41" y="26"/>
                      <a:pt x="38" y="33"/>
                    </a:cubicBezTo>
                    <a:cubicBezTo>
                      <a:pt x="36" y="40"/>
                      <a:pt x="35" y="51"/>
                      <a:pt x="35" y="65"/>
                    </a:cubicBezTo>
                    <a:cubicBezTo>
                      <a:pt x="35" y="82"/>
                      <a:pt x="36" y="94"/>
                      <a:pt x="39" y="100"/>
                    </a:cubicBezTo>
                    <a:cubicBezTo>
                      <a:pt x="41" y="105"/>
                      <a:pt x="45" y="107"/>
                      <a:pt x="49" y="10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7" name="Freeform 50"/>
              <p:cNvSpPr>
                <a:spLocks/>
              </p:cNvSpPr>
              <p:nvPr/>
            </p:nvSpPr>
            <p:spPr bwMode="auto">
              <a:xfrm>
                <a:off x="6897687"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8" name="Freeform 51"/>
              <p:cNvSpPr>
                <a:spLocks/>
              </p:cNvSpPr>
              <p:nvPr/>
            </p:nvSpPr>
            <p:spPr bwMode="auto">
              <a:xfrm>
                <a:off x="3657600"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9" name="Freeform 52"/>
              <p:cNvSpPr>
                <a:spLocks/>
              </p:cNvSpPr>
              <p:nvPr/>
            </p:nvSpPr>
            <p:spPr bwMode="auto">
              <a:xfrm>
                <a:off x="4198937"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0" name="Freeform 53"/>
              <p:cNvSpPr>
                <a:spLocks noEditPoints="1"/>
              </p:cNvSpPr>
              <p:nvPr/>
            </p:nvSpPr>
            <p:spPr bwMode="auto">
              <a:xfrm>
                <a:off x="4699000" y="714057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7"/>
                      <a:pt x="64" y="131"/>
                      <a:pt x="49" y="131"/>
                    </a:cubicBezTo>
                    <a:close/>
                    <a:moveTo>
                      <a:pt x="49" y="108"/>
                    </a:moveTo>
                    <a:cubicBezTo>
                      <a:pt x="54" y="108"/>
                      <a:pt x="58" y="105"/>
                      <a:pt x="60" y="98"/>
                    </a:cubicBezTo>
                    <a:cubicBezTo>
                      <a:pt x="63" y="91"/>
                      <a:pt x="64" y="81"/>
                      <a:pt x="64" y="66"/>
                    </a:cubicBezTo>
                    <a:cubicBezTo>
                      <a:pt x="64" y="49"/>
                      <a:pt x="62" y="38"/>
                      <a:pt x="60" y="31"/>
                    </a:cubicBezTo>
                    <a:cubicBezTo>
                      <a:pt x="57" y="26"/>
                      <a:pt x="54" y="23"/>
                      <a:pt x="49" y="23"/>
                    </a:cubicBezTo>
                    <a:cubicBezTo>
                      <a:pt x="44" y="23"/>
                      <a:pt x="41" y="27"/>
                      <a:pt x="39" y="33"/>
                    </a:cubicBezTo>
                    <a:cubicBezTo>
                      <a:pt x="36" y="40"/>
                      <a:pt x="35" y="51"/>
                      <a:pt x="35" y="66"/>
                    </a:cubicBezTo>
                    <a:cubicBezTo>
                      <a:pt x="35" y="83"/>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1" name="Freeform 54"/>
              <p:cNvSpPr>
                <a:spLocks/>
              </p:cNvSpPr>
              <p:nvPr/>
            </p:nvSpPr>
            <p:spPr bwMode="auto">
              <a:xfrm>
                <a:off x="5276850" y="7151687"/>
                <a:ext cx="236537" cy="473075"/>
              </a:xfrm>
              <a:custGeom>
                <a:avLst/>
                <a:gdLst>
                  <a:gd name="T0" fmla="*/ 67 w 149"/>
                  <a:gd name="T1" fmla="*/ 298 h 298"/>
                  <a:gd name="T2" fmla="*/ 67 w 149"/>
                  <a:gd name="T3" fmla="*/ 76 h 298"/>
                  <a:gd name="T4" fmla="*/ 0 w 149"/>
                  <a:gd name="T5" fmla="*/ 109 h 298"/>
                  <a:gd name="T6" fmla="*/ 0 w 149"/>
                  <a:gd name="T7" fmla="*/ 36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6"/>
                    </a:lnTo>
                    <a:lnTo>
                      <a:pt x="0" y="109"/>
                    </a:lnTo>
                    <a:lnTo>
                      <a:pt x="0" y="36"/>
                    </a:lnTo>
                    <a:lnTo>
                      <a:pt x="74" y="0"/>
                    </a:lnTo>
                    <a:lnTo>
                      <a:pt x="149" y="0"/>
                    </a:lnTo>
                    <a:lnTo>
                      <a:pt x="149" y="298"/>
                    </a:lnTo>
                    <a:lnTo>
                      <a:pt x="67"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2" name="Freeform 55"/>
              <p:cNvSpPr>
                <a:spLocks noEditPoints="1"/>
              </p:cNvSpPr>
              <p:nvPr/>
            </p:nvSpPr>
            <p:spPr bwMode="auto">
              <a:xfrm>
                <a:off x="5776912" y="7140574"/>
                <a:ext cx="373062"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7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8" y="18"/>
                    </a:cubicBezTo>
                    <a:cubicBezTo>
                      <a:pt x="95" y="29"/>
                      <a:pt x="99" y="45"/>
                      <a:pt x="99" y="66"/>
                    </a:cubicBezTo>
                    <a:cubicBezTo>
                      <a:pt x="99" y="89"/>
                      <a:pt x="94" y="106"/>
                      <a:pt x="84" y="117"/>
                    </a:cubicBezTo>
                    <a:cubicBezTo>
                      <a:pt x="76" y="127"/>
                      <a:pt x="64" y="131"/>
                      <a:pt x="49" y="131"/>
                    </a:cubicBezTo>
                    <a:close/>
                    <a:moveTo>
                      <a:pt x="49" y="108"/>
                    </a:moveTo>
                    <a:cubicBezTo>
                      <a:pt x="55" y="108"/>
                      <a:pt x="58" y="105"/>
                      <a:pt x="61" y="98"/>
                    </a:cubicBezTo>
                    <a:cubicBezTo>
                      <a:pt x="63" y="91"/>
                      <a:pt x="64" y="81"/>
                      <a:pt x="64" y="66"/>
                    </a:cubicBezTo>
                    <a:cubicBezTo>
                      <a:pt x="64" y="49"/>
                      <a:pt x="63" y="38"/>
                      <a:pt x="60" y="31"/>
                    </a:cubicBezTo>
                    <a:cubicBezTo>
                      <a:pt x="57" y="26"/>
                      <a:pt x="54" y="23"/>
                      <a:pt x="49" y="23"/>
                    </a:cubicBezTo>
                    <a:cubicBezTo>
                      <a:pt x="45" y="23"/>
                      <a:pt x="41" y="27"/>
                      <a:pt x="39" y="33"/>
                    </a:cubicBezTo>
                    <a:cubicBezTo>
                      <a:pt x="37" y="40"/>
                      <a:pt x="35" y="51"/>
                      <a:pt x="35" y="66"/>
                    </a:cubicBezTo>
                    <a:cubicBezTo>
                      <a:pt x="35" y="83"/>
                      <a:pt x="37" y="94"/>
                      <a:pt x="40" y="100"/>
                    </a:cubicBezTo>
                    <a:cubicBezTo>
                      <a:pt x="42" y="105"/>
                      <a:pt x="45" y="108"/>
                      <a:pt x="49" y="10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3" name="Freeform 56"/>
              <p:cNvSpPr>
                <a:spLocks/>
              </p:cNvSpPr>
              <p:nvPr/>
            </p:nvSpPr>
            <p:spPr bwMode="auto">
              <a:xfrm>
                <a:off x="6356350"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4" name="Freeform 57"/>
              <p:cNvSpPr>
                <a:spLocks noEditPoints="1"/>
              </p:cNvSpPr>
              <p:nvPr/>
            </p:nvSpPr>
            <p:spPr bwMode="auto">
              <a:xfrm>
                <a:off x="6856412" y="7140574"/>
                <a:ext cx="374650" cy="492125"/>
              </a:xfrm>
              <a:custGeom>
                <a:avLst/>
                <a:gdLst>
                  <a:gd name="T0" fmla="*/ 50 w 100"/>
                  <a:gd name="T1" fmla="*/ 131 h 131"/>
                  <a:gd name="T2" fmla="*/ 12 w 100"/>
                  <a:gd name="T3" fmla="*/ 113 h 131"/>
                  <a:gd name="T4" fmla="*/ 0 w 100"/>
                  <a:gd name="T5" fmla="*/ 66 h 131"/>
                  <a:gd name="T6" fmla="*/ 15 w 100"/>
                  <a:gd name="T7" fmla="*/ 14 h 131"/>
                  <a:gd name="T8" fmla="*/ 50 w 100"/>
                  <a:gd name="T9" fmla="*/ 0 h 131"/>
                  <a:gd name="T10" fmla="*/ 88 w 100"/>
                  <a:gd name="T11" fmla="*/ 18 h 131"/>
                  <a:gd name="T12" fmla="*/ 100 w 100"/>
                  <a:gd name="T13" fmla="*/ 66 h 131"/>
                  <a:gd name="T14" fmla="*/ 84 w 100"/>
                  <a:gd name="T15" fmla="*/ 117 h 131"/>
                  <a:gd name="T16" fmla="*/ 50 w 100"/>
                  <a:gd name="T17" fmla="*/ 131 h 131"/>
                  <a:gd name="T18" fmla="*/ 50 w 100"/>
                  <a:gd name="T19" fmla="*/ 108 h 131"/>
                  <a:gd name="T20" fmla="*/ 61 w 100"/>
                  <a:gd name="T21" fmla="*/ 98 h 131"/>
                  <a:gd name="T22" fmla="*/ 64 w 100"/>
                  <a:gd name="T23" fmla="*/ 66 h 131"/>
                  <a:gd name="T24" fmla="*/ 60 w 100"/>
                  <a:gd name="T25" fmla="*/ 31 h 131"/>
                  <a:gd name="T26" fmla="*/ 50 w 100"/>
                  <a:gd name="T27" fmla="*/ 23 h 131"/>
                  <a:gd name="T28" fmla="*/ 39 w 100"/>
                  <a:gd name="T29" fmla="*/ 33 h 131"/>
                  <a:gd name="T30" fmla="*/ 36 w 100"/>
                  <a:gd name="T31" fmla="*/ 66 h 131"/>
                  <a:gd name="T32" fmla="*/ 40 w 100"/>
                  <a:gd name="T33" fmla="*/ 100 h 131"/>
                  <a:gd name="T34" fmla="*/ 50 w 100"/>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0" y="125"/>
                      <a:pt x="12" y="113"/>
                    </a:cubicBezTo>
                    <a:cubicBezTo>
                      <a:pt x="4" y="102"/>
                      <a:pt x="0" y="86"/>
                      <a:pt x="0" y="66"/>
                    </a:cubicBezTo>
                    <a:cubicBezTo>
                      <a:pt x="0" y="42"/>
                      <a:pt x="5" y="25"/>
                      <a:pt x="15" y="14"/>
                    </a:cubicBezTo>
                    <a:cubicBezTo>
                      <a:pt x="23" y="5"/>
                      <a:pt x="35" y="0"/>
                      <a:pt x="50" y="0"/>
                    </a:cubicBezTo>
                    <a:cubicBezTo>
                      <a:pt x="67" y="0"/>
                      <a:pt x="79" y="6"/>
                      <a:pt x="88" y="18"/>
                    </a:cubicBezTo>
                    <a:cubicBezTo>
                      <a:pt x="96" y="29"/>
                      <a:pt x="100" y="45"/>
                      <a:pt x="100" y="66"/>
                    </a:cubicBezTo>
                    <a:cubicBezTo>
                      <a:pt x="100" y="89"/>
                      <a:pt x="94" y="106"/>
                      <a:pt x="84" y="117"/>
                    </a:cubicBezTo>
                    <a:cubicBezTo>
                      <a:pt x="76" y="127"/>
                      <a:pt x="64" y="131"/>
                      <a:pt x="50" y="131"/>
                    </a:cubicBezTo>
                    <a:close/>
                    <a:moveTo>
                      <a:pt x="50" y="108"/>
                    </a:moveTo>
                    <a:cubicBezTo>
                      <a:pt x="55" y="108"/>
                      <a:pt x="59" y="105"/>
                      <a:pt x="61" y="98"/>
                    </a:cubicBezTo>
                    <a:cubicBezTo>
                      <a:pt x="63" y="91"/>
                      <a:pt x="64" y="81"/>
                      <a:pt x="64" y="66"/>
                    </a:cubicBezTo>
                    <a:cubicBezTo>
                      <a:pt x="64" y="49"/>
                      <a:pt x="63" y="38"/>
                      <a:pt x="60" y="31"/>
                    </a:cubicBezTo>
                    <a:cubicBezTo>
                      <a:pt x="58" y="26"/>
                      <a:pt x="54" y="23"/>
                      <a:pt x="50" y="23"/>
                    </a:cubicBezTo>
                    <a:cubicBezTo>
                      <a:pt x="45" y="23"/>
                      <a:pt x="41" y="27"/>
                      <a:pt x="39" y="33"/>
                    </a:cubicBezTo>
                    <a:cubicBezTo>
                      <a:pt x="37" y="40"/>
                      <a:pt x="36" y="51"/>
                      <a:pt x="36" y="66"/>
                    </a:cubicBezTo>
                    <a:cubicBezTo>
                      <a:pt x="36" y="83"/>
                      <a:pt x="37" y="94"/>
                      <a:pt x="40" y="100"/>
                    </a:cubicBezTo>
                    <a:cubicBezTo>
                      <a:pt x="42" y="105"/>
                      <a:pt x="45" y="108"/>
                      <a:pt x="50"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5" name="Freeform 58"/>
              <p:cNvSpPr>
                <a:spLocks noEditPoints="1"/>
              </p:cNvSpPr>
              <p:nvPr/>
            </p:nvSpPr>
            <p:spPr bwMode="auto">
              <a:xfrm>
                <a:off x="7397750" y="714057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7"/>
                      <a:pt x="64" y="131"/>
                      <a:pt x="49" y="131"/>
                    </a:cubicBezTo>
                    <a:close/>
                    <a:moveTo>
                      <a:pt x="49" y="108"/>
                    </a:moveTo>
                    <a:cubicBezTo>
                      <a:pt x="54" y="108"/>
                      <a:pt x="58" y="105"/>
                      <a:pt x="60" y="98"/>
                    </a:cubicBezTo>
                    <a:cubicBezTo>
                      <a:pt x="63" y="91"/>
                      <a:pt x="64" y="81"/>
                      <a:pt x="64" y="66"/>
                    </a:cubicBezTo>
                    <a:cubicBezTo>
                      <a:pt x="64" y="49"/>
                      <a:pt x="62" y="38"/>
                      <a:pt x="59" y="31"/>
                    </a:cubicBezTo>
                    <a:cubicBezTo>
                      <a:pt x="57" y="26"/>
                      <a:pt x="54" y="23"/>
                      <a:pt x="49" y="23"/>
                    </a:cubicBezTo>
                    <a:cubicBezTo>
                      <a:pt x="44" y="23"/>
                      <a:pt x="41" y="27"/>
                      <a:pt x="39" y="33"/>
                    </a:cubicBezTo>
                    <a:cubicBezTo>
                      <a:pt x="36" y="40"/>
                      <a:pt x="35" y="51"/>
                      <a:pt x="35" y="66"/>
                    </a:cubicBezTo>
                    <a:cubicBezTo>
                      <a:pt x="35" y="83"/>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6" name="Freeform 59"/>
              <p:cNvSpPr>
                <a:spLocks/>
              </p:cNvSpPr>
              <p:nvPr/>
            </p:nvSpPr>
            <p:spPr bwMode="auto">
              <a:xfrm>
                <a:off x="3657600" y="7959724"/>
                <a:ext cx="236537" cy="473075"/>
              </a:xfrm>
              <a:custGeom>
                <a:avLst/>
                <a:gdLst>
                  <a:gd name="T0" fmla="*/ 66 w 149"/>
                  <a:gd name="T1" fmla="*/ 298 h 298"/>
                  <a:gd name="T2" fmla="*/ 66 w 149"/>
                  <a:gd name="T3" fmla="*/ 76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7" name="Freeform 60"/>
              <p:cNvSpPr>
                <a:spLocks noEditPoints="1"/>
              </p:cNvSpPr>
              <p:nvPr/>
            </p:nvSpPr>
            <p:spPr bwMode="auto">
              <a:xfrm>
                <a:off x="4157662" y="7951787"/>
                <a:ext cx="376237" cy="493713"/>
              </a:xfrm>
              <a:custGeom>
                <a:avLst/>
                <a:gdLst>
                  <a:gd name="T0" fmla="*/ 50 w 100"/>
                  <a:gd name="T1" fmla="*/ 131 h 131"/>
                  <a:gd name="T2" fmla="*/ 12 w 100"/>
                  <a:gd name="T3" fmla="*/ 112 h 131"/>
                  <a:gd name="T4" fmla="*/ 0 w 100"/>
                  <a:gd name="T5" fmla="*/ 65 h 131"/>
                  <a:gd name="T6" fmla="*/ 15 w 100"/>
                  <a:gd name="T7" fmla="*/ 13 h 131"/>
                  <a:gd name="T8" fmla="*/ 50 w 100"/>
                  <a:gd name="T9" fmla="*/ 0 h 131"/>
                  <a:gd name="T10" fmla="*/ 88 w 100"/>
                  <a:gd name="T11" fmla="*/ 18 h 131"/>
                  <a:gd name="T12" fmla="*/ 100 w 100"/>
                  <a:gd name="T13" fmla="*/ 65 h 131"/>
                  <a:gd name="T14" fmla="*/ 84 w 100"/>
                  <a:gd name="T15" fmla="*/ 117 h 131"/>
                  <a:gd name="T16" fmla="*/ 50 w 100"/>
                  <a:gd name="T17" fmla="*/ 131 h 131"/>
                  <a:gd name="T18" fmla="*/ 50 w 100"/>
                  <a:gd name="T19" fmla="*/ 107 h 131"/>
                  <a:gd name="T20" fmla="*/ 61 w 100"/>
                  <a:gd name="T21" fmla="*/ 97 h 131"/>
                  <a:gd name="T22" fmla="*/ 64 w 100"/>
                  <a:gd name="T23" fmla="*/ 65 h 131"/>
                  <a:gd name="T24" fmla="*/ 60 w 100"/>
                  <a:gd name="T25" fmla="*/ 30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0" y="125"/>
                      <a:pt x="12" y="112"/>
                    </a:cubicBezTo>
                    <a:cubicBezTo>
                      <a:pt x="4" y="101"/>
                      <a:pt x="0" y="86"/>
                      <a:pt x="0" y="65"/>
                    </a:cubicBezTo>
                    <a:cubicBezTo>
                      <a:pt x="0" y="42"/>
                      <a:pt x="5" y="24"/>
                      <a:pt x="15" y="13"/>
                    </a:cubicBezTo>
                    <a:cubicBezTo>
                      <a:pt x="23" y="4"/>
                      <a:pt x="35" y="0"/>
                      <a:pt x="50" y="0"/>
                    </a:cubicBezTo>
                    <a:cubicBezTo>
                      <a:pt x="67" y="0"/>
                      <a:pt x="79" y="6"/>
                      <a:pt x="88" y="18"/>
                    </a:cubicBezTo>
                    <a:cubicBezTo>
                      <a:pt x="96" y="29"/>
                      <a:pt x="100" y="45"/>
                      <a:pt x="100" y="65"/>
                    </a:cubicBezTo>
                    <a:cubicBezTo>
                      <a:pt x="100" y="89"/>
                      <a:pt x="94" y="106"/>
                      <a:pt x="84" y="117"/>
                    </a:cubicBezTo>
                    <a:cubicBezTo>
                      <a:pt x="76" y="126"/>
                      <a:pt x="64" y="131"/>
                      <a:pt x="50" y="131"/>
                    </a:cubicBezTo>
                    <a:close/>
                    <a:moveTo>
                      <a:pt x="50" y="107"/>
                    </a:moveTo>
                    <a:cubicBezTo>
                      <a:pt x="55" y="107"/>
                      <a:pt x="59" y="104"/>
                      <a:pt x="61" y="97"/>
                    </a:cubicBezTo>
                    <a:cubicBezTo>
                      <a:pt x="63" y="91"/>
                      <a:pt x="64" y="80"/>
                      <a:pt x="64" y="65"/>
                    </a:cubicBezTo>
                    <a:cubicBezTo>
                      <a:pt x="64" y="49"/>
                      <a:pt x="63" y="37"/>
                      <a:pt x="60" y="30"/>
                    </a:cubicBezTo>
                    <a:cubicBezTo>
                      <a:pt x="58" y="25"/>
                      <a:pt x="54" y="23"/>
                      <a:pt x="50" y="23"/>
                    </a:cubicBezTo>
                    <a:cubicBezTo>
                      <a:pt x="45" y="23"/>
                      <a:pt x="41" y="26"/>
                      <a:pt x="39" y="33"/>
                    </a:cubicBezTo>
                    <a:cubicBezTo>
                      <a:pt x="37" y="39"/>
                      <a:pt x="36" y="50"/>
                      <a:pt x="36" y="65"/>
                    </a:cubicBezTo>
                    <a:cubicBezTo>
                      <a:pt x="36" y="82"/>
                      <a:pt x="37" y="93"/>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8" name="Freeform 61"/>
              <p:cNvSpPr>
                <a:spLocks/>
              </p:cNvSpPr>
              <p:nvPr/>
            </p:nvSpPr>
            <p:spPr bwMode="auto">
              <a:xfrm>
                <a:off x="4740275" y="7959724"/>
                <a:ext cx="233362" cy="473075"/>
              </a:xfrm>
              <a:custGeom>
                <a:avLst/>
                <a:gdLst>
                  <a:gd name="T0" fmla="*/ 64 w 147"/>
                  <a:gd name="T1" fmla="*/ 298 h 298"/>
                  <a:gd name="T2" fmla="*/ 64 w 147"/>
                  <a:gd name="T3" fmla="*/ 76 h 298"/>
                  <a:gd name="T4" fmla="*/ 0 w 147"/>
                  <a:gd name="T5" fmla="*/ 109 h 298"/>
                  <a:gd name="T6" fmla="*/ 0 w 147"/>
                  <a:gd name="T7" fmla="*/ 38 h 298"/>
                  <a:gd name="T8" fmla="*/ 71 w 147"/>
                  <a:gd name="T9" fmla="*/ 0 h 298"/>
                  <a:gd name="T10" fmla="*/ 147 w 147"/>
                  <a:gd name="T11" fmla="*/ 0 h 298"/>
                  <a:gd name="T12" fmla="*/ 147 w 147"/>
                  <a:gd name="T13" fmla="*/ 298 h 298"/>
                  <a:gd name="T14" fmla="*/ 64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4" y="298"/>
                    </a:moveTo>
                    <a:lnTo>
                      <a:pt x="64" y="76"/>
                    </a:lnTo>
                    <a:lnTo>
                      <a:pt x="0" y="109"/>
                    </a:lnTo>
                    <a:lnTo>
                      <a:pt x="0" y="38"/>
                    </a:lnTo>
                    <a:lnTo>
                      <a:pt x="71" y="0"/>
                    </a:lnTo>
                    <a:lnTo>
                      <a:pt x="147" y="0"/>
                    </a:lnTo>
                    <a:lnTo>
                      <a:pt x="147" y="298"/>
                    </a:lnTo>
                    <a:lnTo>
                      <a:pt x="64"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39" name="Freeform 62"/>
              <p:cNvSpPr>
                <a:spLocks noEditPoints="1"/>
              </p:cNvSpPr>
              <p:nvPr/>
            </p:nvSpPr>
            <p:spPr bwMode="auto">
              <a:xfrm>
                <a:off x="5235575" y="7951787"/>
                <a:ext cx="376237" cy="493713"/>
              </a:xfrm>
              <a:custGeom>
                <a:avLst/>
                <a:gdLst>
                  <a:gd name="T0" fmla="*/ 50 w 100"/>
                  <a:gd name="T1" fmla="*/ 131 h 131"/>
                  <a:gd name="T2" fmla="*/ 12 w 100"/>
                  <a:gd name="T3" fmla="*/ 112 h 131"/>
                  <a:gd name="T4" fmla="*/ 0 w 100"/>
                  <a:gd name="T5" fmla="*/ 65 h 131"/>
                  <a:gd name="T6" fmla="*/ 15 w 100"/>
                  <a:gd name="T7" fmla="*/ 13 h 131"/>
                  <a:gd name="T8" fmla="*/ 50 w 100"/>
                  <a:gd name="T9" fmla="*/ 0 h 131"/>
                  <a:gd name="T10" fmla="*/ 88 w 100"/>
                  <a:gd name="T11" fmla="*/ 18 h 131"/>
                  <a:gd name="T12" fmla="*/ 100 w 100"/>
                  <a:gd name="T13" fmla="*/ 65 h 131"/>
                  <a:gd name="T14" fmla="*/ 85 w 100"/>
                  <a:gd name="T15" fmla="*/ 117 h 131"/>
                  <a:gd name="T16" fmla="*/ 50 w 100"/>
                  <a:gd name="T17" fmla="*/ 131 h 131"/>
                  <a:gd name="T18" fmla="*/ 50 w 100"/>
                  <a:gd name="T19" fmla="*/ 107 h 131"/>
                  <a:gd name="T20" fmla="*/ 61 w 100"/>
                  <a:gd name="T21" fmla="*/ 97 h 131"/>
                  <a:gd name="T22" fmla="*/ 64 w 100"/>
                  <a:gd name="T23" fmla="*/ 65 h 131"/>
                  <a:gd name="T24" fmla="*/ 60 w 100"/>
                  <a:gd name="T25" fmla="*/ 30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1" y="125"/>
                      <a:pt x="12" y="112"/>
                    </a:cubicBezTo>
                    <a:cubicBezTo>
                      <a:pt x="4" y="101"/>
                      <a:pt x="0" y="86"/>
                      <a:pt x="0" y="65"/>
                    </a:cubicBezTo>
                    <a:cubicBezTo>
                      <a:pt x="0" y="42"/>
                      <a:pt x="5" y="24"/>
                      <a:pt x="15" y="13"/>
                    </a:cubicBezTo>
                    <a:cubicBezTo>
                      <a:pt x="24" y="4"/>
                      <a:pt x="35" y="0"/>
                      <a:pt x="50" y="0"/>
                    </a:cubicBezTo>
                    <a:cubicBezTo>
                      <a:pt x="67" y="0"/>
                      <a:pt x="80" y="6"/>
                      <a:pt x="88" y="18"/>
                    </a:cubicBezTo>
                    <a:cubicBezTo>
                      <a:pt x="96" y="29"/>
                      <a:pt x="100" y="45"/>
                      <a:pt x="100" y="65"/>
                    </a:cubicBezTo>
                    <a:cubicBezTo>
                      <a:pt x="100" y="89"/>
                      <a:pt x="95" y="106"/>
                      <a:pt x="85" y="117"/>
                    </a:cubicBezTo>
                    <a:cubicBezTo>
                      <a:pt x="76" y="126"/>
                      <a:pt x="64" y="131"/>
                      <a:pt x="50" y="131"/>
                    </a:cubicBezTo>
                    <a:close/>
                    <a:moveTo>
                      <a:pt x="50" y="107"/>
                    </a:moveTo>
                    <a:cubicBezTo>
                      <a:pt x="55" y="107"/>
                      <a:pt x="59" y="104"/>
                      <a:pt x="61" y="97"/>
                    </a:cubicBezTo>
                    <a:cubicBezTo>
                      <a:pt x="63" y="91"/>
                      <a:pt x="64" y="80"/>
                      <a:pt x="64" y="65"/>
                    </a:cubicBezTo>
                    <a:cubicBezTo>
                      <a:pt x="64" y="49"/>
                      <a:pt x="63" y="37"/>
                      <a:pt x="60" y="30"/>
                    </a:cubicBezTo>
                    <a:cubicBezTo>
                      <a:pt x="58" y="25"/>
                      <a:pt x="54" y="23"/>
                      <a:pt x="50" y="23"/>
                    </a:cubicBezTo>
                    <a:cubicBezTo>
                      <a:pt x="45" y="23"/>
                      <a:pt x="41" y="26"/>
                      <a:pt x="39" y="33"/>
                    </a:cubicBezTo>
                    <a:cubicBezTo>
                      <a:pt x="37" y="39"/>
                      <a:pt x="36" y="50"/>
                      <a:pt x="36" y="65"/>
                    </a:cubicBezTo>
                    <a:cubicBezTo>
                      <a:pt x="36" y="82"/>
                      <a:pt x="37" y="93"/>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0" name="Freeform 63"/>
              <p:cNvSpPr>
                <a:spLocks/>
              </p:cNvSpPr>
              <p:nvPr/>
            </p:nvSpPr>
            <p:spPr bwMode="auto">
              <a:xfrm>
                <a:off x="5818187" y="7959724"/>
                <a:ext cx="233362" cy="473075"/>
              </a:xfrm>
              <a:custGeom>
                <a:avLst/>
                <a:gdLst>
                  <a:gd name="T0" fmla="*/ 66 w 147"/>
                  <a:gd name="T1" fmla="*/ 298 h 298"/>
                  <a:gd name="T2" fmla="*/ 66 w 147"/>
                  <a:gd name="T3" fmla="*/ 76 h 298"/>
                  <a:gd name="T4" fmla="*/ 0 w 147"/>
                  <a:gd name="T5" fmla="*/ 109 h 298"/>
                  <a:gd name="T6" fmla="*/ 0 w 147"/>
                  <a:gd name="T7" fmla="*/ 38 h 298"/>
                  <a:gd name="T8" fmla="*/ 74 w 147"/>
                  <a:gd name="T9" fmla="*/ 0 h 298"/>
                  <a:gd name="T10" fmla="*/ 147 w 147"/>
                  <a:gd name="T11" fmla="*/ 0 h 298"/>
                  <a:gd name="T12" fmla="*/ 147 w 147"/>
                  <a:gd name="T13" fmla="*/ 298 h 298"/>
                  <a:gd name="T14" fmla="*/ 66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6" y="298"/>
                    </a:moveTo>
                    <a:lnTo>
                      <a:pt x="66" y="76"/>
                    </a:lnTo>
                    <a:lnTo>
                      <a:pt x="0" y="109"/>
                    </a:lnTo>
                    <a:lnTo>
                      <a:pt x="0" y="38"/>
                    </a:lnTo>
                    <a:lnTo>
                      <a:pt x="74" y="0"/>
                    </a:lnTo>
                    <a:lnTo>
                      <a:pt x="147" y="0"/>
                    </a:lnTo>
                    <a:lnTo>
                      <a:pt x="147"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1" name="Freeform 64"/>
              <p:cNvSpPr>
                <a:spLocks noEditPoints="1"/>
              </p:cNvSpPr>
              <p:nvPr/>
            </p:nvSpPr>
            <p:spPr bwMode="auto">
              <a:xfrm>
                <a:off x="6318250" y="7951787"/>
                <a:ext cx="371475" cy="493713"/>
              </a:xfrm>
              <a:custGeom>
                <a:avLst/>
                <a:gdLst>
                  <a:gd name="T0" fmla="*/ 49 w 99"/>
                  <a:gd name="T1" fmla="*/ 131 h 131"/>
                  <a:gd name="T2" fmla="*/ 11 w 99"/>
                  <a:gd name="T3" fmla="*/ 112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7 h 131"/>
                  <a:gd name="T22" fmla="*/ 64 w 99"/>
                  <a:gd name="T23" fmla="*/ 65 h 131"/>
                  <a:gd name="T24" fmla="*/ 59 w 99"/>
                  <a:gd name="T25" fmla="*/ 30 h 131"/>
                  <a:gd name="T26" fmla="*/ 49 w 99"/>
                  <a:gd name="T27" fmla="*/ 23 h 131"/>
                  <a:gd name="T28" fmla="*/ 38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2"/>
                    </a:cubicBezTo>
                    <a:cubicBezTo>
                      <a:pt x="3" y="101"/>
                      <a:pt x="0" y="86"/>
                      <a:pt x="0" y="65"/>
                    </a:cubicBezTo>
                    <a:cubicBezTo>
                      <a:pt x="0" y="42"/>
                      <a:pt x="5" y="24"/>
                      <a:pt x="15" y="13"/>
                    </a:cubicBezTo>
                    <a:cubicBezTo>
                      <a:pt x="23" y="4"/>
                      <a:pt x="34"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7"/>
                    </a:cubicBezTo>
                    <a:cubicBezTo>
                      <a:pt x="62" y="91"/>
                      <a:pt x="64" y="80"/>
                      <a:pt x="64" y="65"/>
                    </a:cubicBezTo>
                    <a:cubicBezTo>
                      <a:pt x="64" y="49"/>
                      <a:pt x="62" y="37"/>
                      <a:pt x="59" y="30"/>
                    </a:cubicBezTo>
                    <a:cubicBezTo>
                      <a:pt x="57" y="25"/>
                      <a:pt x="54" y="23"/>
                      <a:pt x="49" y="23"/>
                    </a:cubicBezTo>
                    <a:cubicBezTo>
                      <a:pt x="44" y="23"/>
                      <a:pt x="41" y="26"/>
                      <a:pt x="38" y="33"/>
                    </a:cubicBezTo>
                    <a:cubicBezTo>
                      <a:pt x="36" y="39"/>
                      <a:pt x="35" y="50"/>
                      <a:pt x="35" y="65"/>
                    </a:cubicBezTo>
                    <a:cubicBezTo>
                      <a:pt x="35" y="82"/>
                      <a:pt x="36" y="93"/>
                      <a:pt x="39" y="100"/>
                    </a:cubicBezTo>
                    <a:cubicBezTo>
                      <a:pt x="41"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2" name="Freeform 65"/>
              <p:cNvSpPr>
                <a:spLocks/>
              </p:cNvSpPr>
              <p:nvPr/>
            </p:nvSpPr>
            <p:spPr bwMode="auto">
              <a:xfrm>
                <a:off x="6897687" y="7959724"/>
                <a:ext cx="236537" cy="473075"/>
              </a:xfrm>
              <a:custGeom>
                <a:avLst/>
                <a:gdLst>
                  <a:gd name="T0" fmla="*/ 66 w 149"/>
                  <a:gd name="T1" fmla="*/ 298 h 298"/>
                  <a:gd name="T2" fmla="*/ 66 w 149"/>
                  <a:gd name="T3" fmla="*/ 76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8"/>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3" name="Freeform 66"/>
              <p:cNvSpPr>
                <a:spLocks noEditPoints="1"/>
              </p:cNvSpPr>
              <p:nvPr/>
            </p:nvSpPr>
            <p:spPr bwMode="auto">
              <a:xfrm>
                <a:off x="7397750" y="7951787"/>
                <a:ext cx="371475" cy="493713"/>
              </a:xfrm>
              <a:custGeom>
                <a:avLst/>
                <a:gdLst>
                  <a:gd name="T0" fmla="*/ 49 w 99"/>
                  <a:gd name="T1" fmla="*/ 131 h 131"/>
                  <a:gd name="T2" fmla="*/ 12 w 99"/>
                  <a:gd name="T3" fmla="*/ 112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7 h 131"/>
                  <a:gd name="T22" fmla="*/ 64 w 99"/>
                  <a:gd name="T23" fmla="*/ 65 h 131"/>
                  <a:gd name="T24" fmla="*/ 59 w 99"/>
                  <a:gd name="T25" fmla="*/ 30 h 131"/>
                  <a:gd name="T26" fmla="*/ 49 w 99"/>
                  <a:gd name="T27" fmla="*/ 23 h 131"/>
                  <a:gd name="T28" fmla="*/ 39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2"/>
                    </a:cubicBezTo>
                    <a:cubicBezTo>
                      <a:pt x="4" y="101"/>
                      <a:pt x="0" y="86"/>
                      <a:pt x="0" y="65"/>
                    </a:cubicBezTo>
                    <a:cubicBezTo>
                      <a:pt x="0" y="42"/>
                      <a:pt x="5" y="24"/>
                      <a:pt x="15" y="13"/>
                    </a:cubicBezTo>
                    <a:cubicBezTo>
                      <a:pt x="23" y="4"/>
                      <a:pt x="35"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7"/>
                    </a:cubicBezTo>
                    <a:cubicBezTo>
                      <a:pt x="63" y="91"/>
                      <a:pt x="64" y="80"/>
                      <a:pt x="64" y="65"/>
                    </a:cubicBezTo>
                    <a:cubicBezTo>
                      <a:pt x="64" y="49"/>
                      <a:pt x="62" y="37"/>
                      <a:pt x="59" y="30"/>
                    </a:cubicBezTo>
                    <a:cubicBezTo>
                      <a:pt x="57" y="25"/>
                      <a:pt x="54" y="23"/>
                      <a:pt x="49" y="23"/>
                    </a:cubicBezTo>
                    <a:cubicBezTo>
                      <a:pt x="44" y="23"/>
                      <a:pt x="41" y="26"/>
                      <a:pt x="39" y="33"/>
                    </a:cubicBezTo>
                    <a:cubicBezTo>
                      <a:pt x="36" y="39"/>
                      <a:pt x="35" y="50"/>
                      <a:pt x="35" y="65"/>
                    </a:cubicBezTo>
                    <a:cubicBezTo>
                      <a:pt x="35" y="82"/>
                      <a:pt x="37" y="93"/>
                      <a:pt x="39" y="100"/>
                    </a:cubicBezTo>
                    <a:cubicBezTo>
                      <a:pt x="42"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4" name="Freeform 67"/>
              <p:cNvSpPr>
                <a:spLocks noEditPoints="1"/>
              </p:cNvSpPr>
              <p:nvPr/>
            </p:nvSpPr>
            <p:spPr bwMode="auto">
              <a:xfrm>
                <a:off x="3619500" y="8759824"/>
                <a:ext cx="373062" cy="493713"/>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2"/>
                      <a:pt x="5" y="25"/>
                      <a:pt x="15" y="14"/>
                    </a:cubicBezTo>
                    <a:cubicBezTo>
                      <a:pt x="23" y="5"/>
                      <a:pt x="34"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2" y="91"/>
                      <a:pt x="64" y="81"/>
                      <a:pt x="64" y="66"/>
                    </a:cubicBezTo>
                    <a:cubicBezTo>
                      <a:pt x="64" y="49"/>
                      <a:pt x="62" y="37"/>
                      <a:pt x="59" y="31"/>
                    </a:cubicBezTo>
                    <a:cubicBezTo>
                      <a:pt x="57" y="26"/>
                      <a:pt x="54" y="23"/>
                      <a:pt x="49" y="23"/>
                    </a:cubicBezTo>
                    <a:cubicBezTo>
                      <a:pt x="44" y="23"/>
                      <a:pt x="41" y="26"/>
                      <a:pt x="38" y="33"/>
                    </a:cubicBezTo>
                    <a:cubicBezTo>
                      <a:pt x="36" y="40"/>
                      <a:pt x="35" y="51"/>
                      <a:pt x="35" y="66"/>
                    </a:cubicBezTo>
                    <a:cubicBezTo>
                      <a:pt x="35" y="82"/>
                      <a:pt x="36" y="94"/>
                      <a:pt x="39" y="100"/>
                    </a:cubicBezTo>
                    <a:cubicBezTo>
                      <a:pt x="41"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5" name="Freeform 68"/>
              <p:cNvSpPr>
                <a:spLocks/>
              </p:cNvSpPr>
              <p:nvPr/>
            </p:nvSpPr>
            <p:spPr bwMode="auto">
              <a:xfrm>
                <a:off x="4198937" y="8772524"/>
                <a:ext cx="236537" cy="469900"/>
              </a:xfrm>
              <a:custGeom>
                <a:avLst/>
                <a:gdLst>
                  <a:gd name="T0" fmla="*/ 66 w 149"/>
                  <a:gd name="T1" fmla="*/ 296 h 296"/>
                  <a:gd name="T2" fmla="*/ 66 w 149"/>
                  <a:gd name="T3" fmla="*/ 75 h 296"/>
                  <a:gd name="T4" fmla="*/ 0 w 149"/>
                  <a:gd name="T5" fmla="*/ 108 h 296"/>
                  <a:gd name="T6" fmla="*/ 0 w 149"/>
                  <a:gd name="T7" fmla="*/ 35 h 296"/>
                  <a:gd name="T8" fmla="*/ 73 w 149"/>
                  <a:gd name="T9" fmla="*/ 0 h 296"/>
                  <a:gd name="T10" fmla="*/ 149 w 149"/>
                  <a:gd name="T11" fmla="*/ 0 h 296"/>
                  <a:gd name="T12" fmla="*/ 149 w 149"/>
                  <a:gd name="T13" fmla="*/ 296 h 296"/>
                  <a:gd name="T14" fmla="*/ 66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6" y="296"/>
                    </a:moveTo>
                    <a:lnTo>
                      <a:pt x="66" y="75"/>
                    </a:lnTo>
                    <a:lnTo>
                      <a:pt x="0" y="108"/>
                    </a:lnTo>
                    <a:lnTo>
                      <a:pt x="0" y="35"/>
                    </a:lnTo>
                    <a:lnTo>
                      <a:pt x="73" y="0"/>
                    </a:lnTo>
                    <a:lnTo>
                      <a:pt x="149" y="0"/>
                    </a:lnTo>
                    <a:lnTo>
                      <a:pt x="149" y="296"/>
                    </a:lnTo>
                    <a:lnTo>
                      <a:pt x="66" y="29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6" name="Freeform 69"/>
              <p:cNvSpPr>
                <a:spLocks noEditPoints="1"/>
              </p:cNvSpPr>
              <p:nvPr/>
            </p:nvSpPr>
            <p:spPr bwMode="auto">
              <a:xfrm>
                <a:off x="4699000" y="8759824"/>
                <a:ext cx="371475"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3" y="91"/>
                      <a:pt x="64" y="81"/>
                      <a:pt x="64" y="66"/>
                    </a:cubicBezTo>
                    <a:cubicBezTo>
                      <a:pt x="64" y="49"/>
                      <a:pt x="62" y="37"/>
                      <a:pt x="60" y="31"/>
                    </a:cubicBezTo>
                    <a:cubicBezTo>
                      <a:pt x="57" y="26"/>
                      <a:pt x="54" y="23"/>
                      <a:pt x="49" y="23"/>
                    </a:cubicBezTo>
                    <a:cubicBezTo>
                      <a:pt x="44" y="23"/>
                      <a:pt x="41" y="26"/>
                      <a:pt x="39" y="33"/>
                    </a:cubicBezTo>
                    <a:cubicBezTo>
                      <a:pt x="36" y="40"/>
                      <a:pt x="35" y="51"/>
                      <a:pt x="35" y="66"/>
                    </a:cubicBezTo>
                    <a:cubicBezTo>
                      <a:pt x="35" y="82"/>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7" name="Freeform 70"/>
              <p:cNvSpPr>
                <a:spLocks/>
              </p:cNvSpPr>
              <p:nvPr/>
            </p:nvSpPr>
            <p:spPr bwMode="auto">
              <a:xfrm>
                <a:off x="5276850" y="8772524"/>
                <a:ext cx="236537" cy="469900"/>
              </a:xfrm>
              <a:custGeom>
                <a:avLst/>
                <a:gdLst>
                  <a:gd name="T0" fmla="*/ 67 w 149"/>
                  <a:gd name="T1" fmla="*/ 296 h 296"/>
                  <a:gd name="T2" fmla="*/ 67 w 149"/>
                  <a:gd name="T3" fmla="*/ 75 h 296"/>
                  <a:gd name="T4" fmla="*/ 0 w 149"/>
                  <a:gd name="T5" fmla="*/ 108 h 296"/>
                  <a:gd name="T6" fmla="*/ 0 w 149"/>
                  <a:gd name="T7" fmla="*/ 35 h 296"/>
                  <a:gd name="T8" fmla="*/ 74 w 149"/>
                  <a:gd name="T9" fmla="*/ 0 h 296"/>
                  <a:gd name="T10" fmla="*/ 149 w 149"/>
                  <a:gd name="T11" fmla="*/ 0 h 296"/>
                  <a:gd name="T12" fmla="*/ 149 w 149"/>
                  <a:gd name="T13" fmla="*/ 296 h 296"/>
                  <a:gd name="T14" fmla="*/ 67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7" y="296"/>
                    </a:moveTo>
                    <a:lnTo>
                      <a:pt x="67" y="75"/>
                    </a:lnTo>
                    <a:lnTo>
                      <a:pt x="0" y="108"/>
                    </a:lnTo>
                    <a:lnTo>
                      <a:pt x="0" y="35"/>
                    </a:lnTo>
                    <a:lnTo>
                      <a:pt x="74" y="0"/>
                    </a:lnTo>
                    <a:lnTo>
                      <a:pt x="149" y="0"/>
                    </a:lnTo>
                    <a:lnTo>
                      <a:pt x="149" y="296"/>
                    </a:lnTo>
                    <a:lnTo>
                      <a:pt x="67" y="29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8" name="Freeform 71"/>
              <p:cNvSpPr>
                <a:spLocks noEditPoints="1"/>
              </p:cNvSpPr>
              <p:nvPr/>
            </p:nvSpPr>
            <p:spPr bwMode="auto">
              <a:xfrm>
                <a:off x="5776912" y="8759824"/>
                <a:ext cx="373062"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7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8" y="18"/>
                    </a:cubicBezTo>
                    <a:cubicBezTo>
                      <a:pt x="95" y="29"/>
                      <a:pt x="99" y="45"/>
                      <a:pt x="99" y="66"/>
                    </a:cubicBezTo>
                    <a:cubicBezTo>
                      <a:pt x="99" y="89"/>
                      <a:pt x="94" y="106"/>
                      <a:pt x="84" y="117"/>
                    </a:cubicBezTo>
                    <a:cubicBezTo>
                      <a:pt x="76" y="126"/>
                      <a:pt x="64" y="131"/>
                      <a:pt x="49" y="131"/>
                    </a:cubicBezTo>
                    <a:close/>
                    <a:moveTo>
                      <a:pt x="49" y="108"/>
                    </a:moveTo>
                    <a:cubicBezTo>
                      <a:pt x="55" y="108"/>
                      <a:pt x="58" y="104"/>
                      <a:pt x="61" y="98"/>
                    </a:cubicBezTo>
                    <a:cubicBezTo>
                      <a:pt x="63" y="91"/>
                      <a:pt x="64" y="81"/>
                      <a:pt x="64" y="66"/>
                    </a:cubicBezTo>
                    <a:cubicBezTo>
                      <a:pt x="64" y="49"/>
                      <a:pt x="63" y="37"/>
                      <a:pt x="60" y="31"/>
                    </a:cubicBezTo>
                    <a:cubicBezTo>
                      <a:pt x="57" y="26"/>
                      <a:pt x="54" y="23"/>
                      <a:pt x="49" y="23"/>
                    </a:cubicBezTo>
                    <a:cubicBezTo>
                      <a:pt x="45" y="23"/>
                      <a:pt x="41" y="26"/>
                      <a:pt x="39" y="33"/>
                    </a:cubicBezTo>
                    <a:cubicBezTo>
                      <a:pt x="37" y="40"/>
                      <a:pt x="35" y="51"/>
                      <a:pt x="35" y="66"/>
                    </a:cubicBezTo>
                    <a:cubicBezTo>
                      <a:pt x="35" y="82"/>
                      <a:pt x="37" y="94"/>
                      <a:pt x="40" y="100"/>
                    </a:cubicBezTo>
                    <a:cubicBezTo>
                      <a:pt x="42" y="105"/>
                      <a:pt x="45" y="108"/>
                      <a:pt x="49" y="10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9" name="Freeform 72"/>
              <p:cNvSpPr>
                <a:spLocks noEditPoints="1"/>
              </p:cNvSpPr>
              <p:nvPr/>
            </p:nvSpPr>
            <p:spPr bwMode="auto">
              <a:xfrm>
                <a:off x="6318250" y="8759824"/>
                <a:ext cx="371475" cy="493713"/>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2"/>
                      <a:pt x="5" y="25"/>
                      <a:pt x="15" y="14"/>
                    </a:cubicBezTo>
                    <a:cubicBezTo>
                      <a:pt x="23" y="5"/>
                      <a:pt x="34"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2" y="91"/>
                      <a:pt x="64" y="81"/>
                      <a:pt x="64" y="66"/>
                    </a:cubicBezTo>
                    <a:cubicBezTo>
                      <a:pt x="64" y="49"/>
                      <a:pt x="62" y="37"/>
                      <a:pt x="59" y="31"/>
                    </a:cubicBezTo>
                    <a:cubicBezTo>
                      <a:pt x="57" y="26"/>
                      <a:pt x="54" y="23"/>
                      <a:pt x="49" y="23"/>
                    </a:cubicBezTo>
                    <a:cubicBezTo>
                      <a:pt x="44" y="23"/>
                      <a:pt x="41" y="26"/>
                      <a:pt x="38" y="33"/>
                    </a:cubicBezTo>
                    <a:cubicBezTo>
                      <a:pt x="36" y="40"/>
                      <a:pt x="35" y="51"/>
                      <a:pt x="35" y="66"/>
                    </a:cubicBezTo>
                    <a:cubicBezTo>
                      <a:pt x="35" y="82"/>
                      <a:pt x="36" y="94"/>
                      <a:pt x="39" y="100"/>
                    </a:cubicBezTo>
                    <a:cubicBezTo>
                      <a:pt x="41"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0" name="Freeform 73"/>
              <p:cNvSpPr>
                <a:spLocks/>
              </p:cNvSpPr>
              <p:nvPr/>
            </p:nvSpPr>
            <p:spPr bwMode="auto">
              <a:xfrm>
                <a:off x="6897687" y="8772524"/>
                <a:ext cx="236537" cy="469900"/>
              </a:xfrm>
              <a:custGeom>
                <a:avLst/>
                <a:gdLst>
                  <a:gd name="T0" fmla="*/ 66 w 149"/>
                  <a:gd name="T1" fmla="*/ 296 h 296"/>
                  <a:gd name="T2" fmla="*/ 66 w 149"/>
                  <a:gd name="T3" fmla="*/ 75 h 296"/>
                  <a:gd name="T4" fmla="*/ 0 w 149"/>
                  <a:gd name="T5" fmla="*/ 108 h 296"/>
                  <a:gd name="T6" fmla="*/ 0 w 149"/>
                  <a:gd name="T7" fmla="*/ 35 h 296"/>
                  <a:gd name="T8" fmla="*/ 73 w 149"/>
                  <a:gd name="T9" fmla="*/ 0 h 296"/>
                  <a:gd name="T10" fmla="*/ 149 w 149"/>
                  <a:gd name="T11" fmla="*/ 0 h 296"/>
                  <a:gd name="T12" fmla="*/ 149 w 149"/>
                  <a:gd name="T13" fmla="*/ 296 h 296"/>
                  <a:gd name="T14" fmla="*/ 66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6" y="296"/>
                    </a:moveTo>
                    <a:lnTo>
                      <a:pt x="66" y="75"/>
                    </a:lnTo>
                    <a:lnTo>
                      <a:pt x="0" y="108"/>
                    </a:lnTo>
                    <a:lnTo>
                      <a:pt x="0" y="35"/>
                    </a:lnTo>
                    <a:lnTo>
                      <a:pt x="73" y="0"/>
                    </a:lnTo>
                    <a:lnTo>
                      <a:pt x="149" y="0"/>
                    </a:lnTo>
                    <a:lnTo>
                      <a:pt x="149" y="296"/>
                    </a:lnTo>
                    <a:lnTo>
                      <a:pt x="66" y="29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1" name="Freeform 74"/>
              <p:cNvSpPr>
                <a:spLocks/>
              </p:cNvSpPr>
              <p:nvPr/>
            </p:nvSpPr>
            <p:spPr bwMode="auto">
              <a:xfrm>
                <a:off x="4740275" y="9580562"/>
                <a:ext cx="233362" cy="473075"/>
              </a:xfrm>
              <a:custGeom>
                <a:avLst/>
                <a:gdLst>
                  <a:gd name="T0" fmla="*/ 64 w 147"/>
                  <a:gd name="T1" fmla="*/ 298 h 298"/>
                  <a:gd name="T2" fmla="*/ 64 w 147"/>
                  <a:gd name="T3" fmla="*/ 75 h 298"/>
                  <a:gd name="T4" fmla="*/ 0 w 147"/>
                  <a:gd name="T5" fmla="*/ 108 h 298"/>
                  <a:gd name="T6" fmla="*/ 0 w 147"/>
                  <a:gd name="T7" fmla="*/ 37 h 298"/>
                  <a:gd name="T8" fmla="*/ 71 w 147"/>
                  <a:gd name="T9" fmla="*/ 0 h 298"/>
                  <a:gd name="T10" fmla="*/ 147 w 147"/>
                  <a:gd name="T11" fmla="*/ 0 h 298"/>
                  <a:gd name="T12" fmla="*/ 147 w 147"/>
                  <a:gd name="T13" fmla="*/ 298 h 298"/>
                  <a:gd name="T14" fmla="*/ 64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4" y="298"/>
                    </a:moveTo>
                    <a:lnTo>
                      <a:pt x="64" y="75"/>
                    </a:lnTo>
                    <a:lnTo>
                      <a:pt x="0" y="108"/>
                    </a:lnTo>
                    <a:lnTo>
                      <a:pt x="0" y="37"/>
                    </a:lnTo>
                    <a:lnTo>
                      <a:pt x="71" y="0"/>
                    </a:lnTo>
                    <a:lnTo>
                      <a:pt x="147" y="0"/>
                    </a:lnTo>
                    <a:lnTo>
                      <a:pt x="147" y="298"/>
                    </a:lnTo>
                    <a:lnTo>
                      <a:pt x="64"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2" name="Freeform 75"/>
              <p:cNvSpPr>
                <a:spLocks/>
              </p:cNvSpPr>
              <p:nvPr/>
            </p:nvSpPr>
            <p:spPr bwMode="auto">
              <a:xfrm>
                <a:off x="5276850" y="9580562"/>
                <a:ext cx="236537" cy="473075"/>
              </a:xfrm>
              <a:custGeom>
                <a:avLst/>
                <a:gdLst>
                  <a:gd name="T0" fmla="*/ 67 w 149"/>
                  <a:gd name="T1" fmla="*/ 298 h 298"/>
                  <a:gd name="T2" fmla="*/ 67 w 149"/>
                  <a:gd name="T3" fmla="*/ 75 h 298"/>
                  <a:gd name="T4" fmla="*/ 0 w 149"/>
                  <a:gd name="T5" fmla="*/ 108 h 298"/>
                  <a:gd name="T6" fmla="*/ 0 w 149"/>
                  <a:gd name="T7" fmla="*/ 37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5"/>
                    </a:lnTo>
                    <a:lnTo>
                      <a:pt x="0" y="108"/>
                    </a:lnTo>
                    <a:lnTo>
                      <a:pt x="0" y="37"/>
                    </a:lnTo>
                    <a:lnTo>
                      <a:pt x="74" y="0"/>
                    </a:lnTo>
                    <a:lnTo>
                      <a:pt x="149" y="0"/>
                    </a:lnTo>
                    <a:lnTo>
                      <a:pt x="149" y="298"/>
                    </a:lnTo>
                    <a:lnTo>
                      <a:pt x="67"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3" name="Freeform 76"/>
              <p:cNvSpPr>
                <a:spLocks noEditPoints="1"/>
              </p:cNvSpPr>
              <p:nvPr/>
            </p:nvSpPr>
            <p:spPr bwMode="auto">
              <a:xfrm>
                <a:off x="5776912" y="9567862"/>
                <a:ext cx="373062"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8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8" y="18"/>
                    </a:cubicBezTo>
                    <a:cubicBezTo>
                      <a:pt x="95" y="29"/>
                      <a:pt x="99" y="45"/>
                      <a:pt x="99" y="66"/>
                    </a:cubicBezTo>
                    <a:cubicBezTo>
                      <a:pt x="99" y="89"/>
                      <a:pt x="94" y="106"/>
                      <a:pt x="84" y="118"/>
                    </a:cubicBezTo>
                    <a:cubicBezTo>
                      <a:pt x="76" y="127"/>
                      <a:pt x="64" y="131"/>
                      <a:pt x="49" y="131"/>
                    </a:cubicBezTo>
                    <a:close/>
                    <a:moveTo>
                      <a:pt x="49" y="108"/>
                    </a:moveTo>
                    <a:cubicBezTo>
                      <a:pt x="55" y="108"/>
                      <a:pt x="58" y="105"/>
                      <a:pt x="61" y="98"/>
                    </a:cubicBezTo>
                    <a:cubicBezTo>
                      <a:pt x="63" y="92"/>
                      <a:pt x="64" y="81"/>
                      <a:pt x="64" y="66"/>
                    </a:cubicBezTo>
                    <a:cubicBezTo>
                      <a:pt x="64" y="49"/>
                      <a:pt x="63" y="38"/>
                      <a:pt x="60" y="31"/>
                    </a:cubicBezTo>
                    <a:cubicBezTo>
                      <a:pt x="57" y="26"/>
                      <a:pt x="54" y="23"/>
                      <a:pt x="49" y="23"/>
                    </a:cubicBezTo>
                    <a:cubicBezTo>
                      <a:pt x="45" y="23"/>
                      <a:pt x="41" y="27"/>
                      <a:pt x="39" y="33"/>
                    </a:cubicBezTo>
                    <a:cubicBezTo>
                      <a:pt x="37" y="40"/>
                      <a:pt x="35" y="51"/>
                      <a:pt x="35" y="66"/>
                    </a:cubicBezTo>
                    <a:cubicBezTo>
                      <a:pt x="35" y="83"/>
                      <a:pt x="37" y="94"/>
                      <a:pt x="40"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4" name="Freeform 77"/>
              <p:cNvSpPr>
                <a:spLocks/>
              </p:cNvSpPr>
              <p:nvPr/>
            </p:nvSpPr>
            <p:spPr bwMode="auto">
              <a:xfrm>
                <a:off x="6356350" y="9580562"/>
                <a:ext cx="236537" cy="473075"/>
              </a:xfrm>
              <a:custGeom>
                <a:avLst/>
                <a:gdLst>
                  <a:gd name="T0" fmla="*/ 66 w 149"/>
                  <a:gd name="T1" fmla="*/ 298 h 298"/>
                  <a:gd name="T2" fmla="*/ 66 w 149"/>
                  <a:gd name="T3" fmla="*/ 75 h 298"/>
                  <a:gd name="T4" fmla="*/ 0 w 149"/>
                  <a:gd name="T5" fmla="*/ 108 h 298"/>
                  <a:gd name="T6" fmla="*/ 0 w 149"/>
                  <a:gd name="T7" fmla="*/ 37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5"/>
                    </a:lnTo>
                    <a:lnTo>
                      <a:pt x="0" y="108"/>
                    </a:lnTo>
                    <a:lnTo>
                      <a:pt x="0" y="37"/>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5" name="Freeform 78"/>
              <p:cNvSpPr>
                <a:spLocks/>
              </p:cNvSpPr>
              <p:nvPr/>
            </p:nvSpPr>
            <p:spPr bwMode="auto">
              <a:xfrm>
                <a:off x="6897687" y="5675312"/>
                <a:ext cx="30162" cy="30163"/>
              </a:xfrm>
              <a:custGeom>
                <a:avLst/>
                <a:gdLst>
                  <a:gd name="T0" fmla="*/ 0 w 8"/>
                  <a:gd name="T1" fmla="*/ 0 h 8"/>
                  <a:gd name="T2" fmla="*/ 0 w 8"/>
                  <a:gd name="T3" fmla="*/ 8 h 8"/>
                  <a:gd name="T4" fmla="*/ 8 w 8"/>
                  <a:gd name="T5" fmla="*/ 4 h 8"/>
                  <a:gd name="T6" fmla="*/ 0 w 8"/>
                  <a:gd name="T7" fmla="*/ 0 h 8"/>
                </a:gdLst>
                <a:ahLst/>
                <a:cxnLst>
                  <a:cxn ang="0">
                    <a:pos x="T0" y="T1"/>
                  </a:cxn>
                  <a:cxn ang="0">
                    <a:pos x="T2" y="T3"/>
                  </a:cxn>
                  <a:cxn ang="0">
                    <a:pos x="T4" y="T5"/>
                  </a:cxn>
                  <a:cxn ang="0">
                    <a:pos x="T6" y="T7"/>
                  </a:cxn>
                </a:cxnLst>
                <a:rect l="0" t="0" r="r" b="b"/>
                <a:pathLst>
                  <a:path w="8" h="8">
                    <a:moveTo>
                      <a:pt x="0" y="0"/>
                    </a:moveTo>
                    <a:cubicBezTo>
                      <a:pt x="0" y="8"/>
                      <a:pt x="0" y="8"/>
                      <a:pt x="0" y="8"/>
                    </a:cubicBezTo>
                    <a:cubicBezTo>
                      <a:pt x="8" y="4"/>
                      <a:pt x="8" y="4"/>
                      <a:pt x="8" y="4"/>
                    </a:cubicBezTo>
                    <a:cubicBezTo>
                      <a:pt x="5" y="3"/>
                      <a:pt x="3" y="1"/>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6" name="Freeform 79"/>
              <p:cNvSpPr>
                <a:spLocks/>
              </p:cNvSpPr>
              <p:nvPr/>
            </p:nvSpPr>
            <p:spPr bwMode="auto">
              <a:xfrm>
                <a:off x="7002462" y="5738812"/>
                <a:ext cx="131762" cy="266700"/>
              </a:xfrm>
              <a:custGeom>
                <a:avLst/>
                <a:gdLst>
                  <a:gd name="T0" fmla="*/ 0 w 35"/>
                  <a:gd name="T1" fmla="*/ 0 h 71"/>
                  <a:gd name="T2" fmla="*/ 0 w 35"/>
                  <a:gd name="T3" fmla="*/ 71 h 71"/>
                  <a:gd name="T4" fmla="*/ 35 w 35"/>
                  <a:gd name="T5" fmla="*/ 71 h 71"/>
                  <a:gd name="T6" fmla="*/ 35 w 35"/>
                  <a:gd name="T7" fmla="*/ 24 h 71"/>
                  <a:gd name="T8" fmla="*/ 0 w 35"/>
                  <a:gd name="T9" fmla="*/ 0 h 71"/>
                </a:gdLst>
                <a:ahLst/>
                <a:cxnLst>
                  <a:cxn ang="0">
                    <a:pos x="T0" y="T1"/>
                  </a:cxn>
                  <a:cxn ang="0">
                    <a:pos x="T2" y="T3"/>
                  </a:cxn>
                  <a:cxn ang="0">
                    <a:pos x="T4" y="T5"/>
                  </a:cxn>
                  <a:cxn ang="0">
                    <a:pos x="T6" y="T7"/>
                  </a:cxn>
                  <a:cxn ang="0">
                    <a:pos x="T8" y="T9"/>
                  </a:cxn>
                </a:cxnLst>
                <a:rect l="0" t="0" r="r" b="b"/>
                <a:pathLst>
                  <a:path w="35" h="71">
                    <a:moveTo>
                      <a:pt x="0" y="0"/>
                    </a:moveTo>
                    <a:cubicBezTo>
                      <a:pt x="0" y="71"/>
                      <a:pt x="0" y="71"/>
                      <a:pt x="0" y="71"/>
                    </a:cubicBezTo>
                    <a:cubicBezTo>
                      <a:pt x="35" y="71"/>
                      <a:pt x="35" y="71"/>
                      <a:pt x="35" y="71"/>
                    </a:cubicBezTo>
                    <a:cubicBezTo>
                      <a:pt x="35" y="24"/>
                      <a:pt x="35" y="24"/>
                      <a:pt x="35" y="24"/>
                    </a:cubicBezTo>
                    <a:cubicBezTo>
                      <a:pt x="23" y="15"/>
                      <a:pt x="12" y="7"/>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7" name="Freeform 80"/>
              <p:cNvSpPr>
                <a:spLocks/>
              </p:cNvSpPr>
              <p:nvPr/>
            </p:nvSpPr>
            <p:spPr bwMode="auto">
              <a:xfrm>
                <a:off x="7975600" y="7173912"/>
                <a:ext cx="98425" cy="150813"/>
              </a:xfrm>
              <a:custGeom>
                <a:avLst/>
                <a:gdLst>
                  <a:gd name="T0" fmla="*/ 20 w 26"/>
                  <a:gd name="T1" fmla="*/ 0 h 40"/>
                  <a:gd name="T2" fmla="*/ 0 w 26"/>
                  <a:gd name="T3" fmla="*/ 9 h 40"/>
                  <a:gd name="T4" fmla="*/ 0 w 26"/>
                  <a:gd name="T5" fmla="*/ 40 h 40"/>
                  <a:gd name="T6" fmla="*/ 26 w 26"/>
                  <a:gd name="T7" fmla="*/ 27 h 40"/>
                  <a:gd name="T8" fmla="*/ 20 w 26"/>
                  <a:gd name="T9" fmla="*/ 0 h 40"/>
                </a:gdLst>
                <a:ahLst/>
                <a:cxnLst>
                  <a:cxn ang="0">
                    <a:pos x="T0" y="T1"/>
                  </a:cxn>
                  <a:cxn ang="0">
                    <a:pos x="T2" y="T3"/>
                  </a:cxn>
                  <a:cxn ang="0">
                    <a:pos x="T4" y="T5"/>
                  </a:cxn>
                  <a:cxn ang="0">
                    <a:pos x="T6" y="T7"/>
                  </a:cxn>
                  <a:cxn ang="0">
                    <a:pos x="T8" y="T9"/>
                  </a:cxn>
                </a:cxnLst>
                <a:rect l="0" t="0" r="r" b="b"/>
                <a:pathLst>
                  <a:path w="26" h="40">
                    <a:moveTo>
                      <a:pt x="20" y="0"/>
                    </a:moveTo>
                    <a:cubicBezTo>
                      <a:pt x="0" y="9"/>
                      <a:pt x="0" y="9"/>
                      <a:pt x="0" y="9"/>
                    </a:cubicBezTo>
                    <a:cubicBezTo>
                      <a:pt x="0" y="40"/>
                      <a:pt x="0" y="40"/>
                      <a:pt x="0" y="40"/>
                    </a:cubicBezTo>
                    <a:cubicBezTo>
                      <a:pt x="26" y="27"/>
                      <a:pt x="26" y="27"/>
                      <a:pt x="26" y="27"/>
                    </a:cubicBezTo>
                    <a:cubicBezTo>
                      <a:pt x="24" y="18"/>
                      <a:pt x="22" y="9"/>
                      <a:pt x="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8" name="Freeform 81"/>
              <p:cNvSpPr>
                <a:spLocks/>
              </p:cNvSpPr>
              <p:nvPr/>
            </p:nvSpPr>
            <p:spPr bwMode="auto">
              <a:xfrm>
                <a:off x="8080375" y="7305674"/>
                <a:ext cx="46037" cy="319088"/>
              </a:xfrm>
              <a:custGeom>
                <a:avLst/>
                <a:gdLst>
                  <a:gd name="T0" fmla="*/ 0 w 12"/>
                  <a:gd name="T1" fmla="*/ 0 h 85"/>
                  <a:gd name="T2" fmla="*/ 0 w 12"/>
                  <a:gd name="T3" fmla="*/ 85 h 85"/>
                  <a:gd name="T4" fmla="*/ 12 w 12"/>
                  <a:gd name="T5" fmla="*/ 85 h 85"/>
                  <a:gd name="T6" fmla="*/ 0 w 12"/>
                  <a:gd name="T7" fmla="*/ 0 h 85"/>
                </a:gdLst>
                <a:ahLst/>
                <a:cxnLst>
                  <a:cxn ang="0">
                    <a:pos x="T0" y="T1"/>
                  </a:cxn>
                  <a:cxn ang="0">
                    <a:pos x="T2" y="T3"/>
                  </a:cxn>
                  <a:cxn ang="0">
                    <a:pos x="T4" y="T5"/>
                  </a:cxn>
                  <a:cxn ang="0">
                    <a:pos x="T6" y="T7"/>
                  </a:cxn>
                </a:cxnLst>
                <a:rect l="0" t="0" r="r" b="b"/>
                <a:pathLst>
                  <a:path w="12" h="85">
                    <a:moveTo>
                      <a:pt x="0" y="0"/>
                    </a:moveTo>
                    <a:cubicBezTo>
                      <a:pt x="0" y="85"/>
                      <a:pt x="0" y="85"/>
                      <a:pt x="0" y="85"/>
                    </a:cubicBezTo>
                    <a:cubicBezTo>
                      <a:pt x="12" y="85"/>
                      <a:pt x="12" y="85"/>
                      <a:pt x="12" y="85"/>
                    </a:cubicBezTo>
                    <a:cubicBezTo>
                      <a:pt x="10" y="56"/>
                      <a:pt x="6" y="27"/>
                      <a:pt x="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9" name="Freeform 82"/>
              <p:cNvSpPr>
                <a:spLocks/>
              </p:cNvSpPr>
              <p:nvPr/>
            </p:nvSpPr>
            <p:spPr bwMode="auto">
              <a:xfrm>
                <a:off x="7439025" y="6340474"/>
                <a:ext cx="231775" cy="473075"/>
              </a:xfrm>
              <a:custGeom>
                <a:avLst/>
                <a:gdLst>
                  <a:gd name="T0" fmla="*/ 27 w 62"/>
                  <a:gd name="T1" fmla="*/ 126 h 126"/>
                  <a:gd name="T2" fmla="*/ 62 w 62"/>
                  <a:gd name="T3" fmla="*/ 126 h 126"/>
                  <a:gd name="T4" fmla="*/ 62 w 62"/>
                  <a:gd name="T5" fmla="*/ 9 h 126"/>
                  <a:gd name="T6" fmla="*/ 56 w 62"/>
                  <a:gd name="T7" fmla="*/ 0 h 126"/>
                  <a:gd name="T8" fmla="*/ 30 w 62"/>
                  <a:gd name="T9" fmla="*/ 0 h 126"/>
                  <a:gd name="T10" fmla="*/ 0 w 62"/>
                  <a:gd name="T11" fmla="*/ 16 h 126"/>
                  <a:gd name="T12" fmla="*/ 0 w 62"/>
                  <a:gd name="T13" fmla="*/ 46 h 126"/>
                  <a:gd name="T14" fmla="*/ 27 w 62"/>
                  <a:gd name="T15" fmla="*/ 33 h 126"/>
                  <a:gd name="T16" fmla="*/ 27 w 62"/>
                  <a:gd name="T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27" y="126"/>
                    </a:moveTo>
                    <a:cubicBezTo>
                      <a:pt x="62" y="126"/>
                      <a:pt x="62" y="126"/>
                      <a:pt x="62" y="126"/>
                    </a:cubicBezTo>
                    <a:cubicBezTo>
                      <a:pt x="62" y="9"/>
                      <a:pt x="62" y="9"/>
                      <a:pt x="62" y="9"/>
                    </a:cubicBezTo>
                    <a:cubicBezTo>
                      <a:pt x="60" y="6"/>
                      <a:pt x="58" y="3"/>
                      <a:pt x="56" y="0"/>
                    </a:cubicBezTo>
                    <a:cubicBezTo>
                      <a:pt x="30" y="0"/>
                      <a:pt x="30" y="0"/>
                      <a:pt x="30" y="0"/>
                    </a:cubicBezTo>
                    <a:cubicBezTo>
                      <a:pt x="0" y="16"/>
                      <a:pt x="0" y="16"/>
                      <a:pt x="0" y="16"/>
                    </a:cubicBezTo>
                    <a:cubicBezTo>
                      <a:pt x="0" y="46"/>
                      <a:pt x="0" y="46"/>
                      <a:pt x="0" y="46"/>
                    </a:cubicBezTo>
                    <a:cubicBezTo>
                      <a:pt x="27" y="33"/>
                      <a:pt x="27" y="33"/>
                      <a:pt x="27" y="33"/>
                    </a:cubicBezTo>
                    <a:lnTo>
                      <a:pt x="27" y="12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0" name="Freeform 83"/>
              <p:cNvSpPr>
                <a:spLocks/>
              </p:cNvSpPr>
              <p:nvPr/>
            </p:nvSpPr>
            <p:spPr bwMode="auto">
              <a:xfrm>
                <a:off x="7975600" y="7959724"/>
                <a:ext cx="153987" cy="357188"/>
              </a:xfrm>
              <a:custGeom>
                <a:avLst/>
                <a:gdLst>
                  <a:gd name="T0" fmla="*/ 41 w 41"/>
                  <a:gd name="T1" fmla="*/ 0 h 95"/>
                  <a:gd name="T2" fmla="*/ 31 w 41"/>
                  <a:gd name="T3" fmla="*/ 0 h 95"/>
                  <a:gd name="T4" fmla="*/ 0 w 41"/>
                  <a:gd name="T5" fmla="*/ 16 h 95"/>
                  <a:gd name="T6" fmla="*/ 0 w 41"/>
                  <a:gd name="T7" fmla="*/ 46 h 95"/>
                  <a:gd name="T8" fmla="*/ 28 w 41"/>
                  <a:gd name="T9" fmla="*/ 32 h 95"/>
                  <a:gd name="T10" fmla="*/ 28 w 41"/>
                  <a:gd name="T11" fmla="*/ 95 h 95"/>
                  <a:gd name="T12" fmla="*/ 41 w 41"/>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41" h="95">
                    <a:moveTo>
                      <a:pt x="41" y="0"/>
                    </a:moveTo>
                    <a:cubicBezTo>
                      <a:pt x="31" y="0"/>
                      <a:pt x="31" y="0"/>
                      <a:pt x="31" y="0"/>
                    </a:cubicBezTo>
                    <a:cubicBezTo>
                      <a:pt x="0" y="16"/>
                      <a:pt x="0" y="16"/>
                      <a:pt x="0" y="16"/>
                    </a:cubicBezTo>
                    <a:cubicBezTo>
                      <a:pt x="0" y="46"/>
                      <a:pt x="0" y="46"/>
                      <a:pt x="0" y="46"/>
                    </a:cubicBezTo>
                    <a:cubicBezTo>
                      <a:pt x="28" y="32"/>
                      <a:pt x="28" y="32"/>
                      <a:pt x="28" y="32"/>
                    </a:cubicBezTo>
                    <a:cubicBezTo>
                      <a:pt x="28" y="95"/>
                      <a:pt x="28" y="95"/>
                      <a:pt x="28" y="95"/>
                    </a:cubicBezTo>
                    <a:cubicBezTo>
                      <a:pt x="35" y="64"/>
                      <a:pt x="39" y="33"/>
                      <a:pt x="41"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1" name="Freeform 84"/>
              <p:cNvSpPr>
                <a:spLocks noEditPoints="1"/>
              </p:cNvSpPr>
              <p:nvPr/>
            </p:nvSpPr>
            <p:spPr bwMode="auto">
              <a:xfrm>
                <a:off x="7397750" y="8759824"/>
                <a:ext cx="371475" cy="493713"/>
              </a:xfrm>
              <a:custGeom>
                <a:avLst/>
                <a:gdLst>
                  <a:gd name="T0" fmla="*/ 99 w 99"/>
                  <a:gd name="T1" fmla="*/ 66 h 131"/>
                  <a:gd name="T2" fmla="*/ 87 w 99"/>
                  <a:gd name="T3" fmla="*/ 18 h 131"/>
                  <a:gd name="T4" fmla="*/ 49 w 99"/>
                  <a:gd name="T5" fmla="*/ 0 h 131"/>
                  <a:gd name="T6" fmla="*/ 15 w 99"/>
                  <a:gd name="T7" fmla="*/ 14 h 131"/>
                  <a:gd name="T8" fmla="*/ 0 w 99"/>
                  <a:gd name="T9" fmla="*/ 66 h 131"/>
                  <a:gd name="T10" fmla="*/ 12 w 99"/>
                  <a:gd name="T11" fmla="*/ 113 h 131"/>
                  <a:gd name="T12" fmla="*/ 49 w 99"/>
                  <a:gd name="T13" fmla="*/ 131 h 131"/>
                  <a:gd name="T14" fmla="*/ 78 w 99"/>
                  <a:gd name="T15" fmla="*/ 122 h 131"/>
                  <a:gd name="T16" fmla="*/ 95 w 99"/>
                  <a:gd name="T17" fmla="*/ 97 h 131"/>
                  <a:gd name="T18" fmla="*/ 99 w 99"/>
                  <a:gd name="T19" fmla="*/ 66 h 131"/>
                  <a:gd name="T20" fmla="*/ 60 w 99"/>
                  <a:gd name="T21" fmla="*/ 98 h 131"/>
                  <a:gd name="T22" fmla="*/ 49 w 99"/>
                  <a:gd name="T23" fmla="*/ 108 h 131"/>
                  <a:gd name="T24" fmla="*/ 39 w 99"/>
                  <a:gd name="T25" fmla="*/ 100 h 131"/>
                  <a:gd name="T26" fmla="*/ 35 w 99"/>
                  <a:gd name="T27" fmla="*/ 66 h 131"/>
                  <a:gd name="T28" fmla="*/ 39 w 99"/>
                  <a:gd name="T29" fmla="*/ 33 h 131"/>
                  <a:gd name="T30" fmla="*/ 49 w 99"/>
                  <a:gd name="T31" fmla="*/ 23 h 131"/>
                  <a:gd name="T32" fmla="*/ 59 w 99"/>
                  <a:gd name="T33" fmla="*/ 31 h 131"/>
                  <a:gd name="T34" fmla="*/ 64 w 99"/>
                  <a:gd name="T35" fmla="*/ 66 h 131"/>
                  <a:gd name="T36" fmla="*/ 60 w 99"/>
                  <a:gd name="T37" fmla="*/ 9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1">
                    <a:moveTo>
                      <a:pt x="99" y="66"/>
                    </a:moveTo>
                    <a:cubicBezTo>
                      <a:pt x="99" y="45"/>
                      <a:pt x="95" y="29"/>
                      <a:pt x="87" y="18"/>
                    </a:cubicBezTo>
                    <a:cubicBezTo>
                      <a:pt x="79" y="6"/>
                      <a:pt x="66" y="0"/>
                      <a:pt x="49" y="0"/>
                    </a:cubicBezTo>
                    <a:cubicBezTo>
                      <a:pt x="35" y="0"/>
                      <a:pt x="23" y="5"/>
                      <a:pt x="15" y="14"/>
                    </a:cubicBezTo>
                    <a:cubicBezTo>
                      <a:pt x="5" y="25"/>
                      <a:pt x="0" y="42"/>
                      <a:pt x="0" y="66"/>
                    </a:cubicBezTo>
                    <a:cubicBezTo>
                      <a:pt x="0" y="86"/>
                      <a:pt x="4" y="102"/>
                      <a:pt x="12" y="113"/>
                    </a:cubicBezTo>
                    <a:cubicBezTo>
                      <a:pt x="20" y="125"/>
                      <a:pt x="33" y="131"/>
                      <a:pt x="49" y="131"/>
                    </a:cubicBezTo>
                    <a:cubicBezTo>
                      <a:pt x="61" y="131"/>
                      <a:pt x="71" y="128"/>
                      <a:pt x="78" y="122"/>
                    </a:cubicBezTo>
                    <a:cubicBezTo>
                      <a:pt x="84" y="114"/>
                      <a:pt x="90" y="106"/>
                      <a:pt x="95" y="97"/>
                    </a:cubicBezTo>
                    <a:cubicBezTo>
                      <a:pt x="98" y="88"/>
                      <a:pt x="99" y="78"/>
                      <a:pt x="99" y="66"/>
                    </a:cubicBezTo>
                    <a:close/>
                    <a:moveTo>
                      <a:pt x="60" y="98"/>
                    </a:moveTo>
                    <a:cubicBezTo>
                      <a:pt x="58" y="104"/>
                      <a:pt x="54" y="108"/>
                      <a:pt x="49" y="108"/>
                    </a:cubicBezTo>
                    <a:cubicBezTo>
                      <a:pt x="45" y="108"/>
                      <a:pt x="42" y="105"/>
                      <a:pt x="39" y="100"/>
                    </a:cubicBezTo>
                    <a:cubicBezTo>
                      <a:pt x="37" y="94"/>
                      <a:pt x="35" y="82"/>
                      <a:pt x="35" y="66"/>
                    </a:cubicBezTo>
                    <a:cubicBezTo>
                      <a:pt x="35" y="51"/>
                      <a:pt x="36" y="40"/>
                      <a:pt x="39" y="33"/>
                    </a:cubicBezTo>
                    <a:cubicBezTo>
                      <a:pt x="41" y="26"/>
                      <a:pt x="44" y="23"/>
                      <a:pt x="49" y="23"/>
                    </a:cubicBezTo>
                    <a:cubicBezTo>
                      <a:pt x="54" y="23"/>
                      <a:pt x="57" y="26"/>
                      <a:pt x="59" y="31"/>
                    </a:cubicBezTo>
                    <a:cubicBezTo>
                      <a:pt x="62" y="37"/>
                      <a:pt x="64" y="49"/>
                      <a:pt x="64" y="66"/>
                    </a:cubicBezTo>
                    <a:cubicBezTo>
                      <a:pt x="64" y="81"/>
                      <a:pt x="63" y="91"/>
                      <a:pt x="60" y="9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2" name="Freeform 85"/>
              <p:cNvSpPr>
                <a:spLocks/>
              </p:cNvSpPr>
              <p:nvPr/>
            </p:nvSpPr>
            <p:spPr bwMode="auto">
              <a:xfrm>
                <a:off x="6856412" y="9567862"/>
                <a:ext cx="363537" cy="387350"/>
              </a:xfrm>
              <a:custGeom>
                <a:avLst/>
                <a:gdLst>
                  <a:gd name="T0" fmla="*/ 97 w 97"/>
                  <a:gd name="T1" fmla="*/ 42 h 103"/>
                  <a:gd name="T2" fmla="*/ 88 w 97"/>
                  <a:gd name="T3" fmla="*/ 18 h 103"/>
                  <a:gd name="T4" fmla="*/ 50 w 97"/>
                  <a:gd name="T5" fmla="*/ 0 h 103"/>
                  <a:gd name="T6" fmla="*/ 15 w 97"/>
                  <a:gd name="T7" fmla="*/ 14 h 103"/>
                  <a:gd name="T8" fmla="*/ 0 w 97"/>
                  <a:gd name="T9" fmla="*/ 66 h 103"/>
                  <a:gd name="T10" fmla="*/ 7 w 97"/>
                  <a:gd name="T11" fmla="*/ 103 h 103"/>
                  <a:gd name="T12" fmla="*/ 37 w 97"/>
                  <a:gd name="T13" fmla="*/ 85 h 103"/>
                  <a:gd name="T14" fmla="*/ 36 w 97"/>
                  <a:gd name="T15" fmla="*/ 66 h 103"/>
                  <a:gd name="T16" fmla="*/ 39 w 97"/>
                  <a:gd name="T17" fmla="*/ 33 h 103"/>
                  <a:gd name="T18" fmla="*/ 50 w 97"/>
                  <a:gd name="T19" fmla="*/ 23 h 103"/>
                  <a:gd name="T20" fmla="*/ 60 w 97"/>
                  <a:gd name="T21" fmla="*/ 31 h 103"/>
                  <a:gd name="T22" fmla="*/ 64 w 97"/>
                  <a:gd name="T23" fmla="*/ 66 h 103"/>
                  <a:gd name="T24" fmla="*/ 64 w 97"/>
                  <a:gd name="T25" fmla="*/ 67 h 103"/>
                  <a:gd name="T26" fmla="*/ 97 w 97"/>
                  <a:gd name="T27" fmla="*/ 4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3">
                    <a:moveTo>
                      <a:pt x="97" y="42"/>
                    </a:moveTo>
                    <a:cubicBezTo>
                      <a:pt x="95" y="32"/>
                      <a:pt x="92" y="25"/>
                      <a:pt x="88" y="18"/>
                    </a:cubicBezTo>
                    <a:cubicBezTo>
                      <a:pt x="79" y="6"/>
                      <a:pt x="67" y="0"/>
                      <a:pt x="50" y="0"/>
                    </a:cubicBezTo>
                    <a:cubicBezTo>
                      <a:pt x="35" y="0"/>
                      <a:pt x="23" y="5"/>
                      <a:pt x="15" y="14"/>
                    </a:cubicBezTo>
                    <a:cubicBezTo>
                      <a:pt x="5" y="25"/>
                      <a:pt x="0" y="43"/>
                      <a:pt x="0" y="66"/>
                    </a:cubicBezTo>
                    <a:cubicBezTo>
                      <a:pt x="0" y="81"/>
                      <a:pt x="2" y="93"/>
                      <a:pt x="7" y="103"/>
                    </a:cubicBezTo>
                    <a:cubicBezTo>
                      <a:pt x="17" y="98"/>
                      <a:pt x="27" y="92"/>
                      <a:pt x="37" y="85"/>
                    </a:cubicBezTo>
                    <a:cubicBezTo>
                      <a:pt x="36" y="80"/>
                      <a:pt x="36" y="74"/>
                      <a:pt x="36" y="66"/>
                    </a:cubicBezTo>
                    <a:cubicBezTo>
                      <a:pt x="36" y="51"/>
                      <a:pt x="37" y="40"/>
                      <a:pt x="39" y="33"/>
                    </a:cubicBezTo>
                    <a:cubicBezTo>
                      <a:pt x="41" y="27"/>
                      <a:pt x="45" y="23"/>
                      <a:pt x="50" y="23"/>
                    </a:cubicBezTo>
                    <a:cubicBezTo>
                      <a:pt x="54" y="23"/>
                      <a:pt x="58" y="26"/>
                      <a:pt x="60" y="31"/>
                    </a:cubicBezTo>
                    <a:cubicBezTo>
                      <a:pt x="63" y="38"/>
                      <a:pt x="64" y="49"/>
                      <a:pt x="64" y="66"/>
                    </a:cubicBezTo>
                    <a:cubicBezTo>
                      <a:pt x="64" y="66"/>
                      <a:pt x="64" y="67"/>
                      <a:pt x="64" y="67"/>
                    </a:cubicBezTo>
                    <a:cubicBezTo>
                      <a:pt x="75" y="59"/>
                      <a:pt x="86" y="50"/>
                      <a:pt x="97" y="4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3" name="Freeform 86"/>
              <p:cNvSpPr>
                <a:spLocks/>
              </p:cNvSpPr>
              <p:nvPr/>
            </p:nvSpPr>
            <p:spPr bwMode="auto">
              <a:xfrm>
                <a:off x="4160837" y="9567862"/>
                <a:ext cx="373062" cy="414338"/>
              </a:xfrm>
              <a:custGeom>
                <a:avLst/>
                <a:gdLst>
                  <a:gd name="T0" fmla="*/ 49 w 99"/>
                  <a:gd name="T1" fmla="*/ 0 h 110"/>
                  <a:gd name="T2" fmla="*/ 14 w 99"/>
                  <a:gd name="T3" fmla="*/ 14 h 110"/>
                  <a:gd name="T4" fmla="*/ 0 w 99"/>
                  <a:gd name="T5" fmla="*/ 51 h 110"/>
                  <a:gd name="T6" fmla="*/ 35 w 99"/>
                  <a:gd name="T7" fmla="*/ 77 h 110"/>
                  <a:gd name="T8" fmla="*/ 35 w 99"/>
                  <a:gd name="T9" fmla="*/ 66 h 110"/>
                  <a:gd name="T10" fmla="*/ 38 w 99"/>
                  <a:gd name="T11" fmla="*/ 33 h 110"/>
                  <a:gd name="T12" fmla="*/ 49 w 99"/>
                  <a:gd name="T13" fmla="*/ 23 h 110"/>
                  <a:gd name="T14" fmla="*/ 59 w 99"/>
                  <a:gd name="T15" fmla="*/ 31 h 110"/>
                  <a:gd name="T16" fmla="*/ 63 w 99"/>
                  <a:gd name="T17" fmla="*/ 66 h 110"/>
                  <a:gd name="T18" fmla="*/ 61 w 99"/>
                  <a:gd name="T19" fmla="*/ 93 h 110"/>
                  <a:gd name="T20" fmla="*/ 89 w 99"/>
                  <a:gd name="T21" fmla="*/ 110 h 110"/>
                  <a:gd name="T22" fmla="*/ 99 w 99"/>
                  <a:gd name="T23" fmla="*/ 66 h 110"/>
                  <a:gd name="T24" fmla="*/ 87 w 99"/>
                  <a:gd name="T25" fmla="*/ 18 h 110"/>
                  <a:gd name="T26" fmla="*/ 49 w 99"/>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10">
                    <a:moveTo>
                      <a:pt x="49" y="0"/>
                    </a:moveTo>
                    <a:cubicBezTo>
                      <a:pt x="34" y="0"/>
                      <a:pt x="22" y="5"/>
                      <a:pt x="14" y="14"/>
                    </a:cubicBezTo>
                    <a:cubicBezTo>
                      <a:pt x="6" y="23"/>
                      <a:pt x="2" y="35"/>
                      <a:pt x="0" y="51"/>
                    </a:cubicBezTo>
                    <a:cubicBezTo>
                      <a:pt x="11" y="60"/>
                      <a:pt x="23" y="69"/>
                      <a:pt x="35" y="77"/>
                    </a:cubicBezTo>
                    <a:cubicBezTo>
                      <a:pt x="35" y="73"/>
                      <a:pt x="35" y="70"/>
                      <a:pt x="35" y="66"/>
                    </a:cubicBezTo>
                    <a:cubicBezTo>
                      <a:pt x="35" y="51"/>
                      <a:pt x="36" y="40"/>
                      <a:pt x="38" y="33"/>
                    </a:cubicBezTo>
                    <a:cubicBezTo>
                      <a:pt x="40" y="27"/>
                      <a:pt x="44" y="23"/>
                      <a:pt x="49" y="23"/>
                    </a:cubicBezTo>
                    <a:cubicBezTo>
                      <a:pt x="53" y="23"/>
                      <a:pt x="57" y="26"/>
                      <a:pt x="59" y="31"/>
                    </a:cubicBezTo>
                    <a:cubicBezTo>
                      <a:pt x="62" y="38"/>
                      <a:pt x="63" y="49"/>
                      <a:pt x="63" y="66"/>
                    </a:cubicBezTo>
                    <a:cubicBezTo>
                      <a:pt x="63" y="78"/>
                      <a:pt x="62" y="87"/>
                      <a:pt x="61" y="93"/>
                    </a:cubicBezTo>
                    <a:cubicBezTo>
                      <a:pt x="70" y="99"/>
                      <a:pt x="80" y="104"/>
                      <a:pt x="89" y="110"/>
                    </a:cubicBezTo>
                    <a:cubicBezTo>
                      <a:pt x="95" y="99"/>
                      <a:pt x="99" y="84"/>
                      <a:pt x="99" y="66"/>
                    </a:cubicBezTo>
                    <a:cubicBezTo>
                      <a:pt x="99" y="45"/>
                      <a:pt x="95" y="29"/>
                      <a:pt x="87" y="18"/>
                    </a:cubicBezTo>
                    <a:cubicBezTo>
                      <a:pt x="78" y="6"/>
                      <a:pt x="66" y="0"/>
                      <a:pt x="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4" name="Freeform 87"/>
              <p:cNvSpPr>
                <a:spLocks/>
              </p:cNvSpPr>
              <p:nvPr/>
            </p:nvSpPr>
            <p:spPr bwMode="auto">
              <a:xfrm>
                <a:off x="3206750" y="7951787"/>
                <a:ext cx="244475" cy="488950"/>
              </a:xfrm>
              <a:custGeom>
                <a:avLst/>
                <a:gdLst>
                  <a:gd name="T0" fmla="*/ 15 w 65"/>
                  <a:gd name="T1" fmla="*/ 0 h 130"/>
                  <a:gd name="T2" fmla="*/ 0 w 65"/>
                  <a:gd name="T3" fmla="*/ 2 h 130"/>
                  <a:gd name="T4" fmla="*/ 3 w 65"/>
                  <a:gd name="T5" fmla="*/ 38 h 130"/>
                  <a:gd name="T6" fmla="*/ 5 w 65"/>
                  <a:gd name="T7" fmla="*/ 33 h 130"/>
                  <a:gd name="T8" fmla="*/ 15 w 65"/>
                  <a:gd name="T9" fmla="*/ 23 h 130"/>
                  <a:gd name="T10" fmla="*/ 26 w 65"/>
                  <a:gd name="T11" fmla="*/ 30 h 130"/>
                  <a:gd name="T12" fmla="*/ 30 w 65"/>
                  <a:gd name="T13" fmla="*/ 65 h 130"/>
                  <a:gd name="T14" fmla="*/ 27 w 65"/>
                  <a:gd name="T15" fmla="*/ 97 h 130"/>
                  <a:gd name="T16" fmla="*/ 15 w 65"/>
                  <a:gd name="T17" fmla="*/ 107 h 130"/>
                  <a:gd name="T18" fmla="*/ 15 w 65"/>
                  <a:gd name="T19" fmla="*/ 107 h 130"/>
                  <a:gd name="T20" fmla="*/ 21 w 65"/>
                  <a:gd name="T21" fmla="*/ 130 h 130"/>
                  <a:gd name="T22" fmla="*/ 50 w 65"/>
                  <a:gd name="T23" fmla="*/ 117 h 130"/>
                  <a:gd name="T24" fmla="*/ 65 w 65"/>
                  <a:gd name="T25" fmla="*/ 65 h 130"/>
                  <a:gd name="T26" fmla="*/ 54 w 65"/>
                  <a:gd name="T27" fmla="*/ 18 h 130"/>
                  <a:gd name="T28" fmla="*/ 15 w 65"/>
                  <a:gd name="T2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30">
                    <a:moveTo>
                      <a:pt x="15" y="0"/>
                    </a:moveTo>
                    <a:cubicBezTo>
                      <a:pt x="10" y="0"/>
                      <a:pt x="5" y="0"/>
                      <a:pt x="0" y="2"/>
                    </a:cubicBezTo>
                    <a:cubicBezTo>
                      <a:pt x="1" y="14"/>
                      <a:pt x="2" y="26"/>
                      <a:pt x="3" y="38"/>
                    </a:cubicBezTo>
                    <a:cubicBezTo>
                      <a:pt x="4" y="36"/>
                      <a:pt x="4" y="34"/>
                      <a:pt x="5" y="33"/>
                    </a:cubicBezTo>
                    <a:cubicBezTo>
                      <a:pt x="7" y="26"/>
                      <a:pt x="11" y="23"/>
                      <a:pt x="15" y="23"/>
                    </a:cubicBezTo>
                    <a:cubicBezTo>
                      <a:pt x="20" y="23"/>
                      <a:pt x="23" y="25"/>
                      <a:pt x="26" y="30"/>
                    </a:cubicBezTo>
                    <a:cubicBezTo>
                      <a:pt x="29" y="37"/>
                      <a:pt x="30" y="49"/>
                      <a:pt x="30" y="65"/>
                    </a:cubicBezTo>
                    <a:cubicBezTo>
                      <a:pt x="30" y="80"/>
                      <a:pt x="29" y="91"/>
                      <a:pt x="27" y="97"/>
                    </a:cubicBezTo>
                    <a:cubicBezTo>
                      <a:pt x="24" y="104"/>
                      <a:pt x="21" y="107"/>
                      <a:pt x="15" y="107"/>
                    </a:cubicBezTo>
                    <a:cubicBezTo>
                      <a:pt x="15" y="107"/>
                      <a:pt x="15" y="107"/>
                      <a:pt x="15" y="107"/>
                    </a:cubicBezTo>
                    <a:cubicBezTo>
                      <a:pt x="17" y="115"/>
                      <a:pt x="19" y="123"/>
                      <a:pt x="21" y="130"/>
                    </a:cubicBezTo>
                    <a:cubicBezTo>
                      <a:pt x="33" y="129"/>
                      <a:pt x="43" y="125"/>
                      <a:pt x="50" y="117"/>
                    </a:cubicBezTo>
                    <a:cubicBezTo>
                      <a:pt x="60" y="106"/>
                      <a:pt x="65" y="89"/>
                      <a:pt x="65" y="65"/>
                    </a:cubicBezTo>
                    <a:cubicBezTo>
                      <a:pt x="65" y="45"/>
                      <a:pt x="61" y="29"/>
                      <a:pt x="54" y="18"/>
                    </a:cubicBezTo>
                    <a:cubicBezTo>
                      <a:pt x="45" y="6"/>
                      <a:pt x="32" y="0"/>
                      <a:pt x="1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5" name="Freeform 88"/>
              <p:cNvSpPr>
                <a:spLocks/>
              </p:cNvSpPr>
              <p:nvPr/>
            </p:nvSpPr>
            <p:spPr bwMode="auto">
              <a:xfrm>
                <a:off x="3225800" y="7151687"/>
                <a:ext cx="127000" cy="473075"/>
              </a:xfrm>
              <a:custGeom>
                <a:avLst/>
                <a:gdLst>
                  <a:gd name="T0" fmla="*/ 0 w 34"/>
                  <a:gd name="T1" fmla="*/ 126 h 126"/>
                  <a:gd name="T2" fmla="*/ 34 w 34"/>
                  <a:gd name="T3" fmla="*/ 126 h 126"/>
                  <a:gd name="T4" fmla="*/ 34 w 34"/>
                  <a:gd name="T5" fmla="*/ 0 h 126"/>
                  <a:gd name="T6" fmla="*/ 18 w 34"/>
                  <a:gd name="T7" fmla="*/ 0 h 126"/>
                  <a:gd name="T8" fmla="*/ 0 w 34"/>
                  <a:gd name="T9" fmla="*/ 90 h 126"/>
                  <a:gd name="T10" fmla="*/ 0 w 34"/>
                  <a:gd name="T11" fmla="*/ 126 h 126"/>
                </a:gdLst>
                <a:ahLst/>
                <a:cxnLst>
                  <a:cxn ang="0">
                    <a:pos x="T0" y="T1"/>
                  </a:cxn>
                  <a:cxn ang="0">
                    <a:pos x="T2" y="T3"/>
                  </a:cxn>
                  <a:cxn ang="0">
                    <a:pos x="T4" y="T5"/>
                  </a:cxn>
                  <a:cxn ang="0">
                    <a:pos x="T6" y="T7"/>
                  </a:cxn>
                  <a:cxn ang="0">
                    <a:pos x="T8" y="T9"/>
                  </a:cxn>
                  <a:cxn ang="0">
                    <a:pos x="T10" y="T11"/>
                  </a:cxn>
                </a:cxnLst>
                <a:rect l="0" t="0" r="r" b="b"/>
                <a:pathLst>
                  <a:path w="34" h="126">
                    <a:moveTo>
                      <a:pt x="0" y="126"/>
                    </a:moveTo>
                    <a:cubicBezTo>
                      <a:pt x="34" y="126"/>
                      <a:pt x="34" y="126"/>
                      <a:pt x="34" y="126"/>
                    </a:cubicBezTo>
                    <a:cubicBezTo>
                      <a:pt x="34" y="0"/>
                      <a:pt x="34" y="0"/>
                      <a:pt x="34" y="0"/>
                    </a:cubicBezTo>
                    <a:cubicBezTo>
                      <a:pt x="18" y="0"/>
                      <a:pt x="18" y="0"/>
                      <a:pt x="18" y="0"/>
                    </a:cubicBezTo>
                    <a:cubicBezTo>
                      <a:pt x="10" y="29"/>
                      <a:pt x="4" y="59"/>
                      <a:pt x="0" y="90"/>
                    </a:cubicBezTo>
                    <a:lnTo>
                      <a:pt x="0" y="12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grpSp>
      <p:grpSp>
        <p:nvGrpSpPr>
          <p:cNvPr id="194" name="Group 4"/>
          <p:cNvGrpSpPr>
            <a:grpSpLocks noChangeAspect="1"/>
          </p:cNvGrpSpPr>
          <p:nvPr/>
        </p:nvGrpSpPr>
        <p:grpSpPr bwMode="auto">
          <a:xfrm>
            <a:off x="4390096" y="3520363"/>
            <a:ext cx="411480" cy="411480"/>
            <a:chOff x="2186" y="926"/>
            <a:chExt cx="1390" cy="1390"/>
          </a:xfrm>
        </p:grpSpPr>
        <p:sp>
          <p:nvSpPr>
            <p:cNvPr id="195" name="Oval 5"/>
            <p:cNvSpPr>
              <a:spLocks noChangeArrowheads="1"/>
            </p:cNvSpPr>
            <p:nvPr/>
          </p:nvSpPr>
          <p:spPr bwMode="auto">
            <a:xfrm>
              <a:off x="2186" y="926"/>
              <a:ext cx="1390" cy="139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96" name="Freeform 6"/>
            <p:cNvSpPr>
              <a:spLocks/>
            </p:cNvSpPr>
            <p:nvPr/>
          </p:nvSpPr>
          <p:spPr bwMode="auto">
            <a:xfrm>
              <a:off x="2672" y="1410"/>
              <a:ext cx="416" cy="325"/>
            </a:xfrm>
            <a:custGeom>
              <a:avLst/>
              <a:gdLst>
                <a:gd name="T0" fmla="*/ 172 w 175"/>
                <a:gd name="T1" fmla="*/ 95 h 137"/>
                <a:gd name="T2" fmla="*/ 149 w 175"/>
                <a:gd name="T3" fmla="*/ 95 h 137"/>
                <a:gd name="T4" fmla="*/ 149 w 175"/>
                <a:gd name="T5" fmla="*/ 67 h 137"/>
                <a:gd name="T6" fmla="*/ 92 w 175"/>
                <a:gd name="T7" fmla="*/ 67 h 137"/>
                <a:gd name="T8" fmla="*/ 92 w 175"/>
                <a:gd name="T9" fmla="*/ 42 h 137"/>
                <a:gd name="T10" fmla="*/ 114 w 175"/>
                <a:gd name="T11" fmla="*/ 42 h 137"/>
                <a:gd name="T12" fmla="*/ 117 w 175"/>
                <a:gd name="T13" fmla="*/ 39 h 137"/>
                <a:gd name="T14" fmla="*/ 117 w 175"/>
                <a:gd name="T15" fmla="*/ 3 h 137"/>
                <a:gd name="T16" fmla="*/ 114 w 175"/>
                <a:gd name="T17" fmla="*/ 0 h 137"/>
                <a:gd name="T18" fmla="*/ 62 w 175"/>
                <a:gd name="T19" fmla="*/ 0 h 137"/>
                <a:gd name="T20" fmla="*/ 58 w 175"/>
                <a:gd name="T21" fmla="*/ 3 h 137"/>
                <a:gd name="T22" fmla="*/ 58 w 175"/>
                <a:gd name="T23" fmla="*/ 39 h 137"/>
                <a:gd name="T24" fmla="*/ 62 w 175"/>
                <a:gd name="T25" fmla="*/ 42 h 137"/>
                <a:gd name="T26" fmla="*/ 84 w 175"/>
                <a:gd name="T27" fmla="*/ 42 h 137"/>
                <a:gd name="T28" fmla="*/ 84 w 175"/>
                <a:gd name="T29" fmla="*/ 67 h 137"/>
                <a:gd name="T30" fmla="*/ 26 w 175"/>
                <a:gd name="T31" fmla="*/ 67 h 137"/>
                <a:gd name="T32" fmla="*/ 26 w 175"/>
                <a:gd name="T33" fmla="*/ 95 h 137"/>
                <a:gd name="T34" fmla="*/ 4 w 175"/>
                <a:gd name="T35" fmla="*/ 95 h 137"/>
                <a:gd name="T36" fmla="*/ 0 w 175"/>
                <a:gd name="T37" fmla="*/ 98 h 137"/>
                <a:gd name="T38" fmla="*/ 0 w 175"/>
                <a:gd name="T39" fmla="*/ 134 h 137"/>
                <a:gd name="T40" fmla="*/ 4 w 175"/>
                <a:gd name="T41" fmla="*/ 137 h 137"/>
                <a:gd name="T42" fmla="*/ 56 w 175"/>
                <a:gd name="T43" fmla="*/ 137 h 137"/>
                <a:gd name="T44" fmla="*/ 59 w 175"/>
                <a:gd name="T45" fmla="*/ 134 h 137"/>
                <a:gd name="T46" fmla="*/ 59 w 175"/>
                <a:gd name="T47" fmla="*/ 98 h 137"/>
                <a:gd name="T48" fmla="*/ 56 w 175"/>
                <a:gd name="T49" fmla="*/ 95 h 137"/>
                <a:gd name="T50" fmla="*/ 34 w 175"/>
                <a:gd name="T51" fmla="*/ 95 h 137"/>
                <a:gd name="T52" fmla="*/ 34 w 175"/>
                <a:gd name="T53" fmla="*/ 75 h 137"/>
                <a:gd name="T54" fmla="*/ 141 w 175"/>
                <a:gd name="T55" fmla="*/ 75 h 137"/>
                <a:gd name="T56" fmla="*/ 141 w 175"/>
                <a:gd name="T57" fmla="*/ 95 h 137"/>
                <a:gd name="T58" fmla="*/ 120 w 175"/>
                <a:gd name="T59" fmla="*/ 95 h 137"/>
                <a:gd name="T60" fmla="*/ 116 w 175"/>
                <a:gd name="T61" fmla="*/ 98 h 137"/>
                <a:gd name="T62" fmla="*/ 116 w 175"/>
                <a:gd name="T63" fmla="*/ 134 h 137"/>
                <a:gd name="T64" fmla="*/ 120 w 175"/>
                <a:gd name="T65" fmla="*/ 137 h 137"/>
                <a:gd name="T66" fmla="*/ 172 w 175"/>
                <a:gd name="T67" fmla="*/ 137 h 137"/>
                <a:gd name="T68" fmla="*/ 175 w 175"/>
                <a:gd name="T69" fmla="*/ 134 h 137"/>
                <a:gd name="T70" fmla="*/ 175 w 175"/>
                <a:gd name="T71" fmla="*/ 98 h 137"/>
                <a:gd name="T72" fmla="*/ 172 w 175"/>
                <a:gd name="T73"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 h="137">
                  <a:moveTo>
                    <a:pt x="172" y="95"/>
                  </a:moveTo>
                  <a:cubicBezTo>
                    <a:pt x="149" y="95"/>
                    <a:pt x="149" y="95"/>
                    <a:pt x="149" y="95"/>
                  </a:cubicBezTo>
                  <a:cubicBezTo>
                    <a:pt x="149" y="67"/>
                    <a:pt x="149" y="67"/>
                    <a:pt x="149" y="67"/>
                  </a:cubicBezTo>
                  <a:cubicBezTo>
                    <a:pt x="92" y="67"/>
                    <a:pt x="92" y="67"/>
                    <a:pt x="92" y="67"/>
                  </a:cubicBezTo>
                  <a:cubicBezTo>
                    <a:pt x="92" y="42"/>
                    <a:pt x="92" y="42"/>
                    <a:pt x="92" y="42"/>
                  </a:cubicBezTo>
                  <a:cubicBezTo>
                    <a:pt x="114" y="42"/>
                    <a:pt x="114" y="42"/>
                    <a:pt x="114" y="42"/>
                  </a:cubicBezTo>
                  <a:cubicBezTo>
                    <a:pt x="116" y="42"/>
                    <a:pt x="117" y="41"/>
                    <a:pt x="117" y="39"/>
                  </a:cubicBezTo>
                  <a:cubicBezTo>
                    <a:pt x="117" y="3"/>
                    <a:pt x="117" y="3"/>
                    <a:pt x="117" y="3"/>
                  </a:cubicBezTo>
                  <a:cubicBezTo>
                    <a:pt x="117" y="1"/>
                    <a:pt x="116" y="0"/>
                    <a:pt x="114" y="0"/>
                  </a:cubicBezTo>
                  <a:cubicBezTo>
                    <a:pt x="62" y="0"/>
                    <a:pt x="62" y="0"/>
                    <a:pt x="62" y="0"/>
                  </a:cubicBezTo>
                  <a:cubicBezTo>
                    <a:pt x="60" y="0"/>
                    <a:pt x="58" y="1"/>
                    <a:pt x="58" y="3"/>
                  </a:cubicBezTo>
                  <a:cubicBezTo>
                    <a:pt x="58" y="39"/>
                    <a:pt x="58" y="39"/>
                    <a:pt x="58" y="39"/>
                  </a:cubicBezTo>
                  <a:cubicBezTo>
                    <a:pt x="58" y="41"/>
                    <a:pt x="60" y="42"/>
                    <a:pt x="62" y="42"/>
                  </a:cubicBezTo>
                  <a:cubicBezTo>
                    <a:pt x="84" y="42"/>
                    <a:pt x="84" y="42"/>
                    <a:pt x="84" y="42"/>
                  </a:cubicBezTo>
                  <a:cubicBezTo>
                    <a:pt x="84" y="67"/>
                    <a:pt x="84" y="67"/>
                    <a:pt x="84" y="67"/>
                  </a:cubicBezTo>
                  <a:cubicBezTo>
                    <a:pt x="26" y="67"/>
                    <a:pt x="26" y="67"/>
                    <a:pt x="26" y="67"/>
                  </a:cubicBezTo>
                  <a:cubicBezTo>
                    <a:pt x="26" y="95"/>
                    <a:pt x="26" y="95"/>
                    <a:pt x="26" y="95"/>
                  </a:cubicBezTo>
                  <a:cubicBezTo>
                    <a:pt x="4" y="95"/>
                    <a:pt x="4" y="95"/>
                    <a:pt x="4" y="95"/>
                  </a:cubicBezTo>
                  <a:cubicBezTo>
                    <a:pt x="2" y="95"/>
                    <a:pt x="0" y="96"/>
                    <a:pt x="0" y="98"/>
                  </a:cubicBezTo>
                  <a:cubicBezTo>
                    <a:pt x="0" y="134"/>
                    <a:pt x="0" y="134"/>
                    <a:pt x="0" y="134"/>
                  </a:cubicBezTo>
                  <a:cubicBezTo>
                    <a:pt x="0" y="135"/>
                    <a:pt x="2" y="137"/>
                    <a:pt x="4" y="137"/>
                  </a:cubicBezTo>
                  <a:cubicBezTo>
                    <a:pt x="56" y="137"/>
                    <a:pt x="56" y="137"/>
                    <a:pt x="56" y="137"/>
                  </a:cubicBezTo>
                  <a:cubicBezTo>
                    <a:pt x="57" y="137"/>
                    <a:pt x="59" y="135"/>
                    <a:pt x="59" y="134"/>
                  </a:cubicBezTo>
                  <a:cubicBezTo>
                    <a:pt x="59" y="98"/>
                    <a:pt x="59" y="98"/>
                    <a:pt x="59" y="98"/>
                  </a:cubicBezTo>
                  <a:cubicBezTo>
                    <a:pt x="59" y="96"/>
                    <a:pt x="57" y="95"/>
                    <a:pt x="56" y="95"/>
                  </a:cubicBezTo>
                  <a:cubicBezTo>
                    <a:pt x="34" y="95"/>
                    <a:pt x="34" y="95"/>
                    <a:pt x="34" y="95"/>
                  </a:cubicBezTo>
                  <a:cubicBezTo>
                    <a:pt x="34" y="75"/>
                    <a:pt x="34" y="75"/>
                    <a:pt x="34" y="75"/>
                  </a:cubicBezTo>
                  <a:cubicBezTo>
                    <a:pt x="141" y="75"/>
                    <a:pt x="141" y="75"/>
                    <a:pt x="141" y="75"/>
                  </a:cubicBezTo>
                  <a:cubicBezTo>
                    <a:pt x="141" y="95"/>
                    <a:pt x="141" y="95"/>
                    <a:pt x="141" y="95"/>
                  </a:cubicBezTo>
                  <a:cubicBezTo>
                    <a:pt x="120" y="95"/>
                    <a:pt x="120" y="95"/>
                    <a:pt x="120" y="95"/>
                  </a:cubicBezTo>
                  <a:cubicBezTo>
                    <a:pt x="118" y="95"/>
                    <a:pt x="116" y="96"/>
                    <a:pt x="116" y="98"/>
                  </a:cubicBezTo>
                  <a:cubicBezTo>
                    <a:pt x="116" y="134"/>
                    <a:pt x="116" y="134"/>
                    <a:pt x="116" y="134"/>
                  </a:cubicBezTo>
                  <a:cubicBezTo>
                    <a:pt x="116" y="135"/>
                    <a:pt x="118" y="137"/>
                    <a:pt x="120" y="137"/>
                  </a:cubicBezTo>
                  <a:cubicBezTo>
                    <a:pt x="172" y="137"/>
                    <a:pt x="172" y="137"/>
                    <a:pt x="172" y="137"/>
                  </a:cubicBezTo>
                  <a:cubicBezTo>
                    <a:pt x="174" y="137"/>
                    <a:pt x="175" y="135"/>
                    <a:pt x="175" y="134"/>
                  </a:cubicBezTo>
                  <a:cubicBezTo>
                    <a:pt x="175" y="98"/>
                    <a:pt x="175" y="98"/>
                    <a:pt x="175" y="98"/>
                  </a:cubicBezTo>
                  <a:cubicBezTo>
                    <a:pt x="175" y="96"/>
                    <a:pt x="174" y="95"/>
                    <a:pt x="172"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97" name="Freeform 7"/>
            <p:cNvSpPr>
              <a:spLocks noEditPoints="1"/>
            </p:cNvSpPr>
            <p:nvPr/>
          </p:nvSpPr>
          <p:spPr bwMode="auto">
            <a:xfrm>
              <a:off x="2302" y="1299"/>
              <a:ext cx="1274" cy="1017"/>
            </a:xfrm>
            <a:custGeom>
              <a:avLst/>
              <a:gdLst>
                <a:gd name="T0" fmla="*/ 535 w 537"/>
                <a:gd name="T1" fmla="*/ 108 h 429"/>
                <a:gd name="T2" fmla="*/ 438 w 537"/>
                <a:gd name="T3" fmla="*/ 10 h 429"/>
                <a:gd name="T4" fmla="*/ 423 w 537"/>
                <a:gd name="T5" fmla="*/ 0 h 429"/>
                <a:gd name="T6" fmla="*/ 64 w 537"/>
                <a:gd name="T7" fmla="*/ 0 h 429"/>
                <a:gd name="T8" fmla="*/ 48 w 537"/>
                <a:gd name="T9" fmla="*/ 16 h 429"/>
                <a:gd name="T10" fmla="*/ 48 w 537"/>
                <a:gd name="T11" fmla="*/ 215 h 429"/>
                <a:gd name="T12" fmla="*/ 60 w 537"/>
                <a:gd name="T13" fmla="*/ 230 h 429"/>
                <a:gd name="T14" fmla="*/ 59 w 537"/>
                <a:gd name="T15" fmla="*/ 230 h 429"/>
                <a:gd name="T16" fmla="*/ 79 w 537"/>
                <a:gd name="T17" fmla="*/ 249 h 429"/>
                <a:gd name="T18" fmla="*/ 10 w 537"/>
                <a:gd name="T19" fmla="*/ 249 h 429"/>
                <a:gd name="T20" fmla="*/ 0 w 537"/>
                <a:gd name="T21" fmla="*/ 259 h 429"/>
                <a:gd name="T22" fmla="*/ 8 w 537"/>
                <a:gd name="T23" fmla="*/ 269 h 429"/>
                <a:gd name="T24" fmla="*/ 8 w 537"/>
                <a:gd name="T25" fmla="*/ 270 h 429"/>
                <a:gd name="T26" fmla="*/ 151 w 537"/>
                <a:gd name="T27" fmla="*/ 414 h 429"/>
                <a:gd name="T28" fmla="*/ 244 w 537"/>
                <a:gd name="T29" fmla="*/ 429 h 429"/>
                <a:gd name="T30" fmla="*/ 537 w 537"/>
                <a:gd name="T31" fmla="*/ 136 h 429"/>
                <a:gd name="T32" fmla="*/ 535 w 537"/>
                <a:gd name="T33" fmla="*/ 108 h 429"/>
                <a:gd name="T34" fmla="*/ 64 w 537"/>
                <a:gd name="T35" fmla="*/ 231 h 429"/>
                <a:gd name="T36" fmla="*/ 62 w 537"/>
                <a:gd name="T37" fmla="*/ 231 h 429"/>
                <a:gd name="T38" fmla="*/ 64 w 537"/>
                <a:gd name="T39" fmla="*/ 231 h 429"/>
                <a:gd name="T40" fmla="*/ 69 w 537"/>
                <a:gd name="T41" fmla="*/ 210 h 429"/>
                <a:gd name="T42" fmla="*/ 69 w 537"/>
                <a:gd name="T43" fmla="*/ 20 h 429"/>
                <a:gd name="T44" fmla="*/ 418 w 537"/>
                <a:gd name="T45" fmla="*/ 20 h 429"/>
                <a:gd name="T46" fmla="*/ 418 w 537"/>
                <a:gd name="T47" fmla="*/ 210 h 429"/>
                <a:gd name="T48" fmla="*/ 69 w 537"/>
                <a:gd name="T49" fmla="*/ 210 h 429"/>
                <a:gd name="T50" fmla="*/ 10 w 537"/>
                <a:gd name="T51" fmla="*/ 270 h 429"/>
                <a:gd name="T52" fmla="*/ 10 w 537"/>
                <a:gd name="T53" fmla="*/ 270 h 429"/>
                <a:gd name="T54" fmla="*/ 10 w 537"/>
                <a:gd name="T55" fmla="*/ 27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7" h="429">
                  <a:moveTo>
                    <a:pt x="535" y="108"/>
                  </a:moveTo>
                  <a:cubicBezTo>
                    <a:pt x="438" y="10"/>
                    <a:pt x="438" y="10"/>
                    <a:pt x="438" y="10"/>
                  </a:cubicBezTo>
                  <a:cubicBezTo>
                    <a:pt x="436" y="4"/>
                    <a:pt x="430" y="0"/>
                    <a:pt x="423" y="0"/>
                  </a:cubicBezTo>
                  <a:cubicBezTo>
                    <a:pt x="64" y="0"/>
                    <a:pt x="64" y="0"/>
                    <a:pt x="64" y="0"/>
                  </a:cubicBezTo>
                  <a:cubicBezTo>
                    <a:pt x="55" y="0"/>
                    <a:pt x="48" y="7"/>
                    <a:pt x="48" y="16"/>
                  </a:cubicBezTo>
                  <a:cubicBezTo>
                    <a:pt x="48" y="215"/>
                    <a:pt x="48" y="215"/>
                    <a:pt x="48" y="215"/>
                  </a:cubicBezTo>
                  <a:cubicBezTo>
                    <a:pt x="48" y="222"/>
                    <a:pt x="53" y="228"/>
                    <a:pt x="60" y="230"/>
                  </a:cubicBezTo>
                  <a:cubicBezTo>
                    <a:pt x="59" y="230"/>
                    <a:pt x="59" y="230"/>
                    <a:pt x="59" y="230"/>
                  </a:cubicBezTo>
                  <a:cubicBezTo>
                    <a:pt x="79" y="249"/>
                    <a:pt x="79" y="249"/>
                    <a:pt x="79" y="249"/>
                  </a:cubicBezTo>
                  <a:cubicBezTo>
                    <a:pt x="10" y="249"/>
                    <a:pt x="10" y="249"/>
                    <a:pt x="10" y="249"/>
                  </a:cubicBezTo>
                  <a:cubicBezTo>
                    <a:pt x="4" y="249"/>
                    <a:pt x="0" y="254"/>
                    <a:pt x="0" y="259"/>
                  </a:cubicBezTo>
                  <a:cubicBezTo>
                    <a:pt x="0" y="264"/>
                    <a:pt x="3" y="268"/>
                    <a:pt x="8" y="269"/>
                  </a:cubicBezTo>
                  <a:cubicBezTo>
                    <a:pt x="8" y="270"/>
                    <a:pt x="8" y="270"/>
                    <a:pt x="8" y="270"/>
                  </a:cubicBezTo>
                  <a:cubicBezTo>
                    <a:pt x="151" y="414"/>
                    <a:pt x="151" y="414"/>
                    <a:pt x="151" y="414"/>
                  </a:cubicBezTo>
                  <a:cubicBezTo>
                    <a:pt x="180" y="423"/>
                    <a:pt x="211" y="429"/>
                    <a:pt x="244" y="429"/>
                  </a:cubicBezTo>
                  <a:cubicBezTo>
                    <a:pt x="405" y="429"/>
                    <a:pt x="537" y="297"/>
                    <a:pt x="537" y="136"/>
                  </a:cubicBezTo>
                  <a:cubicBezTo>
                    <a:pt x="537" y="126"/>
                    <a:pt x="536" y="117"/>
                    <a:pt x="535" y="108"/>
                  </a:cubicBezTo>
                  <a:close/>
                  <a:moveTo>
                    <a:pt x="64" y="231"/>
                  </a:moveTo>
                  <a:cubicBezTo>
                    <a:pt x="63" y="231"/>
                    <a:pt x="62" y="231"/>
                    <a:pt x="62" y="231"/>
                  </a:cubicBezTo>
                  <a:cubicBezTo>
                    <a:pt x="62" y="231"/>
                    <a:pt x="63" y="231"/>
                    <a:pt x="64" y="231"/>
                  </a:cubicBezTo>
                  <a:close/>
                  <a:moveTo>
                    <a:pt x="69" y="210"/>
                  </a:moveTo>
                  <a:cubicBezTo>
                    <a:pt x="69" y="20"/>
                    <a:pt x="69" y="20"/>
                    <a:pt x="69" y="20"/>
                  </a:cubicBezTo>
                  <a:cubicBezTo>
                    <a:pt x="418" y="20"/>
                    <a:pt x="418" y="20"/>
                    <a:pt x="418" y="20"/>
                  </a:cubicBezTo>
                  <a:cubicBezTo>
                    <a:pt x="418" y="210"/>
                    <a:pt x="418" y="210"/>
                    <a:pt x="418" y="210"/>
                  </a:cubicBezTo>
                  <a:lnTo>
                    <a:pt x="69" y="210"/>
                  </a:lnTo>
                  <a:close/>
                  <a:moveTo>
                    <a:pt x="10" y="270"/>
                  </a:moveTo>
                  <a:cubicBezTo>
                    <a:pt x="10" y="270"/>
                    <a:pt x="10" y="270"/>
                    <a:pt x="10" y="270"/>
                  </a:cubicBezTo>
                  <a:cubicBezTo>
                    <a:pt x="10" y="270"/>
                    <a:pt x="10" y="270"/>
                    <a:pt x="10" y="27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98" name="Freeform 8"/>
            <p:cNvSpPr>
              <a:spLocks noEditPoints="1"/>
            </p:cNvSpPr>
            <p:nvPr/>
          </p:nvSpPr>
          <p:spPr bwMode="auto">
            <a:xfrm>
              <a:off x="2416" y="1299"/>
              <a:ext cx="928" cy="548"/>
            </a:xfrm>
            <a:custGeom>
              <a:avLst/>
              <a:gdLst>
                <a:gd name="T0" fmla="*/ 375 w 391"/>
                <a:gd name="T1" fmla="*/ 231 h 231"/>
                <a:gd name="T2" fmla="*/ 16 w 391"/>
                <a:gd name="T3" fmla="*/ 231 h 231"/>
                <a:gd name="T4" fmla="*/ 0 w 391"/>
                <a:gd name="T5" fmla="*/ 215 h 231"/>
                <a:gd name="T6" fmla="*/ 0 w 391"/>
                <a:gd name="T7" fmla="*/ 16 h 231"/>
                <a:gd name="T8" fmla="*/ 16 w 391"/>
                <a:gd name="T9" fmla="*/ 0 h 231"/>
                <a:gd name="T10" fmla="*/ 375 w 391"/>
                <a:gd name="T11" fmla="*/ 0 h 231"/>
                <a:gd name="T12" fmla="*/ 391 w 391"/>
                <a:gd name="T13" fmla="*/ 16 h 231"/>
                <a:gd name="T14" fmla="*/ 391 w 391"/>
                <a:gd name="T15" fmla="*/ 215 h 231"/>
                <a:gd name="T16" fmla="*/ 375 w 391"/>
                <a:gd name="T17" fmla="*/ 231 h 231"/>
                <a:gd name="T18" fmla="*/ 21 w 391"/>
                <a:gd name="T19" fmla="*/ 210 h 231"/>
                <a:gd name="T20" fmla="*/ 370 w 391"/>
                <a:gd name="T21" fmla="*/ 210 h 231"/>
                <a:gd name="T22" fmla="*/ 370 w 391"/>
                <a:gd name="T23" fmla="*/ 20 h 231"/>
                <a:gd name="T24" fmla="*/ 21 w 391"/>
                <a:gd name="T25" fmla="*/ 20 h 231"/>
                <a:gd name="T26" fmla="*/ 21 w 391"/>
                <a:gd name="T27" fmla="*/ 21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1" h="231">
                  <a:moveTo>
                    <a:pt x="375" y="231"/>
                  </a:moveTo>
                  <a:cubicBezTo>
                    <a:pt x="16" y="231"/>
                    <a:pt x="16" y="231"/>
                    <a:pt x="16" y="231"/>
                  </a:cubicBezTo>
                  <a:cubicBezTo>
                    <a:pt x="7" y="231"/>
                    <a:pt x="0" y="224"/>
                    <a:pt x="0" y="215"/>
                  </a:cubicBezTo>
                  <a:cubicBezTo>
                    <a:pt x="0" y="16"/>
                    <a:pt x="0" y="16"/>
                    <a:pt x="0" y="16"/>
                  </a:cubicBezTo>
                  <a:cubicBezTo>
                    <a:pt x="0" y="7"/>
                    <a:pt x="7" y="0"/>
                    <a:pt x="16" y="0"/>
                  </a:cubicBezTo>
                  <a:cubicBezTo>
                    <a:pt x="375" y="0"/>
                    <a:pt x="375" y="0"/>
                    <a:pt x="375" y="0"/>
                  </a:cubicBezTo>
                  <a:cubicBezTo>
                    <a:pt x="384" y="0"/>
                    <a:pt x="391" y="7"/>
                    <a:pt x="391" y="16"/>
                  </a:cubicBezTo>
                  <a:cubicBezTo>
                    <a:pt x="391" y="215"/>
                    <a:pt x="391" y="215"/>
                    <a:pt x="391" y="215"/>
                  </a:cubicBezTo>
                  <a:cubicBezTo>
                    <a:pt x="391" y="224"/>
                    <a:pt x="384" y="231"/>
                    <a:pt x="375" y="231"/>
                  </a:cubicBezTo>
                  <a:close/>
                  <a:moveTo>
                    <a:pt x="21" y="210"/>
                  </a:moveTo>
                  <a:cubicBezTo>
                    <a:pt x="370" y="210"/>
                    <a:pt x="370" y="210"/>
                    <a:pt x="370" y="210"/>
                  </a:cubicBezTo>
                  <a:cubicBezTo>
                    <a:pt x="370" y="20"/>
                    <a:pt x="370" y="20"/>
                    <a:pt x="370" y="20"/>
                  </a:cubicBezTo>
                  <a:cubicBezTo>
                    <a:pt x="21" y="20"/>
                    <a:pt x="21" y="20"/>
                    <a:pt x="21" y="20"/>
                  </a:cubicBezTo>
                  <a:lnTo>
                    <a:pt x="21" y="21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99" name="Freeform 9"/>
            <p:cNvSpPr>
              <a:spLocks/>
            </p:cNvSpPr>
            <p:nvPr/>
          </p:nvSpPr>
          <p:spPr bwMode="auto">
            <a:xfrm>
              <a:off x="2302" y="1889"/>
              <a:ext cx="1156" cy="50"/>
            </a:xfrm>
            <a:custGeom>
              <a:avLst/>
              <a:gdLst>
                <a:gd name="T0" fmla="*/ 477 w 487"/>
                <a:gd name="T1" fmla="*/ 21 h 21"/>
                <a:gd name="T2" fmla="*/ 10 w 487"/>
                <a:gd name="T3" fmla="*/ 21 h 21"/>
                <a:gd name="T4" fmla="*/ 0 w 487"/>
                <a:gd name="T5" fmla="*/ 10 h 21"/>
                <a:gd name="T6" fmla="*/ 10 w 487"/>
                <a:gd name="T7" fmla="*/ 0 h 21"/>
                <a:gd name="T8" fmla="*/ 477 w 487"/>
                <a:gd name="T9" fmla="*/ 0 h 21"/>
                <a:gd name="T10" fmla="*/ 487 w 487"/>
                <a:gd name="T11" fmla="*/ 10 h 21"/>
                <a:gd name="T12" fmla="*/ 477 w 48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487" h="21">
                  <a:moveTo>
                    <a:pt x="477" y="21"/>
                  </a:moveTo>
                  <a:cubicBezTo>
                    <a:pt x="10" y="21"/>
                    <a:pt x="10" y="21"/>
                    <a:pt x="10" y="21"/>
                  </a:cubicBezTo>
                  <a:cubicBezTo>
                    <a:pt x="4" y="21"/>
                    <a:pt x="0" y="16"/>
                    <a:pt x="0" y="10"/>
                  </a:cubicBezTo>
                  <a:cubicBezTo>
                    <a:pt x="0" y="5"/>
                    <a:pt x="4" y="0"/>
                    <a:pt x="10" y="0"/>
                  </a:cubicBezTo>
                  <a:cubicBezTo>
                    <a:pt x="477" y="0"/>
                    <a:pt x="477" y="0"/>
                    <a:pt x="477" y="0"/>
                  </a:cubicBezTo>
                  <a:cubicBezTo>
                    <a:pt x="483" y="0"/>
                    <a:pt x="487" y="5"/>
                    <a:pt x="487" y="10"/>
                  </a:cubicBezTo>
                  <a:cubicBezTo>
                    <a:pt x="487" y="16"/>
                    <a:pt x="483" y="21"/>
                    <a:pt x="477" y="2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grpSp>
        <p:nvGrpSpPr>
          <p:cNvPr id="115" name="Group 114"/>
          <p:cNvGrpSpPr/>
          <p:nvPr/>
        </p:nvGrpSpPr>
        <p:grpSpPr>
          <a:xfrm>
            <a:off x="5273358" y="1930400"/>
            <a:ext cx="411480" cy="411480"/>
            <a:chOff x="4103360" y="3456863"/>
            <a:chExt cx="411480" cy="411480"/>
          </a:xfrm>
        </p:grpSpPr>
        <p:sp>
          <p:nvSpPr>
            <p:cNvPr id="166" name="Oval 89"/>
            <p:cNvSpPr>
              <a:spLocks noChangeArrowheads="1"/>
            </p:cNvSpPr>
            <p:nvPr/>
          </p:nvSpPr>
          <p:spPr bwMode="auto">
            <a:xfrm>
              <a:off x="4103360" y="3456863"/>
              <a:ext cx="411480" cy="411480"/>
            </a:xfrm>
            <a:prstGeom prst="ellipse">
              <a:avLst/>
            </a:prstGeom>
            <a:ln w="66675">
              <a:solidFill>
                <a:schemeClr val="bg2"/>
              </a:solid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pic>
          <p:nvPicPr>
            <p:cNvPr id="171" name="Picture 170"/>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103360" y="3459527"/>
              <a:ext cx="408816" cy="408816"/>
            </a:xfrm>
            <a:prstGeom prst="ellipse">
              <a:avLst/>
            </a:prstGeom>
            <a:ln w="44450">
              <a:noFill/>
            </a:ln>
          </p:spPr>
        </p:pic>
      </p:grpSp>
    </p:spTree>
    <p:extLst>
      <p:ext uri="{BB962C8B-B14F-4D97-AF65-F5344CB8AC3E}">
        <p14:creationId xmlns:p14="http://schemas.microsoft.com/office/powerpoint/2010/main" val="1438547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951873" y="-615394"/>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a:extLst>
              <a:ext uri="{FF2B5EF4-FFF2-40B4-BE49-F238E27FC236}">
                <a16:creationId xmlns:a16="http://schemas.microsoft.com/office/drawing/2014/main" id="{8BF80C3F-6F81-41C7-A979-1FF004E8E7D3}"/>
              </a:ext>
            </a:extLst>
          </p:cNvPr>
          <p:cNvGrpSpPr/>
          <p:nvPr/>
        </p:nvGrpSpPr>
        <p:grpSpPr>
          <a:xfrm>
            <a:off x="2874415" y="1090998"/>
            <a:ext cx="6490235" cy="3005777"/>
            <a:chOff x="2874415" y="1090998"/>
            <a:chExt cx="6490235" cy="3005777"/>
          </a:xfrm>
        </p:grpSpPr>
        <p:sp>
          <p:nvSpPr>
            <p:cNvPr id="3446" name="Oval 3445">
              <a:extLst>
                <a:ext uri="{FF2B5EF4-FFF2-40B4-BE49-F238E27FC236}">
                  <a16:creationId xmlns:a16="http://schemas.microsoft.com/office/drawing/2014/main" id="{57679F6E-893D-495C-9405-255A5CBBF40E}"/>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5" name="Oval 3444">
              <a:extLst>
                <a:ext uri="{FF2B5EF4-FFF2-40B4-BE49-F238E27FC236}">
                  <a16:creationId xmlns:a16="http://schemas.microsoft.com/office/drawing/2014/main" id="{9F415423-D7FE-493B-89E0-91B64079247B}"/>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8D57C345-643D-4C43-AE5F-4DE9335D64ED}"/>
                </a:ext>
              </a:extLst>
            </p:cNvPr>
            <p:cNvGrpSpPr/>
            <p:nvPr>
              <p:custDataLst>
                <p:tags r:id="rId21"/>
              </p:custDataLst>
            </p:nvPr>
          </p:nvGrpSpPr>
          <p:grpSpPr>
            <a:xfrm>
              <a:off x="2874415" y="1090998"/>
              <a:ext cx="6490235" cy="3005777"/>
              <a:chOff x="2874415" y="1090998"/>
              <a:chExt cx="6490235" cy="3005777"/>
            </a:xfrm>
          </p:grpSpPr>
          <p:grpSp>
            <p:nvGrpSpPr>
              <p:cNvPr id="33" name="Group 32">
                <a:extLst>
                  <a:ext uri="{FF2B5EF4-FFF2-40B4-BE49-F238E27FC236}">
                    <a16:creationId xmlns:a16="http://schemas.microsoft.com/office/drawing/2014/main" id="{6DDAE028-1711-439E-A86A-C87BF9147CDD}"/>
                  </a:ext>
                </a:extLst>
              </p:cNvPr>
              <p:cNvGrpSpPr/>
              <p:nvPr/>
            </p:nvGrpSpPr>
            <p:grpSpPr>
              <a:xfrm>
                <a:off x="3128937" y="1630273"/>
                <a:ext cx="5460006" cy="2138287"/>
                <a:chOff x="3128937" y="1630273"/>
                <a:chExt cx="5460006" cy="2138287"/>
              </a:xfrm>
            </p:grpSpPr>
            <p:cxnSp>
              <p:nvCxnSpPr>
                <p:cNvPr id="3504" name="Straight Connector 3503">
                  <a:extLst>
                    <a:ext uri="{FF2B5EF4-FFF2-40B4-BE49-F238E27FC236}">
                      <a16:creationId xmlns:a16="http://schemas.microsoft.com/office/drawing/2014/main" id="{73B0551B-8239-4081-A93B-75479F0F1AA0}"/>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508" name="Straight Connector 3507">
                  <a:extLst>
                    <a:ext uri="{FF2B5EF4-FFF2-40B4-BE49-F238E27FC236}">
                      <a16:creationId xmlns:a16="http://schemas.microsoft.com/office/drawing/2014/main" id="{6DB3E471-700D-4BA6-A50D-48491A5AEFCA}"/>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501" name="Straight Connector 3500">
                  <a:extLst>
                    <a:ext uri="{FF2B5EF4-FFF2-40B4-BE49-F238E27FC236}">
                      <a16:creationId xmlns:a16="http://schemas.microsoft.com/office/drawing/2014/main" id="{6AEEE599-41D4-41C7-BFD1-FAC7CB20DC52}"/>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448" name="Straight Connector 3447">
                  <a:extLst>
                    <a:ext uri="{FF2B5EF4-FFF2-40B4-BE49-F238E27FC236}">
                      <a16:creationId xmlns:a16="http://schemas.microsoft.com/office/drawing/2014/main" id="{D3F47701-B710-462A-B9D3-8F44610E9F8A}"/>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443" name="Straight Connector 3442">
                  <a:extLst>
                    <a:ext uri="{FF2B5EF4-FFF2-40B4-BE49-F238E27FC236}">
                      <a16:creationId xmlns:a16="http://schemas.microsoft.com/office/drawing/2014/main" id="{A23DDF24-2EF0-45E4-8CEE-DBC0C6140045}"/>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2573" name="Oval 2572">
                  <a:extLst>
                    <a:ext uri="{FF2B5EF4-FFF2-40B4-BE49-F238E27FC236}">
                      <a16:creationId xmlns:a16="http://schemas.microsoft.com/office/drawing/2014/main" id="{74C91EB0-6669-485F-B16A-13F7364467DF}"/>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574" name="Oval 2573">
                  <a:extLst>
                    <a:ext uri="{FF2B5EF4-FFF2-40B4-BE49-F238E27FC236}">
                      <a16:creationId xmlns:a16="http://schemas.microsoft.com/office/drawing/2014/main" id="{03D8EBB7-FBB9-4CCA-958D-56ADDBFCB95A}"/>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pic>
              <p:nvPicPr>
                <p:cNvPr id="2576" name="Picture 2575">
                  <a:extLst>
                    <a:ext uri="{FF2B5EF4-FFF2-40B4-BE49-F238E27FC236}">
                      <a16:creationId xmlns:a16="http://schemas.microsoft.com/office/drawing/2014/main" id="{79D0F817-A6C1-49D2-8F77-A10BD9A6358C}"/>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7530993" y="1633449"/>
                  <a:ext cx="429820" cy="429820"/>
                </a:xfrm>
                <a:prstGeom prst="rect">
                  <a:avLst/>
                </a:prstGeom>
              </p:spPr>
            </p:pic>
            <p:pic>
              <p:nvPicPr>
                <p:cNvPr id="1314" name="Picture 1313">
                  <a:extLst>
                    <a:ext uri="{FF2B5EF4-FFF2-40B4-BE49-F238E27FC236}">
                      <a16:creationId xmlns:a16="http://schemas.microsoft.com/office/drawing/2014/main" id="{11B100FB-3B15-4655-9F85-3046995E823E}"/>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7530879" y="3291285"/>
                  <a:ext cx="430049" cy="430049"/>
                </a:xfrm>
                <a:prstGeom prst="rect">
                  <a:avLst/>
                </a:prstGeom>
              </p:spPr>
            </p:pic>
            <p:pic>
              <p:nvPicPr>
                <p:cNvPr id="1051" name="Graphic 1050">
                  <a:extLst>
                    <a:ext uri="{FF2B5EF4-FFF2-40B4-BE49-F238E27FC236}">
                      <a16:creationId xmlns:a16="http://schemas.microsoft.com/office/drawing/2014/main" id="{CB061DD2-CB0C-4D6C-8ECD-68B4ECA759DF}"/>
                    </a:ext>
                  </a:extLst>
                </p:cNvPr>
                <p:cNvPicPr>
                  <a:picLocks noChangeAspect="1"/>
                </p:cNvPicPr>
                <p:nvPr/>
              </p:nvPicPr>
              <p:blipFill>
                <a:blip r:embed="rId26" cstate="print">
                  <a:extLst>
                    <a:ext uri="{28A0092B-C50C-407E-A947-70E740481C1C}">
                      <a14:useLocalDpi xmlns:a14="http://schemas.microsoft.com/office/drawing/2010/main"/>
                    </a:ext>
                    <a:ext uri="{96DAC541-7B7A-43D3-8B79-37D633B846F1}">
                      <asvg:svgBlip xmlns="" xmlns:asvg="http://schemas.microsoft.com/office/drawing/2016/SVG/main" r:embed="rId27"/>
                    </a:ext>
                  </a:extLst>
                </a:blip>
                <a:stretch>
                  <a:fillRect/>
                </a:stretch>
              </p:blipFill>
              <p:spPr>
                <a:xfrm>
                  <a:off x="4274353" y="1630273"/>
                  <a:ext cx="422385" cy="422385"/>
                </a:xfrm>
                <a:prstGeom prst="rect">
                  <a:avLst/>
                </a:prstGeom>
              </p:spPr>
            </p:pic>
          </p:grpSp>
          <p:sp>
            <p:nvSpPr>
              <p:cNvPr id="34" name="Rectangle 33">
                <a:extLst>
                  <a:ext uri="{FF2B5EF4-FFF2-40B4-BE49-F238E27FC236}">
                    <a16:creationId xmlns:a16="http://schemas.microsoft.com/office/drawing/2014/main" id="{3EB16A59-717A-4003-80F2-41E0FD61C497}"/>
                  </a:ext>
                </a:extLst>
              </p:cNvPr>
              <p:cNvSpPr/>
              <p:nvPr/>
            </p:nvSpPr>
            <p:spPr>
              <a:xfrm>
                <a:off x="2874415" y="1090998"/>
                <a:ext cx="6490235" cy="30057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582" name="Straight Connector 3581">
            <a:extLst>
              <a:ext uri="{FF2B5EF4-FFF2-40B4-BE49-F238E27FC236}">
                <a16:creationId xmlns:a16="http://schemas.microsoft.com/office/drawing/2014/main" id="{317420A0-5DD8-4BFF-8170-EB4856FE5AF1}"/>
              </a:ext>
            </a:extLst>
          </p:cNvPr>
          <p:cNvCxnSpPr>
            <a:cxnSpLocks/>
          </p:cNvCxnSpPr>
          <p:nvPr>
            <p:custDataLst>
              <p:tags r:id="rId1"/>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661" name="Straight Connector 3660">
            <a:extLst>
              <a:ext uri="{FF2B5EF4-FFF2-40B4-BE49-F238E27FC236}">
                <a16:creationId xmlns:a16="http://schemas.microsoft.com/office/drawing/2014/main" id="{E9528C8C-7185-4E88-A004-C0F46061C1A6}"/>
              </a:ext>
            </a:extLst>
          </p:cNvPr>
          <p:cNvCxnSpPr>
            <a:cxnSpLocks/>
          </p:cNvCxnSpPr>
          <p:nvPr>
            <p:custDataLst>
              <p:tags r:id="rId2"/>
            </p:custDataLst>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3444" name="Freeform: Shape 3443">
            <a:extLst>
              <a:ext uri="{FF2B5EF4-FFF2-40B4-BE49-F238E27FC236}">
                <a16:creationId xmlns:a16="http://schemas.microsoft.com/office/drawing/2014/main" id="{469A5848-6187-4192-A46B-755A9A8A9DA0}"/>
              </a:ext>
            </a:extLst>
          </p:cNvPr>
          <p:cNvSpPr>
            <a:spLocks noChangeArrowheads="1"/>
          </p:cNvSpPr>
          <p:nvPr/>
        </p:nvSpPr>
        <p:spPr bwMode="auto">
          <a:xfrm>
            <a:off x="2931135" y="1260459"/>
            <a:ext cx="6374240" cy="2674054"/>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cxnSp>
        <p:nvCxnSpPr>
          <p:cNvPr id="3607" name="Connector: Elbow 3606">
            <a:extLst>
              <a:ext uri="{FF2B5EF4-FFF2-40B4-BE49-F238E27FC236}">
                <a16:creationId xmlns:a16="http://schemas.microsoft.com/office/drawing/2014/main" id="{AB612B98-4CDD-4D2A-A6A9-01C06C2FD49A}"/>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611" name="Connector: Elbow 3610">
            <a:extLst>
              <a:ext uri="{FF2B5EF4-FFF2-40B4-BE49-F238E27FC236}">
                <a16:creationId xmlns:a16="http://schemas.microsoft.com/office/drawing/2014/main" id="{5CD3A2E4-7E63-4D8F-AD70-3C000BAA2F14}"/>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D941A42D-75B0-47CC-BB9B-14DCA7FBC5D0}"/>
              </a:ext>
            </a:extLst>
          </p:cNvPr>
          <p:cNvSpPr/>
          <p:nvPr/>
        </p:nvSpPr>
        <p:spPr>
          <a:xfrm>
            <a:off x="8751"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 name="Group 64"/>
            <p:cNvGrpSpPr/>
            <p:nvPr/>
          </p:nvGrpSpPr>
          <p:grpSpPr>
            <a:xfrm>
              <a:off x="1230721" y="540297"/>
              <a:ext cx="349271" cy="349271"/>
              <a:chOff x="2581275" y="2140516"/>
              <a:chExt cx="933450" cy="933450"/>
            </a:xfrm>
          </p:grpSpPr>
          <p:sp>
            <p:nvSpPr>
              <p:cNvPr id="7" name="Freeform 5"/>
              <p:cNvSpPr>
                <a:spLocks/>
              </p:cNvSpPr>
              <p:nvPr/>
            </p:nvSpPr>
            <p:spPr bwMode="auto">
              <a:xfrm>
                <a:off x="2581275" y="2140516"/>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553885" y="555835"/>
              <a:ext cx="318407" cy="318194"/>
              <a:chOff x="2474271" y="-1836096"/>
              <a:chExt cx="2363788" cy="2362200"/>
            </a:xfrm>
          </p:grpSpPr>
          <p:sp>
            <p:nvSpPr>
              <p:cNvPr id="52" name="Oval 36"/>
              <p:cNvSpPr>
                <a:spLocks noChangeArrowheads="1"/>
              </p:cNvSpPr>
              <p:nvPr/>
            </p:nvSpPr>
            <p:spPr bwMode="auto">
              <a:xfrm>
                <a:off x="2474271" y="-1836096"/>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5"/>
              <p:cNvSpPr>
                <a:spLocks/>
              </p:cNvSpPr>
              <p:nvPr/>
            </p:nvSpPr>
            <p:spPr bwMode="auto">
              <a:xfrm>
                <a:off x="2658418" y="-1013772"/>
                <a:ext cx="2163761" cy="1539876"/>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Oval 32"/>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 name="Group 63"/>
            <p:cNvGrpSpPr/>
            <p:nvPr/>
          </p:nvGrpSpPr>
          <p:grpSpPr>
            <a:xfrm>
              <a:off x="1921147" y="540297"/>
              <a:ext cx="349271" cy="349271"/>
              <a:chOff x="2568933" y="3136772"/>
              <a:chExt cx="933450" cy="933450"/>
            </a:xfrm>
          </p:grpSpPr>
          <p:sp>
            <p:nvSpPr>
              <p:cNvPr id="30" name="Freeform 25"/>
              <p:cNvSpPr>
                <a:spLocks/>
              </p:cNvSpPr>
              <p:nvPr/>
            </p:nvSpPr>
            <p:spPr bwMode="auto">
              <a:xfrm>
                <a:off x="2568933" y="3136772"/>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cxnSp>
        <p:nvCxnSpPr>
          <p:cNvPr id="27" name="Straight Connector 26">
            <a:extLst>
              <a:ext uri="{FF2B5EF4-FFF2-40B4-BE49-F238E27FC236}">
                <a16:creationId xmlns:a16="http://schemas.microsoft.com/office/drawing/2014/main" id="{E206152A-F543-4A9A-8EB0-07A67EB36E3E}"/>
              </a:ext>
            </a:extLst>
          </p:cNvPr>
          <p:cNvCxnSpPr>
            <a:cxnSpLocks/>
          </p:cNvCxnSpPr>
          <p:nvPr/>
        </p:nvCxnSpPr>
        <p:spPr>
          <a:xfrm>
            <a:off x="43301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494AE977-6F5A-42B9-B3DA-7C0C0EA0E5C2}"/>
              </a:ext>
            </a:extLst>
          </p:cNvPr>
          <p:cNvCxnSpPr>
            <a:cxnSpLocks/>
          </p:cNvCxnSpPr>
          <p:nvPr/>
        </p:nvCxnSpPr>
        <p:spPr>
          <a:xfrm>
            <a:off x="44896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50463F8D-9641-458B-ABB4-477D1F156D5D}"/>
              </a:ext>
            </a:extLst>
          </p:cNvPr>
          <p:cNvCxnSpPr>
            <a:cxnSpLocks/>
          </p:cNvCxnSpPr>
          <p:nvPr/>
        </p:nvCxnSpPr>
        <p:spPr>
          <a:xfrm>
            <a:off x="46491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99" name="yellow 1">
            <a:extLst>
              <a:ext uri="{FF2B5EF4-FFF2-40B4-BE49-F238E27FC236}">
                <a16:creationId xmlns:a16="http://schemas.microsoft.com/office/drawing/2014/main" id="{D8B18284-1D83-4FE6-8C47-8CC0DBAB1C7D}"/>
              </a:ext>
            </a:extLst>
          </p:cNvPr>
          <p:cNvSpPr/>
          <p:nvPr>
            <p:custDataLst>
              <p:tags r:id="rId3"/>
            </p:custDataLst>
          </p:nvPr>
        </p:nvSpPr>
        <p:spPr>
          <a:xfrm>
            <a:off x="4314498" y="282405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8" name="blue 1">
            <a:extLst>
              <a:ext uri="{FF2B5EF4-FFF2-40B4-BE49-F238E27FC236}">
                <a16:creationId xmlns:a16="http://schemas.microsoft.com/office/drawing/2014/main" id="{763C78AA-3C46-4FB3-A271-0B725C911D04}"/>
              </a:ext>
            </a:extLst>
          </p:cNvPr>
          <p:cNvSpPr/>
          <p:nvPr>
            <p:custDataLst>
              <p:tags r:id="rId4"/>
            </p:custDataLst>
          </p:nvPr>
        </p:nvSpPr>
        <p:spPr>
          <a:xfrm>
            <a:off x="4314080" y="282165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2" name="green 1">
            <a:extLst>
              <a:ext uri="{FF2B5EF4-FFF2-40B4-BE49-F238E27FC236}">
                <a16:creationId xmlns:a16="http://schemas.microsoft.com/office/drawing/2014/main" id="{99605758-DED4-4676-8CA2-29767154AD95}"/>
              </a:ext>
            </a:extLst>
          </p:cNvPr>
          <p:cNvSpPr/>
          <p:nvPr>
            <p:custDataLst>
              <p:tags r:id="rId5"/>
            </p:custDataLst>
          </p:nvPr>
        </p:nvSpPr>
        <p:spPr>
          <a:xfrm>
            <a:off x="4314076" y="282403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0" name="green 2">
            <a:extLst>
              <a:ext uri="{FF2B5EF4-FFF2-40B4-BE49-F238E27FC236}">
                <a16:creationId xmlns:a16="http://schemas.microsoft.com/office/drawing/2014/main" id="{C2B2ECF0-12D8-4577-939C-C84EA2F0F11B}"/>
              </a:ext>
            </a:extLst>
          </p:cNvPr>
          <p:cNvSpPr/>
          <p:nvPr>
            <p:custDataLst>
              <p:tags r:id="rId6"/>
            </p:custDataLst>
          </p:nvPr>
        </p:nvSpPr>
        <p:spPr>
          <a:xfrm>
            <a:off x="4466898" y="281892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1" name="yellow 2">
            <a:extLst>
              <a:ext uri="{FF2B5EF4-FFF2-40B4-BE49-F238E27FC236}">
                <a16:creationId xmlns:a16="http://schemas.microsoft.com/office/drawing/2014/main" id="{1C134F4A-32EF-40A8-8FBD-E892EA6820E2}"/>
              </a:ext>
            </a:extLst>
          </p:cNvPr>
          <p:cNvSpPr/>
          <p:nvPr>
            <p:custDataLst>
              <p:tags r:id="rId7"/>
            </p:custDataLst>
          </p:nvPr>
        </p:nvSpPr>
        <p:spPr>
          <a:xfrm>
            <a:off x="4468906" y="282403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2" name="blue 2">
            <a:extLst>
              <a:ext uri="{FF2B5EF4-FFF2-40B4-BE49-F238E27FC236}">
                <a16:creationId xmlns:a16="http://schemas.microsoft.com/office/drawing/2014/main" id="{4FE98C92-D14D-423F-8A97-86B5E42E1EA7}"/>
              </a:ext>
            </a:extLst>
          </p:cNvPr>
          <p:cNvSpPr/>
          <p:nvPr>
            <p:custDataLst>
              <p:tags r:id="rId8"/>
            </p:custDataLst>
          </p:nvPr>
        </p:nvSpPr>
        <p:spPr>
          <a:xfrm>
            <a:off x="4463564" y="282403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7" name="yellow 3">
            <a:extLst>
              <a:ext uri="{FF2B5EF4-FFF2-40B4-BE49-F238E27FC236}">
                <a16:creationId xmlns:a16="http://schemas.microsoft.com/office/drawing/2014/main" id="{1CF45028-8CDB-4006-871C-697F04F3C85B}"/>
              </a:ext>
            </a:extLst>
          </p:cNvPr>
          <p:cNvSpPr/>
          <p:nvPr>
            <p:custDataLst>
              <p:tags r:id="rId9"/>
            </p:custDataLst>
          </p:nvPr>
        </p:nvSpPr>
        <p:spPr>
          <a:xfrm>
            <a:off x="4632797" y="281892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3" name="green 3">
            <a:extLst>
              <a:ext uri="{FF2B5EF4-FFF2-40B4-BE49-F238E27FC236}">
                <a16:creationId xmlns:a16="http://schemas.microsoft.com/office/drawing/2014/main" id="{399818EA-2E9D-47DF-88E1-A089224A236C}"/>
              </a:ext>
            </a:extLst>
          </p:cNvPr>
          <p:cNvSpPr/>
          <p:nvPr>
            <p:custDataLst>
              <p:tags r:id="rId10"/>
            </p:custDataLst>
          </p:nvPr>
        </p:nvSpPr>
        <p:spPr>
          <a:xfrm>
            <a:off x="4632797" y="281892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4" name="blue 3">
            <a:extLst>
              <a:ext uri="{FF2B5EF4-FFF2-40B4-BE49-F238E27FC236}">
                <a16:creationId xmlns:a16="http://schemas.microsoft.com/office/drawing/2014/main" id="{34147C7A-6FC2-4A67-83EC-C4DA922C7EAE}"/>
              </a:ext>
            </a:extLst>
          </p:cNvPr>
          <p:cNvSpPr/>
          <p:nvPr>
            <p:custDataLst>
              <p:tags r:id="rId11"/>
            </p:custDataLst>
          </p:nvPr>
        </p:nvSpPr>
        <p:spPr>
          <a:xfrm>
            <a:off x="4632810" y="282131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62" name="Group 3661">
            <a:extLst>
              <a:ext uri="{FF2B5EF4-FFF2-40B4-BE49-F238E27FC236}">
                <a16:creationId xmlns:a16="http://schemas.microsoft.com/office/drawing/2014/main" id="{7BDEE26C-C323-4086-8D99-AC444E785EDA}"/>
              </a:ext>
            </a:extLst>
          </p:cNvPr>
          <p:cNvGrpSpPr/>
          <p:nvPr/>
        </p:nvGrpSpPr>
        <p:grpSpPr>
          <a:xfrm>
            <a:off x="4259919" y="2214899"/>
            <a:ext cx="465186" cy="337180"/>
            <a:chOff x="4207537" y="2273730"/>
            <a:chExt cx="598923" cy="434116"/>
          </a:xfrm>
        </p:grpSpPr>
        <p:grpSp>
          <p:nvGrpSpPr>
            <p:cNvPr id="3663" name="Group 3662">
              <a:extLst>
                <a:ext uri="{FF2B5EF4-FFF2-40B4-BE49-F238E27FC236}">
                  <a16:creationId xmlns:a16="http://schemas.microsoft.com/office/drawing/2014/main" id="{88B8EEAC-0C4C-41B4-8B5D-F1116E305E5E}"/>
                </a:ext>
              </a:extLst>
            </p:cNvPr>
            <p:cNvGrpSpPr/>
            <p:nvPr/>
          </p:nvGrpSpPr>
          <p:grpSpPr>
            <a:xfrm>
              <a:off x="4207537" y="2273730"/>
              <a:ext cx="179387" cy="434116"/>
              <a:chOff x="2330274" y="3840316"/>
              <a:chExt cx="238125" cy="576262"/>
            </a:xfrm>
          </p:grpSpPr>
          <p:sp>
            <p:nvSpPr>
              <p:cNvPr id="3678" name="Freeform 201">
                <a:extLst>
                  <a:ext uri="{FF2B5EF4-FFF2-40B4-BE49-F238E27FC236}">
                    <a16:creationId xmlns:a16="http://schemas.microsoft.com/office/drawing/2014/main" id="{F508452D-BF83-4137-ADF3-A5242ED4F74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9" name="Line 202">
                <a:extLst>
                  <a:ext uri="{FF2B5EF4-FFF2-40B4-BE49-F238E27FC236}">
                    <a16:creationId xmlns:a16="http://schemas.microsoft.com/office/drawing/2014/main" id="{69FB30A3-F9DB-4D3C-8ED5-36CAB7DC304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0" name="Line 203">
                <a:extLst>
                  <a:ext uri="{FF2B5EF4-FFF2-40B4-BE49-F238E27FC236}">
                    <a16:creationId xmlns:a16="http://schemas.microsoft.com/office/drawing/2014/main" id="{89755442-06BB-4E0C-8797-8B7EF30317D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1" name="Line 204">
                <a:extLst>
                  <a:ext uri="{FF2B5EF4-FFF2-40B4-BE49-F238E27FC236}">
                    <a16:creationId xmlns:a16="http://schemas.microsoft.com/office/drawing/2014/main" id="{EA9D7178-2F89-4B8D-9D66-8B3150ACE16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2" name="Line 205">
                <a:extLst>
                  <a:ext uri="{FF2B5EF4-FFF2-40B4-BE49-F238E27FC236}">
                    <a16:creationId xmlns:a16="http://schemas.microsoft.com/office/drawing/2014/main" id="{416D26AD-4ED7-4F89-B2FB-30B8313C192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3" name="Line 206">
                <a:extLst>
                  <a:ext uri="{FF2B5EF4-FFF2-40B4-BE49-F238E27FC236}">
                    <a16:creationId xmlns:a16="http://schemas.microsoft.com/office/drawing/2014/main" id="{DDCE1096-1E03-41F0-989D-05639A450A4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664" name="Group 3663">
              <a:extLst>
                <a:ext uri="{FF2B5EF4-FFF2-40B4-BE49-F238E27FC236}">
                  <a16:creationId xmlns:a16="http://schemas.microsoft.com/office/drawing/2014/main" id="{0F47D0A4-444E-4FA4-BDFF-C971B4CF38F1}"/>
                </a:ext>
              </a:extLst>
            </p:cNvPr>
            <p:cNvGrpSpPr/>
            <p:nvPr/>
          </p:nvGrpSpPr>
          <p:grpSpPr>
            <a:xfrm>
              <a:off x="4417305" y="2273730"/>
              <a:ext cx="179387" cy="434116"/>
              <a:chOff x="2330274" y="3840316"/>
              <a:chExt cx="238125" cy="576262"/>
            </a:xfrm>
          </p:grpSpPr>
          <p:sp>
            <p:nvSpPr>
              <p:cNvPr id="3672" name="Freeform 201">
                <a:extLst>
                  <a:ext uri="{FF2B5EF4-FFF2-40B4-BE49-F238E27FC236}">
                    <a16:creationId xmlns:a16="http://schemas.microsoft.com/office/drawing/2014/main" id="{C2C21232-7A6D-444C-8F56-A1658DC4C80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3" name="Line 202">
                <a:extLst>
                  <a:ext uri="{FF2B5EF4-FFF2-40B4-BE49-F238E27FC236}">
                    <a16:creationId xmlns:a16="http://schemas.microsoft.com/office/drawing/2014/main" id="{4D9E1BE5-8D56-49D3-B35E-1953E271294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4" name="Line 203">
                <a:extLst>
                  <a:ext uri="{FF2B5EF4-FFF2-40B4-BE49-F238E27FC236}">
                    <a16:creationId xmlns:a16="http://schemas.microsoft.com/office/drawing/2014/main" id="{8B1AEAC6-A757-4090-B7F6-B8F35A725A0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5" name="Line 204">
                <a:extLst>
                  <a:ext uri="{FF2B5EF4-FFF2-40B4-BE49-F238E27FC236}">
                    <a16:creationId xmlns:a16="http://schemas.microsoft.com/office/drawing/2014/main" id="{0209E748-6D3A-485D-B7EF-878C815CCBB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6" name="Line 205">
                <a:extLst>
                  <a:ext uri="{FF2B5EF4-FFF2-40B4-BE49-F238E27FC236}">
                    <a16:creationId xmlns:a16="http://schemas.microsoft.com/office/drawing/2014/main" id="{AC44A579-34AF-4108-846F-9BAC7934293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7" name="Line 206">
                <a:extLst>
                  <a:ext uri="{FF2B5EF4-FFF2-40B4-BE49-F238E27FC236}">
                    <a16:creationId xmlns:a16="http://schemas.microsoft.com/office/drawing/2014/main" id="{358A69CE-0D58-4C23-A6A5-6CCED0FAC99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665" name="Group 3664">
              <a:extLst>
                <a:ext uri="{FF2B5EF4-FFF2-40B4-BE49-F238E27FC236}">
                  <a16:creationId xmlns:a16="http://schemas.microsoft.com/office/drawing/2014/main" id="{2D1409BB-028E-4F03-89B6-91D4804D4D4D}"/>
                </a:ext>
              </a:extLst>
            </p:cNvPr>
            <p:cNvGrpSpPr/>
            <p:nvPr/>
          </p:nvGrpSpPr>
          <p:grpSpPr>
            <a:xfrm>
              <a:off x="4627073" y="2273730"/>
              <a:ext cx="179387" cy="434116"/>
              <a:chOff x="2330274" y="3840316"/>
              <a:chExt cx="238125" cy="576262"/>
            </a:xfrm>
          </p:grpSpPr>
          <p:sp>
            <p:nvSpPr>
              <p:cNvPr id="3666" name="Freeform 201">
                <a:extLst>
                  <a:ext uri="{FF2B5EF4-FFF2-40B4-BE49-F238E27FC236}">
                    <a16:creationId xmlns:a16="http://schemas.microsoft.com/office/drawing/2014/main" id="{A0B5C5B0-AC1F-4C82-8F45-5BAC41165A7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7" name="Line 202">
                <a:extLst>
                  <a:ext uri="{FF2B5EF4-FFF2-40B4-BE49-F238E27FC236}">
                    <a16:creationId xmlns:a16="http://schemas.microsoft.com/office/drawing/2014/main" id="{FC94A115-9D87-4EC6-BE85-0FEB3A4C7F2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8" name="Line 203">
                <a:extLst>
                  <a:ext uri="{FF2B5EF4-FFF2-40B4-BE49-F238E27FC236}">
                    <a16:creationId xmlns:a16="http://schemas.microsoft.com/office/drawing/2014/main" id="{8982D130-3FCD-4CB1-9154-D3FE909CA5D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9" name="Line 204">
                <a:extLst>
                  <a:ext uri="{FF2B5EF4-FFF2-40B4-BE49-F238E27FC236}">
                    <a16:creationId xmlns:a16="http://schemas.microsoft.com/office/drawing/2014/main" id="{5E4C97BC-59B6-40CD-B6A5-C089B20A57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0" name="Line 205">
                <a:extLst>
                  <a:ext uri="{FF2B5EF4-FFF2-40B4-BE49-F238E27FC236}">
                    <a16:creationId xmlns:a16="http://schemas.microsoft.com/office/drawing/2014/main" id="{3998518F-2773-497D-B69A-3B94C2B2213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1" name="Line 206">
                <a:extLst>
                  <a:ext uri="{FF2B5EF4-FFF2-40B4-BE49-F238E27FC236}">
                    <a16:creationId xmlns:a16="http://schemas.microsoft.com/office/drawing/2014/main" id="{52A0BD43-438F-4BB2-A0C9-B45A8DB491B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684" name="Group 3683">
            <a:extLst>
              <a:ext uri="{FF2B5EF4-FFF2-40B4-BE49-F238E27FC236}">
                <a16:creationId xmlns:a16="http://schemas.microsoft.com/office/drawing/2014/main" id="{15A48F88-AE66-48D9-A376-7858B951ABE0}"/>
              </a:ext>
            </a:extLst>
          </p:cNvPr>
          <p:cNvGrpSpPr/>
          <p:nvPr/>
        </p:nvGrpSpPr>
        <p:grpSpPr>
          <a:xfrm>
            <a:off x="4259919" y="2780652"/>
            <a:ext cx="465186" cy="337180"/>
            <a:chOff x="4207537" y="2273730"/>
            <a:chExt cx="598923" cy="434116"/>
          </a:xfrm>
        </p:grpSpPr>
        <p:grpSp>
          <p:nvGrpSpPr>
            <p:cNvPr id="3685" name="Group 3684">
              <a:extLst>
                <a:ext uri="{FF2B5EF4-FFF2-40B4-BE49-F238E27FC236}">
                  <a16:creationId xmlns:a16="http://schemas.microsoft.com/office/drawing/2014/main" id="{4E69870A-EEAC-4898-8317-3FEED94931DB}"/>
                </a:ext>
              </a:extLst>
            </p:cNvPr>
            <p:cNvGrpSpPr/>
            <p:nvPr/>
          </p:nvGrpSpPr>
          <p:grpSpPr>
            <a:xfrm>
              <a:off x="4207537" y="2273730"/>
              <a:ext cx="179387" cy="434116"/>
              <a:chOff x="2330274" y="3840316"/>
              <a:chExt cx="238125" cy="576262"/>
            </a:xfrm>
          </p:grpSpPr>
          <p:sp>
            <p:nvSpPr>
              <p:cNvPr id="3700" name="Freeform 201">
                <a:extLst>
                  <a:ext uri="{FF2B5EF4-FFF2-40B4-BE49-F238E27FC236}">
                    <a16:creationId xmlns:a16="http://schemas.microsoft.com/office/drawing/2014/main" id="{7BF9D046-C546-4E48-8E0A-2DE41C90F52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1" name="Line 202">
                <a:extLst>
                  <a:ext uri="{FF2B5EF4-FFF2-40B4-BE49-F238E27FC236}">
                    <a16:creationId xmlns:a16="http://schemas.microsoft.com/office/drawing/2014/main" id="{C43F859F-8E30-427A-8D20-F27E3C56779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2" name="Line 203">
                <a:extLst>
                  <a:ext uri="{FF2B5EF4-FFF2-40B4-BE49-F238E27FC236}">
                    <a16:creationId xmlns:a16="http://schemas.microsoft.com/office/drawing/2014/main" id="{3F44537E-575E-4EDD-82A9-2E0686A8CA2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3" name="Line 204">
                <a:extLst>
                  <a:ext uri="{FF2B5EF4-FFF2-40B4-BE49-F238E27FC236}">
                    <a16:creationId xmlns:a16="http://schemas.microsoft.com/office/drawing/2014/main" id="{0FF70040-6E8F-47CB-B97B-02127E5D569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4" name="Line 205">
                <a:extLst>
                  <a:ext uri="{FF2B5EF4-FFF2-40B4-BE49-F238E27FC236}">
                    <a16:creationId xmlns:a16="http://schemas.microsoft.com/office/drawing/2014/main" id="{61543744-FB8C-448C-B8A5-C3588863878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5" name="Line 206">
                <a:extLst>
                  <a:ext uri="{FF2B5EF4-FFF2-40B4-BE49-F238E27FC236}">
                    <a16:creationId xmlns:a16="http://schemas.microsoft.com/office/drawing/2014/main" id="{3C81102F-A3DC-4973-98AB-DAB68CFFD25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686" name="Group 3685">
              <a:extLst>
                <a:ext uri="{FF2B5EF4-FFF2-40B4-BE49-F238E27FC236}">
                  <a16:creationId xmlns:a16="http://schemas.microsoft.com/office/drawing/2014/main" id="{239550D8-5178-41F4-A46A-E7F6E473296F}"/>
                </a:ext>
              </a:extLst>
            </p:cNvPr>
            <p:cNvGrpSpPr/>
            <p:nvPr/>
          </p:nvGrpSpPr>
          <p:grpSpPr>
            <a:xfrm>
              <a:off x="4417305" y="2273730"/>
              <a:ext cx="179387" cy="434116"/>
              <a:chOff x="2330274" y="3840316"/>
              <a:chExt cx="238125" cy="576262"/>
            </a:xfrm>
          </p:grpSpPr>
          <p:sp>
            <p:nvSpPr>
              <p:cNvPr id="3694" name="Freeform 201">
                <a:extLst>
                  <a:ext uri="{FF2B5EF4-FFF2-40B4-BE49-F238E27FC236}">
                    <a16:creationId xmlns:a16="http://schemas.microsoft.com/office/drawing/2014/main" id="{35C8D95F-02B8-4CCD-9570-A1AFD30B949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5" name="Line 202">
                <a:extLst>
                  <a:ext uri="{FF2B5EF4-FFF2-40B4-BE49-F238E27FC236}">
                    <a16:creationId xmlns:a16="http://schemas.microsoft.com/office/drawing/2014/main" id="{8EC2106A-2F0F-4361-A5A5-9AFC1856758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6" name="Line 203">
                <a:extLst>
                  <a:ext uri="{FF2B5EF4-FFF2-40B4-BE49-F238E27FC236}">
                    <a16:creationId xmlns:a16="http://schemas.microsoft.com/office/drawing/2014/main" id="{AFAD2AB8-7004-4959-A517-2185D1383D6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7" name="Line 204">
                <a:extLst>
                  <a:ext uri="{FF2B5EF4-FFF2-40B4-BE49-F238E27FC236}">
                    <a16:creationId xmlns:a16="http://schemas.microsoft.com/office/drawing/2014/main" id="{E04F0661-448B-40E8-B53B-11A47762D05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8" name="Line 205">
                <a:extLst>
                  <a:ext uri="{FF2B5EF4-FFF2-40B4-BE49-F238E27FC236}">
                    <a16:creationId xmlns:a16="http://schemas.microsoft.com/office/drawing/2014/main" id="{361BEEBE-C610-4F55-9B98-B705D0B1827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9" name="Line 206">
                <a:extLst>
                  <a:ext uri="{FF2B5EF4-FFF2-40B4-BE49-F238E27FC236}">
                    <a16:creationId xmlns:a16="http://schemas.microsoft.com/office/drawing/2014/main" id="{CECD2CB4-8FD6-45D5-9AC9-9D3C5EA8794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687" name="Group 3686">
              <a:extLst>
                <a:ext uri="{FF2B5EF4-FFF2-40B4-BE49-F238E27FC236}">
                  <a16:creationId xmlns:a16="http://schemas.microsoft.com/office/drawing/2014/main" id="{7F41F43E-E0E7-4F93-A283-B01ECF364C2B}"/>
                </a:ext>
              </a:extLst>
            </p:cNvPr>
            <p:cNvGrpSpPr/>
            <p:nvPr/>
          </p:nvGrpSpPr>
          <p:grpSpPr>
            <a:xfrm>
              <a:off x="4627073" y="2273730"/>
              <a:ext cx="179387" cy="434116"/>
              <a:chOff x="2330274" y="3840316"/>
              <a:chExt cx="238125" cy="576262"/>
            </a:xfrm>
          </p:grpSpPr>
          <p:sp>
            <p:nvSpPr>
              <p:cNvPr id="3688" name="Freeform 201">
                <a:extLst>
                  <a:ext uri="{FF2B5EF4-FFF2-40B4-BE49-F238E27FC236}">
                    <a16:creationId xmlns:a16="http://schemas.microsoft.com/office/drawing/2014/main" id="{7494285A-7895-4AF6-8495-E94FA6A51B7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9" name="Line 202">
                <a:extLst>
                  <a:ext uri="{FF2B5EF4-FFF2-40B4-BE49-F238E27FC236}">
                    <a16:creationId xmlns:a16="http://schemas.microsoft.com/office/drawing/2014/main" id="{9ACB8513-9AAE-4364-A6C5-D45C435EE26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0" name="Line 203">
                <a:extLst>
                  <a:ext uri="{FF2B5EF4-FFF2-40B4-BE49-F238E27FC236}">
                    <a16:creationId xmlns:a16="http://schemas.microsoft.com/office/drawing/2014/main" id="{25DD7B1F-F09C-4955-935E-A528FF8EB24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1" name="Line 204">
                <a:extLst>
                  <a:ext uri="{FF2B5EF4-FFF2-40B4-BE49-F238E27FC236}">
                    <a16:creationId xmlns:a16="http://schemas.microsoft.com/office/drawing/2014/main" id="{5DEE6EA9-3C5F-4FC5-AC39-18B6F80113B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2" name="Line 205">
                <a:extLst>
                  <a:ext uri="{FF2B5EF4-FFF2-40B4-BE49-F238E27FC236}">
                    <a16:creationId xmlns:a16="http://schemas.microsoft.com/office/drawing/2014/main" id="{6016FFE6-F0FC-4907-8D2E-4D165D53471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3" name="Line 206">
                <a:extLst>
                  <a:ext uri="{FF2B5EF4-FFF2-40B4-BE49-F238E27FC236}">
                    <a16:creationId xmlns:a16="http://schemas.microsoft.com/office/drawing/2014/main" id="{5972C5E5-13D5-4DDC-AE1F-026F7C03D02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3706" name="Connector: Elbow 3705">
            <a:extLst>
              <a:ext uri="{FF2B5EF4-FFF2-40B4-BE49-F238E27FC236}">
                <a16:creationId xmlns:a16="http://schemas.microsoft.com/office/drawing/2014/main" id="{9E0955C0-28EA-4321-9F12-FC3A037E0A7E}"/>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707" name="Connector: Elbow 3706">
            <a:extLst>
              <a:ext uri="{FF2B5EF4-FFF2-40B4-BE49-F238E27FC236}">
                <a16:creationId xmlns:a16="http://schemas.microsoft.com/office/drawing/2014/main" id="{C1A860F8-06C6-4738-A8D2-1CD2F5D8CEB8}"/>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710" name="Connector: Elbow 3709">
            <a:extLst>
              <a:ext uri="{FF2B5EF4-FFF2-40B4-BE49-F238E27FC236}">
                <a16:creationId xmlns:a16="http://schemas.microsoft.com/office/drawing/2014/main" id="{2138BB9A-E1F7-42DB-A64F-99AA8906F143}"/>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36CF219D-0CCC-42B6-89D0-2B30EFCC271C}"/>
              </a:ext>
            </a:extLst>
          </p:cNvPr>
          <p:cNvGrpSpPr/>
          <p:nvPr/>
        </p:nvGrpSpPr>
        <p:grpSpPr>
          <a:xfrm>
            <a:off x="-22640" y="2774515"/>
            <a:ext cx="3062110" cy="2059044"/>
            <a:chOff x="-22640" y="2774515"/>
            <a:chExt cx="3062110" cy="2059044"/>
          </a:xfrm>
        </p:grpSpPr>
        <p:sp>
          <p:nvSpPr>
            <p:cNvPr id="3612" name="Oval 3611">
              <a:extLst>
                <a:ext uri="{FF2B5EF4-FFF2-40B4-BE49-F238E27FC236}">
                  <a16:creationId xmlns:a16="http://schemas.microsoft.com/office/drawing/2014/main" id="{23F1BD17-1F1D-4543-8CE4-E01F97F09C2A}"/>
                </a:ext>
              </a:extLst>
            </p:cNvPr>
            <p:cNvSpPr/>
            <p:nvPr/>
          </p:nvSpPr>
          <p:spPr>
            <a:xfrm>
              <a:off x="-22640" y="4474271"/>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31">
              <a:extLst>
                <a:ext uri="{FF2B5EF4-FFF2-40B4-BE49-F238E27FC236}">
                  <a16:creationId xmlns:a16="http://schemas.microsoft.com/office/drawing/2014/main" id="{937600EC-7FFF-4C9E-ABF9-716F29A9C544}"/>
                </a:ext>
              </a:extLst>
            </p:cNvPr>
            <p:cNvSpPr/>
            <p:nvPr/>
          </p:nvSpPr>
          <p:spPr>
            <a:xfrm rot="10800000">
              <a:off x="604651" y="3034884"/>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61" name="Rectangle 2560">
              <a:extLst>
                <a:ext uri="{FF2B5EF4-FFF2-40B4-BE49-F238E27FC236}">
                  <a16:creationId xmlns:a16="http://schemas.microsoft.com/office/drawing/2014/main" id="{67B3A002-29DF-4AAC-B80F-4975850276B9}"/>
                </a:ext>
              </a:extLst>
            </p:cNvPr>
            <p:cNvSpPr/>
            <p:nvPr/>
          </p:nvSpPr>
          <p:spPr>
            <a:xfrm>
              <a:off x="510757" y="2774515"/>
              <a:ext cx="1184940" cy="261610"/>
            </a:xfrm>
            <a:prstGeom prst="rect">
              <a:avLst/>
            </a:prstGeom>
          </p:spPr>
          <p:txBody>
            <a:bodyPr wrap="none" anchor="ctr">
              <a:spAutoFit/>
            </a:bodyPr>
            <a:lstStyle/>
            <a:p>
              <a:r>
                <a:rPr lang="en-US" sz="1100" dirty="0">
                  <a:solidFill>
                    <a:schemeClr val="bg1"/>
                  </a:solidFill>
                  <a:latin typeface="CiscoSans ExtraLight" charset="0"/>
                  <a:ea typeface="CiscoSans ExtraLight" charset="0"/>
                  <a:cs typeface="CiscoSans ExtraLight" charset="0"/>
                </a:rPr>
                <a:t>Cisco </a:t>
              </a:r>
              <a:r>
                <a:rPr lang="en-US" sz="1100" dirty="0" err="1">
                  <a:solidFill>
                    <a:schemeClr val="bg1"/>
                  </a:solidFill>
                  <a:latin typeface="CiscoSans ExtraLight" charset="0"/>
                  <a:ea typeface="CiscoSans ExtraLight" charset="0"/>
                  <a:cs typeface="CiscoSans ExtraLight" charset="0"/>
                </a:rPr>
                <a:t>Tetration</a:t>
              </a:r>
              <a:r>
                <a:rPr lang="en-US" sz="1100" dirty="0">
                  <a:solidFill>
                    <a:schemeClr val="bg1"/>
                  </a:solidFill>
                  <a:latin typeface="CiscoSans ExtraLight" charset="0"/>
                  <a:ea typeface="CiscoSans ExtraLight" charset="0"/>
                  <a:cs typeface="CiscoSans ExtraLight" charset="0"/>
                </a:rPr>
                <a:t> </a:t>
              </a:r>
              <a:endParaRPr lang="en-US" sz="1400" dirty="0">
                <a:solidFill>
                  <a:schemeClr val="bg1"/>
                </a:solidFill>
                <a:latin typeface="CiscoSans ExtraLight" charset="0"/>
                <a:ea typeface="CiscoSans ExtraLight" charset="0"/>
                <a:cs typeface="CiscoSans ExtraLight" charset="0"/>
              </a:endParaRPr>
            </a:p>
          </p:txBody>
        </p:sp>
        <p:pic>
          <p:nvPicPr>
            <p:cNvPr id="40" name="Picture 39">
              <a:extLst>
                <a:ext uri="{FF2B5EF4-FFF2-40B4-BE49-F238E27FC236}">
                  <a16:creationId xmlns:a16="http://schemas.microsoft.com/office/drawing/2014/main" id="{F7EF0DDA-1C40-49BA-8AB6-86C53A0073B7}"/>
                </a:ext>
              </a:extLst>
            </p:cNvPr>
            <p:cNvPicPr>
              <a:picLocks noChangeAspect="1"/>
            </p:cNvPicPr>
            <p:nvPr/>
          </p:nvPicPr>
          <p:blipFill>
            <a:blip r:embed="rId28"/>
            <a:stretch>
              <a:fillRect/>
            </a:stretch>
          </p:blipFill>
          <p:spPr>
            <a:xfrm>
              <a:off x="549267" y="3256022"/>
              <a:ext cx="1917708" cy="1289687"/>
            </a:xfrm>
            <a:prstGeom prst="rect">
              <a:avLst/>
            </a:prstGeom>
          </p:spPr>
        </p:pic>
        <p:pic>
          <p:nvPicPr>
            <p:cNvPr id="4" name="Picture 3">
              <a:extLst>
                <a:ext uri="{FF2B5EF4-FFF2-40B4-BE49-F238E27FC236}">
                  <a16:creationId xmlns:a16="http://schemas.microsoft.com/office/drawing/2014/main" id="{77DB61C0-C370-4062-8E66-232BBCF4B698}"/>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218175" y="3190876"/>
              <a:ext cx="2575848" cy="1551890"/>
            </a:xfrm>
            <a:prstGeom prst="rect">
              <a:avLst/>
            </a:prstGeom>
          </p:spPr>
        </p:pic>
      </p:grpSp>
      <p:grpSp>
        <p:nvGrpSpPr>
          <p:cNvPr id="41" name="Group 40">
            <a:extLst>
              <a:ext uri="{FF2B5EF4-FFF2-40B4-BE49-F238E27FC236}">
                <a16:creationId xmlns:a16="http://schemas.microsoft.com/office/drawing/2014/main" id="{5FF859B6-5641-4B6B-A988-1B4156602BBD}"/>
              </a:ext>
            </a:extLst>
          </p:cNvPr>
          <p:cNvGrpSpPr/>
          <p:nvPr/>
        </p:nvGrpSpPr>
        <p:grpSpPr>
          <a:xfrm>
            <a:off x="4290865" y="3325833"/>
            <a:ext cx="4441153" cy="1449935"/>
            <a:chOff x="4490397" y="3217286"/>
            <a:chExt cx="1452205" cy="989192"/>
          </a:xfrm>
        </p:grpSpPr>
        <p:sp>
          <p:nvSpPr>
            <p:cNvPr id="1197" name="Rectangle: Rounded Corners 1196">
              <a:extLst>
                <a:ext uri="{FF2B5EF4-FFF2-40B4-BE49-F238E27FC236}">
                  <a16:creationId xmlns:a16="http://schemas.microsoft.com/office/drawing/2014/main" id="{5B2D18F0-C1DA-4193-8C6F-E0973D497BAB}"/>
                </a:ext>
              </a:extLst>
            </p:cNvPr>
            <p:cNvSpPr/>
            <p:nvPr/>
          </p:nvSpPr>
          <p:spPr>
            <a:xfrm>
              <a:off x="4490397" y="3342359"/>
              <a:ext cx="1432905" cy="864119"/>
            </a:xfrm>
            <a:prstGeom prst="roundRect">
              <a:avLst>
                <a:gd name="adj" fmla="val 10749"/>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8" name="Isosceles Triangle 1197">
              <a:extLst>
                <a:ext uri="{FF2B5EF4-FFF2-40B4-BE49-F238E27FC236}">
                  <a16:creationId xmlns:a16="http://schemas.microsoft.com/office/drawing/2014/main" id="{5D8512FB-8EC6-461D-94E5-DD64305A3FE1}"/>
                </a:ext>
              </a:extLst>
            </p:cNvPr>
            <p:cNvSpPr/>
            <p:nvPr/>
          </p:nvSpPr>
          <p:spPr>
            <a:xfrm rot="10800000" flipV="1">
              <a:off x="4614987" y="3217286"/>
              <a:ext cx="152313" cy="131304"/>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9" name="Rectangle 1198">
              <a:extLst>
                <a:ext uri="{FF2B5EF4-FFF2-40B4-BE49-F238E27FC236}">
                  <a16:creationId xmlns:a16="http://schemas.microsoft.com/office/drawing/2014/main" id="{F7DE3585-1A42-4528-9933-8B3058453F69}"/>
                </a:ext>
              </a:extLst>
            </p:cNvPr>
            <p:cNvSpPr/>
            <p:nvPr/>
          </p:nvSpPr>
          <p:spPr>
            <a:xfrm>
              <a:off x="4502343" y="3398822"/>
              <a:ext cx="1440259" cy="797905"/>
            </a:xfrm>
            <a:prstGeom prst="rect">
              <a:avLst/>
            </a:prstGeom>
          </p:spPr>
          <p:txBody>
            <a:bodyPr wrap="square" anchor="t">
              <a:spAutoFit/>
            </a:bodyPr>
            <a:lstStyle/>
            <a:p>
              <a:pPr marL="171450" indent="-171450">
                <a:spcBef>
                  <a:spcPts val="600"/>
                </a:spcBef>
                <a:buFont typeface="Arial" panose="020B0604020202020204" pitchFamily="34" charset="0"/>
                <a:buChar char="•"/>
              </a:pPr>
              <a:r>
                <a:rPr lang="en-US" sz="1100" dirty="0">
                  <a:solidFill>
                    <a:schemeClr val="bg2"/>
                  </a:solidFill>
                  <a:latin typeface="CiscoSans ExtraLight" charset="0"/>
                  <a:ea typeface="CiscoSans ExtraLight" charset="0"/>
                  <a:cs typeface="CiscoSans ExtraLight" charset="0"/>
                </a:rPr>
                <a:t>Full visibility into application components including workloads, processes and application behavior in the data center</a:t>
              </a:r>
            </a:p>
            <a:p>
              <a:pPr marL="171450" indent="-171450">
                <a:spcBef>
                  <a:spcPts val="600"/>
                </a:spcBef>
                <a:buFont typeface="Arial" panose="020B0604020202020204" pitchFamily="34" charset="0"/>
                <a:buChar char="•"/>
              </a:pPr>
              <a:r>
                <a:rPr lang="en-US" sz="1100" dirty="0">
                  <a:solidFill>
                    <a:schemeClr val="bg2"/>
                  </a:solidFill>
                  <a:latin typeface="CiscoSans ExtraLight" charset="0"/>
                  <a:ea typeface="CiscoSans ExtraLight" charset="0"/>
                  <a:cs typeface="CiscoSans ExtraLight" charset="0"/>
                </a:rPr>
                <a:t>Application dependency mapping</a:t>
              </a:r>
            </a:p>
            <a:p>
              <a:pPr marL="171450" indent="-171450">
                <a:spcBef>
                  <a:spcPts val="600"/>
                </a:spcBef>
                <a:buFont typeface="Arial" panose="020B0604020202020204" pitchFamily="34" charset="0"/>
                <a:buChar char="•"/>
              </a:pPr>
              <a:r>
                <a:rPr lang="en-US" sz="1100" dirty="0">
                  <a:solidFill>
                    <a:schemeClr val="bg2"/>
                  </a:solidFill>
                  <a:latin typeface="CiscoSans ExtraLight" charset="0"/>
                  <a:ea typeface="CiscoSans ExtraLight" charset="0"/>
                  <a:cs typeface="CiscoSans ExtraLight" charset="0"/>
                </a:rPr>
                <a:t>Application segmentation policies (whitelist/blacklist)</a:t>
              </a:r>
            </a:p>
            <a:p>
              <a:pPr marL="171450" indent="-171450">
                <a:spcBef>
                  <a:spcPts val="600"/>
                </a:spcBef>
                <a:buFont typeface="Arial" panose="020B0604020202020204" pitchFamily="34" charset="0"/>
                <a:buChar char="•"/>
              </a:pPr>
              <a:r>
                <a:rPr lang="en-US" sz="1100" dirty="0">
                  <a:solidFill>
                    <a:schemeClr val="bg2"/>
                  </a:solidFill>
                  <a:latin typeface="CiscoSans ExtraLight" charset="0"/>
                  <a:ea typeface="CiscoSans ExtraLight" charset="0"/>
                  <a:cs typeface="CiscoSans ExtraLight" charset="0"/>
                </a:rPr>
                <a:t>Forensic search and application anomaly detection</a:t>
              </a:r>
            </a:p>
          </p:txBody>
        </p:sp>
      </p:grpSp>
      <p:cxnSp>
        <p:nvCxnSpPr>
          <p:cNvPr id="1279" name="Straight Connector 1278">
            <a:extLst>
              <a:ext uri="{FF2B5EF4-FFF2-40B4-BE49-F238E27FC236}">
                <a16:creationId xmlns:a16="http://schemas.microsoft.com/office/drawing/2014/main" id="{05B67877-FB31-4448-A6DA-A6F2F13C9939}"/>
              </a:ext>
            </a:extLst>
          </p:cNvPr>
          <p:cNvCxnSpPr>
            <a:cxnSpLocks/>
          </p:cNvCxnSpPr>
          <p:nvPr/>
        </p:nvCxnSpPr>
        <p:spPr>
          <a:xfrm>
            <a:off x="75686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7CD132C3-FCFA-4A08-8707-1068815C6769}"/>
              </a:ext>
            </a:extLst>
          </p:cNvPr>
          <p:cNvCxnSpPr>
            <a:cxnSpLocks/>
          </p:cNvCxnSpPr>
          <p:nvPr/>
        </p:nvCxnSpPr>
        <p:spPr>
          <a:xfrm>
            <a:off x="77281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38B44934-CEB3-43BF-9611-4ED70BB7382E}"/>
              </a:ext>
            </a:extLst>
          </p:cNvPr>
          <p:cNvCxnSpPr>
            <a:cxnSpLocks/>
          </p:cNvCxnSpPr>
          <p:nvPr/>
        </p:nvCxnSpPr>
        <p:spPr>
          <a:xfrm>
            <a:off x="78876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305" name="yellow 1">
            <a:extLst>
              <a:ext uri="{FF2B5EF4-FFF2-40B4-BE49-F238E27FC236}">
                <a16:creationId xmlns:a16="http://schemas.microsoft.com/office/drawing/2014/main" id="{1D17EA8C-83BB-4C38-BE3F-1B0CDCE0A749}"/>
              </a:ext>
            </a:extLst>
          </p:cNvPr>
          <p:cNvSpPr/>
          <p:nvPr>
            <p:custDataLst>
              <p:tags r:id="rId12"/>
            </p:custDataLst>
          </p:nvPr>
        </p:nvSpPr>
        <p:spPr>
          <a:xfrm>
            <a:off x="7554418" y="280589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6" name="blue 1">
            <a:extLst>
              <a:ext uri="{FF2B5EF4-FFF2-40B4-BE49-F238E27FC236}">
                <a16:creationId xmlns:a16="http://schemas.microsoft.com/office/drawing/2014/main" id="{ED994EE1-796F-453D-805F-02AE9408F7B3}"/>
              </a:ext>
            </a:extLst>
          </p:cNvPr>
          <p:cNvSpPr/>
          <p:nvPr>
            <p:custDataLst>
              <p:tags r:id="rId13"/>
            </p:custDataLst>
          </p:nvPr>
        </p:nvSpPr>
        <p:spPr>
          <a:xfrm>
            <a:off x="7554000" y="280349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7" name="green 1">
            <a:extLst>
              <a:ext uri="{FF2B5EF4-FFF2-40B4-BE49-F238E27FC236}">
                <a16:creationId xmlns:a16="http://schemas.microsoft.com/office/drawing/2014/main" id="{F18C48D5-7635-45AB-9451-6C87D9FBA695}"/>
              </a:ext>
            </a:extLst>
          </p:cNvPr>
          <p:cNvSpPr/>
          <p:nvPr>
            <p:custDataLst>
              <p:tags r:id="rId14"/>
            </p:custDataLst>
          </p:nvPr>
        </p:nvSpPr>
        <p:spPr>
          <a:xfrm>
            <a:off x="7553996" y="280587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8" name="green 2">
            <a:extLst>
              <a:ext uri="{FF2B5EF4-FFF2-40B4-BE49-F238E27FC236}">
                <a16:creationId xmlns:a16="http://schemas.microsoft.com/office/drawing/2014/main" id="{8823020A-6505-4824-97D1-1903E904352F}"/>
              </a:ext>
            </a:extLst>
          </p:cNvPr>
          <p:cNvSpPr/>
          <p:nvPr>
            <p:custDataLst>
              <p:tags r:id="rId15"/>
            </p:custDataLst>
          </p:nvPr>
        </p:nvSpPr>
        <p:spPr>
          <a:xfrm>
            <a:off x="7706818" y="280076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9" name="yellow 2">
            <a:extLst>
              <a:ext uri="{FF2B5EF4-FFF2-40B4-BE49-F238E27FC236}">
                <a16:creationId xmlns:a16="http://schemas.microsoft.com/office/drawing/2014/main" id="{B01159E0-24C3-4379-A982-7924FBEEEB09}"/>
              </a:ext>
            </a:extLst>
          </p:cNvPr>
          <p:cNvSpPr/>
          <p:nvPr>
            <p:custDataLst>
              <p:tags r:id="rId16"/>
            </p:custDataLst>
          </p:nvPr>
        </p:nvSpPr>
        <p:spPr>
          <a:xfrm>
            <a:off x="7708826" y="280587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0" name="blue 2">
            <a:extLst>
              <a:ext uri="{FF2B5EF4-FFF2-40B4-BE49-F238E27FC236}">
                <a16:creationId xmlns:a16="http://schemas.microsoft.com/office/drawing/2014/main" id="{3DC004C0-8B86-407B-B6B5-662B1A4E0D71}"/>
              </a:ext>
            </a:extLst>
          </p:cNvPr>
          <p:cNvSpPr/>
          <p:nvPr>
            <p:custDataLst>
              <p:tags r:id="rId17"/>
            </p:custDataLst>
          </p:nvPr>
        </p:nvSpPr>
        <p:spPr>
          <a:xfrm>
            <a:off x="7703484" y="280587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1" name="yellow 3">
            <a:extLst>
              <a:ext uri="{FF2B5EF4-FFF2-40B4-BE49-F238E27FC236}">
                <a16:creationId xmlns:a16="http://schemas.microsoft.com/office/drawing/2014/main" id="{A7B2B546-8BC1-41C8-B424-2BCCCCD42F51}"/>
              </a:ext>
            </a:extLst>
          </p:cNvPr>
          <p:cNvSpPr/>
          <p:nvPr>
            <p:custDataLst>
              <p:tags r:id="rId18"/>
            </p:custDataLst>
          </p:nvPr>
        </p:nvSpPr>
        <p:spPr>
          <a:xfrm>
            <a:off x="7872717" y="280076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2" name="green 3">
            <a:extLst>
              <a:ext uri="{FF2B5EF4-FFF2-40B4-BE49-F238E27FC236}">
                <a16:creationId xmlns:a16="http://schemas.microsoft.com/office/drawing/2014/main" id="{9829BD98-EC7D-4463-A689-0A08D0FF0DF9}"/>
              </a:ext>
            </a:extLst>
          </p:cNvPr>
          <p:cNvSpPr/>
          <p:nvPr>
            <p:custDataLst>
              <p:tags r:id="rId19"/>
            </p:custDataLst>
          </p:nvPr>
        </p:nvSpPr>
        <p:spPr>
          <a:xfrm>
            <a:off x="7872717" y="280076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3" name="blue 3">
            <a:extLst>
              <a:ext uri="{FF2B5EF4-FFF2-40B4-BE49-F238E27FC236}">
                <a16:creationId xmlns:a16="http://schemas.microsoft.com/office/drawing/2014/main" id="{58BBA109-C554-4037-90E4-FD14DF00C09C}"/>
              </a:ext>
            </a:extLst>
          </p:cNvPr>
          <p:cNvSpPr/>
          <p:nvPr>
            <p:custDataLst>
              <p:tags r:id="rId20"/>
            </p:custDataLst>
          </p:nvPr>
        </p:nvSpPr>
        <p:spPr>
          <a:xfrm>
            <a:off x="7872730" y="280315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12" name="Group 3511">
            <a:extLst>
              <a:ext uri="{FF2B5EF4-FFF2-40B4-BE49-F238E27FC236}">
                <a16:creationId xmlns:a16="http://schemas.microsoft.com/office/drawing/2014/main" id="{91347035-99D9-42F0-ADB6-2971A8BDB77A}"/>
              </a:ext>
            </a:extLst>
          </p:cNvPr>
          <p:cNvGrpSpPr/>
          <p:nvPr/>
        </p:nvGrpSpPr>
        <p:grpSpPr>
          <a:xfrm>
            <a:off x="7488807" y="2214899"/>
            <a:ext cx="465186" cy="337180"/>
            <a:chOff x="4207537" y="2273730"/>
            <a:chExt cx="598923" cy="434116"/>
          </a:xfrm>
        </p:grpSpPr>
        <p:grpSp>
          <p:nvGrpSpPr>
            <p:cNvPr id="3513" name="Group 3512">
              <a:extLst>
                <a:ext uri="{FF2B5EF4-FFF2-40B4-BE49-F238E27FC236}">
                  <a16:creationId xmlns:a16="http://schemas.microsoft.com/office/drawing/2014/main" id="{F6ABA459-DEF6-4221-B147-4FE7B6556B12}"/>
                </a:ext>
              </a:extLst>
            </p:cNvPr>
            <p:cNvGrpSpPr/>
            <p:nvPr/>
          </p:nvGrpSpPr>
          <p:grpSpPr>
            <a:xfrm>
              <a:off x="4207537" y="2273730"/>
              <a:ext cx="179387" cy="434116"/>
              <a:chOff x="2330274" y="3840316"/>
              <a:chExt cx="238125" cy="576262"/>
            </a:xfrm>
          </p:grpSpPr>
          <p:sp>
            <p:nvSpPr>
              <p:cNvPr id="3528" name="Freeform 201">
                <a:extLst>
                  <a:ext uri="{FF2B5EF4-FFF2-40B4-BE49-F238E27FC236}">
                    <a16:creationId xmlns:a16="http://schemas.microsoft.com/office/drawing/2014/main" id="{31F9CC96-76C7-4E23-B332-5C79E3B74EA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9" name="Line 202">
                <a:extLst>
                  <a:ext uri="{FF2B5EF4-FFF2-40B4-BE49-F238E27FC236}">
                    <a16:creationId xmlns:a16="http://schemas.microsoft.com/office/drawing/2014/main" id="{843D2ACF-23F1-451A-9C92-79E946CB24A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0" name="Line 203">
                <a:extLst>
                  <a:ext uri="{FF2B5EF4-FFF2-40B4-BE49-F238E27FC236}">
                    <a16:creationId xmlns:a16="http://schemas.microsoft.com/office/drawing/2014/main" id="{CA63233B-2BCA-44E3-84AB-244ECF3B7D5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1" name="Line 204">
                <a:extLst>
                  <a:ext uri="{FF2B5EF4-FFF2-40B4-BE49-F238E27FC236}">
                    <a16:creationId xmlns:a16="http://schemas.microsoft.com/office/drawing/2014/main" id="{376B4943-273F-4F16-9E60-E512EB4722E5}"/>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2" name="Line 205">
                <a:extLst>
                  <a:ext uri="{FF2B5EF4-FFF2-40B4-BE49-F238E27FC236}">
                    <a16:creationId xmlns:a16="http://schemas.microsoft.com/office/drawing/2014/main" id="{768D12DB-99FE-44B6-9E9F-0BB95D3170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3" name="Line 206">
                <a:extLst>
                  <a:ext uri="{FF2B5EF4-FFF2-40B4-BE49-F238E27FC236}">
                    <a16:creationId xmlns:a16="http://schemas.microsoft.com/office/drawing/2014/main" id="{284F26CC-B9B6-4EB3-9EE0-9B519122854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514" name="Group 3513">
              <a:extLst>
                <a:ext uri="{FF2B5EF4-FFF2-40B4-BE49-F238E27FC236}">
                  <a16:creationId xmlns:a16="http://schemas.microsoft.com/office/drawing/2014/main" id="{40F05D58-4627-4D38-993A-39D9F153B1B9}"/>
                </a:ext>
              </a:extLst>
            </p:cNvPr>
            <p:cNvGrpSpPr/>
            <p:nvPr/>
          </p:nvGrpSpPr>
          <p:grpSpPr>
            <a:xfrm>
              <a:off x="4417305" y="2273730"/>
              <a:ext cx="179387" cy="434116"/>
              <a:chOff x="2330274" y="3840316"/>
              <a:chExt cx="238125" cy="576262"/>
            </a:xfrm>
          </p:grpSpPr>
          <p:sp>
            <p:nvSpPr>
              <p:cNvPr id="3522" name="Freeform 201">
                <a:extLst>
                  <a:ext uri="{FF2B5EF4-FFF2-40B4-BE49-F238E27FC236}">
                    <a16:creationId xmlns:a16="http://schemas.microsoft.com/office/drawing/2014/main" id="{75BDFE3F-CED2-48E5-9F8E-B336D9546C5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3" name="Line 202">
                <a:extLst>
                  <a:ext uri="{FF2B5EF4-FFF2-40B4-BE49-F238E27FC236}">
                    <a16:creationId xmlns:a16="http://schemas.microsoft.com/office/drawing/2014/main" id="{126E4B4F-EA75-4D50-8525-E3FB8886853D}"/>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4" name="Line 203">
                <a:extLst>
                  <a:ext uri="{FF2B5EF4-FFF2-40B4-BE49-F238E27FC236}">
                    <a16:creationId xmlns:a16="http://schemas.microsoft.com/office/drawing/2014/main" id="{5F0E0D8A-2BFD-4A84-B99C-1AD09DF8099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5" name="Line 204">
                <a:extLst>
                  <a:ext uri="{FF2B5EF4-FFF2-40B4-BE49-F238E27FC236}">
                    <a16:creationId xmlns:a16="http://schemas.microsoft.com/office/drawing/2014/main" id="{31FADD0A-7188-474E-A505-00DB5219FC7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6" name="Line 205">
                <a:extLst>
                  <a:ext uri="{FF2B5EF4-FFF2-40B4-BE49-F238E27FC236}">
                    <a16:creationId xmlns:a16="http://schemas.microsoft.com/office/drawing/2014/main" id="{A8713570-A78F-41D0-B073-0E02B3741A5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7" name="Line 206">
                <a:extLst>
                  <a:ext uri="{FF2B5EF4-FFF2-40B4-BE49-F238E27FC236}">
                    <a16:creationId xmlns:a16="http://schemas.microsoft.com/office/drawing/2014/main" id="{7EAC848D-0D9C-4D92-B15E-11748FA1E82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515" name="Group 3514">
              <a:extLst>
                <a:ext uri="{FF2B5EF4-FFF2-40B4-BE49-F238E27FC236}">
                  <a16:creationId xmlns:a16="http://schemas.microsoft.com/office/drawing/2014/main" id="{6F1F29B8-D130-48C0-9D5A-2EAF11B97574}"/>
                </a:ext>
              </a:extLst>
            </p:cNvPr>
            <p:cNvGrpSpPr/>
            <p:nvPr/>
          </p:nvGrpSpPr>
          <p:grpSpPr>
            <a:xfrm>
              <a:off x="4627073" y="2273730"/>
              <a:ext cx="179387" cy="434116"/>
              <a:chOff x="2330274" y="3840316"/>
              <a:chExt cx="238125" cy="576262"/>
            </a:xfrm>
          </p:grpSpPr>
          <p:sp>
            <p:nvSpPr>
              <p:cNvPr id="3516" name="Freeform 201">
                <a:extLst>
                  <a:ext uri="{FF2B5EF4-FFF2-40B4-BE49-F238E27FC236}">
                    <a16:creationId xmlns:a16="http://schemas.microsoft.com/office/drawing/2014/main" id="{15094D6B-9A5B-4B86-9B91-7DA0F7483EB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7" name="Line 202">
                <a:extLst>
                  <a:ext uri="{FF2B5EF4-FFF2-40B4-BE49-F238E27FC236}">
                    <a16:creationId xmlns:a16="http://schemas.microsoft.com/office/drawing/2014/main" id="{9992A9A4-7FB7-4350-9174-0F0286D9C6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8" name="Line 203">
                <a:extLst>
                  <a:ext uri="{FF2B5EF4-FFF2-40B4-BE49-F238E27FC236}">
                    <a16:creationId xmlns:a16="http://schemas.microsoft.com/office/drawing/2014/main" id="{982AA5F7-3B04-49A7-9E3C-3BB26E6B07F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9" name="Line 204">
                <a:extLst>
                  <a:ext uri="{FF2B5EF4-FFF2-40B4-BE49-F238E27FC236}">
                    <a16:creationId xmlns:a16="http://schemas.microsoft.com/office/drawing/2014/main" id="{4F833476-0D9F-451A-B352-05F75965446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0" name="Line 205">
                <a:extLst>
                  <a:ext uri="{FF2B5EF4-FFF2-40B4-BE49-F238E27FC236}">
                    <a16:creationId xmlns:a16="http://schemas.microsoft.com/office/drawing/2014/main" id="{7A585599-8815-4C78-8A5E-306F3440177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1" name="Line 206">
                <a:extLst>
                  <a:ext uri="{FF2B5EF4-FFF2-40B4-BE49-F238E27FC236}">
                    <a16:creationId xmlns:a16="http://schemas.microsoft.com/office/drawing/2014/main" id="{8A283454-A962-410E-BB89-65382568031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583" name="Group 3582">
            <a:extLst>
              <a:ext uri="{FF2B5EF4-FFF2-40B4-BE49-F238E27FC236}">
                <a16:creationId xmlns:a16="http://schemas.microsoft.com/office/drawing/2014/main" id="{F5063D7E-B5A7-4E38-AE31-E7980E6EA8D8}"/>
              </a:ext>
            </a:extLst>
          </p:cNvPr>
          <p:cNvGrpSpPr/>
          <p:nvPr/>
        </p:nvGrpSpPr>
        <p:grpSpPr>
          <a:xfrm>
            <a:off x="7488807" y="2780652"/>
            <a:ext cx="465186" cy="337180"/>
            <a:chOff x="4207537" y="2273730"/>
            <a:chExt cx="598923" cy="434116"/>
          </a:xfrm>
        </p:grpSpPr>
        <p:grpSp>
          <p:nvGrpSpPr>
            <p:cNvPr id="3584" name="Group 3583">
              <a:extLst>
                <a:ext uri="{FF2B5EF4-FFF2-40B4-BE49-F238E27FC236}">
                  <a16:creationId xmlns:a16="http://schemas.microsoft.com/office/drawing/2014/main" id="{DC204382-92AC-444C-BBA3-C68C8F911F7F}"/>
                </a:ext>
              </a:extLst>
            </p:cNvPr>
            <p:cNvGrpSpPr/>
            <p:nvPr/>
          </p:nvGrpSpPr>
          <p:grpSpPr>
            <a:xfrm>
              <a:off x="4207537" y="2273730"/>
              <a:ext cx="179387" cy="434116"/>
              <a:chOff x="2330274" y="3840316"/>
              <a:chExt cx="238125" cy="576262"/>
            </a:xfrm>
          </p:grpSpPr>
          <p:sp>
            <p:nvSpPr>
              <p:cNvPr id="3599" name="Freeform 201">
                <a:extLst>
                  <a:ext uri="{FF2B5EF4-FFF2-40B4-BE49-F238E27FC236}">
                    <a16:creationId xmlns:a16="http://schemas.microsoft.com/office/drawing/2014/main" id="{A140103E-6E07-490D-8CDA-528D1250B01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0" name="Line 202">
                <a:extLst>
                  <a:ext uri="{FF2B5EF4-FFF2-40B4-BE49-F238E27FC236}">
                    <a16:creationId xmlns:a16="http://schemas.microsoft.com/office/drawing/2014/main" id="{308A576F-5015-4592-BC74-F2CDF48D3A9B}"/>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1" name="Line 203">
                <a:extLst>
                  <a:ext uri="{FF2B5EF4-FFF2-40B4-BE49-F238E27FC236}">
                    <a16:creationId xmlns:a16="http://schemas.microsoft.com/office/drawing/2014/main" id="{104FDEEB-500D-46D2-A413-CCDEE92B234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2" name="Line 204">
                <a:extLst>
                  <a:ext uri="{FF2B5EF4-FFF2-40B4-BE49-F238E27FC236}">
                    <a16:creationId xmlns:a16="http://schemas.microsoft.com/office/drawing/2014/main" id="{4A27DAA3-5490-49FE-8DD3-25A45459818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3" name="Line 205">
                <a:extLst>
                  <a:ext uri="{FF2B5EF4-FFF2-40B4-BE49-F238E27FC236}">
                    <a16:creationId xmlns:a16="http://schemas.microsoft.com/office/drawing/2014/main" id="{A68B719F-0CB8-41BE-826E-42A8C2C3D8B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4" name="Line 206">
                <a:extLst>
                  <a:ext uri="{FF2B5EF4-FFF2-40B4-BE49-F238E27FC236}">
                    <a16:creationId xmlns:a16="http://schemas.microsoft.com/office/drawing/2014/main" id="{FCF8FE67-0941-4422-9932-36E1D139FFA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585" name="Group 3584">
              <a:extLst>
                <a:ext uri="{FF2B5EF4-FFF2-40B4-BE49-F238E27FC236}">
                  <a16:creationId xmlns:a16="http://schemas.microsoft.com/office/drawing/2014/main" id="{1399B0E7-4915-4C01-ACCC-3957972FED88}"/>
                </a:ext>
              </a:extLst>
            </p:cNvPr>
            <p:cNvGrpSpPr/>
            <p:nvPr/>
          </p:nvGrpSpPr>
          <p:grpSpPr>
            <a:xfrm>
              <a:off x="4417305" y="2273730"/>
              <a:ext cx="179387" cy="434116"/>
              <a:chOff x="2330274" y="3840316"/>
              <a:chExt cx="238125" cy="576262"/>
            </a:xfrm>
          </p:grpSpPr>
          <p:sp>
            <p:nvSpPr>
              <p:cNvPr id="3593" name="Freeform 201">
                <a:extLst>
                  <a:ext uri="{FF2B5EF4-FFF2-40B4-BE49-F238E27FC236}">
                    <a16:creationId xmlns:a16="http://schemas.microsoft.com/office/drawing/2014/main" id="{2A317F94-7AB9-43FC-931A-40841BEF688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4" name="Line 202">
                <a:extLst>
                  <a:ext uri="{FF2B5EF4-FFF2-40B4-BE49-F238E27FC236}">
                    <a16:creationId xmlns:a16="http://schemas.microsoft.com/office/drawing/2014/main" id="{D5487F58-1B9D-4703-94F1-4E0A9778724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5" name="Line 203">
                <a:extLst>
                  <a:ext uri="{FF2B5EF4-FFF2-40B4-BE49-F238E27FC236}">
                    <a16:creationId xmlns:a16="http://schemas.microsoft.com/office/drawing/2014/main" id="{69F46007-CF58-441C-90B3-8B451FA6452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6" name="Line 204">
                <a:extLst>
                  <a:ext uri="{FF2B5EF4-FFF2-40B4-BE49-F238E27FC236}">
                    <a16:creationId xmlns:a16="http://schemas.microsoft.com/office/drawing/2014/main" id="{1AC9755E-4492-4582-A6E7-ADADE9A162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7" name="Line 205">
                <a:extLst>
                  <a:ext uri="{FF2B5EF4-FFF2-40B4-BE49-F238E27FC236}">
                    <a16:creationId xmlns:a16="http://schemas.microsoft.com/office/drawing/2014/main" id="{CE13C1C7-9531-4D7C-8E4B-6F0C6E548AB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8" name="Line 206">
                <a:extLst>
                  <a:ext uri="{FF2B5EF4-FFF2-40B4-BE49-F238E27FC236}">
                    <a16:creationId xmlns:a16="http://schemas.microsoft.com/office/drawing/2014/main" id="{A2632B83-C4CC-4689-8E78-DD0EA752852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586" name="Group 3585">
              <a:extLst>
                <a:ext uri="{FF2B5EF4-FFF2-40B4-BE49-F238E27FC236}">
                  <a16:creationId xmlns:a16="http://schemas.microsoft.com/office/drawing/2014/main" id="{A3CAAB48-445D-4691-9EB9-FD2C4A9D798C}"/>
                </a:ext>
              </a:extLst>
            </p:cNvPr>
            <p:cNvGrpSpPr/>
            <p:nvPr/>
          </p:nvGrpSpPr>
          <p:grpSpPr>
            <a:xfrm>
              <a:off x="4627073" y="2273730"/>
              <a:ext cx="179387" cy="434116"/>
              <a:chOff x="2330274" y="3840316"/>
              <a:chExt cx="238125" cy="576262"/>
            </a:xfrm>
          </p:grpSpPr>
          <p:sp>
            <p:nvSpPr>
              <p:cNvPr id="3587" name="Freeform 201">
                <a:extLst>
                  <a:ext uri="{FF2B5EF4-FFF2-40B4-BE49-F238E27FC236}">
                    <a16:creationId xmlns:a16="http://schemas.microsoft.com/office/drawing/2014/main" id="{6DE3E030-9316-405A-92DD-829F24EA820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8" name="Line 202">
                <a:extLst>
                  <a:ext uri="{FF2B5EF4-FFF2-40B4-BE49-F238E27FC236}">
                    <a16:creationId xmlns:a16="http://schemas.microsoft.com/office/drawing/2014/main" id="{22931012-26A1-4581-840F-AF53FEF0B5C9}"/>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 name="Line 203">
                <a:extLst>
                  <a:ext uri="{FF2B5EF4-FFF2-40B4-BE49-F238E27FC236}">
                    <a16:creationId xmlns:a16="http://schemas.microsoft.com/office/drawing/2014/main" id="{5CCDA46C-10C3-4F64-B203-C03ABE673E2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0" name="Line 204">
                <a:extLst>
                  <a:ext uri="{FF2B5EF4-FFF2-40B4-BE49-F238E27FC236}">
                    <a16:creationId xmlns:a16="http://schemas.microsoft.com/office/drawing/2014/main" id="{8D18BAB7-9BBA-4A70-8340-D0CDB34CC3C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1" name="Line 205">
                <a:extLst>
                  <a:ext uri="{FF2B5EF4-FFF2-40B4-BE49-F238E27FC236}">
                    <a16:creationId xmlns:a16="http://schemas.microsoft.com/office/drawing/2014/main" id="{8C76D2E0-7304-44D1-B2E8-3746C836C72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2" name="Line 206">
                <a:extLst>
                  <a:ext uri="{FF2B5EF4-FFF2-40B4-BE49-F238E27FC236}">
                    <a16:creationId xmlns:a16="http://schemas.microsoft.com/office/drawing/2014/main" id="{E286EB1F-D655-4E9E-A468-94433DDFBE8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981" name="TextBox 980">
            <a:extLst>
              <a:ext uri="{FF2B5EF4-FFF2-40B4-BE49-F238E27FC236}">
                <a16:creationId xmlns:a16="http://schemas.microsoft.com/office/drawing/2014/main" id="{CF3393CF-03E8-4CF0-A5FC-11D4DD9F6333}"/>
              </a:ext>
            </a:extLst>
          </p:cNvPr>
          <p:cNvSpPr txBox="1"/>
          <p:nvPr/>
        </p:nvSpPr>
        <p:spPr>
          <a:xfrm>
            <a:off x="386201" y="1228847"/>
            <a:ext cx="2761785" cy="1477328"/>
          </a:xfrm>
          <a:prstGeom prst="rect">
            <a:avLst/>
          </a:prstGeom>
          <a:noFill/>
        </p:spPr>
        <p:txBody>
          <a:bodyPr wrap="square" rtlCol="0" anchor="ctr">
            <a:spAutoFit/>
          </a:bodyPr>
          <a:lstStyle/>
          <a:p>
            <a:pPr lvl="0" defTabSz="685783">
              <a:lnSpc>
                <a:spcPct val="90000"/>
              </a:lnSpc>
              <a:spcBef>
                <a:spcPts val="600"/>
              </a:spcBef>
              <a:defRPr/>
            </a:pPr>
            <a:r>
              <a:rPr kumimoji="0" lang="en-US" sz="280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Visibility: </a:t>
            </a:r>
            <a:br>
              <a:rPr kumimoji="0" lang="en-US" sz="280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br>
            <a:r>
              <a:rPr lang="en-US" sz="2400" dirty="0">
                <a:solidFill>
                  <a:schemeClr val="bg2"/>
                </a:solidFill>
                <a:latin typeface="CiscoSans ExtraLight" charset="0"/>
                <a:ea typeface="CiscoSans ExtraLight" charset="0"/>
                <a:cs typeface="CiscoSans ExtraLight" charset="0"/>
              </a:rPr>
              <a:t>See Application Components &amp; their Behavior</a:t>
            </a:r>
            <a:endParaRPr kumimoji="0" lang="en-US" sz="240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3797276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
                                  </p:stCondLst>
                                  <p:childTnLst>
                                    <p:set>
                                      <p:cBhvr>
                                        <p:cTn id="6" dur="1" fill="hold">
                                          <p:stCondLst>
                                            <p:cond delay="0"/>
                                          </p:stCondLst>
                                        </p:cTn>
                                        <p:tgtEl>
                                          <p:spTgt spid="3444"/>
                                        </p:tgtEl>
                                        <p:attrNameLst>
                                          <p:attrName>style.visibility</p:attrName>
                                        </p:attrNameLst>
                                      </p:cBhvr>
                                      <p:to>
                                        <p:strVal val="visible"/>
                                      </p:to>
                                    </p:set>
                                    <p:animEffect transition="in" filter="fade">
                                      <p:cBhvr>
                                        <p:cTn id="7" dur="1000"/>
                                        <p:tgtEl>
                                          <p:spTgt spid="3444"/>
                                        </p:tgtEl>
                                      </p:cBhvr>
                                    </p:animEffect>
                                  </p:childTnLst>
                                </p:cTn>
                              </p:par>
                              <p:par>
                                <p:cTn id="8" presetID="6" presetClass="emph" presetSubtype="0" decel="100000" fill="hold" grpId="1" nodeType="withEffect">
                                  <p:stCondLst>
                                    <p:cond delay="0"/>
                                  </p:stCondLst>
                                  <p:childTnLst>
                                    <p:animScale>
                                      <p:cBhvr>
                                        <p:cTn id="9" dur="10" fill="hold"/>
                                        <p:tgtEl>
                                          <p:spTgt spid="3444"/>
                                        </p:tgtEl>
                                      </p:cBhvr>
                                      <p:by x="142850" y="142850"/>
                                    </p:animScale>
                                  </p:childTnLst>
                                </p:cTn>
                              </p:par>
                              <p:par>
                                <p:cTn id="10" presetID="6" presetClass="emph" presetSubtype="0" decel="100000" fill="hold" grpId="2" nodeType="withEffect">
                                  <p:stCondLst>
                                    <p:cond delay="10"/>
                                  </p:stCondLst>
                                  <p:childTnLst>
                                    <p:animScale>
                                      <p:cBhvr>
                                        <p:cTn id="11" dur="1000" fill="hold"/>
                                        <p:tgtEl>
                                          <p:spTgt spid="3444"/>
                                        </p:tgtEl>
                                      </p:cBhvr>
                                      <p:by x="70000" y="70000"/>
                                    </p:animScale>
                                  </p:childTnLst>
                                </p:cTn>
                              </p:par>
                              <p:par>
                                <p:cTn id="12" presetID="10" presetClass="entr" presetSubtype="0" fill="hold" nodeType="withEffect">
                                  <p:stCondLst>
                                    <p:cond delay="10"/>
                                  </p:stCondLst>
                                  <p:childTnLst>
                                    <p:set>
                                      <p:cBhvr>
                                        <p:cTn id="13" dur="1" fill="hold">
                                          <p:stCondLst>
                                            <p:cond delay="0"/>
                                          </p:stCondLst>
                                        </p:cTn>
                                        <p:tgtEl>
                                          <p:spTgt spid="39"/>
                                        </p:tgtEl>
                                        <p:attrNameLst>
                                          <p:attrName>style.visibility</p:attrName>
                                        </p:attrNameLst>
                                      </p:cBhvr>
                                      <p:to>
                                        <p:strVal val="visible"/>
                                      </p:to>
                                    </p:set>
                                    <p:animEffect transition="in" filter="fade">
                                      <p:cBhvr>
                                        <p:cTn id="14" dur="1000"/>
                                        <p:tgtEl>
                                          <p:spTgt spid="39"/>
                                        </p:tgtEl>
                                      </p:cBhvr>
                                    </p:animEffect>
                                  </p:childTnLst>
                                </p:cTn>
                              </p:par>
                              <p:par>
                                <p:cTn id="15" presetID="6" presetClass="emph" presetSubtype="0" decel="100000" fill="hold" nodeType="withEffect">
                                  <p:stCondLst>
                                    <p:cond delay="0"/>
                                  </p:stCondLst>
                                  <p:childTnLst>
                                    <p:animScale>
                                      <p:cBhvr>
                                        <p:cTn id="16" dur="10" fill="hold"/>
                                        <p:tgtEl>
                                          <p:spTgt spid="39"/>
                                        </p:tgtEl>
                                      </p:cBhvr>
                                      <p:by x="142850" y="142850"/>
                                    </p:animScale>
                                  </p:childTnLst>
                                </p:cTn>
                              </p:par>
                              <p:par>
                                <p:cTn id="17" presetID="6" presetClass="emph" presetSubtype="0" decel="100000" fill="hold" nodeType="withEffect">
                                  <p:stCondLst>
                                    <p:cond delay="10"/>
                                  </p:stCondLst>
                                  <p:childTnLst>
                                    <p:animScale>
                                      <p:cBhvr>
                                        <p:cTn id="18" dur="1000" fill="hold"/>
                                        <p:tgtEl>
                                          <p:spTgt spid="39"/>
                                        </p:tgtEl>
                                      </p:cBhvr>
                                      <p:by x="70000" y="70000"/>
                                    </p:animScale>
                                  </p:childTnLst>
                                </p:cTn>
                              </p:par>
                              <p:par>
                                <p:cTn id="19" presetID="10" presetClass="entr" presetSubtype="0" fill="hold" grpId="1" nodeType="withEffect">
                                  <p:stCondLst>
                                    <p:cond delay="750"/>
                                  </p:stCondLst>
                                  <p:childTnLst>
                                    <p:set>
                                      <p:cBhvr>
                                        <p:cTn id="20" dur="1" fill="hold">
                                          <p:stCondLst>
                                            <p:cond delay="0"/>
                                          </p:stCondLst>
                                        </p:cTn>
                                        <p:tgtEl>
                                          <p:spTgt spid="1292"/>
                                        </p:tgtEl>
                                        <p:attrNameLst>
                                          <p:attrName>style.visibility</p:attrName>
                                        </p:attrNameLst>
                                      </p:cBhvr>
                                      <p:to>
                                        <p:strVal val="visible"/>
                                      </p:to>
                                    </p:set>
                                    <p:animEffect transition="in" filter="fade">
                                      <p:cBhvr>
                                        <p:cTn id="21" dur="500"/>
                                        <p:tgtEl>
                                          <p:spTgt spid="1292"/>
                                        </p:tgtEl>
                                      </p:cBhvr>
                                    </p:animEffect>
                                  </p:childTnLst>
                                </p:cTn>
                              </p:par>
                              <p:par>
                                <p:cTn id="22" presetID="10" presetClass="entr" presetSubtype="0" fill="hold" grpId="1" nodeType="withEffect">
                                  <p:stCondLst>
                                    <p:cond delay="750"/>
                                  </p:stCondLst>
                                  <p:childTnLst>
                                    <p:set>
                                      <p:cBhvr>
                                        <p:cTn id="23" dur="1" fill="hold">
                                          <p:stCondLst>
                                            <p:cond delay="0"/>
                                          </p:stCondLst>
                                        </p:cTn>
                                        <p:tgtEl>
                                          <p:spTgt spid="1298"/>
                                        </p:tgtEl>
                                        <p:attrNameLst>
                                          <p:attrName>style.visibility</p:attrName>
                                        </p:attrNameLst>
                                      </p:cBhvr>
                                      <p:to>
                                        <p:strVal val="visible"/>
                                      </p:to>
                                    </p:set>
                                    <p:animEffect transition="in" filter="fade">
                                      <p:cBhvr>
                                        <p:cTn id="24" dur="500"/>
                                        <p:tgtEl>
                                          <p:spTgt spid="1298"/>
                                        </p:tgtEl>
                                      </p:cBhvr>
                                    </p:animEffect>
                                  </p:childTnLst>
                                </p:cTn>
                              </p:par>
                              <p:par>
                                <p:cTn id="25" presetID="10" presetClass="entr" presetSubtype="0" fill="hold" grpId="1" nodeType="withEffect">
                                  <p:stCondLst>
                                    <p:cond delay="750"/>
                                  </p:stCondLst>
                                  <p:childTnLst>
                                    <p:set>
                                      <p:cBhvr>
                                        <p:cTn id="26" dur="1" fill="hold">
                                          <p:stCondLst>
                                            <p:cond delay="0"/>
                                          </p:stCondLst>
                                        </p:cTn>
                                        <p:tgtEl>
                                          <p:spTgt spid="1299"/>
                                        </p:tgtEl>
                                        <p:attrNameLst>
                                          <p:attrName>style.visibility</p:attrName>
                                        </p:attrNameLst>
                                      </p:cBhvr>
                                      <p:to>
                                        <p:strVal val="visible"/>
                                      </p:to>
                                    </p:set>
                                    <p:animEffect transition="in" filter="fade">
                                      <p:cBhvr>
                                        <p:cTn id="27" dur="500"/>
                                        <p:tgtEl>
                                          <p:spTgt spid="1299"/>
                                        </p:tgtEl>
                                      </p:cBhvr>
                                    </p:animEffect>
                                  </p:childTnLst>
                                </p:cTn>
                              </p:par>
                              <p:par>
                                <p:cTn id="28" presetID="10" presetClass="entr" presetSubtype="0" fill="hold" grpId="1" nodeType="withEffect">
                                  <p:stCondLst>
                                    <p:cond delay="750"/>
                                  </p:stCondLst>
                                  <p:childTnLst>
                                    <p:set>
                                      <p:cBhvr>
                                        <p:cTn id="29" dur="1" fill="hold">
                                          <p:stCondLst>
                                            <p:cond delay="0"/>
                                          </p:stCondLst>
                                        </p:cTn>
                                        <p:tgtEl>
                                          <p:spTgt spid="1300"/>
                                        </p:tgtEl>
                                        <p:attrNameLst>
                                          <p:attrName>style.visibility</p:attrName>
                                        </p:attrNameLst>
                                      </p:cBhvr>
                                      <p:to>
                                        <p:strVal val="visible"/>
                                      </p:to>
                                    </p:set>
                                    <p:animEffect transition="in" filter="fade">
                                      <p:cBhvr>
                                        <p:cTn id="30" dur="500"/>
                                        <p:tgtEl>
                                          <p:spTgt spid="1300"/>
                                        </p:tgtEl>
                                      </p:cBhvr>
                                    </p:animEffect>
                                  </p:childTnLst>
                                </p:cTn>
                              </p:par>
                              <p:par>
                                <p:cTn id="31" presetID="10" presetClass="entr" presetSubtype="0" fill="hold" grpId="1" nodeType="withEffect">
                                  <p:stCondLst>
                                    <p:cond delay="750"/>
                                  </p:stCondLst>
                                  <p:childTnLst>
                                    <p:set>
                                      <p:cBhvr>
                                        <p:cTn id="32" dur="1" fill="hold">
                                          <p:stCondLst>
                                            <p:cond delay="0"/>
                                          </p:stCondLst>
                                        </p:cTn>
                                        <p:tgtEl>
                                          <p:spTgt spid="1301"/>
                                        </p:tgtEl>
                                        <p:attrNameLst>
                                          <p:attrName>style.visibility</p:attrName>
                                        </p:attrNameLst>
                                      </p:cBhvr>
                                      <p:to>
                                        <p:strVal val="visible"/>
                                      </p:to>
                                    </p:set>
                                    <p:animEffect transition="in" filter="fade">
                                      <p:cBhvr>
                                        <p:cTn id="33" dur="500"/>
                                        <p:tgtEl>
                                          <p:spTgt spid="1301"/>
                                        </p:tgtEl>
                                      </p:cBhvr>
                                    </p:animEffect>
                                  </p:childTnLst>
                                </p:cTn>
                              </p:par>
                              <p:par>
                                <p:cTn id="34" presetID="10" presetClass="entr" presetSubtype="0" fill="hold" grpId="1" nodeType="withEffect">
                                  <p:stCondLst>
                                    <p:cond delay="750"/>
                                  </p:stCondLst>
                                  <p:childTnLst>
                                    <p:set>
                                      <p:cBhvr>
                                        <p:cTn id="35" dur="1" fill="hold">
                                          <p:stCondLst>
                                            <p:cond delay="0"/>
                                          </p:stCondLst>
                                        </p:cTn>
                                        <p:tgtEl>
                                          <p:spTgt spid="1302"/>
                                        </p:tgtEl>
                                        <p:attrNameLst>
                                          <p:attrName>style.visibility</p:attrName>
                                        </p:attrNameLst>
                                      </p:cBhvr>
                                      <p:to>
                                        <p:strVal val="visible"/>
                                      </p:to>
                                    </p:set>
                                    <p:animEffect transition="in" filter="fade">
                                      <p:cBhvr>
                                        <p:cTn id="36" dur="500"/>
                                        <p:tgtEl>
                                          <p:spTgt spid="1302"/>
                                        </p:tgtEl>
                                      </p:cBhvr>
                                    </p:animEffect>
                                  </p:childTnLst>
                                </p:cTn>
                              </p:par>
                              <p:par>
                                <p:cTn id="37" presetID="10" presetClass="entr" presetSubtype="0" fill="hold" grpId="1" nodeType="withEffect">
                                  <p:stCondLst>
                                    <p:cond delay="750"/>
                                  </p:stCondLst>
                                  <p:childTnLst>
                                    <p:set>
                                      <p:cBhvr>
                                        <p:cTn id="38" dur="1" fill="hold">
                                          <p:stCondLst>
                                            <p:cond delay="0"/>
                                          </p:stCondLst>
                                        </p:cTn>
                                        <p:tgtEl>
                                          <p:spTgt spid="1297"/>
                                        </p:tgtEl>
                                        <p:attrNameLst>
                                          <p:attrName>style.visibility</p:attrName>
                                        </p:attrNameLst>
                                      </p:cBhvr>
                                      <p:to>
                                        <p:strVal val="visible"/>
                                      </p:to>
                                    </p:set>
                                    <p:animEffect transition="in" filter="fade">
                                      <p:cBhvr>
                                        <p:cTn id="39" dur="500"/>
                                        <p:tgtEl>
                                          <p:spTgt spid="1297"/>
                                        </p:tgtEl>
                                      </p:cBhvr>
                                    </p:animEffect>
                                  </p:childTnLst>
                                </p:cTn>
                              </p:par>
                              <p:par>
                                <p:cTn id="40" presetID="10" presetClass="entr" presetSubtype="0" fill="hold" grpId="1" nodeType="withEffect">
                                  <p:stCondLst>
                                    <p:cond delay="750"/>
                                  </p:stCondLst>
                                  <p:childTnLst>
                                    <p:set>
                                      <p:cBhvr>
                                        <p:cTn id="41" dur="1" fill="hold">
                                          <p:stCondLst>
                                            <p:cond delay="0"/>
                                          </p:stCondLst>
                                        </p:cTn>
                                        <p:tgtEl>
                                          <p:spTgt spid="1303"/>
                                        </p:tgtEl>
                                        <p:attrNameLst>
                                          <p:attrName>style.visibility</p:attrName>
                                        </p:attrNameLst>
                                      </p:cBhvr>
                                      <p:to>
                                        <p:strVal val="visible"/>
                                      </p:to>
                                    </p:set>
                                    <p:animEffect transition="in" filter="fade">
                                      <p:cBhvr>
                                        <p:cTn id="42" dur="500"/>
                                        <p:tgtEl>
                                          <p:spTgt spid="1303"/>
                                        </p:tgtEl>
                                      </p:cBhvr>
                                    </p:animEffect>
                                  </p:childTnLst>
                                </p:cTn>
                              </p:par>
                              <p:par>
                                <p:cTn id="43" presetID="10" presetClass="entr" presetSubtype="0" fill="hold" grpId="1" nodeType="withEffect">
                                  <p:stCondLst>
                                    <p:cond delay="750"/>
                                  </p:stCondLst>
                                  <p:childTnLst>
                                    <p:set>
                                      <p:cBhvr>
                                        <p:cTn id="44" dur="1" fill="hold">
                                          <p:stCondLst>
                                            <p:cond delay="0"/>
                                          </p:stCondLst>
                                        </p:cTn>
                                        <p:tgtEl>
                                          <p:spTgt spid="1304"/>
                                        </p:tgtEl>
                                        <p:attrNameLst>
                                          <p:attrName>style.visibility</p:attrName>
                                        </p:attrNameLst>
                                      </p:cBhvr>
                                      <p:to>
                                        <p:strVal val="visible"/>
                                      </p:to>
                                    </p:set>
                                    <p:animEffect transition="in" filter="fade">
                                      <p:cBhvr>
                                        <p:cTn id="45" dur="500"/>
                                        <p:tgtEl>
                                          <p:spTgt spid="1304"/>
                                        </p:tgtEl>
                                      </p:cBhvr>
                                    </p:animEffect>
                                  </p:childTnLst>
                                </p:cTn>
                              </p:par>
                              <p:par>
                                <p:cTn id="46" presetID="10" presetClass="entr" presetSubtype="0" fill="hold" grpId="1" nodeType="withEffect">
                                  <p:stCondLst>
                                    <p:cond delay="750"/>
                                  </p:stCondLst>
                                  <p:childTnLst>
                                    <p:set>
                                      <p:cBhvr>
                                        <p:cTn id="47" dur="1" fill="hold">
                                          <p:stCondLst>
                                            <p:cond delay="0"/>
                                          </p:stCondLst>
                                        </p:cTn>
                                        <p:tgtEl>
                                          <p:spTgt spid="1307"/>
                                        </p:tgtEl>
                                        <p:attrNameLst>
                                          <p:attrName>style.visibility</p:attrName>
                                        </p:attrNameLst>
                                      </p:cBhvr>
                                      <p:to>
                                        <p:strVal val="visible"/>
                                      </p:to>
                                    </p:set>
                                    <p:animEffect transition="in" filter="fade">
                                      <p:cBhvr>
                                        <p:cTn id="48" dur="500"/>
                                        <p:tgtEl>
                                          <p:spTgt spid="1307"/>
                                        </p:tgtEl>
                                      </p:cBhvr>
                                    </p:animEffect>
                                  </p:childTnLst>
                                </p:cTn>
                              </p:par>
                              <p:par>
                                <p:cTn id="49" presetID="10" presetClass="entr" presetSubtype="0" fill="hold" grpId="1" nodeType="withEffect">
                                  <p:stCondLst>
                                    <p:cond delay="750"/>
                                  </p:stCondLst>
                                  <p:childTnLst>
                                    <p:set>
                                      <p:cBhvr>
                                        <p:cTn id="50" dur="1" fill="hold">
                                          <p:stCondLst>
                                            <p:cond delay="0"/>
                                          </p:stCondLst>
                                        </p:cTn>
                                        <p:tgtEl>
                                          <p:spTgt spid="1306"/>
                                        </p:tgtEl>
                                        <p:attrNameLst>
                                          <p:attrName>style.visibility</p:attrName>
                                        </p:attrNameLst>
                                      </p:cBhvr>
                                      <p:to>
                                        <p:strVal val="visible"/>
                                      </p:to>
                                    </p:set>
                                    <p:animEffect transition="in" filter="fade">
                                      <p:cBhvr>
                                        <p:cTn id="51" dur="500"/>
                                        <p:tgtEl>
                                          <p:spTgt spid="1306"/>
                                        </p:tgtEl>
                                      </p:cBhvr>
                                    </p:animEffect>
                                  </p:childTnLst>
                                </p:cTn>
                              </p:par>
                              <p:par>
                                <p:cTn id="52" presetID="10" presetClass="entr" presetSubtype="0" fill="hold" grpId="1" nodeType="withEffect">
                                  <p:stCondLst>
                                    <p:cond delay="750"/>
                                  </p:stCondLst>
                                  <p:childTnLst>
                                    <p:set>
                                      <p:cBhvr>
                                        <p:cTn id="53" dur="1" fill="hold">
                                          <p:stCondLst>
                                            <p:cond delay="0"/>
                                          </p:stCondLst>
                                        </p:cTn>
                                        <p:tgtEl>
                                          <p:spTgt spid="1305"/>
                                        </p:tgtEl>
                                        <p:attrNameLst>
                                          <p:attrName>style.visibility</p:attrName>
                                        </p:attrNameLst>
                                      </p:cBhvr>
                                      <p:to>
                                        <p:strVal val="visible"/>
                                      </p:to>
                                    </p:set>
                                    <p:animEffect transition="in" filter="fade">
                                      <p:cBhvr>
                                        <p:cTn id="54" dur="500"/>
                                        <p:tgtEl>
                                          <p:spTgt spid="1305"/>
                                        </p:tgtEl>
                                      </p:cBhvr>
                                    </p:animEffect>
                                  </p:childTnLst>
                                </p:cTn>
                              </p:par>
                              <p:par>
                                <p:cTn id="55" presetID="10" presetClass="entr" presetSubtype="0" fill="hold" grpId="1" nodeType="withEffect">
                                  <p:stCondLst>
                                    <p:cond delay="750"/>
                                  </p:stCondLst>
                                  <p:childTnLst>
                                    <p:set>
                                      <p:cBhvr>
                                        <p:cTn id="56" dur="1" fill="hold">
                                          <p:stCondLst>
                                            <p:cond delay="0"/>
                                          </p:stCondLst>
                                        </p:cTn>
                                        <p:tgtEl>
                                          <p:spTgt spid="1308"/>
                                        </p:tgtEl>
                                        <p:attrNameLst>
                                          <p:attrName>style.visibility</p:attrName>
                                        </p:attrNameLst>
                                      </p:cBhvr>
                                      <p:to>
                                        <p:strVal val="visible"/>
                                      </p:to>
                                    </p:set>
                                    <p:animEffect transition="in" filter="fade">
                                      <p:cBhvr>
                                        <p:cTn id="57" dur="500"/>
                                        <p:tgtEl>
                                          <p:spTgt spid="1308"/>
                                        </p:tgtEl>
                                      </p:cBhvr>
                                    </p:animEffect>
                                  </p:childTnLst>
                                </p:cTn>
                              </p:par>
                              <p:par>
                                <p:cTn id="58" presetID="10" presetClass="entr" presetSubtype="0" fill="hold" grpId="1" nodeType="withEffect">
                                  <p:stCondLst>
                                    <p:cond delay="750"/>
                                  </p:stCondLst>
                                  <p:childTnLst>
                                    <p:set>
                                      <p:cBhvr>
                                        <p:cTn id="59" dur="1" fill="hold">
                                          <p:stCondLst>
                                            <p:cond delay="0"/>
                                          </p:stCondLst>
                                        </p:cTn>
                                        <p:tgtEl>
                                          <p:spTgt spid="1309"/>
                                        </p:tgtEl>
                                        <p:attrNameLst>
                                          <p:attrName>style.visibility</p:attrName>
                                        </p:attrNameLst>
                                      </p:cBhvr>
                                      <p:to>
                                        <p:strVal val="visible"/>
                                      </p:to>
                                    </p:set>
                                    <p:animEffect transition="in" filter="fade">
                                      <p:cBhvr>
                                        <p:cTn id="60" dur="500"/>
                                        <p:tgtEl>
                                          <p:spTgt spid="1309"/>
                                        </p:tgtEl>
                                      </p:cBhvr>
                                    </p:animEffect>
                                  </p:childTnLst>
                                </p:cTn>
                              </p:par>
                              <p:par>
                                <p:cTn id="61" presetID="10" presetClass="entr" presetSubtype="0" fill="hold" grpId="1" nodeType="withEffect">
                                  <p:stCondLst>
                                    <p:cond delay="750"/>
                                  </p:stCondLst>
                                  <p:childTnLst>
                                    <p:set>
                                      <p:cBhvr>
                                        <p:cTn id="62" dur="1" fill="hold">
                                          <p:stCondLst>
                                            <p:cond delay="0"/>
                                          </p:stCondLst>
                                        </p:cTn>
                                        <p:tgtEl>
                                          <p:spTgt spid="1310"/>
                                        </p:tgtEl>
                                        <p:attrNameLst>
                                          <p:attrName>style.visibility</p:attrName>
                                        </p:attrNameLst>
                                      </p:cBhvr>
                                      <p:to>
                                        <p:strVal val="visible"/>
                                      </p:to>
                                    </p:set>
                                    <p:animEffect transition="in" filter="fade">
                                      <p:cBhvr>
                                        <p:cTn id="63" dur="500"/>
                                        <p:tgtEl>
                                          <p:spTgt spid="1310"/>
                                        </p:tgtEl>
                                      </p:cBhvr>
                                    </p:animEffect>
                                  </p:childTnLst>
                                </p:cTn>
                              </p:par>
                              <p:par>
                                <p:cTn id="64" presetID="10" presetClass="entr" presetSubtype="0" fill="hold" grpId="1" nodeType="withEffect">
                                  <p:stCondLst>
                                    <p:cond delay="750"/>
                                  </p:stCondLst>
                                  <p:childTnLst>
                                    <p:set>
                                      <p:cBhvr>
                                        <p:cTn id="65" dur="1" fill="hold">
                                          <p:stCondLst>
                                            <p:cond delay="0"/>
                                          </p:stCondLst>
                                        </p:cTn>
                                        <p:tgtEl>
                                          <p:spTgt spid="1311"/>
                                        </p:tgtEl>
                                        <p:attrNameLst>
                                          <p:attrName>style.visibility</p:attrName>
                                        </p:attrNameLst>
                                      </p:cBhvr>
                                      <p:to>
                                        <p:strVal val="visible"/>
                                      </p:to>
                                    </p:set>
                                    <p:animEffect transition="in" filter="fade">
                                      <p:cBhvr>
                                        <p:cTn id="66" dur="500"/>
                                        <p:tgtEl>
                                          <p:spTgt spid="1311"/>
                                        </p:tgtEl>
                                      </p:cBhvr>
                                    </p:animEffect>
                                  </p:childTnLst>
                                </p:cTn>
                              </p:par>
                              <p:par>
                                <p:cTn id="67" presetID="10" presetClass="entr" presetSubtype="0" fill="hold" grpId="1" nodeType="withEffect">
                                  <p:stCondLst>
                                    <p:cond delay="750"/>
                                  </p:stCondLst>
                                  <p:childTnLst>
                                    <p:set>
                                      <p:cBhvr>
                                        <p:cTn id="68" dur="1" fill="hold">
                                          <p:stCondLst>
                                            <p:cond delay="0"/>
                                          </p:stCondLst>
                                        </p:cTn>
                                        <p:tgtEl>
                                          <p:spTgt spid="1312"/>
                                        </p:tgtEl>
                                        <p:attrNameLst>
                                          <p:attrName>style.visibility</p:attrName>
                                        </p:attrNameLst>
                                      </p:cBhvr>
                                      <p:to>
                                        <p:strVal val="visible"/>
                                      </p:to>
                                    </p:set>
                                    <p:animEffect transition="in" filter="fade">
                                      <p:cBhvr>
                                        <p:cTn id="69" dur="500"/>
                                        <p:tgtEl>
                                          <p:spTgt spid="1312"/>
                                        </p:tgtEl>
                                      </p:cBhvr>
                                    </p:animEffect>
                                  </p:childTnLst>
                                </p:cTn>
                              </p:par>
                              <p:par>
                                <p:cTn id="70" presetID="10" presetClass="entr" presetSubtype="0" fill="hold" grpId="1" nodeType="withEffect">
                                  <p:stCondLst>
                                    <p:cond delay="750"/>
                                  </p:stCondLst>
                                  <p:childTnLst>
                                    <p:set>
                                      <p:cBhvr>
                                        <p:cTn id="71" dur="1" fill="hold">
                                          <p:stCondLst>
                                            <p:cond delay="0"/>
                                          </p:stCondLst>
                                        </p:cTn>
                                        <p:tgtEl>
                                          <p:spTgt spid="1313"/>
                                        </p:tgtEl>
                                        <p:attrNameLst>
                                          <p:attrName>style.visibility</p:attrName>
                                        </p:attrNameLst>
                                      </p:cBhvr>
                                      <p:to>
                                        <p:strVal val="visible"/>
                                      </p:to>
                                    </p:set>
                                    <p:animEffect transition="in" filter="fade">
                                      <p:cBhvr>
                                        <p:cTn id="72" dur="500"/>
                                        <p:tgtEl>
                                          <p:spTgt spid="1313"/>
                                        </p:tgtEl>
                                      </p:cBhvr>
                                    </p:animEffect>
                                  </p:childTnLst>
                                </p:cTn>
                              </p:par>
                              <p:par>
                                <p:cTn id="73" presetID="10" presetClass="entr" presetSubtype="0" fill="hold" nodeType="withEffect">
                                  <p:stCondLst>
                                    <p:cond delay="750"/>
                                  </p:stCondLst>
                                  <p:childTnLst>
                                    <p:set>
                                      <p:cBhvr>
                                        <p:cTn id="74" dur="1" fill="hold">
                                          <p:stCondLst>
                                            <p:cond delay="0"/>
                                          </p:stCondLst>
                                        </p:cTn>
                                        <p:tgtEl>
                                          <p:spTgt spid="3582"/>
                                        </p:tgtEl>
                                        <p:attrNameLst>
                                          <p:attrName>style.visibility</p:attrName>
                                        </p:attrNameLst>
                                      </p:cBhvr>
                                      <p:to>
                                        <p:strVal val="visible"/>
                                      </p:to>
                                    </p:set>
                                    <p:animEffect transition="in" filter="fade">
                                      <p:cBhvr>
                                        <p:cTn id="75" dur="500"/>
                                        <p:tgtEl>
                                          <p:spTgt spid="3582"/>
                                        </p:tgtEl>
                                      </p:cBhvr>
                                    </p:animEffect>
                                  </p:childTnLst>
                                </p:cTn>
                              </p:par>
                              <p:par>
                                <p:cTn id="76" presetID="10" presetClass="entr" presetSubtype="0" fill="hold" nodeType="withEffect">
                                  <p:stCondLst>
                                    <p:cond delay="750"/>
                                  </p:stCondLst>
                                  <p:childTnLst>
                                    <p:set>
                                      <p:cBhvr>
                                        <p:cTn id="77" dur="1" fill="hold">
                                          <p:stCondLst>
                                            <p:cond delay="0"/>
                                          </p:stCondLst>
                                        </p:cTn>
                                        <p:tgtEl>
                                          <p:spTgt spid="3661"/>
                                        </p:tgtEl>
                                        <p:attrNameLst>
                                          <p:attrName>style.visibility</p:attrName>
                                        </p:attrNameLst>
                                      </p:cBhvr>
                                      <p:to>
                                        <p:strVal val="visible"/>
                                      </p:to>
                                    </p:set>
                                    <p:animEffect transition="in" filter="fade">
                                      <p:cBhvr>
                                        <p:cTn id="78" dur="500"/>
                                        <p:tgtEl>
                                          <p:spTgt spid="3661"/>
                                        </p:tgtEl>
                                      </p:cBhvr>
                                    </p:animEffect>
                                  </p:childTnLst>
                                </p:cTn>
                              </p:par>
                              <p:par>
                                <p:cTn id="79" presetID="10" presetClass="entr" presetSubtype="0" fill="hold" nodeType="withEffect">
                                  <p:stCondLst>
                                    <p:cond delay="750"/>
                                  </p:stCondLst>
                                  <p:childTnLst>
                                    <p:set>
                                      <p:cBhvr>
                                        <p:cTn id="80" dur="1" fill="hold">
                                          <p:stCondLst>
                                            <p:cond delay="0"/>
                                          </p:stCondLst>
                                        </p:cTn>
                                        <p:tgtEl>
                                          <p:spTgt spid="3607"/>
                                        </p:tgtEl>
                                        <p:attrNameLst>
                                          <p:attrName>style.visibility</p:attrName>
                                        </p:attrNameLst>
                                      </p:cBhvr>
                                      <p:to>
                                        <p:strVal val="visible"/>
                                      </p:to>
                                    </p:set>
                                    <p:animEffect transition="in" filter="fade">
                                      <p:cBhvr>
                                        <p:cTn id="81" dur="500"/>
                                        <p:tgtEl>
                                          <p:spTgt spid="3607"/>
                                        </p:tgtEl>
                                      </p:cBhvr>
                                    </p:animEffect>
                                  </p:childTnLst>
                                </p:cTn>
                              </p:par>
                              <p:par>
                                <p:cTn id="82" presetID="10" presetClass="entr" presetSubtype="0" fill="hold" nodeType="withEffect">
                                  <p:stCondLst>
                                    <p:cond delay="750"/>
                                  </p:stCondLst>
                                  <p:childTnLst>
                                    <p:set>
                                      <p:cBhvr>
                                        <p:cTn id="83" dur="1" fill="hold">
                                          <p:stCondLst>
                                            <p:cond delay="0"/>
                                          </p:stCondLst>
                                        </p:cTn>
                                        <p:tgtEl>
                                          <p:spTgt spid="3611"/>
                                        </p:tgtEl>
                                        <p:attrNameLst>
                                          <p:attrName>style.visibility</p:attrName>
                                        </p:attrNameLst>
                                      </p:cBhvr>
                                      <p:to>
                                        <p:strVal val="visible"/>
                                      </p:to>
                                    </p:set>
                                    <p:animEffect transition="in" filter="fade">
                                      <p:cBhvr>
                                        <p:cTn id="84" dur="500"/>
                                        <p:tgtEl>
                                          <p:spTgt spid="3611"/>
                                        </p:tgtEl>
                                      </p:cBhvr>
                                    </p:animEffect>
                                  </p:childTnLst>
                                </p:cTn>
                              </p:par>
                              <p:par>
                                <p:cTn id="85" presetID="10" presetClass="entr" presetSubtype="0" fill="hold" nodeType="withEffect">
                                  <p:stCondLst>
                                    <p:cond delay="750"/>
                                  </p:stCondLst>
                                  <p:childTnLst>
                                    <p:set>
                                      <p:cBhvr>
                                        <p:cTn id="86" dur="1" fill="hold">
                                          <p:stCondLst>
                                            <p:cond delay="0"/>
                                          </p:stCondLst>
                                        </p:cTn>
                                        <p:tgtEl>
                                          <p:spTgt spid="27"/>
                                        </p:tgtEl>
                                        <p:attrNameLst>
                                          <p:attrName>style.visibility</p:attrName>
                                        </p:attrNameLst>
                                      </p:cBhvr>
                                      <p:to>
                                        <p:strVal val="visible"/>
                                      </p:to>
                                    </p:set>
                                    <p:animEffect transition="in" filter="fade">
                                      <p:cBhvr>
                                        <p:cTn id="87" dur="500"/>
                                        <p:tgtEl>
                                          <p:spTgt spid="27"/>
                                        </p:tgtEl>
                                      </p:cBhvr>
                                    </p:animEffect>
                                  </p:childTnLst>
                                </p:cTn>
                              </p:par>
                              <p:par>
                                <p:cTn id="88" presetID="10" presetClass="entr" presetSubtype="0" fill="hold" nodeType="withEffect">
                                  <p:stCondLst>
                                    <p:cond delay="750"/>
                                  </p:stCondLst>
                                  <p:childTnLst>
                                    <p:set>
                                      <p:cBhvr>
                                        <p:cTn id="89" dur="1" fill="hold">
                                          <p:stCondLst>
                                            <p:cond delay="0"/>
                                          </p:stCondLst>
                                        </p:cTn>
                                        <p:tgtEl>
                                          <p:spTgt spid="1217"/>
                                        </p:tgtEl>
                                        <p:attrNameLst>
                                          <p:attrName>style.visibility</p:attrName>
                                        </p:attrNameLst>
                                      </p:cBhvr>
                                      <p:to>
                                        <p:strVal val="visible"/>
                                      </p:to>
                                    </p:set>
                                    <p:animEffect transition="in" filter="fade">
                                      <p:cBhvr>
                                        <p:cTn id="90" dur="500"/>
                                        <p:tgtEl>
                                          <p:spTgt spid="1217"/>
                                        </p:tgtEl>
                                      </p:cBhvr>
                                    </p:animEffect>
                                  </p:childTnLst>
                                </p:cTn>
                              </p:par>
                              <p:par>
                                <p:cTn id="91" presetID="10" presetClass="entr" presetSubtype="0" fill="hold" nodeType="withEffect">
                                  <p:stCondLst>
                                    <p:cond delay="750"/>
                                  </p:stCondLst>
                                  <p:childTnLst>
                                    <p:set>
                                      <p:cBhvr>
                                        <p:cTn id="92" dur="1" fill="hold">
                                          <p:stCondLst>
                                            <p:cond delay="0"/>
                                          </p:stCondLst>
                                        </p:cTn>
                                        <p:tgtEl>
                                          <p:spTgt spid="1278"/>
                                        </p:tgtEl>
                                        <p:attrNameLst>
                                          <p:attrName>style.visibility</p:attrName>
                                        </p:attrNameLst>
                                      </p:cBhvr>
                                      <p:to>
                                        <p:strVal val="visible"/>
                                      </p:to>
                                    </p:set>
                                    <p:animEffect transition="in" filter="fade">
                                      <p:cBhvr>
                                        <p:cTn id="93" dur="500"/>
                                        <p:tgtEl>
                                          <p:spTgt spid="1278"/>
                                        </p:tgtEl>
                                      </p:cBhvr>
                                    </p:animEffect>
                                  </p:childTnLst>
                                </p:cTn>
                              </p:par>
                              <p:par>
                                <p:cTn id="94" presetID="10" presetClass="entr" presetSubtype="0" fill="hold" nodeType="withEffect">
                                  <p:stCondLst>
                                    <p:cond delay="750"/>
                                  </p:stCondLst>
                                  <p:childTnLst>
                                    <p:set>
                                      <p:cBhvr>
                                        <p:cTn id="95" dur="1" fill="hold">
                                          <p:stCondLst>
                                            <p:cond delay="0"/>
                                          </p:stCondLst>
                                        </p:cTn>
                                        <p:tgtEl>
                                          <p:spTgt spid="3662"/>
                                        </p:tgtEl>
                                        <p:attrNameLst>
                                          <p:attrName>style.visibility</p:attrName>
                                        </p:attrNameLst>
                                      </p:cBhvr>
                                      <p:to>
                                        <p:strVal val="visible"/>
                                      </p:to>
                                    </p:set>
                                    <p:animEffect transition="in" filter="fade">
                                      <p:cBhvr>
                                        <p:cTn id="96" dur="500"/>
                                        <p:tgtEl>
                                          <p:spTgt spid="3662"/>
                                        </p:tgtEl>
                                      </p:cBhvr>
                                    </p:animEffect>
                                  </p:childTnLst>
                                </p:cTn>
                              </p:par>
                              <p:par>
                                <p:cTn id="97" presetID="10" presetClass="entr" presetSubtype="0" fill="hold" nodeType="withEffect">
                                  <p:stCondLst>
                                    <p:cond delay="750"/>
                                  </p:stCondLst>
                                  <p:childTnLst>
                                    <p:set>
                                      <p:cBhvr>
                                        <p:cTn id="98" dur="1" fill="hold">
                                          <p:stCondLst>
                                            <p:cond delay="0"/>
                                          </p:stCondLst>
                                        </p:cTn>
                                        <p:tgtEl>
                                          <p:spTgt spid="3684"/>
                                        </p:tgtEl>
                                        <p:attrNameLst>
                                          <p:attrName>style.visibility</p:attrName>
                                        </p:attrNameLst>
                                      </p:cBhvr>
                                      <p:to>
                                        <p:strVal val="visible"/>
                                      </p:to>
                                    </p:set>
                                    <p:animEffect transition="in" filter="fade">
                                      <p:cBhvr>
                                        <p:cTn id="99" dur="500"/>
                                        <p:tgtEl>
                                          <p:spTgt spid="3684"/>
                                        </p:tgtEl>
                                      </p:cBhvr>
                                    </p:animEffect>
                                  </p:childTnLst>
                                </p:cTn>
                              </p:par>
                              <p:par>
                                <p:cTn id="100" presetID="10" presetClass="entr" presetSubtype="0" fill="hold" nodeType="withEffect">
                                  <p:stCondLst>
                                    <p:cond delay="750"/>
                                  </p:stCondLst>
                                  <p:childTnLst>
                                    <p:set>
                                      <p:cBhvr>
                                        <p:cTn id="101" dur="1" fill="hold">
                                          <p:stCondLst>
                                            <p:cond delay="0"/>
                                          </p:stCondLst>
                                        </p:cTn>
                                        <p:tgtEl>
                                          <p:spTgt spid="3706"/>
                                        </p:tgtEl>
                                        <p:attrNameLst>
                                          <p:attrName>style.visibility</p:attrName>
                                        </p:attrNameLst>
                                      </p:cBhvr>
                                      <p:to>
                                        <p:strVal val="visible"/>
                                      </p:to>
                                    </p:set>
                                    <p:animEffect transition="in" filter="fade">
                                      <p:cBhvr>
                                        <p:cTn id="102" dur="500"/>
                                        <p:tgtEl>
                                          <p:spTgt spid="3706"/>
                                        </p:tgtEl>
                                      </p:cBhvr>
                                    </p:animEffect>
                                  </p:childTnLst>
                                </p:cTn>
                              </p:par>
                              <p:par>
                                <p:cTn id="103" presetID="10" presetClass="entr" presetSubtype="0" fill="hold" nodeType="withEffect">
                                  <p:stCondLst>
                                    <p:cond delay="750"/>
                                  </p:stCondLst>
                                  <p:childTnLst>
                                    <p:set>
                                      <p:cBhvr>
                                        <p:cTn id="104" dur="1" fill="hold">
                                          <p:stCondLst>
                                            <p:cond delay="0"/>
                                          </p:stCondLst>
                                        </p:cTn>
                                        <p:tgtEl>
                                          <p:spTgt spid="3707"/>
                                        </p:tgtEl>
                                        <p:attrNameLst>
                                          <p:attrName>style.visibility</p:attrName>
                                        </p:attrNameLst>
                                      </p:cBhvr>
                                      <p:to>
                                        <p:strVal val="visible"/>
                                      </p:to>
                                    </p:set>
                                    <p:animEffect transition="in" filter="fade">
                                      <p:cBhvr>
                                        <p:cTn id="105" dur="500"/>
                                        <p:tgtEl>
                                          <p:spTgt spid="3707"/>
                                        </p:tgtEl>
                                      </p:cBhvr>
                                    </p:animEffect>
                                  </p:childTnLst>
                                </p:cTn>
                              </p:par>
                              <p:par>
                                <p:cTn id="106" presetID="10" presetClass="entr" presetSubtype="0" fill="hold" nodeType="withEffect">
                                  <p:stCondLst>
                                    <p:cond delay="750"/>
                                  </p:stCondLst>
                                  <p:childTnLst>
                                    <p:set>
                                      <p:cBhvr>
                                        <p:cTn id="107" dur="1" fill="hold">
                                          <p:stCondLst>
                                            <p:cond delay="0"/>
                                          </p:stCondLst>
                                        </p:cTn>
                                        <p:tgtEl>
                                          <p:spTgt spid="3710"/>
                                        </p:tgtEl>
                                        <p:attrNameLst>
                                          <p:attrName>style.visibility</p:attrName>
                                        </p:attrNameLst>
                                      </p:cBhvr>
                                      <p:to>
                                        <p:strVal val="visible"/>
                                      </p:to>
                                    </p:set>
                                    <p:animEffect transition="in" filter="fade">
                                      <p:cBhvr>
                                        <p:cTn id="108" dur="500"/>
                                        <p:tgtEl>
                                          <p:spTgt spid="3710"/>
                                        </p:tgtEl>
                                      </p:cBhvr>
                                    </p:animEffect>
                                  </p:childTnLst>
                                </p:cTn>
                              </p:par>
                              <p:par>
                                <p:cTn id="109" presetID="10" presetClass="entr" presetSubtype="0" fill="hold" nodeType="withEffect">
                                  <p:stCondLst>
                                    <p:cond delay="750"/>
                                  </p:stCondLst>
                                  <p:childTnLst>
                                    <p:set>
                                      <p:cBhvr>
                                        <p:cTn id="110" dur="1" fill="hold">
                                          <p:stCondLst>
                                            <p:cond delay="0"/>
                                          </p:stCondLst>
                                        </p:cTn>
                                        <p:tgtEl>
                                          <p:spTgt spid="1279"/>
                                        </p:tgtEl>
                                        <p:attrNameLst>
                                          <p:attrName>style.visibility</p:attrName>
                                        </p:attrNameLst>
                                      </p:cBhvr>
                                      <p:to>
                                        <p:strVal val="visible"/>
                                      </p:to>
                                    </p:set>
                                    <p:animEffect transition="in" filter="fade">
                                      <p:cBhvr>
                                        <p:cTn id="111" dur="500"/>
                                        <p:tgtEl>
                                          <p:spTgt spid="1279"/>
                                        </p:tgtEl>
                                      </p:cBhvr>
                                    </p:animEffect>
                                  </p:childTnLst>
                                </p:cTn>
                              </p:par>
                              <p:par>
                                <p:cTn id="112" presetID="10" presetClass="entr" presetSubtype="0" fill="hold" nodeType="withEffect">
                                  <p:stCondLst>
                                    <p:cond delay="750"/>
                                  </p:stCondLst>
                                  <p:childTnLst>
                                    <p:set>
                                      <p:cBhvr>
                                        <p:cTn id="113" dur="1" fill="hold">
                                          <p:stCondLst>
                                            <p:cond delay="0"/>
                                          </p:stCondLst>
                                        </p:cTn>
                                        <p:tgtEl>
                                          <p:spTgt spid="1280"/>
                                        </p:tgtEl>
                                        <p:attrNameLst>
                                          <p:attrName>style.visibility</p:attrName>
                                        </p:attrNameLst>
                                      </p:cBhvr>
                                      <p:to>
                                        <p:strVal val="visible"/>
                                      </p:to>
                                    </p:set>
                                    <p:animEffect transition="in" filter="fade">
                                      <p:cBhvr>
                                        <p:cTn id="114" dur="500"/>
                                        <p:tgtEl>
                                          <p:spTgt spid="1280"/>
                                        </p:tgtEl>
                                      </p:cBhvr>
                                    </p:animEffect>
                                  </p:childTnLst>
                                </p:cTn>
                              </p:par>
                              <p:par>
                                <p:cTn id="115" presetID="10" presetClass="entr" presetSubtype="0" fill="hold" nodeType="withEffect">
                                  <p:stCondLst>
                                    <p:cond delay="750"/>
                                  </p:stCondLst>
                                  <p:childTnLst>
                                    <p:set>
                                      <p:cBhvr>
                                        <p:cTn id="116" dur="1" fill="hold">
                                          <p:stCondLst>
                                            <p:cond delay="0"/>
                                          </p:stCondLst>
                                        </p:cTn>
                                        <p:tgtEl>
                                          <p:spTgt spid="1281"/>
                                        </p:tgtEl>
                                        <p:attrNameLst>
                                          <p:attrName>style.visibility</p:attrName>
                                        </p:attrNameLst>
                                      </p:cBhvr>
                                      <p:to>
                                        <p:strVal val="visible"/>
                                      </p:to>
                                    </p:set>
                                    <p:animEffect transition="in" filter="fade">
                                      <p:cBhvr>
                                        <p:cTn id="117" dur="500"/>
                                        <p:tgtEl>
                                          <p:spTgt spid="1281"/>
                                        </p:tgtEl>
                                      </p:cBhvr>
                                    </p:animEffect>
                                  </p:childTnLst>
                                </p:cTn>
                              </p:par>
                              <p:par>
                                <p:cTn id="118" presetID="10" presetClass="entr" presetSubtype="0" fill="hold" nodeType="withEffect">
                                  <p:stCondLst>
                                    <p:cond delay="750"/>
                                  </p:stCondLst>
                                  <p:childTnLst>
                                    <p:set>
                                      <p:cBhvr>
                                        <p:cTn id="119" dur="1" fill="hold">
                                          <p:stCondLst>
                                            <p:cond delay="0"/>
                                          </p:stCondLst>
                                        </p:cTn>
                                        <p:tgtEl>
                                          <p:spTgt spid="3512"/>
                                        </p:tgtEl>
                                        <p:attrNameLst>
                                          <p:attrName>style.visibility</p:attrName>
                                        </p:attrNameLst>
                                      </p:cBhvr>
                                      <p:to>
                                        <p:strVal val="visible"/>
                                      </p:to>
                                    </p:set>
                                    <p:animEffect transition="in" filter="fade">
                                      <p:cBhvr>
                                        <p:cTn id="120" dur="500"/>
                                        <p:tgtEl>
                                          <p:spTgt spid="3512"/>
                                        </p:tgtEl>
                                      </p:cBhvr>
                                    </p:animEffect>
                                  </p:childTnLst>
                                </p:cTn>
                              </p:par>
                              <p:par>
                                <p:cTn id="121" presetID="10" presetClass="entr" presetSubtype="0" fill="hold" nodeType="withEffect">
                                  <p:stCondLst>
                                    <p:cond delay="750"/>
                                  </p:stCondLst>
                                  <p:childTnLst>
                                    <p:set>
                                      <p:cBhvr>
                                        <p:cTn id="122" dur="1" fill="hold">
                                          <p:stCondLst>
                                            <p:cond delay="0"/>
                                          </p:stCondLst>
                                        </p:cTn>
                                        <p:tgtEl>
                                          <p:spTgt spid="3583"/>
                                        </p:tgtEl>
                                        <p:attrNameLst>
                                          <p:attrName>style.visibility</p:attrName>
                                        </p:attrNameLst>
                                      </p:cBhvr>
                                      <p:to>
                                        <p:strVal val="visible"/>
                                      </p:to>
                                    </p:set>
                                    <p:animEffect transition="in" filter="fade">
                                      <p:cBhvr>
                                        <p:cTn id="123" dur="500"/>
                                        <p:tgtEl>
                                          <p:spTgt spid="3583"/>
                                        </p:tgtEl>
                                      </p:cBhvr>
                                    </p:animEffect>
                                  </p:childTnLst>
                                </p:cTn>
                              </p:par>
                              <p:par>
                                <p:cTn id="124" presetID="42" presetClass="path" presetSubtype="0" repeatCount="indefinite" fill="hold" grpId="0" nodeType="withEffect">
                                  <p:stCondLst>
                                    <p:cond delay="100"/>
                                  </p:stCondLst>
                                  <p:childTnLst>
                                    <p:animMotion origin="layout" path="M -0.00087 -0.00093 L -0.00122 -0.06112 " pathEditMode="relative" rAng="0" ptsTypes="AA">
                                      <p:cBhvr>
                                        <p:cTn id="125" dur="750" fill="hold"/>
                                        <p:tgtEl>
                                          <p:spTgt spid="1292"/>
                                        </p:tgtEl>
                                        <p:attrNameLst>
                                          <p:attrName>ppt_x</p:attrName>
                                          <p:attrName>ppt_y</p:attrName>
                                        </p:attrNameLst>
                                      </p:cBhvr>
                                      <p:rCtr x="-17" y="-3025"/>
                                    </p:animMotion>
                                  </p:childTnLst>
                                </p:cTn>
                              </p:par>
                              <p:par>
                                <p:cTn id="126" presetID="42" presetClass="path" presetSubtype="0" repeatCount="indefinite" fill="hold" grpId="0" nodeType="withEffect">
                                  <p:stCondLst>
                                    <p:cond delay="900"/>
                                  </p:stCondLst>
                                  <p:childTnLst>
                                    <p:animMotion origin="layout" path="M -0.00087 -0.00093 L -0.00122 -0.06111 " pathEditMode="relative" rAng="0" ptsTypes="AA">
                                      <p:cBhvr>
                                        <p:cTn id="127" dur="1900" fill="hold"/>
                                        <p:tgtEl>
                                          <p:spTgt spid="1298"/>
                                        </p:tgtEl>
                                        <p:attrNameLst>
                                          <p:attrName>ppt_x</p:attrName>
                                          <p:attrName>ppt_y</p:attrName>
                                        </p:attrNameLst>
                                      </p:cBhvr>
                                      <p:rCtr x="-17" y="-3025"/>
                                    </p:animMotion>
                                  </p:childTnLst>
                                </p:cTn>
                              </p:par>
                              <p:par>
                                <p:cTn id="128" presetID="42" presetClass="path" presetSubtype="0" repeatCount="indefinite" fill="hold" grpId="0" nodeType="withEffect">
                                  <p:stCondLst>
                                    <p:cond delay="1600"/>
                                  </p:stCondLst>
                                  <p:childTnLst>
                                    <p:animMotion origin="layout" path="M -0.00087 -0.00093 L -0.00122 -0.06112 " pathEditMode="relative" rAng="0" ptsTypes="AA">
                                      <p:cBhvr>
                                        <p:cTn id="129" dur="1000" fill="hold"/>
                                        <p:tgtEl>
                                          <p:spTgt spid="1299"/>
                                        </p:tgtEl>
                                        <p:attrNameLst>
                                          <p:attrName>ppt_x</p:attrName>
                                          <p:attrName>ppt_y</p:attrName>
                                        </p:attrNameLst>
                                      </p:cBhvr>
                                      <p:rCtr x="-17" y="-3025"/>
                                    </p:animMotion>
                                  </p:childTnLst>
                                </p:cTn>
                              </p:par>
                              <p:par>
                                <p:cTn id="130" presetID="64" presetClass="path" presetSubtype="0" repeatCount="indefinite" accel="50000" decel="50000" fill="hold" grpId="0" nodeType="withEffect">
                                  <p:stCondLst>
                                    <p:cond delay="100"/>
                                  </p:stCondLst>
                                  <p:childTnLst>
                                    <p:animMotion origin="layout" path="M 1.38889E-6 4.5679E-6 L -0.00052 -0.05741 " pathEditMode="relative" rAng="0" ptsTypes="AA">
                                      <p:cBhvr>
                                        <p:cTn id="131" dur="1000" spd="-100000" fill="hold"/>
                                        <p:tgtEl>
                                          <p:spTgt spid="1300"/>
                                        </p:tgtEl>
                                        <p:attrNameLst>
                                          <p:attrName>ppt_x</p:attrName>
                                          <p:attrName>ppt_y</p:attrName>
                                        </p:attrNameLst>
                                      </p:cBhvr>
                                      <p:rCtr x="-35" y="-2870"/>
                                    </p:animMotion>
                                  </p:childTnLst>
                                </p:cTn>
                              </p:par>
                              <p:par>
                                <p:cTn id="132" presetID="64" presetClass="path" presetSubtype="0" repeatCount="indefinite" accel="50000" decel="50000" fill="hold" grpId="0" nodeType="withEffect">
                                  <p:stCondLst>
                                    <p:cond delay="1100"/>
                                  </p:stCondLst>
                                  <p:childTnLst>
                                    <p:animMotion origin="layout" path="M 1.38889E-6 3.20988E-6 L -0.00052 -0.06019 " pathEditMode="relative" rAng="0" ptsTypes="AA">
                                      <p:cBhvr>
                                        <p:cTn id="133" dur="1900" spd="-100000" fill="hold"/>
                                        <p:tgtEl>
                                          <p:spTgt spid="1301"/>
                                        </p:tgtEl>
                                        <p:attrNameLst>
                                          <p:attrName>ppt_x</p:attrName>
                                          <p:attrName>ppt_y</p:attrName>
                                        </p:attrNameLst>
                                      </p:cBhvr>
                                      <p:rCtr x="-35" y="-3025"/>
                                    </p:animMotion>
                                  </p:childTnLst>
                                </p:cTn>
                              </p:par>
                              <p:par>
                                <p:cTn id="134" presetID="64" presetClass="path" presetSubtype="0" repeatCount="indefinite" accel="50000" decel="50000" fill="hold" grpId="0" nodeType="withEffect">
                                  <p:stCondLst>
                                    <p:cond delay="1900"/>
                                  </p:stCondLst>
                                  <p:childTnLst>
                                    <p:animMotion origin="layout" path="M -4.16667E-6 -3.20988E-6 L 0.00053 -0.06018 " pathEditMode="relative" rAng="0" ptsTypes="AA">
                                      <p:cBhvr>
                                        <p:cTn id="135" dur="1000" spd="-100000" fill="hold"/>
                                        <p:tgtEl>
                                          <p:spTgt spid="1302"/>
                                        </p:tgtEl>
                                        <p:attrNameLst>
                                          <p:attrName>ppt_x</p:attrName>
                                          <p:attrName>ppt_y</p:attrName>
                                        </p:attrNameLst>
                                      </p:cBhvr>
                                      <p:rCtr x="17" y="-3025"/>
                                    </p:animMotion>
                                  </p:childTnLst>
                                </p:cTn>
                              </p:par>
                              <p:par>
                                <p:cTn id="136" presetID="42" presetClass="path" presetSubtype="0" repeatCount="indefinite" fill="hold" grpId="0" nodeType="withEffect">
                                  <p:stCondLst>
                                    <p:cond delay="100"/>
                                  </p:stCondLst>
                                  <p:childTnLst>
                                    <p:animMotion origin="layout" path="M -0.00087 -0.00093 L -0.00122 -0.06111 " pathEditMode="relative" rAng="0" ptsTypes="AA">
                                      <p:cBhvr>
                                        <p:cTn id="137" dur="750" fill="hold"/>
                                        <p:tgtEl>
                                          <p:spTgt spid="1297"/>
                                        </p:tgtEl>
                                        <p:attrNameLst>
                                          <p:attrName>ppt_x</p:attrName>
                                          <p:attrName>ppt_y</p:attrName>
                                        </p:attrNameLst>
                                      </p:cBhvr>
                                      <p:rCtr x="-17" y="-3025"/>
                                    </p:animMotion>
                                  </p:childTnLst>
                                </p:cTn>
                              </p:par>
                              <p:par>
                                <p:cTn id="138" presetID="42" presetClass="path" presetSubtype="0" repeatCount="indefinite" fill="hold" grpId="0" nodeType="withEffect">
                                  <p:stCondLst>
                                    <p:cond delay="1050"/>
                                  </p:stCondLst>
                                  <p:childTnLst>
                                    <p:animMotion origin="layout" path="M -0.00087 -0.00093 L -0.00122 -0.06111 " pathEditMode="relative" rAng="0" ptsTypes="AA">
                                      <p:cBhvr>
                                        <p:cTn id="139" dur="1900" fill="hold"/>
                                        <p:tgtEl>
                                          <p:spTgt spid="1303"/>
                                        </p:tgtEl>
                                        <p:attrNameLst>
                                          <p:attrName>ppt_x</p:attrName>
                                          <p:attrName>ppt_y</p:attrName>
                                        </p:attrNameLst>
                                      </p:cBhvr>
                                      <p:rCtr x="-17" y="-3025"/>
                                    </p:animMotion>
                                  </p:childTnLst>
                                </p:cTn>
                              </p:par>
                              <p:par>
                                <p:cTn id="140" presetID="42" presetClass="path" presetSubtype="0" repeatCount="indefinite" fill="hold" grpId="0" nodeType="withEffect">
                                  <p:stCondLst>
                                    <p:cond delay="1050"/>
                                  </p:stCondLst>
                                  <p:childTnLst>
                                    <p:animMotion origin="layout" path="M -0.00087 -0.00093 L -0.00122 -0.06111 " pathEditMode="relative" rAng="0" ptsTypes="AA">
                                      <p:cBhvr>
                                        <p:cTn id="141" dur="1000" fill="hold"/>
                                        <p:tgtEl>
                                          <p:spTgt spid="1304"/>
                                        </p:tgtEl>
                                        <p:attrNameLst>
                                          <p:attrName>ppt_x</p:attrName>
                                          <p:attrName>ppt_y</p:attrName>
                                        </p:attrNameLst>
                                      </p:cBhvr>
                                      <p:rCtr x="-17" y="-3025"/>
                                    </p:animMotion>
                                  </p:childTnLst>
                                </p:cTn>
                              </p:par>
                              <p:par>
                                <p:cTn id="142" presetID="10" presetClass="entr" presetSubtype="0" fill="hold" nodeType="withEffect">
                                  <p:stCondLst>
                                    <p:cond delay="2000"/>
                                  </p:stCondLst>
                                  <p:childTnLst>
                                    <p:set>
                                      <p:cBhvr>
                                        <p:cTn id="143" dur="1" fill="hold">
                                          <p:stCondLst>
                                            <p:cond delay="0"/>
                                          </p:stCondLst>
                                        </p:cTn>
                                        <p:tgtEl>
                                          <p:spTgt spid="41"/>
                                        </p:tgtEl>
                                        <p:attrNameLst>
                                          <p:attrName>style.visibility</p:attrName>
                                        </p:attrNameLst>
                                      </p:cBhvr>
                                      <p:to>
                                        <p:strVal val="visible"/>
                                      </p:to>
                                    </p:set>
                                    <p:animEffect transition="in" filter="fade">
                                      <p:cBhvr>
                                        <p:cTn id="144" dur="250"/>
                                        <p:tgtEl>
                                          <p:spTgt spid="41"/>
                                        </p:tgtEl>
                                      </p:cBhvr>
                                    </p:animEffect>
                                  </p:childTnLst>
                                </p:cTn>
                              </p:par>
                              <p:par>
                                <p:cTn id="145" presetID="6" presetClass="emph" presetSubtype="0" fill="hold" nodeType="withEffect">
                                  <p:stCondLst>
                                    <p:cond delay="1750"/>
                                  </p:stCondLst>
                                  <p:childTnLst>
                                    <p:animScale>
                                      <p:cBhvr>
                                        <p:cTn id="146" dur="10" fill="hold"/>
                                        <p:tgtEl>
                                          <p:spTgt spid="41"/>
                                        </p:tgtEl>
                                      </p:cBhvr>
                                      <p:by x="1000" y="1000"/>
                                    </p:animScale>
                                  </p:childTnLst>
                                </p:cTn>
                              </p:par>
                              <p:par>
                                <p:cTn id="147" presetID="6" presetClass="emph" presetSubtype="0" decel="100000" fill="hold" nodeType="withEffect">
                                  <p:stCondLst>
                                    <p:cond delay="2000"/>
                                  </p:stCondLst>
                                  <p:childTnLst>
                                    <p:animScale>
                                      <p:cBhvr>
                                        <p:cTn id="148" dur="1000" fill="hold"/>
                                        <p:tgtEl>
                                          <p:spTgt spid="41"/>
                                        </p:tgtEl>
                                      </p:cBhvr>
                                      <p:by x="9999000" y="9999000"/>
                                    </p:animScale>
                                  </p:childTnLst>
                                </p:cTn>
                              </p:par>
                              <p:par>
                                <p:cTn id="149" presetID="42" presetClass="path" presetSubtype="0" decel="100000" fill="hold" nodeType="withEffect">
                                  <p:stCondLst>
                                    <p:cond delay="2000"/>
                                  </p:stCondLst>
                                  <p:childTnLst>
                                    <p:animMotion origin="layout" path="M 1.38889E-6 -3.7037E-6 L -0.075 -0.10926 " pathEditMode="relative" rAng="0" ptsTypes="AA">
                                      <p:cBhvr>
                                        <p:cTn id="150" dur="1000" spd="-100000" fill="hold"/>
                                        <p:tgtEl>
                                          <p:spTgt spid="41"/>
                                        </p:tgtEl>
                                        <p:attrNameLst>
                                          <p:attrName>ppt_x</p:attrName>
                                          <p:attrName>ppt_y</p:attrName>
                                        </p:attrNameLst>
                                      </p:cBhvr>
                                      <p:rCtr x="-3750" y="-5463"/>
                                    </p:animMotion>
                                  </p:childTnLst>
                                </p:cTn>
                              </p:par>
                              <p:par>
                                <p:cTn id="151" presetID="42" presetClass="path" presetSubtype="0" repeatCount="indefinite" fill="hold" grpId="0" nodeType="withEffect">
                                  <p:stCondLst>
                                    <p:cond delay="0"/>
                                  </p:stCondLst>
                                  <p:childTnLst>
                                    <p:animMotion origin="layout" path="M -0.00087 -0.00092 L -0.00121 -0.06111 " pathEditMode="relative" rAng="0" ptsTypes="AA">
                                      <p:cBhvr>
                                        <p:cTn id="152" dur="700" fill="hold"/>
                                        <p:tgtEl>
                                          <p:spTgt spid="1307"/>
                                        </p:tgtEl>
                                        <p:attrNameLst>
                                          <p:attrName>ppt_x</p:attrName>
                                          <p:attrName>ppt_y</p:attrName>
                                        </p:attrNameLst>
                                      </p:cBhvr>
                                      <p:rCtr x="-17" y="-3025"/>
                                    </p:animMotion>
                                  </p:childTnLst>
                                </p:cTn>
                              </p:par>
                              <p:par>
                                <p:cTn id="153" presetID="42" presetClass="path" presetSubtype="0" repeatCount="indefinite" fill="hold" grpId="0" nodeType="withEffect">
                                  <p:stCondLst>
                                    <p:cond delay="900"/>
                                  </p:stCondLst>
                                  <p:childTnLst>
                                    <p:animMotion origin="layout" path="M -0.00087 -0.00092 L -0.00121 -0.06111 " pathEditMode="relative" rAng="0" ptsTypes="AA">
                                      <p:cBhvr>
                                        <p:cTn id="154" dur="1900" fill="hold"/>
                                        <p:tgtEl>
                                          <p:spTgt spid="1306"/>
                                        </p:tgtEl>
                                        <p:attrNameLst>
                                          <p:attrName>ppt_x</p:attrName>
                                          <p:attrName>ppt_y</p:attrName>
                                        </p:attrNameLst>
                                      </p:cBhvr>
                                      <p:rCtr x="-17" y="-3025"/>
                                    </p:animMotion>
                                  </p:childTnLst>
                                </p:cTn>
                              </p:par>
                              <p:par>
                                <p:cTn id="155" presetID="42" presetClass="path" presetSubtype="0" repeatCount="indefinite" fill="hold" grpId="0" nodeType="withEffect">
                                  <p:stCondLst>
                                    <p:cond delay="1500"/>
                                  </p:stCondLst>
                                  <p:childTnLst>
                                    <p:animMotion origin="layout" path="M -0.00087 -0.00092 L -0.00122 -0.06111 " pathEditMode="relative" rAng="0" ptsTypes="AA">
                                      <p:cBhvr>
                                        <p:cTn id="156" dur="1000" fill="hold"/>
                                        <p:tgtEl>
                                          <p:spTgt spid="1305"/>
                                        </p:tgtEl>
                                        <p:attrNameLst>
                                          <p:attrName>ppt_x</p:attrName>
                                          <p:attrName>ppt_y</p:attrName>
                                        </p:attrNameLst>
                                      </p:cBhvr>
                                      <p:rCtr x="-17" y="-3025"/>
                                    </p:animMotion>
                                  </p:childTnLst>
                                </p:cTn>
                              </p:par>
                              <p:par>
                                <p:cTn id="157" presetID="64" presetClass="path" presetSubtype="0" repeatCount="indefinite" accel="50000" decel="50000" fill="hold" grpId="0" nodeType="withEffect">
                                  <p:stCondLst>
                                    <p:cond delay="100"/>
                                  </p:stCondLst>
                                  <p:childTnLst>
                                    <p:animMotion origin="layout" path="M -2.5E-6 4.5679E-6 L -0.00052 -0.05741 " pathEditMode="relative" rAng="0" ptsTypes="AA">
                                      <p:cBhvr>
                                        <p:cTn id="158" dur="1000" spd="-100000" fill="hold"/>
                                        <p:tgtEl>
                                          <p:spTgt spid="1308"/>
                                        </p:tgtEl>
                                        <p:attrNameLst>
                                          <p:attrName>ppt_x</p:attrName>
                                          <p:attrName>ppt_y</p:attrName>
                                        </p:attrNameLst>
                                      </p:cBhvr>
                                      <p:rCtr x="-35" y="-2870"/>
                                    </p:animMotion>
                                  </p:childTnLst>
                                </p:cTn>
                              </p:par>
                              <p:par>
                                <p:cTn id="159" presetID="64" presetClass="path" presetSubtype="0" repeatCount="indefinite" accel="50000" decel="50000" fill="hold" grpId="0" nodeType="withEffect">
                                  <p:stCondLst>
                                    <p:cond delay="1100"/>
                                  </p:stCondLst>
                                  <p:childTnLst>
                                    <p:animMotion origin="layout" path="M 3.88889E-6 -1.35802E-6 L -0.00052 -0.06018 " pathEditMode="relative" rAng="0" ptsTypes="AA">
                                      <p:cBhvr>
                                        <p:cTn id="160" dur="1900" spd="-100000" fill="hold"/>
                                        <p:tgtEl>
                                          <p:spTgt spid="1309"/>
                                        </p:tgtEl>
                                        <p:attrNameLst>
                                          <p:attrName>ppt_x</p:attrName>
                                          <p:attrName>ppt_y</p:attrName>
                                        </p:attrNameLst>
                                      </p:cBhvr>
                                      <p:rCtr x="-35" y="-3025"/>
                                    </p:animMotion>
                                  </p:childTnLst>
                                </p:cTn>
                              </p:par>
                              <p:par>
                                <p:cTn id="161" presetID="64" presetClass="path" presetSubtype="0" repeatCount="indefinite" accel="50000" decel="50000" fill="hold" grpId="0" nodeType="withEffect">
                                  <p:stCondLst>
                                    <p:cond delay="1900"/>
                                  </p:stCondLst>
                                  <p:childTnLst>
                                    <p:animMotion origin="layout" path="M 4.72222E-6 -1.35802E-6 L 0.00052 -0.06018 " pathEditMode="relative" rAng="0" ptsTypes="AA">
                                      <p:cBhvr>
                                        <p:cTn id="162" dur="1000" spd="-100000" fill="hold"/>
                                        <p:tgtEl>
                                          <p:spTgt spid="1310"/>
                                        </p:tgtEl>
                                        <p:attrNameLst>
                                          <p:attrName>ppt_x</p:attrName>
                                          <p:attrName>ppt_y</p:attrName>
                                        </p:attrNameLst>
                                      </p:cBhvr>
                                      <p:rCtr x="17" y="-3025"/>
                                    </p:animMotion>
                                  </p:childTnLst>
                                </p:cTn>
                              </p:par>
                              <p:par>
                                <p:cTn id="163" presetID="42" presetClass="path" presetSubtype="0" repeatCount="indefinite" fill="hold" grpId="0" nodeType="withEffect">
                                  <p:stCondLst>
                                    <p:cond delay="100"/>
                                  </p:stCondLst>
                                  <p:childTnLst>
                                    <p:animMotion origin="layout" path="M -0.00087 -0.00093 L -0.00122 -0.06112 " pathEditMode="relative" rAng="0" ptsTypes="AA">
                                      <p:cBhvr>
                                        <p:cTn id="164" dur="750" fill="hold"/>
                                        <p:tgtEl>
                                          <p:spTgt spid="1311"/>
                                        </p:tgtEl>
                                        <p:attrNameLst>
                                          <p:attrName>ppt_x</p:attrName>
                                          <p:attrName>ppt_y</p:attrName>
                                        </p:attrNameLst>
                                      </p:cBhvr>
                                      <p:rCtr x="-17" y="-3025"/>
                                    </p:animMotion>
                                  </p:childTnLst>
                                </p:cTn>
                              </p:par>
                              <p:par>
                                <p:cTn id="165" presetID="42" presetClass="path" presetSubtype="0" repeatCount="indefinite" fill="hold" grpId="0" nodeType="withEffect">
                                  <p:stCondLst>
                                    <p:cond delay="1050"/>
                                  </p:stCondLst>
                                  <p:childTnLst>
                                    <p:animMotion origin="layout" path="M -0.00087 -0.00093 L -0.00122 -0.06112 " pathEditMode="relative" rAng="0" ptsTypes="AA">
                                      <p:cBhvr>
                                        <p:cTn id="166" dur="1900" fill="hold"/>
                                        <p:tgtEl>
                                          <p:spTgt spid="1312"/>
                                        </p:tgtEl>
                                        <p:attrNameLst>
                                          <p:attrName>ppt_x</p:attrName>
                                          <p:attrName>ppt_y</p:attrName>
                                        </p:attrNameLst>
                                      </p:cBhvr>
                                      <p:rCtr x="-17" y="-3025"/>
                                    </p:animMotion>
                                  </p:childTnLst>
                                </p:cTn>
                              </p:par>
                              <p:par>
                                <p:cTn id="167" presetID="42" presetClass="path" presetSubtype="0" repeatCount="indefinite" fill="hold" grpId="0" nodeType="withEffect">
                                  <p:stCondLst>
                                    <p:cond delay="1050"/>
                                  </p:stCondLst>
                                  <p:childTnLst>
                                    <p:animMotion origin="layout" path="M -0.00087 -0.00092 L -0.00122 -0.06111 " pathEditMode="relative" rAng="0" ptsTypes="AA">
                                      <p:cBhvr>
                                        <p:cTn id="168" dur="1000" fill="hold"/>
                                        <p:tgtEl>
                                          <p:spTgt spid="1313"/>
                                        </p:tgtEl>
                                        <p:attrNameLst>
                                          <p:attrName>ppt_x</p:attrName>
                                          <p:attrName>ppt_y</p:attrName>
                                        </p:attrNameLst>
                                      </p:cBhvr>
                                      <p:rCtr x="-17" y="-3025"/>
                                    </p:animMotion>
                                  </p:childTnLst>
                                </p:cTn>
                              </p:par>
                            </p:childTnLst>
                          </p:cTn>
                        </p:par>
                      </p:childTnLst>
                    </p:cTn>
                  </p:par>
                  <p:par>
                    <p:cTn id="169" fill="hold">
                      <p:stCondLst>
                        <p:cond delay="indefinite"/>
                      </p:stCondLst>
                      <p:childTnLst>
                        <p:par>
                          <p:cTn id="170" fill="hold">
                            <p:stCondLst>
                              <p:cond delay="0"/>
                            </p:stCondLst>
                            <p:childTnLst>
                              <p:par>
                                <p:cTn id="171" presetID="10" presetClass="entr" presetSubtype="0" fill="hold" nodeType="clickEffect">
                                  <p:stCondLst>
                                    <p:cond delay="0"/>
                                  </p:stCondLst>
                                  <p:childTnLst>
                                    <p:set>
                                      <p:cBhvr>
                                        <p:cTn id="172" dur="1" fill="hold">
                                          <p:stCondLst>
                                            <p:cond delay="0"/>
                                          </p:stCondLst>
                                        </p:cTn>
                                        <p:tgtEl>
                                          <p:spTgt spid="44"/>
                                        </p:tgtEl>
                                        <p:attrNameLst>
                                          <p:attrName>style.visibility</p:attrName>
                                        </p:attrNameLst>
                                      </p:cBhvr>
                                      <p:to>
                                        <p:strVal val="visible"/>
                                      </p:to>
                                    </p:set>
                                    <p:animEffect transition="in" filter="fade">
                                      <p:cBhvr>
                                        <p:cTn id="17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4" grpId="0" animBg="1"/>
      <p:bldP spid="3444" grpId="1" animBg="1"/>
      <p:bldP spid="3444" grpId="2" animBg="1"/>
      <p:bldP spid="1299" grpId="0" animBg="1"/>
      <p:bldP spid="1299" grpId="1" animBg="1"/>
      <p:bldP spid="1298" grpId="0" animBg="1"/>
      <p:bldP spid="1298" grpId="1" animBg="1"/>
      <p:bldP spid="1292" grpId="0" animBg="1"/>
      <p:bldP spid="1292" grpId="1" animBg="1"/>
      <p:bldP spid="1300" grpId="0" animBg="1"/>
      <p:bldP spid="1300" grpId="1" animBg="1"/>
      <p:bldP spid="1301" grpId="0" animBg="1"/>
      <p:bldP spid="1301" grpId="1" animBg="1"/>
      <p:bldP spid="1302" grpId="0" animBg="1"/>
      <p:bldP spid="1302" grpId="1" animBg="1"/>
      <p:bldP spid="1297" grpId="0" animBg="1"/>
      <p:bldP spid="1297" grpId="1" animBg="1"/>
      <p:bldP spid="1303" grpId="0" animBg="1"/>
      <p:bldP spid="1303" grpId="1" animBg="1"/>
      <p:bldP spid="1304" grpId="0" animBg="1"/>
      <p:bldP spid="1304" grpId="1" animBg="1"/>
      <p:bldP spid="1305" grpId="0" animBg="1"/>
      <p:bldP spid="1305" grpId="1" animBg="1"/>
      <p:bldP spid="1306" grpId="0" animBg="1"/>
      <p:bldP spid="1306" grpId="1" animBg="1"/>
      <p:bldP spid="1307" grpId="0" animBg="1"/>
      <p:bldP spid="1307" grpId="1" animBg="1"/>
      <p:bldP spid="1308" grpId="0" animBg="1"/>
      <p:bldP spid="1308" grpId="1" animBg="1"/>
      <p:bldP spid="1309" grpId="0" animBg="1"/>
      <p:bldP spid="1309" grpId="1" animBg="1"/>
      <p:bldP spid="1310" grpId="0" animBg="1"/>
      <p:bldP spid="1310" grpId="1" animBg="1"/>
      <p:bldP spid="1311" grpId="0" animBg="1"/>
      <p:bldP spid="1311" grpId="1" animBg="1"/>
      <p:bldP spid="1312" grpId="0" animBg="1"/>
      <p:bldP spid="1312" grpId="1" animBg="1"/>
      <p:bldP spid="1313" grpId="0" animBg="1"/>
      <p:bldP spid="1313"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grpSp>
        <p:nvGrpSpPr>
          <p:cNvPr id="1086" name="Group 2380">
            <a:extLst>
              <a:ext uri="{FF2B5EF4-FFF2-40B4-BE49-F238E27FC236}">
                <a16:creationId xmlns:a16="http://schemas.microsoft.com/office/drawing/2014/main" id="{122F786F-2B45-4A44-B0F3-ABED584B7C22}"/>
              </a:ext>
            </a:extLst>
          </p:cNvPr>
          <p:cNvGrpSpPr>
            <a:grpSpLocks noChangeAspect="1"/>
          </p:cNvGrpSpPr>
          <p:nvPr/>
        </p:nvGrpSpPr>
        <p:grpSpPr bwMode="auto">
          <a:xfrm>
            <a:off x="2937320" y="447972"/>
            <a:ext cx="6429375" cy="6374289"/>
            <a:chOff x="1246" y="0"/>
            <a:chExt cx="3268" cy="3240"/>
          </a:xfrm>
        </p:grpSpPr>
        <p:grpSp>
          <p:nvGrpSpPr>
            <p:cNvPr id="1087" name="Group 2581">
              <a:extLst>
                <a:ext uri="{FF2B5EF4-FFF2-40B4-BE49-F238E27FC236}">
                  <a16:creationId xmlns:a16="http://schemas.microsoft.com/office/drawing/2014/main" id="{158AD77C-2367-45D2-A7E6-A05F66DA1F21}"/>
                </a:ext>
              </a:extLst>
            </p:cNvPr>
            <p:cNvGrpSpPr>
              <a:grpSpLocks/>
            </p:cNvGrpSpPr>
            <p:nvPr/>
          </p:nvGrpSpPr>
          <p:grpSpPr bwMode="auto">
            <a:xfrm>
              <a:off x="1276" y="30"/>
              <a:ext cx="3178" cy="3180"/>
              <a:chOff x="1276" y="30"/>
              <a:chExt cx="3178" cy="3180"/>
            </a:xfrm>
          </p:grpSpPr>
          <p:sp>
            <p:nvSpPr>
              <p:cNvPr id="1675" name="Line 2381">
                <a:extLst>
                  <a:ext uri="{FF2B5EF4-FFF2-40B4-BE49-F238E27FC236}">
                    <a16:creationId xmlns:a16="http://schemas.microsoft.com/office/drawing/2014/main" id="{B579939B-51FA-43FE-AFEF-0F8EE6638717}"/>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 name="Freeform 2382">
                <a:extLst>
                  <a:ext uri="{FF2B5EF4-FFF2-40B4-BE49-F238E27FC236}">
                    <a16:creationId xmlns:a16="http://schemas.microsoft.com/office/drawing/2014/main" id="{312E7995-F07F-47BE-A01A-8BD80A15519E}"/>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 name="Freeform 2383">
                <a:extLst>
                  <a:ext uri="{FF2B5EF4-FFF2-40B4-BE49-F238E27FC236}">
                    <a16:creationId xmlns:a16="http://schemas.microsoft.com/office/drawing/2014/main" id="{BBF0071E-C809-440C-8DFD-A241C2B5E262}"/>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 name="Line 2384">
                <a:extLst>
                  <a:ext uri="{FF2B5EF4-FFF2-40B4-BE49-F238E27FC236}">
                    <a16:creationId xmlns:a16="http://schemas.microsoft.com/office/drawing/2014/main" id="{CAFF69D4-4F1E-4D07-8AFA-BEB1440370D6}"/>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 name="Line 2385">
                <a:extLst>
                  <a:ext uri="{FF2B5EF4-FFF2-40B4-BE49-F238E27FC236}">
                    <a16:creationId xmlns:a16="http://schemas.microsoft.com/office/drawing/2014/main" id="{6B41BA13-2870-40BA-A345-BF6F44EE5BA5}"/>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0" name="Freeform 2386">
                <a:extLst>
                  <a:ext uri="{FF2B5EF4-FFF2-40B4-BE49-F238E27FC236}">
                    <a16:creationId xmlns:a16="http://schemas.microsoft.com/office/drawing/2014/main" id="{C6593FCD-232E-408B-92AE-2F1189522AB4}"/>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 name="Freeform 2387">
                <a:extLst>
                  <a:ext uri="{FF2B5EF4-FFF2-40B4-BE49-F238E27FC236}">
                    <a16:creationId xmlns:a16="http://schemas.microsoft.com/office/drawing/2014/main" id="{4F948751-8892-41E9-9CFC-CD37787B905E}"/>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 name="Freeform 2388">
                <a:extLst>
                  <a:ext uri="{FF2B5EF4-FFF2-40B4-BE49-F238E27FC236}">
                    <a16:creationId xmlns:a16="http://schemas.microsoft.com/office/drawing/2014/main" id="{F5E50EB5-3261-431C-AB7F-7C2AC889EABC}"/>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 name="Freeform 2389">
                <a:extLst>
                  <a:ext uri="{FF2B5EF4-FFF2-40B4-BE49-F238E27FC236}">
                    <a16:creationId xmlns:a16="http://schemas.microsoft.com/office/drawing/2014/main" id="{FD077524-3FFD-4970-A344-74B143F365DB}"/>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 name="Freeform 2390">
                <a:extLst>
                  <a:ext uri="{FF2B5EF4-FFF2-40B4-BE49-F238E27FC236}">
                    <a16:creationId xmlns:a16="http://schemas.microsoft.com/office/drawing/2014/main" id="{631F4379-BC04-4FF9-81C1-D70EA69A542E}"/>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 name="Freeform 2391">
                <a:extLst>
                  <a:ext uri="{FF2B5EF4-FFF2-40B4-BE49-F238E27FC236}">
                    <a16:creationId xmlns:a16="http://schemas.microsoft.com/office/drawing/2014/main" id="{BEA0B591-66A2-4889-90AE-9B0E3C9C64DF}"/>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 name="Freeform 2392">
                <a:extLst>
                  <a:ext uri="{FF2B5EF4-FFF2-40B4-BE49-F238E27FC236}">
                    <a16:creationId xmlns:a16="http://schemas.microsoft.com/office/drawing/2014/main" id="{458BB506-2F35-499A-8A8F-8DB34A99B23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 name="Freeform 2393">
                <a:extLst>
                  <a:ext uri="{FF2B5EF4-FFF2-40B4-BE49-F238E27FC236}">
                    <a16:creationId xmlns:a16="http://schemas.microsoft.com/office/drawing/2014/main" id="{F211454E-B717-40EB-8830-94C832DFC5A4}"/>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 name="Line 2394">
                <a:extLst>
                  <a:ext uri="{FF2B5EF4-FFF2-40B4-BE49-F238E27FC236}">
                    <a16:creationId xmlns:a16="http://schemas.microsoft.com/office/drawing/2014/main" id="{8991BB67-FD40-40B7-AC49-C9D2FB7200F1}"/>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 name="Freeform 2395">
                <a:extLst>
                  <a:ext uri="{FF2B5EF4-FFF2-40B4-BE49-F238E27FC236}">
                    <a16:creationId xmlns:a16="http://schemas.microsoft.com/office/drawing/2014/main" id="{FCE9CEAA-C3A5-4BA0-9D87-0B2E736712EF}"/>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 name="Line 2396">
                <a:extLst>
                  <a:ext uri="{FF2B5EF4-FFF2-40B4-BE49-F238E27FC236}">
                    <a16:creationId xmlns:a16="http://schemas.microsoft.com/office/drawing/2014/main" id="{965835E8-A918-45A7-8E29-2D712CB0A558}"/>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 name="Freeform 2397">
                <a:extLst>
                  <a:ext uri="{FF2B5EF4-FFF2-40B4-BE49-F238E27FC236}">
                    <a16:creationId xmlns:a16="http://schemas.microsoft.com/office/drawing/2014/main" id="{7C971CED-D5C0-4D62-B38D-8B1B2F5AD69C}"/>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 name="Freeform 2398">
                <a:extLst>
                  <a:ext uri="{FF2B5EF4-FFF2-40B4-BE49-F238E27FC236}">
                    <a16:creationId xmlns:a16="http://schemas.microsoft.com/office/drawing/2014/main" id="{D6A31853-4401-489D-AD79-853954958519}"/>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 name="Line 2399">
                <a:extLst>
                  <a:ext uri="{FF2B5EF4-FFF2-40B4-BE49-F238E27FC236}">
                    <a16:creationId xmlns:a16="http://schemas.microsoft.com/office/drawing/2014/main" id="{FDBCF98A-C6C7-4D9D-BEF3-8EEDA28FB50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 name="Freeform 2400">
                <a:extLst>
                  <a:ext uri="{FF2B5EF4-FFF2-40B4-BE49-F238E27FC236}">
                    <a16:creationId xmlns:a16="http://schemas.microsoft.com/office/drawing/2014/main" id="{A80D31DA-9F62-448C-9B33-30652DE06F8A}"/>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 name="Freeform 2401">
                <a:extLst>
                  <a:ext uri="{FF2B5EF4-FFF2-40B4-BE49-F238E27FC236}">
                    <a16:creationId xmlns:a16="http://schemas.microsoft.com/office/drawing/2014/main" id="{6B72A6C5-2F7E-4E85-ABF7-5076E907B676}"/>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402">
                <a:extLst>
                  <a:ext uri="{FF2B5EF4-FFF2-40B4-BE49-F238E27FC236}">
                    <a16:creationId xmlns:a16="http://schemas.microsoft.com/office/drawing/2014/main" id="{648965CD-7AD1-46E1-8031-A5AE1A421345}"/>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 name="Freeform 2403">
                <a:extLst>
                  <a:ext uri="{FF2B5EF4-FFF2-40B4-BE49-F238E27FC236}">
                    <a16:creationId xmlns:a16="http://schemas.microsoft.com/office/drawing/2014/main" id="{B18101E5-7F5E-41C1-B09A-BA936801A455}"/>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 name="Freeform 2404">
                <a:extLst>
                  <a:ext uri="{FF2B5EF4-FFF2-40B4-BE49-F238E27FC236}">
                    <a16:creationId xmlns:a16="http://schemas.microsoft.com/office/drawing/2014/main" id="{0AAB7BAE-B682-4155-887A-687FE243192C}"/>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 name="Line 2405">
                <a:extLst>
                  <a:ext uri="{FF2B5EF4-FFF2-40B4-BE49-F238E27FC236}">
                    <a16:creationId xmlns:a16="http://schemas.microsoft.com/office/drawing/2014/main" id="{FBCDA250-C749-4C76-B5B2-37252C370C5E}"/>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 name="Line 2406">
                <a:extLst>
                  <a:ext uri="{FF2B5EF4-FFF2-40B4-BE49-F238E27FC236}">
                    <a16:creationId xmlns:a16="http://schemas.microsoft.com/office/drawing/2014/main" id="{8D117F86-2EA9-4908-B9FA-A62AC5089505}"/>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 name="Line 2407">
                <a:extLst>
                  <a:ext uri="{FF2B5EF4-FFF2-40B4-BE49-F238E27FC236}">
                    <a16:creationId xmlns:a16="http://schemas.microsoft.com/office/drawing/2014/main" id="{C5FB7460-5FF2-4A1A-9F15-6B3A9AF62985}"/>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 name="Line 2408">
                <a:extLst>
                  <a:ext uri="{FF2B5EF4-FFF2-40B4-BE49-F238E27FC236}">
                    <a16:creationId xmlns:a16="http://schemas.microsoft.com/office/drawing/2014/main" id="{A248EA59-D951-4830-96F6-7B7A3EEBCA59}"/>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 name="Line 2409">
                <a:extLst>
                  <a:ext uri="{FF2B5EF4-FFF2-40B4-BE49-F238E27FC236}">
                    <a16:creationId xmlns:a16="http://schemas.microsoft.com/office/drawing/2014/main" id="{718F44DD-AC51-4985-BE7C-E6D89C725FED}"/>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 name="Line 2410">
                <a:extLst>
                  <a:ext uri="{FF2B5EF4-FFF2-40B4-BE49-F238E27FC236}">
                    <a16:creationId xmlns:a16="http://schemas.microsoft.com/office/drawing/2014/main" id="{D6C355D8-6C53-4939-856A-D7F24E19080B}"/>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 name="Line 2411">
                <a:extLst>
                  <a:ext uri="{FF2B5EF4-FFF2-40B4-BE49-F238E27FC236}">
                    <a16:creationId xmlns:a16="http://schemas.microsoft.com/office/drawing/2014/main" id="{78865B49-53C5-4334-A13F-3BE435A40664}"/>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 name="Line 2412">
                <a:extLst>
                  <a:ext uri="{FF2B5EF4-FFF2-40B4-BE49-F238E27FC236}">
                    <a16:creationId xmlns:a16="http://schemas.microsoft.com/office/drawing/2014/main" id="{42B88EBB-DE43-4673-8811-4689DA6752D5}"/>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 name="Line 2413">
                <a:extLst>
                  <a:ext uri="{FF2B5EF4-FFF2-40B4-BE49-F238E27FC236}">
                    <a16:creationId xmlns:a16="http://schemas.microsoft.com/office/drawing/2014/main" id="{B9560962-661E-4778-B6EB-66CEB979A408}"/>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 name="Line 2414">
                <a:extLst>
                  <a:ext uri="{FF2B5EF4-FFF2-40B4-BE49-F238E27FC236}">
                    <a16:creationId xmlns:a16="http://schemas.microsoft.com/office/drawing/2014/main" id="{F37DCC8E-C746-49EF-915E-723CCB6DAE69}"/>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 name="Freeform 2415">
                <a:extLst>
                  <a:ext uri="{FF2B5EF4-FFF2-40B4-BE49-F238E27FC236}">
                    <a16:creationId xmlns:a16="http://schemas.microsoft.com/office/drawing/2014/main" id="{7D32E2F1-2A58-4716-807B-6F41BBBA8102}"/>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 name="Line 2416">
                <a:extLst>
                  <a:ext uri="{FF2B5EF4-FFF2-40B4-BE49-F238E27FC236}">
                    <a16:creationId xmlns:a16="http://schemas.microsoft.com/office/drawing/2014/main" id="{6065A6F2-FF4E-4724-ACDA-7E1042514E1A}"/>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 name="Freeform 2417">
                <a:extLst>
                  <a:ext uri="{FF2B5EF4-FFF2-40B4-BE49-F238E27FC236}">
                    <a16:creationId xmlns:a16="http://schemas.microsoft.com/office/drawing/2014/main" id="{09857393-90B2-47D9-96D4-7DBA5FF2C747}"/>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 name="Freeform 2418">
                <a:extLst>
                  <a:ext uri="{FF2B5EF4-FFF2-40B4-BE49-F238E27FC236}">
                    <a16:creationId xmlns:a16="http://schemas.microsoft.com/office/drawing/2014/main" id="{D2FD285E-37A9-4D78-9BE3-4A26EDE0213E}"/>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 name="Freeform 2419">
                <a:extLst>
                  <a:ext uri="{FF2B5EF4-FFF2-40B4-BE49-F238E27FC236}">
                    <a16:creationId xmlns:a16="http://schemas.microsoft.com/office/drawing/2014/main" id="{7F37C3E9-B362-40B5-9301-B6072B43FEAC}"/>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 name="Line 2420">
                <a:extLst>
                  <a:ext uri="{FF2B5EF4-FFF2-40B4-BE49-F238E27FC236}">
                    <a16:creationId xmlns:a16="http://schemas.microsoft.com/office/drawing/2014/main" id="{86625301-B711-4209-9520-5D08B9D9DB5E}"/>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 name="Freeform 2421">
                <a:extLst>
                  <a:ext uri="{FF2B5EF4-FFF2-40B4-BE49-F238E27FC236}">
                    <a16:creationId xmlns:a16="http://schemas.microsoft.com/office/drawing/2014/main" id="{FBFE9FF6-3414-489B-86C3-244AAA4E7E65}"/>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 name="Freeform 2422">
                <a:extLst>
                  <a:ext uri="{FF2B5EF4-FFF2-40B4-BE49-F238E27FC236}">
                    <a16:creationId xmlns:a16="http://schemas.microsoft.com/office/drawing/2014/main" id="{F469DE76-EC82-4AED-A11F-6A5EC952489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 name="Freeform 2423">
                <a:extLst>
                  <a:ext uri="{FF2B5EF4-FFF2-40B4-BE49-F238E27FC236}">
                    <a16:creationId xmlns:a16="http://schemas.microsoft.com/office/drawing/2014/main" id="{FC070D4D-8AD6-46E0-B642-6502BD9D12E1}"/>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 name="Freeform 2424">
                <a:extLst>
                  <a:ext uri="{FF2B5EF4-FFF2-40B4-BE49-F238E27FC236}">
                    <a16:creationId xmlns:a16="http://schemas.microsoft.com/office/drawing/2014/main" id="{A57E1E32-3592-4D18-BC84-501F2124E0EF}"/>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 name="Line 2425">
                <a:extLst>
                  <a:ext uri="{FF2B5EF4-FFF2-40B4-BE49-F238E27FC236}">
                    <a16:creationId xmlns:a16="http://schemas.microsoft.com/office/drawing/2014/main" id="{41C03CBF-691F-4687-9CFA-A0CA811A258F}"/>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 name="Line 2426">
                <a:extLst>
                  <a:ext uri="{FF2B5EF4-FFF2-40B4-BE49-F238E27FC236}">
                    <a16:creationId xmlns:a16="http://schemas.microsoft.com/office/drawing/2014/main" id="{4AE2387C-AB68-477D-AFA4-A62C2ACF6BCB}"/>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 name="Freeform 2427">
                <a:extLst>
                  <a:ext uri="{FF2B5EF4-FFF2-40B4-BE49-F238E27FC236}">
                    <a16:creationId xmlns:a16="http://schemas.microsoft.com/office/drawing/2014/main" id="{9B5487DE-ECAB-4F23-A2EA-0C746DD36DD3}"/>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 name="Line 2428">
                <a:extLst>
                  <a:ext uri="{FF2B5EF4-FFF2-40B4-BE49-F238E27FC236}">
                    <a16:creationId xmlns:a16="http://schemas.microsoft.com/office/drawing/2014/main" id="{DE2147CC-06CE-48CA-B9C3-57F5F6F83AA9}"/>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 name="Freeform 2429">
                <a:extLst>
                  <a:ext uri="{FF2B5EF4-FFF2-40B4-BE49-F238E27FC236}">
                    <a16:creationId xmlns:a16="http://schemas.microsoft.com/office/drawing/2014/main" id="{8585E7AE-1FDF-4BB2-8B71-96A7847B7F7C}"/>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 name="Line 2430">
                <a:extLst>
                  <a:ext uri="{FF2B5EF4-FFF2-40B4-BE49-F238E27FC236}">
                    <a16:creationId xmlns:a16="http://schemas.microsoft.com/office/drawing/2014/main" id="{F56972D3-CADE-49B0-BDE9-935FC7121114}"/>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 name="Freeform 2431">
                <a:extLst>
                  <a:ext uri="{FF2B5EF4-FFF2-40B4-BE49-F238E27FC236}">
                    <a16:creationId xmlns:a16="http://schemas.microsoft.com/office/drawing/2014/main" id="{B3190822-7218-4BB0-AD8A-4F7CC1C5860C}"/>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 name="Freeform 2432">
                <a:extLst>
                  <a:ext uri="{FF2B5EF4-FFF2-40B4-BE49-F238E27FC236}">
                    <a16:creationId xmlns:a16="http://schemas.microsoft.com/office/drawing/2014/main" id="{43421D69-CD11-4B48-933C-79F016C286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 name="Freeform 2433">
                <a:extLst>
                  <a:ext uri="{FF2B5EF4-FFF2-40B4-BE49-F238E27FC236}">
                    <a16:creationId xmlns:a16="http://schemas.microsoft.com/office/drawing/2014/main" id="{57A21A57-D588-40E6-B509-3E60E58F7387}"/>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 name="Line 2434">
                <a:extLst>
                  <a:ext uri="{FF2B5EF4-FFF2-40B4-BE49-F238E27FC236}">
                    <a16:creationId xmlns:a16="http://schemas.microsoft.com/office/drawing/2014/main" id="{83EABB78-9E78-4BA8-B9BF-54D3EE49501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 name="Freeform 2435">
                <a:extLst>
                  <a:ext uri="{FF2B5EF4-FFF2-40B4-BE49-F238E27FC236}">
                    <a16:creationId xmlns:a16="http://schemas.microsoft.com/office/drawing/2014/main" id="{55B7A0C2-6377-41BE-A1E1-B540C17DDCB3}"/>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 name="Freeform 2436">
                <a:extLst>
                  <a:ext uri="{FF2B5EF4-FFF2-40B4-BE49-F238E27FC236}">
                    <a16:creationId xmlns:a16="http://schemas.microsoft.com/office/drawing/2014/main" id="{7A4C7FBE-AEDF-484F-B9AB-2ACB74E6D876}"/>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 name="Freeform 2437">
                <a:extLst>
                  <a:ext uri="{FF2B5EF4-FFF2-40B4-BE49-F238E27FC236}">
                    <a16:creationId xmlns:a16="http://schemas.microsoft.com/office/drawing/2014/main" id="{2D925C62-6063-4D09-8699-31AD080409F8}"/>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 name="Freeform 2438">
                <a:extLst>
                  <a:ext uri="{FF2B5EF4-FFF2-40B4-BE49-F238E27FC236}">
                    <a16:creationId xmlns:a16="http://schemas.microsoft.com/office/drawing/2014/main" id="{6BB2A7DD-55F3-4159-B39B-77838B03ECAF}"/>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 name="Freeform 2439">
                <a:extLst>
                  <a:ext uri="{FF2B5EF4-FFF2-40B4-BE49-F238E27FC236}">
                    <a16:creationId xmlns:a16="http://schemas.microsoft.com/office/drawing/2014/main" id="{9CC9871F-E390-4DD7-86E4-08F4444DBD28}"/>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 name="Freeform 2440">
                <a:extLst>
                  <a:ext uri="{FF2B5EF4-FFF2-40B4-BE49-F238E27FC236}">
                    <a16:creationId xmlns:a16="http://schemas.microsoft.com/office/drawing/2014/main" id="{725B25B6-4D98-41CB-BC4D-FA0E797F7E5C}"/>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 name="Line 2441">
                <a:extLst>
                  <a:ext uri="{FF2B5EF4-FFF2-40B4-BE49-F238E27FC236}">
                    <a16:creationId xmlns:a16="http://schemas.microsoft.com/office/drawing/2014/main" id="{C773A67D-56EA-4077-A7F3-5E6770ECA7BA}"/>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 name="Freeform 2442">
                <a:extLst>
                  <a:ext uri="{FF2B5EF4-FFF2-40B4-BE49-F238E27FC236}">
                    <a16:creationId xmlns:a16="http://schemas.microsoft.com/office/drawing/2014/main" id="{51E1BED8-5A19-4A5E-B23E-F02B9B9B6629}"/>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 name="Freeform 2443">
                <a:extLst>
                  <a:ext uri="{FF2B5EF4-FFF2-40B4-BE49-F238E27FC236}">
                    <a16:creationId xmlns:a16="http://schemas.microsoft.com/office/drawing/2014/main" id="{E6EC1C8B-362B-4938-879B-8A4D34CB94F1}"/>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 name="Line 2444">
                <a:extLst>
                  <a:ext uri="{FF2B5EF4-FFF2-40B4-BE49-F238E27FC236}">
                    <a16:creationId xmlns:a16="http://schemas.microsoft.com/office/drawing/2014/main" id="{2980D62F-E3E6-48A3-A6D7-D2AC54D4DC58}"/>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 name="Freeform 2445">
                <a:extLst>
                  <a:ext uri="{FF2B5EF4-FFF2-40B4-BE49-F238E27FC236}">
                    <a16:creationId xmlns:a16="http://schemas.microsoft.com/office/drawing/2014/main" id="{0EC19ED2-A1B9-4634-9096-CE64B394DDE0}"/>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 name="Freeform 2446">
                <a:extLst>
                  <a:ext uri="{FF2B5EF4-FFF2-40B4-BE49-F238E27FC236}">
                    <a16:creationId xmlns:a16="http://schemas.microsoft.com/office/drawing/2014/main" id="{75FCC61C-3AA7-4F8A-92DC-B966C4A1001D}"/>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1" name="Freeform 2447">
                <a:extLst>
                  <a:ext uri="{FF2B5EF4-FFF2-40B4-BE49-F238E27FC236}">
                    <a16:creationId xmlns:a16="http://schemas.microsoft.com/office/drawing/2014/main" id="{3F980634-D841-47EE-B41E-682284996A34}"/>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 name="Freeform 2448">
                <a:extLst>
                  <a:ext uri="{FF2B5EF4-FFF2-40B4-BE49-F238E27FC236}">
                    <a16:creationId xmlns:a16="http://schemas.microsoft.com/office/drawing/2014/main" id="{A6D49242-74C4-4F3F-A8B8-1C13B5D792E2}"/>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 name="Freeform 2449">
                <a:extLst>
                  <a:ext uri="{FF2B5EF4-FFF2-40B4-BE49-F238E27FC236}">
                    <a16:creationId xmlns:a16="http://schemas.microsoft.com/office/drawing/2014/main" id="{BA4D7E15-ED26-4A51-9AB7-94227C6E88C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 name="Freeform 2450">
                <a:extLst>
                  <a:ext uri="{FF2B5EF4-FFF2-40B4-BE49-F238E27FC236}">
                    <a16:creationId xmlns:a16="http://schemas.microsoft.com/office/drawing/2014/main" id="{CAA9E147-4AF0-4A1E-9B2D-634451471BCD}"/>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 name="Line 2451">
                <a:extLst>
                  <a:ext uri="{FF2B5EF4-FFF2-40B4-BE49-F238E27FC236}">
                    <a16:creationId xmlns:a16="http://schemas.microsoft.com/office/drawing/2014/main" id="{EA203C79-B140-4918-B1C2-2315090F77F2}"/>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 name="Freeform 2452">
                <a:extLst>
                  <a:ext uri="{FF2B5EF4-FFF2-40B4-BE49-F238E27FC236}">
                    <a16:creationId xmlns:a16="http://schemas.microsoft.com/office/drawing/2014/main" id="{F50F26E6-F8EF-43F7-A8F7-A635121AD5A0}"/>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 name="Freeform 2453">
                <a:extLst>
                  <a:ext uri="{FF2B5EF4-FFF2-40B4-BE49-F238E27FC236}">
                    <a16:creationId xmlns:a16="http://schemas.microsoft.com/office/drawing/2014/main" id="{2ED8CE35-28E8-4D6E-8498-FF219272AE1C}"/>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 name="Line 2454">
                <a:extLst>
                  <a:ext uri="{FF2B5EF4-FFF2-40B4-BE49-F238E27FC236}">
                    <a16:creationId xmlns:a16="http://schemas.microsoft.com/office/drawing/2014/main" id="{917C94A9-5471-46A5-8E53-D3ED35E62A12}"/>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9" name="Line 2455">
                <a:extLst>
                  <a:ext uri="{FF2B5EF4-FFF2-40B4-BE49-F238E27FC236}">
                    <a16:creationId xmlns:a16="http://schemas.microsoft.com/office/drawing/2014/main" id="{9F2E7F1C-6071-42D9-BDD1-CC318D40D851}"/>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0" name="Freeform 2456">
                <a:extLst>
                  <a:ext uri="{FF2B5EF4-FFF2-40B4-BE49-F238E27FC236}">
                    <a16:creationId xmlns:a16="http://schemas.microsoft.com/office/drawing/2014/main" id="{5BD5B5E6-B388-4600-B069-8B51D3E9BFF4}"/>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1" name="Freeform 2457">
                <a:extLst>
                  <a:ext uri="{FF2B5EF4-FFF2-40B4-BE49-F238E27FC236}">
                    <a16:creationId xmlns:a16="http://schemas.microsoft.com/office/drawing/2014/main" id="{2E282A2B-9F19-4ADC-8241-EA5C1A51EFEE}"/>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 name="Line 2458">
                <a:extLst>
                  <a:ext uri="{FF2B5EF4-FFF2-40B4-BE49-F238E27FC236}">
                    <a16:creationId xmlns:a16="http://schemas.microsoft.com/office/drawing/2014/main" id="{2137D392-7B8E-434E-8BA1-C2444A5B0F16}"/>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 name="Freeform 2459">
                <a:extLst>
                  <a:ext uri="{FF2B5EF4-FFF2-40B4-BE49-F238E27FC236}">
                    <a16:creationId xmlns:a16="http://schemas.microsoft.com/office/drawing/2014/main" id="{98CA4021-4553-44E6-955D-439342301095}"/>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 name="Freeform 2460">
                <a:extLst>
                  <a:ext uri="{FF2B5EF4-FFF2-40B4-BE49-F238E27FC236}">
                    <a16:creationId xmlns:a16="http://schemas.microsoft.com/office/drawing/2014/main" id="{459D0F10-2F68-45E0-B3C1-F9B7B7DC9F52}"/>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 name="Freeform 2461">
                <a:extLst>
                  <a:ext uri="{FF2B5EF4-FFF2-40B4-BE49-F238E27FC236}">
                    <a16:creationId xmlns:a16="http://schemas.microsoft.com/office/drawing/2014/main" id="{53AF42A6-5C15-4DE4-994E-E870F2056C34}"/>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 name="Freeform 2462">
                <a:extLst>
                  <a:ext uri="{FF2B5EF4-FFF2-40B4-BE49-F238E27FC236}">
                    <a16:creationId xmlns:a16="http://schemas.microsoft.com/office/drawing/2014/main" id="{95B62442-30E2-4980-B6B3-6AE28AC2D6AE}"/>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 name="Freeform 2463">
                <a:extLst>
                  <a:ext uri="{FF2B5EF4-FFF2-40B4-BE49-F238E27FC236}">
                    <a16:creationId xmlns:a16="http://schemas.microsoft.com/office/drawing/2014/main" id="{C3DE24A4-F278-4633-9D80-81D97F150691}"/>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 name="Freeform 2464">
                <a:extLst>
                  <a:ext uri="{FF2B5EF4-FFF2-40B4-BE49-F238E27FC236}">
                    <a16:creationId xmlns:a16="http://schemas.microsoft.com/office/drawing/2014/main" id="{B2251C32-AFBA-47D2-9A3B-41ED23B89C27}"/>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 name="Freeform 2465">
                <a:extLst>
                  <a:ext uri="{FF2B5EF4-FFF2-40B4-BE49-F238E27FC236}">
                    <a16:creationId xmlns:a16="http://schemas.microsoft.com/office/drawing/2014/main" id="{C4DE57F1-CD01-4AE6-B763-03D4C91924D4}"/>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 name="Freeform 2466">
                <a:extLst>
                  <a:ext uri="{FF2B5EF4-FFF2-40B4-BE49-F238E27FC236}">
                    <a16:creationId xmlns:a16="http://schemas.microsoft.com/office/drawing/2014/main" id="{27E52581-A754-4E01-8F16-4D45560D4130}"/>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1" name="Freeform 2467">
                <a:extLst>
                  <a:ext uri="{FF2B5EF4-FFF2-40B4-BE49-F238E27FC236}">
                    <a16:creationId xmlns:a16="http://schemas.microsoft.com/office/drawing/2014/main" id="{EADE4340-37B1-428D-B160-5B27F9F8811A}"/>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2" name="Line 2468">
                <a:extLst>
                  <a:ext uri="{FF2B5EF4-FFF2-40B4-BE49-F238E27FC236}">
                    <a16:creationId xmlns:a16="http://schemas.microsoft.com/office/drawing/2014/main" id="{015C5569-E383-4E19-A255-AA03F0E5CC0C}"/>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3" name="Freeform 2469">
                <a:extLst>
                  <a:ext uri="{FF2B5EF4-FFF2-40B4-BE49-F238E27FC236}">
                    <a16:creationId xmlns:a16="http://schemas.microsoft.com/office/drawing/2014/main" id="{66A4023D-8ECA-453F-816E-6EBFFEDB44D9}"/>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4" name="Line 2470">
                <a:extLst>
                  <a:ext uri="{FF2B5EF4-FFF2-40B4-BE49-F238E27FC236}">
                    <a16:creationId xmlns:a16="http://schemas.microsoft.com/office/drawing/2014/main" id="{331A1084-AC92-43DC-8494-98CE35C28E71}"/>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5" name="Freeform 2471">
                <a:extLst>
                  <a:ext uri="{FF2B5EF4-FFF2-40B4-BE49-F238E27FC236}">
                    <a16:creationId xmlns:a16="http://schemas.microsoft.com/office/drawing/2014/main" id="{A6BA05AC-53A9-4F97-8E22-1562B3FC1A11}"/>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6" name="Freeform 2472">
                <a:extLst>
                  <a:ext uri="{FF2B5EF4-FFF2-40B4-BE49-F238E27FC236}">
                    <a16:creationId xmlns:a16="http://schemas.microsoft.com/office/drawing/2014/main" id="{213E86A1-AD32-472D-982C-A3F1E0615032}"/>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7" name="Freeform 2473">
                <a:extLst>
                  <a:ext uri="{FF2B5EF4-FFF2-40B4-BE49-F238E27FC236}">
                    <a16:creationId xmlns:a16="http://schemas.microsoft.com/office/drawing/2014/main" id="{16E45EEA-1304-418E-8380-863525E33EDE}"/>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8" name="Freeform 2474">
                <a:extLst>
                  <a:ext uri="{FF2B5EF4-FFF2-40B4-BE49-F238E27FC236}">
                    <a16:creationId xmlns:a16="http://schemas.microsoft.com/office/drawing/2014/main" id="{F7FA7F8D-1497-430E-8B42-8ED584EFAB16}"/>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9" name="Freeform 2475">
                <a:extLst>
                  <a:ext uri="{FF2B5EF4-FFF2-40B4-BE49-F238E27FC236}">
                    <a16:creationId xmlns:a16="http://schemas.microsoft.com/office/drawing/2014/main" id="{78F67FD2-2089-4433-AABE-67621291A2E1}"/>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0" name="Freeform 2476">
                <a:extLst>
                  <a:ext uri="{FF2B5EF4-FFF2-40B4-BE49-F238E27FC236}">
                    <a16:creationId xmlns:a16="http://schemas.microsoft.com/office/drawing/2014/main" id="{04BDC346-701F-4199-A8E1-3FE782F48346}"/>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1" name="Freeform 2477">
                <a:extLst>
                  <a:ext uri="{FF2B5EF4-FFF2-40B4-BE49-F238E27FC236}">
                    <a16:creationId xmlns:a16="http://schemas.microsoft.com/office/drawing/2014/main" id="{A2B7F8C5-40F8-4208-BF69-6D84078A3695}"/>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2" name="Freeform 2478">
                <a:extLst>
                  <a:ext uri="{FF2B5EF4-FFF2-40B4-BE49-F238E27FC236}">
                    <a16:creationId xmlns:a16="http://schemas.microsoft.com/office/drawing/2014/main" id="{4DA6325F-62D4-4CF1-955B-7A06C87466D4}"/>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3" name="Freeform 2479">
                <a:extLst>
                  <a:ext uri="{FF2B5EF4-FFF2-40B4-BE49-F238E27FC236}">
                    <a16:creationId xmlns:a16="http://schemas.microsoft.com/office/drawing/2014/main" id="{D9F36E40-0090-420F-BEBC-6F17CC895E6B}"/>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4" name="Freeform 2480">
                <a:extLst>
                  <a:ext uri="{FF2B5EF4-FFF2-40B4-BE49-F238E27FC236}">
                    <a16:creationId xmlns:a16="http://schemas.microsoft.com/office/drawing/2014/main" id="{2C1AE8FB-8689-4D6F-9BB2-478737DE130E}"/>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5" name="Freeform 2481">
                <a:extLst>
                  <a:ext uri="{FF2B5EF4-FFF2-40B4-BE49-F238E27FC236}">
                    <a16:creationId xmlns:a16="http://schemas.microsoft.com/office/drawing/2014/main" id="{D395900B-C6E4-47A9-8F0F-E2C72A64AA83}"/>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6" name="Freeform 2482">
                <a:extLst>
                  <a:ext uri="{FF2B5EF4-FFF2-40B4-BE49-F238E27FC236}">
                    <a16:creationId xmlns:a16="http://schemas.microsoft.com/office/drawing/2014/main" id="{9B038582-9B64-447F-866B-2C7A049FDFC3}"/>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7" name="Freeform 2483">
                <a:extLst>
                  <a:ext uri="{FF2B5EF4-FFF2-40B4-BE49-F238E27FC236}">
                    <a16:creationId xmlns:a16="http://schemas.microsoft.com/office/drawing/2014/main" id="{1165A5D9-006C-47DA-9676-A2ADAAE5C595}"/>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8" name="Line 2484">
                <a:extLst>
                  <a:ext uri="{FF2B5EF4-FFF2-40B4-BE49-F238E27FC236}">
                    <a16:creationId xmlns:a16="http://schemas.microsoft.com/office/drawing/2014/main" id="{E2B1D4EB-B82B-4F49-BA67-F5929016FE0D}"/>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9" name="Line 2485">
                <a:extLst>
                  <a:ext uri="{FF2B5EF4-FFF2-40B4-BE49-F238E27FC236}">
                    <a16:creationId xmlns:a16="http://schemas.microsoft.com/office/drawing/2014/main" id="{591DC1C4-936A-44B6-9367-8B9E9127F6B1}"/>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0" name="Freeform 2486">
                <a:extLst>
                  <a:ext uri="{FF2B5EF4-FFF2-40B4-BE49-F238E27FC236}">
                    <a16:creationId xmlns:a16="http://schemas.microsoft.com/office/drawing/2014/main" id="{40243202-3271-4EC2-A785-60B9665624C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1" name="Line 2487">
                <a:extLst>
                  <a:ext uri="{FF2B5EF4-FFF2-40B4-BE49-F238E27FC236}">
                    <a16:creationId xmlns:a16="http://schemas.microsoft.com/office/drawing/2014/main" id="{58E72EC3-8FBB-49B3-99DB-BDFD3122D12B}"/>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2" name="Freeform 2488">
                <a:extLst>
                  <a:ext uri="{FF2B5EF4-FFF2-40B4-BE49-F238E27FC236}">
                    <a16:creationId xmlns:a16="http://schemas.microsoft.com/office/drawing/2014/main" id="{D34E6D68-3B2E-4D9A-8DE0-E36F1433FC0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3" name="Line 2489">
                <a:extLst>
                  <a:ext uri="{FF2B5EF4-FFF2-40B4-BE49-F238E27FC236}">
                    <a16:creationId xmlns:a16="http://schemas.microsoft.com/office/drawing/2014/main" id="{C5883A79-3149-4F1E-991E-64D7C4AF6262}"/>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4" name="Freeform 2490">
                <a:extLst>
                  <a:ext uri="{FF2B5EF4-FFF2-40B4-BE49-F238E27FC236}">
                    <a16:creationId xmlns:a16="http://schemas.microsoft.com/office/drawing/2014/main" id="{48E93F8F-EED2-47CF-822C-1688BA2FBD8E}"/>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5" name="Line 2491">
                <a:extLst>
                  <a:ext uri="{FF2B5EF4-FFF2-40B4-BE49-F238E27FC236}">
                    <a16:creationId xmlns:a16="http://schemas.microsoft.com/office/drawing/2014/main" id="{60C7357C-1819-486B-BCC2-A450ABDE2824}"/>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6" name="Freeform 2492">
                <a:extLst>
                  <a:ext uri="{FF2B5EF4-FFF2-40B4-BE49-F238E27FC236}">
                    <a16:creationId xmlns:a16="http://schemas.microsoft.com/office/drawing/2014/main" id="{C6032E64-20A8-40A8-AB69-AFCCFF51E32B}"/>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7" name="Freeform 2493">
                <a:extLst>
                  <a:ext uri="{FF2B5EF4-FFF2-40B4-BE49-F238E27FC236}">
                    <a16:creationId xmlns:a16="http://schemas.microsoft.com/office/drawing/2014/main" id="{B8FC9F19-A265-4B37-9343-A05B773620B8}"/>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8" name="Freeform 2494">
                <a:extLst>
                  <a:ext uri="{FF2B5EF4-FFF2-40B4-BE49-F238E27FC236}">
                    <a16:creationId xmlns:a16="http://schemas.microsoft.com/office/drawing/2014/main" id="{175710EA-84E3-44F8-9385-C891942DA960}"/>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9" name="Freeform 2495">
                <a:extLst>
                  <a:ext uri="{FF2B5EF4-FFF2-40B4-BE49-F238E27FC236}">
                    <a16:creationId xmlns:a16="http://schemas.microsoft.com/office/drawing/2014/main" id="{93CA8811-B2D6-4DAA-A03C-CFFF8FF1F0A0}"/>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0" name="Line 2496">
                <a:extLst>
                  <a:ext uri="{FF2B5EF4-FFF2-40B4-BE49-F238E27FC236}">
                    <a16:creationId xmlns:a16="http://schemas.microsoft.com/office/drawing/2014/main" id="{DB667719-F5B3-4619-8BC9-8BBBA20E4B0B}"/>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1" name="Line 2497">
                <a:extLst>
                  <a:ext uri="{FF2B5EF4-FFF2-40B4-BE49-F238E27FC236}">
                    <a16:creationId xmlns:a16="http://schemas.microsoft.com/office/drawing/2014/main" id="{1A572496-9372-4D17-887A-E9ADC210E943}"/>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2" name="Freeform 2498">
                <a:extLst>
                  <a:ext uri="{FF2B5EF4-FFF2-40B4-BE49-F238E27FC236}">
                    <a16:creationId xmlns:a16="http://schemas.microsoft.com/office/drawing/2014/main" id="{CAE4B8C3-D892-4F6B-B73D-460CC560E97C}"/>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3" name="Line 2499">
                <a:extLst>
                  <a:ext uri="{FF2B5EF4-FFF2-40B4-BE49-F238E27FC236}">
                    <a16:creationId xmlns:a16="http://schemas.microsoft.com/office/drawing/2014/main" id="{5B335E25-A49F-4CFF-BB79-587A4FC9478A}"/>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4" name="Line 2500">
                <a:extLst>
                  <a:ext uri="{FF2B5EF4-FFF2-40B4-BE49-F238E27FC236}">
                    <a16:creationId xmlns:a16="http://schemas.microsoft.com/office/drawing/2014/main" id="{7A81D75E-07F1-4693-B202-CCEDEAADB8A3}"/>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5" name="Freeform 2501">
                <a:extLst>
                  <a:ext uri="{FF2B5EF4-FFF2-40B4-BE49-F238E27FC236}">
                    <a16:creationId xmlns:a16="http://schemas.microsoft.com/office/drawing/2014/main" id="{DFB5D10B-568D-4965-BFCB-70016EC30219}"/>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6" name="Line 2502">
                <a:extLst>
                  <a:ext uri="{FF2B5EF4-FFF2-40B4-BE49-F238E27FC236}">
                    <a16:creationId xmlns:a16="http://schemas.microsoft.com/office/drawing/2014/main" id="{504BB002-A753-4101-A5DC-70D7B8595B84}"/>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7" name="Freeform 2503">
                <a:extLst>
                  <a:ext uri="{FF2B5EF4-FFF2-40B4-BE49-F238E27FC236}">
                    <a16:creationId xmlns:a16="http://schemas.microsoft.com/office/drawing/2014/main" id="{89C0ECE4-7B59-43EF-8CC5-3F5A830A604E}"/>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8" name="Freeform 2504">
                <a:extLst>
                  <a:ext uri="{FF2B5EF4-FFF2-40B4-BE49-F238E27FC236}">
                    <a16:creationId xmlns:a16="http://schemas.microsoft.com/office/drawing/2014/main" id="{988F7DF6-DA07-4EFE-B7D4-A1426C25AE4F}"/>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9" name="Line 2505">
                <a:extLst>
                  <a:ext uri="{FF2B5EF4-FFF2-40B4-BE49-F238E27FC236}">
                    <a16:creationId xmlns:a16="http://schemas.microsoft.com/office/drawing/2014/main" id="{6F05590E-81D0-4EA2-BE1C-A06157C9DEB6}"/>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0" name="Freeform 2506">
                <a:extLst>
                  <a:ext uri="{FF2B5EF4-FFF2-40B4-BE49-F238E27FC236}">
                    <a16:creationId xmlns:a16="http://schemas.microsoft.com/office/drawing/2014/main" id="{5B1E712C-0F26-473B-A963-173BBFD9E7C0}"/>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1" name="Line 2507">
                <a:extLst>
                  <a:ext uri="{FF2B5EF4-FFF2-40B4-BE49-F238E27FC236}">
                    <a16:creationId xmlns:a16="http://schemas.microsoft.com/office/drawing/2014/main" id="{5AF02369-2618-46CC-8314-6BA32D0E1A49}"/>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2" name="Freeform 2508">
                <a:extLst>
                  <a:ext uri="{FF2B5EF4-FFF2-40B4-BE49-F238E27FC236}">
                    <a16:creationId xmlns:a16="http://schemas.microsoft.com/office/drawing/2014/main" id="{9F2F7E21-4924-4E75-A0B1-9AE5E104FFC3}"/>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3" name="Freeform 2509">
                <a:extLst>
                  <a:ext uri="{FF2B5EF4-FFF2-40B4-BE49-F238E27FC236}">
                    <a16:creationId xmlns:a16="http://schemas.microsoft.com/office/drawing/2014/main" id="{E70B1FC8-1011-4BF4-984B-39A02CFD0021}"/>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4" name="Freeform 2510">
                <a:extLst>
                  <a:ext uri="{FF2B5EF4-FFF2-40B4-BE49-F238E27FC236}">
                    <a16:creationId xmlns:a16="http://schemas.microsoft.com/office/drawing/2014/main" id="{B433AE19-11AB-47D1-B3C5-F01D7BFED28F}"/>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5" name="Freeform 2511">
                <a:extLst>
                  <a:ext uri="{FF2B5EF4-FFF2-40B4-BE49-F238E27FC236}">
                    <a16:creationId xmlns:a16="http://schemas.microsoft.com/office/drawing/2014/main" id="{EB31B513-5FDE-4BFB-9400-9CC81BFA52D7}"/>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6" name="Freeform 2512">
                <a:extLst>
                  <a:ext uri="{FF2B5EF4-FFF2-40B4-BE49-F238E27FC236}">
                    <a16:creationId xmlns:a16="http://schemas.microsoft.com/office/drawing/2014/main" id="{261FF585-9AFA-4AC7-A326-4378DC2E216E}"/>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7" name="Freeform 2513">
                <a:extLst>
                  <a:ext uri="{FF2B5EF4-FFF2-40B4-BE49-F238E27FC236}">
                    <a16:creationId xmlns:a16="http://schemas.microsoft.com/office/drawing/2014/main" id="{096A0028-B79F-4C19-B41A-AB2F909F26A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8" name="Freeform 2514">
                <a:extLst>
                  <a:ext uri="{FF2B5EF4-FFF2-40B4-BE49-F238E27FC236}">
                    <a16:creationId xmlns:a16="http://schemas.microsoft.com/office/drawing/2014/main" id="{7E846E13-1360-41F7-B6EF-5FA7CBECEEA5}"/>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9" name="Freeform 2515">
                <a:extLst>
                  <a:ext uri="{FF2B5EF4-FFF2-40B4-BE49-F238E27FC236}">
                    <a16:creationId xmlns:a16="http://schemas.microsoft.com/office/drawing/2014/main" id="{D76A665B-0CB2-4C07-82E2-BFBBF4F51A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0" name="Freeform 2516">
                <a:extLst>
                  <a:ext uri="{FF2B5EF4-FFF2-40B4-BE49-F238E27FC236}">
                    <a16:creationId xmlns:a16="http://schemas.microsoft.com/office/drawing/2014/main" id="{7091F68A-B25F-4982-9884-E3BA4CCE3329}"/>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1" name="Freeform 2517">
                <a:extLst>
                  <a:ext uri="{FF2B5EF4-FFF2-40B4-BE49-F238E27FC236}">
                    <a16:creationId xmlns:a16="http://schemas.microsoft.com/office/drawing/2014/main" id="{9E6338A9-5507-4E8C-BC04-1D98CA657415}"/>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2" name="Freeform 2518">
                <a:extLst>
                  <a:ext uri="{FF2B5EF4-FFF2-40B4-BE49-F238E27FC236}">
                    <a16:creationId xmlns:a16="http://schemas.microsoft.com/office/drawing/2014/main" id="{9FB56C63-D9E4-46DD-9B87-CE25D56AC7A4}"/>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3" name="Freeform 2519">
                <a:extLst>
                  <a:ext uri="{FF2B5EF4-FFF2-40B4-BE49-F238E27FC236}">
                    <a16:creationId xmlns:a16="http://schemas.microsoft.com/office/drawing/2014/main" id="{73AE36A4-255C-4CB2-A16A-D7F6D66F25C6}"/>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4" name="Line 2520">
                <a:extLst>
                  <a:ext uri="{FF2B5EF4-FFF2-40B4-BE49-F238E27FC236}">
                    <a16:creationId xmlns:a16="http://schemas.microsoft.com/office/drawing/2014/main" id="{E5B4D081-5695-42F0-A693-348E99AE85A3}"/>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5" name="Line 2521">
                <a:extLst>
                  <a:ext uri="{FF2B5EF4-FFF2-40B4-BE49-F238E27FC236}">
                    <a16:creationId xmlns:a16="http://schemas.microsoft.com/office/drawing/2014/main" id="{50812251-8DEB-4CE0-ABA3-E8D87C98FCB4}"/>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6" name="Freeform 2522">
                <a:extLst>
                  <a:ext uri="{FF2B5EF4-FFF2-40B4-BE49-F238E27FC236}">
                    <a16:creationId xmlns:a16="http://schemas.microsoft.com/office/drawing/2014/main" id="{AA7D0AB9-D00C-42F0-AE43-0B550CDB3EEB}"/>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7" name="Line 2523">
                <a:extLst>
                  <a:ext uri="{FF2B5EF4-FFF2-40B4-BE49-F238E27FC236}">
                    <a16:creationId xmlns:a16="http://schemas.microsoft.com/office/drawing/2014/main" id="{7591C5F4-B8AD-421B-831B-D541A40C7CC0}"/>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8" name="Freeform 2524">
                <a:extLst>
                  <a:ext uri="{FF2B5EF4-FFF2-40B4-BE49-F238E27FC236}">
                    <a16:creationId xmlns:a16="http://schemas.microsoft.com/office/drawing/2014/main" id="{27A4D439-994B-458E-9DC6-DC7FC2C7A1ED}"/>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9" name="Freeform 2525">
                <a:extLst>
                  <a:ext uri="{FF2B5EF4-FFF2-40B4-BE49-F238E27FC236}">
                    <a16:creationId xmlns:a16="http://schemas.microsoft.com/office/drawing/2014/main" id="{2551C0F4-F76C-4A95-B9CF-41266C6ABE93}"/>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0" name="Freeform 2526">
                <a:extLst>
                  <a:ext uri="{FF2B5EF4-FFF2-40B4-BE49-F238E27FC236}">
                    <a16:creationId xmlns:a16="http://schemas.microsoft.com/office/drawing/2014/main" id="{EE619A26-280C-4FF7-B984-8DFB540B0437}"/>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1" name="Freeform 2527">
                <a:extLst>
                  <a:ext uri="{FF2B5EF4-FFF2-40B4-BE49-F238E27FC236}">
                    <a16:creationId xmlns:a16="http://schemas.microsoft.com/office/drawing/2014/main" id="{5C263F90-24AE-412F-A6EA-E33349C2754F}"/>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2" name="Freeform 2528">
                <a:extLst>
                  <a:ext uri="{FF2B5EF4-FFF2-40B4-BE49-F238E27FC236}">
                    <a16:creationId xmlns:a16="http://schemas.microsoft.com/office/drawing/2014/main" id="{FF0B244D-65A4-4C70-BD4C-A32340960E53}"/>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3" name="Freeform 2529">
                <a:extLst>
                  <a:ext uri="{FF2B5EF4-FFF2-40B4-BE49-F238E27FC236}">
                    <a16:creationId xmlns:a16="http://schemas.microsoft.com/office/drawing/2014/main" id="{8F01F2FD-3C9F-440E-9685-D0C6DB069481}"/>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4" name="Freeform 2530">
                <a:extLst>
                  <a:ext uri="{FF2B5EF4-FFF2-40B4-BE49-F238E27FC236}">
                    <a16:creationId xmlns:a16="http://schemas.microsoft.com/office/drawing/2014/main" id="{9CAB8637-F947-484C-9CE4-A69DAF5B9A9D}"/>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5" name="Line 2531">
                <a:extLst>
                  <a:ext uri="{FF2B5EF4-FFF2-40B4-BE49-F238E27FC236}">
                    <a16:creationId xmlns:a16="http://schemas.microsoft.com/office/drawing/2014/main" id="{F21CF6CD-43EC-4F1B-8E2C-90589B009414}"/>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6" name="Freeform 2532">
                <a:extLst>
                  <a:ext uri="{FF2B5EF4-FFF2-40B4-BE49-F238E27FC236}">
                    <a16:creationId xmlns:a16="http://schemas.microsoft.com/office/drawing/2014/main" id="{C0ED3A2E-8202-4322-A61F-456C73DBFA50}"/>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7" name="Line 2533">
                <a:extLst>
                  <a:ext uri="{FF2B5EF4-FFF2-40B4-BE49-F238E27FC236}">
                    <a16:creationId xmlns:a16="http://schemas.microsoft.com/office/drawing/2014/main" id="{DB46801C-0795-4C29-9A5F-A9CAFA505F53}"/>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8" name="Freeform 2534">
                <a:extLst>
                  <a:ext uri="{FF2B5EF4-FFF2-40B4-BE49-F238E27FC236}">
                    <a16:creationId xmlns:a16="http://schemas.microsoft.com/office/drawing/2014/main" id="{714714E9-AF56-44A3-8CBD-B99D2632408A}"/>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9" name="Freeform 2535">
                <a:extLst>
                  <a:ext uri="{FF2B5EF4-FFF2-40B4-BE49-F238E27FC236}">
                    <a16:creationId xmlns:a16="http://schemas.microsoft.com/office/drawing/2014/main" id="{1B0B2ADD-3F99-4240-9E4A-B6B839671715}"/>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0" name="Line 2536">
                <a:extLst>
                  <a:ext uri="{FF2B5EF4-FFF2-40B4-BE49-F238E27FC236}">
                    <a16:creationId xmlns:a16="http://schemas.microsoft.com/office/drawing/2014/main" id="{AAB5C264-5DBC-45FC-95D4-CEFC7DFF7209}"/>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1" name="Freeform 2537">
                <a:extLst>
                  <a:ext uri="{FF2B5EF4-FFF2-40B4-BE49-F238E27FC236}">
                    <a16:creationId xmlns:a16="http://schemas.microsoft.com/office/drawing/2014/main" id="{0C96F257-B85D-457A-8197-0A8056A30E6A}"/>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2" name="Freeform 2538">
                <a:extLst>
                  <a:ext uri="{FF2B5EF4-FFF2-40B4-BE49-F238E27FC236}">
                    <a16:creationId xmlns:a16="http://schemas.microsoft.com/office/drawing/2014/main" id="{BB313841-920E-465D-9A37-3204825B116A}"/>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3" name="Freeform 2539">
                <a:extLst>
                  <a:ext uri="{FF2B5EF4-FFF2-40B4-BE49-F238E27FC236}">
                    <a16:creationId xmlns:a16="http://schemas.microsoft.com/office/drawing/2014/main" id="{5ECCC733-C12B-407E-A7E7-63A60550FB3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4" name="Freeform 2540">
                <a:extLst>
                  <a:ext uri="{FF2B5EF4-FFF2-40B4-BE49-F238E27FC236}">
                    <a16:creationId xmlns:a16="http://schemas.microsoft.com/office/drawing/2014/main" id="{08CEE9C2-5569-4626-A54B-2CCBC61F9636}"/>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5" name="Freeform 2541">
                <a:extLst>
                  <a:ext uri="{FF2B5EF4-FFF2-40B4-BE49-F238E27FC236}">
                    <a16:creationId xmlns:a16="http://schemas.microsoft.com/office/drawing/2014/main" id="{D4D0D2B2-24DF-4700-8C73-C5CF222F8E16}"/>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6" name="Freeform 2542">
                <a:extLst>
                  <a:ext uri="{FF2B5EF4-FFF2-40B4-BE49-F238E27FC236}">
                    <a16:creationId xmlns:a16="http://schemas.microsoft.com/office/drawing/2014/main" id="{6B8DC269-1CE5-4EB4-975A-74C98435B012}"/>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7" name="Freeform 2543">
                <a:extLst>
                  <a:ext uri="{FF2B5EF4-FFF2-40B4-BE49-F238E27FC236}">
                    <a16:creationId xmlns:a16="http://schemas.microsoft.com/office/drawing/2014/main" id="{B430A904-B7BF-47EC-8D1A-509334E97655}"/>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8" name="Freeform 2544">
                <a:extLst>
                  <a:ext uri="{FF2B5EF4-FFF2-40B4-BE49-F238E27FC236}">
                    <a16:creationId xmlns:a16="http://schemas.microsoft.com/office/drawing/2014/main" id="{2AAE4913-6F8B-4155-A65C-07C1EE62FC69}"/>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9" name="Freeform 2545">
                <a:extLst>
                  <a:ext uri="{FF2B5EF4-FFF2-40B4-BE49-F238E27FC236}">
                    <a16:creationId xmlns:a16="http://schemas.microsoft.com/office/drawing/2014/main" id="{C2A020E0-71F3-44D6-8F68-6D76DC3883B3}"/>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0" name="Line 2546">
                <a:extLst>
                  <a:ext uri="{FF2B5EF4-FFF2-40B4-BE49-F238E27FC236}">
                    <a16:creationId xmlns:a16="http://schemas.microsoft.com/office/drawing/2014/main" id="{C2531023-A2AD-4C65-8BCF-D969A4F619A0}"/>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1" name="Freeform 2547">
                <a:extLst>
                  <a:ext uri="{FF2B5EF4-FFF2-40B4-BE49-F238E27FC236}">
                    <a16:creationId xmlns:a16="http://schemas.microsoft.com/office/drawing/2014/main" id="{52A56B3F-DA3A-4948-874B-AD31ABD5011D}"/>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2" name="Freeform 2548">
                <a:extLst>
                  <a:ext uri="{FF2B5EF4-FFF2-40B4-BE49-F238E27FC236}">
                    <a16:creationId xmlns:a16="http://schemas.microsoft.com/office/drawing/2014/main" id="{5706BC9D-3B3A-440D-A52A-A91C691F3FC3}"/>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3" name="Freeform 2549">
                <a:extLst>
                  <a:ext uri="{FF2B5EF4-FFF2-40B4-BE49-F238E27FC236}">
                    <a16:creationId xmlns:a16="http://schemas.microsoft.com/office/drawing/2014/main" id="{A5A0BEC1-08F4-4B6F-9D76-61F3707C387E}"/>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 name="Freeform 2550">
                <a:extLst>
                  <a:ext uri="{FF2B5EF4-FFF2-40B4-BE49-F238E27FC236}">
                    <a16:creationId xmlns:a16="http://schemas.microsoft.com/office/drawing/2014/main" id="{ABE5A52B-1899-4C2B-A318-E933289585AF}"/>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5" name="Freeform 2551">
                <a:extLst>
                  <a:ext uri="{FF2B5EF4-FFF2-40B4-BE49-F238E27FC236}">
                    <a16:creationId xmlns:a16="http://schemas.microsoft.com/office/drawing/2014/main" id="{48DB6852-4FBA-4296-9656-84F4C3E2916C}"/>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 name="Freeform 2552">
                <a:extLst>
                  <a:ext uri="{FF2B5EF4-FFF2-40B4-BE49-F238E27FC236}">
                    <a16:creationId xmlns:a16="http://schemas.microsoft.com/office/drawing/2014/main" id="{B9CF4336-DE99-4BDB-9B81-8ADC0DD3181A}"/>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7" name="Freeform 2553">
                <a:extLst>
                  <a:ext uri="{FF2B5EF4-FFF2-40B4-BE49-F238E27FC236}">
                    <a16:creationId xmlns:a16="http://schemas.microsoft.com/office/drawing/2014/main" id="{5F97A9D7-E8B0-47FC-B011-316D5DE1C559}"/>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 name="Freeform 2554">
                <a:extLst>
                  <a:ext uri="{FF2B5EF4-FFF2-40B4-BE49-F238E27FC236}">
                    <a16:creationId xmlns:a16="http://schemas.microsoft.com/office/drawing/2014/main" id="{6E0CA23C-38E3-4101-A194-3E255EF34541}"/>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9" name="Line 2555">
                <a:extLst>
                  <a:ext uri="{FF2B5EF4-FFF2-40B4-BE49-F238E27FC236}">
                    <a16:creationId xmlns:a16="http://schemas.microsoft.com/office/drawing/2014/main" id="{83E8172A-8EB5-4856-8E1E-DD75E6B3B7A8}"/>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 name="Freeform 2556">
                <a:extLst>
                  <a:ext uri="{FF2B5EF4-FFF2-40B4-BE49-F238E27FC236}">
                    <a16:creationId xmlns:a16="http://schemas.microsoft.com/office/drawing/2014/main" id="{D75F0709-EB8A-4F08-921C-8EB260D69966}"/>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1" name="Freeform 2557">
                <a:extLst>
                  <a:ext uri="{FF2B5EF4-FFF2-40B4-BE49-F238E27FC236}">
                    <a16:creationId xmlns:a16="http://schemas.microsoft.com/office/drawing/2014/main" id="{0DD942B7-8612-4626-A79E-667CCB5D56C0}"/>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 name="Freeform 2558">
                <a:extLst>
                  <a:ext uri="{FF2B5EF4-FFF2-40B4-BE49-F238E27FC236}">
                    <a16:creationId xmlns:a16="http://schemas.microsoft.com/office/drawing/2014/main" id="{89D5D65C-36DF-4F07-B32D-D8473729365E}"/>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3" name="Freeform 2559">
                <a:extLst>
                  <a:ext uri="{FF2B5EF4-FFF2-40B4-BE49-F238E27FC236}">
                    <a16:creationId xmlns:a16="http://schemas.microsoft.com/office/drawing/2014/main" id="{C8D3E9B5-5DF8-47B4-9726-346A9D5AF115}"/>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 name="Freeform 2560">
                <a:extLst>
                  <a:ext uri="{FF2B5EF4-FFF2-40B4-BE49-F238E27FC236}">
                    <a16:creationId xmlns:a16="http://schemas.microsoft.com/office/drawing/2014/main" id="{238CEC40-FCF7-4128-857E-6BE292C840FE}"/>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5" name="Freeform 2561">
                <a:extLst>
                  <a:ext uri="{FF2B5EF4-FFF2-40B4-BE49-F238E27FC236}">
                    <a16:creationId xmlns:a16="http://schemas.microsoft.com/office/drawing/2014/main" id="{B661A496-4911-4A8D-BA25-FE50C661A797}"/>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6" name="Line 2562">
                <a:extLst>
                  <a:ext uri="{FF2B5EF4-FFF2-40B4-BE49-F238E27FC236}">
                    <a16:creationId xmlns:a16="http://schemas.microsoft.com/office/drawing/2014/main" id="{0E595BE8-0A1B-401E-9326-E18EB4CE4B1E}"/>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7" name="Freeform 2563">
                <a:extLst>
                  <a:ext uri="{FF2B5EF4-FFF2-40B4-BE49-F238E27FC236}">
                    <a16:creationId xmlns:a16="http://schemas.microsoft.com/office/drawing/2014/main" id="{835ACC42-615C-4DDE-9742-5C8240C9F60C}"/>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 name="Freeform 2564">
                <a:extLst>
                  <a:ext uri="{FF2B5EF4-FFF2-40B4-BE49-F238E27FC236}">
                    <a16:creationId xmlns:a16="http://schemas.microsoft.com/office/drawing/2014/main" id="{D8A720AB-20E8-4F41-B819-6DADADA49061}"/>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9" name="Freeform 2565">
                <a:extLst>
                  <a:ext uri="{FF2B5EF4-FFF2-40B4-BE49-F238E27FC236}">
                    <a16:creationId xmlns:a16="http://schemas.microsoft.com/office/drawing/2014/main" id="{0C21479E-3135-4128-AF66-A9CC785AD034}"/>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 name="Freeform 2566">
                <a:extLst>
                  <a:ext uri="{FF2B5EF4-FFF2-40B4-BE49-F238E27FC236}">
                    <a16:creationId xmlns:a16="http://schemas.microsoft.com/office/drawing/2014/main" id="{D749438B-5FAC-4C3C-B32A-CDB5A9E644AE}"/>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1" name="Freeform 2567">
                <a:extLst>
                  <a:ext uri="{FF2B5EF4-FFF2-40B4-BE49-F238E27FC236}">
                    <a16:creationId xmlns:a16="http://schemas.microsoft.com/office/drawing/2014/main" id="{295EFBFF-0F03-45D9-8E8C-BED10BBCF10B}"/>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 name="Freeform 2568">
                <a:extLst>
                  <a:ext uri="{FF2B5EF4-FFF2-40B4-BE49-F238E27FC236}">
                    <a16:creationId xmlns:a16="http://schemas.microsoft.com/office/drawing/2014/main" id="{ABB817F1-3988-4687-BD91-B613F5295DE1}"/>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3" name="Freeform 2569">
                <a:extLst>
                  <a:ext uri="{FF2B5EF4-FFF2-40B4-BE49-F238E27FC236}">
                    <a16:creationId xmlns:a16="http://schemas.microsoft.com/office/drawing/2014/main" id="{97A2BC5A-DECF-4A57-924C-823CE27842BA}"/>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 name="Freeform 2570">
                <a:extLst>
                  <a:ext uri="{FF2B5EF4-FFF2-40B4-BE49-F238E27FC236}">
                    <a16:creationId xmlns:a16="http://schemas.microsoft.com/office/drawing/2014/main" id="{F57F2A99-A264-4F89-AAFB-29DC01609056}"/>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5" name="Freeform 2571">
                <a:extLst>
                  <a:ext uri="{FF2B5EF4-FFF2-40B4-BE49-F238E27FC236}">
                    <a16:creationId xmlns:a16="http://schemas.microsoft.com/office/drawing/2014/main" id="{A587BA3F-2790-4406-91A1-F09CDBE70EC5}"/>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 name="Freeform 2572">
                <a:extLst>
                  <a:ext uri="{FF2B5EF4-FFF2-40B4-BE49-F238E27FC236}">
                    <a16:creationId xmlns:a16="http://schemas.microsoft.com/office/drawing/2014/main" id="{2624BF5C-6D1E-43AF-8A89-4A592ECC598A}"/>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7" name="Freeform 2573">
                <a:extLst>
                  <a:ext uri="{FF2B5EF4-FFF2-40B4-BE49-F238E27FC236}">
                    <a16:creationId xmlns:a16="http://schemas.microsoft.com/office/drawing/2014/main" id="{60FA8E15-73F7-4C32-AB4B-2FA9DD2E1AAA}"/>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 name="Line 2574">
                <a:extLst>
                  <a:ext uri="{FF2B5EF4-FFF2-40B4-BE49-F238E27FC236}">
                    <a16:creationId xmlns:a16="http://schemas.microsoft.com/office/drawing/2014/main" id="{22AED9B5-AC91-4BB5-A385-A5B24BD74156}"/>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9" name="Freeform 2575">
                <a:extLst>
                  <a:ext uri="{FF2B5EF4-FFF2-40B4-BE49-F238E27FC236}">
                    <a16:creationId xmlns:a16="http://schemas.microsoft.com/office/drawing/2014/main" id="{5F9D952A-2AB9-440A-8631-E0B648A0369B}"/>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 name="Line 2576">
                <a:extLst>
                  <a:ext uri="{FF2B5EF4-FFF2-40B4-BE49-F238E27FC236}">
                    <a16:creationId xmlns:a16="http://schemas.microsoft.com/office/drawing/2014/main" id="{4273CC83-4FB2-48B9-BD51-E69291D25091}"/>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1" name="Freeform 2577">
                <a:extLst>
                  <a:ext uri="{FF2B5EF4-FFF2-40B4-BE49-F238E27FC236}">
                    <a16:creationId xmlns:a16="http://schemas.microsoft.com/office/drawing/2014/main" id="{21536F86-F7CD-4ADA-BAF3-2A151B702B3E}"/>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 name="Line 2578">
                <a:extLst>
                  <a:ext uri="{FF2B5EF4-FFF2-40B4-BE49-F238E27FC236}">
                    <a16:creationId xmlns:a16="http://schemas.microsoft.com/office/drawing/2014/main" id="{DD9312FB-EE84-424B-871A-D2834A98659D}"/>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3" name="Freeform 2579">
                <a:extLst>
                  <a:ext uri="{FF2B5EF4-FFF2-40B4-BE49-F238E27FC236}">
                    <a16:creationId xmlns:a16="http://schemas.microsoft.com/office/drawing/2014/main" id="{27F07B01-4388-4B1D-B0AC-636CB4C62AD5}"/>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 name="Line 2580">
                <a:extLst>
                  <a:ext uri="{FF2B5EF4-FFF2-40B4-BE49-F238E27FC236}">
                    <a16:creationId xmlns:a16="http://schemas.microsoft.com/office/drawing/2014/main" id="{B9CF1FE9-7808-4429-8B33-A3E9629E1142}"/>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88" name="Group 2782">
              <a:extLst>
                <a:ext uri="{FF2B5EF4-FFF2-40B4-BE49-F238E27FC236}">
                  <a16:creationId xmlns:a16="http://schemas.microsoft.com/office/drawing/2014/main" id="{AF27766C-62F1-40FC-ACFE-85E8373C08E9}"/>
                </a:ext>
              </a:extLst>
            </p:cNvPr>
            <p:cNvGrpSpPr>
              <a:grpSpLocks/>
            </p:cNvGrpSpPr>
            <p:nvPr/>
          </p:nvGrpSpPr>
          <p:grpSpPr bwMode="auto">
            <a:xfrm>
              <a:off x="1246" y="0"/>
              <a:ext cx="3268" cy="3210"/>
              <a:chOff x="1246" y="0"/>
              <a:chExt cx="3268" cy="3210"/>
            </a:xfrm>
          </p:grpSpPr>
          <p:sp>
            <p:nvSpPr>
              <p:cNvPr id="1475" name="Freeform 2582">
                <a:extLst>
                  <a:ext uri="{FF2B5EF4-FFF2-40B4-BE49-F238E27FC236}">
                    <a16:creationId xmlns:a16="http://schemas.microsoft.com/office/drawing/2014/main" id="{CB1CE386-1EE6-40CA-BB2D-BF2D7658E3A0}"/>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 name="Freeform 2583">
                <a:extLst>
                  <a:ext uri="{FF2B5EF4-FFF2-40B4-BE49-F238E27FC236}">
                    <a16:creationId xmlns:a16="http://schemas.microsoft.com/office/drawing/2014/main" id="{9B41CF7E-E1A4-438E-95F9-9084F07C2F2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 name="Freeform 2584">
                <a:extLst>
                  <a:ext uri="{FF2B5EF4-FFF2-40B4-BE49-F238E27FC236}">
                    <a16:creationId xmlns:a16="http://schemas.microsoft.com/office/drawing/2014/main" id="{49A5FDDD-5F40-4AAC-84FD-1BF0C1DFC48B}"/>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 name="Line 2585">
                <a:extLst>
                  <a:ext uri="{FF2B5EF4-FFF2-40B4-BE49-F238E27FC236}">
                    <a16:creationId xmlns:a16="http://schemas.microsoft.com/office/drawing/2014/main" id="{13D89080-2D12-4534-9B7D-116533C03DA3}"/>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 name="Freeform 2586">
                <a:extLst>
                  <a:ext uri="{FF2B5EF4-FFF2-40B4-BE49-F238E27FC236}">
                    <a16:creationId xmlns:a16="http://schemas.microsoft.com/office/drawing/2014/main" id="{E1FBC28E-DA26-457A-9C00-B14F44972C17}"/>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 name="Freeform 2587">
                <a:extLst>
                  <a:ext uri="{FF2B5EF4-FFF2-40B4-BE49-F238E27FC236}">
                    <a16:creationId xmlns:a16="http://schemas.microsoft.com/office/drawing/2014/main" id="{FE7BE6C8-291F-4472-BE12-BB2F7217977C}"/>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 name="Freeform 2588">
                <a:extLst>
                  <a:ext uri="{FF2B5EF4-FFF2-40B4-BE49-F238E27FC236}">
                    <a16:creationId xmlns:a16="http://schemas.microsoft.com/office/drawing/2014/main" id="{EC497FDA-339E-458F-BEEF-655B814748FB}"/>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 name="Freeform 2589">
                <a:extLst>
                  <a:ext uri="{FF2B5EF4-FFF2-40B4-BE49-F238E27FC236}">
                    <a16:creationId xmlns:a16="http://schemas.microsoft.com/office/drawing/2014/main" id="{CCA228F3-8FFD-4583-8181-0F9A76DF641E}"/>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 name="Freeform 2590">
                <a:extLst>
                  <a:ext uri="{FF2B5EF4-FFF2-40B4-BE49-F238E27FC236}">
                    <a16:creationId xmlns:a16="http://schemas.microsoft.com/office/drawing/2014/main" id="{E95A32C2-FF88-4A1C-8E4E-51D1C72F159D}"/>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 name="Freeform 2591">
                <a:extLst>
                  <a:ext uri="{FF2B5EF4-FFF2-40B4-BE49-F238E27FC236}">
                    <a16:creationId xmlns:a16="http://schemas.microsoft.com/office/drawing/2014/main" id="{61E8B349-6463-46DF-AC6B-5C154E669214}"/>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 name="Freeform 2592">
                <a:extLst>
                  <a:ext uri="{FF2B5EF4-FFF2-40B4-BE49-F238E27FC236}">
                    <a16:creationId xmlns:a16="http://schemas.microsoft.com/office/drawing/2014/main" id="{CB8C6787-2151-4549-B622-336CE935833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 name="Freeform 2593">
                <a:extLst>
                  <a:ext uri="{FF2B5EF4-FFF2-40B4-BE49-F238E27FC236}">
                    <a16:creationId xmlns:a16="http://schemas.microsoft.com/office/drawing/2014/main" id="{3F87CB06-0890-4B3F-A2A9-5FBD539A4084}"/>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 name="Freeform 2594">
                <a:extLst>
                  <a:ext uri="{FF2B5EF4-FFF2-40B4-BE49-F238E27FC236}">
                    <a16:creationId xmlns:a16="http://schemas.microsoft.com/office/drawing/2014/main" id="{4548C39E-0139-47DF-8364-444C19EDF50A}"/>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 name="Line 2595">
                <a:extLst>
                  <a:ext uri="{FF2B5EF4-FFF2-40B4-BE49-F238E27FC236}">
                    <a16:creationId xmlns:a16="http://schemas.microsoft.com/office/drawing/2014/main" id="{02A9CA6B-F6F4-4EFA-B080-E6C82310B08A}"/>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 name="Freeform 2596">
                <a:extLst>
                  <a:ext uri="{FF2B5EF4-FFF2-40B4-BE49-F238E27FC236}">
                    <a16:creationId xmlns:a16="http://schemas.microsoft.com/office/drawing/2014/main" id="{E4963B18-43DB-47F0-8683-55CC8709EF0E}"/>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 name="Freeform 2597">
                <a:extLst>
                  <a:ext uri="{FF2B5EF4-FFF2-40B4-BE49-F238E27FC236}">
                    <a16:creationId xmlns:a16="http://schemas.microsoft.com/office/drawing/2014/main" id="{4162F866-4D98-4462-9131-55ED627942E3}"/>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 name="Line 2598">
                <a:extLst>
                  <a:ext uri="{FF2B5EF4-FFF2-40B4-BE49-F238E27FC236}">
                    <a16:creationId xmlns:a16="http://schemas.microsoft.com/office/drawing/2014/main" id="{B149B913-9F5F-4B5B-8555-E78A75B084F0}"/>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 name="Freeform 2599">
                <a:extLst>
                  <a:ext uri="{FF2B5EF4-FFF2-40B4-BE49-F238E27FC236}">
                    <a16:creationId xmlns:a16="http://schemas.microsoft.com/office/drawing/2014/main" id="{3B698112-32DC-43FE-B317-EFA7B3D3FBB1}"/>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 name="Line 2600">
                <a:extLst>
                  <a:ext uri="{FF2B5EF4-FFF2-40B4-BE49-F238E27FC236}">
                    <a16:creationId xmlns:a16="http://schemas.microsoft.com/office/drawing/2014/main" id="{C11FB5F8-B4A0-46C0-A487-FC21AAAE75F7}"/>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 name="Freeform 2601">
                <a:extLst>
                  <a:ext uri="{FF2B5EF4-FFF2-40B4-BE49-F238E27FC236}">
                    <a16:creationId xmlns:a16="http://schemas.microsoft.com/office/drawing/2014/main" id="{85AB6DE3-9020-40FD-B526-F7C3861B6A59}"/>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 name="Freeform 2602">
                <a:extLst>
                  <a:ext uri="{FF2B5EF4-FFF2-40B4-BE49-F238E27FC236}">
                    <a16:creationId xmlns:a16="http://schemas.microsoft.com/office/drawing/2014/main" id="{AF7CE624-D278-4160-97B2-C67FF8656E9E}"/>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 name="Freeform 2603">
                <a:extLst>
                  <a:ext uri="{FF2B5EF4-FFF2-40B4-BE49-F238E27FC236}">
                    <a16:creationId xmlns:a16="http://schemas.microsoft.com/office/drawing/2014/main" id="{B75A4F43-CEBD-42D1-93F6-07298FA7219F}"/>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 name="Line 2604">
                <a:extLst>
                  <a:ext uri="{FF2B5EF4-FFF2-40B4-BE49-F238E27FC236}">
                    <a16:creationId xmlns:a16="http://schemas.microsoft.com/office/drawing/2014/main" id="{05CB103C-1AAD-4077-A180-D136EB780356}"/>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 name="Freeform 2605">
                <a:extLst>
                  <a:ext uri="{FF2B5EF4-FFF2-40B4-BE49-F238E27FC236}">
                    <a16:creationId xmlns:a16="http://schemas.microsoft.com/office/drawing/2014/main" id="{B6BF3D62-DD5F-40F9-836C-0EDABED165CB}"/>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 name="Line 2606">
                <a:extLst>
                  <a:ext uri="{FF2B5EF4-FFF2-40B4-BE49-F238E27FC236}">
                    <a16:creationId xmlns:a16="http://schemas.microsoft.com/office/drawing/2014/main" id="{A8AE8648-EA71-424F-A9F5-862929EB2BA9}"/>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 name="Line 2607">
                <a:extLst>
                  <a:ext uri="{FF2B5EF4-FFF2-40B4-BE49-F238E27FC236}">
                    <a16:creationId xmlns:a16="http://schemas.microsoft.com/office/drawing/2014/main" id="{2799DE3B-B91D-41C0-BD37-0BDF2DC18F63}"/>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 name="Line 2608">
                <a:extLst>
                  <a:ext uri="{FF2B5EF4-FFF2-40B4-BE49-F238E27FC236}">
                    <a16:creationId xmlns:a16="http://schemas.microsoft.com/office/drawing/2014/main" id="{99F71AAF-D0BB-4EE3-AB40-71403026BA0A}"/>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 name="Freeform 2609">
                <a:extLst>
                  <a:ext uri="{FF2B5EF4-FFF2-40B4-BE49-F238E27FC236}">
                    <a16:creationId xmlns:a16="http://schemas.microsoft.com/office/drawing/2014/main" id="{510EBC42-E500-4B5D-9B53-DAB2D35C197D}"/>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 name="Freeform 2610">
                <a:extLst>
                  <a:ext uri="{FF2B5EF4-FFF2-40B4-BE49-F238E27FC236}">
                    <a16:creationId xmlns:a16="http://schemas.microsoft.com/office/drawing/2014/main" id="{7A39BFA6-27B9-479D-866C-9CD313322791}"/>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 name="Line 2611">
                <a:extLst>
                  <a:ext uri="{FF2B5EF4-FFF2-40B4-BE49-F238E27FC236}">
                    <a16:creationId xmlns:a16="http://schemas.microsoft.com/office/drawing/2014/main" id="{DC98F95C-6E7D-4060-B7ED-63AB231152DD}"/>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 name="Line 2612">
                <a:extLst>
                  <a:ext uri="{FF2B5EF4-FFF2-40B4-BE49-F238E27FC236}">
                    <a16:creationId xmlns:a16="http://schemas.microsoft.com/office/drawing/2014/main" id="{55DD2FA0-CD80-4BA0-A443-9D8E4D6DFEB1}"/>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 name="Line 2613">
                <a:extLst>
                  <a:ext uri="{FF2B5EF4-FFF2-40B4-BE49-F238E27FC236}">
                    <a16:creationId xmlns:a16="http://schemas.microsoft.com/office/drawing/2014/main" id="{491449A6-FAE7-4F47-8D81-D084F454E785}"/>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 name="Freeform 2614">
                <a:extLst>
                  <a:ext uri="{FF2B5EF4-FFF2-40B4-BE49-F238E27FC236}">
                    <a16:creationId xmlns:a16="http://schemas.microsoft.com/office/drawing/2014/main" id="{A2899F53-D7A7-4CAD-90CB-CE10EF9F77E9}"/>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 name="Freeform 2615">
                <a:extLst>
                  <a:ext uri="{FF2B5EF4-FFF2-40B4-BE49-F238E27FC236}">
                    <a16:creationId xmlns:a16="http://schemas.microsoft.com/office/drawing/2014/main" id="{A163D17E-1999-4726-8400-10110953F625}"/>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2616">
                <a:extLst>
                  <a:ext uri="{FF2B5EF4-FFF2-40B4-BE49-F238E27FC236}">
                    <a16:creationId xmlns:a16="http://schemas.microsoft.com/office/drawing/2014/main" id="{D408923C-239C-44BF-AADA-7C309134366D}"/>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2617">
                <a:extLst>
                  <a:ext uri="{FF2B5EF4-FFF2-40B4-BE49-F238E27FC236}">
                    <a16:creationId xmlns:a16="http://schemas.microsoft.com/office/drawing/2014/main" id="{32AE745B-ABFE-41D7-9DA7-B24C80C9FF51}"/>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2618">
                <a:extLst>
                  <a:ext uri="{FF2B5EF4-FFF2-40B4-BE49-F238E27FC236}">
                    <a16:creationId xmlns:a16="http://schemas.microsoft.com/office/drawing/2014/main" id="{D8991CB3-FE45-4387-9A6C-3B4A0B36DFBE}"/>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2619">
                <a:extLst>
                  <a:ext uri="{FF2B5EF4-FFF2-40B4-BE49-F238E27FC236}">
                    <a16:creationId xmlns:a16="http://schemas.microsoft.com/office/drawing/2014/main" id="{EAF04EAC-D93A-4A1E-97C6-AF806D03AA9E}"/>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Oval 2620">
                <a:extLst>
                  <a:ext uri="{FF2B5EF4-FFF2-40B4-BE49-F238E27FC236}">
                    <a16:creationId xmlns:a16="http://schemas.microsoft.com/office/drawing/2014/main" id="{1BA75349-6F7C-47B1-B3E9-CE6C30C5A3E8}"/>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Oval 2621">
                <a:extLst>
                  <a:ext uri="{FF2B5EF4-FFF2-40B4-BE49-F238E27FC236}">
                    <a16:creationId xmlns:a16="http://schemas.microsoft.com/office/drawing/2014/main" id="{53A35804-8EDF-460A-8343-60FC118DFB08}"/>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Oval 2622">
                <a:extLst>
                  <a:ext uri="{FF2B5EF4-FFF2-40B4-BE49-F238E27FC236}">
                    <a16:creationId xmlns:a16="http://schemas.microsoft.com/office/drawing/2014/main" id="{E7D85EC5-41DF-49A7-B7A2-722EA3738BAD}"/>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Oval 2623">
                <a:extLst>
                  <a:ext uri="{FF2B5EF4-FFF2-40B4-BE49-F238E27FC236}">
                    <a16:creationId xmlns:a16="http://schemas.microsoft.com/office/drawing/2014/main" id="{D6C0C636-13DA-4DBE-876C-E4800E866503}"/>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Oval 2624">
                <a:extLst>
                  <a:ext uri="{FF2B5EF4-FFF2-40B4-BE49-F238E27FC236}">
                    <a16:creationId xmlns:a16="http://schemas.microsoft.com/office/drawing/2014/main" id="{82CB0395-2B7E-4696-A21C-A9593D71A6A1}"/>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Oval 2625">
                <a:extLst>
                  <a:ext uri="{FF2B5EF4-FFF2-40B4-BE49-F238E27FC236}">
                    <a16:creationId xmlns:a16="http://schemas.microsoft.com/office/drawing/2014/main" id="{1015450C-3D00-4D5B-A305-286540F7AC29}"/>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Oval 2626">
                <a:extLst>
                  <a:ext uri="{FF2B5EF4-FFF2-40B4-BE49-F238E27FC236}">
                    <a16:creationId xmlns:a16="http://schemas.microsoft.com/office/drawing/2014/main" id="{3177E992-D42A-45C2-BCA6-86AD3FE4839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Oval 2627">
                <a:extLst>
                  <a:ext uri="{FF2B5EF4-FFF2-40B4-BE49-F238E27FC236}">
                    <a16:creationId xmlns:a16="http://schemas.microsoft.com/office/drawing/2014/main" id="{93CF6796-48A1-47C1-B1A8-13FB0D9E7A83}"/>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Oval 2628">
                <a:extLst>
                  <a:ext uri="{FF2B5EF4-FFF2-40B4-BE49-F238E27FC236}">
                    <a16:creationId xmlns:a16="http://schemas.microsoft.com/office/drawing/2014/main" id="{A4CB2156-0440-4C44-8D88-24EFB6A5D446}"/>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Oval 2629">
                <a:extLst>
                  <a:ext uri="{FF2B5EF4-FFF2-40B4-BE49-F238E27FC236}">
                    <a16:creationId xmlns:a16="http://schemas.microsoft.com/office/drawing/2014/main" id="{74A8F74F-17BA-4CE7-9602-9D37F62B16C2}"/>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Oval 2630">
                <a:extLst>
                  <a:ext uri="{FF2B5EF4-FFF2-40B4-BE49-F238E27FC236}">
                    <a16:creationId xmlns:a16="http://schemas.microsoft.com/office/drawing/2014/main" id="{2CE83A19-E707-4A95-A8EE-7431A3D5E0D6}"/>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Oval 2631">
                <a:extLst>
                  <a:ext uri="{FF2B5EF4-FFF2-40B4-BE49-F238E27FC236}">
                    <a16:creationId xmlns:a16="http://schemas.microsoft.com/office/drawing/2014/main" id="{2FA4D728-CC8D-44CE-9C5D-74112ADC998C}"/>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Oval 2632">
                <a:extLst>
                  <a:ext uri="{FF2B5EF4-FFF2-40B4-BE49-F238E27FC236}">
                    <a16:creationId xmlns:a16="http://schemas.microsoft.com/office/drawing/2014/main" id="{7B6DCB10-70BF-48F3-A0DB-BCAC68A18857}"/>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Oval 2633">
                <a:extLst>
                  <a:ext uri="{FF2B5EF4-FFF2-40B4-BE49-F238E27FC236}">
                    <a16:creationId xmlns:a16="http://schemas.microsoft.com/office/drawing/2014/main" id="{074E3816-0241-4DF2-9AB6-C36268158CB4}"/>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Oval 2634">
                <a:extLst>
                  <a:ext uri="{FF2B5EF4-FFF2-40B4-BE49-F238E27FC236}">
                    <a16:creationId xmlns:a16="http://schemas.microsoft.com/office/drawing/2014/main" id="{3F2929A6-4D33-4CED-AFBC-34B8BAF868C5}"/>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Oval 2635">
                <a:extLst>
                  <a:ext uri="{FF2B5EF4-FFF2-40B4-BE49-F238E27FC236}">
                    <a16:creationId xmlns:a16="http://schemas.microsoft.com/office/drawing/2014/main" id="{39B08D00-5F86-466D-991E-FC2273B2DEBA}"/>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Oval 2636">
                <a:extLst>
                  <a:ext uri="{FF2B5EF4-FFF2-40B4-BE49-F238E27FC236}">
                    <a16:creationId xmlns:a16="http://schemas.microsoft.com/office/drawing/2014/main" id="{994CD30C-CECB-4683-97D8-E2B1B6E4BD0E}"/>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Oval 2637">
                <a:extLst>
                  <a:ext uri="{FF2B5EF4-FFF2-40B4-BE49-F238E27FC236}">
                    <a16:creationId xmlns:a16="http://schemas.microsoft.com/office/drawing/2014/main" id="{D433C875-362A-4282-A2B7-927CE5D4F62E}"/>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Oval 2638">
                <a:extLst>
                  <a:ext uri="{FF2B5EF4-FFF2-40B4-BE49-F238E27FC236}">
                    <a16:creationId xmlns:a16="http://schemas.microsoft.com/office/drawing/2014/main" id="{FA710E17-7935-4735-8B00-76697AE19CCA}"/>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Oval 2639">
                <a:extLst>
                  <a:ext uri="{FF2B5EF4-FFF2-40B4-BE49-F238E27FC236}">
                    <a16:creationId xmlns:a16="http://schemas.microsoft.com/office/drawing/2014/main" id="{082FDC71-0C35-432F-B8D0-96424030CF77}"/>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Oval 2640">
                <a:extLst>
                  <a:ext uri="{FF2B5EF4-FFF2-40B4-BE49-F238E27FC236}">
                    <a16:creationId xmlns:a16="http://schemas.microsoft.com/office/drawing/2014/main" id="{2D9658D2-5933-4788-AFFA-56230DD2FC3D}"/>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Oval 2641">
                <a:extLst>
                  <a:ext uri="{FF2B5EF4-FFF2-40B4-BE49-F238E27FC236}">
                    <a16:creationId xmlns:a16="http://schemas.microsoft.com/office/drawing/2014/main" id="{BFE6CC91-B264-4B8A-A9F3-87195124DEF8}"/>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Oval 2642">
                <a:extLst>
                  <a:ext uri="{FF2B5EF4-FFF2-40B4-BE49-F238E27FC236}">
                    <a16:creationId xmlns:a16="http://schemas.microsoft.com/office/drawing/2014/main" id="{20D63817-0354-4485-87BE-57BB8B421FEA}"/>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Oval 2643">
                <a:extLst>
                  <a:ext uri="{FF2B5EF4-FFF2-40B4-BE49-F238E27FC236}">
                    <a16:creationId xmlns:a16="http://schemas.microsoft.com/office/drawing/2014/main" id="{40B1346B-AFBC-4F1F-929E-1B1937A7A76B}"/>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Oval 2644">
                <a:extLst>
                  <a:ext uri="{FF2B5EF4-FFF2-40B4-BE49-F238E27FC236}">
                    <a16:creationId xmlns:a16="http://schemas.microsoft.com/office/drawing/2014/main" id="{73BA1F61-A862-4738-855B-300DDA13523B}"/>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Oval 2645">
                <a:extLst>
                  <a:ext uri="{FF2B5EF4-FFF2-40B4-BE49-F238E27FC236}">
                    <a16:creationId xmlns:a16="http://schemas.microsoft.com/office/drawing/2014/main" id="{AE27323E-09FC-4B42-BD0C-02BF6AAACE21}"/>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Oval 2646">
                <a:extLst>
                  <a:ext uri="{FF2B5EF4-FFF2-40B4-BE49-F238E27FC236}">
                    <a16:creationId xmlns:a16="http://schemas.microsoft.com/office/drawing/2014/main" id="{37FDC3D0-6D74-48DE-9882-D3EEA22FCC0E}"/>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Oval 2647">
                <a:extLst>
                  <a:ext uri="{FF2B5EF4-FFF2-40B4-BE49-F238E27FC236}">
                    <a16:creationId xmlns:a16="http://schemas.microsoft.com/office/drawing/2014/main" id="{09FDB0E2-5E26-492E-8A9D-E8CA68CB1EF9}"/>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Oval 2648">
                <a:extLst>
                  <a:ext uri="{FF2B5EF4-FFF2-40B4-BE49-F238E27FC236}">
                    <a16:creationId xmlns:a16="http://schemas.microsoft.com/office/drawing/2014/main" id="{98438851-5EF0-4AA4-B5C6-710D8B94B0A2}"/>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Oval 2649">
                <a:extLst>
                  <a:ext uri="{FF2B5EF4-FFF2-40B4-BE49-F238E27FC236}">
                    <a16:creationId xmlns:a16="http://schemas.microsoft.com/office/drawing/2014/main" id="{DC227799-9F53-420D-8591-E725783E8E4E}"/>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Oval 2650">
                <a:extLst>
                  <a:ext uri="{FF2B5EF4-FFF2-40B4-BE49-F238E27FC236}">
                    <a16:creationId xmlns:a16="http://schemas.microsoft.com/office/drawing/2014/main" id="{4BCCFF0E-27C3-4469-A23C-3D3EF4F9F075}"/>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Oval 2651">
                <a:extLst>
                  <a:ext uri="{FF2B5EF4-FFF2-40B4-BE49-F238E27FC236}">
                    <a16:creationId xmlns:a16="http://schemas.microsoft.com/office/drawing/2014/main" id="{3BD60203-1D6F-4905-9211-B8A20A776F52}"/>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Oval 2652">
                <a:extLst>
                  <a:ext uri="{FF2B5EF4-FFF2-40B4-BE49-F238E27FC236}">
                    <a16:creationId xmlns:a16="http://schemas.microsoft.com/office/drawing/2014/main" id="{A909D700-3F90-41A8-98AA-22DEB68CE503}"/>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Oval 2653">
                <a:extLst>
                  <a:ext uri="{FF2B5EF4-FFF2-40B4-BE49-F238E27FC236}">
                    <a16:creationId xmlns:a16="http://schemas.microsoft.com/office/drawing/2014/main" id="{480C7D37-4765-4FA8-A473-745EB2AE11A8}"/>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Oval 2654">
                <a:extLst>
                  <a:ext uri="{FF2B5EF4-FFF2-40B4-BE49-F238E27FC236}">
                    <a16:creationId xmlns:a16="http://schemas.microsoft.com/office/drawing/2014/main" id="{DA8E16FC-37E0-4FD2-B453-F7E6E4DA394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Oval 2655">
                <a:extLst>
                  <a:ext uri="{FF2B5EF4-FFF2-40B4-BE49-F238E27FC236}">
                    <a16:creationId xmlns:a16="http://schemas.microsoft.com/office/drawing/2014/main" id="{E80F5B49-171A-4C3E-AA96-579E286221AB}"/>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Oval 2656">
                <a:extLst>
                  <a:ext uri="{FF2B5EF4-FFF2-40B4-BE49-F238E27FC236}">
                    <a16:creationId xmlns:a16="http://schemas.microsoft.com/office/drawing/2014/main" id="{4B70A942-F690-4D3C-BF7F-1FA62C3D35BC}"/>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Oval 2657">
                <a:extLst>
                  <a:ext uri="{FF2B5EF4-FFF2-40B4-BE49-F238E27FC236}">
                    <a16:creationId xmlns:a16="http://schemas.microsoft.com/office/drawing/2014/main" id="{A6B1A306-CF72-4F94-9517-B60EF1052883}"/>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Oval 2658">
                <a:extLst>
                  <a:ext uri="{FF2B5EF4-FFF2-40B4-BE49-F238E27FC236}">
                    <a16:creationId xmlns:a16="http://schemas.microsoft.com/office/drawing/2014/main" id="{F5D55E94-DC29-408D-B9A2-D49BCFE19751}"/>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Oval 2659">
                <a:extLst>
                  <a:ext uri="{FF2B5EF4-FFF2-40B4-BE49-F238E27FC236}">
                    <a16:creationId xmlns:a16="http://schemas.microsoft.com/office/drawing/2014/main" id="{0712EF6B-C6FA-4AAE-8410-ECECE641D577}"/>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Oval 2660">
                <a:extLst>
                  <a:ext uri="{FF2B5EF4-FFF2-40B4-BE49-F238E27FC236}">
                    <a16:creationId xmlns:a16="http://schemas.microsoft.com/office/drawing/2014/main" id="{D8627EAA-6886-4A6A-B87A-0055880CFAF8}"/>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Oval 2661">
                <a:extLst>
                  <a:ext uri="{FF2B5EF4-FFF2-40B4-BE49-F238E27FC236}">
                    <a16:creationId xmlns:a16="http://schemas.microsoft.com/office/drawing/2014/main" id="{166F0075-6CF1-428F-9DA5-5CA4DD4F20FC}"/>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Oval 2662">
                <a:extLst>
                  <a:ext uri="{FF2B5EF4-FFF2-40B4-BE49-F238E27FC236}">
                    <a16:creationId xmlns:a16="http://schemas.microsoft.com/office/drawing/2014/main" id="{10640E33-30CA-4539-8948-520A135E9399}"/>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Oval 2663">
                <a:extLst>
                  <a:ext uri="{FF2B5EF4-FFF2-40B4-BE49-F238E27FC236}">
                    <a16:creationId xmlns:a16="http://schemas.microsoft.com/office/drawing/2014/main" id="{19F9CA48-264A-4B5A-B366-0723135B5C35}"/>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Oval 2664">
                <a:extLst>
                  <a:ext uri="{FF2B5EF4-FFF2-40B4-BE49-F238E27FC236}">
                    <a16:creationId xmlns:a16="http://schemas.microsoft.com/office/drawing/2014/main" id="{18CF45C3-43EE-4AA1-8C4C-DE8899382DCC}"/>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Oval 2665">
                <a:extLst>
                  <a:ext uri="{FF2B5EF4-FFF2-40B4-BE49-F238E27FC236}">
                    <a16:creationId xmlns:a16="http://schemas.microsoft.com/office/drawing/2014/main" id="{8026271E-B578-40B6-8455-72C1B19B8C21}"/>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Oval 2666">
                <a:extLst>
                  <a:ext uri="{FF2B5EF4-FFF2-40B4-BE49-F238E27FC236}">
                    <a16:creationId xmlns:a16="http://schemas.microsoft.com/office/drawing/2014/main" id="{770ABB7B-D47E-4FCE-865C-3607346EB516}"/>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Oval 2667">
                <a:extLst>
                  <a:ext uri="{FF2B5EF4-FFF2-40B4-BE49-F238E27FC236}">
                    <a16:creationId xmlns:a16="http://schemas.microsoft.com/office/drawing/2014/main" id="{E7750432-194C-4C85-8703-0E69E15B9171}"/>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Oval 2668">
                <a:extLst>
                  <a:ext uri="{FF2B5EF4-FFF2-40B4-BE49-F238E27FC236}">
                    <a16:creationId xmlns:a16="http://schemas.microsoft.com/office/drawing/2014/main" id="{B8585185-56F9-4BB6-A8E7-A3CEB35CB4FA}"/>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Oval 2669">
                <a:extLst>
                  <a:ext uri="{FF2B5EF4-FFF2-40B4-BE49-F238E27FC236}">
                    <a16:creationId xmlns:a16="http://schemas.microsoft.com/office/drawing/2014/main" id="{96A830D1-46BD-4AC0-85EC-0952F609EFA9}"/>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Oval 2670">
                <a:extLst>
                  <a:ext uri="{FF2B5EF4-FFF2-40B4-BE49-F238E27FC236}">
                    <a16:creationId xmlns:a16="http://schemas.microsoft.com/office/drawing/2014/main" id="{561D99A4-FB17-46B8-A625-A207DDB8E2F6}"/>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Oval 2671">
                <a:extLst>
                  <a:ext uri="{FF2B5EF4-FFF2-40B4-BE49-F238E27FC236}">
                    <a16:creationId xmlns:a16="http://schemas.microsoft.com/office/drawing/2014/main" id="{843837D4-E06B-45D8-B665-BBC79BD85E0E}"/>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Oval 2672">
                <a:extLst>
                  <a:ext uri="{FF2B5EF4-FFF2-40B4-BE49-F238E27FC236}">
                    <a16:creationId xmlns:a16="http://schemas.microsoft.com/office/drawing/2014/main" id="{B9DA3510-511E-46B6-B0F1-AAC1CE349A82}"/>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Oval 2673">
                <a:extLst>
                  <a:ext uri="{FF2B5EF4-FFF2-40B4-BE49-F238E27FC236}">
                    <a16:creationId xmlns:a16="http://schemas.microsoft.com/office/drawing/2014/main" id="{8FF4DBCA-A643-422A-A431-D66D10F4166A}"/>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Oval 2674">
                <a:extLst>
                  <a:ext uri="{FF2B5EF4-FFF2-40B4-BE49-F238E27FC236}">
                    <a16:creationId xmlns:a16="http://schemas.microsoft.com/office/drawing/2014/main" id="{A9B0FED0-99CD-4D96-98BA-140A35E56FC4}"/>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Oval 2675">
                <a:extLst>
                  <a:ext uri="{FF2B5EF4-FFF2-40B4-BE49-F238E27FC236}">
                    <a16:creationId xmlns:a16="http://schemas.microsoft.com/office/drawing/2014/main" id="{08FF1296-AFEC-4B11-8678-24D1F239BB97}"/>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Oval 2676">
                <a:extLst>
                  <a:ext uri="{FF2B5EF4-FFF2-40B4-BE49-F238E27FC236}">
                    <a16:creationId xmlns:a16="http://schemas.microsoft.com/office/drawing/2014/main" id="{4A6B3B94-A34E-4E40-8D1C-23D409B8AD12}"/>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Oval 2677">
                <a:extLst>
                  <a:ext uri="{FF2B5EF4-FFF2-40B4-BE49-F238E27FC236}">
                    <a16:creationId xmlns:a16="http://schemas.microsoft.com/office/drawing/2014/main" id="{FBAA5B3E-CA2A-4468-A07D-E39539999611}"/>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Oval 2678">
                <a:extLst>
                  <a:ext uri="{FF2B5EF4-FFF2-40B4-BE49-F238E27FC236}">
                    <a16:creationId xmlns:a16="http://schemas.microsoft.com/office/drawing/2014/main" id="{91510E67-3D2B-476D-809D-61DDA0AA121B}"/>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Oval 2679">
                <a:extLst>
                  <a:ext uri="{FF2B5EF4-FFF2-40B4-BE49-F238E27FC236}">
                    <a16:creationId xmlns:a16="http://schemas.microsoft.com/office/drawing/2014/main" id="{60B5554F-605B-4333-9B53-5CB6B49AEC14}"/>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Oval 2680">
                <a:extLst>
                  <a:ext uri="{FF2B5EF4-FFF2-40B4-BE49-F238E27FC236}">
                    <a16:creationId xmlns:a16="http://schemas.microsoft.com/office/drawing/2014/main" id="{76E7D0F1-E2FC-4335-B4A3-D10B153DA0EF}"/>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Oval 2681">
                <a:extLst>
                  <a:ext uri="{FF2B5EF4-FFF2-40B4-BE49-F238E27FC236}">
                    <a16:creationId xmlns:a16="http://schemas.microsoft.com/office/drawing/2014/main" id="{14A591AC-6D08-4E06-9374-0F58DBA6A8B8}"/>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Oval 2682">
                <a:extLst>
                  <a:ext uri="{FF2B5EF4-FFF2-40B4-BE49-F238E27FC236}">
                    <a16:creationId xmlns:a16="http://schemas.microsoft.com/office/drawing/2014/main" id="{C2B0EEB4-7988-4260-B04C-425914BECE70}"/>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Oval 2683">
                <a:extLst>
                  <a:ext uri="{FF2B5EF4-FFF2-40B4-BE49-F238E27FC236}">
                    <a16:creationId xmlns:a16="http://schemas.microsoft.com/office/drawing/2014/main" id="{B453DFEB-DB7B-4E62-8285-7A79C4843B1C}"/>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Oval 2684">
                <a:extLst>
                  <a:ext uri="{FF2B5EF4-FFF2-40B4-BE49-F238E27FC236}">
                    <a16:creationId xmlns:a16="http://schemas.microsoft.com/office/drawing/2014/main" id="{CCA6EFF8-55EF-45CA-898C-39E814A3CB72}"/>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Oval 2685">
                <a:extLst>
                  <a:ext uri="{FF2B5EF4-FFF2-40B4-BE49-F238E27FC236}">
                    <a16:creationId xmlns:a16="http://schemas.microsoft.com/office/drawing/2014/main" id="{A5B28798-D2C8-4CAD-B336-57EA06B6BD0D}"/>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Oval 2686">
                <a:extLst>
                  <a:ext uri="{FF2B5EF4-FFF2-40B4-BE49-F238E27FC236}">
                    <a16:creationId xmlns:a16="http://schemas.microsoft.com/office/drawing/2014/main" id="{92020DF8-E80B-4257-8F43-BA3FB7C925B5}"/>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Oval 2687">
                <a:extLst>
                  <a:ext uri="{FF2B5EF4-FFF2-40B4-BE49-F238E27FC236}">
                    <a16:creationId xmlns:a16="http://schemas.microsoft.com/office/drawing/2014/main" id="{40B24B88-D2EC-4526-9DF4-C7E1B69881C9}"/>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Oval 2688">
                <a:extLst>
                  <a:ext uri="{FF2B5EF4-FFF2-40B4-BE49-F238E27FC236}">
                    <a16:creationId xmlns:a16="http://schemas.microsoft.com/office/drawing/2014/main" id="{E3669B56-5142-4453-BB05-A1A70F449DCB}"/>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Oval 2689">
                <a:extLst>
                  <a:ext uri="{FF2B5EF4-FFF2-40B4-BE49-F238E27FC236}">
                    <a16:creationId xmlns:a16="http://schemas.microsoft.com/office/drawing/2014/main" id="{729E8A79-907C-4C63-B6DB-9E572AD2E06D}"/>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Oval 2690">
                <a:extLst>
                  <a:ext uri="{FF2B5EF4-FFF2-40B4-BE49-F238E27FC236}">
                    <a16:creationId xmlns:a16="http://schemas.microsoft.com/office/drawing/2014/main" id="{7A5EDE3F-8D1F-4D5D-B0D0-3EAEEDA8C37C}"/>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Oval 2691">
                <a:extLst>
                  <a:ext uri="{FF2B5EF4-FFF2-40B4-BE49-F238E27FC236}">
                    <a16:creationId xmlns:a16="http://schemas.microsoft.com/office/drawing/2014/main" id="{A07C25C8-B315-4B38-91C9-F906332DCACD}"/>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Oval 2692">
                <a:extLst>
                  <a:ext uri="{FF2B5EF4-FFF2-40B4-BE49-F238E27FC236}">
                    <a16:creationId xmlns:a16="http://schemas.microsoft.com/office/drawing/2014/main" id="{285B0E07-4FCC-4FDA-865A-89F9D0E5BBF6}"/>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Oval 2693">
                <a:extLst>
                  <a:ext uri="{FF2B5EF4-FFF2-40B4-BE49-F238E27FC236}">
                    <a16:creationId xmlns:a16="http://schemas.microsoft.com/office/drawing/2014/main" id="{BD8D3CC7-36FF-4618-99A1-EB09DEBEE561}"/>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Oval 2694">
                <a:extLst>
                  <a:ext uri="{FF2B5EF4-FFF2-40B4-BE49-F238E27FC236}">
                    <a16:creationId xmlns:a16="http://schemas.microsoft.com/office/drawing/2014/main" id="{D548DC32-BE8B-444A-BBC5-0E111DA00AB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Oval 2695">
                <a:extLst>
                  <a:ext uri="{FF2B5EF4-FFF2-40B4-BE49-F238E27FC236}">
                    <a16:creationId xmlns:a16="http://schemas.microsoft.com/office/drawing/2014/main" id="{0F668C87-F609-4DFB-9B19-D57EB70BDE28}"/>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Oval 2696">
                <a:extLst>
                  <a:ext uri="{FF2B5EF4-FFF2-40B4-BE49-F238E27FC236}">
                    <a16:creationId xmlns:a16="http://schemas.microsoft.com/office/drawing/2014/main" id="{CBC903D7-70BB-482A-AC3E-D5B68C6D52B4}"/>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Oval 2697">
                <a:extLst>
                  <a:ext uri="{FF2B5EF4-FFF2-40B4-BE49-F238E27FC236}">
                    <a16:creationId xmlns:a16="http://schemas.microsoft.com/office/drawing/2014/main" id="{73CD1506-6C8D-4710-A305-9B4007EC7BAC}"/>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Oval 2698">
                <a:extLst>
                  <a:ext uri="{FF2B5EF4-FFF2-40B4-BE49-F238E27FC236}">
                    <a16:creationId xmlns:a16="http://schemas.microsoft.com/office/drawing/2014/main" id="{6C709E7A-C19A-4EA0-81F2-8116AD98D460}"/>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Oval 2699">
                <a:extLst>
                  <a:ext uri="{FF2B5EF4-FFF2-40B4-BE49-F238E27FC236}">
                    <a16:creationId xmlns:a16="http://schemas.microsoft.com/office/drawing/2014/main" id="{A5B57B98-B852-47BA-AE6B-CDB349F71DF5}"/>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Oval 2700">
                <a:extLst>
                  <a:ext uri="{FF2B5EF4-FFF2-40B4-BE49-F238E27FC236}">
                    <a16:creationId xmlns:a16="http://schemas.microsoft.com/office/drawing/2014/main" id="{44A38ED6-1D3E-4AAD-BF3F-76325B0E7668}"/>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Oval 2701">
                <a:extLst>
                  <a:ext uri="{FF2B5EF4-FFF2-40B4-BE49-F238E27FC236}">
                    <a16:creationId xmlns:a16="http://schemas.microsoft.com/office/drawing/2014/main" id="{DB006338-9643-43F1-98BE-EAB1D36683A0}"/>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Oval 2702">
                <a:extLst>
                  <a:ext uri="{FF2B5EF4-FFF2-40B4-BE49-F238E27FC236}">
                    <a16:creationId xmlns:a16="http://schemas.microsoft.com/office/drawing/2014/main" id="{BE769C90-C01F-4C69-8CEE-2DFA3D47A158}"/>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Oval 2703">
                <a:extLst>
                  <a:ext uri="{FF2B5EF4-FFF2-40B4-BE49-F238E27FC236}">
                    <a16:creationId xmlns:a16="http://schemas.microsoft.com/office/drawing/2014/main" id="{4A8C6E44-F56C-4B3E-9EF4-2196C6B17137}"/>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Oval 2704">
                <a:extLst>
                  <a:ext uri="{FF2B5EF4-FFF2-40B4-BE49-F238E27FC236}">
                    <a16:creationId xmlns:a16="http://schemas.microsoft.com/office/drawing/2014/main" id="{88BE2A61-A9D2-4EB6-BCC4-C2702C8EC8A7}"/>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Oval 2705">
                <a:extLst>
                  <a:ext uri="{FF2B5EF4-FFF2-40B4-BE49-F238E27FC236}">
                    <a16:creationId xmlns:a16="http://schemas.microsoft.com/office/drawing/2014/main" id="{15A8DEB7-E14D-4C30-A1AC-247ACDD9A33D}"/>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Oval 2706">
                <a:extLst>
                  <a:ext uri="{FF2B5EF4-FFF2-40B4-BE49-F238E27FC236}">
                    <a16:creationId xmlns:a16="http://schemas.microsoft.com/office/drawing/2014/main" id="{AB29DF7C-B757-46C6-907E-4221509F95E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Oval 2707">
                <a:extLst>
                  <a:ext uri="{FF2B5EF4-FFF2-40B4-BE49-F238E27FC236}">
                    <a16:creationId xmlns:a16="http://schemas.microsoft.com/office/drawing/2014/main" id="{CFD1C391-8CCC-4028-BF36-58C67DD3B25E}"/>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Oval 2708">
                <a:extLst>
                  <a:ext uri="{FF2B5EF4-FFF2-40B4-BE49-F238E27FC236}">
                    <a16:creationId xmlns:a16="http://schemas.microsoft.com/office/drawing/2014/main" id="{68BC3752-19A0-4EF5-9E22-3D39098F65B0}"/>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Oval 2709">
                <a:extLst>
                  <a:ext uri="{FF2B5EF4-FFF2-40B4-BE49-F238E27FC236}">
                    <a16:creationId xmlns:a16="http://schemas.microsoft.com/office/drawing/2014/main" id="{AE79926D-70DD-4E93-9FEF-FB5853022E79}"/>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Oval 2710">
                <a:extLst>
                  <a:ext uri="{FF2B5EF4-FFF2-40B4-BE49-F238E27FC236}">
                    <a16:creationId xmlns:a16="http://schemas.microsoft.com/office/drawing/2014/main" id="{6A20358D-DAFB-4D75-905D-73450C41A786}"/>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Oval 2711">
                <a:extLst>
                  <a:ext uri="{FF2B5EF4-FFF2-40B4-BE49-F238E27FC236}">
                    <a16:creationId xmlns:a16="http://schemas.microsoft.com/office/drawing/2014/main" id="{64E50368-4813-40E7-B4AF-1C5308C10BBE}"/>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Oval 2712">
                <a:extLst>
                  <a:ext uri="{FF2B5EF4-FFF2-40B4-BE49-F238E27FC236}">
                    <a16:creationId xmlns:a16="http://schemas.microsoft.com/office/drawing/2014/main" id="{EACE46AD-16AB-4729-8CDF-BFD953176C68}"/>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Oval 2713">
                <a:extLst>
                  <a:ext uri="{FF2B5EF4-FFF2-40B4-BE49-F238E27FC236}">
                    <a16:creationId xmlns:a16="http://schemas.microsoft.com/office/drawing/2014/main" id="{8E244473-B15D-4E12-A540-1D298CC0450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Oval 2714">
                <a:extLst>
                  <a:ext uri="{FF2B5EF4-FFF2-40B4-BE49-F238E27FC236}">
                    <a16:creationId xmlns:a16="http://schemas.microsoft.com/office/drawing/2014/main" id="{5DBEAEAB-6D72-448D-8A5A-8C918AE3436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Oval 2715">
                <a:extLst>
                  <a:ext uri="{FF2B5EF4-FFF2-40B4-BE49-F238E27FC236}">
                    <a16:creationId xmlns:a16="http://schemas.microsoft.com/office/drawing/2014/main" id="{8776B105-7813-4E4D-ACD4-F56B433BCF0B}"/>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Oval 2716">
                <a:extLst>
                  <a:ext uri="{FF2B5EF4-FFF2-40B4-BE49-F238E27FC236}">
                    <a16:creationId xmlns:a16="http://schemas.microsoft.com/office/drawing/2014/main" id="{8C58A3DE-6672-4385-AD7C-E70751CB966E}"/>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Oval 2717">
                <a:extLst>
                  <a:ext uri="{FF2B5EF4-FFF2-40B4-BE49-F238E27FC236}">
                    <a16:creationId xmlns:a16="http://schemas.microsoft.com/office/drawing/2014/main" id="{9A60840B-86CB-44C8-9009-1A7DF628DF65}"/>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Oval 2718">
                <a:extLst>
                  <a:ext uri="{FF2B5EF4-FFF2-40B4-BE49-F238E27FC236}">
                    <a16:creationId xmlns:a16="http://schemas.microsoft.com/office/drawing/2014/main" id="{53A70F48-EB57-40A0-A3D2-C6AC4921A120}"/>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Oval 2719">
                <a:extLst>
                  <a:ext uri="{FF2B5EF4-FFF2-40B4-BE49-F238E27FC236}">
                    <a16:creationId xmlns:a16="http://schemas.microsoft.com/office/drawing/2014/main" id="{38D5FE0D-891E-4DFE-AF48-ED7142F9A436}"/>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Oval 2720">
                <a:extLst>
                  <a:ext uri="{FF2B5EF4-FFF2-40B4-BE49-F238E27FC236}">
                    <a16:creationId xmlns:a16="http://schemas.microsoft.com/office/drawing/2014/main" id="{E7F71740-59C3-4B4F-8EB4-92EACB233EE0}"/>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Oval 2721">
                <a:extLst>
                  <a:ext uri="{FF2B5EF4-FFF2-40B4-BE49-F238E27FC236}">
                    <a16:creationId xmlns:a16="http://schemas.microsoft.com/office/drawing/2014/main" id="{ABB683D1-49E2-412E-97A3-F1E2D282FDD0}"/>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Oval 2722">
                <a:extLst>
                  <a:ext uri="{FF2B5EF4-FFF2-40B4-BE49-F238E27FC236}">
                    <a16:creationId xmlns:a16="http://schemas.microsoft.com/office/drawing/2014/main" id="{398B046F-938E-4F71-8C6A-62A37E3E6C9B}"/>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Oval 2723">
                <a:extLst>
                  <a:ext uri="{FF2B5EF4-FFF2-40B4-BE49-F238E27FC236}">
                    <a16:creationId xmlns:a16="http://schemas.microsoft.com/office/drawing/2014/main" id="{6D192A87-B527-48F8-AF16-FD570BD5F82F}"/>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Oval 2724">
                <a:extLst>
                  <a:ext uri="{FF2B5EF4-FFF2-40B4-BE49-F238E27FC236}">
                    <a16:creationId xmlns:a16="http://schemas.microsoft.com/office/drawing/2014/main" id="{3A6C1FC9-8C32-4CC9-900B-5AAFCE9641D1}"/>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Oval 2725">
                <a:extLst>
                  <a:ext uri="{FF2B5EF4-FFF2-40B4-BE49-F238E27FC236}">
                    <a16:creationId xmlns:a16="http://schemas.microsoft.com/office/drawing/2014/main" id="{145A3DF8-8F62-4F77-A633-92CDB7E05763}"/>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Oval 2726">
                <a:extLst>
                  <a:ext uri="{FF2B5EF4-FFF2-40B4-BE49-F238E27FC236}">
                    <a16:creationId xmlns:a16="http://schemas.microsoft.com/office/drawing/2014/main" id="{2F270551-C23B-49E0-B7B9-E9DD7C2E5E9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Oval 2727">
                <a:extLst>
                  <a:ext uri="{FF2B5EF4-FFF2-40B4-BE49-F238E27FC236}">
                    <a16:creationId xmlns:a16="http://schemas.microsoft.com/office/drawing/2014/main" id="{A812CC9B-E3C3-429C-831D-EB504A009D95}"/>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Oval 2728">
                <a:extLst>
                  <a:ext uri="{FF2B5EF4-FFF2-40B4-BE49-F238E27FC236}">
                    <a16:creationId xmlns:a16="http://schemas.microsoft.com/office/drawing/2014/main" id="{B6380F10-4A61-4DDB-A454-B3E5E1C70CE3}"/>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Oval 2729">
                <a:extLst>
                  <a:ext uri="{FF2B5EF4-FFF2-40B4-BE49-F238E27FC236}">
                    <a16:creationId xmlns:a16="http://schemas.microsoft.com/office/drawing/2014/main" id="{CA9D2BFE-01E7-4220-AA33-CDE14CEC34B4}"/>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Oval 2730">
                <a:extLst>
                  <a:ext uri="{FF2B5EF4-FFF2-40B4-BE49-F238E27FC236}">
                    <a16:creationId xmlns:a16="http://schemas.microsoft.com/office/drawing/2014/main" id="{EB74AA53-E354-4EF5-BD8D-7F3ABEAD8042}"/>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Oval 2731">
                <a:extLst>
                  <a:ext uri="{FF2B5EF4-FFF2-40B4-BE49-F238E27FC236}">
                    <a16:creationId xmlns:a16="http://schemas.microsoft.com/office/drawing/2014/main" id="{8C46049A-15DF-440A-A9BA-102B3D3130A5}"/>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Oval 2732">
                <a:extLst>
                  <a:ext uri="{FF2B5EF4-FFF2-40B4-BE49-F238E27FC236}">
                    <a16:creationId xmlns:a16="http://schemas.microsoft.com/office/drawing/2014/main" id="{BDEF6F67-73C1-45BE-8117-86D2F066E075}"/>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Oval 2733">
                <a:extLst>
                  <a:ext uri="{FF2B5EF4-FFF2-40B4-BE49-F238E27FC236}">
                    <a16:creationId xmlns:a16="http://schemas.microsoft.com/office/drawing/2014/main" id="{1C1024D9-6438-4FC6-8386-212F2AD74C5D}"/>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Oval 2734">
                <a:extLst>
                  <a:ext uri="{FF2B5EF4-FFF2-40B4-BE49-F238E27FC236}">
                    <a16:creationId xmlns:a16="http://schemas.microsoft.com/office/drawing/2014/main" id="{E642DC19-C401-493E-90F1-99CCF0FCF8EA}"/>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Oval 2735">
                <a:extLst>
                  <a:ext uri="{FF2B5EF4-FFF2-40B4-BE49-F238E27FC236}">
                    <a16:creationId xmlns:a16="http://schemas.microsoft.com/office/drawing/2014/main" id="{220419AF-65CB-45EE-A89A-3657FA7ADCF4}"/>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Oval 2736">
                <a:extLst>
                  <a:ext uri="{FF2B5EF4-FFF2-40B4-BE49-F238E27FC236}">
                    <a16:creationId xmlns:a16="http://schemas.microsoft.com/office/drawing/2014/main" id="{BB915F77-6A40-42B5-8A55-F33F2D67E777}"/>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Oval 2737">
                <a:extLst>
                  <a:ext uri="{FF2B5EF4-FFF2-40B4-BE49-F238E27FC236}">
                    <a16:creationId xmlns:a16="http://schemas.microsoft.com/office/drawing/2014/main" id="{8628E63D-DEBA-4640-8992-1B0E649624AB}"/>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Oval 2738">
                <a:extLst>
                  <a:ext uri="{FF2B5EF4-FFF2-40B4-BE49-F238E27FC236}">
                    <a16:creationId xmlns:a16="http://schemas.microsoft.com/office/drawing/2014/main" id="{AAD54BF8-2407-468D-8B9A-719E4B48EE0D}"/>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Oval 2739">
                <a:extLst>
                  <a:ext uri="{FF2B5EF4-FFF2-40B4-BE49-F238E27FC236}">
                    <a16:creationId xmlns:a16="http://schemas.microsoft.com/office/drawing/2014/main" id="{C4CDA0D4-0128-4539-A39A-19692E1930BE}"/>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Oval 2740">
                <a:extLst>
                  <a:ext uri="{FF2B5EF4-FFF2-40B4-BE49-F238E27FC236}">
                    <a16:creationId xmlns:a16="http://schemas.microsoft.com/office/drawing/2014/main" id="{E63F7BE6-7884-49DB-AA20-314487E26688}"/>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Oval 2741">
                <a:extLst>
                  <a:ext uri="{FF2B5EF4-FFF2-40B4-BE49-F238E27FC236}">
                    <a16:creationId xmlns:a16="http://schemas.microsoft.com/office/drawing/2014/main" id="{9EA5C64E-B9B7-4D28-A7E0-FD745DD3EF41}"/>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Oval 2742">
                <a:extLst>
                  <a:ext uri="{FF2B5EF4-FFF2-40B4-BE49-F238E27FC236}">
                    <a16:creationId xmlns:a16="http://schemas.microsoft.com/office/drawing/2014/main" id="{22261115-9AA3-4731-A3D7-13DE84ACDA9E}"/>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Oval 2743">
                <a:extLst>
                  <a:ext uri="{FF2B5EF4-FFF2-40B4-BE49-F238E27FC236}">
                    <a16:creationId xmlns:a16="http://schemas.microsoft.com/office/drawing/2014/main" id="{ABE10677-9878-4DF2-AA86-454F53DCEE6D}"/>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Oval 2744">
                <a:extLst>
                  <a:ext uri="{FF2B5EF4-FFF2-40B4-BE49-F238E27FC236}">
                    <a16:creationId xmlns:a16="http://schemas.microsoft.com/office/drawing/2014/main" id="{7621491D-1778-4F7F-9BDF-046D4117E023}"/>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Oval 2745">
                <a:extLst>
                  <a:ext uri="{FF2B5EF4-FFF2-40B4-BE49-F238E27FC236}">
                    <a16:creationId xmlns:a16="http://schemas.microsoft.com/office/drawing/2014/main" id="{16D74EE7-284E-430F-9D48-F56D220EB6A2}"/>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Oval 2746">
                <a:extLst>
                  <a:ext uri="{FF2B5EF4-FFF2-40B4-BE49-F238E27FC236}">
                    <a16:creationId xmlns:a16="http://schemas.microsoft.com/office/drawing/2014/main" id="{015E9D5B-0B05-4190-9F51-3AD54EE8B052}"/>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Oval 2747">
                <a:extLst>
                  <a:ext uri="{FF2B5EF4-FFF2-40B4-BE49-F238E27FC236}">
                    <a16:creationId xmlns:a16="http://schemas.microsoft.com/office/drawing/2014/main" id="{D8411E9C-187E-42FA-9463-173FA9DBB792}"/>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Oval 2748">
                <a:extLst>
                  <a:ext uri="{FF2B5EF4-FFF2-40B4-BE49-F238E27FC236}">
                    <a16:creationId xmlns:a16="http://schemas.microsoft.com/office/drawing/2014/main" id="{C91CAF61-AE72-4D27-B1CF-F8AC7910B2FD}"/>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Oval 2749">
                <a:extLst>
                  <a:ext uri="{FF2B5EF4-FFF2-40B4-BE49-F238E27FC236}">
                    <a16:creationId xmlns:a16="http://schemas.microsoft.com/office/drawing/2014/main" id="{6F6711C3-2F7E-4C70-A625-5C2A9BA88344}"/>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Oval 2750">
                <a:extLst>
                  <a:ext uri="{FF2B5EF4-FFF2-40B4-BE49-F238E27FC236}">
                    <a16:creationId xmlns:a16="http://schemas.microsoft.com/office/drawing/2014/main" id="{B6B61C19-FE49-4F0B-941B-6F4441BE710D}"/>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Oval 2751">
                <a:extLst>
                  <a:ext uri="{FF2B5EF4-FFF2-40B4-BE49-F238E27FC236}">
                    <a16:creationId xmlns:a16="http://schemas.microsoft.com/office/drawing/2014/main" id="{47AFE5D3-F393-4E5E-B285-187C1FB3805C}"/>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Oval 2752">
                <a:extLst>
                  <a:ext uri="{FF2B5EF4-FFF2-40B4-BE49-F238E27FC236}">
                    <a16:creationId xmlns:a16="http://schemas.microsoft.com/office/drawing/2014/main" id="{5EC45C68-2BE9-4232-93F4-B055E1B3D61E}"/>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Oval 2753">
                <a:extLst>
                  <a:ext uri="{FF2B5EF4-FFF2-40B4-BE49-F238E27FC236}">
                    <a16:creationId xmlns:a16="http://schemas.microsoft.com/office/drawing/2014/main" id="{2E38AC47-6A53-4092-9505-F63E614E86E2}"/>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Oval 2754">
                <a:extLst>
                  <a:ext uri="{FF2B5EF4-FFF2-40B4-BE49-F238E27FC236}">
                    <a16:creationId xmlns:a16="http://schemas.microsoft.com/office/drawing/2014/main" id="{F26C6081-E556-4642-9D41-F158F0369A28}"/>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Oval 2755">
                <a:extLst>
                  <a:ext uri="{FF2B5EF4-FFF2-40B4-BE49-F238E27FC236}">
                    <a16:creationId xmlns:a16="http://schemas.microsoft.com/office/drawing/2014/main" id="{855DEF07-8916-45A1-8F79-4995E75211A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Oval 2756">
                <a:extLst>
                  <a:ext uri="{FF2B5EF4-FFF2-40B4-BE49-F238E27FC236}">
                    <a16:creationId xmlns:a16="http://schemas.microsoft.com/office/drawing/2014/main" id="{CBEF5A22-DFEE-4786-B9BE-1B6318BFD324}"/>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Oval 2757">
                <a:extLst>
                  <a:ext uri="{FF2B5EF4-FFF2-40B4-BE49-F238E27FC236}">
                    <a16:creationId xmlns:a16="http://schemas.microsoft.com/office/drawing/2014/main" id="{965246BA-BC74-41D5-A781-D44E48222503}"/>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Oval 2758">
                <a:extLst>
                  <a:ext uri="{FF2B5EF4-FFF2-40B4-BE49-F238E27FC236}">
                    <a16:creationId xmlns:a16="http://schemas.microsoft.com/office/drawing/2014/main" id="{626C2ED9-DD09-43D8-9724-172F89BAB194}"/>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Oval 2759">
                <a:extLst>
                  <a:ext uri="{FF2B5EF4-FFF2-40B4-BE49-F238E27FC236}">
                    <a16:creationId xmlns:a16="http://schemas.microsoft.com/office/drawing/2014/main" id="{9374044B-4328-49EB-BF42-1CF4D5C7F6C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Oval 2760">
                <a:extLst>
                  <a:ext uri="{FF2B5EF4-FFF2-40B4-BE49-F238E27FC236}">
                    <a16:creationId xmlns:a16="http://schemas.microsoft.com/office/drawing/2014/main" id="{366F2D73-0A8F-409D-AC99-510EC17D38B5}"/>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Oval 2761">
                <a:extLst>
                  <a:ext uri="{FF2B5EF4-FFF2-40B4-BE49-F238E27FC236}">
                    <a16:creationId xmlns:a16="http://schemas.microsoft.com/office/drawing/2014/main" id="{23C673DB-CEEC-4FA7-90F2-CB68F9F6E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Oval 2762">
                <a:extLst>
                  <a:ext uri="{FF2B5EF4-FFF2-40B4-BE49-F238E27FC236}">
                    <a16:creationId xmlns:a16="http://schemas.microsoft.com/office/drawing/2014/main" id="{B68E62AC-1EF8-4CE1-905C-C7D8AF00E8C5}"/>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Oval 2763">
                <a:extLst>
                  <a:ext uri="{FF2B5EF4-FFF2-40B4-BE49-F238E27FC236}">
                    <a16:creationId xmlns:a16="http://schemas.microsoft.com/office/drawing/2014/main" id="{33CF22C7-1122-46EF-B837-EB06B9EB20B8}"/>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Oval 2764">
                <a:extLst>
                  <a:ext uri="{FF2B5EF4-FFF2-40B4-BE49-F238E27FC236}">
                    <a16:creationId xmlns:a16="http://schemas.microsoft.com/office/drawing/2014/main" id="{E74B427D-4F0A-4295-89DC-01B01AE4FA05}"/>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Oval 2765">
                <a:extLst>
                  <a:ext uri="{FF2B5EF4-FFF2-40B4-BE49-F238E27FC236}">
                    <a16:creationId xmlns:a16="http://schemas.microsoft.com/office/drawing/2014/main" id="{AC7FD196-4C17-4790-86AE-6FA6673B76B1}"/>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Oval 2766">
                <a:extLst>
                  <a:ext uri="{FF2B5EF4-FFF2-40B4-BE49-F238E27FC236}">
                    <a16:creationId xmlns:a16="http://schemas.microsoft.com/office/drawing/2014/main" id="{542531C4-80A2-4BA1-80A2-D9623EF53B30}"/>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Oval 2767">
                <a:extLst>
                  <a:ext uri="{FF2B5EF4-FFF2-40B4-BE49-F238E27FC236}">
                    <a16:creationId xmlns:a16="http://schemas.microsoft.com/office/drawing/2014/main" id="{9D4C956D-7F7B-44B9-8184-81A6AF65F72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Oval 2768">
                <a:extLst>
                  <a:ext uri="{FF2B5EF4-FFF2-40B4-BE49-F238E27FC236}">
                    <a16:creationId xmlns:a16="http://schemas.microsoft.com/office/drawing/2014/main" id="{978E575E-2E09-4550-966E-BD9B83859B87}"/>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Oval 2769">
                <a:extLst>
                  <a:ext uri="{FF2B5EF4-FFF2-40B4-BE49-F238E27FC236}">
                    <a16:creationId xmlns:a16="http://schemas.microsoft.com/office/drawing/2014/main" id="{B5FDA5A9-94D4-4B21-8682-39B51FF0B4F8}"/>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Oval 2770">
                <a:extLst>
                  <a:ext uri="{FF2B5EF4-FFF2-40B4-BE49-F238E27FC236}">
                    <a16:creationId xmlns:a16="http://schemas.microsoft.com/office/drawing/2014/main" id="{EA08F59F-8A55-4AD3-9EA5-D6F3D56ECD2B}"/>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Oval 2771">
                <a:extLst>
                  <a:ext uri="{FF2B5EF4-FFF2-40B4-BE49-F238E27FC236}">
                    <a16:creationId xmlns:a16="http://schemas.microsoft.com/office/drawing/2014/main" id="{C0162232-0404-4042-A91F-00B5DA334F9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Oval 2772">
                <a:extLst>
                  <a:ext uri="{FF2B5EF4-FFF2-40B4-BE49-F238E27FC236}">
                    <a16:creationId xmlns:a16="http://schemas.microsoft.com/office/drawing/2014/main" id="{607ECE4A-B675-40A3-9E21-34A18D072FD0}"/>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Oval 2773">
                <a:extLst>
                  <a:ext uri="{FF2B5EF4-FFF2-40B4-BE49-F238E27FC236}">
                    <a16:creationId xmlns:a16="http://schemas.microsoft.com/office/drawing/2014/main" id="{43743092-E62E-445A-93FC-D4925AC14537}"/>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Oval 2774">
                <a:extLst>
                  <a:ext uri="{FF2B5EF4-FFF2-40B4-BE49-F238E27FC236}">
                    <a16:creationId xmlns:a16="http://schemas.microsoft.com/office/drawing/2014/main" id="{DF18F3FD-D67E-45B7-8B36-0B7B90973227}"/>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Oval 2775">
                <a:extLst>
                  <a:ext uri="{FF2B5EF4-FFF2-40B4-BE49-F238E27FC236}">
                    <a16:creationId xmlns:a16="http://schemas.microsoft.com/office/drawing/2014/main" id="{A9F14FD7-8B7F-4BB4-8D81-7643CEE32223}"/>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Oval 2776">
                <a:extLst>
                  <a:ext uri="{FF2B5EF4-FFF2-40B4-BE49-F238E27FC236}">
                    <a16:creationId xmlns:a16="http://schemas.microsoft.com/office/drawing/2014/main" id="{C1AEC79D-9A62-4B79-B757-4C73DBBD79D4}"/>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Oval 2777">
                <a:extLst>
                  <a:ext uri="{FF2B5EF4-FFF2-40B4-BE49-F238E27FC236}">
                    <a16:creationId xmlns:a16="http://schemas.microsoft.com/office/drawing/2014/main" id="{DDC6B787-B8B0-4B9A-B99A-94D991A008A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Oval 2778">
                <a:extLst>
                  <a:ext uri="{FF2B5EF4-FFF2-40B4-BE49-F238E27FC236}">
                    <a16:creationId xmlns:a16="http://schemas.microsoft.com/office/drawing/2014/main" id="{4574D271-0041-4C51-B7B3-D5611A2ECF48}"/>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Oval 2779">
                <a:extLst>
                  <a:ext uri="{FF2B5EF4-FFF2-40B4-BE49-F238E27FC236}">
                    <a16:creationId xmlns:a16="http://schemas.microsoft.com/office/drawing/2014/main" id="{BB164E61-77E1-4A70-B59D-C24732E4B34D}"/>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Oval 2780">
                <a:extLst>
                  <a:ext uri="{FF2B5EF4-FFF2-40B4-BE49-F238E27FC236}">
                    <a16:creationId xmlns:a16="http://schemas.microsoft.com/office/drawing/2014/main" id="{265BFA74-DFE3-4992-A218-68E43EF42458}"/>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Oval 2781">
                <a:extLst>
                  <a:ext uri="{FF2B5EF4-FFF2-40B4-BE49-F238E27FC236}">
                    <a16:creationId xmlns:a16="http://schemas.microsoft.com/office/drawing/2014/main" id="{367723B6-307A-4E25-BB96-475CDFB18DF0}"/>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9" name="Group 2983">
              <a:extLst>
                <a:ext uri="{FF2B5EF4-FFF2-40B4-BE49-F238E27FC236}">
                  <a16:creationId xmlns:a16="http://schemas.microsoft.com/office/drawing/2014/main" id="{69D38CCD-6473-42F7-83BF-7C13129024DE}"/>
                </a:ext>
              </a:extLst>
            </p:cNvPr>
            <p:cNvGrpSpPr>
              <a:grpSpLocks/>
            </p:cNvGrpSpPr>
            <p:nvPr/>
          </p:nvGrpSpPr>
          <p:grpSpPr bwMode="auto">
            <a:xfrm>
              <a:off x="1246" y="120"/>
              <a:ext cx="1979" cy="3120"/>
              <a:chOff x="1246" y="120"/>
              <a:chExt cx="1979" cy="3120"/>
            </a:xfrm>
          </p:grpSpPr>
          <p:sp>
            <p:nvSpPr>
              <p:cNvPr id="1275" name="Oval 2783">
                <a:extLst>
                  <a:ext uri="{FF2B5EF4-FFF2-40B4-BE49-F238E27FC236}">
                    <a16:creationId xmlns:a16="http://schemas.microsoft.com/office/drawing/2014/main" id="{6129CF86-C51E-4C4F-9A07-A68FB6B1193B}"/>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Oval 2784">
                <a:extLst>
                  <a:ext uri="{FF2B5EF4-FFF2-40B4-BE49-F238E27FC236}">
                    <a16:creationId xmlns:a16="http://schemas.microsoft.com/office/drawing/2014/main" id="{5A63C1FE-E317-4DB4-B4F1-E1A61BD3B68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Oval 2785">
                <a:extLst>
                  <a:ext uri="{FF2B5EF4-FFF2-40B4-BE49-F238E27FC236}">
                    <a16:creationId xmlns:a16="http://schemas.microsoft.com/office/drawing/2014/main" id="{45826B95-2F36-4944-99E4-CB594467F7D4}"/>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Oval 2786">
                <a:extLst>
                  <a:ext uri="{FF2B5EF4-FFF2-40B4-BE49-F238E27FC236}">
                    <a16:creationId xmlns:a16="http://schemas.microsoft.com/office/drawing/2014/main" id="{3FDD311B-9074-47B8-B1AF-DD47E5903493}"/>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Oval 2787">
                <a:extLst>
                  <a:ext uri="{FF2B5EF4-FFF2-40B4-BE49-F238E27FC236}">
                    <a16:creationId xmlns:a16="http://schemas.microsoft.com/office/drawing/2014/main" id="{111F8CA4-534E-47EF-BDB0-96C70BB7E3B5}"/>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Oval 2788">
                <a:extLst>
                  <a:ext uri="{FF2B5EF4-FFF2-40B4-BE49-F238E27FC236}">
                    <a16:creationId xmlns:a16="http://schemas.microsoft.com/office/drawing/2014/main" id="{14D247EB-633D-4B3F-AA08-9984B0750E35}"/>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Oval 2789">
                <a:extLst>
                  <a:ext uri="{FF2B5EF4-FFF2-40B4-BE49-F238E27FC236}">
                    <a16:creationId xmlns:a16="http://schemas.microsoft.com/office/drawing/2014/main" id="{6E43733B-090C-47BC-80AB-0703F21C45EC}"/>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Oval 2790">
                <a:extLst>
                  <a:ext uri="{FF2B5EF4-FFF2-40B4-BE49-F238E27FC236}">
                    <a16:creationId xmlns:a16="http://schemas.microsoft.com/office/drawing/2014/main" id="{10DBA5C8-C93A-4CDA-9C75-2C54A79AA89C}"/>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Oval 2791">
                <a:extLst>
                  <a:ext uri="{FF2B5EF4-FFF2-40B4-BE49-F238E27FC236}">
                    <a16:creationId xmlns:a16="http://schemas.microsoft.com/office/drawing/2014/main" id="{087EDEA9-FCB2-4D02-8760-81DB101D0B14}"/>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Oval 2792">
                <a:extLst>
                  <a:ext uri="{FF2B5EF4-FFF2-40B4-BE49-F238E27FC236}">
                    <a16:creationId xmlns:a16="http://schemas.microsoft.com/office/drawing/2014/main" id="{90FD4177-4E92-469F-8D96-30A6850CCA96}"/>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Oval 2793">
                <a:extLst>
                  <a:ext uri="{FF2B5EF4-FFF2-40B4-BE49-F238E27FC236}">
                    <a16:creationId xmlns:a16="http://schemas.microsoft.com/office/drawing/2014/main" id="{823BE944-89C0-4F03-9617-BA03E90318E0}"/>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Oval 2794">
                <a:extLst>
                  <a:ext uri="{FF2B5EF4-FFF2-40B4-BE49-F238E27FC236}">
                    <a16:creationId xmlns:a16="http://schemas.microsoft.com/office/drawing/2014/main" id="{554C7EF2-827C-4398-ABDC-4DAC12DAC22B}"/>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Oval 2795">
                <a:extLst>
                  <a:ext uri="{FF2B5EF4-FFF2-40B4-BE49-F238E27FC236}">
                    <a16:creationId xmlns:a16="http://schemas.microsoft.com/office/drawing/2014/main" id="{537DA408-C3BB-435D-9A1E-D6830450BBDD}"/>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Oval 2796">
                <a:extLst>
                  <a:ext uri="{FF2B5EF4-FFF2-40B4-BE49-F238E27FC236}">
                    <a16:creationId xmlns:a16="http://schemas.microsoft.com/office/drawing/2014/main" id="{6229FAD8-592D-4369-964A-D397308A6C76}"/>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Oval 2797">
                <a:extLst>
                  <a:ext uri="{FF2B5EF4-FFF2-40B4-BE49-F238E27FC236}">
                    <a16:creationId xmlns:a16="http://schemas.microsoft.com/office/drawing/2014/main" id="{681B39AA-61F3-4E08-8464-03D9184E0637}"/>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Oval 2798">
                <a:extLst>
                  <a:ext uri="{FF2B5EF4-FFF2-40B4-BE49-F238E27FC236}">
                    <a16:creationId xmlns:a16="http://schemas.microsoft.com/office/drawing/2014/main" id="{BB2AA7C8-E062-41DA-94C2-07280C59C88A}"/>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Oval 2799">
                <a:extLst>
                  <a:ext uri="{FF2B5EF4-FFF2-40B4-BE49-F238E27FC236}">
                    <a16:creationId xmlns:a16="http://schemas.microsoft.com/office/drawing/2014/main" id="{C6718EE5-63F5-4B16-9B4B-0BB7C040EA00}"/>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Oval 2800">
                <a:extLst>
                  <a:ext uri="{FF2B5EF4-FFF2-40B4-BE49-F238E27FC236}">
                    <a16:creationId xmlns:a16="http://schemas.microsoft.com/office/drawing/2014/main" id="{F03AF56C-07A3-4C45-B8C0-D0AE14F3FCBF}"/>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Oval 2801">
                <a:extLst>
                  <a:ext uri="{FF2B5EF4-FFF2-40B4-BE49-F238E27FC236}">
                    <a16:creationId xmlns:a16="http://schemas.microsoft.com/office/drawing/2014/main" id="{4EA39318-9649-4DE1-A10F-9F74C7F8E8D6}"/>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Oval 2802">
                <a:extLst>
                  <a:ext uri="{FF2B5EF4-FFF2-40B4-BE49-F238E27FC236}">
                    <a16:creationId xmlns:a16="http://schemas.microsoft.com/office/drawing/2014/main" id="{4A09C0A4-A79A-428B-A191-B5B078AB34DF}"/>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Oval 2803">
                <a:extLst>
                  <a:ext uri="{FF2B5EF4-FFF2-40B4-BE49-F238E27FC236}">
                    <a16:creationId xmlns:a16="http://schemas.microsoft.com/office/drawing/2014/main" id="{1AB018DA-2103-4018-9A73-D3F73AA0B479}"/>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Oval 2804">
                <a:extLst>
                  <a:ext uri="{FF2B5EF4-FFF2-40B4-BE49-F238E27FC236}">
                    <a16:creationId xmlns:a16="http://schemas.microsoft.com/office/drawing/2014/main" id="{4C97B1EF-9E55-4508-A46D-9EBA9965A910}"/>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Oval 2805">
                <a:extLst>
                  <a:ext uri="{FF2B5EF4-FFF2-40B4-BE49-F238E27FC236}">
                    <a16:creationId xmlns:a16="http://schemas.microsoft.com/office/drawing/2014/main" id="{C0CE830E-215C-4903-9E49-7CC76EDCE4A8}"/>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Oval 2806">
                <a:extLst>
                  <a:ext uri="{FF2B5EF4-FFF2-40B4-BE49-F238E27FC236}">
                    <a16:creationId xmlns:a16="http://schemas.microsoft.com/office/drawing/2014/main" id="{0AEF48AA-D9AD-467F-9F68-C0758C42BF65}"/>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Oval 2807">
                <a:extLst>
                  <a:ext uri="{FF2B5EF4-FFF2-40B4-BE49-F238E27FC236}">
                    <a16:creationId xmlns:a16="http://schemas.microsoft.com/office/drawing/2014/main" id="{E2DF4B58-4A39-4C4A-B7B1-F3A707CA522A}"/>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Oval 2808">
                <a:extLst>
                  <a:ext uri="{FF2B5EF4-FFF2-40B4-BE49-F238E27FC236}">
                    <a16:creationId xmlns:a16="http://schemas.microsoft.com/office/drawing/2014/main" id="{B9F56741-DF33-4C74-B747-6606954918DA}"/>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Oval 2809">
                <a:extLst>
                  <a:ext uri="{FF2B5EF4-FFF2-40B4-BE49-F238E27FC236}">
                    <a16:creationId xmlns:a16="http://schemas.microsoft.com/office/drawing/2014/main" id="{57C4EA05-0B07-42A9-9130-01432E8AC0E5}"/>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Oval 2810">
                <a:extLst>
                  <a:ext uri="{FF2B5EF4-FFF2-40B4-BE49-F238E27FC236}">
                    <a16:creationId xmlns:a16="http://schemas.microsoft.com/office/drawing/2014/main" id="{D1E78D8E-35BB-4FC6-9DF6-E1BB131B8E60}"/>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Oval 2811">
                <a:extLst>
                  <a:ext uri="{FF2B5EF4-FFF2-40B4-BE49-F238E27FC236}">
                    <a16:creationId xmlns:a16="http://schemas.microsoft.com/office/drawing/2014/main" id="{0E01BA28-3E48-4E59-822C-EC484FC42EF7}"/>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Oval 2812">
                <a:extLst>
                  <a:ext uri="{FF2B5EF4-FFF2-40B4-BE49-F238E27FC236}">
                    <a16:creationId xmlns:a16="http://schemas.microsoft.com/office/drawing/2014/main" id="{72BAC50B-0E8C-43E3-963E-C669FAEA0B70}"/>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Oval 2813">
                <a:extLst>
                  <a:ext uri="{FF2B5EF4-FFF2-40B4-BE49-F238E27FC236}">
                    <a16:creationId xmlns:a16="http://schemas.microsoft.com/office/drawing/2014/main" id="{EB2CBF60-5C79-404D-A31C-07D74A2BB679}"/>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Oval 2814">
                <a:extLst>
                  <a:ext uri="{FF2B5EF4-FFF2-40B4-BE49-F238E27FC236}">
                    <a16:creationId xmlns:a16="http://schemas.microsoft.com/office/drawing/2014/main" id="{35E0F3D1-FCAA-414D-B7D0-16A0579350BE}"/>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Oval 2815">
                <a:extLst>
                  <a:ext uri="{FF2B5EF4-FFF2-40B4-BE49-F238E27FC236}">
                    <a16:creationId xmlns:a16="http://schemas.microsoft.com/office/drawing/2014/main" id="{FBC2C70C-910A-449A-8AC1-94DF3612232D}"/>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Oval 2816">
                <a:extLst>
                  <a:ext uri="{FF2B5EF4-FFF2-40B4-BE49-F238E27FC236}">
                    <a16:creationId xmlns:a16="http://schemas.microsoft.com/office/drawing/2014/main" id="{863A5F52-BC02-44C4-B48D-F58CB991BB13}"/>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Oval 2817">
                <a:extLst>
                  <a:ext uri="{FF2B5EF4-FFF2-40B4-BE49-F238E27FC236}">
                    <a16:creationId xmlns:a16="http://schemas.microsoft.com/office/drawing/2014/main" id="{5D88B15C-B1E7-4896-AA55-F2689339CE9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Oval 2818">
                <a:extLst>
                  <a:ext uri="{FF2B5EF4-FFF2-40B4-BE49-F238E27FC236}">
                    <a16:creationId xmlns:a16="http://schemas.microsoft.com/office/drawing/2014/main" id="{8FC0EA4B-F699-4E3E-9F10-FD94C555578F}"/>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Oval 2819">
                <a:extLst>
                  <a:ext uri="{FF2B5EF4-FFF2-40B4-BE49-F238E27FC236}">
                    <a16:creationId xmlns:a16="http://schemas.microsoft.com/office/drawing/2014/main" id="{6ADD3E73-48C0-4DE3-A1C6-500B1F0793C8}"/>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Oval 2820">
                <a:extLst>
                  <a:ext uri="{FF2B5EF4-FFF2-40B4-BE49-F238E27FC236}">
                    <a16:creationId xmlns:a16="http://schemas.microsoft.com/office/drawing/2014/main" id="{DED16D1B-BFDB-40C0-AFE7-D931B97FFD3C}"/>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Oval 2821">
                <a:extLst>
                  <a:ext uri="{FF2B5EF4-FFF2-40B4-BE49-F238E27FC236}">
                    <a16:creationId xmlns:a16="http://schemas.microsoft.com/office/drawing/2014/main" id="{4F41136D-560D-405B-AC80-C9414DCE9C26}"/>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Oval 2822">
                <a:extLst>
                  <a:ext uri="{FF2B5EF4-FFF2-40B4-BE49-F238E27FC236}">
                    <a16:creationId xmlns:a16="http://schemas.microsoft.com/office/drawing/2014/main" id="{4555FABD-1B75-447A-97C3-EA779D6DDF45}"/>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Oval 2823">
                <a:extLst>
                  <a:ext uri="{FF2B5EF4-FFF2-40B4-BE49-F238E27FC236}">
                    <a16:creationId xmlns:a16="http://schemas.microsoft.com/office/drawing/2014/main" id="{DC94DDF6-E03E-4A79-A2C5-B9325F08C694}"/>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Oval 2824">
                <a:extLst>
                  <a:ext uri="{FF2B5EF4-FFF2-40B4-BE49-F238E27FC236}">
                    <a16:creationId xmlns:a16="http://schemas.microsoft.com/office/drawing/2014/main" id="{CB6255B7-9A98-4AE7-AF16-EF5B2D302F98}"/>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Oval 2825">
                <a:extLst>
                  <a:ext uri="{FF2B5EF4-FFF2-40B4-BE49-F238E27FC236}">
                    <a16:creationId xmlns:a16="http://schemas.microsoft.com/office/drawing/2014/main" id="{41C6FA23-1F3F-4F4B-A957-A9F88F8DB2F1}"/>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Oval 2826">
                <a:extLst>
                  <a:ext uri="{FF2B5EF4-FFF2-40B4-BE49-F238E27FC236}">
                    <a16:creationId xmlns:a16="http://schemas.microsoft.com/office/drawing/2014/main" id="{7684F10A-31FC-4161-B287-446413EADC54}"/>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Oval 2827">
                <a:extLst>
                  <a:ext uri="{FF2B5EF4-FFF2-40B4-BE49-F238E27FC236}">
                    <a16:creationId xmlns:a16="http://schemas.microsoft.com/office/drawing/2014/main" id="{02F4CC26-AD9F-461F-BF14-A2DD8F086681}"/>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Oval 2828">
                <a:extLst>
                  <a:ext uri="{FF2B5EF4-FFF2-40B4-BE49-F238E27FC236}">
                    <a16:creationId xmlns:a16="http://schemas.microsoft.com/office/drawing/2014/main" id="{0B86D3F6-4697-4BE6-B291-6135BA4F9CE1}"/>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Oval 2829">
                <a:extLst>
                  <a:ext uri="{FF2B5EF4-FFF2-40B4-BE49-F238E27FC236}">
                    <a16:creationId xmlns:a16="http://schemas.microsoft.com/office/drawing/2014/main" id="{8F960AD8-D29E-4F00-BDEC-3FB677B5DDE5}"/>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Oval 2830">
                <a:extLst>
                  <a:ext uri="{FF2B5EF4-FFF2-40B4-BE49-F238E27FC236}">
                    <a16:creationId xmlns:a16="http://schemas.microsoft.com/office/drawing/2014/main" id="{9DC3E523-C08F-4FE5-9614-09AA39A152B0}"/>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Oval 2831">
                <a:extLst>
                  <a:ext uri="{FF2B5EF4-FFF2-40B4-BE49-F238E27FC236}">
                    <a16:creationId xmlns:a16="http://schemas.microsoft.com/office/drawing/2014/main" id="{4CF4AE02-CA13-410B-96E5-9836FCB6914F}"/>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Oval 2832">
                <a:extLst>
                  <a:ext uri="{FF2B5EF4-FFF2-40B4-BE49-F238E27FC236}">
                    <a16:creationId xmlns:a16="http://schemas.microsoft.com/office/drawing/2014/main" id="{C5EA7B67-E790-4CC2-8AE6-D7D4DF8A8326}"/>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Oval 2833">
                <a:extLst>
                  <a:ext uri="{FF2B5EF4-FFF2-40B4-BE49-F238E27FC236}">
                    <a16:creationId xmlns:a16="http://schemas.microsoft.com/office/drawing/2014/main" id="{45513234-10EE-4B73-9338-F4D90000DC72}"/>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Oval 2834">
                <a:extLst>
                  <a:ext uri="{FF2B5EF4-FFF2-40B4-BE49-F238E27FC236}">
                    <a16:creationId xmlns:a16="http://schemas.microsoft.com/office/drawing/2014/main" id="{DE66007A-A66E-4BE3-9C8D-9677F654A23E}"/>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Oval 2835">
                <a:extLst>
                  <a:ext uri="{FF2B5EF4-FFF2-40B4-BE49-F238E27FC236}">
                    <a16:creationId xmlns:a16="http://schemas.microsoft.com/office/drawing/2014/main" id="{5B4468FC-7245-4435-BEBA-E6AE157C906E}"/>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Oval 2836">
                <a:extLst>
                  <a:ext uri="{FF2B5EF4-FFF2-40B4-BE49-F238E27FC236}">
                    <a16:creationId xmlns:a16="http://schemas.microsoft.com/office/drawing/2014/main" id="{FE025FF8-D560-4CF5-B356-7D77EC078CE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Oval 2837">
                <a:extLst>
                  <a:ext uri="{FF2B5EF4-FFF2-40B4-BE49-F238E27FC236}">
                    <a16:creationId xmlns:a16="http://schemas.microsoft.com/office/drawing/2014/main" id="{815A7677-EB14-43F3-BCFB-FAA48FFC0EBC}"/>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Oval 2838">
                <a:extLst>
                  <a:ext uri="{FF2B5EF4-FFF2-40B4-BE49-F238E27FC236}">
                    <a16:creationId xmlns:a16="http://schemas.microsoft.com/office/drawing/2014/main" id="{3E62E059-DDAA-4F8F-B051-6132C66E9F41}"/>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Oval 2839">
                <a:extLst>
                  <a:ext uri="{FF2B5EF4-FFF2-40B4-BE49-F238E27FC236}">
                    <a16:creationId xmlns:a16="http://schemas.microsoft.com/office/drawing/2014/main" id="{D59CCACF-52E5-40F3-BA4B-82B1AFDF62F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Oval 2840">
                <a:extLst>
                  <a:ext uri="{FF2B5EF4-FFF2-40B4-BE49-F238E27FC236}">
                    <a16:creationId xmlns:a16="http://schemas.microsoft.com/office/drawing/2014/main" id="{8EEEF0F4-B88D-4E35-8BFE-BAEB603624CF}"/>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Oval 2841">
                <a:extLst>
                  <a:ext uri="{FF2B5EF4-FFF2-40B4-BE49-F238E27FC236}">
                    <a16:creationId xmlns:a16="http://schemas.microsoft.com/office/drawing/2014/main" id="{7161B8BC-DD3B-4E43-B16B-CF89CDC79D81}"/>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Oval 2842">
                <a:extLst>
                  <a:ext uri="{FF2B5EF4-FFF2-40B4-BE49-F238E27FC236}">
                    <a16:creationId xmlns:a16="http://schemas.microsoft.com/office/drawing/2014/main" id="{2B982729-EC79-4B97-8998-C3D1A4B37FC9}"/>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Oval 2843">
                <a:extLst>
                  <a:ext uri="{FF2B5EF4-FFF2-40B4-BE49-F238E27FC236}">
                    <a16:creationId xmlns:a16="http://schemas.microsoft.com/office/drawing/2014/main" id="{4339B7AA-D6FE-4B76-A10D-8A6B6B7116BE}"/>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Oval 2844">
                <a:extLst>
                  <a:ext uri="{FF2B5EF4-FFF2-40B4-BE49-F238E27FC236}">
                    <a16:creationId xmlns:a16="http://schemas.microsoft.com/office/drawing/2014/main" id="{13A76416-3FD4-46F9-990F-2EE527EB21B3}"/>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Oval 2845">
                <a:extLst>
                  <a:ext uri="{FF2B5EF4-FFF2-40B4-BE49-F238E27FC236}">
                    <a16:creationId xmlns:a16="http://schemas.microsoft.com/office/drawing/2014/main" id="{D9EAC036-476B-4F90-A396-B27D90AA1EFE}"/>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Oval 2846">
                <a:extLst>
                  <a:ext uri="{FF2B5EF4-FFF2-40B4-BE49-F238E27FC236}">
                    <a16:creationId xmlns:a16="http://schemas.microsoft.com/office/drawing/2014/main" id="{C6173766-E753-4853-867C-E3ACE8EE01F3}"/>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Oval 2847">
                <a:extLst>
                  <a:ext uri="{FF2B5EF4-FFF2-40B4-BE49-F238E27FC236}">
                    <a16:creationId xmlns:a16="http://schemas.microsoft.com/office/drawing/2014/main" id="{60642474-44F1-42EC-9DE5-61240BF97DB6}"/>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Oval 2848">
                <a:extLst>
                  <a:ext uri="{FF2B5EF4-FFF2-40B4-BE49-F238E27FC236}">
                    <a16:creationId xmlns:a16="http://schemas.microsoft.com/office/drawing/2014/main" id="{C6461668-692F-4BDA-8E9C-339FA45650FD}"/>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Oval 2849">
                <a:extLst>
                  <a:ext uri="{FF2B5EF4-FFF2-40B4-BE49-F238E27FC236}">
                    <a16:creationId xmlns:a16="http://schemas.microsoft.com/office/drawing/2014/main" id="{1E1EB899-5978-4ADF-A94B-F801CE084D7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Oval 2850">
                <a:extLst>
                  <a:ext uri="{FF2B5EF4-FFF2-40B4-BE49-F238E27FC236}">
                    <a16:creationId xmlns:a16="http://schemas.microsoft.com/office/drawing/2014/main" id="{FBB6B654-2E5D-403C-8E66-CDF390909CAC}"/>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Oval 2851">
                <a:extLst>
                  <a:ext uri="{FF2B5EF4-FFF2-40B4-BE49-F238E27FC236}">
                    <a16:creationId xmlns:a16="http://schemas.microsoft.com/office/drawing/2014/main" id="{A43C2802-0FDD-4456-8F3E-0233539DEBD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Oval 2852">
                <a:extLst>
                  <a:ext uri="{FF2B5EF4-FFF2-40B4-BE49-F238E27FC236}">
                    <a16:creationId xmlns:a16="http://schemas.microsoft.com/office/drawing/2014/main" id="{8169768F-3F7F-4B18-BF8F-710894E545E1}"/>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Oval 2853">
                <a:extLst>
                  <a:ext uri="{FF2B5EF4-FFF2-40B4-BE49-F238E27FC236}">
                    <a16:creationId xmlns:a16="http://schemas.microsoft.com/office/drawing/2014/main" id="{2DC9F1E9-6934-42F2-A713-3D64E775448D}"/>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Oval 2854">
                <a:extLst>
                  <a:ext uri="{FF2B5EF4-FFF2-40B4-BE49-F238E27FC236}">
                    <a16:creationId xmlns:a16="http://schemas.microsoft.com/office/drawing/2014/main" id="{6101C61C-B7E6-494F-9086-2DC981F37CA5}"/>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Oval 2855">
                <a:extLst>
                  <a:ext uri="{FF2B5EF4-FFF2-40B4-BE49-F238E27FC236}">
                    <a16:creationId xmlns:a16="http://schemas.microsoft.com/office/drawing/2014/main" id="{17E9C7EA-A87F-45C4-8A3A-C672DBA9243D}"/>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Oval 2856">
                <a:extLst>
                  <a:ext uri="{FF2B5EF4-FFF2-40B4-BE49-F238E27FC236}">
                    <a16:creationId xmlns:a16="http://schemas.microsoft.com/office/drawing/2014/main" id="{BE8C8981-1C05-43AE-AEE7-3005BC4E84F5}"/>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Oval 2857">
                <a:extLst>
                  <a:ext uri="{FF2B5EF4-FFF2-40B4-BE49-F238E27FC236}">
                    <a16:creationId xmlns:a16="http://schemas.microsoft.com/office/drawing/2014/main" id="{BD6B2F33-01E2-4752-BB09-FE1AE4693A6A}"/>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Oval 2858">
                <a:extLst>
                  <a:ext uri="{FF2B5EF4-FFF2-40B4-BE49-F238E27FC236}">
                    <a16:creationId xmlns:a16="http://schemas.microsoft.com/office/drawing/2014/main" id="{302F860D-6607-457C-9276-8E7D91D40C13}"/>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Oval 2859">
                <a:extLst>
                  <a:ext uri="{FF2B5EF4-FFF2-40B4-BE49-F238E27FC236}">
                    <a16:creationId xmlns:a16="http://schemas.microsoft.com/office/drawing/2014/main" id="{E4EE97CB-CE11-4CE5-BFE3-018799500293}"/>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Oval 2860">
                <a:extLst>
                  <a:ext uri="{FF2B5EF4-FFF2-40B4-BE49-F238E27FC236}">
                    <a16:creationId xmlns:a16="http://schemas.microsoft.com/office/drawing/2014/main" id="{138D19C6-0B8A-4CA8-BBF7-8792EB7ACFB6}"/>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Oval 2861">
                <a:extLst>
                  <a:ext uri="{FF2B5EF4-FFF2-40B4-BE49-F238E27FC236}">
                    <a16:creationId xmlns:a16="http://schemas.microsoft.com/office/drawing/2014/main" id="{584192B8-F197-4019-AB45-078362838077}"/>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Oval 2862">
                <a:extLst>
                  <a:ext uri="{FF2B5EF4-FFF2-40B4-BE49-F238E27FC236}">
                    <a16:creationId xmlns:a16="http://schemas.microsoft.com/office/drawing/2014/main" id="{2930C44B-967A-46D4-92E1-01BFCCBA70CB}"/>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Oval 2863">
                <a:extLst>
                  <a:ext uri="{FF2B5EF4-FFF2-40B4-BE49-F238E27FC236}">
                    <a16:creationId xmlns:a16="http://schemas.microsoft.com/office/drawing/2014/main" id="{73CECF6E-570D-48A4-A2E6-B8F906C27C3D}"/>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Oval 2864">
                <a:extLst>
                  <a:ext uri="{FF2B5EF4-FFF2-40B4-BE49-F238E27FC236}">
                    <a16:creationId xmlns:a16="http://schemas.microsoft.com/office/drawing/2014/main" id="{D7D7E674-EFA8-4653-9BE0-A8BE3C692E6D}"/>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Oval 2865">
                <a:extLst>
                  <a:ext uri="{FF2B5EF4-FFF2-40B4-BE49-F238E27FC236}">
                    <a16:creationId xmlns:a16="http://schemas.microsoft.com/office/drawing/2014/main" id="{543B6BE4-E3B0-4399-AFFA-B9B167EBD2A9}"/>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Oval 2866">
                <a:extLst>
                  <a:ext uri="{FF2B5EF4-FFF2-40B4-BE49-F238E27FC236}">
                    <a16:creationId xmlns:a16="http://schemas.microsoft.com/office/drawing/2014/main" id="{B242EDF7-DFC3-462F-A336-F2AB3DB62240}"/>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Oval 2867">
                <a:extLst>
                  <a:ext uri="{FF2B5EF4-FFF2-40B4-BE49-F238E27FC236}">
                    <a16:creationId xmlns:a16="http://schemas.microsoft.com/office/drawing/2014/main" id="{EFD083A3-92EA-4317-A886-7B508CE1D8F6}"/>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Oval 2868">
                <a:extLst>
                  <a:ext uri="{FF2B5EF4-FFF2-40B4-BE49-F238E27FC236}">
                    <a16:creationId xmlns:a16="http://schemas.microsoft.com/office/drawing/2014/main" id="{5322AEF2-BF94-485F-B1FF-3CD2263F8598}"/>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Oval 2869">
                <a:extLst>
                  <a:ext uri="{FF2B5EF4-FFF2-40B4-BE49-F238E27FC236}">
                    <a16:creationId xmlns:a16="http://schemas.microsoft.com/office/drawing/2014/main" id="{DB512996-2E3A-4AB5-9E73-269DD12990B5}"/>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Oval 2870">
                <a:extLst>
                  <a:ext uri="{FF2B5EF4-FFF2-40B4-BE49-F238E27FC236}">
                    <a16:creationId xmlns:a16="http://schemas.microsoft.com/office/drawing/2014/main" id="{BA524682-A42B-48C7-A3D7-C66CDA9B0866}"/>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Oval 2871">
                <a:extLst>
                  <a:ext uri="{FF2B5EF4-FFF2-40B4-BE49-F238E27FC236}">
                    <a16:creationId xmlns:a16="http://schemas.microsoft.com/office/drawing/2014/main" id="{D809DABF-6E93-4F0C-A148-0CED6498945E}"/>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Oval 2872">
                <a:extLst>
                  <a:ext uri="{FF2B5EF4-FFF2-40B4-BE49-F238E27FC236}">
                    <a16:creationId xmlns:a16="http://schemas.microsoft.com/office/drawing/2014/main" id="{D5629FC4-187C-4046-BFC0-6EC33AB6FBB5}"/>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Oval 2873">
                <a:extLst>
                  <a:ext uri="{FF2B5EF4-FFF2-40B4-BE49-F238E27FC236}">
                    <a16:creationId xmlns:a16="http://schemas.microsoft.com/office/drawing/2014/main" id="{DB5141A3-0001-433E-8918-134077580D1D}"/>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Oval 2874">
                <a:extLst>
                  <a:ext uri="{FF2B5EF4-FFF2-40B4-BE49-F238E27FC236}">
                    <a16:creationId xmlns:a16="http://schemas.microsoft.com/office/drawing/2014/main" id="{A26CED6D-D44C-45FF-9B83-99CABD3AC11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Oval 2875">
                <a:extLst>
                  <a:ext uri="{FF2B5EF4-FFF2-40B4-BE49-F238E27FC236}">
                    <a16:creationId xmlns:a16="http://schemas.microsoft.com/office/drawing/2014/main" id="{2133BA21-DD16-4B61-8D89-3112033C09FD}"/>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Oval 2876">
                <a:extLst>
                  <a:ext uri="{FF2B5EF4-FFF2-40B4-BE49-F238E27FC236}">
                    <a16:creationId xmlns:a16="http://schemas.microsoft.com/office/drawing/2014/main" id="{81A41EE4-9285-435F-9DE7-205D1C528770}"/>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Oval 2877">
                <a:extLst>
                  <a:ext uri="{FF2B5EF4-FFF2-40B4-BE49-F238E27FC236}">
                    <a16:creationId xmlns:a16="http://schemas.microsoft.com/office/drawing/2014/main" id="{B3D68B5B-D58D-47B1-B391-5317838F0F1A}"/>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Oval 2878">
                <a:extLst>
                  <a:ext uri="{FF2B5EF4-FFF2-40B4-BE49-F238E27FC236}">
                    <a16:creationId xmlns:a16="http://schemas.microsoft.com/office/drawing/2014/main" id="{74AD8B59-45D9-40AA-9BCC-9046BB743B5E}"/>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Oval 2879">
                <a:extLst>
                  <a:ext uri="{FF2B5EF4-FFF2-40B4-BE49-F238E27FC236}">
                    <a16:creationId xmlns:a16="http://schemas.microsoft.com/office/drawing/2014/main" id="{9BDF142E-1515-4562-9E5F-672CC940E25C}"/>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Oval 2880">
                <a:extLst>
                  <a:ext uri="{FF2B5EF4-FFF2-40B4-BE49-F238E27FC236}">
                    <a16:creationId xmlns:a16="http://schemas.microsoft.com/office/drawing/2014/main" id="{E754DA66-D5C6-44FD-AB23-D8C339BF934E}"/>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Oval 2881">
                <a:extLst>
                  <a:ext uri="{FF2B5EF4-FFF2-40B4-BE49-F238E27FC236}">
                    <a16:creationId xmlns:a16="http://schemas.microsoft.com/office/drawing/2014/main" id="{CB852FB7-1BF9-4FF9-96F8-7BA9AA847CD7}"/>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Oval 2882">
                <a:extLst>
                  <a:ext uri="{FF2B5EF4-FFF2-40B4-BE49-F238E27FC236}">
                    <a16:creationId xmlns:a16="http://schemas.microsoft.com/office/drawing/2014/main" id="{53E99C27-E45E-4B49-89A5-F206683BFC78}"/>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Oval 2883">
                <a:extLst>
                  <a:ext uri="{FF2B5EF4-FFF2-40B4-BE49-F238E27FC236}">
                    <a16:creationId xmlns:a16="http://schemas.microsoft.com/office/drawing/2014/main" id="{DE0F23FC-3948-4D0A-9ADB-44A424C417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Oval 2884">
                <a:extLst>
                  <a:ext uri="{FF2B5EF4-FFF2-40B4-BE49-F238E27FC236}">
                    <a16:creationId xmlns:a16="http://schemas.microsoft.com/office/drawing/2014/main" id="{0E3C0EED-CCBF-4C54-8224-6D73E33F1EBF}"/>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Oval 2885">
                <a:extLst>
                  <a:ext uri="{FF2B5EF4-FFF2-40B4-BE49-F238E27FC236}">
                    <a16:creationId xmlns:a16="http://schemas.microsoft.com/office/drawing/2014/main" id="{1799841F-B7DD-402D-B7B0-A95D0105CCAA}"/>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Oval 2886">
                <a:extLst>
                  <a:ext uri="{FF2B5EF4-FFF2-40B4-BE49-F238E27FC236}">
                    <a16:creationId xmlns:a16="http://schemas.microsoft.com/office/drawing/2014/main" id="{3FE42D1B-C7BD-4A1D-8CD8-DFFA7AF25377}"/>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Oval 2887">
                <a:extLst>
                  <a:ext uri="{FF2B5EF4-FFF2-40B4-BE49-F238E27FC236}">
                    <a16:creationId xmlns:a16="http://schemas.microsoft.com/office/drawing/2014/main" id="{392D4641-113E-4029-8EEB-DB1BC11AFE07}"/>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Oval 2888">
                <a:extLst>
                  <a:ext uri="{FF2B5EF4-FFF2-40B4-BE49-F238E27FC236}">
                    <a16:creationId xmlns:a16="http://schemas.microsoft.com/office/drawing/2014/main" id="{0A802274-8C4C-4260-8A8C-D8E795DA186D}"/>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Oval 2889">
                <a:extLst>
                  <a:ext uri="{FF2B5EF4-FFF2-40B4-BE49-F238E27FC236}">
                    <a16:creationId xmlns:a16="http://schemas.microsoft.com/office/drawing/2014/main" id="{FE3CEBC0-3A92-42EA-87E4-4EED84626800}"/>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Oval 2890">
                <a:extLst>
                  <a:ext uri="{FF2B5EF4-FFF2-40B4-BE49-F238E27FC236}">
                    <a16:creationId xmlns:a16="http://schemas.microsoft.com/office/drawing/2014/main" id="{62E98C3C-15AA-4AF7-814B-FB7ACAC27BA7}"/>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Oval 2891">
                <a:extLst>
                  <a:ext uri="{FF2B5EF4-FFF2-40B4-BE49-F238E27FC236}">
                    <a16:creationId xmlns:a16="http://schemas.microsoft.com/office/drawing/2014/main" id="{9288CB8D-AAF1-44F6-85FF-AB3CF844A082}"/>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Oval 2892">
                <a:extLst>
                  <a:ext uri="{FF2B5EF4-FFF2-40B4-BE49-F238E27FC236}">
                    <a16:creationId xmlns:a16="http://schemas.microsoft.com/office/drawing/2014/main" id="{BD48DEE6-2CED-4443-911A-EB0F9F11EC7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Oval 2893">
                <a:extLst>
                  <a:ext uri="{FF2B5EF4-FFF2-40B4-BE49-F238E27FC236}">
                    <a16:creationId xmlns:a16="http://schemas.microsoft.com/office/drawing/2014/main" id="{EC62EE97-5122-442F-AA36-FF7912575253}"/>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Oval 2894">
                <a:extLst>
                  <a:ext uri="{FF2B5EF4-FFF2-40B4-BE49-F238E27FC236}">
                    <a16:creationId xmlns:a16="http://schemas.microsoft.com/office/drawing/2014/main" id="{2EAD546A-72CC-4A73-8088-293AB269F19B}"/>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Oval 2895">
                <a:extLst>
                  <a:ext uri="{FF2B5EF4-FFF2-40B4-BE49-F238E27FC236}">
                    <a16:creationId xmlns:a16="http://schemas.microsoft.com/office/drawing/2014/main" id="{1601405A-B0C8-4C52-A88E-4C59BB02E7FB}"/>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Oval 2896">
                <a:extLst>
                  <a:ext uri="{FF2B5EF4-FFF2-40B4-BE49-F238E27FC236}">
                    <a16:creationId xmlns:a16="http://schemas.microsoft.com/office/drawing/2014/main" id="{EA8A6B45-AE57-4CF3-B86A-41ED0E89724F}"/>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Oval 2897">
                <a:extLst>
                  <a:ext uri="{FF2B5EF4-FFF2-40B4-BE49-F238E27FC236}">
                    <a16:creationId xmlns:a16="http://schemas.microsoft.com/office/drawing/2014/main" id="{664886BF-0837-446B-B3D0-AA02D261A869}"/>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Oval 2898">
                <a:extLst>
                  <a:ext uri="{FF2B5EF4-FFF2-40B4-BE49-F238E27FC236}">
                    <a16:creationId xmlns:a16="http://schemas.microsoft.com/office/drawing/2014/main" id="{933F3F03-C222-45B2-B02C-97372F6C6709}"/>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Oval 2899">
                <a:extLst>
                  <a:ext uri="{FF2B5EF4-FFF2-40B4-BE49-F238E27FC236}">
                    <a16:creationId xmlns:a16="http://schemas.microsoft.com/office/drawing/2014/main" id="{A22B4455-F83D-4343-B2C6-1FFA5CB28153}"/>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Oval 2900">
                <a:extLst>
                  <a:ext uri="{FF2B5EF4-FFF2-40B4-BE49-F238E27FC236}">
                    <a16:creationId xmlns:a16="http://schemas.microsoft.com/office/drawing/2014/main" id="{19D2CC46-AF81-4681-A61D-C3FFD1774090}"/>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Oval 2901">
                <a:extLst>
                  <a:ext uri="{FF2B5EF4-FFF2-40B4-BE49-F238E27FC236}">
                    <a16:creationId xmlns:a16="http://schemas.microsoft.com/office/drawing/2014/main" id="{61E9D6C4-1FFD-4679-B7BB-1332FED7BE9C}"/>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Oval 2902">
                <a:extLst>
                  <a:ext uri="{FF2B5EF4-FFF2-40B4-BE49-F238E27FC236}">
                    <a16:creationId xmlns:a16="http://schemas.microsoft.com/office/drawing/2014/main" id="{3AF669ED-94C9-48E4-9BAF-291CDB4A0483}"/>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Oval 2903">
                <a:extLst>
                  <a:ext uri="{FF2B5EF4-FFF2-40B4-BE49-F238E27FC236}">
                    <a16:creationId xmlns:a16="http://schemas.microsoft.com/office/drawing/2014/main" id="{B502F9B1-D2AE-4194-89D8-02A1CDB19BAB}"/>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Oval 2904">
                <a:extLst>
                  <a:ext uri="{FF2B5EF4-FFF2-40B4-BE49-F238E27FC236}">
                    <a16:creationId xmlns:a16="http://schemas.microsoft.com/office/drawing/2014/main" id="{502BD739-25EC-48BE-87F2-0417BB623B22}"/>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Oval 2905">
                <a:extLst>
                  <a:ext uri="{FF2B5EF4-FFF2-40B4-BE49-F238E27FC236}">
                    <a16:creationId xmlns:a16="http://schemas.microsoft.com/office/drawing/2014/main" id="{50212A20-E058-4049-88B3-4D27B36FA25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Oval 2906">
                <a:extLst>
                  <a:ext uri="{FF2B5EF4-FFF2-40B4-BE49-F238E27FC236}">
                    <a16:creationId xmlns:a16="http://schemas.microsoft.com/office/drawing/2014/main" id="{3C05EF0F-83E3-4E50-ACBE-6F57935DBE81}"/>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Oval 2907">
                <a:extLst>
                  <a:ext uri="{FF2B5EF4-FFF2-40B4-BE49-F238E27FC236}">
                    <a16:creationId xmlns:a16="http://schemas.microsoft.com/office/drawing/2014/main" id="{014ABC1D-9F22-4AA7-9B2F-46ECC46CF74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Oval 2908">
                <a:extLst>
                  <a:ext uri="{FF2B5EF4-FFF2-40B4-BE49-F238E27FC236}">
                    <a16:creationId xmlns:a16="http://schemas.microsoft.com/office/drawing/2014/main" id="{26AB871E-F715-4C41-9BAE-7BA7EC4D3A9F}"/>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Oval 2909">
                <a:extLst>
                  <a:ext uri="{FF2B5EF4-FFF2-40B4-BE49-F238E27FC236}">
                    <a16:creationId xmlns:a16="http://schemas.microsoft.com/office/drawing/2014/main" id="{33615CB5-B542-4849-A3C9-B1C6E669B40A}"/>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Oval 2910">
                <a:extLst>
                  <a:ext uri="{FF2B5EF4-FFF2-40B4-BE49-F238E27FC236}">
                    <a16:creationId xmlns:a16="http://schemas.microsoft.com/office/drawing/2014/main" id="{54C8D286-970D-4BCC-83B9-6F1551A6E200}"/>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Oval 2911">
                <a:extLst>
                  <a:ext uri="{FF2B5EF4-FFF2-40B4-BE49-F238E27FC236}">
                    <a16:creationId xmlns:a16="http://schemas.microsoft.com/office/drawing/2014/main" id="{E0C2DA14-F1E0-4F8A-8CB8-C3674B2531B0}"/>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Oval 2912">
                <a:extLst>
                  <a:ext uri="{FF2B5EF4-FFF2-40B4-BE49-F238E27FC236}">
                    <a16:creationId xmlns:a16="http://schemas.microsoft.com/office/drawing/2014/main" id="{D432C36E-EB4C-4848-97C1-F8C05B13FC49}"/>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Oval 2913">
                <a:extLst>
                  <a:ext uri="{FF2B5EF4-FFF2-40B4-BE49-F238E27FC236}">
                    <a16:creationId xmlns:a16="http://schemas.microsoft.com/office/drawing/2014/main" id="{541862C5-E02B-4AC6-A05E-B2317088726F}"/>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Oval 2914">
                <a:extLst>
                  <a:ext uri="{FF2B5EF4-FFF2-40B4-BE49-F238E27FC236}">
                    <a16:creationId xmlns:a16="http://schemas.microsoft.com/office/drawing/2014/main" id="{C03F0541-72D8-46C2-81AA-89A00A0A427C}"/>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Oval 2915">
                <a:extLst>
                  <a:ext uri="{FF2B5EF4-FFF2-40B4-BE49-F238E27FC236}">
                    <a16:creationId xmlns:a16="http://schemas.microsoft.com/office/drawing/2014/main" id="{08F7A33F-559A-4A16-B7F0-6A69938CF84F}"/>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Oval 2916">
                <a:extLst>
                  <a:ext uri="{FF2B5EF4-FFF2-40B4-BE49-F238E27FC236}">
                    <a16:creationId xmlns:a16="http://schemas.microsoft.com/office/drawing/2014/main" id="{82CF6F57-435D-47AA-8FBF-49AF3C0A8A79}"/>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Oval 2917">
                <a:extLst>
                  <a:ext uri="{FF2B5EF4-FFF2-40B4-BE49-F238E27FC236}">
                    <a16:creationId xmlns:a16="http://schemas.microsoft.com/office/drawing/2014/main" id="{37FAA8FA-C6E6-4B6F-8090-9F54983F505E}"/>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Oval 2918">
                <a:extLst>
                  <a:ext uri="{FF2B5EF4-FFF2-40B4-BE49-F238E27FC236}">
                    <a16:creationId xmlns:a16="http://schemas.microsoft.com/office/drawing/2014/main" id="{EBA6F601-E49B-434F-8664-ABFBAF294529}"/>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Oval 2919">
                <a:extLst>
                  <a:ext uri="{FF2B5EF4-FFF2-40B4-BE49-F238E27FC236}">
                    <a16:creationId xmlns:a16="http://schemas.microsoft.com/office/drawing/2014/main" id="{68E8BCC3-03E5-4BEC-8DF6-86767B154088}"/>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Oval 2920">
                <a:extLst>
                  <a:ext uri="{FF2B5EF4-FFF2-40B4-BE49-F238E27FC236}">
                    <a16:creationId xmlns:a16="http://schemas.microsoft.com/office/drawing/2014/main" id="{60A8A3F1-841E-4253-B0DE-691B87A47174}"/>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Oval 2921">
                <a:extLst>
                  <a:ext uri="{FF2B5EF4-FFF2-40B4-BE49-F238E27FC236}">
                    <a16:creationId xmlns:a16="http://schemas.microsoft.com/office/drawing/2014/main" id="{5B521AAB-349D-403E-B2D4-983A0A775221}"/>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Oval 2922">
                <a:extLst>
                  <a:ext uri="{FF2B5EF4-FFF2-40B4-BE49-F238E27FC236}">
                    <a16:creationId xmlns:a16="http://schemas.microsoft.com/office/drawing/2014/main" id="{40E7F44F-1B59-4350-8691-288CF1F00EB1}"/>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Oval 2923">
                <a:extLst>
                  <a:ext uri="{FF2B5EF4-FFF2-40B4-BE49-F238E27FC236}">
                    <a16:creationId xmlns:a16="http://schemas.microsoft.com/office/drawing/2014/main" id="{DC3AAFDF-FB01-41F4-8DC5-9EA624D10B4F}"/>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Oval 2924">
                <a:extLst>
                  <a:ext uri="{FF2B5EF4-FFF2-40B4-BE49-F238E27FC236}">
                    <a16:creationId xmlns:a16="http://schemas.microsoft.com/office/drawing/2014/main" id="{6D08462D-CD53-49D7-821F-A93BE8E24F1E}"/>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Oval 2925">
                <a:extLst>
                  <a:ext uri="{FF2B5EF4-FFF2-40B4-BE49-F238E27FC236}">
                    <a16:creationId xmlns:a16="http://schemas.microsoft.com/office/drawing/2014/main" id="{7F702B5A-02C7-4521-9E20-DF6D410E8E6B}"/>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Oval 2926">
                <a:extLst>
                  <a:ext uri="{FF2B5EF4-FFF2-40B4-BE49-F238E27FC236}">
                    <a16:creationId xmlns:a16="http://schemas.microsoft.com/office/drawing/2014/main" id="{78FA5F3F-0AE5-4653-9AFF-E6DCB556685E}"/>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Oval 2927">
                <a:extLst>
                  <a:ext uri="{FF2B5EF4-FFF2-40B4-BE49-F238E27FC236}">
                    <a16:creationId xmlns:a16="http://schemas.microsoft.com/office/drawing/2014/main" id="{4A49A12D-5437-416A-8696-EA7354537298}"/>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Oval 2928">
                <a:extLst>
                  <a:ext uri="{FF2B5EF4-FFF2-40B4-BE49-F238E27FC236}">
                    <a16:creationId xmlns:a16="http://schemas.microsoft.com/office/drawing/2014/main" id="{98717B8A-9290-4CE0-9935-DEC9F26ABA4A}"/>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Oval 2929">
                <a:extLst>
                  <a:ext uri="{FF2B5EF4-FFF2-40B4-BE49-F238E27FC236}">
                    <a16:creationId xmlns:a16="http://schemas.microsoft.com/office/drawing/2014/main" id="{F680B2D3-3BE4-4F25-AC13-3A526E757618}"/>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Oval 2930">
                <a:extLst>
                  <a:ext uri="{FF2B5EF4-FFF2-40B4-BE49-F238E27FC236}">
                    <a16:creationId xmlns:a16="http://schemas.microsoft.com/office/drawing/2014/main" id="{782795CE-9D54-42EF-A53B-B2ACB29B3C69}"/>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Oval 2931">
                <a:extLst>
                  <a:ext uri="{FF2B5EF4-FFF2-40B4-BE49-F238E27FC236}">
                    <a16:creationId xmlns:a16="http://schemas.microsoft.com/office/drawing/2014/main" id="{277AA551-2FDE-4F5D-8A41-A5E49512F172}"/>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Oval 2932">
                <a:extLst>
                  <a:ext uri="{FF2B5EF4-FFF2-40B4-BE49-F238E27FC236}">
                    <a16:creationId xmlns:a16="http://schemas.microsoft.com/office/drawing/2014/main" id="{6476CF5B-619A-477A-B644-99ABAC072B3E}"/>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Oval 2933">
                <a:extLst>
                  <a:ext uri="{FF2B5EF4-FFF2-40B4-BE49-F238E27FC236}">
                    <a16:creationId xmlns:a16="http://schemas.microsoft.com/office/drawing/2014/main" id="{3E14314F-D72F-42DE-902D-E16BE09B5700}"/>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Oval 2934">
                <a:extLst>
                  <a:ext uri="{FF2B5EF4-FFF2-40B4-BE49-F238E27FC236}">
                    <a16:creationId xmlns:a16="http://schemas.microsoft.com/office/drawing/2014/main" id="{0EE7EA4A-F282-4947-ABEE-814809FF292B}"/>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Oval 2935">
                <a:extLst>
                  <a:ext uri="{FF2B5EF4-FFF2-40B4-BE49-F238E27FC236}">
                    <a16:creationId xmlns:a16="http://schemas.microsoft.com/office/drawing/2014/main" id="{F7C8633A-00C3-4DFD-811B-34FDED613242}"/>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Oval 2936">
                <a:extLst>
                  <a:ext uri="{FF2B5EF4-FFF2-40B4-BE49-F238E27FC236}">
                    <a16:creationId xmlns:a16="http://schemas.microsoft.com/office/drawing/2014/main" id="{338333A9-3FC9-490E-897E-6421D2F861CC}"/>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Oval 2937">
                <a:extLst>
                  <a:ext uri="{FF2B5EF4-FFF2-40B4-BE49-F238E27FC236}">
                    <a16:creationId xmlns:a16="http://schemas.microsoft.com/office/drawing/2014/main" id="{907D7533-6E91-43D7-AC91-24D21A95FBC1}"/>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Oval 2938">
                <a:extLst>
                  <a:ext uri="{FF2B5EF4-FFF2-40B4-BE49-F238E27FC236}">
                    <a16:creationId xmlns:a16="http://schemas.microsoft.com/office/drawing/2014/main" id="{9A271E6D-D571-42EA-85C9-456AC270B7E4}"/>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Oval 2939">
                <a:extLst>
                  <a:ext uri="{FF2B5EF4-FFF2-40B4-BE49-F238E27FC236}">
                    <a16:creationId xmlns:a16="http://schemas.microsoft.com/office/drawing/2014/main" id="{DCCB03A9-98FC-4420-A13B-3F863411E182}"/>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Oval 2940">
                <a:extLst>
                  <a:ext uri="{FF2B5EF4-FFF2-40B4-BE49-F238E27FC236}">
                    <a16:creationId xmlns:a16="http://schemas.microsoft.com/office/drawing/2014/main" id="{E7D3F15E-036B-4ED9-BB11-7BE4C4F3E149}"/>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Oval 2941">
                <a:extLst>
                  <a:ext uri="{FF2B5EF4-FFF2-40B4-BE49-F238E27FC236}">
                    <a16:creationId xmlns:a16="http://schemas.microsoft.com/office/drawing/2014/main" id="{40690B6B-25EA-4FA5-95C4-F6868B18745A}"/>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Oval 2942">
                <a:extLst>
                  <a:ext uri="{FF2B5EF4-FFF2-40B4-BE49-F238E27FC236}">
                    <a16:creationId xmlns:a16="http://schemas.microsoft.com/office/drawing/2014/main" id="{5FAC16F6-D5BF-48BE-8F5E-399317AE5519}"/>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Oval 2943">
                <a:extLst>
                  <a:ext uri="{FF2B5EF4-FFF2-40B4-BE49-F238E27FC236}">
                    <a16:creationId xmlns:a16="http://schemas.microsoft.com/office/drawing/2014/main" id="{B36467DC-FB32-4B46-877A-E71971694460}"/>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Oval 2944">
                <a:extLst>
                  <a:ext uri="{FF2B5EF4-FFF2-40B4-BE49-F238E27FC236}">
                    <a16:creationId xmlns:a16="http://schemas.microsoft.com/office/drawing/2014/main" id="{8525C23A-CCA5-4C4D-AE13-9C43625B6818}"/>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Oval 2945">
                <a:extLst>
                  <a:ext uri="{FF2B5EF4-FFF2-40B4-BE49-F238E27FC236}">
                    <a16:creationId xmlns:a16="http://schemas.microsoft.com/office/drawing/2014/main" id="{D20BF138-06AC-4164-B922-D05D70F1C1B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Oval 2946">
                <a:extLst>
                  <a:ext uri="{FF2B5EF4-FFF2-40B4-BE49-F238E27FC236}">
                    <a16:creationId xmlns:a16="http://schemas.microsoft.com/office/drawing/2014/main" id="{AB826350-BEC0-41E7-928F-C0F2DCD34403}"/>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Oval 2947">
                <a:extLst>
                  <a:ext uri="{FF2B5EF4-FFF2-40B4-BE49-F238E27FC236}">
                    <a16:creationId xmlns:a16="http://schemas.microsoft.com/office/drawing/2014/main" id="{A97D2F4D-BC09-4330-9584-28A007BFABE1}"/>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Oval 2948">
                <a:extLst>
                  <a:ext uri="{FF2B5EF4-FFF2-40B4-BE49-F238E27FC236}">
                    <a16:creationId xmlns:a16="http://schemas.microsoft.com/office/drawing/2014/main" id="{A74B52F1-6634-46F9-86CE-96BD4709EFC8}"/>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Oval 2949">
                <a:extLst>
                  <a:ext uri="{FF2B5EF4-FFF2-40B4-BE49-F238E27FC236}">
                    <a16:creationId xmlns:a16="http://schemas.microsoft.com/office/drawing/2014/main" id="{4B800288-F4BC-4C0A-A851-BAA9E8B99FCD}"/>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Oval 2950">
                <a:extLst>
                  <a:ext uri="{FF2B5EF4-FFF2-40B4-BE49-F238E27FC236}">
                    <a16:creationId xmlns:a16="http://schemas.microsoft.com/office/drawing/2014/main" id="{0D2DACBF-85BF-4B98-BFF8-0B1E82E3BD0F}"/>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Oval 2951">
                <a:extLst>
                  <a:ext uri="{FF2B5EF4-FFF2-40B4-BE49-F238E27FC236}">
                    <a16:creationId xmlns:a16="http://schemas.microsoft.com/office/drawing/2014/main" id="{D5875FD6-4137-4A86-821B-91EC7C5BE1FA}"/>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Oval 2952">
                <a:extLst>
                  <a:ext uri="{FF2B5EF4-FFF2-40B4-BE49-F238E27FC236}">
                    <a16:creationId xmlns:a16="http://schemas.microsoft.com/office/drawing/2014/main" id="{55990621-8ED7-4467-B1FD-F7D9FAD0E476}"/>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Oval 2953">
                <a:extLst>
                  <a:ext uri="{FF2B5EF4-FFF2-40B4-BE49-F238E27FC236}">
                    <a16:creationId xmlns:a16="http://schemas.microsoft.com/office/drawing/2014/main" id="{9391A619-A5AB-448E-8816-3B5B611840D5}"/>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Oval 2954">
                <a:extLst>
                  <a:ext uri="{FF2B5EF4-FFF2-40B4-BE49-F238E27FC236}">
                    <a16:creationId xmlns:a16="http://schemas.microsoft.com/office/drawing/2014/main" id="{98F514DD-FD6D-4E59-A500-5B85D14CC045}"/>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Oval 2955">
                <a:extLst>
                  <a:ext uri="{FF2B5EF4-FFF2-40B4-BE49-F238E27FC236}">
                    <a16:creationId xmlns:a16="http://schemas.microsoft.com/office/drawing/2014/main" id="{1F1094F2-6564-4280-A8EF-65D70D7D15B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Oval 2956">
                <a:extLst>
                  <a:ext uri="{FF2B5EF4-FFF2-40B4-BE49-F238E27FC236}">
                    <a16:creationId xmlns:a16="http://schemas.microsoft.com/office/drawing/2014/main" id="{4053804E-B448-42B4-A826-BFB44A8161CD}"/>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Oval 2957">
                <a:extLst>
                  <a:ext uri="{FF2B5EF4-FFF2-40B4-BE49-F238E27FC236}">
                    <a16:creationId xmlns:a16="http://schemas.microsoft.com/office/drawing/2014/main" id="{5B7EBF3A-0AE9-4AEC-B9F5-224AE6EBEA41}"/>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Oval 2958">
                <a:extLst>
                  <a:ext uri="{FF2B5EF4-FFF2-40B4-BE49-F238E27FC236}">
                    <a16:creationId xmlns:a16="http://schemas.microsoft.com/office/drawing/2014/main" id="{BAB6B0A2-EC93-4619-AFEF-36409C218B18}"/>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Oval 2959">
                <a:extLst>
                  <a:ext uri="{FF2B5EF4-FFF2-40B4-BE49-F238E27FC236}">
                    <a16:creationId xmlns:a16="http://schemas.microsoft.com/office/drawing/2014/main" id="{B5CA0372-D2AA-4F98-881E-82B9C796F1BE}"/>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Oval 2960">
                <a:extLst>
                  <a:ext uri="{FF2B5EF4-FFF2-40B4-BE49-F238E27FC236}">
                    <a16:creationId xmlns:a16="http://schemas.microsoft.com/office/drawing/2014/main" id="{DB0D636C-E14C-4D14-8529-96E0BCAF0FE3}"/>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Oval 2961">
                <a:extLst>
                  <a:ext uri="{FF2B5EF4-FFF2-40B4-BE49-F238E27FC236}">
                    <a16:creationId xmlns:a16="http://schemas.microsoft.com/office/drawing/2014/main" id="{02350BBB-8763-40C7-A55E-D4BD681C67E2}"/>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Oval 2962">
                <a:extLst>
                  <a:ext uri="{FF2B5EF4-FFF2-40B4-BE49-F238E27FC236}">
                    <a16:creationId xmlns:a16="http://schemas.microsoft.com/office/drawing/2014/main" id="{8C99207C-02CF-4B11-8BFE-E7221A2F81BA}"/>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Oval 2963">
                <a:extLst>
                  <a:ext uri="{FF2B5EF4-FFF2-40B4-BE49-F238E27FC236}">
                    <a16:creationId xmlns:a16="http://schemas.microsoft.com/office/drawing/2014/main" id="{FBE167F5-5CBF-4D3E-8695-B329D15707E6}"/>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Oval 2964">
                <a:extLst>
                  <a:ext uri="{FF2B5EF4-FFF2-40B4-BE49-F238E27FC236}">
                    <a16:creationId xmlns:a16="http://schemas.microsoft.com/office/drawing/2014/main" id="{8F3ED729-1308-449D-AEE1-D3F830595E36}"/>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Oval 2965">
                <a:extLst>
                  <a:ext uri="{FF2B5EF4-FFF2-40B4-BE49-F238E27FC236}">
                    <a16:creationId xmlns:a16="http://schemas.microsoft.com/office/drawing/2014/main" id="{D920ADA0-F86E-409C-AD2A-3BCA3FA7BE6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Oval 2966">
                <a:extLst>
                  <a:ext uri="{FF2B5EF4-FFF2-40B4-BE49-F238E27FC236}">
                    <a16:creationId xmlns:a16="http://schemas.microsoft.com/office/drawing/2014/main" id="{54A5C0F4-D61F-489D-8095-4451DCF2A086}"/>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Oval 2967">
                <a:extLst>
                  <a:ext uri="{FF2B5EF4-FFF2-40B4-BE49-F238E27FC236}">
                    <a16:creationId xmlns:a16="http://schemas.microsoft.com/office/drawing/2014/main" id="{F18C107B-1865-485D-BF4C-22F1C9822372}"/>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Oval 2968">
                <a:extLst>
                  <a:ext uri="{FF2B5EF4-FFF2-40B4-BE49-F238E27FC236}">
                    <a16:creationId xmlns:a16="http://schemas.microsoft.com/office/drawing/2014/main" id="{4FC8E92A-3B3F-405C-8713-8E0365B4D608}"/>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Oval 2969">
                <a:extLst>
                  <a:ext uri="{FF2B5EF4-FFF2-40B4-BE49-F238E27FC236}">
                    <a16:creationId xmlns:a16="http://schemas.microsoft.com/office/drawing/2014/main" id="{F2544755-1E68-45A3-A96F-9849878747E6}"/>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Oval 2970">
                <a:extLst>
                  <a:ext uri="{FF2B5EF4-FFF2-40B4-BE49-F238E27FC236}">
                    <a16:creationId xmlns:a16="http://schemas.microsoft.com/office/drawing/2014/main" id="{840DC6CE-FF7E-432B-B1E8-720B611F77CE}"/>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Oval 2971">
                <a:extLst>
                  <a:ext uri="{FF2B5EF4-FFF2-40B4-BE49-F238E27FC236}">
                    <a16:creationId xmlns:a16="http://schemas.microsoft.com/office/drawing/2014/main" id="{682104C9-5E65-449F-B77B-D2C756B77DA0}"/>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Oval 2972">
                <a:extLst>
                  <a:ext uri="{FF2B5EF4-FFF2-40B4-BE49-F238E27FC236}">
                    <a16:creationId xmlns:a16="http://schemas.microsoft.com/office/drawing/2014/main" id="{E19E9D09-7F19-462C-99F1-88DB1142EE01}"/>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Oval 2973">
                <a:extLst>
                  <a:ext uri="{FF2B5EF4-FFF2-40B4-BE49-F238E27FC236}">
                    <a16:creationId xmlns:a16="http://schemas.microsoft.com/office/drawing/2014/main" id="{50431CB4-3313-439D-ABBC-9172F9D40AAB}"/>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Oval 2974">
                <a:extLst>
                  <a:ext uri="{FF2B5EF4-FFF2-40B4-BE49-F238E27FC236}">
                    <a16:creationId xmlns:a16="http://schemas.microsoft.com/office/drawing/2014/main" id="{73CC7A87-C7F7-46E8-BC21-02DDBAFF5D66}"/>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Oval 2975">
                <a:extLst>
                  <a:ext uri="{FF2B5EF4-FFF2-40B4-BE49-F238E27FC236}">
                    <a16:creationId xmlns:a16="http://schemas.microsoft.com/office/drawing/2014/main" id="{650C5C18-4934-48D9-BB2F-6823022A406E}"/>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Oval 2976">
                <a:extLst>
                  <a:ext uri="{FF2B5EF4-FFF2-40B4-BE49-F238E27FC236}">
                    <a16:creationId xmlns:a16="http://schemas.microsoft.com/office/drawing/2014/main" id="{43A63384-F090-408B-BF5A-2F89EB5D5A7D}"/>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Oval 2977">
                <a:extLst>
                  <a:ext uri="{FF2B5EF4-FFF2-40B4-BE49-F238E27FC236}">
                    <a16:creationId xmlns:a16="http://schemas.microsoft.com/office/drawing/2014/main" id="{6A8AB250-449C-465F-A41D-C9C502A51B81}"/>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Oval 2978">
                <a:extLst>
                  <a:ext uri="{FF2B5EF4-FFF2-40B4-BE49-F238E27FC236}">
                    <a16:creationId xmlns:a16="http://schemas.microsoft.com/office/drawing/2014/main" id="{D3B93AEC-8309-4198-8479-2CE9D82CED57}"/>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Oval 2979">
                <a:extLst>
                  <a:ext uri="{FF2B5EF4-FFF2-40B4-BE49-F238E27FC236}">
                    <a16:creationId xmlns:a16="http://schemas.microsoft.com/office/drawing/2014/main" id="{1EE7002C-C65B-4D5B-AFB1-082FCCE6AB88}"/>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Oval 2980">
                <a:extLst>
                  <a:ext uri="{FF2B5EF4-FFF2-40B4-BE49-F238E27FC236}">
                    <a16:creationId xmlns:a16="http://schemas.microsoft.com/office/drawing/2014/main" id="{A1A13783-478A-4F95-A37C-9576A8C3671C}"/>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Oval 2981">
                <a:extLst>
                  <a:ext uri="{FF2B5EF4-FFF2-40B4-BE49-F238E27FC236}">
                    <a16:creationId xmlns:a16="http://schemas.microsoft.com/office/drawing/2014/main" id="{19D02C03-4959-4FCA-B514-C683CFAED683}"/>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Oval 2982">
                <a:extLst>
                  <a:ext uri="{FF2B5EF4-FFF2-40B4-BE49-F238E27FC236}">
                    <a16:creationId xmlns:a16="http://schemas.microsoft.com/office/drawing/2014/main" id="{E9B5E773-95A8-4F78-9791-49435850EA3E}"/>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0" name="Oval 2984">
              <a:extLst>
                <a:ext uri="{FF2B5EF4-FFF2-40B4-BE49-F238E27FC236}">
                  <a16:creationId xmlns:a16="http://schemas.microsoft.com/office/drawing/2014/main" id="{9088A251-A8E6-4AB4-BEB8-51D9D1339EE9}"/>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Oval 2985">
              <a:extLst>
                <a:ext uri="{FF2B5EF4-FFF2-40B4-BE49-F238E27FC236}">
                  <a16:creationId xmlns:a16="http://schemas.microsoft.com/office/drawing/2014/main" id="{272A0D7F-47B7-461E-8EC9-B4C192AB0EBC}"/>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Oval 2986">
              <a:extLst>
                <a:ext uri="{FF2B5EF4-FFF2-40B4-BE49-F238E27FC236}">
                  <a16:creationId xmlns:a16="http://schemas.microsoft.com/office/drawing/2014/main" id="{A8B8B90B-557D-4EDB-93E0-929688734B5F}"/>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Oval 2987">
              <a:extLst>
                <a:ext uri="{FF2B5EF4-FFF2-40B4-BE49-F238E27FC236}">
                  <a16:creationId xmlns:a16="http://schemas.microsoft.com/office/drawing/2014/main" id="{82262424-34A2-4445-952F-01CBDC8724EC}"/>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Oval 2988">
              <a:extLst>
                <a:ext uri="{FF2B5EF4-FFF2-40B4-BE49-F238E27FC236}">
                  <a16:creationId xmlns:a16="http://schemas.microsoft.com/office/drawing/2014/main" id="{0A2A34B3-C8A6-4DDA-B0EF-ACB1138FC4A6}"/>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Oval 2989">
              <a:extLst>
                <a:ext uri="{FF2B5EF4-FFF2-40B4-BE49-F238E27FC236}">
                  <a16:creationId xmlns:a16="http://schemas.microsoft.com/office/drawing/2014/main" id="{51935C46-E95D-4E55-B04C-5C187F867B0C}"/>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Oval 2990">
              <a:extLst>
                <a:ext uri="{FF2B5EF4-FFF2-40B4-BE49-F238E27FC236}">
                  <a16:creationId xmlns:a16="http://schemas.microsoft.com/office/drawing/2014/main" id="{5BA59005-7C60-42BB-8EAA-4709A443B9C9}"/>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Oval 2991">
              <a:extLst>
                <a:ext uri="{FF2B5EF4-FFF2-40B4-BE49-F238E27FC236}">
                  <a16:creationId xmlns:a16="http://schemas.microsoft.com/office/drawing/2014/main" id="{C7B79957-3AEF-48F9-A17A-9425D8E5B12A}"/>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Oval 2992">
              <a:extLst>
                <a:ext uri="{FF2B5EF4-FFF2-40B4-BE49-F238E27FC236}">
                  <a16:creationId xmlns:a16="http://schemas.microsoft.com/office/drawing/2014/main" id="{7F19DFB2-D00E-42CA-8799-331C7B677164}"/>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Oval 2993">
              <a:extLst>
                <a:ext uri="{FF2B5EF4-FFF2-40B4-BE49-F238E27FC236}">
                  <a16:creationId xmlns:a16="http://schemas.microsoft.com/office/drawing/2014/main" id="{C65497C0-B4CE-4331-AD42-6A6DD1F6B825}"/>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Oval 2994">
              <a:extLst>
                <a:ext uri="{FF2B5EF4-FFF2-40B4-BE49-F238E27FC236}">
                  <a16:creationId xmlns:a16="http://schemas.microsoft.com/office/drawing/2014/main" id="{4B7E2D30-93DB-4ED6-81F7-F1D15D39599C}"/>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Oval 2995">
              <a:extLst>
                <a:ext uri="{FF2B5EF4-FFF2-40B4-BE49-F238E27FC236}">
                  <a16:creationId xmlns:a16="http://schemas.microsoft.com/office/drawing/2014/main" id="{D3485E7C-C6E0-44E6-A197-5C4108330236}"/>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Oval 2996">
              <a:extLst>
                <a:ext uri="{FF2B5EF4-FFF2-40B4-BE49-F238E27FC236}">
                  <a16:creationId xmlns:a16="http://schemas.microsoft.com/office/drawing/2014/main" id="{4C775BAC-6AD9-47C3-A33B-28514157C67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Oval 2997">
              <a:extLst>
                <a:ext uri="{FF2B5EF4-FFF2-40B4-BE49-F238E27FC236}">
                  <a16:creationId xmlns:a16="http://schemas.microsoft.com/office/drawing/2014/main" id="{276A86C0-B3D4-41CB-9C97-30F9E6612E01}"/>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Oval 2998">
              <a:extLst>
                <a:ext uri="{FF2B5EF4-FFF2-40B4-BE49-F238E27FC236}">
                  <a16:creationId xmlns:a16="http://schemas.microsoft.com/office/drawing/2014/main" id="{BD36DFF2-CC0B-4624-AB74-823A88D03A0F}"/>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Oval 2999">
              <a:extLst>
                <a:ext uri="{FF2B5EF4-FFF2-40B4-BE49-F238E27FC236}">
                  <a16:creationId xmlns:a16="http://schemas.microsoft.com/office/drawing/2014/main" id="{552F99F3-84FE-4769-8A01-BE9FBC8662AC}"/>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Oval 3000">
              <a:extLst>
                <a:ext uri="{FF2B5EF4-FFF2-40B4-BE49-F238E27FC236}">
                  <a16:creationId xmlns:a16="http://schemas.microsoft.com/office/drawing/2014/main" id="{2A18FE10-9D17-43F3-9419-913BAE3F9738}"/>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Oval 3001">
              <a:extLst>
                <a:ext uri="{FF2B5EF4-FFF2-40B4-BE49-F238E27FC236}">
                  <a16:creationId xmlns:a16="http://schemas.microsoft.com/office/drawing/2014/main" id="{8AFE58AD-88AC-4D72-B9EE-D75E0CBBDC75}"/>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Oval 3002">
              <a:extLst>
                <a:ext uri="{FF2B5EF4-FFF2-40B4-BE49-F238E27FC236}">
                  <a16:creationId xmlns:a16="http://schemas.microsoft.com/office/drawing/2014/main" id="{24E492B7-4FB6-46E2-98C6-9BD7373F83E3}"/>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Oval 3003">
              <a:extLst>
                <a:ext uri="{FF2B5EF4-FFF2-40B4-BE49-F238E27FC236}">
                  <a16:creationId xmlns:a16="http://schemas.microsoft.com/office/drawing/2014/main" id="{1DE3BD28-783C-4170-A3ED-8C04168A25D3}"/>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Oval 3004">
              <a:extLst>
                <a:ext uri="{FF2B5EF4-FFF2-40B4-BE49-F238E27FC236}">
                  <a16:creationId xmlns:a16="http://schemas.microsoft.com/office/drawing/2014/main" id="{5E77FD0D-6A7D-426F-854C-5C3597244C79}"/>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Oval 3005">
              <a:extLst>
                <a:ext uri="{FF2B5EF4-FFF2-40B4-BE49-F238E27FC236}">
                  <a16:creationId xmlns:a16="http://schemas.microsoft.com/office/drawing/2014/main" id="{853A6C9C-650A-4CCC-BFBA-18188E49391A}"/>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Oval 3006">
              <a:extLst>
                <a:ext uri="{FF2B5EF4-FFF2-40B4-BE49-F238E27FC236}">
                  <a16:creationId xmlns:a16="http://schemas.microsoft.com/office/drawing/2014/main" id="{35F90AE8-45F0-41E4-BD14-B2593CBD3B9B}"/>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Oval 3007">
              <a:extLst>
                <a:ext uri="{FF2B5EF4-FFF2-40B4-BE49-F238E27FC236}">
                  <a16:creationId xmlns:a16="http://schemas.microsoft.com/office/drawing/2014/main" id="{4CC00AB5-2F59-44C1-B07C-AFEF17341C6F}"/>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Oval 3008">
              <a:extLst>
                <a:ext uri="{FF2B5EF4-FFF2-40B4-BE49-F238E27FC236}">
                  <a16:creationId xmlns:a16="http://schemas.microsoft.com/office/drawing/2014/main" id="{7049BAD4-63EF-428B-BAB5-B8CD1129641C}"/>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Oval 3009">
              <a:extLst>
                <a:ext uri="{FF2B5EF4-FFF2-40B4-BE49-F238E27FC236}">
                  <a16:creationId xmlns:a16="http://schemas.microsoft.com/office/drawing/2014/main" id="{03B9F4F4-AD67-402F-8BE6-654C2A79D4E6}"/>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Oval 3010">
              <a:extLst>
                <a:ext uri="{FF2B5EF4-FFF2-40B4-BE49-F238E27FC236}">
                  <a16:creationId xmlns:a16="http://schemas.microsoft.com/office/drawing/2014/main" id="{B3CBB34B-807C-49A3-A551-5B5EA2F9E2C6}"/>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Oval 3011">
              <a:extLst>
                <a:ext uri="{FF2B5EF4-FFF2-40B4-BE49-F238E27FC236}">
                  <a16:creationId xmlns:a16="http://schemas.microsoft.com/office/drawing/2014/main" id="{63C24555-3461-4ED8-BDC9-17AEE4FCE756}"/>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Oval 3012">
              <a:extLst>
                <a:ext uri="{FF2B5EF4-FFF2-40B4-BE49-F238E27FC236}">
                  <a16:creationId xmlns:a16="http://schemas.microsoft.com/office/drawing/2014/main" id="{FC179716-57B8-4168-BF33-B33DF7AC690B}"/>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Oval 3013">
              <a:extLst>
                <a:ext uri="{FF2B5EF4-FFF2-40B4-BE49-F238E27FC236}">
                  <a16:creationId xmlns:a16="http://schemas.microsoft.com/office/drawing/2014/main" id="{07AC48C2-33C5-42AC-9C04-A503EDCA7D68}"/>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Oval 3014">
              <a:extLst>
                <a:ext uri="{FF2B5EF4-FFF2-40B4-BE49-F238E27FC236}">
                  <a16:creationId xmlns:a16="http://schemas.microsoft.com/office/drawing/2014/main" id="{7A340196-BA65-4E16-A912-1C466895FA8A}"/>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Oval 3015">
              <a:extLst>
                <a:ext uri="{FF2B5EF4-FFF2-40B4-BE49-F238E27FC236}">
                  <a16:creationId xmlns:a16="http://schemas.microsoft.com/office/drawing/2014/main" id="{ED60184B-E400-4A10-B886-1A37D6FA2DAF}"/>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Oval 3016">
              <a:extLst>
                <a:ext uri="{FF2B5EF4-FFF2-40B4-BE49-F238E27FC236}">
                  <a16:creationId xmlns:a16="http://schemas.microsoft.com/office/drawing/2014/main" id="{112EDD6C-B6B4-4E95-BCBC-635AEEAD78BF}"/>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Oval 3017">
              <a:extLst>
                <a:ext uri="{FF2B5EF4-FFF2-40B4-BE49-F238E27FC236}">
                  <a16:creationId xmlns:a16="http://schemas.microsoft.com/office/drawing/2014/main" id="{E22E8FEA-1EBA-4B5F-96F3-6D60E12FCD96}"/>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Oval 3018">
              <a:extLst>
                <a:ext uri="{FF2B5EF4-FFF2-40B4-BE49-F238E27FC236}">
                  <a16:creationId xmlns:a16="http://schemas.microsoft.com/office/drawing/2014/main" id="{AAE0B4CE-C755-46CD-BDC2-66DCCD5B6234}"/>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Oval 3019">
              <a:extLst>
                <a:ext uri="{FF2B5EF4-FFF2-40B4-BE49-F238E27FC236}">
                  <a16:creationId xmlns:a16="http://schemas.microsoft.com/office/drawing/2014/main" id="{C9901DB1-87E3-4C72-9906-84CDC765BF35}"/>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Oval 3020">
              <a:extLst>
                <a:ext uri="{FF2B5EF4-FFF2-40B4-BE49-F238E27FC236}">
                  <a16:creationId xmlns:a16="http://schemas.microsoft.com/office/drawing/2014/main" id="{94ADD027-4B80-4695-A66B-75DF62AEE504}"/>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Oval 3021">
              <a:extLst>
                <a:ext uri="{FF2B5EF4-FFF2-40B4-BE49-F238E27FC236}">
                  <a16:creationId xmlns:a16="http://schemas.microsoft.com/office/drawing/2014/main" id="{EAA0B5D0-6C4D-44F7-B85B-AB0913667DDB}"/>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Oval 3022">
              <a:extLst>
                <a:ext uri="{FF2B5EF4-FFF2-40B4-BE49-F238E27FC236}">
                  <a16:creationId xmlns:a16="http://schemas.microsoft.com/office/drawing/2014/main" id="{DAE92643-F361-4D18-890C-45D92BC710AC}"/>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Oval 3023">
              <a:extLst>
                <a:ext uri="{FF2B5EF4-FFF2-40B4-BE49-F238E27FC236}">
                  <a16:creationId xmlns:a16="http://schemas.microsoft.com/office/drawing/2014/main" id="{B8B4E8DE-A69F-4F0A-815E-BEA42BE78CCA}"/>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Oval 3024">
              <a:extLst>
                <a:ext uri="{FF2B5EF4-FFF2-40B4-BE49-F238E27FC236}">
                  <a16:creationId xmlns:a16="http://schemas.microsoft.com/office/drawing/2014/main" id="{9CD94F17-42D7-4B28-859C-6D1A3C5A4975}"/>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Oval 3025">
              <a:extLst>
                <a:ext uri="{FF2B5EF4-FFF2-40B4-BE49-F238E27FC236}">
                  <a16:creationId xmlns:a16="http://schemas.microsoft.com/office/drawing/2014/main" id="{C877370C-E393-4D45-A94A-01A907881A9A}"/>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Oval 3026">
              <a:extLst>
                <a:ext uri="{FF2B5EF4-FFF2-40B4-BE49-F238E27FC236}">
                  <a16:creationId xmlns:a16="http://schemas.microsoft.com/office/drawing/2014/main" id="{05B68D7E-39EB-4F5F-B598-54AD18077585}"/>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Oval 3027">
              <a:extLst>
                <a:ext uri="{FF2B5EF4-FFF2-40B4-BE49-F238E27FC236}">
                  <a16:creationId xmlns:a16="http://schemas.microsoft.com/office/drawing/2014/main" id="{A8732941-33CE-45CF-9850-B4334F06E3DD}"/>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Oval 3028">
              <a:extLst>
                <a:ext uri="{FF2B5EF4-FFF2-40B4-BE49-F238E27FC236}">
                  <a16:creationId xmlns:a16="http://schemas.microsoft.com/office/drawing/2014/main" id="{5A02EE6A-0747-4EC6-BFEF-7B8BB99E69D4}"/>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Oval 3029">
              <a:extLst>
                <a:ext uri="{FF2B5EF4-FFF2-40B4-BE49-F238E27FC236}">
                  <a16:creationId xmlns:a16="http://schemas.microsoft.com/office/drawing/2014/main" id="{E09EA03C-77ED-4A80-8F11-D0CAB43E5D54}"/>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Oval 3030">
              <a:extLst>
                <a:ext uri="{FF2B5EF4-FFF2-40B4-BE49-F238E27FC236}">
                  <a16:creationId xmlns:a16="http://schemas.microsoft.com/office/drawing/2014/main" id="{8D9120C6-5F67-4F58-922C-66FC9D5E0E5C}"/>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Oval 3031">
              <a:extLst>
                <a:ext uri="{FF2B5EF4-FFF2-40B4-BE49-F238E27FC236}">
                  <a16:creationId xmlns:a16="http://schemas.microsoft.com/office/drawing/2014/main" id="{8CAC81FD-FF03-4FEB-8D63-395A236B4E44}"/>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Oval 3032">
              <a:extLst>
                <a:ext uri="{FF2B5EF4-FFF2-40B4-BE49-F238E27FC236}">
                  <a16:creationId xmlns:a16="http://schemas.microsoft.com/office/drawing/2014/main" id="{B1014A14-2282-4840-A892-075598CE6673}"/>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Oval 3033">
              <a:extLst>
                <a:ext uri="{FF2B5EF4-FFF2-40B4-BE49-F238E27FC236}">
                  <a16:creationId xmlns:a16="http://schemas.microsoft.com/office/drawing/2014/main" id="{C15CAE45-B6A8-4DB7-8F5C-80B34C6A9A5E}"/>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Oval 3034">
              <a:extLst>
                <a:ext uri="{FF2B5EF4-FFF2-40B4-BE49-F238E27FC236}">
                  <a16:creationId xmlns:a16="http://schemas.microsoft.com/office/drawing/2014/main" id="{1AB97F06-356D-4EC6-ABB0-4ED250B3A957}"/>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Oval 3035">
              <a:extLst>
                <a:ext uri="{FF2B5EF4-FFF2-40B4-BE49-F238E27FC236}">
                  <a16:creationId xmlns:a16="http://schemas.microsoft.com/office/drawing/2014/main" id="{1EEFD9CF-AECD-4D49-8B88-E5BA636E0D4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Oval 3036">
              <a:extLst>
                <a:ext uri="{FF2B5EF4-FFF2-40B4-BE49-F238E27FC236}">
                  <a16:creationId xmlns:a16="http://schemas.microsoft.com/office/drawing/2014/main" id="{0C04D8AF-C5C9-41DE-A0BE-AE163576031F}"/>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Oval 3037">
              <a:extLst>
                <a:ext uri="{FF2B5EF4-FFF2-40B4-BE49-F238E27FC236}">
                  <a16:creationId xmlns:a16="http://schemas.microsoft.com/office/drawing/2014/main" id="{2654C5DE-A225-4AE9-B7D7-22DA9A61B5CC}"/>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Oval 3038">
              <a:extLst>
                <a:ext uri="{FF2B5EF4-FFF2-40B4-BE49-F238E27FC236}">
                  <a16:creationId xmlns:a16="http://schemas.microsoft.com/office/drawing/2014/main" id="{1CFF303B-EFBB-4CF9-9572-2D9265C5A310}"/>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Oval 3039">
              <a:extLst>
                <a:ext uri="{FF2B5EF4-FFF2-40B4-BE49-F238E27FC236}">
                  <a16:creationId xmlns:a16="http://schemas.microsoft.com/office/drawing/2014/main" id="{296F9D2E-DD99-4BF4-87C1-EE9788612AA9}"/>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Oval 3040">
              <a:extLst>
                <a:ext uri="{FF2B5EF4-FFF2-40B4-BE49-F238E27FC236}">
                  <a16:creationId xmlns:a16="http://schemas.microsoft.com/office/drawing/2014/main" id="{7C84D4AF-974A-4715-91B7-C10FA68B1301}"/>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Oval 3041">
              <a:extLst>
                <a:ext uri="{FF2B5EF4-FFF2-40B4-BE49-F238E27FC236}">
                  <a16:creationId xmlns:a16="http://schemas.microsoft.com/office/drawing/2014/main" id="{9FB17552-B0E7-4A1E-962B-57248BDEAC14}"/>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Oval 3042">
              <a:extLst>
                <a:ext uri="{FF2B5EF4-FFF2-40B4-BE49-F238E27FC236}">
                  <a16:creationId xmlns:a16="http://schemas.microsoft.com/office/drawing/2014/main" id="{D25BDAF8-5CFD-4D6B-9A1B-9DA10D5D99E5}"/>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Oval 3043">
              <a:extLst>
                <a:ext uri="{FF2B5EF4-FFF2-40B4-BE49-F238E27FC236}">
                  <a16:creationId xmlns:a16="http://schemas.microsoft.com/office/drawing/2014/main" id="{10318ADB-1A0F-435D-BC66-E035A007E9C2}"/>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Oval 3044">
              <a:extLst>
                <a:ext uri="{FF2B5EF4-FFF2-40B4-BE49-F238E27FC236}">
                  <a16:creationId xmlns:a16="http://schemas.microsoft.com/office/drawing/2014/main" id="{A8FEDBB2-DC59-44CF-859E-BD4871821C6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Oval 3045">
              <a:extLst>
                <a:ext uri="{FF2B5EF4-FFF2-40B4-BE49-F238E27FC236}">
                  <a16:creationId xmlns:a16="http://schemas.microsoft.com/office/drawing/2014/main" id="{A444EEA9-0D96-403C-B164-1CB20067496E}"/>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Oval 3046">
              <a:extLst>
                <a:ext uri="{FF2B5EF4-FFF2-40B4-BE49-F238E27FC236}">
                  <a16:creationId xmlns:a16="http://schemas.microsoft.com/office/drawing/2014/main" id="{79EB1262-D579-4192-9A9D-B5B9CE38BBC2}"/>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Oval 3047">
              <a:extLst>
                <a:ext uri="{FF2B5EF4-FFF2-40B4-BE49-F238E27FC236}">
                  <a16:creationId xmlns:a16="http://schemas.microsoft.com/office/drawing/2014/main" id="{F1CC44E8-039D-4F6C-B630-867D611E52D0}"/>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Oval 3048">
              <a:extLst>
                <a:ext uri="{FF2B5EF4-FFF2-40B4-BE49-F238E27FC236}">
                  <a16:creationId xmlns:a16="http://schemas.microsoft.com/office/drawing/2014/main" id="{62132AC1-324B-4600-A5E4-7B1D71E5AF70}"/>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Oval 3049">
              <a:extLst>
                <a:ext uri="{FF2B5EF4-FFF2-40B4-BE49-F238E27FC236}">
                  <a16:creationId xmlns:a16="http://schemas.microsoft.com/office/drawing/2014/main" id="{DBFDBAB9-8680-4402-917F-B43BCDA08861}"/>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Oval 3050">
              <a:extLst>
                <a:ext uri="{FF2B5EF4-FFF2-40B4-BE49-F238E27FC236}">
                  <a16:creationId xmlns:a16="http://schemas.microsoft.com/office/drawing/2014/main" id="{D8C0FDD8-40E2-4A48-B616-EDD7833AAC19}"/>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Oval 3051">
              <a:extLst>
                <a:ext uri="{FF2B5EF4-FFF2-40B4-BE49-F238E27FC236}">
                  <a16:creationId xmlns:a16="http://schemas.microsoft.com/office/drawing/2014/main" id="{0EA31EA2-12F0-4983-B5D8-E915B625C44A}"/>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Oval 3052">
              <a:extLst>
                <a:ext uri="{FF2B5EF4-FFF2-40B4-BE49-F238E27FC236}">
                  <a16:creationId xmlns:a16="http://schemas.microsoft.com/office/drawing/2014/main" id="{A002860A-33C3-41BE-A1E7-9D1995F9E530}"/>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Oval 3053">
              <a:extLst>
                <a:ext uri="{FF2B5EF4-FFF2-40B4-BE49-F238E27FC236}">
                  <a16:creationId xmlns:a16="http://schemas.microsoft.com/office/drawing/2014/main" id="{C6ABEBBD-9A0D-4DF8-BAE7-43FF6CFF45FF}"/>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Oval 3054">
              <a:extLst>
                <a:ext uri="{FF2B5EF4-FFF2-40B4-BE49-F238E27FC236}">
                  <a16:creationId xmlns:a16="http://schemas.microsoft.com/office/drawing/2014/main" id="{58B722B0-688A-4751-B794-93249F1B1E2D}"/>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Oval 3055">
              <a:extLst>
                <a:ext uri="{FF2B5EF4-FFF2-40B4-BE49-F238E27FC236}">
                  <a16:creationId xmlns:a16="http://schemas.microsoft.com/office/drawing/2014/main" id="{D24F0498-F2A2-4408-9B48-1E8A1D8687FD}"/>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Oval 3056">
              <a:extLst>
                <a:ext uri="{FF2B5EF4-FFF2-40B4-BE49-F238E27FC236}">
                  <a16:creationId xmlns:a16="http://schemas.microsoft.com/office/drawing/2014/main" id="{04703B1B-6854-4C23-80BC-1C4D583A408B}"/>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Oval 3057">
              <a:extLst>
                <a:ext uri="{FF2B5EF4-FFF2-40B4-BE49-F238E27FC236}">
                  <a16:creationId xmlns:a16="http://schemas.microsoft.com/office/drawing/2014/main" id="{AD6E3B14-6040-4D67-9F26-504692C3A1AD}"/>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Oval 3058">
              <a:extLst>
                <a:ext uri="{FF2B5EF4-FFF2-40B4-BE49-F238E27FC236}">
                  <a16:creationId xmlns:a16="http://schemas.microsoft.com/office/drawing/2014/main" id="{01CC782E-2A30-4FCE-ACEE-49E02F5E674D}"/>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Oval 3059">
              <a:extLst>
                <a:ext uri="{FF2B5EF4-FFF2-40B4-BE49-F238E27FC236}">
                  <a16:creationId xmlns:a16="http://schemas.microsoft.com/office/drawing/2014/main" id="{CBC03661-6B29-4E15-9400-D5CE9A4D7ED4}"/>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Oval 3060">
              <a:extLst>
                <a:ext uri="{FF2B5EF4-FFF2-40B4-BE49-F238E27FC236}">
                  <a16:creationId xmlns:a16="http://schemas.microsoft.com/office/drawing/2014/main" id="{DA9284EF-8C0D-4040-890E-8BCD5F67593F}"/>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Oval 3061">
              <a:extLst>
                <a:ext uri="{FF2B5EF4-FFF2-40B4-BE49-F238E27FC236}">
                  <a16:creationId xmlns:a16="http://schemas.microsoft.com/office/drawing/2014/main" id="{C89913EB-2A44-44D2-B2C8-2BF3A628F124}"/>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Oval 3062">
              <a:extLst>
                <a:ext uri="{FF2B5EF4-FFF2-40B4-BE49-F238E27FC236}">
                  <a16:creationId xmlns:a16="http://schemas.microsoft.com/office/drawing/2014/main" id="{8C88C979-1038-4EF0-8047-D932DE7D5D04}"/>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Oval 3063">
              <a:extLst>
                <a:ext uri="{FF2B5EF4-FFF2-40B4-BE49-F238E27FC236}">
                  <a16:creationId xmlns:a16="http://schemas.microsoft.com/office/drawing/2014/main" id="{39D139BC-2FF2-400E-A09E-628BD45626D7}"/>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Oval 3064">
              <a:extLst>
                <a:ext uri="{FF2B5EF4-FFF2-40B4-BE49-F238E27FC236}">
                  <a16:creationId xmlns:a16="http://schemas.microsoft.com/office/drawing/2014/main" id="{968C62FD-6115-4193-8673-61F2A520B8C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Oval 3065">
              <a:extLst>
                <a:ext uri="{FF2B5EF4-FFF2-40B4-BE49-F238E27FC236}">
                  <a16:creationId xmlns:a16="http://schemas.microsoft.com/office/drawing/2014/main" id="{9ED41DDC-9072-4B41-8AAA-12007E0E3129}"/>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Oval 3066">
              <a:extLst>
                <a:ext uri="{FF2B5EF4-FFF2-40B4-BE49-F238E27FC236}">
                  <a16:creationId xmlns:a16="http://schemas.microsoft.com/office/drawing/2014/main" id="{A2DDC7B0-026C-404F-9C4A-81221794DE92}"/>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Oval 3067">
              <a:extLst>
                <a:ext uri="{FF2B5EF4-FFF2-40B4-BE49-F238E27FC236}">
                  <a16:creationId xmlns:a16="http://schemas.microsoft.com/office/drawing/2014/main" id="{69A8FE27-4CC5-40E6-ADCB-283194042F94}"/>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Oval 3068">
              <a:extLst>
                <a:ext uri="{FF2B5EF4-FFF2-40B4-BE49-F238E27FC236}">
                  <a16:creationId xmlns:a16="http://schemas.microsoft.com/office/drawing/2014/main" id="{376D5B90-BB1C-4141-BA73-354711BFA2A8}"/>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Oval 3069">
              <a:extLst>
                <a:ext uri="{FF2B5EF4-FFF2-40B4-BE49-F238E27FC236}">
                  <a16:creationId xmlns:a16="http://schemas.microsoft.com/office/drawing/2014/main" id="{0DED10E9-E8D5-4198-BA8E-17E2EBE8DCF2}"/>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Oval 3070">
              <a:extLst>
                <a:ext uri="{FF2B5EF4-FFF2-40B4-BE49-F238E27FC236}">
                  <a16:creationId xmlns:a16="http://schemas.microsoft.com/office/drawing/2014/main" id="{8D1A7C1A-B314-4C10-B71E-44A023F21A11}"/>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Oval 3071">
              <a:extLst>
                <a:ext uri="{FF2B5EF4-FFF2-40B4-BE49-F238E27FC236}">
                  <a16:creationId xmlns:a16="http://schemas.microsoft.com/office/drawing/2014/main" id="{705CF7CE-19A5-4E5D-A8FC-697FEB322373}"/>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Oval 3072">
              <a:extLst>
                <a:ext uri="{FF2B5EF4-FFF2-40B4-BE49-F238E27FC236}">
                  <a16:creationId xmlns:a16="http://schemas.microsoft.com/office/drawing/2014/main" id="{65FAC1C3-27CC-4787-B5AB-A77B65E9F2D6}"/>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Oval 3073">
              <a:extLst>
                <a:ext uri="{FF2B5EF4-FFF2-40B4-BE49-F238E27FC236}">
                  <a16:creationId xmlns:a16="http://schemas.microsoft.com/office/drawing/2014/main" id="{4A2B7B76-9444-4D8C-A84A-ECACDEDB1BE9}"/>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Oval 3074">
              <a:extLst>
                <a:ext uri="{FF2B5EF4-FFF2-40B4-BE49-F238E27FC236}">
                  <a16:creationId xmlns:a16="http://schemas.microsoft.com/office/drawing/2014/main" id="{36F63D1C-D13D-4A3E-B7DE-3DFB363E28DC}"/>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Oval 3075">
              <a:extLst>
                <a:ext uri="{FF2B5EF4-FFF2-40B4-BE49-F238E27FC236}">
                  <a16:creationId xmlns:a16="http://schemas.microsoft.com/office/drawing/2014/main" id="{966080F1-A504-4836-9A65-8CE76CAC1536}"/>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Oval 3076">
              <a:extLst>
                <a:ext uri="{FF2B5EF4-FFF2-40B4-BE49-F238E27FC236}">
                  <a16:creationId xmlns:a16="http://schemas.microsoft.com/office/drawing/2014/main" id="{CD27BBAB-A3BB-4443-B1E9-9038F66CFE96}"/>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Oval 3077">
              <a:extLst>
                <a:ext uri="{FF2B5EF4-FFF2-40B4-BE49-F238E27FC236}">
                  <a16:creationId xmlns:a16="http://schemas.microsoft.com/office/drawing/2014/main" id="{F640CFE7-84D5-4D9C-8935-C5CE6A96E10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Oval 3078">
              <a:extLst>
                <a:ext uri="{FF2B5EF4-FFF2-40B4-BE49-F238E27FC236}">
                  <a16:creationId xmlns:a16="http://schemas.microsoft.com/office/drawing/2014/main" id="{77D182CD-DB9C-4C5E-988E-BFEAAF597920}"/>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Oval 3079">
              <a:extLst>
                <a:ext uri="{FF2B5EF4-FFF2-40B4-BE49-F238E27FC236}">
                  <a16:creationId xmlns:a16="http://schemas.microsoft.com/office/drawing/2014/main" id="{B9EA2AEA-4CD9-49AE-A184-1FC4B19D9377}"/>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Oval 3080">
              <a:extLst>
                <a:ext uri="{FF2B5EF4-FFF2-40B4-BE49-F238E27FC236}">
                  <a16:creationId xmlns:a16="http://schemas.microsoft.com/office/drawing/2014/main" id="{77F851AB-EE24-41B2-B28A-1FCA4E5F41D3}"/>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Oval 3081">
              <a:extLst>
                <a:ext uri="{FF2B5EF4-FFF2-40B4-BE49-F238E27FC236}">
                  <a16:creationId xmlns:a16="http://schemas.microsoft.com/office/drawing/2014/main" id="{3813547A-048C-489B-B7FB-3DD28ADB217D}"/>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Oval 3082">
              <a:extLst>
                <a:ext uri="{FF2B5EF4-FFF2-40B4-BE49-F238E27FC236}">
                  <a16:creationId xmlns:a16="http://schemas.microsoft.com/office/drawing/2014/main" id="{B1033AB5-F750-4519-9473-6437C227060C}"/>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Oval 3083">
              <a:extLst>
                <a:ext uri="{FF2B5EF4-FFF2-40B4-BE49-F238E27FC236}">
                  <a16:creationId xmlns:a16="http://schemas.microsoft.com/office/drawing/2014/main" id="{D7E11EB6-412E-4135-BF6F-E7549CA64E8F}"/>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Oval 3084">
              <a:extLst>
                <a:ext uri="{FF2B5EF4-FFF2-40B4-BE49-F238E27FC236}">
                  <a16:creationId xmlns:a16="http://schemas.microsoft.com/office/drawing/2014/main" id="{4AA34CBA-6720-4C79-8DDA-545CF1796FED}"/>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Oval 3085">
              <a:extLst>
                <a:ext uri="{FF2B5EF4-FFF2-40B4-BE49-F238E27FC236}">
                  <a16:creationId xmlns:a16="http://schemas.microsoft.com/office/drawing/2014/main" id="{4811D1E7-0993-4D4A-A5F6-060132345EE6}"/>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Oval 3086">
              <a:extLst>
                <a:ext uri="{FF2B5EF4-FFF2-40B4-BE49-F238E27FC236}">
                  <a16:creationId xmlns:a16="http://schemas.microsoft.com/office/drawing/2014/main" id="{6EE8F85D-EF21-44E9-855D-5F7F0F0B3259}"/>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Oval 3087">
              <a:extLst>
                <a:ext uri="{FF2B5EF4-FFF2-40B4-BE49-F238E27FC236}">
                  <a16:creationId xmlns:a16="http://schemas.microsoft.com/office/drawing/2014/main" id="{6A3503A2-0C10-4612-A9D1-C68B11EE0A48}"/>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Oval 3088">
              <a:extLst>
                <a:ext uri="{FF2B5EF4-FFF2-40B4-BE49-F238E27FC236}">
                  <a16:creationId xmlns:a16="http://schemas.microsoft.com/office/drawing/2014/main" id="{C21F564F-5C30-4D87-A1AF-3EBCFF46A456}"/>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Oval 3089">
              <a:extLst>
                <a:ext uri="{FF2B5EF4-FFF2-40B4-BE49-F238E27FC236}">
                  <a16:creationId xmlns:a16="http://schemas.microsoft.com/office/drawing/2014/main" id="{9C67C57C-6B9A-4B28-BCB8-C38B33AE77AB}"/>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Oval 3090">
              <a:extLst>
                <a:ext uri="{FF2B5EF4-FFF2-40B4-BE49-F238E27FC236}">
                  <a16:creationId xmlns:a16="http://schemas.microsoft.com/office/drawing/2014/main" id="{562EF4E3-9BD4-4371-875F-F469E127728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Oval 3091">
              <a:extLst>
                <a:ext uri="{FF2B5EF4-FFF2-40B4-BE49-F238E27FC236}">
                  <a16:creationId xmlns:a16="http://schemas.microsoft.com/office/drawing/2014/main" id="{F479BBE2-1FF5-4B75-8C0C-A5B1E9FB6AAF}"/>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Oval 3092">
              <a:extLst>
                <a:ext uri="{FF2B5EF4-FFF2-40B4-BE49-F238E27FC236}">
                  <a16:creationId xmlns:a16="http://schemas.microsoft.com/office/drawing/2014/main" id="{71B77E1F-7B0E-4A6D-9FBB-9EBA310E4493}"/>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Oval 3093">
              <a:extLst>
                <a:ext uri="{FF2B5EF4-FFF2-40B4-BE49-F238E27FC236}">
                  <a16:creationId xmlns:a16="http://schemas.microsoft.com/office/drawing/2014/main" id="{6F34BE30-8D8D-4F7F-841D-92C207CD8A2D}"/>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Oval 3094">
              <a:extLst>
                <a:ext uri="{FF2B5EF4-FFF2-40B4-BE49-F238E27FC236}">
                  <a16:creationId xmlns:a16="http://schemas.microsoft.com/office/drawing/2014/main" id="{3713CF6C-AE59-4442-801B-17B807A6DCE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Oval 3095">
              <a:extLst>
                <a:ext uri="{FF2B5EF4-FFF2-40B4-BE49-F238E27FC236}">
                  <a16:creationId xmlns:a16="http://schemas.microsoft.com/office/drawing/2014/main" id="{10DC98B8-6E00-46FB-9ED8-53D613064F5E}"/>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Oval 3096">
              <a:extLst>
                <a:ext uri="{FF2B5EF4-FFF2-40B4-BE49-F238E27FC236}">
                  <a16:creationId xmlns:a16="http://schemas.microsoft.com/office/drawing/2014/main" id="{4FF3A575-ACFE-446D-B6E7-A4BD87CB899D}"/>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Oval 3097">
              <a:extLst>
                <a:ext uri="{FF2B5EF4-FFF2-40B4-BE49-F238E27FC236}">
                  <a16:creationId xmlns:a16="http://schemas.microsoft.com/office/drawing/2014/main" id="{3F38E16A-9B49-4A28-A97F-1D650C0A41E4}"/>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Oval 3098">
              <a:extLst>
                <a:ext uri="{FF2B5EF4-FFF2-40B4-BE49-F238E27FC236}">
                  <a16:creationId xmlns:a16="http://schemas.microsoft.com/office/drawing/2014/main" id="{853E69B0-7E2C-47CF-9253-99C02DB6A09C}"/>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Oval 3099">
              <a:extLst>
                <a:ext uri="{FF2B5EF4-FFF2-40B4-BE49-F238E27FC236}">
                  <a16:creationId xmlns:a16="http://schemas.microsoft.com/office/drawing/2014/main" id="{53AE6361-AB8D-4641-934A-4D5E7CB06179}"/>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Oval 3100">
              <a:extLst>
                <a:ext uri="{FF2B5EF4-FFF2-40B4-BE49-F238E27FC236}">
                  <a16:creationId xmlns:a16="http://schemas.microsoft.com/office/drawing/2014/main" id="{36D07C61-6BBA-4679-A9B5-2301F25D62CC}"/>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Oval 3101">
              <a:extLst>
                <a:ext uri="{FF2B5EF4-FFF2-40B4-BE49-F238E27FC236}">
                  <a16:creationId xmlns:a16="http://schemas.microsoft.com/office/drawing/2014/main" id="{E4F0A5F9-4D5F-426A-8E3C-19C39BB38917}"/>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Oval 3102">
              <a:extLst>
                <a:ext uri="{FF2B5EF4-FFF2-40B4-BE49-F238E27FC236}">
                  <a16:creationId xmlns:a16="http://schemas.microsoft.com/office/drawing/2014/main" id="{2684A8F1-3F0B-4F09-A37D-C884E1AFBFE0}"/>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Oval 3103">
              <a:extLst>
                <a:ext uri="{FF2B5EF4-FFF2-40B4-BE49-F238E27FC236}">
                  <a16:creationId xmlns:a16="http://schemas.microsoft.com/office/drawing/2014/main" id="{CC14B64B-F45F-46F0-B397-3C25BDED81E4}"/>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Oval 3104">
              <a:extLst>
                <a:ext uri="{FF2B5EF4-FFF2-40B4-BE49-F238E27FC236}">
                  <a16:creationId xmlns:a16="http://schemas.microsoft.com/office/drawing/2014/main" id="{8A659DA4-D36A-475A-B1E2-C3C1D208E647}"/>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Oval 3105">
              <a:extLst>
                <a:ext uri="{FF2B5EF4-FFF2-40B4-BE49-F238E27FC236}">
                  <a16:creationId xmlns:a16="http://schemas.microsoft.com/office/drawing/2014/main" id="{50EC1005-8349-451A-A3D7-51CB721402AF}"/>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Oval 3106">
              <a:extLst>
                <a:ext uri="{FF2B5EF4-FFF2-40B4-BE49-F238E27FC236}">
                  <a16:creationId xmlns:a16="http://schemas.microsoft.com/office/drawing/2014/main" id="{60650617-459D-46F7-8247-975AB6B27088}"/>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Oval 3107">
              <a:extLst>
                <a:ext uri="{FF2B5EF4-FFF2-40B4-BE49-F238E27FC236}">
                  <a16:creationId xmlns:a16="http://schemas.microsoft.com/office/drawing/2014/main" id="{7DAE90FB-623A-4157-A3D6-B2C34ABE6CBA}"/>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Oval 3108">
              <a:extLst>
                <a:ext uri="{FF2B5EF4-FFF2-40B4-BE49-F238E27FC236}">
                  <a16:creationId xmlns:a16="http://schemas.microsoft.com/office/drawing/2014/main" id="{DE3BE873-E48B-47E3-A4F4-770813EB8F7D}"/>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Oval 3109">
              <a:extLst>
                <a:ext uri="{FF2B5EF4-FFF2-40B4-BE49-F238E27FC236}">
                  <a16:creationId xmlns:a16="http://schemas.microsoft.com/office/drawing/2014/main" id="{EA267329-0973-45E1-B801-E4FCAF316DF6}"/>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Oval 3110">
              <a:extLst>
                <a:ext uri="{FF2B5EF4-FFF2-40B4-BE49-F238E27FC236}">
                  <a16:creationId xmlns:a16="http://schemas.microsoft.com/office/drawing/2014/main" id="{5B7AA82E-429E-49E7-A7C0-855F639FFF86}"/>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Oval 3111">
              <a:extLst>
                <a:ext uri="{FF2B5EF4-FFF2-40B4-BE49-F238E27FC236}">
                  <a16:creationId xmlns:a16="http://schemas.microsoft.com/office/drawing/2014/main" id="{EE14B65A-5B13-434D-BBCD-8B79A6F83F71}"/>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Oval 3112">
              <a:extLst>
                <a:ext uri="{FF2B5EF4-FFF2-40B4-BE49-F238E27FC236}">
                  <a16:creationId xmlns:a16="http://schemas.microsoft.com/office/drawing/2014/main" id="{DEA95C19-A48A-4A78-9274-65E7310F72B8}"/>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Oval 3113">
              <a:extLst>
                <a:ext uri="{FF2B5EF4-FFF2-40B4-BE49-F238E27FC236}">
                  <a16:creationId xmlns:a16="http://schemas.microsoft.com/office/drawing/2014/main" id="{3E28FD3B-99AE-4A2D-A9F6-CCF9B54E74F6}"/>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Oval 3114">
              <a:extLst>
                <a:ext uri="{FF2B5EF4-FFF2-40B4-BE49-F238E27FC236}">
                  <a16:creationId xmlns:a16="http://schemas.microsoft.com/office/drawing/2014/main" id="{2018784B-23E3-48B4-AE72-8476E9BCD428}"/>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Oval 3115">
              <a:extLst>
                <a:ext uri="{FF2B5EF4-FFF2-40B4-BE49-F238E27FC236}">
                  <a16:creationId xmlns:a16="http://schemas.microsoft.com/office/drawing/2014/main" id="{A3B5704B-4ABA-4952-8BCA-908B14459F9C}"/>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Oval 3116">
              <a:extLst>
                <a:ext uri="{FF2B5EF4-FFF2-40B4-BE49-F238E27FC236}">
                  <a16:creationId xmlns:a16="http://schemas.microsoft.com/office/drawing/2014/main" id="{415D0D01-3BDF-4A90-8123-2146DA7A01F3}"/>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Oval 3117">
              <a:extLst>
                <a:ext uri="{FF2B5EF4-FFF2-40B4-BE49-F238E27FC236}">
                  <a16:creationId xmlns:a16="http://schemas.microsoft.com/office/drawing/2014/main" id="{A74D573E-9870-4A9A-801D-F8C94079EA38}"/>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Oval 3118">
              <a:extLst>
                <a:ext uri="{FF2B5EF4-FFF2-40B4-BE49-F238E27FC236}">
                  <a16:creationId xmlns:a16="http://schemas.microsoft.com/office/drawing/2014/main" id="{B22DC4EA-9AAD-4CBD-AA56-9CBA18ECBB66}"/>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Oval 3119">
              <a:extLst>
                <a:ext uri="{FF2B5EF4-FFF2-40B4-BE49-F238E27FC236}">
                  <a16:creationId xmlns:a16="http://schemas.microsoft.com/office/drawing/2014/main" id="{9BD9D54A-0F1A-4749-93FA-5A3B8BAF4C6E}"/>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Oval 3120">
              <a:extLst>
                <a:ext uri="{FF2B5EF4-FFF2-40B4-BE49-F238E27FC236}">
                  <a16:creationId xmlns:a16="http://schemas.microsoft.com/office/drawing/2014/main" id="{ACC88B28-9C01-4F8E-A43F-77380EA8FC9D}"/>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Oval 3121">
              <a:extLst>
                <a:ext uri="{FF2B5EF4-FFF2-40B4-BE49-F238E27FC236}">
                  <a16:creationId xmlns:a16="http://schemas.microsoft.com/office/drawing/2014/main" id="{E2CDF122-5795-4B4D-B36C-C13ACC39BBD9}"/>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Oval 3122">
              <a:extLst>
                <a:ext uri="{FF2B5EF4-FFF2-40B4-BE49-F238E27FC236}">
                  <a16:creationId xmlns:a16="http://schemas.microsoft.com/office/drawing/2014/main" id="{6AF948C1-DE9D-42E4-B170-BA6839720FC7}"/>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Oval 3123">
              <a:extLst>
                <a:ext uri="{FF2B5EF4-FFF2-40B4-BE49-F238E27FC236}">
                  <a16:creationId xmlns:a16="http://schemas.microsoft.com/office/drawing/2014/main" id="{69C2585E-24CA-45B0-AC0B-CE38394F13B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Oval 3124">
              <a:extLst>
                <a:ext uri="{FF2B5EF4-FFF2-40B4-BE49-F238E27FC236}">
                  <a16:creationId xmlns:a16="http://schemas.microsoft.com/office/drawing/2014/main" id="{F39754E4-FC08-4EE9-BC3A-E0F36E5CFB86}"/>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Oval 3125">
              <a:extLst>
                <a:ext uri="{FF2B5EF4-FFF2-40B4-BE49-F238E27FC236}">
                  <a16:creationId xmlns:a16="http://schemas.microsoft.com/office/drawing/2014/main" id="{DA0DBEE6-CAAD-41A5-9BEF-671DF2519570}"/>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Oval 3126">
              <a:extLst>
                <a:ext uri="{FF2B5EF4-FFF2-40B4-BE49-F238E27FC236}">
                  <a16:creationId xmlns:a16="http://schemas.microsoft.com/office/drawing/2014/main" id="{1BE22AED-042F-40EA-9769-2193D3E74AA6}"/>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Oval 3127">
              <a:extLst>
                <a:ext uri="{FF2B5EF4-FFF2-40B4-BE49-F238E27FC236}">
                  <a16:creationId xmlns:a16="http://schemas.microsoft.com/office/drawing/2014/main" id="{957ED7C6-21DF-42A0-ADD8-F4B7A0AFEE53}"/>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Oval 3128">
              <a:extLst>
                <a:ext uri="{FF2B5EF4-FFF2-40B4-BE49-F238E27FC236}">
                  <a16:creationId xmlns:a16="http://schemas.microsoft.com/office/drawing/2014/main" id="{21A774FA-CEE3-4BDC-A421-2ADB34732095}"/>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Oval 3129">
              <a:extLst>
                <a:ext uri="{FF2B5EF4-FFF2-40B4-BE49-F238E27FC236}">
                  <a16:creationId xmlns:a16="http://schemas.microsoft.com/office/drawing/2014/main" id="{086792B4-B0D2-43C8-847F-CA19BAB7BC0E}"/>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Oval 3130">
              <a:extLst>
                <a:ext uri="{FF2B5EF4-FFF2-40B4-BE49-F238E27FC236}">
                  <a16:creationId xmlns:a16="http://schemas.microsoft.com/office/drawing/2014/main" id="{85E1C688-7F71-4D87-ADD5-DB6430AA1473}"/>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Oval 3131">
              <a:extLst>
                <a:ext uri="{FF2B5EF4-FFF2-40B4-BE49-F238E27FC236}">
                  <a16:creationId xmlns:a16="http://schemas.microsoft.com/office/drawing/2014/main" id="{772B9847-6B08-423C-A509-F38C808AF914}"/>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Oval 3132">
              <a:extLst>
                <a:ext uri="{FF2B5EF4-FFF2-40B4-BE49-F238E27FC236}">
                  <a16:creationId xmlns:a16="http://schemas.microsoft.com/office/drawing/2014/main" id="{CE13FD97-9F9C-4609-8417-FBB6C88051FE}"/>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Oval 3133">
              <a:extLst>
                <a:ext uri="{FF2B5EF4-FFF2-40B4-BE49-F238E27FC236}">
                  <a16:creationId xmlns:a16="http://schemas.microsoft.com/office/drawing/2014/main" id="{495904D7-2380-484D-9EE6-FE541B0D771F}"/>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Oval 3134">
              <a:extLst>
                <a:ext uri="{FF2B5EF4-FFF2-40B4-BE49-F238E27FC236}">
                  <a16:creationId xmlns:a16="http://schemas.microsoft.com/office/drawing/2014/main" id="{50D9D834-66A9-45D9-B61D-74DBD866C0A2}"/>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Oval 3135">
              <a:extLst>
                <a:ext uri="{FF2B5EF4-FFF2-40B4-BE49-F238E27FC236}">
                  <a16:creationId xmlns:a16="http://schemas.microsoft.com/office/drawing/2014/main" id="{5C4BDCC2-3065-43F3-A7A5-5BA6879B8315}"/>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Oval 3136">
              <a:extLst>
                <a:ext uri="{FF2B5EF4-FFF2-40B4-BE49-F238E27FC236}">
                  <a16:creationId xmlns:a16="http://schemas.microsoft.com/office/drawing/2014/main" id="{7F969447-9FFA-4A10-82AD-2A70DC7FBE83}"/>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Oval 3137">
              <a:extLst>
                <a:ext uri="{FF2B5EF4-FFF2-40B4-BE49-F238E27FC236}">
                  <a16:creationId xmlns:a16="http://schemas.microsoft.com/office/drawing/2014/main" id="{3EEF238F-0C38-4322-A41C-E34C5874E531}"/>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Oval 3138">
              <a:extLst>
                <a:ext uri="{FF2B5EF4-FFF2-40B4-BE49-F238E27FC236}">
                  <a16:creationId xmlns:a16="http://schemas.microsoft.com/office/drawing/2014/main" id="{193CABF6-D598-4F22-A948-A747FFC2344C}"/>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Oval 3139">
              <a:extLst>
                <a:ext uri="{FF2B5EF4-FFF2-40B4-BE49-F238E27FC236}">
                  <a16:creationId xmlns:a16="http://schemas.microsoft.com/office/drawing/2014/main" id="{3E1D2348-F44A-4064-9C15-882D330638A7}"/>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Oval 3140">
              <a:extLst>
                <a:ext uri="{FF2B5EF4-FFF2-40B4-BE49-F238E27FC236}">
                  <a16:creationId xmlns:a16="http://schemas.microsoft.com/office/drawing/2014/main" id="{321C8644-2FA1-4E12-B9D3-885C103476F4}"/>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Oval 3141">
              <a:extLst>
                <a:ext uri="{FF2B5EF4-FFF2-40B4-BE49-F238E27FC236}">
                  <a16:creationId xmlns:a16="http://schemas.microsoft.com/office/drawing/2014/main" id="{A7B2D8C8-00E6-445F-9477-292FBE363EBD}"/>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Oval 3142">
              <a:extLst>
                <a:ext uri="{FF2B5EF4-FFF2-40B4-BE49-F238E27FC236}">
                  <a16:creationId xmlns:a16="http://schemas.microsoft.com/office/drawing/2014/main" id="{2CEA1C7E-738B-49AD-9567-FA057531ACBD}"/>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Oval 3143">
              <a:extLst>
                <a:ext uri="{FF2B5EF4-FFF2-40B4-BE49-F238E27FC236}">
                  <a16:creationId xmlns:a16="http://schemas.microsoft.com/office/drawing/2014/main" id="{6B4A462F-F51A-4BB5-A31D-B25FC3B1D6EE}"/>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Oval 3144">
              <a:extLst>
                <a:ext uri="{FF2B5EF4-FFF2-40B4-BE49-F238E27FC236}">
                  <a16:creationId xmlns:a16="http://schemas.microsoft.com/office/drawing/2014/main" id="{A4F141A0-2432-446B-81C9-357065DB98AE}"/>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Oval 3145">
              <a:extLst>
                <a:ext uri="{FF2B5EF4-FFF2-40B4-BE49-F238E27FC236}">
                  <a16:creationId xmlns:a16="http://schemas.microsoft.com/office/drawing/2014/main" id="{D595CF35-1548-419B-9679-B9B8E1F8858F}"/>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Oval 3146">
              <a:extLst>
                <a:ext uri="{FF2B5EF4-FFF2-40B4-BE49-F238E27FC236}">
                  <a16:creationId xmlns:a16="http://schemas.microsoft.com/office/drawing/2014/main" id="{BB88058B-D172-4208-82A1-87E5D870A77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Oval 3147">
              <a:extLst>
                <a:ext uri="{FF2B5EF4-FFF2-40B4-BE49-F238E27FC236}">
                  <a16:creationId xmlns:a16="http://schemas.microsoft.com/office/drawing/2014/main" id="{73DFEDFB-9D35-49D8-9667-4FF532B49D56}"/>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Oval 3148">
              <a:extLst>
                <a:ext uri="{FF2B5EF4-FFF2-40B4-BE49-F238E27FC236}">
                  <a16:creationId xmlns:a16="http://schemas.microsoft.com/office/drawing/2014/main" id="{7BFFAF6E-2301-47F2-A817-26996C858C51}"/>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Oval 3149">
              <a:extLst>
                <a:ext uri="{FF2B5EF4-FFF2-40B4-BE49-F238E27FC236}">
                  <a16:creationId xmlns:a16="http://schemas.microsoft.com/office/drawing/2014/main" id="{0F63ED93-B91B-418C-84E4-2A3BFF1A49FA}"/>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Oval 3150">
              <a:extLst>
                <a:ext uri="{FF2B5EF4-FFF2-40B4-BE49-F238E27FC236}">
                  <a16:creationId xmlns:a16="http://schemas.microsoft.com/office/drawing/2014/main" id="{7E95DDA6-8F1B-4425-8FEC-B862352F1D22}"/>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Oval 3151">
              <a:extLst>
                <a:ext uri="{FF2B5EF4-FFF2-40B4-BE49-F238E27FC236}">
                  <a16:creationId xmlns:a16="http://schemas.microsoft.com/office/drawing/2014/main" id="{11CDEE37-1906-4DF7-9C82-BAAB608FAB96}"/>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Oval 3152">
              <a:extLst>
                <a:ext uri="{FF2B5EF4-FFF2-40B4-BE49-F238E27FC236}">
                  <a16:creationId xmlns:a16="http://schemas.microsoft.com/office/drawing/2014/main" id="{BEFD5E1C-B8CF-4AF3-94DE-4FA9A104B9CA}"/>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Oval 3153">
              <a:extLst>
                <a:ext uri="{FF2B5EF4-FFF2-40B4-BE49-F238E27FC236}">
                  <a16:creationId xmlns:a16="http://schemas.microsoft.com/office/drawing/2014/main" id="{B17665D8-08F7-4D4B-A4EF-C7F8406C89BB}"/>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Oval 3154">
              <a:extLst>
                <a:ext uri="{FF2B5EF4-FFF2-40B4-BE49-F238E27FC236}">
                  <a16:creationId xmlns:a16="http://schemas.microsoft.com/office/drawing/2014/main" id="{F21BB313-9C6E-47EB-9E65-409932DB2D53}"/>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Oval 3155">
              <a:extLst>
                <a:ext uri="{FF2B5EF4-FFF2-40B4-BE49-F238E27FC236}">
                  <a16:creationId xmlns:a16="http://schemas.microsoft.com/office/drawing/2014/main" id="{407FB378-E483-4F13-8573-78B620D96C3D}"/>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Oval 3156">
              <a:extLst>
                <a:ext uri="{FF2B5EF4-FFF2-40B4-BE49-F238E27FC236}">
                  <a16:creationId xmlns:a16="http://schemas.microsoft.com/office/drawing/2014/main" id="{2788DE4E-76A8-4CA7-856A-12FAC85BCFA5}"/>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Oval 3157">
              <a:extLst>
                <a:ext uri="{FF2B5EF4-FFF2-40B4-BE49-F238E27FC236}">
                  <a16:creationId xmlns:a16="http://schemas.microsoft.com/office/drawing/2014/main" id="{BBF20C39-3291-4FC0-B303-E3C5A95A9BD2}"/>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Oval 3158">
              <a:extLst>
                <a:ext uri="{FF2B5EF4-FFF2-40B4-BE49-F238E27FC236}">
                  <a16:creationId xmlns:a16="http://schemas.microsoft.com/office/drawing/2014/main" id="{26E57833-4294-45A6-99D7-7A780432AFA5}"/>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Oval 3159">
              <a:extLst>
                <a:ext uri="{FF2B5EF4-FFF2-40B4-BE49-F238E27FC236}">
                  <a16:creationId xmlns:a16="http://schemas.microsoft.com/office/drawing/2014/main" id="{03BEA2D3-6BFD-46F1-B69B-FEC95A510E85}"/>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Oval 3160">
              <a:extLst>
                <a:ext uri="{FF2B5EF4-FFF2-40B4-BE49-F238E27FC236}">
                  <a16:creationId xmlns:a16="http://schemas.microsoft.com/office/drawing/2014/main" id="{97BCAB8E-9BA2-4E4A-98D1-BED0DA15B1DC}"/>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Oval 3161">
              <a:extLst>
                <a:ext uri="{FF2B5EF4-FFF2-40B4-BE49-F238E27FC236}">
                  <a16:creationId xmlns:a16="http://schemas.microsoft.com/office/drawing/2014/main" id="{887935AC-C167-431B-BDD7-42464CEA5A95}"/>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Oval 3162">
              <a:extLst>
                <a:ext uri="{FF2B5EF4-FFF2-40B4-BE49-F238E27FC236}">
                  <a16:creationId xmlns:a16="http://schemas.microsoft.com/office/drawing/2014/main" id="{342D1794-BF35-402B-A746-997EBBA9568F}"/>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Oval 3163">
              <a:extLst>
                <a:ext uri="{FF2B5EF4-FFF2-40B4-BE49-F238E27FC236}">
                  <a16:creationId xmlns:a16="http://schemas.microsoft.com/office/drawing/2014/main" id="{C72F839F-D8C5-40C5-9671-8522DF8E9D8B}"/>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Oval 3164">
              <a:extLst>
                <a:ext uri="{FF2B5EF4-FFF2-40B4-BE49-F238E27FC236}">
                  <a16:creationId xmlns:a16="http://schemas.microsoft.com/office/drawing/2014/main" id="{E6248226-809B-4AD9-97B4-3FF5191E07A4}"/>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Oval 3165">
              <a:extLst>
                <a:ext uri="{FF2B5EF4-FFF2-40B4-BE49-F238E27FC236}">
                  <a16:creationId xmlns:a16="http://schemas.microsoft.com/office/drawing/2014/main" id="{B2534261-B4FF-49E1-ADBD-011A3AF1FB01}"/>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Oval 3166">
              <a:extLst>
                <a:ext uri="{FF2B5EF4-FFF2-40B4-BE49-F238E27FC236}">
                  <a16:creationId xmlns:a16="http://schemas.microsoft.com/office/drawing/2014/main" id="{1442EE55-3490-4F0A-B5DF-E9DAF576095D}"/>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Oval 3167">
              <a:extLst>
                <a:ext uri="{FF2B5EF4-FFF2-40B4-BE49-F238E27FC236}">
                  <a16:creationId xmlns:a16="http://schemas.microsoft.com/office/drawing/2014/main" id="{50D58DDD-B2A1-4CBA-94B8-5E5F662DB9B8}"/>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Oval 3168">
              <a:extLst>
                <a:ext uri="{FF2B5EF4-FFF2-40B4-BE49-F238E27FC236}">
                  <a16:creationId xmlns:a16="http://schemas.microsoft.com/office/drawing/2014/main" id="{FDAC8D26-DC2C-4E42-A381-D6588089770E}"/>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D941A42D-75B0-47CC-BB9B-14DCA7FBC5D0}"/>
              </a:ext>
            </a:extLst>
          </p:cNvPr>
          <p:cNvSpPr/>
          <p:nvPr/>
        </p:nvSpPr>
        <p:spPr>
          <a:xfrm>
            <a:off x="0"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224229"/>
            <a:ext cx="3087776" cy="1486561"/>
          </a:xfrm>
          <a:prstGeom prst="rect">
            <a:avLst/>
          </a:prstGeom>
          <a:noFill/>
        </p:spPr>
        <p:txBody>
          <a:bodyPr wrap="square" rtlCol="0" anchor="ctr">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u="none" strike="noStrike" kern="1200" cap="none" spc="0" normalizeH="0" baseline="0" noProof="0" dirty="0">
                <a:ln>
                  <a:noFill/>
                </a:ln>
                <a:effectLst/>
                <a:uLnTx/>
                <a:uFillTx/>
                <a:latin typeface="CiscoSans ExtraLight" charset="0"/>
                <a:ea typeface="CiscoSans ExtraLight" charset="0"/>
                <a:cs typeface="CiscoSans ExtraLight" charset="0"/>
              </a:rPr>
              <a:t>Visibility:</a:t>
            </a:r>
            <a:r>
              <a:rPr kumimoji="0" lang="en-US" sz="2800" u="none" strike="noStrike" kern="1200" cap="none" spc="0" normalizeH="0" noProof="0" dirty="0">
                <a:ln>
                  <a:noFill/>
                </a:ln>
                <a:effectLst/>
                <a:uLnTx/>
                <a:uFillTx/>
                <a:latin typeface="CiscoSans ExtraLight" charset="0"/>
                <a:ea typeface="CiscoSans ExtraLight" charset="0"/>
                <a:cs typeface="CiscoSans ExtraLight" charset="0"/>
              </a:rPr>
              <a:t> </a:t>
            </a:r>
            <a:br>
              <a:rPr kumimoji="0" lang="en-US" sz="2800" u="none" strike="noStrike" kern="1200" cap="none" spc="0" normalizeH="0" noProof="0" dirty="0">
                <a:ln>
                  <a:noFill/>
                </a:ln>
                <a:effectLst/>
                <a:uLnTx/>
                <a:uFillTx/>
                <a:latin typeface="CiscoSans ExtraLight" charset="0"/>
                <a:ea typeface="CiscoSans ExtraLight" charset="0"/>
                <a:cs typeface="CiscoSans ExtraLight" charset="0"/>
              </a:rPr>
            </a:br>
            <a:r>
              <a:rPr kumimoji="0" lang="en-US" sz="2400" u="none" strike="noStrike" kern="1200" cap="none" spc="0" normalizeH="0" baseline="0" noProof="0" dirty="0">
                <a:ln>
                  <a:noFill/>
                </a:ln>
                <a:effectLst/>
                <a:uLnTx/>
                <a:uFillTx/>
                <a:latin typeface="CiscoSans ExtraLight" charset="0"/>
                <a:ea typeface="CiscoSans ExtraLight" charset="0"/>
                <a:cs typeface="CiscoSans ExtraLight" charset="0"/>
              </a:rPr>
              <a:t>See</a:t>
            </a:r>
            <a:r>
              <a:rPr kumimoji="0" lang="en-US" sz="2400" u="none" strike="noStrike" kern="1200" cap="none" spc="0" normalizeH="0" noProof="0" dirty="0">
                <a:ln>
                  <a:noFill/>
                </a:ln>
                <a:effectLst/>
                <a:uLnTx/>
                <a:uFillTx/>
                <a:latin typeface="CiscoSans ExtraLight" charset="0"/>
                <a:ea typeface="CiscoSans ExtraLight" charset="0"/>
                <a:cs typeface="CiscoSans ExtraLight" charset="0"/>
              </a:rPr>
              <a:t> </a:t>
            </a:r>
            <a:r>
              <a:rPr kumimoji="0" lang="en-US" sz="2400" u="none" strike="noStrike" kern="1200" cap="none" spc="0" normalizeH="0" baseline="0" noProof="0" dirty="0">
                <a:ln>
                  <a:noFill/>
                </a:ln>
                <a:effectLst/>
                <a:uLnTx/>
                <a:uFillTx/>
                <a:latin typeface="CiscoSans ExtraLight" charset="0"/>
                <a:ea typeface="CiscoSans ExtraLight" charset="0"/>
                <a:cs typeface="CiscoSans ExtraLight" charset="0"/>
              </a:rPr>
              <a:t>Across </a:t>
            </a:r>
            <a:br>
              <a:rPr kumimoji="0" lang="en-US" sz="2400" u="none" strike="noStrike" kern="1200" cap="none" spc="0" normalizeH="0" baseline="0" noProof="0" dirty="0">
                <a:ln>
                  <a:noFill/>
                </a:ln>
                <a:effectLst/>
                <a:uLnTx/>
                <a:uFillTx/>
                <a:latin typeface="CiscoSans ExtraLight" charset="0"/>
                <a:ea typeface="CiscoSans ExtraLight" charset="0"/>
                <a:cs typeface="CiscoSans ExtraLight" charset="0"/>
              </a:rPr>
            </a:br>
            <a:r>
              <a:rPr kumimoji="0" lang="en-US" sz="2400" u="none" strike="noStrike" kern="1200" cap="none" spc="0" normalizeH="0" baseline="0" noProof="0" dirty="0">
                <a:ln>
                  <a:noFill/>
                </a:ln>
                <a:effectLst/>
                <a:uLnTx/>
                <a:uFillTx/>
                <a:latin typeface="CiscoSans ExtraLight" charset="0"/>
                <a:ea typeface="CiscoSans ExtraLight" charset="0"/>
                <a:cs typeface="CiscoSans ExtraLight" charset="0"/>
              </a:rPr>
              <a:t>the</a:t>
            </a:r>
            <a:r>
              <a:rPr kumimoji="0" lang="en-US" sz="2400" u="none" strike="noStrike" kern="1200" cap="none" spc="0" normalizeH="0" noProof="0" dirty="0">
                <a:ln>
                  <a:noFill/>
                </a:ln>
                <a:effectLst/>
                <a:uLnTx/>
                <a:uFillTx/>
                <a:latin typeface="CiscoSans ExtraLight" charset="0"/>
                <a:ea typeface="CiscoSans ExtraLight" charset="0"/>
                <a:cs typeface="CiscoSans ExtraLight" charset="0"/>
              </a:rPr>
              <a:t> </a:t>
            </a:r>
            <a:r>
              <a:rPr kumimoji="0" lang="en-US" sz="2400" u="none" strike="noStrike" kern="1200" cap="none" spc="0" normalizeH="0" baseline="0" noProof="0" dirty="0">
                <a:ln>
                  <a:noFill/>
                </a:ln>
                <a:effectLst/>
                <a:uLnTx/>
                <a:uFillTx/>
                <a:latin typeface="CiscoSans ExtraLight" charset="0"/>
                <a:ea typeface="CiscoSans ExtraLight" charset="0"/>
                <a:cs typeface="CiscoSans ExtraLight" charset="0"/>
              </a:rPr>
              <a:t>Enterprise Network</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u="none" strike="noStrike" kern="1200" cap="none" spc="0" normalizeH="0" baseline="0" noProof="0" dirty="0">
                <a:ln>
                  <a:noFill/>
                </a:ln>
                <a:effectLst/>
                <a:uLnTx/>
                <a:uFillTx/>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u="none" strike="noStrike" kern="1200" cap="none" spc="0" normalizeH="0" baseline="0" noProof="0" dirty="0">
                <a:ln>
                  <a:noFill/>
                </a:ln>
                <a:effectLst/>
                <a:uLnTx/>
                <a:uFillTx/>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u="none" strike="noStrike" kern="1200" cap="none" spc="0" normalizeH="0" baseline="0" noProof="0" dirty="0">
                <a:ln>
                  <a:noFill/>
                </a:ln>
                <a:effectLst/>
                <a:uLnTx/>
                <a:uFillTx/>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53520" y="556200"/>
              <a:ext cx="318407" cy="318194"/>
              <a:chOff x="2471561" y="-1833386"/>
              <a:chExt cx="2363788" cy="2362200"/>
            </a:xfrm>
          </p:grpSpPr>
          <p:sp>
            <p:nvSpPr>
              <p:cNvPr id="52" name="Oval 36"/>
              <p:cNvSpPr>
                <a:spLocks noChangeArrowheads="1"/>
              </p:cNvSpPr>
              <p:nvPr/>
            </p:nvSpPr>
            <p:spPr bwMode="auto">
              <a:xfrm>
                <a:off x="2471561" y="-1833386"/>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51" name="Freeform 35"/>
              <p:cNvSpPr>
                <a:spLocks/>
              </p:cNvSpPr>
              <p:nvPr/>
            </p:nvSpPr>
            <p:spPr bwMode="auto">
              <a:xfrm>
                <a:off x="2655708" y="-1011062"/>
                <a:ext cx="2163761" cy="1539876"/>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grpSp>
          <p:nvGrpSpPr>
            <p:cNvPr id="64" name="Group 63"/>
            <p:cNvGrpSpPr/>
            <p:nvPr/>
          </p:nvGrpSpPr>
          <p:grpSpPr>
            <a:xfrm>
              <a:off x="1921512" y="540662"/>
              <a:ext cx="349271" cy="349271"/>
              <a:chOff x="2569909" y="3137748"/>
              <a:chExt cx="933450" cy="933450"/>
            </a:xfrm>
          </p:grpSpPr>
          <p:sp>
            <p:nvSpPr>
              <p:cNvPr id="30" name="Freeform 25"/>
              <p:cNvSpPr>
                <a:spLocks/>
              </p:cNvSpPr>
              <p:nvPr/>
            </p:nvSpPr>
            <p:spPr bwMode="auto">
              <a:xfrm>
                <a:off x="2569909" y="313774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nvGrpSpPr>
              <p:cNvPr id="63" name="Group 62"/>
              <p:cNvGrpSpPr/>
              <p:nvPr/>
            </p:nvGrpSpPr>
            <p:grpSpPr>
              <a:xfrm>
                <a:off x="2823909" y="3339361"/>
                <a:ext cx="436816" cy="535241"/>
                <a:chOff x="2823909" y="3339361"/>
                <a:chExt cx="436816" cy="535241"/>
              </a:xfrm>
              <a:solidFill>
                <a:schemeClr val="accent1">
                  <a:lumMod val="75000"/>
                  <a:alpha val="40000"/>
                </a:schemeClr>
              </a:solidFill>
            </p:grpSpPr>
            <p:sp>
              <p:nvSpPr>
                <p:cNvPr id="61" name="Freeform 27"/>
                <p:cNvSpPr>
                  <a:spLocks/>
                </p:cNvSpPr>
                <p:nvPr/>
              </p:nvSpPr>
              <p:spPr bwMode="auto">
                <a:xfrm>
                  <a:off x="2823909" y="3339361"/>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grpSp>
      </p:grpSp>
      <p:grpSp>
        <p:nvGrpSpPr>
          <p:cNvPr id="1029" name="Group 1028">
            <a:extLst>
              <a:ext uri="{FF2B5EF4-FFF2-40B4-BE49-F238E27FC236}">
                <a16:creationId xmlns:a16="http://schemas.microsoft.com/office/drawing/2014/main" id="{5FF859B6-5641-4B6B-A988-1B4156602BBD}"/>
              </a:ext>
            </a:extLst>
          </p:cNvPr>
          <p:cNvGrpSpPr/>
          <p:nvPr/>
        </p:nvGrpSpPr>
        <p:grpSpPr>
          <a:xfrm>
            <a:off x="3048995" y="3421866"/>
            <a:ext cx="6104528" cy="1721634"/>
            <a:chOff x="4379115" y="3342359"/>
            <a:chExt cx="2498942" cy="1721634"/>
          </a:xfrm>
        </p:grpSpPr>
        <p:sp>
          <p:nvSpPr>
            <p:cNvPr id="1030" name="Rectangle: Rounded Corners 1196">
              <a:extLst>
                <a:ext uri="{FF2B5EF4-FFF2-40B4-BE49-F238E27FC236}">
                  <a16:creationId xmlns:a16="http://schemas.microsoft.com/office/drawing/2014/main" id="{5B2D18F0-C1DA-4193-8C6F-E0973D497BAB}"/>
                </a:ext>
              </a:extLst>
            </p:cNvPr>
            <p:cNvSpPr/>
            <p:nvPr/>
          </p:nvSpPr>
          <p:spPr>
            <a:xfrm>
              <a:off x="4379115" y="3342359"/>
              <a:ext cx="2498942" cy="1721634"/>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sp>
          <p:nvSpPr>
            <p:cNvPr id="1032" name="Rectangle 1031">
              <a:extLst>
                <a:ext uri="{FF2B5EF4-FFF2-40B4-BE49-F238E27FC236}">
                  <a16:creationId xmlns:a16="http://schemas.microsoft.com/office/drawing/2014/main" id="{F7DE3585-1A42-4528-9933-8B3058453F69}"/>
                </a:ext>
              </a:extLst>
            </p:cNvPr>
            <p:cNvSpPr/>
            <p:nvPr/>
          </p:nvSpPr>
          <p:spPr>
            <a:xfrm>
              <a:off x="4489072" y="3466701"/>
              <a:ext cx="2338625" cy="1508105"/>
            </a:xfrm>
            <a:prstGeom prst="rect">
              <a:avLst/>
            </a:prstGeom>
            <a:solidFill>
              <a:schemeClr val="bg1">
                <a:lumMod val="50000"/>
              </a:schemeClr>
            </a:solidFill>
          </p:spPr>
          <p:txBody>
            <a:bodyPr wrap="square" anchor="ctr">
              <a:spAutoFit/>
            </a:bodyPr>
            <a:lstStyle/>
            <a:p>
              <a:pPr marL="171450" indent="-171450">
                <a:spcBef>
                  <a:spcPts val="600"/>
                </a:spcBef>
                <a:buFont typeface="Arial" panose="020B0604020202020204" pitchFamily="34" charset="0"/>
                <a:buChar char="•"/>
                <a:defRPr/>
              </a:pPr>
              <a:r>
                <a:rPr lang="en-US" sz="1100" dirty="0">
                  <a:latin typeface="CiscoSans ExtraLight" charset="0"/>
                  <a:ea typeface="CiscoSans ExtraLight" charset="0"/>
                  <a:cs typeface="CiscoSans ExtraLight" charset="0"/>
                </a:rPr>
                <a:t>Enterprise-wide network visibility across users, hosts, networks, and infrastructure (switches, routers, firewalls, servers)</a:t>
              </a:r>
            </a:p>
            <a:p>
              <a:pPr marL="171450" indent="-171450">
                <a:spcBef>
                  <a:spcPts val="600"/>
                </a:spcBef>
                <a:buFont typeface="Arial" panose="020B0604020202020204" pitchFamily="34" charset="0"/>
                <a:buChar char="•"/>
                <a:defRPr/>
              </a:pPr>
              <a:r>
                <a:rPr lang="en-US" sz="1100" dirty="0">
                  <a:latin typeface="CiscoSans ExtraLight" charset="0"/>
                  <a:ea typeface="CiscoSans ExtraLight" charset="0"/>
                  <a:cs typeface="CiscoSans ExtraLight" charset="0"/>
                </a:rPr>
                <a:t>Collects network flow and other data to provide network visibility for understanding network wide traffic and discover threats</a:t>
              </a:r>
            </a:p>
            <a:p>
              <a:pPr marL="171450" lvl="0" indent="-171450">
                <a:spcBef>
                  <a:spcPts val="600"/>
                </a:spcBef>
                <a:buFont typeface="Arial" panose="020B0604020202020204" pitchFamily="34" charset="0"/>
                <a:buChar char="•"/>
                <a:defRPr/>
              </a:pPr>
              <a:r>
                <a:rPr lang="en-US" sz="1100" dirty="0">
                  <a:latin typeface="CiscoSans ExtraLight" charset="0"/>
                  <a:ea typeface="CiscoSans ExtraLight" charset="0"/>
                  <a:cs typeface="CiscoSans ExtraLight" charset="0"/>
                </a:rPr>
                <a:t>Real-time situational awareness of users, devices, and applications</a:t>
              </a:r>
            </a:p>
            <a:p>
              <a:pPr marL="171450" lvl="0" indent="-171450">
                <a:spcBef>
                  <a:spcPts val="600"/>
                </a:spcBef>
                <a:buFont typeface="Arial" panose="020B0604020202020204" pitchFamily="34" charset="0"/>
                <a:buChar char="•"/>
                <a:defRPr/>
              </a:pPr>
              <a:r>
                <a:rPr lang="en-US" sz="1100" dirty="0">
                  <a:latin typeface="CiscoSans ExtraLight" charset="0"/>
                  <a:ea typeface="CiscoSans ExtraLight" charset="0"/>
                  <a:cs typeface="CiscoSans ExtraLight" charset="0"/>
                </a:rPr>
                <a:t>Network flow monitoring of policy violations validates enterprise-wide network access to facilitate compliance and segmentation requirements</a:t>
              </a:r>
            </a:p>
          </p:txBody>
        </p:sp>
      </p:grpSp>
      <p:grpSp>
        <p:nvGrpSpPr>
          <p:cNvPr id="34" name="Group 33">
            <a:extLst>
              <a:ext uri="{FF2B5EF4-FFF2-40B4-BE49-F238E27FC236}">
                <a16:creationId xmlns:a16="http://schemas.microsoft.com/office/drawing/2014/main" id="{2F8B71B4-E133-43A1-8B21-ED932F429864}"/>
              </a:ext>
            </a:extLst>
          </p:cNvPr>
          <p:cNvGrpSpPr/>
          <p:nvPr/>
        </p:nvGrpSpPr>
        <p:grpSpPr>
          <a:xfrm>
            <a:off x="-22640" y="2774515"/>
            <a:ext cx="3062110" cy="2059044"/>
            <a:chOff x="-22640" y="2774515"/>
            <a:chExt cx="3062110" cy="2059044"/>
          </a:xfrm>
        </p:grpSpPr>
        <p:grpSp>
          <p:nvGrpSpPr>
            <p:cNvPr id="910" name="Group 909">
              <a:extLst>
                <a:ext uri="{FF2B5EF4-FFF2-40B4-BE49-F238E27FC236}">
                  <a16:creationId xmlns:a16="http://schemas.microsoft.com/office/drawing/2014/main" id="{D7806739-9BAD-4E8E-8F5D-7A4454E903DA}"/>
                </a:ext>
              </a:extLst>
            </p:cNvPr>
            <p:cNvGrpSpPr/>
            <p:nvPr/>
          </p:nvGrpSpPr>
          <p:grpSpPr>
            <a:xfrm>
              <a:off x="-22640" y="2774515"/>
              <a:ext cx="3062110" cy="2059044"/>
              <a:chOff x="-22640" y="2774515"/>
              <a:chExt cx="3062110" cy="2059044"/>
            </a:xfrm>
          </p:grpSpPr>
          <p:sp>
            <p:nvSpPr>
              <p:cNvPr id="911" name="Oval 910">
                <a:extLst>
                  <a:ext uri="{FF2B5EF4-FFF2-40B4-BE49-F238E27FC236}">
                    <a16:creationId xmlns:a16="http://schemas.microsoft.com/office/drawing/2014/main" id="{35B61CC7-B1CF-4116-9D20-C02DA196B053}"/>
                  </a:ext>
                </a:extLst>
              </p:cNvPr>
              <p:cNvSpPr/>
              <p:nvPr/>
            </p:nvSpPr>
            <p:spPr>
              <a:xfrm>
                <a:off x="-22640" y="4474271"/>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pic>
            <p:nvPicPr>
              <p:cNvPr id="912" name="Picture 911">
                <a:extLst>
                  <a:ext uri="{FF2B5EF4-FFF2-40B4-BE49-F238E27FC236}">
                    <a16:creationId xmlns:a16="http://schemas.microsoft.com/office/drawing/2014/main" id="{3E35ECAC-B477-4A0C-A9A1-F5A4F4AA8E7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18175" y="3190876"/>
                <a:ext cx="2575848" cy="1551890"/>
              </a:xfrm>
              <a:prstGeom prst="rect">
                <a:avLst/>
              </a:prstGeom>
            </p:spPr>
          </p:pic>
          <p:sp>
            <p:nvSpPr>
              <p:cNvPr id="913" name="Rectangle: Rounded Corners 912">
                <a:extLst>
                  <a:ext uri="{FF2B5EF4-FFF2-40B4-BE49-F238E27FC236}">
                    <a16:creationId xmlns:a16="http://schemas.microsoft.com/office/drawing/2014/main" id="{AE6C715F-588B-4C09-ABAD-8406252F2D4E}"/>
                  </a:ext>
                </a:extLst>
              </p:cNvPr>
              <p:cNvSpPr/>
              <p:nvPr/>
            </p:nvSpPr>
            <p:spPr>
              <a:xfrm>
                <a:off x="480060" y="2780127"/>
                <a:ext cx="1480133"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sp>
            <p:nvSpPr>
              <p:cNvPr id="914" name="Isosceles Triangle 913">
                <a:extLst>
                  <a:ext uri="{FF2B5EF4-FFF2-40B4-BE49-F238E27FC236}">
                    <a16:creationId xmlns:a16="http://schemas.microsoft.com/office/drawing/2014/main" id="{DD9CD013-ABA4-48CC-A9F3-FDE466E72B74}"/>
                  </a:ext>
                </a:extLst>
              </p:cNvPr>
              <p:cNvSpPr/>
              <p:nvPr/>
            </p:nvSpPr>
            <p:spPr>
              <a:xfrm rot="10800000">
                <a:off x="604651" y="3034884"/>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sp>
            <p:nvSpPr>
              <p:cNvPr id="915" name="Rectangle 914">
                <a:extLst>
                  <a:ext uri="{FF2B5EF4-FFF2-40B4-BE49-F238E27FC236}">
                    <a16:creationId xmlns:a16="http://schemas.microsoft.com/office/drawing/2014/main" id="{1CFD76B8-EC37-467C-ABBA-0B1D3EF4DAF8}"/>
                  </a:ext>
                </a:extLst>
              </p:cNvPr>
              <p:cNvSpPr/>
              <p:nvPr/>
            </p:nvSpPr>
            <p:spPr>
              <a:xfrm>
                <a:off x="510757" y="2774515"/>
                <a:ext cx="1449436"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u="none" strike="noStrike" kern="1200" cap="none" spc="0" normalizeH="0" baseline="0" noProof="0" dirty="0">
                    <a:ln>
                      <a:noFill/>
                    </a:ln>
                    <a:solidFill>
                      <a:schemeClr val="bg1"/>
                    </a:solidFill>
                    <a:effectLst/>
                    <a:uLnTx/>
                    <a:uFillTx/>
                    <a:latin typeface="CiscoSans ExtraLight" charset="0"/>
                    <a:ea typeface="CiscoSans ExtraLight" charset="0"/>
                    <a:cs typeface="CiscoSans ExtraLight" charset="0"/>
                  </a:rPr>
                  <a:t>Cisco </a:t>
                </a:r>
                <a:r>
                  <a:rPr kumimoji="0" lang="en-US" sz="1100" u="none" strike="noStrike" kern="1200" cap="none" spc="0" normalizeH="0" baseline="0" noProof="0" dirty="0" err="1">
                    <a:ln>
                      <a:noFill/>
                    </a:ln>
                    <a:solidFill>
                      <a:schemeClr val="bg1"/>
                    </a:solidFill>
                    <a:effectLst/>
                    <a:uLnTx/>
                    <a:uFillTx/>
                    <a:latin typeface="CiscoSans ExtraLight" charset="0"/>
                    <a:ea typeface="CiscoSans ExtraLight" charset="0"/>
                    <a:cs typeface="CiscoSans ExtraLight" charset="0"/>
                  </a:rPr>
                  <a:t>Stealthwatch</a:t>
                </a:r>
                <a:r>
                  <a:rPr kumimoji="0" lang="en-US" sz="1100" u="none" strike="noStrike" kern="1200" cap="none" spc="0" normalizeH="0" baseline="0" noProof="0" dirty="0">
                    <a:ln>
                      <a:noFill/>
                    </a:ln>
                    <a:solidFill>
                      <a:schemeClr val="bg1"/>
                    </a:solidFill>
                    <a:effectLst/>
                    <a:uLnTx/>
                    <a:uFillTx/>
                    <a:latin typeface="CiscoSans ExtraLight" charset="0"/>
                    <a:ea typeface="CiscoSans ExtraLight" charset="0"/>
                    <a:cs typeface="CiscoSans ExtraLight" charset="0"/>
                  </a:rPr>
                  <a:t> </a:t>
                </a:r>
                <a:endParaRPr kumimoji="0" lang="en-US" sz="1400" u="none" strike="noStrike" kern="1200" cap="none" spc="0" normalizeH="0" baseline="0" noProof="0" dirty="0">
                  <a:ln>
                    <a:noFill/>
                  </a:ln>
                  <a:solidFill>
                    <a:schemeClr val="bg1"/>
                  </a:solidFill>
                  <a:effectLst/>
                  <a:uLnTx/>
                  <a:uFillTx/>
                  <a:latin typeface="CiscoSans ExtraLight" charset="0"/>
                  <a:ea typeface="CiscoSans ExtraLight" charset="0"/>
                  <a:cs typeface="CiscoSans ExtraLight" charset="0"/>
                </a:endParaRPr>
              </a:p>
            </p:txBody>
          </p:sp>
        </p:grpSp>
        <p:grpSp>
          <p:nvGrpSpPr>
            <p:cNvPr id="916" name="Group 915">
              <a:extLst>
                <a:ext uri="{FF2B5EF4-FFF2-40B4-BE49-F238E27FC236}">
                  <a16:creationId xmlns:a16="http://schemas.microsoft.com/office/drawing/2014/main" id="{C34B2137-60E0-4B76-AE93-B6D0079DCE9C}"/>
                </a:ext>
              </a:extLst>
            </p:cNvPr>
            <p:cNvGrpSpPr/>
            <p:nvPr/>
          </p:nvGrpSpPr>
          <p:grpSpPr>
            <a:xfrm>
              <a:off x="553898" y="3296871"/>
              <a:ext cx="1898617" cy="1184438"/>
              <a:chOff x="5265510" y="2309856"/>
              <a:chExt cx="1892913" cy="1184438"/>
            </a:xfrm>
          </p:grpSpPr>
          <p:sp>
            <p:nvSpPr>
              <p:cNvPr id="917" name="Rectangle 916">
                <a:extLst>
                  <a:ext uri="{FF2B5EF4-FFF2-40B4-BE49-F238E27FC236}">
                    <a16:creationId xmlns:a16="http://schemas.microsoft.com/office/drawing/2014/main" id="{B367E232-6363-4F11-98E7-F36B5781A575}"/>
                  </a:ext>
                </a:extLst>
              </p:cNvPr>
              <p:cNvSpPr/>
              <p:nvPr/>
            </p:nvSpPr>
            <p:spPr>
              <a:xfrm>
                <a:off x="5265510" y="3317230"/>
                <a:ext cx="1892913" cy="177064"/>
              </a:xfrm>
              <a:prstGeom prst="rect">
                <a:avLst/>
              </a:prstGeom>
              <a:solidFill>
                <a:srgbClr val="EEEF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chemeClr val="tx1"/>
                  </a:solidFill>
                  <a:effectLst/>
                  <a:uLnTx/>
                  <a:uFillTx/>
                  <a:latin typeface="CiscoSans ExtraLight" charset="0"/>
                  <a:ea typeface="CiscoSans ExtraLight" charset="0"/>
                  <a:cs typeface="CiscoSans ExtraLight" charset="0"/>
                </a:endParaRPr>
              </a:p>
            </p:txBody>
          </p:sp>
          <p:pic>
            <p:nvPicPr>
              <p:cNvPr id="918" name="Picture 917">
                <a:extLst>
                  <a:ext uri="{FF2B5EF4-FFF2-40B4-BE49-F238E27FC236}">
                    <a16:creationId xmlns:a16="http://schemas.microsoft.com/office/drawing/2014/main" id="{686F920D-1982-42F3-852F-28067CAD1363}"/>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265510" y="2309856"/>
                <a:ext cx="1892913" cy="1086184"/>
              </a:xfrm>
              <a:prstGeom prst="rect">
                <a:avLst/>
              </a:prstGeom>
              <a:ln>
                <a:noFill/>
              </a:ln>
            </p:spPr>
          </p:pic>
        </p:grpSp>
      </p:grpSp>
      <p:sp>
        <p:nvSpPr>
          <p:cNvPr id="1073" name="Oval 1072">
            <a:extLst>
              <a:ext uri="{FF2B5EF4-FFF2-40B4-BE49-F238E27FC236}">
                <a16:creationId xmlns:a16="http://schemas.microsoft.com/office/drawing/2014/main" id="{A593A50F-7C87-4EF5-953D-D2EE67ACDAF5}"/>
              </a:ext>
            </a:extLst>
          </p:cNvPr>
          <p:cNvSpPr/>
          <p:nvPr/>
        </p:nvSpPr>
        <p:spPr>
          <a:xfrm>
            <a:off x="4340245" y="1917163"/>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4" name="Oval 1073">
            <a:extLst>
              <a:ext uri="{FF2B5EF4-FFF2-40B4-BE49-F238E27FC236}">
                <a16:creationId xmlns:a16="http://schemas.microsoft.com/office/drawing/2014/main" id="{E5A91053-F2E6-4DF8-91A0-EA458C5DA184}"/>
              </a:ext>
            </a:extLst>
          </p:cNvPr>
          <p:cNvSpPr/>
          <p:nvPr/>
        </p:nvSpPr>
        <p:spPr>
          <a:xfrm>
            <a:off x="4400087" y="232155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5" name="Oval 1074">
            <a:extLst>
              <a:ext uri="{FF2B5EF4-FFF2-40B4-BE49-F238E27FC236}">
                <a16:creationId xmlns:a16="http://schemas.microsoft.com/office/drawing/2014/main" id="{7219C730-4DCD-477C-960B-81D23A84577E}"/>
              </a:ext>
            </a:extLst>
          </p:cNvPr>
          <p:cNvSpPr/>
          <p:nvPr/>
        </p:nvSpPr>
        <p:spPr>
          <a:xfrm>
            <a:off x="6227164" y="2578889"/>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6" name="Oval 1075">
            <a:extLst>
              <a:ext uri="{FF2B5EF4-FFF2-40B4-BE49-F238E27FC236}">
                <a16:creationId xmlns:a16="http://schemas.microsoft.com/office/drawing/2014/main" id="{13312801-B6BF-43DA-9024-E12F160C22D3}"/>
              </a:ext>
            </a:extLst>
          </p:cNvPr>
          <p:cNvSpPr/>
          <p:nvPr/>
        </p:nvSpPr>
        <p:spPr>
          <a:xfrm>
            <a:off x="8116843" y="224852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7" name="Oval 1076">
            <a:extLst>
              <a:ext uri="{FF2B5EF4-FFF2-40B4-BE49-F238E27FC236}">
                <a16:creationId xmlns:a16="http://schemas.microsoft.com/office/drawing/2014/main" id="{808DC864-B1AF-48C3-B124-4FD2EDD14C7C}"/>
              </a:ext>
            </a:extLst>
          </p:cNvPr>
          <p:cNvSpPr/>
          <p:nvPr/>
        </p:nvSpPr>
        <p:spPr>
          <a:xfrm>
            <a:off x="7682935" y="1164071"/>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8" name="Oval 1077">
            <a:extLst>
              <a:ext uri="{FF2B5EF4-FFF2-40B4-BE49-F238E27FC236}">
                <a16:creationId xmlns:a16="http://schemas.microsoft.com/office/drawing/2014/main" id="{C329CDD9-1081-4608-AFF4-5CC87E93B956}"/>
              </a:ext>
            </a:extLst>
          </p:cNvPr>
          <p:cNvSpPr/>
          <p:nvPr/>
        </p:nvSpPr>
        <p:spPr>
          <a:xfrm>
            <a:off x="5913701" y="59059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9" name="Oval 1078">
            <a:extLst>
              <a:ext uri="{FF2B5EF4-FFF2-40B4-BE49-F238E27FC236}">
                <a16:creationId xmlns:a16="http://schemas.microsoft.com/office/drawing/2014/main" id="{6ED4D467-6E53-485E-AE42-0AC25A4172F9}"/>
              </a:ext>
            </a:extLst>
          </p:cNvPr>
          <p:cNvSpPr/>
          <p:nvPr/>
        </p:nvSpPr>
        <p:spPr>
          <a:xfrm>
            <a:off x="4399890" y="2009173"/>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0" name="Oval 1079">
            <a:extLst>
              <a:ext uri="{FF2B5EF4-FFF2-40B4-BE49-F238E27FC236}">
                <a16:creationId xmlns:a16="http://schemas.microsoft.com/office/drawing/2014/main" id="{71F2D65C-B141-4269-98C6-59C28B3334BF}"/>
              </a:ext>
            </a:extLst>
          </p:cNvPr>
          <p:cNvSpPr/>
          <p:nvPr/>
        </p:nvSpPr>
        <p:spPr>
          <a:xfrm>
            <a:off x="6151194" y="250445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1" name="Oval 1080">
            <a:extLst>
              <a:ext uri="{FF2B5EF4-FFF2-40B4-BE49-F238E27FC236}">
                <a16:creationId xmlns:a16="http://schemas.microsoft.com/office/drawing/2014/main" id="{C0A716A5-A1C8-41EB-9FB5-3340321A433A}"/>
              </a:ext>
            </a:extLst>
          </p:cNvPr>
          <p:cNvSpPr/>
          <p:nvPr/>
        </p:nvSpPr>
        <p:spPr>
          <a:xfrm>
            <a:off x="7772816" y="225813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2" name="Oval 1081">
            <a:extLst>
              <a:ext uri="{FF2B5EF4-FFF2-40B4-BE49-F238E27FC236}">
                <a16:creationId xmlns:a16="http://schemas.microsoft.com/office/drawing/2014/main" id="{3E239285-16BE-4A13-A506-F97126542B5C}"/>
              </a:ext>
            </a:extLst>
          </p:cNvPr>
          <p:cNvSpPr/>
          <p:nvPr/>
        </p:nvSpPr>
        <p:spPr>
          <a:xfrm>
            <a:off x="5832490" y="89937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3" name="Oval 1082">
            <a:extLst>
              <a:ext uri="{FF2B5EF4-FFF2-40B4-BE49-F238E27FC236}">
                <a16:creationId xmlns:a16="http://schemas.microsoft.com/office/drawing/2014/main" id="{B41B69C0-1FC7-4653-BB82-05A13E59D3B1}"/>
              </a:ext>
            </a:extLst>
          </p:cNvPr>
          <p:cNvSpPr/>
          <p:nvPr/>
        </p:nvSpPr>
        <p:spPr>
          <a:xfrm>
            <a:off x="4838583" y="113238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4" name="Oval 1083">
            <a:extLst>
              <a:ext uri="{FF2B5EF4-FFF2-40B4-BE49-F238E27FC236}">
                <a16:creationId xmlns:a16="http://schemas.microsoft.com/office/drawing/2014/main" id="{032A2CFC-04A6-46E9-A619-93A036502ECC}"/>
              </a:ext>
            </a:extLst>
          </p:cNvPr>
          <p:cNvSpPr/>
          <p:nvPr/>
        </p:nvSpPr>
        <p:spPr>
          <a:xfrm>
            <a:off x="6151194" y="2516209"/>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85" name="Oval 1084">
            <a:extLst>
              <a:ext uri="{FF2B5EF4-FFF2-40B4-BE49-F238E27FC236}">
                <a16:creationId xmlns:a16="http://schemas.microsoft.com/office/drawing/2014/main" id="{FA92EA5C-B4D0-4849-A72A-417861DDBB1D}"/>
              </a:ext>
            </a:extLst>
          </p:cNvPr>
          <p:cNvSpPr/>
          <p:nvPr/>
        </p:nvSpPr>
        <p:spPr>
          <a:xfrm>
            <a:off x="7693846" y="123578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39" name="Group 38">
            <a:extLst>
              <a:ext uri="{FF2B5EF4-FFF2-40B4-BE49-F238E27FC236}">
                <a16:creationId xmlns:a16="http://schemas.microsoft.com/office/drawing/2014/main" id="{B95C1893-6B94-4061-AE02-0F6263CE4C04}"/>
              </a:ext>
            </a:extLst>
          </p:cNvPr>
          <p:cNvGrpSpPr/>
          <p:nvPr>
            <p:custDataLst>
              <p:tags r:id="rId1"/>
            </p:custDataLst>
          </p:nvPr>
        </p:nvGrpSpPr>
        <p:grpSpPr>
          <a:xfrm>
            <a:off x="7435516" y="1779881"/>
            <a:ext cx="834480" cy="834480"/>
            <a:chOff x="7435516" y="1779881"/>
            <a:chExt cx="834480" cy="834480"/>
          </a:xfrm>
        </p:grpSpPr>
        <p:sp>
          <p:nvSpPr>
            <p:cNvPr id="936" name="Oval 935">
              <a:extLst>
                <a:ext uri="{FF2B5EF4-FFF2-40B4-BE49-F238E27FC236}">
                  <a16:creationId xmlns:a16="http://schemas.microsoft.com/office/drawing/2014/main" id="{36965AAE-D500-46E0-8BD3-86E3F8F253B9}"/>
                </a:ext>
              </a:extLst>
            </p:cNvPr>
            <p:cNvSpPr/>
            <p:nvPr/>
          </p:nvSpPr>
          <p:spPr>
            <a:xfrm>
              <a:off x="7435516" y="1779881"/>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969" name="Group 968">
              <a:extLst>
                <a:ext uri="{FF2B5EF4-FFF2-40B4-BE49-F238E27FC236}">
                  <a16:creationId xmlns:a16="http://schemas.microsoft.com/office/drawing/2014/main" id="{2E6F0547-1494-428C-ACFF-4A7AA67BA4BC}"/>
                </a:ext>
              </a:extLst>
            </p:cNvPr>
            <p:cNvGrpSpPr>
              <a:grpSpLocks noChangeAspect="1"/>
            </p:cNvGrpSpPr>
            <p:nvPr/>
          </p:nvGrpSpPr>
          <p:grpSpPr>
            <a:xfrm>
              <a:off x="7675249" y="2011087"/>
              <a:ext cx="379051" cy="379090"/>
              <a:chOff x="542940" y="1857375"/>
              <a:chExt cx="914400" cy="914494"/>
            </a:xfrm>
          </p:grpSpPr>
          <p:sp>
            <p:nvSpPr>
              <p:cNvPr id="970" name="Oval 969">
                <a:extLst>
                  <a:ext uri="{FF2B5EF4-FFF2-40B4-BE49-F238E27FC236}">
                    <a16:creationId xmlns:a16="http://schemas.microsoft.com/office/drawing/2014/main" id="{AA851016-DC65-4EDE-A84E-0ABAD341408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971" name="Group 4">
                <a:extLst>
                  <a:ext uri="{FF2B5EF4-FFF2-40B4-BE49-F238E27FC236}">
                    <a16:creationId xmlns:a16="http://schemas.microsoft.com/office/drawing/2014/main" id="{9D5CC35B-9692-4517-86A0-FA9B40E0CB9F}"/>
                  </a:ext>
                </a:extLst>
              </p:cNvPr>
              <p:cNvGrpSpPr>
                <a:grpSpLocks noChangeAspect="1"/>
              </p:cNvGrpSpPr>
              <p:nvPr/>
            </p:nvGrpSpPr>
            <p:grpSpPr bwMode="auto">
              <a:xfrm>
                <a:off x="543174" y="1857375"/>
                <a:ext cx="913932" cy="914494"/>
                <a:chOff x="1261" y="0"/>
                <a:chExt cx="3238" cy="3240"/>
              </a:xfrm>
              <a:solidFill>
                <a:schemeClr val="tx2"/>
              </a:solidFill>
            </p:grpSpPr>
            <p:sp>
              <p:nvSpPr>
                <p:cNvPr id="972" name="Freeform 5">
                  <a:extLst>
                    <a:ext uri="{FF2B5EF4-FFF2-40B4-BE49-F238E27FC236}">
                      <a16:creationId xmlns:a16="http://schemas.microsoft.com/office/drawing/2014/main" id="{EA594048-64FD-48FC-B6F1-CBBC12C8726A}"/>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3" name="Freeform 6">
                  <a:extLst>
                    <a:ext uri="{FF2B5EF4-FFF2-40B4-BE49-F238E27FC236}">
                      <a16:creationId xmlns:a16="http://schemas.microsoft.com/office/drawing/2014/main" id="{320A7DFB-7ACE-4D7E-89E8-169B1D918A25}"/>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4" name="Freeform 7">
                  <a:extLst>
                    <a:ext uri="{FF2B5EF4-FFF2-40B4-BE49-F238E27FC236}">
                      <a16:creationId xmlns:a16="http://schemas.microsoft.com/office/drawing/2014/main" id="{42460FB7-3F8E-48EC-BC6F-7E4E2EBADF31}"/>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5" name="Freeform 8">
                  <a:extLst>
                    <a:ext uri="{FF2B5EF4-FFF2-40B4-BE49-F238E27FC236}">
                      <a16:creationId xmlns:a16="http://schemas.microsoft.com/office/drawing/2014/main" id="{BF57869A-E74A-44DC-9405-DA4737562B2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6" name="Freeform 9">
                  <a:extLst>
                    <a:ext uri="{FF2B5EF4-FFF2-40B4-BE49-F238E27FC236}">
                      <a16:creationId xmlns:a16="http://schemas.microsoft.com/office/drawing/2014/main" id="{DE1B94F5-1B1E-4F0B-9A16-53AEFDCCD980}"/>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7" name="Freeform 10">
                  <a:extLst>
                    <a:ext uri="{FF2B5EF4-FFF2-40B4-BE49-F238E27FC236}">
                      <a16:creationId xmlns:a16="http://schemas.microsoft.com/office/drawing/2014/main" id="{BAA8DA64-4D66-49A6-B38B-CC742B7A4C3D}"/>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8" name="Freeform 11">
                  <a:extLst>
                    <a:ext uri="{FF2B5EF4-FFF2-40B4-BE49-F238E27FC236}">
                      <a16:creationId xmlns:a16="http://schemas.microsoft.com/office/drawing/2014/main" id="{1AA5BB45-F27F-4B4B-AF22-78BAB2418CFA}"/>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9" name="Freeform 12">
                  <a:extLst>
                    <a:ext uri="{FF2B5EF4-FFF2-40B4-BE49-F238E27FC236}">
                      <a16:creationId xmlns:a16="http://schemas.microsoft.com/office/drawing/2014/main" id="{92D64FCE-7964-484D-A3DC-D16335B8777B}"/>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0" name="Freeform 13">
                  <a:extLst>
                    <a:ext uri="{FF2B5EF4-FFF2-40B4-BE49-F238E27FC236}">
                      <a16:creationId xmlns:a16="http://schemas.microsoft.com/office/drawing/2014/main" id="{700829CD-58BD-4D38-962B-0EB050C4B64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1" name="Freeform 14">
                  <a:extLst>
                    <a:ext uri="{FF2B5EF4-FFF2-40B4-BE49-F238E27FC236}">
                      <a16:creationId xmlns:a16="http://schemas.microsoft.com/office/drawing/2014/main" id="{72C486EB-2A53-4F7E-B58D-4A0ECDDA5737}"/>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2" name="Freeform 15">
                  <a:extLst>
                    <a:ext uri="{FF2B5EF4-FFF2-40B4-BE49-F238E27FC236}">
                      <a16:creationId xmlns:a16="http://schemas.microsoft.com/office/drawing/2014/main" id="{1B87C050-79D3-4DB0-8130-8B436D2B060E}"/>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3" name="Freeform 16">
                  <a:extLst>
                    <a:ext uri="{FF2B5EF4-FFF2-40B4-BE49-F238E27FC236}">
                      <a16:creationId xmlns:a16="http://schemas.microsoft.com/office/drawing/2014/main" id="{8A330534-1108-4E35-AA04-B4FC86D3B17C}"/>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4" name="Freeform 17">
                  <a:extLst>
                    <a:ext uri="{FF2B5EF4-FFF2-40B4-BE49-F238E27FC236}">
                      <a16:creationId xmlns:a16="http://schemas.microsoft.com/office/drawing/2014/main" id="{5A49733B-AF72-498C-A3D7-5241DD309C8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5" name="Freeform 18">
                  <a:extLst>
                    <a:ext uri="{FF2B5EF4-FFF2-40B4-BE49-F238E27FC236}">
                      <a16:creationId xmlns:a16="http://schemas.microsoft.com/office/drawing/2014/main" id="{FADA5A04-7864-415C-8640-8093557994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6" name="Freeform 19">
                  <a:extLst>
                    <a:ext uri="{FF2B5EF4-FFF2-40B4-BE49-F238E27FC236}">
                      <a16:creationId xmlns:a16="http://schemas.microsoft.com/office/drawing/2014/main" id="{71632C8B-7B59-4AE6-8904-F4FA74BC1B02}"/>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7" name="Freeform 20">
                  <a:extLst>
                    <a:ext uri="{FF2B5EF4-FFF2-40B4-BE49-F238E27FC236}">
                      <a16:creationId xmlns:a16="http://schemas.microsoft.com/office/drawing/2014/main" id="{3B00012A-17D5-4F4D-9115-10FAC6021022}"/>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8" name="Freeform 21">
                  <a:extLst>
                    <a:ext uri="{FF2B5EF4-FFF2-40B4-BE49-F238E27FC236}">
                      <a16:creationId xmlns:a16="http://schemas.microsoft.com/office/drawing/2014/main" id="{C301A743-C55A-43E5-8F78-9BA9D8EB42CC}"/>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9" name="Freeform 22">
                  <a:extLst>
                    <a:ext uri="{FF2B5EF4-FFF2-40B4-BE49-F238E27FC236}">
                      <a16:creationId xmlns:a16="http://schemas.microsoft.com/office/drawing/2014/main" id="{7333FDE8-02CD-4CFA-8B7A-10D760DFE618}"/>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0" name="Freeform 23">
                  <a:extLst>
                    <a:ext uri="{FF2B5EF4-FFF2-40B4-BE49-F238E27FC236}">
                      <a16:creationId xmlns:a16="http://schemas.microsoft.com/office/drawing/2014/main" id="{04A7EF04-5CFD-4190-9016-841E454B46D1}"/>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1" name="Freeform 24">
                  <a:extLst>
                    <a:ext uri="{FF2B5EF4-FFF2-40B4-BE49-F238E27FC236}">
                      <a16:creationId xmlns:a16="http://schemas.microsoft.com/office/drawing/2014/main" id="{4094962E-D676-4E23-8063-79759135D3ED}"/>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42" name="Group 41">
            <a:extLst>
              <a:ext uri="{FF2B5EF4-FFF2-40B4-BE49-F238E27FC236}">
                <a16:creationId xmlns:a16="http://schemas.microsoft.com/office/drawing/2014/main" id="{A62F6EE6-4A4F-456D-A598-05D1EAFB9137}"/>
              </a:ext>
            </a:extLst>
          </p:cNvPr>
          <p:cNvGrpSpPr/>
          <p:nvPr>
            <p:custDataLst>
              <p:tags r:id="rId2"/>
            </p:custDataLst>
          </p:nvPr>
        </p:nvGrpSpPr>
        <p:grpSpPr>
          <a:xfrm>
            <a:off x="4217387" y="638182"/>
            <a:ext cx="834480" cy="834480"/>
            <a:chOff x="4217387" y="638182"/>
            <a:chExt cx="834480" cy="834480"/>
          </a:xfrm>
        </p:grpSpPr>
        <p:sp>
          <p:nvSpPr>
            <p:cNvPr id="938" name="Oval 937">
              <a:extLst>
                <a:ext uri="{FF2B5EF4-FFF2-40B4-BE49-F238E27FC236}">
                  <a16:creationId xmlns:a16="http://schemas.microsoft.com/office/drawing/2014/main" id="{805AAA1D-387E-451C-8F6D-8CD5A945DC0F}"/>
                </a:ext>
              </a:extLst>
            </p:cNvPr>
            <p:cNvSpPr/>
            <p:nvPr/>
          </p:nvSpPr>
          <p:spPr>
            <a:xfrm>
              <a:off x="4217387" y="638182"/>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992" name="Group 991">
              <a:extLst>
                <a:ext uri="{FF2B5EF4-FFF2-40B4-BE49-F238E27FC236}">
                  <a16:creationId xmlns:a16="http://schemas.microsoft.com/office/drawing/2014/main" id="{02FB242B-8D25-4B40-B663-46C39D33941A}"/>
                </a:ext>
              </a:extLst>
            </p:cNvPr>
            <p:cNvGrpSpPr>
              <a:grpSpLocks noChangeAspect="1"/>
            </p:cNvGrpSpPr>
            <p:nvPr/>
          </p:nvGrpSpPr>
          <p:grpSpPr>
            <a:xfrm>
              <a:off x="4464341" y="882716"/>
              <a:ext cx="375308" cy="375308"/>
              <a:chOff x="1358899" y="2193925"/>
              <a:chExt cx="390525" cy="390525"/>
            </a:xfrm>
          </p:grpSpPr>
          <p:sp>
            <p:nvSpPr>
              <p:cNvPr id="993" name="Rectangle: Rounded Corners 992">
                <a:extLst>
                  <a:ext uri="{FF2B5EF4-FFF2-40B4-BE49-F238E27FC236}">
                    <a16:creationId xmlns:a16="http://schemas.microsoft.com/office/drawing/2014/main" id="{8FDB5364-998E-49D7-A3D7-45AAC8593541}"/>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994" name="Group 993">
                <a:extLst>
                  <a:ext uri="{FF2B5EF4-FFF2-40B4-BE49-F238E27FC236}">
                    <a16:creationId xmlns:a16="http://schemas.microsoft.com/office/drawing/2014/main" id="{B7832D58-FEAC-41FB-8C06-11F3270A16AC}"/>
                  </a:ext>
                </a:extLst>
              </p:cNvPr>
              <p:cNvGrpSpPr/>
              <p:nvPr/>
            </p:nvGrpSpPr>
            <p:grpSpPr>
              <a:xfrm>
                <a:off x="1420588" y="2248963"/>
                <a:ext cx="267146" cy="280448"/>
                <a:chOff x="1401763" y="2228851"/>
                <a:chExt cx="307974" cy="323308"/>
              </a:xfrm>
            </p:grpSpPr>
            <p:grpSp>
              <p:nvGrpSpPr>
                <p:cNvPr id="995" name="Group 994">
                  <a:extLst>
                    <a:ext uri="{FF2B5EF4-FFF2-40B4-BE49-F238E27FC236}">
                      <a16:creationId xmlns:a16="http://schemas.microsoft.com/office/drawing/2014/main" id="{3ED0D9C4-F594-43EC-B247-B65A00666113}"/>
                    </a:ext>
                  </a:extLst>
                </p:cNvPr>
                <p:cNvGrpSpPr/>
                <p:nvPr/>
              </p:nvGrpSpPr>
              <p:grpSpPr>
                <a:xfrm>
                  <a:off x="1482725" y="2295526"/>
                  <a:ext cx="227012" cy="256633"/>
                  <a:chOff x="1482725" y="2276476"/>
                  <a:chExt cx="227012" cy="256633"/>
                </a:xfrm>
                <a:solidFill>
                  <a:schemeClr val="bg2"/>
                </a:solidFill>
              </p:grpSpPr>
              <p:sp>
                <p:nvSpPr>
                  <p:cNvPr id="999" name="Freeform 33">
                    <a:extLst>
                      <a:ext uri="{FF2B5EF4-FFF2-40B4-BE49-F238E27FC236}">
                        <a16:creationId xmlns:a16="http://schemas.microsoft.com/office/drawing/2014/main" id="{9C347DE7-4DFF-4177-B802-25262C76A895}"/>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0" name="Freeform 33">
                    <a:extLst>
                      <a:ext uri="{FF2B5EF4-FFF2-40B4-BE49-F238E27FC236}">
                        <a16:creationId xmlns:a16="http://schemas.microsoft.com/office/drawing/2014/main" id="{7FD4C2E3-04DA-4A9C-ABBB-002C5E33A2A2}"/>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996" name="Group 995">
                  <a:extLst>
                    <a:ext uri="{FF2B5EF4-FFF2-40B4-BE49-F238E27FC236}">
                      <a16:creationId xmlns:a16="http://schemas.microsoft.com/office/drawing/2014/main" id="{9E97E8B6-82C5-4AA2-9480-378C01257A4E}"/>
                    </a:ext>
                  </a:extLst>
                </p:cNvPr>
                <p:cNvGrpSpPr/>
                <p:nvPr/>
              </p:nvGrpSpPr>
              <p:grpSpPr>
                <a:xfrm flipH="1">
                  <a:off x="1401763" y="2228851"/>
                  <a:ext cx="227012" cy="256633"/>
                  <a:chOff x="1482725" y="2276476"/>
                  <a:chExt cx="227012" cy="256633"/>
                </a:xfrm>
              </p:grpSpPr>
              <p:sp>
                <p:nvSpPr>
                  <p:cNvPr id="997" name="Freeform 33">
                    <a:extLst>
                      <a:ext uri="{FF2B5EF4-FFF2-40B4-BE49-F238E27FC236}">
                        <a16:creationId xmlns:a16="http://schemas.microsoft.com/office/drawing/2014/main" id="{67CC0616-88AE-4C4C-8CD7-0D08DD62F101}"/>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8" name="Freeform 33">
                    <a:extLst>
                      <a:ext uri="{FF2B5EF4-FFF2-40B4-BE49-F238E27FC236}">
                        <a16:creationId xmlns:a16="http://schemas.microsoft.com/office/drawing/2014/main" id="{702C2F75-D947-4686-828F-E758C76F2387}"/>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grpSp>
        <p:nvGrpSpPr>
          <p:cNvPr id="35" name="Group 34">
            <a:extLst>
              <a:ext uri="{FF2B5EF4-FFF2-40B4-BE49-F238E27FC236}">
                <a16:creationId xmlns:a16="http://schemas.microsoft.com/office/drawing/2014/main" id="{AD6EEB41-A772-45B3-B1DC-817A0FA6DA62}"/>
              </a:ext>
            </a:extLst>
          </p:cNvPr>
          <p:cNvGrpSpPr/>
          <p:nvPr>
            <p:custDataLst>
              <p:tags r:id="rId3"/>
            </p:custDataLst>
          </p:nvPr>
        </p:nvGrpSpPr>
        <p:grpSpPr>
          <a:xfrm>
            <a:off x="7455959" y="638182"/>
            <a:ext cx="834480" cy="834480"/>
            <a:chOff x="7455959" y="638182"/>
            <a:chExt cx="834480" cy="834480"/>
          </a:xfrm>
        </p:grpSpPr>
        <p:sp>
          <p:nvSpPr>
            <p:cNvPr id="939" name="Oval 938">
              <a:extLst>
                <a:ext uri="{FF2B5EF4-FFF2-40B4-BE49-F238E27FC236}">
                  <a16:creationId xmlns:a16="http://schemas.microsoft.com/office/drawing/2014/main" id="{24997AFF-E0F7-44EE-A2AD-2BA26BAF4974}"/>
                </a:ext>
              </a:extLst>
            </p:cNvPr>
            <p:cNvSpPr/>
            <p:nvPr/>
          </p:nvSpPr>
          <p:spPr>
            <a:xfrm>
              <a:off x="7455959" y="638182"/>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1001" name="Group 1000">
              <a:extLst>
                <a:ext uri="{FF2B5EF4-FFF2-40B4-BE49-F238E27FC236}">
                  <a16:creationId xmlns:a16="http://schemas.microsoft.com/office/drawing/2014/main" id="{4B9B13FB-469D-4D7C-BFA0-0408125A022A}"/>
                </a:ext>
              </a:extLst>
            </p:cNvPr>
            <p:cNvGrpSpPr>
              <a:grpSpLocks noChangeAspect="1"/>
            </p:cNvGrpSpPr>
            <p:nvPr/>
          </p:nvGrpSpPr>
          <p:grpSpPr>
            <a:xfrm>
              <a:off x="7646205" y="896609"/>
              <a:ext cx="475528" cy="344676"/>
              <a:chOff x="4207537" y="2273730"/>
              <a:chExt cx="598923" cy="434116"/>
            </a:xfrm>
          </p:grpSpPr>
          <p:grpSp>
            <p:nvGrpSpPr>
              <p:cNvPr id="1002" name="Group 1001">
                <a:extLst>
                  <a:ext uri="{FF2B5EF4-FFF2-40B4-BE49-F238E27FC236}">
                    <a16:creationId xmlns:a16="http://schemas.microsoft.com/office/drawing/2014/main" id="{2080B95E-9273-4671-A4E0-EDC1966DCEEF}"/>
                  </a:ext>
                </a:extLst>
              </p:cNvPr>
              <p:cNvGrpSpPr/>
              <p:nvPr/>
            </p:nvGrpSpPr>
            <p:grpSpPr>
              <a:xfrm>
                <a:off x="4207537" y="2273730"/>
                <a:ext cx="179387" cy="434116"/>
                <a:chOff x="2330274" y="3840316"/>
                <a:chExt cx="238125" cy="576262"/>
              </a:xfrm>
            </p:grpSpPr>
            <p:sp>
              <p:nvSpPr>
                <p:cNvPr id="1017" name="Freeform 201">
                  <a:extLst>
                    <a:ext uri="{FF2B5EF4-FFF2-40B4-BE49-F238E27FC236}">
                      <a16:creationId xmlns:a16="http://schemas.microsoft.com/office/drawing/2014/main" id="{79E17B40-CD75-4F23-91D9-03D024F49E7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8" name="Line 202">
                  <a:extLst>
                    <a:ext uri="{FF2B5EF4-FFF2-40B4-BE49-F238E27FC236}">
                      <a16:creationId xmlns:a16="http://schemas.microsoft.com/office/drawing/2014/main" id="{8543E6E8-CEB0-4CFE-8517-44341E94126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9" name="Line 203">
                  <a:extLst>
                    <a:ext uri="{FF2B5EF4-FFF2-40B4-BE49-F238E27FC236}">
                      <a16:creationId xmlns:a16="http://schemas.microsoft.com/office/drawing/2014/main" id="{A19130E3-4B07-4013-9D7C-710B9EC380A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0" name="Line 204">
                  <a:extLst>
                    <a:ext uri="{FF2B5EF4-FFF2-40B4-BE49-F238E27FC236}">
                      <a16:creationId xmlns:a16="http://schemas.microsoft.com/office/drawing/2014/main" id="{EA0FE66E-DC66-4A53-975F-741B242DAAC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1" name="Line 205">
                  <a:extLst>
                    <a:ext uri="{FF2B5EF4-FFF2-40B4-BE49-F238E27FC236}">
                      <a16:creationId xmlns:a16="http://schemas.microsoft.com/office/drawing/2014/main" id="{92622006-44AA-448F-9D42-0E0D4C80750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2" name="Line 206">
                  <a:extLst>
                    <a:ext uri="{FF2B5EF4-FFF2-40B4-BE49-F238E27FC236}">
                      <a16:creationId xmlns:a16="http://schemas.microsoft.com/office/drawing/2014/main" id="{4A82B445-792A-4EFC-A9B8-516AFE6A3E1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003" name="Group 1002">
                <a:extLst>
                  <a:ext uri="{FF2B5EF4-FFF2-40B4-BE49-F238E27FC236}">
                    <a16:creationId xmlns:a16="http://schemas.microsoft.com/office/drawing/2014/main" id="{E0EE7F73-1F0F-49A2-8F21-143379F04869}"/>
                  </a:ext>
                </a:extLst>
              </p:cNvPr>
              <p:cNvGrpSpPr/>
              <p:nvPr/>
            </p:nvGrpSpPr>
            <p:grpSpPr>
              <a:xfrm>
                <a:off x="4417305" y="2273730"/>
                <a:ext cx="179387" cy="434116"/>
                <a:chOff x="2330274" y="3840316"/>
                <a:chExt cx="238125" cy="576262"/>
              </a:xfrm>
            </p:grpSpPr>
            <p:sp>
              <p:nvSpPr>
                <p:cNvPr id="1011" name="Freeform 201">
                  <a:extLst>
                    <a:ext uri="{FF2B5EF4-FFF2-40B4-BE49-F238E27FC236}">
                      <a16:creationId xmlns:a16="http://schemas.microsoft.com/office/drawing/2014/main" id="{5C260912-0000-47C6-961D-CAA706F735F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2" name="Line 202">
                  <a:extLst>
                    <a:ext uri="{FF2B5EF4-FFF2-40B4-BE49-F238E27FC236}">
                      <a16:creationId xmlns:a16="http://schemas.microsoft.com/office/drawing/2014/main" id="{20D1C914-92C8-402B-9EA1-64ECF1B3C71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3" name="Line 203">
                  <a:extLst>
                    <a:ext uri="{FF2B5EF4-FFF2-40B4-BE49-F238E27FC236}">
                      <a16:creationId xmlns:a16="http://schemas.microsoft.com/office/drawing/2014/main" id="{1775BCE7-D413-48DD-B3D6-02344549AAE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4" name="Line 204">
                  <a:extLst>
                    <a:ext uri="{FF2B5EF4-FFF2-40B4-BE49-F238E27FC236}">
                      <a16:creationId xmlns:a16="http://schemas.microsoft.com/office/drawing/2014/main" id="{34A443DB-57E8-4888-A493-67F17B003D7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5" name="Line 205">
                  <a:extLst>
                    <a:ext uri="{FF2B5EF4-FFF2-40B4-BE49-F238E27FC236}">
                      <a16:creationId xmlns:a16="http://schemas.microsoft.com/office/drawing/2014/main" id="{3B6D30A0-0719-4532-B956-DA3419D293C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6" name="Line 206">
                  <a:extLst>
                    <a:ext uri="{FF2B5EF4-FFF2-40B4-BE49-F238E27FC236}">
                      <a16:creationId xmlns:a16="http://schemas.microsoft.com/office/drawing/2014/main" id="{2B84EDD1-253D-455F-A8E1-131D11618C4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004" name="Group 1003">
                <a:extLst>
                  <a:ext uri="{FF2B5EF4-FFF2-40B4-BE49-F238E27FC236}">
                    <a16:creationId xmlns:a16="http://schemas.microsoft.com/office/drawing/2014/main" id="{B493653E-D750-4FDE-8145-12D3D570F8FF}"/>
                  </a:ext>
                </a:extLst>
              </p:cNvPr>
              <p:cNvGrpSpPr/>
              <p:nvPr/>
            </p:nvGrpSpPr>
            <p:grpSpPr>
              <a:xfrm>
                <a:off x="4627073" y="2273730"/>
                <a:ext cx="179387" cy="434116"/>
                <a:chOff x="2330274" y="3840316"/>
                <a:chExt cx="238125" cy="576262"/>
              </a:xfrm>
            </p:grpSpPr>
            <p:sp>
              <p:nvSpPr>
                <p:cNvPr id="1005" name="Freeform 201">
                  <a:extLst>
                    <a:ext uri="{FF2B5EF4-FFF2-40B4-BE49-F238E27FC236}">
                      <a16:creationId xmlns:a16="http://schemas.microsoft.com/office/drawing/2014/main" id="{34AEE5D9-4260-4009-95C4-EFD70EA9FEF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6" name="Line 202">
                  <a:extLst>
                    <a:ext uri="{FF2B5EF4-FFF2-40B4-BE49-F238E27FC236}">
                      <a16:creationId xmlns:a16="http://schemas.microsoft.com/office/drawing/2014/main" id="{7871212B-EFFE-4257-9E7D-2D038D81E6AF}"/>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7" name="Line 203">
                  <a:extLst>
                    <a:ext uri="{FF2B5EF4-FFF2-40B4-BE49-F238E27FC236}">
                      <a16:creationId xmlns:a16="http://schemas.microsoft.com/office/drawing/2014/main" id="{BC1D2B39-C8FB-4C10-9C4C-A4D3074C43C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8" name="Line 204">
                  <a:extLst>
                    <a:ext uri="{FF2B5EF4-FFF2-40B4-BE49-F238E27FC236}">
                      <a16:creationId xmlns:a16="http://schemas.microsoft.com/office/drawing/2014/main" id="{3EF2084F-D36F-43A6-94E1-4E1708AF463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9" name="Line 205">
                  <a:extLst>
                    <a:ext uri="{FF2B5EF4-FFF2-40B4-BE49-F238E27FC236}">
                      <a16:creationId xmlns:a16="http://schemas.microsoft.com/office/drawing/2014/main" id="{CEDEE9B8-F855-4258-9C62-8D4DC85EC1F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0" name="Line 206">
                  <a:extLst>
                    <a:ext uri="{FF2B5EF4-FFF2-40B4-BE49-F238E27FC236}">
                      <a16:creationId xmlns:a16="http://schemas.microsoft.com/office/drawing/2014/main" id="{64A86DEA-64FE-4494-A6F9-383CBF5F478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33" name="Group 32">
            <a:extLst>
              <a:ext uri="{FF2B5EF4-FFF2-40B4-BE49-F238E27FC236}">
                <a16:creationId xmlns:a16="http://schemas.microsoft.com/office/drawing/2014/main" id="{D06966B3-5A70-4110-AF18-6CB95A55BAC2}"/>
              </a:ext>
            </a:extLst>
          </p:cNvPr>
          <p:cNvGrpSpPr/>
          <p:nvPr>
            <p:custDataLst>
              <p:tags r:id="rId4"/>
            </p:custDataLst>
          </p:nvPr>
        </p:nvGrpSpPr>
        <p:grpSpPr>
          <a:xfrm>
            <a:off x="5734768" y="303257"/>
            <a:ext cx="834480" cy="834480"/>
            <a:chOff x="5734768" y="303257"/>
            <a:chExt cx="834480" cy="834480"/>
          </a:xfrm>
        </p:grpSpPr>
        <p:sp>
          <p:nvSpPr>
            <p:cNvPr id="31" name="Oval 30">
              <a:extLst>
                <a:ext uri="{FF2B5EF4-FFF2-40B4-BE49-F238E27FC236}">
                  <a16:creationId xmlns:a16="http://schemas.microsoft.com/office/drawing/2014/main" id="{FD589151-F33A-4930-851A-FFAE0EBF8129}"/>
                </a:ext>
              </a:extLst>
            </p:cNvPr>
            <p:cNvSpPr/>
            <p:nvPr/>
          </p:nvSpPr>
          <p:spPr>
            <a:xfrm>
              <a:off x="5734768" y="303257"/>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1023" name="Group 1022">
              <a:extLst>
                <a:ext uri="{FF2B5EF4-FFF2-40B4-BE49-F238E27FC236}">
                  <a16:creationId xmlns:a16="http://schemas.microsoft.com/office/drawing/2014/main" id="{7823252E-8439-46B9-8A66-6A324D52DF74}"/>
                </a:ext>
              </a:extLst>
            </p:cNvPr>
            <p:cNvGrpSpPr>
              <a:grpSpLocks noChangeAspect="1"/>
            </p:cNvGrpSpPr>
            <p:nvPr/>
          </p:nvGrpSpPr>
          <p:grpSpPr>
            <a:xfrm>
              <a:off x="5897203" y="559947"/>
              <a:ext cx="535398" cy="295156"/>
              <a:chOff x="572756" y="4356495"/>
              <a:chExt cx="701979" cy="386989"/>
            </a:xfrm>
          </p:grpSpPr>
          <p:sp>
            <p:nvSpPr>
              <p:cNvPr id="1024" name="Freeform 294">
                <a:extLst>
                  <a:ext uri="{FF2B5EF4-FFF2-40B4-BE49-F238E27FC236}">
                    <a16:creationId xmlns:a16="http://schemas.microsoft.com/office/drawing/2014/main" id="{6217F948-5C74-4B4F-83C3-22DB0297778D}"/>
                  </a:ext>
                </a:extLst>
              </p:cNvPr>
              <p:cNvSpPr>
                <a:spLocks noChangeAspect="1"/>
              </p:cNvSpPr>
              <p:nvPr/>
            </p:nvSpPr>
            <p:spPr bwMode="auto">
              <a:xfrm>
                <a:off x="572756" y="4701485"/>
                <a:ext cx="701979" cy="41999"/>
              </a:xfrm>
              <a:custGeom>
                <a:avLst/>
                <a:gdLst>
                  <a:gd name="T0" fmla="*/ 288 w 297"/>
                  <a:gd name="T1" fmla="*/ 18 h 18"/>
                  <a:gd name="T2" fmla="*/ 10 w 297"/>
                  <a:gd name="T3" fmla="*/ 18 h 18"/>
                  <a:gd name="T4" fmla="*/ 0 w 297"/>
                  <a:gd name="T5" fmla="*/ 9 h 18"/>
                  <a:gd name="T6" fmla="*/ 10 w 297"/>
                  <a:gd name="T7" fmla="*/ 0 h 18"/>
                  <a:gd name="T8" fmla="*/ 288 w 297"/>
                  <a:gd name="T9" fmla="*/ 0 h 18"/>
                  <a:gd name="T10" fmla="*/ 297 w 297"/>
                  <a:gd name="T11" fmla="*/ 9 h 18"/>
                  <a:gd name="T12" fmla="*/ 288 w 29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97" h="18">
                    <a:moveTo>
                      <a:pt x="288" y="18"/>
                    </a:moveTo>
                    <a:cubicBezTo>
                      <a:pt x="10" y="18"/>
                      <a:pt x="10" y="18"/>
                      <a:pt x="10" y="18"/>
                    </a:cubicBezTo>
                    <a:cubicBezTo>
                      <a:pt x="4" y="18"/>
                      <a:pt x="0" y="14"/>
                      <a:pt x="0" y="9"/>
                    </a:cubicBezTo>
                    <a:cubicBezTo>
                      <a:pt x="0" y="4"/>
                      <a:pt x="4" y="0"/>
                      <a:pt x="10" y="0"/>
                    </a:cubicBezTo>
                    <a:cubicBezTo>
                      <a:pt x="288" y="0"/>
                      <a:pt x="288" y="0"/>
                      <a:pt x="288" y="0"/>
                    </a:cubicBezTo>
                    <a:cubicBezTo>
                      <a:pt x="293" y="0"/>
                      <a:pt x="297" y="4"/>
                      <a:pt x="297" y="9"/>
                    </a:cubicBezTo>
                    <a:cubicBezTo>
                      <a:pt x="297" y="14"/>
                      <a:pt x="293" y="18"/>
                      <a:pt x="288"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5" name="Freeform 295">
                <a:extLst>
                  <a:ext uri="{FF2B5EF4-FFF2-40B4-BE49-F238E27FC236}">
                    <a16:creationId xmlns:a16="http://schemas.microsoft.com/office/drawing/2014/main" id="{89BD8498-122E-4DFE-AB35-864F1E20D1BB}"/>
                  </a:ext>
                </a:extLst>
              </p:cNvPr>
              <p:cNvSpPr>
                <a:spLocks noChangeAspect="1" noEditPoints="1"/>
              </p:cNvSpPr>
              <p:nvPr/>
            </p:nvSpPr>
            <p:spPr bwMode="auto">
              <a:xfrm>
                <a:off x="650754" y="4356495"/>
                <a:ext cx="545983" cy="306991"/>
              </a:xfrm>
              <a:custGeom>
                <a:avLst/>
                <a:gdLst>
                  <a:gd name="T0" fmla="*/ 216 w 231"/>
                  <a:gd name="T1" fmla="*/ 11 h 130"/>
                  <a:gd name="T2" fmla="*/ 221 w 231"/>
                  <a:gd name="T3" fmla="*/ 16 h 130"/>
                  <a:gd name="T4" fmla="*/ 221 w 231"/>
                  <a:gd name="T5" fmla="*/ 115 h 130"/>
                  <a:gd name="T6" fmla="*/ 216 w 231"/>
                  <a:gd name="T7" fmla="*/ 120 h 130"/>
                  <a:gd name="T8" fmla="*/ 15 w 231"/>
                  <a:gd name="T9" fmla="*/ 120 h 130"/>
                  <a:gd name="T10" fmla="*/ 10 w 231"/>
                  <a:gd name="T11" fmla="*/ 115 h 130"/>
                  <a:gd name="T12" fmla="*/ 10 w 231"/>
                  <a:gd name="T13" fmla="*/ 16 h 130"/>
                  <a:gd name="T14" fmla="*/ 15 w 231"/>
                  <a:gd name="T15" fmla="*/ 11 h 130"/>
                  <a:gd name="T16" fmla="*/ 216 w 231"/>
                  <a:gd name="T17" fmla="*/ 11 h 130"/>
                  <a:gd name="T18" fmla="*/ 216 w 231"/>
                  <a:gd name="T19" fmla="*/ 0 h 130"/>
                  <a:gd name="T20" fmla="*/ 15 w 231"/>
                  <a:gd name="T21" fmla="*/ 0 h 130"/>
                  <a:gd name="T22" fmla="*/ 0 w 231"/>
                  <a:gd name="T23" fmla="*/ 16 h 130"/>
                  <a:gd name="T24" fmla="*/ 0 w 231"/>
                  <a:gd name="T25" fmla="*/ 115 h 130"/>
                  <a:gd name="T26" fmla="*/ 15 w 231"/>
                  <a:gd name="T27" fmla="*/ 130 h 130"/>
                  <a:gd name="T28" fmla="*/ 216 w 231"/>
                  <a:gd name="T29" fmla="*/ 130 h 130"/>
                  <a:gd name="T30" fmla="*/ 231 w 231"/>
                  <a:gd name="T31" fmla="*/ 115 h 130"/>
                  <a:gd name="T32" fmla="*/ 231 w 231"/>
                  <a:gd name="T33" fmla="*/ 16 h 130"/>
                  <a:gd name="T34" fmla="*/ 216 w 231"/>
                  <a:gd name="T3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130">
                    <a:moveTo>
                      <a:pt x="216" y="11"/>
                    </a:moveTo>
                    <a:cubicBezTo>
                      <a:pt x="219" y="11"/>
                      <a:pt x="221" y="13"/>
                      <a:pt x="221" y="16"/>
                    </a:cubicBezTo>
                    <a:cubicBezTo>
                      <a:pt x="221" y="115"/>
                      <a:pt x="221" y="115"/>
                      <a:pt x="221" y="115"/>
                    </a:cubicBezTo>
                    <a:cubicBezTo>
                      <a:pt x="221" y="118"/>
                      <a:pt x="219" y="120"/>
                      <a:pt x="216" y="120"/>
                    </a:cubicBezTo>
                    <a:cubicBezTo>
                      <a:pt x="15" y="120"/>
                      <a:pt x="15" y="120"/>
                      <a:pt x="15" y="120"/>
                    </a:cubicBezTo>
                    <a:cubicBezTo>
                      <a:pt x="12" y="120"/>
                      <a:pt x="10" y="118"/>
                      <a:pt x="10" y="115"/>
                    </a:cubicBezTo>
                    <a:cubicBezTo>
                      <a:pt x="10" y="16"/>
                      <a:pt x="10" y="16"/>
                      <a:pt x="10" y="16"/>
                    </a:cubicBezTo>
                    <a:cubicBezTo>
                      <a:pt x="10" y="13"/>
                      <a:pt x="12" y="11"/>
                      <a:pt x="15" y="11"/>
                    </a:cubicBezTo>
                    <a:cubicBezTo>
                      <a:pt x="216" y="11"/>
                      <a:pt x="216" y="11"/>
                      <a:pt x="216" y="11"/>
                    </a:cubicBezTo>
                    <a:moveTo>
                      <a:pt x="216" y="0"/>
                    </a:moveTo>
                    <a:cubicBezTo>
                      <a:pt x="15" y="0"/>
                      <a:pt x="15" y="0"/>
                      <a:pt x="15" y="0"/>
                    </a:cubicBezTo>
                    <a:cubicBezTo>
                      <a:pt x="7" y="0"/>
                      <a:pt x="0" y="7"/>
                      <a:pt x="0" y="16"/>
                    </a:cubicBezTo>
                    <a:cubicBezTo>
                      <a:pt x="0" y="115"/>
                      <a:pt x="0" y="115"/>
                      <a:pt x="0" y="115"/>
                    </a:cubicBezTo>
                    <a:cubicBezTo>
                      <a:pt x="0" y="123"/>
                      <a:pt x="7" y="130"/>
                      <a:pt x="15" y="130"/>
                    </a:cubicBezTo>
                    <a:cubicBezTo>
                      <a:pt x="216" y="130"/>
                      <a:pt x="216" y="130"/>
                      <a:pt x="216" y="130"/>
                    </a:cubicBezTo>
                    <a:cubicBezTo>
                      <a:pt x="224" y="130"/>
                      <a:pt x="231" y="123"/>
                      <a:pt x="231" y="115"/>
                    </a:cubicBezTo>
                    <a:cubicBezTo>
                      <a:pt x="231" y="16"/>
                      <a:pt x="231" y="16"/>
                      <a:pt x="231" y="16"/>
                    </a:cubicBezTo>
                    <a:cubicBezTo>
                      <a:pt x="231" y="7"/>
                      <a:pt x="224" y="0"/>
                      <a:pt x="2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41" name="Group 40">
            <a:extLst>
              <a:ext uri="{FF2B5EF4-FFF2-40B4-BE49-F238E27FC236}">
                <a16:creationId xmlns:a16="http://schemas.microsoft.com/office/drawing/2014/main" id="{4D32D8DD-C5FB-48CE-9D1A-0E6CF4D6B0F9}"/>
              </a:ext>
            </a:extLst>
          </p:cNvPr>
          <p:cNvGrpSpPr/>
          <p:nvPr>
            <p:custDataLst>
              <p:tags r:id="rId5"/>
            </p:custDataLst>
          </p:nvPr>
        </p:nvGrpSpPr>
        <p:grpSpPr>
          <a:xfrm>
            <a:off x="3910404" y="1779881"/>
            <a:ext cx="834480" cy="834480"/>
            <a:chOff x="3910404" y="1779881"/>
            <a:chExt cx="834480" cy="834480"/>
          </a:xfrm>
        </p:grpSpPr>
        <p:sp>
          <p:nvSpPr>
            <p:cNvPr id="937" name="Oval 936">
              <a:extLst>
                <a:ext uri="{FF2B5EF4-FFF2-40B4-BE49-F238E27FC236}">
                  <a16:creationId xmlns:a16="http://schemas.microsoft.com/office/drawing/2014/main" id="{C6C8B9E3-D857-4F3B-AFED-04BABF2B4321}"/>
                </a:ext>
              </a:extLst>
            </p:cNvPr>
            <p:cNvSpPr/>
            <p:nvPr/>
          </p:nvSpPr>
          <p:spPr>
            <a:xfrm>
              <a:off x="3910404" y="1779881"/>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nvGrpSpPr>
            <p:cNvPr id="1026" name="Group 1025">
              <a:extLst>
                <a:ext uri="{FF2B5EF4-FFF2-40B4-BE49-F238E27FC236}">
                  <a16:creationId xmlns:a16="http://schemas.microsoft.com/office/drawing/2014/main" id="{56495E04-9EFB-47BA-91C7-56F98347A7DB}"/>
                </a:ext>
              </a:extLst>
            </p:cNvPr>
            <p:cNvGrpSpPr>
              <a:grpSpLocks noChangeAspect="1"/>
            </p:cNvGrpSpPr>
            <p:nvPr/>
          </p:nvGrpSpPr>
          <p:grpSpPr>
            <a:xfrm>
              <a:off x="4242631" y="2010436"/>
              <a:ext cx="193079" cy="334285"/>
              <a:chOff x="856747" y="3909509"/>
              <a:chExt cx="133996" cy="231993"/>
            </a:xfrm>
          </p:grpSpPr>
          <p:sp>
            <p:nvSpPr>
              <p:cNvPr id="1033" name="Freeform 309">
                <a:extLst>
                  <a:ext uri="{FF2B5EF4-FFF2-40B4-BE49-F238E27FC236}">
                    <a16:creationId xmlns:a16="http://schemas.microsoft.com/office/drawing/2014/main" id="{64A11FBC-7EE1-42DA-8113-C3780507CFD2}"/>
                  </a:ext>
                </a:extLst>
              </p:cNvPr>
              <p:cNvSpPr>
                <a:spLocks/>
              </p:cNvSpPr>
              <p:nvPr/>
            </p:nvSpPr>
            <p:spPr bwMode="auto">
              <a:xfrm>
                <a:off x="905746" y="3909509"/>
                <a:ext cx="35999" cy="2000"/>
              </a:xfrm>
              <a:custGeom>
                <a:avLst/>
                <a:gdLst>
                  <a:gd name="T0" fmla="*/ 15 w 15"/>
                  <a:gd name="T1" fmla="*/ 1 h 1"/>
                  <a:gd name="T2" fmla="*/ 0 w 15"/>
                  <a:gd name="T3" fmla="*/ 1 h 1"/>
                  <a:gd name="T4" fmla="*/ 0 w 15"/>
                  <a:gd name="T5" fmla="*/ 1 h 1"/>
                  <a:gd name="T6" fmla="*/ 0 w 15"/>
                  <a:gd name="T7" fmla="*/ 0 h 1"/>
                  <a:gd name="T8" fmla="*/ 15 w 15"/>
                  <a:gd name="T9" fmla="*/ 0 h 1"/>
                  <a:gd name="T10" fmla="*/ 15 w 15"/>
                  <a:gd name="T11" fmla="*/ 1 h 1"/>
                  <a:gd name="T12" fmla="*/ 15 w 1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5" h="1">
                    <a:moveTo>
                      <a:pt x="15" y="1"/>
                    </a:moveTo>
                    <a:cubicBezTo>
                      <a:pt x="0" y="1"/>
                      <a:pt x="0" y="1"/>
                      <a:pt x="0" y="1"/>
                    </a:cubicBezTo>
                    <a:cubicBezTo>
                      <a:pt x="0" y="1"/>
                      <a:pt x="0" y="1"/>
                      <a:pt x="0" y="1"/>
                    </a:cubicBezTo>
                    <a:cubicBezTo>
                      <a:pt x="0" y="0"/>
                      <a:pt x="0" y="0"/>
                      <a:pt x="0" y="0"/>
                    </a:cubicBezTo>
                    <a:cubicBezTo>
                      <a:pt x="15" y="0"/>
                      <a:pt x="15" y="0"/>
                      <a:pt x="15" y="0"/>
                    </a:cubicBezTo>
                    <a:cubicBezTo>
                      <a:pt x="15" y="0"/>
                      <a:pt x="15" y="0"/>
                      <a:pt x="15" y="1"/>
                    </a:cubicBezTo>
                    <a:cubicBezTo>
                      <a:pt x="15" y="1"/>
                      <a:pt x="15" y="1"/>
                      <a:pt x="15"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5" name="Rectangle 311">
                <a:extLst>
                  <a:ext uri="{FF2B5EF4-FFF2-40B4-BE49-F238E27FC236}">
                    <a16:creationId xmlns:a16="http://schemas.microsoft.com/office/drawing/2014/main" id="{54462EBD-47E3-42F1-8455-455518748C69}"/>
                  </a:ext>
                </a:extLst>
              </p:cNvPr>
              <p:cNvSpPr>
                <a:spLocks noChangeArrowheads="1"/>
              </p:cNvSpPr>
              <p:nvPr/>
            </p:nvSpPr>
            <p:spPr bwMode="auto">
              <a:xfrm>
                <a:off x="856747" y="3935508"/>
                <a:ext cx="133996" cy="205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40" name="Group 39">
            <a:extLst>
              <a:ext uri="{FF2B5EF4-FFF2-40B4-BE49-F238E27FC236}">
                <a16:creationId xmlns:a16="http://schemas.microsoft.com/office/drawing/2014/main" id="{87398061-CAB9-414C-93F4-87512BFEFC23}"/>
              </a:ext>
            </a:extLst>
          </p:cNvPr>
          <p:cNvGrpSpPr/>
          <p:nvPr>
            <p:custDataLst>
              <p:tags r:id="rId6"/>
            </p:custDataLst>
          </p:nvPr>
        </p:nvGrpSpPr>
        <p:grpSpPr>
          <a:xfrm>
            <a:off x="5734768" y="2322728"/>
            <a:ext cx="834480" cy="834480"/>
            <a:chOff x="5734768" y="2322728"/>
            <a:chExt cx="834480" cy="834480"/>
          </a:xfrm>
        </p:grpSpPr>
        <p:sp>
          <p:nvSpPr>
            <p:cNvPr id="935" name="Oval 934">
              <a:extLst>
                <a:ext uri="{FF2B5EF4-FFF2-40B4-BE49-F238E27FC236}">
                  <a16:creationId xmlns:a16="http://schemas.microsoft.com/office/drawing/2014/main" id="{F55EF74D-1C21-4BDF-AC47-99ECB64001E4}"/>
                </a:ext>
              </a:extLst>
            </p:cNvPr>
            <p:cNvSpPr/>
            <p:nvPr/>
          </p:nvSpPr>
          <p:spPr>
            <a:xfrm>
              <a:off x="5734768" y="2322728"/>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39" name="Freeform 314">
              <a:extLst>
                <a:ext uri="{FF2B5EF4-FFF2-40B4-BE49-F238E27FC236}">
                  <a16:creationId xmlns:a16="http://schemas.microsoft.com/office/drawing/2014/main" id="{1DF81737-36E2-481F-A609-57ECA3CF73B1}"/>
                </a:ext>
              </a:extLst>
            </p:cNvPr>
            <p:cNvSpPr>
              <a:spLocks/>
            </p:cNvSpPr>
            <p:nvPr/>
          </p:nvSpPr>
          <p:spPr bwMode="auto">
            <a:xfrm>
              <a:off x="6145617" y="2738248"/>
              <a:ext cx="57310" cy="4022"/>
            </a:xfrm>
            <a:custGeom>
              <a:avLst/>
              <a:gdLst>
                <a:gd name="T0" fmla="*/ 23 w 24"/>
                <a:gd name="T1" fmla="*/ 2 h 2"/>
                <a:gd name="T2" fmla="*/ 1 w 24"/>
                <a:gd name="T3" fmla="*/ 2 h 2"/>
                <a:gd name="T4" fmla="*/ 0 w 24"/>
                <a:gd name="T5" fmla="*/ 1 h 2"/>
                <a:gd name="T6" fmla="*/ 1 w 24"/>
                <a:gd name="T7" fmla="*/ 0 h 2"/>
                <a:gd name="T8" fmla="*/ 23 w 24"/>
                <a:gd name="T9" fmla="*/ 0 h 2"/>
                <a:gd name="T10" fmla="*/ 24 w 24"/>
                <a:gd name="T11" fmla="*/ 1 h 2"/>
                <a:gd name="T12" fmla="*/ 23 w 2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4" h="2">
                  <a:moveTo>
                    <a:pt x="23" y="2"/>
                  </a:moveTo>
                  <a:cubicBezTo>
                    <a:pt x="1" y="2"/>
                    <a:pt x="1" y="2"/>
                    <a:pt x="1" y="2"/>
                  </a:cubicBezTo>
                  <a:cubicBezTo>
                    <a:pt x="0" y="2"/>
                    <a:pt x="0" y="2"/>
                    <a:pt x="0" y="1"/>
                  </a:cubicBezTo>
                  <a:cubicBezTo>
                    <a:pt x="0" y="0"/>
                    <a:pt x="0" y="0"/>
                    <a:pt x="1" y="0"/>
                  </a:cubicBezTo>
                  <a:cubicBezTo>
                    <a:pt x="23" y="0"/>
                    <a:pt x="23" y="0"/>
                    <a:pt x="23" y="0"/>
                  </a:cubicBezTo>
                  <a:cubicBezTo>
                    <a:pt x="23" y="0"/>
                    <a:pt x="24" y="0"/>
                    <a:pt x="24" y="1"/>
                  </a:cubicBezTo>
                  <a:cubicBezTo>
                    <a:pt x="24" y="2"/>
                    <a:pt x="23" y="2"/>
                    <a:pt x="2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4" name="Oval 3">
            <a:extLst>
              <a:ext uri="{FF2B5EF4-FFF2-40B4-BE49-F238E27FC236}">
                <a16:creationId xmlns:a16="http://schemas.microsoft.com/office/drawing/2014/main" id="{2CAE03AC-733C-4E13-8BD4-97B5EFE8E4E6}"/>
              </a:ext>
            </a:extLst>
          </p:cNvPr>
          <p:cNvSpPr/>
          <p:nvPr/>
        </p:nvSpPr>
        <p:spPr>
          <a:xfrm>
            <a:off x="4998272" y="1317775"/>
            <a:ext cx="2260182" cy="973378"/>
          </a:xfrm>
          <a:prstGeom prst="ellipse">
            <a:avLst/>
          </a:prstGeom>
          <a:gradFill flip="none" rotWithShape="1">
            <a:gsLst>
              <a:gs pos="0">
                <a:schemeClr val="bg2"/>
              </a:gs>
              <a:gs pos="74000">
                <a:schemeClr val="bg2">
                  <a:alpha val="59000"/>
                </a:schemeClr>
              </a:gs>
              <a:gs pos="100000">
                <a:schemeClr val="bg2">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3" name="Rectangle 2">
            <a:extLst>
              <a:ext uri="{FF2B5EF4-FFF2-40B4-BE49-F238E27FC236}">
                <a16:creationId xmlns:a16="http://schemas.microsoft.com/office/drawing/2014/main" id="{E35BABFB-2ED5-42F3-8740-E9C25D266901}"/>
              </a:ext>
            </a:extLst>
          </p:cNvPr>
          <p:cNvSpPr/>
          <p:nvPr/>
        </p:nvSpPr>
        <p:spPr>
          <a:xfrm>
            <a:off x="5068205" y="1612206"/>
            <a:ext cx="2165978" cy="369332"/>
          </a:xfrm>
          <a:prstGeom prst="rect">
            <a:avLst/>
          </a:prstGeom>
        </p:spPr>
        <p:txBody>
          <a:bodyPr wrap="none">
            <a:spAutoFit/>
          </a:bodyPr>
          <a:lstStyle/>
          <a:p>
            <a:pPr algn="ctr"/>
            <a:r>
              <a:rPr lang="en-US" dirty="0">
                <a:latin typeface="CiscoSans ExtraLight" charset="0"/>
                <a:ea typeface="CiscoSans ExtraLight" charset="0"/>
                <a:cs typeface="CiscoSans ExtraLight" charset="0"/>
              </a:rPr>
              <a:t>Enterprise Network</a:t>
            </a:r>
          </a:p>
        </p:txBody>
      </p:sp>
      <p:grpSp>
        <p:nvGrpSpPr>
          <p:cNvPr id="48" name="Group 47">
            <a:extLst>
              <a:ext uri="{FF2B5EF4-FFF2-40B4-BE49-F238E27FC236}">
                <a16:creationId xmlns:a16="http://schemas.microsoft.com/office/drawing/2014/main" id="{A0146816-C1D1-4696-9B1A-BC415E092385}"/>
              </a:ext>
            </a:extLst>
          </p:cNvPr>
          <p:cNvGrpSpPr/>
          <p:nvPr/>
        </p:nvGrpSpPr>
        <p:grpSpPr>
          <a:xfrm>
            <a:off x="4043764" y="326983"/>
            <a:ext cx="531191" cy="465927"/>
            <a:chOff x="3719147" y="303257"/>
            <a:chExt cx="531191" cy="465927"/>
          </a:xfrm>
        </p:grpSpPr>
        <p:grpSp>
          <p:nvGrpSpPr>
            <p:cNvPr id="45" name="Group 44">
              <a:extLst>
                <a:ext uri="{FF2B5EF4-FFF2-40B4-BE49-F238E27FC236}">
                  <a16:creationId xmlns:a16="http://schemas.microsoft.com/office/drawing/2014/main" id="{277208A6-991E-4C62-9B54-BAD84BEA2602}"/>
                </a:ext>
              </a:extLst>
            </p:cNvPr>
            <p:cNvGrpSpPr/>
            <p:nvPr/>
          </p:nvGrpSpPr>
          <p:grpSpPr>
            <a:xfrm>
              <a:off x="3719147" y="303257"/>
              <a:ext cx="531191" cy="465927"/>
              <a:chOff x="3719147" y="303257"/>
              <a:chExt cx="531191" cy="465927"/>
            </a:xfrm>
          </p:grpSpPr>
          <p:sp>
            <p:nvSpPr>
              <p:cNvPr id="43" name="Rectangle: Rounded Corners 42">
                <a:extLst>
                  <a:ext uri="{FF2B5EF4-FFF2-40B4-BE49-F238E27FC236}">
                    <a16:creationId xmlns:a16="http://schemas.microsoft.com/office/drawing/2014/main" id="{79BBB845-0DC9-4E42-8AA2-4DFAB9EBDA58}"/>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44" name="Isosceles Triangle 43">
                <a:extLst>
                  <a:ext uri="{FF2B5EF4-FFF2-40B4-BE49-F238E27FC236}">
                    <a16:creationId xmlns:a16="http://schemas.microsoft.com/office/drawing/2014/main" id="{8E74BD98-E086-4E72-A309-716CC903AECD}"/>
                  </a:ext>
                </a:extLst>
              </p:cNvPr>
              <p:cNvSpPr/>
              <p:nvPr/>
            </p:nvSpPr>
            <p:spPr>
              <a:xfrm flipV="1">
                <a:off x="3995204"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47" name="Group 46">
              <a:extLst>
                <a:ext uri="{FF2B5EF4-FFF2-40B4-BE49-F238E27FC236}">
                  <a16:creationId xmlns:a16="http://schemas.microsoft.com/office/drawing/2014/main" id="{4B7C8573-F3C4-4FDE-8D63-134D4054E6CB}"/>
                </a:ext>
              </a:extLst>
            </p:cNvPr>
            <p:cNvGrpSpPr/>
            <p:nvPr/>
          </p:nvGrpSpPr>
          <p:grpSpPr>
            <a:xfrm>
              <a:off x="3778170" y="365111"/>
              <a:ext cx="400244" cy="254564"/>
              <a:chOff x="3778170" y="379575"/>
              <a:chExt cx="400244" cy="254564"/>
            </a:xfrm>
            <a:solidFill>
              <a:schemeClr val="bg2"/>
            </a:solidFill>
          </p:grpSpPr>
          <p:sp>
            <p:nvSpPr>
              <p:cNvPr id="46" name="Rectangle: Rounded Corners 45">
                <a:extLst>
                  <a:ext uri="{FF2B5EF4-FFF2-40B4-BE49-F238E27FC236}">
                    <a16:creationId xmlns:a16="http://schemas.microsoft.com/office/drawing/2014/main" id="{9EF6A23F-99CA-4C8F-9D12-9483B2E5423C}"/>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51" name="Rectangle: Rounded Corners 950">
                <a:extLst>
                  <a:ext uri="{FF2B5EF4-FFF2-40B4-BE49-F238E27FC236}">
                    <a16:creationId xmlns:a16="http://schemas.microsoft.com/office/drawing/2014/main" id="{DF4CF3CE-6285-4724-B9A5-8DE7CEB465B1}"/>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52" name="Rectangle: Rounded Corners 951">
                <a:extLst>
                  <a:ext uri="{FF2B5EF4-FFF2-40B4-BE49-F238E27FC236}">
                    <a16:creationId xmlns:a16="http://schemas.microsoft.com/office/drawing/2014/main" id="{BE9C7B56-3EE8-478D-84B9-47ED1001F34F}"/>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53" name="Rectangle: Rounded Corners 952">
                <a:extLst>
                  <a:ext uri="{FF2B5EF4-FFF2-40B4-BE49-F238E27FC236}">
                    <a16:creationId xmlns:a16="http://schemas.microsoft.com/office/drawing/2014/main" id="{D1BB8F0B-C0BA-468E-84C4-48350EDB9EB7}"/>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grpSp>
        <p:nvGrpSpPr>
          <p:cNvPr id="956" name="Group 955">
            <a:extLst>
              <a:ext uri="{FF2B5EF4-FFF2-40B4-BE49-F238E27FC236}">
                <a16:creationId xmlns:a16="http://schemas.microsoft.com/office/drawing/2014/main" id="{5CE7BE9D-673D-4CF6-9516-7AB31B72A3C3}"/>
              </a:ext>
            </a:extLst>
          </p:cNvPr>
          <p:cNvGrpSpPr/>
          <p:nvPr/>
        </p:nvGrpSpPr>
        <p:grpSpPr>
          <a:xfrm>
            <a:off x="3604789" y="1578587"/>
            <a:ext cx="531191" cy="465927"/>
            <a:chOff x="3719147" y="303257"/>
            <a:chExt cx="531191" cy="465927"/>
          </a:xfrm>
        </p:grpSpPr>
        <p:grpSp>
          <p:nvGrpSpPr>
            <p:cNvPr id="957" name="Group 956">
              <a:extLst>
                <a:ext uri="{FF2B5EF4-FFF2-40B4-BE49-F238E27FC236}">
                  <a16:creationId xmlns:a16="http://schemas.microsoft.com/office/drawing/2014/main" id="{61C4A5C4-D36B-443F-9E18-45321B3E61A2}"/>
                </a:ext>
              </a:extLst>
            </p:cNvPr>
            <p:cNvGrpSpPr/>
            <p:nvPr/>
          </p:nvGrpSpPr>
          <p:grpSpPr>
            <a:xfrm>
              <a:off x="3719147" y="303257"/>
              <a:ext cx="531191" cy="465927"/>
              <a:chOff x="3719147" y="303257"/>
              <a:chExt cx="531191" cy="465927"/>
            </a:xfrm>
          </p:grpSpPr>
          <p:sp>
            <p:nvSpPr>
              <p:cNvPr id="963" name="Rectangle: Rounded Corners 962">
                <a:extLst>
                  <a:ext uri="{FF2B5EF4-FFF2-40B4-BE49-F238E27FC236}">
                    <a16:creationId xmlns:a16="http://schemas.microsoft.com/office/drawing/2014/main" id="{8F2232D9-A270-446F-B342-DD5AEFEF2070}"/>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64" name="Isosceles Triangle 963">
                <a:extLst>
                  <a:ext uri="{FF2B5EF4-FFF2-40B4-BE49-F238E27FC236}">
                    <a16:creationId xmlns:a16="http://schemas.microsoft.com/office/drawing/2014/main" id="{C37C75DF-F3BD-4EC5-89F8-4A5EBD402D10}"/>
                  </a:ext>
                </a:extLst>
              </p:cNvPr>
              <p:cNvSpPr/>
              <p:nvPr/>
            </p:nvSpPr>
            <p:spPr>
              <a:xfrm flipV="1">
                <a:off x="3995204"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958" name="Group 957">
              <a:extLst>
                <a:ext uri="{FF2B5EF4-FFF2-40B4-BE49-F238E27FC236}">
                  <a16:creationId xmlns:a16="http://schemas.microsoft.com/office/drawing/2014/main" id="{16A2CE70-C526-4ADB-9B14-B9B7FE37AB10}"/>
                </a:ext>
              </a:extLst>
            </p:cNvPr>
            <p:cNvGrpSpPr/>
            <p:nvPr/>
          </p:nvGrpSpPr>
          <p:grpSpPr>
            <a:xfrm>
              <a:off x="3778170" y="365111"/>
              <a:ext cx="400244" cy="254564"/>
              <a:chOff x="3778170" y="379575"/>
              <a:chExt cx="400244" cy="254564"/>
            </a:xfrm>
            <a:solidFill>
              <a:schemeClr val="bg2"/>
            </a:solidFill>
          </p:grpSpPr>
          <p:sp>
            <p:nvSpPr>
              <p:cNvPr id="959" name="Rectangle: Rounded Corners 958">
                <a:extLst>
                  <a:ext uri="{FF2B5EF4-FFF2-40B4-BE49-F238E27FC236}">
                    <a16:creationId xmlns:a16="http://schemas.microsoft.com/office/drawing/2014/main" id="{6203D058-24BC-4FDB-9453-3A3D378E6C6D}"/>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60" name="Rectangle: Rounded Corners 959">
                <a:extLst>
                  <a:ext uri="{FF2B5EF4-FFF2-40B4-BE49-F238E27FC236}">
                    <a16:creationId xmlns:a16="http://schemas.microsoft.com/office/drawing/2014/main" id="{FB37E872-165B-4105-B48A-B4275BC364A2}"/>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61" name="Rectangle: Rounded Corners 960">
                <a:extLst>
                  <a:ext uri="{FF2B5EF4-FFF2-40B4-BE49-F238E27FC236}">
                    <a16:creationId xmlns:a16="http://schemas.microsoft.com/office/drawing/2014/main" id="{744472AC-628C-4BE8-8C4A-5C1F88800554}"/>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962" name="Rectangle: Rounded Corners 961">
                <a:extLst>
                  <a:ext uri="{FF2B5EF4-FFF2-40B4-BE49-F238E27FC236}">
                    <a16:creationId xmlns:a16="http://schemas.microsoft.com/office/drawing/2014/main" id="{83E68022-46D7-4A4A-BBDA-B1B08C5AEBAB}"/>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grpSp>
        <p:nvGrpSpPr>
          <p:cNvPr id="965" name="Group 964">
            <a:extLst>
              <a:ext uri="{FF2B5EF4-FFF2-40B4-BE49-F238E27FC236}">
                <a16:creationId xmlns:a16="http://schemas.microsoft.com/office/drawing/2014/main" id="{5ED5E944-0F8B-4573-943B-EB6D5D533C4F}"/>
              </a:ext>
            </a:extLst>
          </p:cNvPr>
          <p:cNvGrpSpPr/>
          <p:nvPr/>
        </p:nvGrpSpPr>
        <p:grpSpPr>
          <a:xfrm>
            <a:off x="8014437" y="1547387"/>
            <a:ext cx="531191" cy="465927"/>
            <a:chOff x="3719147" y="303257"/>
            <a:chExt cx="531191" cy="465927"/>
          </a:xfrm>
        </p:grpSpPr>
        <p:grpSp>
          <p:nvGrpSpPr>
            <p:cNvPr id="966" name="Group 965">
              <a:extLst>
                <a:ext uri="{FF2B5EF4-FFF2-40B4-BE49-F238E27FC236}">
                  <a16:creationId xmlns:a16="http://schemas.microsoft.com/office/drawing/2014/main" id="{E1734F19-9A9C-4E80-A626-33584A19804D}"/>
                </a:ext>
              </a:extLst>
            </p:cNvPr>
            <p:cNvGrpSpPr/>
            <p:nvPr/>
          </p:nvGrpSpPr>
          <p:grpSpPr>
            <a:xfrm>
              <a:off x="3719147" y="303257"/>
              <a:ext cx="531191" cy="465927"/>
              <a:chOff x="3719147" y="303257"/>
              <a:chExt cx="531191" cy="465927"/>
            </a:xfrm>
          </p:grpSpPr>
          <p:sp>
            <p:nvSpPr>
              <p:cNvPr id="1043" name="Rectangle: Rounded Corners 1042">
                <a:extLst>
                  <a:ext uri="{FF2B5EF4-FFF2-40B4-BE49-F238E27FC236}">
                    <a16:creationId xmlns:a16="http://schemas.microsoft.com/office/drawing/2014/main" id="{A2DD48A0-7648-4D7F-A0F3-5F1DBAEC2AF3}"/>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44" name="Isosceles Triangle 1043">
                <a:extLst>
                  <a:ext uri="{FF2B5EF4-FFF2-40B4-BE49-F238E27FC236}">
                    <a16:creationId xmlns:a16="http://schemas.microsoft.com/office/drawing/2014/main" id="{80E1CFCE-6FA0-435E-BC34-FBBE2A3032AE}"/>
                  </a:ext>
                </a:extLst>
              </p:cNvPr>
              <p:cNvSpPr/>
              <p:nvPr/>
            </p:nvSpPr>
            <p:spPr>
              <a:xfrm flipV="1">
                <a:off x="3790805" y="600121"/>
                <a:ext cx="196113" cy="169063"/>
              </a:xfrm>
              <a:prstGeom prst="triangl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967" name="Group 966">
              <a:extLst>
                <a:ext uri="{FF2B5EF4-FFF2-40B4-BE49-F238E27FC236}">
                  <a16:creationId xmlns:a16="http://schemas.microsoft.com/office/drawing/2014/main" id="{B7B0D2F1-7850-481F-BF3D-65D0E5CDFEB0}"/>
                </a:ext>
              </a:extLst>
            </p:cNvPr>
            <p:cNvGrpSpPr/>
            <p:nvPr/>
          </p:nvGrpSpPr>
          <p:grpSpPr>
            <a:xfrm>
              <a:off x="3778170" y="365111"/>
              <a:ext cx="400244" cy="254564"/>
              <a:chOff x="3778170" y="379575"/>
              <a:chExt cx="400244" cy="254564"/>
            </a:xfrm>
            <a:solidFill>
              <a:schemeClr val="bg2"/>
            </a:solidFill>
          </p:grpSpPr>
          <p:sp>
            <p:nvSpPr>
              <p:cNvPr id="968" name="Rectangle: Rounded Corners 967">
                <a:extLst>
                  <a:ext uri="{FF2B5EF4-FFF2-40B4-BE49-F238E27FC236}">
                    <a16:creationId xmlns:a16="http://schemas.microsoft.com/office/drawing/2014/main" id="{659219FD-89BC-4C7D-9D33-D3850682EE5D}"/>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31" name="Rectangle: Rounded Corners 1030">
                <a:extLst>
                  <a:ext uri="{FF2B5EF4-FFF2-40B4-BE49-F238E27FC236}">
                    <a16:creationId xmlns:a16="http://schemas.microsoft.com/office/drawing/2014/main" id="{47DEC1B8-16BE-459F-8272-980A3ADA6D48}"/>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41" name="Rectangle: Rounded Corners 1040">
                <a:extLst>
                  <a:ext uri="{FF2B5EF4-FFF2-40B4-BE49-F238E27FC236}">
                    <a16:creationId xmlns:a16="http://schemas.microsoft.com/office/drawing/2014/main" id="{4B4B876D-BE84-4DDA-8EF6-CA5675EA7B6E}"/>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42" name="Rectangle: Rounded Corners 1041">
                <a:extLst>
                  <a:ext uri="{FF2B5EF4-FFF2-40B4-BE49-F238E27FC236}">
                    <a16:creationId xmlns:a16="http://schemas.microsoft.com/office/drawing/2014/main" id="{FC9D8557-661E-4471-8CCA-CE5AFF710A44}"/>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grpSp>
        <p:nvGrpSpPr>
          <p:cNvPr id="1045" name="Group 1044">
            <a:extLst>
              <a:ext uri="{FF2B5EF4-FFF2-40B4-BE49-F238E27FC236}">
                <a16:creationId xmlns:a16="http://schemas.microsoft.com/office/drawing/2014/main" id="{E54FBF43-C93C-4666-BFBE-8E5243D065F9}"/>
              </a:ext>
            </a:extLst>
          </p:cNvPr>
          <p:cNvGrpSpPr/>
          <p:nvPr/>
        </p:nvGrpSpPr>
        <p:grpSpPr>
          <a:xfrm>
            <a:off x="7964739" y="316503"/>
            <a:ext cx="531191" cy="465927"/>
            <a:chOff x="3719147" y="303257"/>
            <a:chExt cx="531191" cy="465927"/>
          </a:xfrm>
        </p:grpSpPr>
        <p:grpSp>
          <p:nvGrpSpPr>
            <p:cNvPr id="1046" name="Group 1045">
              <a:extLst>
                <a:ext uri="{FF2B5EF4-FFF2-40B4-BE49-F238E27FC236}">
                  <a16:creationId xmlns:a16="http://schemas.microsoft.com/office/drawing/2014/main" id="{9AC33014-69C7-43C9-8620-66B0D94B65FF}"/>
                </a:ext>
              </a:extLst>
            </p:cNvPr>
            <p:cNvGrpSpPr/>
            <p:nvPr/>
          </p:nvGrpSpPr>
          <p:grpSpPr>
            <a:xfrm>
              <a:off x="3719147" y="303257"/>
              <a:ext cx="531191" cy="465927"/>
              <a:chOff x="3719147" y="303257"/>
              <a:chExt cx="531191" cy="465927"/>
            </a:xfrm>
          </p:grpSpPr>
          <p:sp>
            <p:nvSpPr>
              <p:cNvPr id="1052" name="Rectangle: Rounded Corners 1051">
                <a:extLst>
                  <a:ext uri="{FF2B5EF4-FFF2-40B4-BE49-F238E27FC236}">
                    <a16:creationId xmlns:a16="http://schemas.microsoft.com/office/drawing/2014/main" id="{588824DF-CCA4-486F-989B-EA16B173756D}"/>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53" name="Isosceles Triangle 1052">
                <a:extLst>
                  <a:ext uri="{FF2B5EF4-FFF2-40B4-BE49-F238E27FC236}">
                    <a16:creationId xmlns:a16="http://schemas.microsoft.com/office/drawing/2014/main" id="{52C701D7-06C5-4118-89C4-CF6713154699}"/>
                  </a:ext>
                </a:extLst>
              </p:cNvPr>
              <p:cNvSpPr/>
              <p:nvPr/>
            </p:nvSpPr>
            <p:spPr>
              <a:xfrm flipV="1">
                <a:off x="3790805"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1047" name="Group 1046">
              <a:extLst>
                <a:ext uri="{FF2B5EF4-FFF2-40B4-BE49-F238E27FC236}">
                  <a16:creationId xmlns:a16="http://schemas.microsoft.com/office/drawing/2014/main" id="{E081DCDD-AF7F-4AF1-A07E-209FE5AB5A96}"/>
                </a:ext>
              </a:extLst>
            </p:cNvPr>
            <p:cNvGrpSpPr/>
            <p:nvPr/>
          </p:nvGrpSpPr>
          <p:grpSpPr>
            <a:xfrm>
              <a:off x="3778170" y="365111"/>
              <a:ext cx="400244" cy="254564"/>
              <a:chOff x="3778170" y="379575"/>
              <a:chExt cx="400244" cy="254564"/>
            </a:xfrm>
            <a:solidFill>
              <a:schemeClr val="bg2"/>
            </a:solidFill>
          </p:grpSpPr>
          <p:sp>
            <p:nvSpPr>
              <p:cNvPr id="1048" name="Rectangle: Rounded Corners 1047">
                <a:extLst>
                  <a:ext uri="{FF2B5EF4-FFF2-40B4-BE49-F238E27FC236}">
                    <a16:creationId xmlns:a16="http://schemas.microsoft.com/office/drawing/2014/main" id="{F26F556D-E6FC-47DA-AD2C-7EF4E5298DE2}"/>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49" name="Rectangle: Rounded Corners 1048">
                <a:extLst>
                  <a:ext uri="{FF2B5EF4-FFF2-40B4-BE49-F238E27FC236}">
                    <a16:creationId xmlns:a16="http://schemas.microsoft.com/office/drawing/2014/main" id="{F5E769DD-46CE-4DF6-B2C6-9FAAB69ACC15}"/>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50" name="Rectangle: Rounded Corners 1049">
                <a:extLst>
                  <a:ext uri="{FF2B5EF4-FFF2-40B4-BE49-F238E27FC236}">
                    <a16:creationId xmlns:a16="http://schemas.microsoft.com/office/drawing/2014/main" id="{BEFAA287-58FB-4288-9309-E030C8147339}"/>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51" name="Rectangle: Rounded Corners 1050">
                <a:extLst>
                  <a:ext uri="{FF2B5EF4-FFF2-40B4-BE49-F238E27FC236}">
                    <a16:creationId xmlns:a16="http://schemas.microsoft.com/office/drawing/2014/main" id="{4FE9B0D6-CBC2-44B6-9F80-C1527D196426}"/>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grpSp>
        <p:nvGrpSpPr>
          <p:cNvPr id="1054" name="Group 1053">
            <a:extLst>
              <a:ext uri="{FF2B5EF4-FFF2-40B4-BE49-F238E27FC236}">
                <a16:creationId xmlns:a16="http://schemas.microsoft.com/office/drawing/2014/main" id="{3F93A14E-F400-46F3-A2EB-94FD5DC66811}"/>
              </a:ext>
            </a:extLst>
          </p:cNvPr>
          <p:cNvGrpSpPr/>
          <p:nvPr/>
        </p:nvGrpSpPr>
        <p:grpSpPr>
          <a:xfrm>
            <a:off x="6519029" y="225488"/>
            <a:ext cx="621381" cy="379815"/>
            <a:chOff x="3628957" y="303257"/>
            <a:chExt cx="621381" cy="379815"/>
          </a:xfrm>
        </p:grpSpPr>
        <p:grpSp>
          <p:nvGrpSpPr>
            <p:cNvPr id="1055" name="Group 1054">
              <a:extLst>
                <a:ext uri="{FF2B5EF4-FFF2-40B4-BE49-F238E27FC236}">
                  <a16:creationId xmlns:a16="http://schemas.microsoft.com/office/drawing/2014/main" id="{5B6A0BA6-6B76-4259-A30A-940D4FC8251B}"/>
                </a:ext>
              </a:extLst>
            </p:cNvPr>
            <p:cNvGrpSpPr/>
            <p:nvPr/>
          </p:nvGrpSpPr>
          <p:grpSpPr>
            <a:xfrm>
              <a:off x="3628957" y="303257"/>
              <a:ext cx="621381" cy="379815"/>
              <a:chOff x="3628957" y="303257"/>
              <a:chExt cx="621381" cy="379815"/>
            </a:xfrm>
          </p:grpSpPr>
          <p:sp>
            <p:nvSpPr>
              <p:cNvPr id="1061" name="Rectangle: Rounded Corners 1060">
                <a:extLst>
                  <a:ext uri="{FF2B5EF4-FFF2-40B4-BE49-F238E27FC236}">
                    <a16:creationId xmlns:a16="http://schemas.microsoft.com/office/drawing/2014/main" id="{DA71FC44-68F8-4646-8E14-BB83ADB46570}"/>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62" name="Isosceles Triangle 1061">
                <a:extLst>
                  <a:ext uri="{FF2B5EF4-FFF2-40B4-BE49-F238E27FC236}">
                    <a16:creationId xmlns:a16="http://schemas.microsoft.com/office/drawing/2014/main" id="{E934C966-4527-40F3-927D-BCA4D3C46962}"/>
                  </a:ext>
                </a:extLst>
              </p:cNvPr>
              <p:cNvSpPr/>
              <p:nvPr/>
            </p:nvSpPr>
            <p:spPr>
              <a:xfrm rot="5400000" flipV="1">
                <a:off x="3615432" y="452825"/>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1056" name="Group 1055">
              <a:extLst>
                <a:ext uri="{FF2B5EF4-FFF2-40B4-BE49-F238E27FC236}">
                  <a16:creationId xmlns:a16="http://schemas.microsoft.com/office/drawing/2014/main" id="{B76F9D93-3E25-4422-9B1F-1D817F317CC0}"/>
                </a:ext>
              </a:extLst>
            </p:cNvPr>
            <p:cNvGrpSpPr/>
            <p:nvPr/>
          </p:nvGrpSpPr>
          <p:grpSpPr>
            <a:xfrm>
              <a:off x="3778170" y="365111"/>
              <a:ext cx="400244" cy="254564"/>
              <a:chOff x="3778170" y="379575"/>
              <a:chExt cx="400244" cy="254564"/>
            </a:xfrm>
            <a:solidFill>
              <a:schemeClr val="bg2"/>
            </a:solidFill>
          </p:grpSpPr>
          <p:sp>
            <p:nvSpPr>
              <p:cNvPr id="1057" name="Rectangle: Rounded Corners 1056">
                <a:extLst>
                  <a:ext uri="{FF2B5EF4-FFF2-40B4-BE49-F238E27FC236}">
                    <a16:creationId xmlns:a16="http://schemas.microsoft.com/office/drawing/2014/main" id="{F1E3538F-C8BC-4E83-B960-5BC4992B3983}"/>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58" name="Rectangle: Rounded Corners 1057">
                <a:extLst>
                  <a:ext uri="{FF2B5EF4-FFF2-40B4-BE49-F238E27FC236}">
                    <a16:creationId xmlns:a16="http://schemas.microsoft.com/office/drawing/2014/main" id="{5651D685-745D-4D64-A0A4-B237C6E39333}"/>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59" name="Rectangle: Rounded Corners 1058">
                <a:extLst>
                  <a:ext uri="{FF2B5EF4-FFF2-40B4-BE49-F238E27FC236}">
                    <a16:creationId xmlns:a16="http://schemas.microsoft.com/office/drawing/2014/main" id="{F5D89AC1-0C26-4A96-953A-2BC7926C61A5}"/>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60" name="Rectangle: Rounded Corners 1059">
                <a:extLst>
                  <a:ext uri="{FF2B5EF4-FFF2-40B4-BE49-F238E27FC236}">
                    <a16:creationId xmlns:a16="http://schemas.microsoft.com/office/drawing/2014/main" id="{2F102BCA-326F-4004-948A-B1BC757BF748}"/>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grpSp>
        <p:nvGrpSpPr>
          <p:cNvPr id="1063" name="Group 1062">
            <a:extLst>
              <a:ext uri="{FF2B5EF4-FFF2-40B4-BE49-F238E27FC236}">
                <a16:creationId xmlns:a16="http://schemas.microsoft.com/office/drawing/2014/main" id="{4F3AF672-CAD8-4B1B-9D9C-DB4E76DA36D1}"/>
              </a:ext>
            </a:extLst>
          </p:cNvPr>
          <p:cNvGrpSpPr/>
          <p:nvPr/>
        </p:nvGrpSpPr>
        <p:grpSpPr>
          <a:xfrm>
            <a:off x="5158462" y="2664687"/>
            <a:ext cx="614343" cy="379815"/>
            <a:chOff x="3719147" y="303257"/>
            <a:chExt cx="614343" cy="379815"/>
          </a:xfrm>
        </p:grpSpPr>
        <p:grpSp>
          <p:nvGrpSpPr>
            <p:cNvPr id="1064" name="Group 1063">
              <a:extLst>
                <a:ext uri="{FF2B5EF4-FFF2-40B4-BE49-F238E27FC236}">
                  <a16:creationId xmlns:a16="http://schemas.microsoft.com/office/drawing/2014/main" id="{D837BF86-6B42-458C-A3AE-88528EDFEBC2}"/>
                </a:ext>
              </a:extLst>
            </p:cNvPr>
            <p:cNvGrpSpPr/>
            <p:nvPr/>
          </p:nvGrpSpPr>
          <p:grpSpPr>
            <a:xfrm>
              <a:off x="3719147" y="303257"/>
              <a:ext cx="614343" cy="379815"/>
              <a:chOff x="3719147" y="303257"/>
              <a:chExt cx="614343" cy="379815"/>
            </a:xfrm>
          </p:grpSpPr>
          <p:sp>
            <p:nvSpPr>
              <p:cNvPr id="1070" name="Rectangle: Rounded Corners 1069">
                <a:extLst>
                  <a:ext uri="{FF2B5EF4-FFF2-40B4-BE49-F238E27FC236}">
                    <a16:creationId xmlns:a16="http://schemas.microsoft.com/office/drawing/2014/main" id="{DFFA90A7-6C77-4781-8C9C-6B4FDE15146F}"/>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71" name="Isosceles Triangle 1070">
                <a:extLst>
                  <a:ext uri="{FF2B5EF4-FFF2-40B4-BE49-F238E27FC236}">
                    <a16:creationId xmlns:a16="http://schemas.microsoft.com/office/drawing/2014/main" id="{1A9AD615-9D42-4C4B-BF60-5AE4989A4D64}"/>
                  </a:ext>
                </a:extLst>
              </p:cNvPr>
              <p:cNvSpPr/>
              <p:nvPr/>
            </p:nvSpPr>
            <p:spPr>
              <a:xfrm rot="16200000" flipH="1" flipV="1">
                <a:off x="4150902" y="452825"/>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nvGrpSpPr>
            <p:cNvPr id="1065" name="Group 1064">
              <a:extLst>
                <a:ext uri="{FF2B5EF4-FFF2-40B4-BE49-F238E27FC236}">
                  <a16:creationId xmlns:a16="http://schemas.microsoft.com/office/drawing/2014/main" id="{9134CD75-D8DD-4C29-A293-BD7094A4219B}"/>
                </a:ext>
              </a:extLst>
            </p:cNvPr>
            <p:cNvGrpSpPr/>
            <p:nvPr/>
          </p:nvGrpSpPr>
          <p:grpSpPr>
            <a:xfrm>
              <a:off x="3778170" y="365111"/>
              <a:ext cx="400244" cy="254564"/>
              <a:chOff x="3778170" y="379575"/>
              <a:chExt cx="400244" cy="254564"/>
            </a:xfrm>
            <a:solidFill>
              <a:schemeClr val="bg2"/>
            </a:solidFill>
          </p:grpSpPr>
          <p:sp>
            <p:nvSpPr>
              <p:cNvPr id="1066" name="Rectangle: Rounded Corners 1065">
                <a:extLst>
                  <a:ext uri="{FF2B5EF4-FFF2-40B4-BE49-F238E27FC236}">
                    <a16:creationId xmlns:a16="http://schemas.microsoft.com/office/drawing/2014/main" id="{9452827F-F47B-41B9-AE03-2043E45D09D6}"/>
                  </a:ext>
                </a:extLst>
              </p:cNvPr>
              <p:cNvSpPr/>
              <p:nvPr/>
            </p:nvSpPr>
            <p:spPr>
              <a:xfrm>
                <a:off x="3778170" y="37957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67" name="Rectangle: Rounded Corners 1066">
                <a:extLst>
                  <a:ext uri="{FF2B5EF4-FFF2-40B4-BE49-F238E27FC236}">
                    <a16:creationId xmlns:a16="http://schemas.microsoft.com/office/drawing/2014/main" id="{7F3C99B0-831A-4C3B-8F05-CC77D4023DD0}"/>
                  </a:ext>
                </a:extLst>
              </p:cNvPr>
              <p:cNvSpPr/>
              <p:nvPr/>
            </p:nvSpPr>
            <p:spPr>
              <a:xfrm>
                <a:off x="3778170" y="44919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68" name="Rectangle: Rounded Corners 1067">
                <a:extLst>
                  <a:ext uri="{FF2B5EF4-FFF2-40B4-BE49-F238E27FC236}">
                    <a16:creationId xmlns:a16="http://schemas.microsoft.com/office/drawing/2014/main" id="{F7A543CD-DC5E-47BE-BE1B-6D52BEBE306C}"/>
                  </a:ext>
                </a:extLst>
              </p:cNvPr>
              <p:cNvSpPr/>
              <p:nvPr/>
            </p:nvSpPr>
            <p:spPr>
              <a:xfrm>
                <a:off x="3778170" y="518805"/>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sp>
            <p:nvSpPr>
              <p:cNvPr id="1069" name="Rectangle: Rounded Corners 1068">
                <a:extLst>
                  <a:ext uri="{FF2B5EF4-FFF2-40B4-BE49-F238E27FC236}">
                    <a16:creationId xmlns:a16="http://schemas.microsoft.com/office/drawing/2014/main" id="{84AA082B-C713-4FBB-8B23-87727D40DE27}"/>
                  </a:ext>
                </a:extLst>
              </p:cNvPr>
              <p:cNvSpPr/>
              <p:nvPr/>
            </p:nvSpPr>
            <p:spPr>
              <a:xfrm>
                <a:off x="3778170" y="588420"/>
                <a:ext cx="400244" cy="45719"/>
              </a:xfrm>
              <a:prstGeom prst="roundRect">
                <a:avLst>
                  <a:gd name="adj" fmla="val 50000"/>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CiscoSans ExtraLight" charset="0"/>
                  <a:ea typeface="CiscoSans ExtraLight" charset="0"/>
                  <a:cs typeface="CiscoSans ExtraLight" charset="0"/>
                </a:endParaRPr>
              </a:p>
            </p:txBody>
          </p:sp>
        </p:grpSp>
      </p:grpSp>
      <p:sp>
        <p:nvSpPr>
          <p:cNvPr id="1072" name="Oval 17">
            <a:extLst>
              <a:ext uri="{FF2B5EF4-FFF2-40B4-BE49-F238E27FC236}">
                <a16:creationId xmlns:a16="http://schemas.microsoft.com/office/drawing/2014/main" id="{EA81DF65-6676-432F-A972-71FD0E8E43A1}"/>
              </a:ext>
            </a:extLst>
          </p:cNvPr>
          <p:cNvSpPr/>
          <p:nvPr/>
        </p:nvSpPr>
        <p:spPr>
          <a:xfrm>
            <a:off x="5942814" y="2543803"/>
            <a:ext cx="426966" cy="426943"/>
          </a:xfrm>
          <a:custGeom>
            <a:avLst/>
            <a:gdLst/>
            <a:ahLst/>
            <a:cxnLst/>
            <a:rect l="l" t="t" r="r" b="b"/>
            <a:pathLst>
              <a:path w="1373008" h="1373008">
                <a:moveTo>
                  <a:pt x="686539" y="740055"/>
                </a:moveTo>
                <a:cubicBezTo>
                  <a:pt x="666786" y="740214"/>
                  <a:pt x="650903" y="756358"/>
                  <a:pt x="651063" y="776110"/>
                </a:cubicBezTo>
                <a:lnTo>
                  <a:pt x="652775" y="987279"/>
                </a:lnTo>
                <a:lnTo>
                  <a:pt x="631372" y="966559"/>
                </a:lnTo>
                <a:cubicBezTo>
                  <a:pt x="617179" y="952819"/>
                  <a:pt x="594535" y="953187"/>
                  <a:pt x="580796" y="967379"/>
                </a:cubicBezTo>
                <a:cubicBezTo>
                  <a:pt x="567056" y="981571"/>
                  <a:pt x="567424" y="1004215"/>
                  <a:pt x="581616" y="1017955"/>
                </a:cubicBezTo>
                <a:lnTo>
                  <a:pt x="663890" y="1097602"/>
                </a:lnTo>
                <a:lnTo>
                  <a:pt x="671552" y="1102513"/>
                </a:lnTo>
                <a:lnTo>
                  <a:pt x="675578" y="1105180"/>
                </a:lnTo>
                <a:lnTo>
                  <a:pt x="675833" y="1105257"/>
                </a:lnTo>
                <a:lnTo>
                  <a:pt x="675848" y="1105266"/>
                </a:lnTo>
                <a:lnTo>
                  <a:pt x="675887" y="1105273"/>
                </a:lnTo>
                <a:lnTo>
                  <a:pt x="682308" y="1107210"/>
                </a:lnTo>
                <a:cubicBezTo>
                  <a:pt x="684640" y="1107667"/>
                  <a:pt x="687053" y="1107897"/>
                  <a:pt x="689522" y="1107878"/>
                </a:cubicBezTo>
                <a:cubicBezTo>
                  <a:pt x="691991" y="1107858"/>
                  <a:pt x="694400" y="1107588"/>
                  <a:pt x="696724" y="1107093"/>
                </a:cubicBezTo>
                <a:lnTo>
                  <a:pt x="703113" y="1105053"/>
                </a:lnTo>
                <a:lnTo>
                  <a:pt x="703152" y="1105045"/>
                </a:lnTo>
                <a:lnTo>
                  <a:pt x="703167" y="1105035"/>
                </a:lnTo>
                <a:lnTo>
                  <a:pt x="703421" y="1104954"/>
                </a:lnTo>
                <a:lnTo>
                  <a:pt x="707387" y="1102233"/>
                </a:lnTo>
                <a:lnTo>
                  <a:pt x="714984" y="1097188"/>
                </a:lnTo>
                <a:lnTo>
                  <a:pt x="795956" y="1016217"/>
                </a:lnTo>
                <a:cubicBezTo>
                  <a:pt x="809924" y="1002249"/>
                  <a:pt x="809924" y="979603"/>
                  <a:pt x="795956" y="965635"/>
                </a:cubicBezTo>
                <a:cubicBezTo>
                  <a:pt x="781988" y="951667"/>
                  <a:pt x="759342" y="951667"/>
                  <a:pt x="745374" y="965635"/>
                </a:cubicBezTo>
                <a:lnTo>
                  <a:pt x="724307" y="986700"/>
                </a:lnTo>
                <a:lnTo>
                  <a:pt x="722595" y="775531"/>
                </a:lnTo>
                <a:cubicBezTo>
                  <a:pt x="722435" y="755778"/>
                  <a:pt x="706292" y="739895"/>
                  <a:pt x="686539" y="740055"/>
                </a:cubicBezTo>
                <a:close/>
                <a:moveTo>
                  <a:pt x="866904" y="568650"/>
                </a:moveTo>
                <a:cubicBezTo>
                  <a:pt x="857750" y="568724"/>
                  <a:pt x="848626" y="572291"/>
                  <a:pt x="841699" y="579331"/>
                </a:cubicBezTo>
                <a:lnTo>
                  <a:pt x="761387" y="660956"/>
                </a:lnTo>
                <a:lnTo>
                  <a:pt x="756414" y="668578"/>
                </a:lnTo>
                <a:lnTo>
                  <a:pt x="753714" y="672582"/>
                </a:lnTo>
                <a:lnTo>
                  <a:pt x="753636" y="672837"/>
                </a:lnTo>
                <a:lnTo>
                  <a:pt x="753626" y="672851"/>
                </a:lnTo>
                <a:lnTo>
                  <a:pt x="753619" y="672891"/>
                </a:lnTo>
                <a:lnTo>
                  <a:pt x="751631" y="679296"/>
                </a:lnTo>
                <a:cubicBezTo>
                  <a:pt x="751154" y="681625"/>
                  <a:pt x="750903" y="684035"/>
                  <a:pt x="750904" y="686505"/>
                </a:cubicBezTo>
                <a:cubicBezTo>
                  <a:pt x="750904" y="688973"/>
                  <a:pt x="751154" y="691384"/>
                  <a:pt x="751631" y="693713"/>
                </a:cubicBezTo>
                <a:lnTo>
                  <a:pt x="753618" y="700117"/>
                </a:lnTo>
                <a:lnTo>
                  <a:pt x="753626" y="700157"/>
                </a:lnTo>
                <a:lnTo>
                  <a:pt x="753636" y="700171"/>
                </a:lnTo>
                <a:lnTo>
                  <a:pt x="753715" y="700426"/>
                </a:lnTo>
                <a:lnTo>
                  <a:pt x="756403" y="704414"/>
                </a:lnTo>
                <a:lnTo>
                  <a:pt x="761386" y="712053"/>
                </a:lnTo>
                <a:lnTo>
                  <a:pt x="841699" y="793678"/>
                </a:lnTo>
                <a:cubicBezTo>
                  <a:pt x="855552" y="807758"/>
                  <a:pt x="878199" y="807942"/>
                  <a:pt x="892279" y="794088"/>
                </a:cubicBezTo>
                <a:cubicBezTo>
                  <a:pt x="906360" y="780234"/>
                  <a:pt x="906543" y="757588"/>
                  <a:pt x="892690" y="743507"/>
                </a:cubicBezTo>
                <a:lnTo>
                  <a:pt x="871795" y="722271"/>
                </a:lnTo>
                <a:lnTo>
                  <a:pt x="1082972" y="722271"/>
                </a:lnTo>
                <a:cubicBezTo>
                  <a:pt x="1092849" y="722271"/>
                  <a:pt x="1101790" y="718267"/>
                  <a:pt x="1108263" y="711795"/>
                </a:cubicBezTo>
                <a:lnTo>
                  <a:pt x="1118739" y="686504"/>
                </a:lnTo>
                <a:lnTo>
                  <a:pt x="1108263" y="661213"/>
                </a:lnTo>
                <a:cubicBezTo>
                  <a:pt x="1101790" y="654740"/>
                  <a:pt x="1092849" y="650737"/>
                  <a:pt x="1082972" y="650736"/>
                </a:cubicBezTo>
                <a:lnTo>
                  <a:pt x="871796" y="650737"/>
                </a:lnTo>
                <a:lnTo>
                  <a:pt x="892690" y="629501"/>
                </a:lnTo>
                <a:cubicBezTo>
                  <a:pt x="906543" y="615421"/>
                  <a:pt x="906360" y="592775"/>
                  <a:pt x="892279" y="578920"/>
                </a:cubicBezTo>
                <a:cubicBezTo>
                  <a:pt x="885240" y="571994"/>
                  <a:pt x="876058" y="568576"/>
                  <a:pt x="866904" y="568650"/>
                </a:cubicBezTo>
                <a:close/>
                <a:moveTo>
                  <a:pt x="506104" y="568650"/>
                </a:moveTo>
                <a:lnTo>
                  <a:pt x="480729" y="578921"/>
                </a:lnTo>
                <a:lnTo>
                  <a:pt x="480729" y="578920"/>
                </a:lnTo>
                <a:lnTo>
                  <a:pt x="480729" y="578921"/>
                </a:lnTo>
                <a:lnTo>
                  <a:pt x="480729" y="578921"/>
                </a:lnTo>
                <a:lnTo>
                  <a:pt x="470049" y="604126"/>
                </a:lnTo>
                <a:cubicBezTo>
                  <a:pt x="469974" y="613279"/>
                  <a:pt x="473392" y="622461"/>
                  <a:pt x="480318" y="629502"/>
                </a:cubicBezTo>
                <a:lnTo>
                  <a:pt x="501213" y="650736"/>
                </a:lnTo>
                <a:lnTo>
                  <a:pt x="290036" y="650737"/>
                </a:lnTo>
                <a:cubicBezTo>
                  <a:pt x="270283" y="650737"/>
                  <a:pt x="254269" y="666750"/>
                  <a:pt x="254270" y="686504"/>
                </a:cubicBezTo>
                <a:cubicBezTo>
                  <a:pt x="254270" y="706258"/>
                  <a:pt x="270283" y="722270"/>
                  <a:pt x="290037" y="722271"/>
                </a:cubicBezTo>
                <a:lnTo>
                  <a:pt x="501214" y="722272"/>
                </a:lnTo>
                <a:lnTo>
                  <a:pt x="480319" y="743506"/>
                </a:lnTo>
                <a:cubicBezTo>
                  <a:pt x="466465" y="757588"/>
                  <a:pt x="466649" y="780234"/>
                  <a:pt x="480729" y="794088"/>
                </a:cubicBezTo>
                <a:cubicBezTo>
                  <a:pt x="494810" y="807942"/>
                  <a:pt x="517456" y="807758"/>
                  <a:pt x="531310" y="793677"/>
                </a:cubicBezTo>
                <a:lnTo>
                  <a:pt x="611622" y="712053"/>
                </a:lnTo>
                <a:lnTo>
                  <a:pt x="616606" y="704414"/>
                </a:lnTo>
                <a:lnTo>
                  <a:pt x="619294" y="700426"/>
                </a:lnTo>
                <a:lnTo>
                  <a:pt x="619373" y="700172"/>
                </a:lnTo>
                <a:lnTo>
                  <a:pt x="619382" y="700157"/>
                </a:lnTo>
                <a:lnTo>
                  <a:pt x="619390" y="700117"/>
                </a:lnTo>
                <a:lnTo>
                  <a:pt x="621378" y="693713"/>
                </a:lnTo>
                <a:cubicBezTo>
                  <a:pt x="621854" y="691384"/>
                  <a:pt x="622104" y="688973"/>
                  <a:pt x="622104" y="686504"/>
                </a:cubicBezTo>
                <a:cubicBezTo>
                  <a:pt x="622105" y="684035"/>
                  <a:pt x="621854" y="681624"/>
                  <a:pt x="621377" y="679296"/>
                </a:cubicBezTo>
                <a:lnTo>
                  <a:pt x="619390" y="672890"/>
                </a:lnTo>
                <a:lnTo>
                  <a:pt x="619382" y="672851"/>
                </a:lnTo>
                <a:lnTo>
                  <a:pt x="619373" y="672837"/>
                </a:lnTo>
                <a:lnTo>
                  <a:pt x="619294" y="672582"/>
                </a:lnTo>
                <a:lnTo>
                  <a:pt x="616594" y="668579"/>
                </a:lnTo>
                <a:lnTo>
                  <a:pt x="611621" y="660957"/>
                </a:lnTo>
                <a:lnTo>
                  <a:pt x="531311" y="579331"/>
                </a:lnTo>
                <a:cubicBezTo>
                  <a:pt x="524383" y="572291"/>
                  <a:pt x="515258" y="568725"/>
                  <a:pt x="506104" y="568650"/>
                </a:cubicBezTo>
                <a:close/>
                <a:moveTo>
                  <a:pt x="689522" y="278119"/>
                </a:moveTo>
                <a:cubicBezTo>
                  <a:pt x="687053" y="278099"/>
                  <a:pt x="684640" y="278330"/>
                  <a:pt x="682308" y="278788"/>
                </a:cubicBezTo>
                <a:lnTo>
                  <a:pt x="675887" y="280725"/>
                </a:lnTo>
                <a:lnTo>
                  <a:pt x="675848" y="280731"/>
                </a:lnTo>
                <a:lnTo>
                  <a:pt x="675833" y="280741"/>
                </a:lnTo>
                <a:lnTo>
                  <a:pt x="675578" y="280817"/>
                </a:lnTo>
                <a:lnTo>
                  <a:pt x="671552" y="283484"/>
                </a:lnTo>
                <a:lnTo>
                  <a:pt x="663890" y="288395"/>
                </a:lnTo>
                <a:lnTo>
                  <a:pt x="581616" y="368043"/>
                </a:lnTo>
                <a:cubicBezTo>
                  <a:pt x="567424" y="381782"/>
                  <a:pt x="567056" y="404426"/>
                  <a:pt x="580796" y="418619"/>
                </a:cubicBezTo>
                <a:cubicBezTo>
                  <a:pt x="594536" y="432811"/>
                  <a:pt x="617179" y="433178"/>
                  <a:pt x="631372" y="419439"/>
                </a:cubicBezTo>
                <a:lnTo>
                  <a:pt x="652775" y="398717"/>
                </a:lnTo>
                <a:lnTo>
                  <a:pt x="651063" y="609886"/>
                </a:lnTo>
                <a:cubicBezTo>
                  <a:pt x="650903" y="629639"/>
                  <a:pt x="666786" y="645783"/>
                  <a:pt x="686540" y="645943"/>
                </a:cubicBezTo>
                <a:cubicBezTo>
                  <a:pt x="706293" y="646103"/>
                  <a:pt x="722434" y="630220"/>
                  <a:pt x="722595" y="610466"/>
                </a:cubicBezTo>
                <a:lnTo>
                  <a:pt x="724308" y="399297"/>
                </a:lnTo>
                <a:lnTo>
                  <a:pt x="745373" y="420363"/>
                </a:lnTo>
                <a:cubicBezTo>
                  <a:pt x="759341" y="434331"/>
                  <a:pt x="781988" y="434331"/>
                  <a:pt x="795956" y="420363"/>
                </a:cubicBezTo>
                <a:cubicBezTo>
                  <a:pt x="809924" y="406395"/>
                  <a:pt x="809924" y="383749"/>
                  <a:pt x="795956" y="369781"/>
                </a:cubicBezTo>
                <a:lnTo>
                  <a:pt x="714985" y="288809"/>
                </a:lnTo>
                <a:lnTo>
                  <a:pt x="707387" y="283764"/>
                </a:lnTo>
                <a:lnTo>
                  <a:pt x="703420" y="281044"/>
                </a:lnTo>
                <a:lnTo>
                  <a:pt x="703167" y="280962"/>
                </a:lnTo>
                <a:lnTo>
                  <a:pt x="703152" y="280952"/>
                </a:lnTo>
                <a:lnTo>
                  <a:pt x="703113" y="280945"/>
                </a:lnTo>
                <a:lnTo>
                  <a:pt x="696724" y="278905"/>
                </a:lnTo>
                <a:cubicBezTo>
                  <a:pt x="694400" y="278410"/>
                  <a:pt x="691991" y="278139"/>
                  <a:pt x="689522" y="278119"/>
                </a:cubicBezTo>
                <a:close/>
                <a:moveTo>
                  <a:pt x="686504" y="0"/>
                </a:moveTo>
                <a:cubicBezTo>
                  <a:pt x="1065650" y="0"/>
                  <a:pt x="1373008" y="307358"/>
                  <a:pt x="1373008" y="686504"/>
                </a:cubicBezTo>
                <a:cubicBezTo>
                  <a:pt x="1373008" y="1065650"/>
                  <a:pt x="1065650" y="1373008"/>
                  <a:pt x="686504" y="1373008"/>
                </a:cubicBezTo>
                <a:cubicBezTo>
                  <a:pt x="307358" y="1373008"/>
                  <a:pt x="0" y="1065650"/>
                  <a:pt x="0" y="686504"/>
                </a:cubicBezTo>
                <a:cubicBezTo>
                  <a:pt x="0" y="307358"/>
                  <a:pt x="307358" y="0"/>
                  <a:pt x="686504" y="0"/>
                </a:cubicBezTo>
                <a:close/>
              </a:path>
            </a:pathLst>
          </a:cu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lIns="91436" tIns="45718" rIns="91436" bIns="45718" rtlCol="0" anchor="ctr"/>
          <a:lstStyle/>
          <a:p>
            <a:pPr algn="ctr" defTabSz="457189">
              <a:defRPr/>
            </a:pPr>
            <a:endParaRPr lang="en-US" dirty="0">
              <a:solidFill>
                <a:schemeClr val="tx1"/>
              </a:solidFill>
              <a:latin typeface="CiscoSans ExtraLight" charset="0"/>
              <a:ea typeface="CiscoSans ExtraLight" charset="0"/>
              <a:cs typeface="CiscoSans ExtraLight" charset="0"/>
            </a:endParaRPr>
          </a:p>
        </p:txBody>
      </p:sp>
      <p:grpSp>
        <p:nvGrpSpPr>
          <p:cNvPr id="1875" name="Group 1874"/>
          <p:cNvGrpSpPr/>
          <p:nvPr/>
        </p:nvGrpSpPr>
        <p:grpSpPr>
          <a:xfrm>
            <a:off x="4045891" y="1968002"/>
            <a:ext cx="577435" cy="489378"/>
            <a:chOff x="6462713" y="4906772"/>
            <a:chExt cx="509587" cy="412750"/>
          </a:xfrm>
          <a:solidFill>
            <a:schemeClr val="accent1"/>
          </a:solidFill>
        </p:grpSpPr>
        <p:sp>
          <p:nvSpPr>
            <p:cNvPr id="1876" name="Freeform 1875"/>
            <p:cNvSpPr>
              <a:spLocks/>
            </p:cNvSpPr>
            <p:nvPr/>
          </p:nvSpPr>
          <p:spPr bwMode="auto">
            <a:xfrm>
              <a:off x="6724650" y="4960747"/>
              <a:ext cx="247650" cy="325438"/>
            </a:xfrm>
            <a:custGeom>
              <a:avLst/>
              <a:gdLst>
                <a:gd name="T0" fmla="*/ 302 w 312"/>
                <a:gd name="T1" fmla="*/ 333 h 410"/>
                <a:gd name="T2" fmla="*/ 298 w 312"/>
                <a:gd name="T3" fmla="*/ 322 h 410"/>
                <a:gd name="T4" fmla="*/ 283 w 312"/>
                <a:gd name="T5" fmla="*/ 303 h 410"/>
                <a:gd name="T6" fmla="*/ 274 w 312"/>
                <a:gd name="T7" fmla="*/ 298 h 410"/>
                <a:gd name="T8" fmla="*/ 197 w 312"/>
                <a:gd name="T9" fmla="*/ 259 h 410"/>
                <a:gd name="T10" fmla="*/ 209 w 312"/>
                <a:gd name="T11" fmla="*/ 255 h 410"/>
                <a:gd name="T12" fmla="*/ 232 w 312"/>
                <a:gd name="T13" fmla="*/ 246 h 410"/>
                <a:gd name="T14" fmla="*/ 256 w 312"/>
                <a:gd name="T15" fmla="*/ 230 h 410"/>
                <a:gd name="T16" fmla="*/ 276 w 312"/>
                <a:gd name="T17" fmla="*/ 210 h 410"/>
                <a:gd name="T18" fmla="*/ 286 w 312"/>
                <a:gd name="T19" fmla="*/ 194 h 410"/>
                <a:gd name="T20" fmla="*/ 276 w 312"/>
                <a:gd name="T21" fmla="*/ 191 h 410"/>
                <a:gd name="T22" fmla="*/ 259 w 312"/>
                <a:gd name="T23" fmla="*/ 180 h 410"/>
                <a:gd name="T24" fmla="*/ 251 w 312"/>
                <a:gd name="T25" fmla="*/ 168 h 410"/>
                <a:gd name="T26" fmla="*/ 244 w 312"/>
                <a:gd name="T27" fmla="*/ 152 h 410"/>
                <a:gd name="T28" fmla="*/ 241 w 312"/>
                <a:gd name="T29" fmla="*/ 131 h 410"/>
                <a:gd name="T30" fmla="*/ 243 w 312"/>
                <a:gd name="T31" fmla="*/ 104 h 410"/>
                <a:gd name="T32" fmla="*/ 244 w 312"/>
                <a:gd name="T33" fmla="*/ 94 h 410"/>
                <a:gd name="T34" fmla="*/ 243 w 312"/>
                <a:gd name="T35" fmla="*/ 85 h 410"/>
                <a:gd name="T36" fmla="*/ 241 w 312"/>
                <a:gd name="T37" fmla="*/ 68 h 410"/>
                <a:gd name="T38" fmla="*/ 237 w 312"/>
                <a:gd name="T39" fmla="*/ 54 h 410"/>
                <a:gd name="T40" fmla="*/ 229 w 312"/>
                <a:gd name="T41" fmla="*/ 39 h 410"/>
                <a:gd name="T42" fmla="*/ 217 w 312"/>
                <a:gd name="T43" fmla="*/ 25 h 410"/>
                <a:gd name="T44" fmla="*/ 204 w 312"/>
                <a:gd name="T45" fmla="*/ 15 h 410"/>
                <a:gd name="T46" fmla="*/ 186 w 312"/>
                <a:gd name="T47" fmla="*/ 6 h 410"/>
                <a:gd name="T48" fmla="*/ 166 w 312"/>
                <a:gd name="T49" fmla="*/ 1 h 410"/>
                <a:gd name="T50" fmla="*/ 143 w 312"/>
                <a:gd name="T51" fmla="*/ 0 h 410"/>
                <a:gd name="T52" fmla="*/ 131 w 312"/>
                <a:gd name="T53" fmla="*/ 0 h 410"/>
                <a:gd name="T54" fmla="*/ 109 w 312"/>
                <a:gd name="T55" fmla="*/ 4 h 410"/>
                <a:gd name="T56" fmla="*/ 90 w 312"/>
                <a:gd name="T57" fmla="*/ 11 h 410"/>
                <a:gd name="T58" fmla="*/ 74 w 312"/>
                <a:gd name="T59" fmla="*/ 20 h 410"/>
                <a:gd name="T60" fmla="*/ 62 w 312"/>
                <a:gd name="T61" fmla="*/ 32 h 410"/>
                <a:gd name="T62" fmla="*/ 51 w 312"/>
                <a:gd name="T63" fmla="*/ 46 h 410"/>
                <a:gd name="T64" fmla="*/ 45 w 312"/>
                <a:gd name="T65" fmla="*/ 60 h 410"/>
                <a:gd name="T66" fmla="*/ 42 w 312"/>
                <a:gd name="T67" fmla="*/ 77 h 410"/>
                <a:gd name="T68" fmla="*/ 42 w 312"/>
                <a:gd name="T69" fmla="*/ 85 h 410"/>
                <a:gd name="T70" fmla="*/ 42 w 312"/>
                <a:gd name="T71" fmla="*/ 104 h 410"/>
                <a:gd name="T72" fmla="*/ 45 w 312"/>
                <a:gd name="T73" fmla="*/ 118 h 410"/>
                <a:gd name="T74" fmla="*/ 43 w 312"/>
                <a:gd name="T75" fmla="*/ 143 h 410"/>
                <a:gd name="T76" fmla="*/ 38 w 312"/>
                <a:gd name="T77" fmla="*/ 162 h 410"/>
                <a:gd name="T78" fmla="*/ 31 w 312"/>
                <a:gd name="T79" fmla="*/ 175 h 410"/>
                <a:gd name="T80" fmla="*/ 16 w 312"/>
                <a:gd name="T81" fmla="*/ 187 h 410"/>
                <a:gd name="T82" fmla="*/ 0 w 312"/>
                <a:gd name="T83" fmla="*/ 194 h 410"/>
                <a:gd name="T84" fmla="*/ 1 w 312"/>
                <a:gd name="T85" fmla="*/ 198 h 410"/>
                <a:gd name="T86" fmla="*/ 15 w 312"/>
                <a:gd name="T87" fmla="*/ 218 h 410"/>
                <a:gd name="T88" fmla="*/ 30 w 312"/>
                <a:gd name="T89" fmla="*/ 232 h 410"/>
                <a:gd name="T90" fmla="*/ 80 w 312"/>
                <a:gd name="T91" fmla="*/ 252 h 410"/>
                <a:gd name="T92" fmla="*/ 88 w 312"/>
                <a:gd name="T93" fmla="*/ 256 h 410"/>
                <a:gd name="T94" fmla="*/ 103 w 312"/>
                <a:gd name="T95" fmla="*/ 269 h 410"/>
                <a:gd name="T96" fmla="*/ 117 w 312"/>
                <a:gd name="T97" fmla="*/ 286 h 410"/>
                <a:gd name="T98" fmla="*/ 127 w 312"/>
                <a:gd name="T99" fmla="*/ 306 h 410"/>
                <a:gd name="T100" fmla="*/ 144 w 312"/>
                <a:gd name="T101" fmla="*/ 410 h 410"/>
                <a:gd name="T102" fmla="*/ 181 w 312"/>
                <a:gd name="T103" fmla="*/ 408 h 410"/>
                <a:gd name="T104" fmla="*/ 243 w 312"/>
                <a:gd name="T105" fmla="*/ 403 h 410"/>
                <a:gd name="T106" fmla="*/ 286 w 312"/>
                <a:gd name="T107" fmla="*/ 393 h 410"/>
                <a:gd name="T108" fmla="*/ 305 w 312"/>
                <a:gd name="T109" fmla="*/ 385 h 410"/>
                <a:gd name="T110" fmla="*/ 312 w 312"/>
                <a:gd name="T111" fmla="*/ 377 h 410"/>
                <a:gd name="T112" fmla="*/ 312 w 312"/>
                <a:gd name="T113" fmla="*/ 375 h 410"/>
                <a:gd name="T114" fmla="*/ 302 w 312"/>
                <a:gd name="T115" fmla="*/ 33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410">
                  <a:moveTo>
                    <a:pt x="302" y="333"/>
                  </a:moveTo>
                  <a:lnTo>
                    <a:pt x="302" y="333"/>
                  </a:lnTo>
                  <a:lnTo>
                    <a:pt x="301" y="327"/>
                  </a:lnTo>
                  <a:lnTo>
                    <a:pt x="298" y="322"/>
                  </a:lnTo>
                  <a:lnTo>
                    <a:pt x="291" y="311"/>
                  </a:lnTo>
                  <a:lnTo>
                    <a:pt x="283" y="303"/>
                  </a:lnTo>
                  <a:lnTo>
                    <a:pt x="274" y="298"/>
                  </a:lnTo>
                  <a:lnTo>
                    <a:pt x="274" y="298"/>
                  </a:lnTo>
                  <a:lnTo>
                    <a:pt x="197" y="259"/>
                  </a:lnTo>
                  <a:lnTo>
                    <a:pt x="197" y="259"/>
                  </a:lnTo>
                  <a:lnTo>
                    <a:pt x="197" y="259"/>
                  </a:lnTo>
                  <a:lnTo>
                    <a:pt x="209" y="255"/>
                  </a:lnTo>
                  <a:lnTo>
                    <a:pt x="221" y="251"/>
                  </a:lnTo>
                  <a:lnTo>
                    <a:pt x="232" y="246"/>
                  </a:lnTo>
                  <a:lnTo>
                    <a:pt x="241" y="241"/>
                  </a:lnTo>
                  <a:lnTo>
                    <a:pt x="256" y="230"/>
                  </a:lnTo>
                  <a:lnTo>
                    <a:pt x="268" y="220"/>
                  </a:lnTo>
                  <a:lnTo>
                    <a:pt x="276" y="210"/>
                  </a:lnTo>
                  <a:lnTo>
                    <a:pt x="282" y="202"/>
                  </a:lnTo>
                  <a:lnTo>
                    <a:pt x="286" y="194"/>
                  </a:lnTo>
                  <a:lnTo>
                    <a:pt x="286" y="194"/>
                  </a:lnTo>
                  <a:lnTo>
                    <a:pt x="276" y="191"/>
                  </a:lnTo>
                  <a:lnTo>
                    <a:pt x="268" y="187"/>
                  </a:lnTo>
                  <a:lnTo>
                    <a:pt x="259" y="180"/>
                  </a:lnTo>
                  <a:lnTo>
                    <a:pt x="255" y="175"/>
                  </a:lnTo>
                  <a:lnTo>
                    <a:pt x="251" y="168"/>
                  </a:lnTo>
                  <a:lnTo>
                    <a:pt x="247" y="162"/>
                  </a:lnTo>
                  <a:lnTo>
                    <a:pt x="244" y="152"/>
                  </a:lnTo>
                  <a:lnTo>
                    <a:pt x="241" y="143"/>
                  </a:lnTo>
                  <a:lnTo>
                    <a:pt x="241" y="131"/>
                  </a:lnTo>
                  <a:lnTo>
                    <a:pt x="241" y="118"/>
                  </a:lnTo>
                  <a:lnTo>
                    <a:pt x="243" y="104"/>
                  </a:lnTo>
                  <a:lnTo>
                    <a:pt x="243" y="104"/>
                  </a:lnTo>
                  <a:lnTo>
                    <a:pt x="244" y="94"/>
                  </a:lnTo>
                  <a:lnTo>
                    <a:pt x="243" y="85"/>
                  </a:lnTo>
                  <a:lnTo>
                    <a:pt x="243" y="85"/>
                  </a:lnTo>
                  <a:lnTo>
                    <a:pt x="243" y="77"/>
                  </a:lnTo>
                  <a:lnTo>
                    <a:pt x="241" y="68"/>
                  </a:lnTo>
                  <a:lnTo>
                    <a:pt x="240" y="60"/>
                  </a:lnTo>
                  <a:lnTo>
                    <a:pt x="237" y="54"/>
                  </a:lnTo>
                  <a:lnTo>
                    <a:pt x="233" y="46"/>
                  </a:lnTo>
                  <a:lnTo>
                    <a:pt x="229" y="39"/>
                  </a:lnTo>
                  <a:lnTo>
                    <a:pt x="224" y="32"/>
                  </a:lnTo>
                  <a:lnTo>
                    <a:pt x="217" y="25"/>
                  </a:lnTo>
                  <a:lnTo>
                    <a:pt x="210" y="20"/>
                  </a:lnTo>
                  <a:lnTo>
                    <a:pt x="204" y="15"/>
                  </a:lnTo>
                  <a:lnTo>
                    <a:pt x="194" y="11"/>
                  </a:lnTo>
                  <a:lnTo>
                    <a:pt x="186" y="6"/>
                  </a:lnTo>
                  <a:lnTo>
                    <a:pt x="175" y="4"/>
                  </a:lnTo>
                  <a:lnTo>
                    <a:pt x="166" y="1"/>
                  </a:lnTo>
                  <a:lnTo>
                    <a:pt x="154" y="0"/>
                  </a:lnTo>
                  <a:lnTo>
                    <a:pt x="143" y="0"/>
                  </a:lnTo>
                  <a:lnTo>
                    <a:pt x="143" y="0"/>
                  </a:lnTo>
                  <a:lnTo>
                    <a:pt x="131" y="0"/>
                  </a:lnTo>
                  <a:lnTo>
                    <a:pt x="120" y="1"/>
                  </a:lnTo>
                  <a:lnTo>
                    <a:pt x="109" y="4"/>
                  </a:lnTo>
                  <a:lnTo>
                    <a:pt x="100" y="6"/>
                  </a:lnTo>
                  <a:lnTo>
                    <a:pt x="90" y="11"/>
                  </a:lnTo>
                  <a:lnTo>
                    <a:pt x="82" y="15"/>
                  </a:lnTo>
                  <a:lnTo>
                    <a:pt x="74" y="20"/>
                  </a:lnTo>
                  <a:lnTo>
                    <a:pt x="67" y="25"/>
                  </a:lnTo>
                  <a:lnTo>
                    <a:pt x="62" y="32"/>
                  </a:lnTo>
                  <a:lnTo>
                    <a:pt x="57" y="39"/>
                  </a:lnTo>
                  <a:lnTo>
                    <a:pt x="51" y="46"/>
                  </a:lnTo>
                  <a:lnTo>
                    <a:pt x="49" y="54"/>
                  </a:lnTo>
                  <a:lnTo>
                    <a:pt x="45" y="60"/>
                  </a:lnTo>
                  <a:lnTo>
                    <a:pt x="43" y="68"/>
                  </a:lnTo>
                  <a:lnTo>
                    <a:pt x="42" y="77"/>
                  </a:lnTo>
                  <a:lnTo>
                    <a:pt x="42" y="85"/>
                  </a:lnTo>
                  <a:lnTo>
                    <a:pt x="42" y="85"/>
                  </a:lnTo>
                  <a:lnTo>
                    <a:pt x="42" y="94"/>
                  </a:lnTo>
                  <a:lnTo>
                    <a:pt x="42" y="104"/>
                  </a:lnTo>
                  <a:lnTo>
                    <a:pt x="42" y="104"/>
                  </a:lnTo>
                  <a:lnTo>
                    <a:pt x="45" y="118"/>
                  </a:lnTo>
                  <a:lnTo>
                    <a:pt x="45" y="131"/>
                  </a:lnTo>
                  <a:lnTo>
                    <a:pt x="43" y="143"/>
                  </a:lnTo>
                  <a:lnTo>
                    <a:pt x="42" y="152"/>
                  </a:lnTo>
                  <a:lnTo>
                    <a:pt x="38" y="162"/>
                  </a:lnTo>
                  <a:lnTo>
                    <a:pt x="35" y="168"/>
                  </a:lnTo>
                  <a:lnTo>
                    <a:pt x="31" y="175"/>
                  </a:lnTo>
                  <a:lnTo>
                    <a:pt x="26" y="180"/>
                  </a:lnTo>
                  <a:lnTo>
                    <a:pt x="16" y="187"/>
                  </a:lnTo>
                  <a:lnTo>
                    <a:pt x="8" y="191"/>
                  </a:lnTo>
                  <a:lnTo>
                    <a:pt x="0" y="194"/>
                  </a:lnTo>
                  <a:lnTo>
                    <a:pt x="0" y="194"/>
                  </a:lnTo>
                  <a:lnTo>
                    <a:pt x="1" y="198"/>
                  </a:lnTo>
                  <a:lnTo>
                    <a:pt x="5" y="206"/>
                  </a:lnTo>
                  <a:lnTo>
                    <a:pt x="15" y="218"/>
                  </a:lnTo>
                  <a:lnTo>
                    <a:pt x="22" y="225"/>
                  </a:lnTo>
                  <a:lnTo>
                    <a:pt x="30" y="232"/>
                  </a:lnTo>
                  <a:lnTo>
                    <a:pt x="30" y="232"/>
                  </a:lnTo>
                  <a:lnTo>
                    <a:pt x="80" y="252"/>
                  </a:lnTo>
                  <a:lnTo>
                    <a:pt x="80" y="252"/>
                  </a:lnTo>
                  <a:lnTo>
                    <a:pt x="88" y="256"/>
                  </a:lnTo>
                  <a:lnTo>
                    <a:pt x="96" y="261"/>
                  </a:lnTo>
                  <a:lnTo>
                    <a:pt x="103" y="269"/>
                  </a:lnTo>
                  <a:lnTo>
                    <a:pt x="111" y="277"/>
                  </a:lnTo>
                  <a:lnTo>
                    <a:pt x="117" y="286"/>
                  </a:lnTo>
                  <a:lnTo>
                    <a:pt x="123" y="295"/>
                  </a:lnTo>
                  <a:lnTo>
                    <a:pt x="127" y="306"/>
                  </a:lnTo>
                  <a:lnTo>
                    <a:pt x="128" y="315"/>
                  </a:lnTo>
                  <a:lnTo>
                    <a:pt x="144" y="410"/>
                  </a:lnTo>
                  <a:lnTo>
                    <a:pt x="144" y="410"/>
                  </a:lnTo>
                  <a:lnTo>
                    <a:pt x="181" y="408"/>
                  </a:lnTo>
                  <a:lnTo>
                    <a:pt x="214" y="407"/>
                  </a:lnTo>
                  <a:lnTo>
                    <a:pt x="243" y="403"/>
                  </a:lnTo>
                  <a:lnTo>
                    <a:pt x="267" y="399"/>
                  </a:lnTo>
                  <a:lnTo>
                    <a:pt x="286" y="393"/>
                  </a:lnTo>
                  <a:lnTo>
                    <a:pt x="299" y="388"/>
                  </a:lnTo>
                  <a:lnTo>
                    <a:pt x="305" y="385"/>
                  </a:lnTo>
                  <a:lnTo>
                    <a:pt x="309" y="381"/>
                  </a:lnTo>
                  <a:lnTo>
                    <a:pt x="312" y="377"/>
                  </a:lnTo>
                  <a:lnTo>
                    <a:pt x="312" y="375"/>
                  </a:lnTo>
                  <a:lnTo>
                    <a:pt x="312" y="375"/>
                  </a:lnTo>
                  <a:lnTo>
                    <a:pt x="302" y="333"/>
                  </a:lnTo>
                  <a:lnTo>
                    <a:pt x="302" y="3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sp>
          <p:nvSpPr>
            <p:cNvPr id="1877" name="Freeform 1876"/>
            <p:cNvSpPr>
              <a:spLocks/>
            </p:cNvSpPr>
            <p:nvPr/>
          </p:nvSpPr>
          <p:spPr bwMode="auto">
            <a:xfrm>
              <a:off x="6462713" y="4906772"/>
              <a:ext cx="355600" cy="412750"/>
            </a:xfrm>
            <a:custGeom>
              <a:avLst/>
              <a:gdLst>
                <a:gd name="T0" fmla="*/ 433 w 447"/>
                <a:gd name="T1" fmla="*/ 381 h 521"/>
                <a:gd name="T2" fmla="*/ 420 w 447"/>
                <a:gd name="T3" fmla="*/ 360 h 521"/>
                <a:gd name="T4" fmla="*/ 399 w 447"/>
                <a:gd name="T5" fmla="*/ 341 h 521"/>
                <a:gd name="T6" fmla="*/ 341 w 447"/>
                <a:gd name="T7" fmla="*/ 319 h 521"/>
                <a:gd name="T8" fmla="*/ 295 w 447"/>
                <a:gd name="T9" fmla="*/ 294 h 521"/>
                <a:gd name="T10" fmla="*/ 290 w 447"/>
                <a:gd name="T11" fmla="*/ 288 h 521"/>
                <a:gd name="T12" fmla="*/ 287 w 447"/>
                <a:gd name="T13" fmla="*/ 254 h 521"/>
                <a:gd name="T14" fmla="*/ 290 w 447"/>
                <a:gd name="T15" fmla="*/ 234 h 521"/>
                <a:gd name="T16" fmla="*/ 311 w 447"/>
                <a:gd name="T17" fmla="*/ 188 h 521"/>
                <a:gd name="T18" fmla="*/ 313 w 447"/>
                <a:gd name="T19" fmla="*/ 188 h 521"/>
                <a:gd name="T20" fmla="*/ 326 w 447"/>
                <a:gd name="T21" fmla="*/ 181 h 521"/>
                <a:gd name="T22" fmla="*/ 340 w 447"/>
                <a:gd name="T23" fmla="*/ 154 h 521"/>
                <a:gd name="T24" fmla="*/ 340 w 447"/>
                <a:gd name="T25" fmla="*/ 131 h 521"/>
                <a:gd name="T26" fmla="*/ 333 w 447"/>
                <a:gd name="T27" fmla="*/ 122 h 521"/>
                <a:gd name="T28" fmla="*/ 326 w 447"/>
                <a:gd name="T29" fmla="*/ 122 h 521"/>
                <a:gd name="T30" fmla="*/ 331 w 447"/>
                <a:gd name="T31" fmla="*/ 100 h 521"/>
                <a:gd name="T32" fmla="*/ 329 w 447"/>
                <a:gd name="T33" fmla="*/ 68 h 521"/>
                <a:gd name="T34" fmla="*/ 314 w 447"/>
                <a:gd name="T35" fmla="*/ 39 h 521"/>
                <a:gd name="T36" fmla="*/ 288 w 447"/>
                <a:gd name="T37" fmla="*/ 16 h 521"/>
                <a:gd name="T38" fmla="*/ 253 w 447"/>
                <a:gd name="T39" fmla="*/ 3 h 521"/>
                <a:gd name="T40" fmla="*/ 224 w 447"/>
                <a:gd name="T41" fmla="*/ 0 h 521"/>
                <a:gd name="T42" fmla="*/ 180 w 447"/>
                <a:gd name="T43" fmla="*/ 7 h 521"/>
                <a:gd name="T44" fmla="*/ 148 w 447"/>
                <a:gd name="T45" fmla="*/ 23 h 521"/>
                <a:gd name="T46" fmla="*/ 126 w 447"/>
                <a:gd name="T47" fmla="*/ 49 h 521"/>
                <a:gd name="T48" fmla="*/ 116 w 447"/>
                <a:gd name="T49" fmla="*/ 79 h 521"/>
                <a:gd name="T50" fmla="*/ 117 w 447"/>
                <a:gd name="T51" fmla="*/ 111 h 521"/>
                <a:gd name="T52" fmla="*/ 118 w 447"/>
                <a:gd name="T53" fmla="*/ 122 h 521"/>
                <a:gd name="T54" fmla="*/ 110 w 447"/>
                <a:gd name="T55" fmla="*/ 124 h 521"/>
                <a:gd name="T56" fmla="*/ 106 w 447"/>
                <a:gd name="T57" fmla="*/ 142 h 521"/>
                <a:gd name="T58" fmla="*/ 112 w 447"/>
                <a:gd name="T59" fmla="*/ 166 h 521"/>
                <a:gd name="T60" fmla="*/ 125 w 447"/>
                <a:gd name="T61" fmla="*/ 185 h 521"/>
                <a:gd name="T62" fmla="*/ 135 w 447"/>
                <a:gd name="T63" fmla="*/ 188 h 521"/>
                <a:gd name="T64" fmla="*/ 145 w 447"/>
                <a:gd name="T65" fmla="*/ 212 h 521"/>
                <a:gd name="T66" fmla="*/ 157 w 447"/>
                <a:gd name="T67" fmla="*/ 234 h 521"/>
                <a:gd name="T68" fmla="*/ 160 w 447"/>
                <a:gd name="T69" fmla="*/ 273 h 521"/>
                <a:gd name="T70" fmla="*/ 157 w 447"/>
                <a:gd name="T71" fmla="*/ 288 h 521"/>
                <a:gd name="T72" fmla="*/ 139 w 447"/>
                <a:gd name="T73" fmla="*/ 302 h 521"/>
                <a:gd name="T74" fmla="*/ 70 w 447"/>
                <a:gd name="T75" fmla="*/ 333 h 521"/>
                <a:gd name="T76" fmla="*/ 43 w 447"/>
                <a:gd name="T77" fmla="*/ 344 h 521"/>
                <a:gd name="T78" fmla="*/ 21 w 447"/>
                <a:gd name="T79" fmla="*/ 367 h 521"/>
                <a:gd name="T80" fmla="*/ 12 w 447"/>
                <a:gd name="T81" fmla="*/ 387 h 521"/>
                <a:gd name="T82" fmla="*/ 1 w 447"/>
                <a:gd name="T83" fmla="*/ 479 h 521"/>
                <a:gd name="T84" fmla="*/ 16 w 447"/>
                <a:gd name="T85" fmla="*/ 492 h 521"/>
                <a:gd name="T86" fmla="*/ 60 w 447"/>
                <a:gd name="T87" fmla="*/ 507 h 521"/>
                <a:gd name="T88" fmla="*/ 175 w 447"/>
                <a:gd name="T89" fmla="*/ 519 h 521"/>
                <a:gd name="T90" fmla="*/ 272 w 447"/>
                <a:gd name="T91" fmla="*/ 519 h 521"/>
                <a:gd name="T92" fmla="*/ 387 w 447"/>
                <a:gd name="T93" fmla="*/ 507 h 521"/>
                <a:gd name="T94" fmla="*/ 431 w 447"/>
                <a:gd name="T95" fmla="*/ 492 h 521"/>
                <a:gd name="T96" fmla="*/ 446 w 447"/>
                <a:gd name="T97" fmla="*/ 479 h 521"/>
                <a:gd name="T98" fmla="*/ 447 w 447"/>
                <a:gd name="T99" fmla="*/ 47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521">
                  <a:moveTo>
                    <a:pt x="434" y="387"/>
                  </a:moveTo>
                  <a:lnTo>
                    <a:pt x="434" y="387"/>
                  </a:lnTo>
                  <a:lnTo>
                    <a:pt x="433" y="381"/>
                  </a:lnTo>
                  <a:lnTo>
                    <a:pt x="430" y="374"/>
                  </a:lnTo>
                  <a:lnTo>
                    <a:pt x="426" y="367"/>
                  </a:lnTo>
                  <a:lnTo>
                    <a:pt x="420" y="360"/>
                  </a:lnTo>
                  <a:lnTo>
                    <a:pt x="410" y="350"/>
                  </a:lnTo>
                  <a:lnTo>
                    <a:pt x="404" y="344"/>
                  </a:lnTo>
                  <a:lnTo>
                    <a:pt x="399" y="341"/>
                  </a:lnTo>
                  <a:lnTo>
                    <a:pt x="399" y="341"/>
                  </a:lnTo>
                  <a:lnTo>
                    <a:pt x="376" y="333"/>
                  </a:lnTo>
                  <a:lnTo>
                    <a:pt x="341" y="319"/>
                  </a:lnTo>
                  <a:lnTo>
                    <a:pt x="323" y="310"/>
                  </a:lnTo>
                  <a:lnTo>
                    <a:pt x="307" y="302"/>
                  </a:lnTo>
                  <a:lnTo>
                    <a:pt x="295" y="294"/>
                  </a:lnTo>
                  <a:lnTo>
                    <a:pt x="291" y="292"/>
                  </a:lnTo>
                  <a:lnTo>
                    <a:pt x="290" y="288"/>
                  </a:lnTo>
                  <a:lnTo>
                    <a:pt x="290" y="288"/>
                  </a:lnTo>
                  <a:lnTo>
                    <a:pt x="287" y="281"/>
                  </a:lnTo>
                  <a:lnTo>
                    <a:pt x="286" y="273"/>
                  </a:lnTo>
                  <a:lnTo>
                    <a:pt x="287" y="254"/>
                  </a:lnTo>
                  <a:lnTo>
                    <a:pt x="288" y="240"/>
                  </a:lnTo>
                  <a:lnTo>
                    <a:pt x="290" y="234"/>
                  </a:lnTo>
                  <a:lnTo>
                    <a:pt x="290" y="234"/>
                  </a:lnTo>
                  <a:lnTo>
                    <a:pt x="295" y="223"/>
                  </a:lnTo>
                  <a:lnTo>
                    <a:pt x="302" y="212"/>
                  </a:lnTo>
                  <a:lnTo>
                    <a:pt x="311" y="188"/>
                  </a:lnTo>
                  <a:lnTo>
                    <a:pt x="311" y="188"/>
                  </a:lnTo>
                  <a:lnTo>
                    <a:pt x="313" y="188"/>
                  </a:lnTo>
                  <a:lnTo>
                    <a:pt x="313" y="188"/>
                  </a:lnTo>
                  <a:lnTo>
                    <a:pt x="317" y="188"/>
                  </a:lnTo>
                  <a:lnTo>
                    <a:pt x="322" y="185"/>
                  </a:lnTo>
                  <a:lnTo>
                    <a:pt x="326" y="181"/>
                  </a:lnTo>
                  <a:lnTo>
                    <a:pt x="330" y="177"/>
                  </a:lnTo>
                  <a:lnTo>
                    <a:pt x="335" y="166"/>
                  </a:lnTo>
                  <a:lnTo>
                    <a:pt x="340" y="154"/>
                  </a:lnTo>
                  <a:lnTo>
                    <a:pt x="340" y="154"/>
                  </a:lnTo>
                  <a:lnTo>
                    <a:pt x="341" y="142"/>
                  </a:lnTo>
                  <a:lnTo>
                    <a:pt x="340" y="131"/>
                  </a:lnTo>
                  <a:lnTo>
                    <a:pt x="338" y="127"/>
                  </a:lnTo>
                  <a:lnTo>
                    <a:pt x="337" y="124"/>
                  </a:lnTo>
                  <a:lnTo>
                    <a:pt x="333" y="122"/>
                  </a:lnTo>
                  <a:lnTo>
                    <a:pt x="329" y="122"/>
                  </a:lnTo>
                  <a:lnTo>
                    <a:pt x="329" y="122"/>
                  </a:lnTo>
                  <a:lnTo>
                    <a:pt x="326" y="122"/>
                  </a:lnTo>
                  <a:lnTo>
                    <a:pt x="326" y="122"/>
                  </a:lnTo>
                  <a:lnTo>
                    <a:pt x="330" y="111"/>
                  </a:lnTo>
                  <a:lnTo>
                    <a:pt x="331" y="100"/>
                  </a:lnTo>
                  <a:lnTo>
                    <a:pt x="331" y="89"/>
                  </a:lnTo>
                  <a:lnTo>
                    <a:pt x="331" y="79"/>
                  </a:lnTo>
                  <a:lnTo>
                    <a:pt x="329" y="68"/>
                  </a:lnTo>
                  <a:lnTo>
                    <a:pt x="326" y="58"/>
                  </a:lnTo>
                  <a:lnTo>
                    <a:pt x="321" y="49"/>
                  </a:lnTo>
                  <a:lnTo>
                    <a:pt x="314" y="39"/>
                  </a:lnTo>
                  <a:lnTo>
                    <a:pt x="307" y="31"/>
                  </a:lnTo>
                  <a:lnTo>
                    <a:pt x="299" y="23"/>
                  </a:lnTo>
                  <a:lnTo>
                    <a:pt x="288" y="16"/>
                  </a:lnTo>
                  <a:lnTo>
                    <a:pt x="277" y="11"/>
                  </a:lnTo>
                  <a:lnTo>
                    <a:pt x="265" y="7"/>
                  </a:lnTo>
                  <a:lnTo>
                    <a:pt x="253" y="3"/>
                  </a:lnTo>
                  <a:lnTo>
                    <a:pt x="238" y="2"/>
                  </a:lnTo>
                  <a:lnTo>
                    <a:pt x="224" y="0"/>
                  </a:lnTo>
                  <a:lnTo>
                    <a:pt x="224" y="0"/>
                  </a:lnTo>
                  <a:lnTo>
                    <a:pt x="209" y="2"/>
                  </a:lnTo>
                  <a:lnTo>
                    <a:pt x="194" y="3"/>
                  </a:lnTo>
                  <a:lnTo>
                    <a:pt x="180" y="7"/>
                  </a:lnTo>
                  <a:lnTo>
                    <a:pt x="168" y="11"/>
                  </a:lnTo>
                  <a:lnTo>
                    <a:pt x="157" y="16"/>
                  </a:lnTo>
                  <a:lnTo>
                    <a:pt x="148" y="23"/>
                  </a:lnTo>
                  <a:lnTo>
                    <a:pt x="140" y="31"/>
                  </a:lnTo>
                  <a:lnTo>
                    <a:pt x="132" y="39"/>
                  </a:lnTo>
                  <a:lnTo>
                    <a:pt x="126" y="49"/>
                  </a:lnTo>
                  <a:lnTo>
                    <a:pt x="121" y="58"/>
                  </a:lnTo>
                  <a:lnTo>
                    <a:pt x="118" y="68"/>
                  </a:lnTo>
                  <a:lnTo>
                    <a:pt x="116" y="79"/>
                  </a:lnTo>
                  <a:lnTo>
                    <a:pt x="114" y="89"/>
                  </a:lnTo>
                  <a:lnTo>
                    <a:pt x="116" y="100"/>
                  </a:lnTo>
                  <a:lnTo>
                    <a:pt x="117" y="111"/>
                  </a:lnTo>
                  <a:lnTo>
                    <a:pt x="121" y="122"/>
                  </a:lnTo>
                  <a:lnTo>
                    <a:pt x="121" y="122"/>
                  </a:lnTo>
                  <a:lnTo>
                    <a:pt x="118" y="122"/>
                  </a:lnTo>
                  <a:lnTo>
                    <a:pt x="118" y="122"/>
                  </a:lnTo>
                  <a:lnTo>
                    <a:pt x="113" y="122"/>
                  </a:lnTo>
                  <a:lnTo>
                    <a:pt x="110" y="124"/>
                  </a:lnTo>
                  <a:lnTo>
                    <a:pt x="108" y="127"/>
                  </a:lnTo>
                  <a:lnTo>
                    <a:pt x="106" y="131"/>
                  </a:lnTo>
                  <a:lnTo>
                    <a:pt x="106" y="142"/>
                  </a:lnTo>
                  <a:lnTo>
                    <a:pt x="108" y="154"/>
                  </a:lnTo>
                  <a:lnTo>
                    <a:pt x="108" y="154"/>
                  </a:lnTo>
                  <a:lnTo>
                    <a:pt x="112" y="166"/>
                  </a:lnTo>
                  <a:lnTo>
                    <a:pt x="117" y="177"/>
                  </a:lnTo>
                  <a:lnTo>
                    <a:pt x="121" y="181"/>
                  </a:lnTo>
                  <a:lnTo>
                    <a:pt x="125" y="185"/>
                  </a:lnTo>
                  <a:lnTo>
                    <a:pt x="129" y="188"/>
                  </a:lnTo>
                  <a:lnTo>
                    <a:pt x="135" y="188"/>
                  </a:lnTo>
                  <a:lnTo>
                    <a:pt x="135" y="188"/>
                  </a:lnTo>
                  <a:lnTo>
                    <a:pt x="136" y="188"/>
                  </a:lnTo>
                  <a:lnTo>
                    <a:pt x="136" y="188"/>
                  </a:lnTo>
                  <a:lnTo>
                    <a:pt x="145" y="212"/>
                  </a:lnTo>
                  <a:lnTo>
                    <a:pt x="151" y="223"/>
                  </a:lnTo>
                  <a:lnTo>
                    <a:pt x="157" y="234"/>
                  </a:lnTo>
                  <a:lnTo>
                    <a:pt x="157" y="234"/>
                  </a:lnTo>
                  <a:lnTo>
                    <a:pt x="159" y="240"/>
                  </a:lnTo>
                  <a:lnTo>
                    <a:pt x="160" y="254"/>
                  </a:lnTo>
                  <a:lnTo>
                    <a:pt x="160" y="273"/>
                  </a:lnTo>
                  <a:lnTo>
                    <a:pt x="160" y="281"/>
                  </a:lnTo>
                  <a:lnTo>
                    <a:pt x="157" y="288"/>
                  </a:lnTo>
                  <a:lnTo>
                    <a:pt x="157" y="288"/>
                  </a:lnTo>
                  <a:lnTo>
                    <a:pt x="155" y="292"/>
                  </a:lnTo>
                  <a:lnTo>
                    <a:pt x="151" y="294"/>
                  </a:lnTo>
                  <a:lnTo>
                    <a:pt x="139" y="302"/>
                  </a:lnTo>
                  <a:lnTo>
                    <a:pt x="124" y="310"/>
                  </a:lnTo>
                  <a:lnTo>
                    <a:pt x="105" y="319"/>
                  </a:lnTo>
                  <a:lnTo>
                    <a:pt x="70" y="333"/>
                  </a:lnTo>
                  <a:lnTo>
                    <a:pt x="48" y="341"/>
                  </a:lnTo>
                  <a:lnTo>
                    <a:pt x="48" y="341"/>
                  </a:lnTo>
                  <a:lnTo>
                    <a:pt x="43" y="344"/>
                  </a:lnTo>
                  <a:lnTo>
                    <a:pt x="37" y="350"/>
                  </a:lnTo>
                  <a:lnTo>
                    <a:pt x="25" y="360"/>
                  </a:lnTo>
                  <a:lnTo>
                    <a:pt x="21" y="367"/>
                  </a:lnTo>
                  <a:lnTo>
                    <a:pt x="17" y="374"/>
                  </a:lnTo>
                  <a:lnTo>
                    <a:pt x="15" y="381"/>
                  </a:lnTo>
                  <a:lnTo>
                    <a:pt x="12" y="387"/>
                  </a:lnTo>
                  <a:lnTo>
                    <a:pt x="0" y="475"/>
                  </a:lnTo>
                  <a:lnTo>
                    <a:pt x="0" y="475"/>
                  </a:lnTo>
                  <a:lnTo>
                    <a:pt x="1" y="479"/>
                  </a:lnTo>
                  <a:lnTo>
                    <a:pt x="4" y="484"/>
                  </a:lnTo>
                  <a:lnTo>
                    <a:pt x="9" y="488"/>
                  </a:lnTo>
                  <a:lnTo>
                    <a:pt x="16" y="492"/>
                  </a:lnTo>
                  <a:lnTo>
                    <a:pt x="24" y="496"/>
                  </a:lnTo>
                  <a:lnTo>
                    <a:pt x="35" y="501"/>
                  </a:lnTo>
                  <a:lnTo>
                    <a:pt x="60" y="507"/>
                  </a:lnTo>
                  <a:lnTo>
                    <a:pt x="93" y="513"/>
                  </a:lnTo>
                  <a:lnTo>
                    <a:pt x="132" y="517"/>
                  </a:lnTo>
                  <a:lnTo>
                    <a:pt x="175" y="519"/>
                  </a:lnTo>
                  <a:lnTo>
                    <a:pt x="224" y="521"/>
                  </a:lnTo>
                  <a:lnTo>
                    <a:pt x="224" y="521"/>
                  </a:lnTo>
                  <a:lnTo>
                    <a:pt x="272" y="519"/>
                  </a:lnTo>
                  <a:lnTo>
                    <a:pt x="315" y="517"/>
                  </a:lnTo>
                  <a:lnTo>
                    <a:pt x="354" y="513"/>
                  </a:lnTo>
                  <a:lnTo>
                    <a:pt x="387" y="507"/>
                  </a:lnTo>
                  <a:lnTo>
                    <a:pt x="412" y="501"/>
                  </a:lnTo>
                  <a:lnTo>
                    <a:pt x="423" y="496"/>
                  </a:lnTo>
                  <a:lnTo>
                    <a:pt x="431" y="492"/>
                  </a:lnTo>
                  <a:lnTo>
                    <a:pt x="438" y="488"/>
                  </a:lnTo>
                  <a:lnTo>
                    <a:pt x="443" y="484"/>
                  </a:lnTo>
                  <a:lnTo>
                    <a:pt x="446" y="479"/>
                  </a:lnTo>
                  <a:lnTo>
                    <a:pt x="447" y="475"/>
                  </a:lnTo>
                  <a:lnTo>
                    <a:pt x="447" y="475"/>
                  </a:lnTo>
                  <a:lnTo>
                    <a:pt x="447" y="474"/>
                  </a:lnTo>
                  <a:lnTo>
                    <a:pt x="434"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effectLst/>
                <a:uLnTx/>
                <a:uFillTx/>
                <a:latin typeface="CiscoSans ExtraLight" charset="0"/>
                <a:ea typeface="CiscoSans ExtraLight" charset="0"/>
                <a:cs typeface="CiscoSans ExtraLight" charset="0"/>
              </a:endParaRPr>
            </a:p>
          </p:txBody>
        </p:sp>
      </p:grpSp>
      <p:sp>
        <p:nvSpPr>
          <p:cNvPr id="1878" name="TextBox 1877">
            <a:extLst>
              <a:ext uri="{FF2B5EF4-FFF2-40B4-BE49-F238E27FC236}">
                <a16:creationId xmlns:a16="http://schemas.microsoft.com/office/drawing/2014/main" id="{4D02394A-3901-4070-8F9A-F4812968A3C8}"/>
              </a:ext>
            </a:extLst>
          </p:cNvPr>
          <p:cNvSpPr txBox="1"/>
          <p:nvPr/>
        </p:nvSpPr>
        <p:spPr>
          <a:xfrm>
            <a:off x="5233563" y="1417169"/>
            <a:ext cx="693706" cy="220445"/>
          </a:xfrm>
          <a:prstGeom prst="rect">
            <a:avLst/>
          </a:prstGeom>
          <a:noFill/>
        </p:spPr>
        <p:txBody>
          <a:bodyPr wrap="square" rtlCol="0">
            <a:spAutoFit/>
          </a:bodyPr>
          <a:lstStyle/>
          <a:p>
            <a:pPr algn="ctr" defTabSz="685783">
              <a:lnSpc>
                <a:spcPct val="90000"/>
              </a:lnSpc>
              <a:spcBef>
                <a:spcPts val="600"/>
              </a:spcBef>
            </a:pPr>
            <a:r>
              <a:rPr lang="en-US" sz="900" dirty="0">
                <a:latin typeface="CiscoSans ExtraLight" charset="0"/>
                <a:ea typeface="CiscoSans ExtraLight" charset="0"/>
                <a:cs typeface="CiscoSans ExtraLight" charset="0"/>
              </a:rPr>
              <a:t>Branch</a:t>
            </a:r>
          </a:p>
        </p:txBody>
      </p:sp>
      <p:sp>
        <p:nvSpPr>
          <p:cNvPr id="1879" name="TextBox 1878">
            <a:extLst>
              <a:ext uri="{FF2B5EF4-FFF2-40B4-BE49-F238E27FC236}">
                <a16:creationId xmlns:a16="http://schemas.microsoft.com/office/drawing/2014/main" id="{4D02394A-3901-4070-8F9A-F4812968A3C8}"/>
              </a:ext>
            </a:extLst>
          </p:cNvPr>
          <p:cNvSpPr txBox="1"/>
          <p:nvPr/>
        </p:nvSpPr>
        <p:spPr>
          <a:xfrm>
            <a:off x="5198257" y="1932776"/>
            <a:ext cx="693706" cy="220445"/>
          </a:xfrm>
          <a:prstGeom prst="rect">
            <a:avLst/>
          </a:prstGeom>
          <a:noFill/>
        </p:spPr>
        <p:txBody>
          <a:bodyPr wrap="square" rtlCol="0">
            <a:spAutoFit/>
          </a:bodyPr>
          <a:lstStyle/>
          <a:p>
            <a:pPr algn="ctr" defTabSz="685783">
              <a:lnSpc>
                <a:spcPct val="90000"/>
              </a:lnSpc>
              <a:spcBef>
                <a:spcPts val="600"/>
              </a:spcBef>
            </a:pPr>
            <a:r>
              <a:rPr lang="en-US" sz="900" dirty="0">
                <a:latin typeface="CiscoSans ExtraLight" charset="0"/>
                <a:ea typeface="CiscoSans ExtraLight" charset="0"/>
                <a:cs typeface="CiscoSans ExtraLight" charset="0"/>
              </a:rPr>
              <a:t>Campus</a:t>
            </a:r>
          </a:p>
        </p:txBody>
      </p:sp>
      <p:sp>
        <p:nvSpPr>
          <p:cNvPr id="1880" name="TextBox 1879">
            <a:extLst>
              <a:ext uri="{FF2B5EF4-FFF2-40B4-BE49-F238E27FC236}">
                <a16:creationId xmlns:a16="http://schemas.microsoft.com/office/drawing/2014/main" id="{4D02394A-3901-4070-8F9A-F4812968A3C8}"/>
              </a:ext>
            </a:extLst>
          </p:cNvPr>
          <p:cNvSpPr txBox="1"/>
          <p:nvPr/>
        </p:nvSpPr>
        <p:spPr>
          <a:xfrm>
            <a:off x="5956698" y="1418900"/>
            <a:ext cx="839812" cy="220445"/>
          </a:xfrm>
          <a:prstGeom prst="rect">
            <a:avLst/>
          </a:prstGeom>
          <a:noFill/>
        </p:spPr>
        <p:txBody>
          <a:bodyPr wrap="square" rtlCol="0">
            <a:spAutoFit/>
          </a:bodyPr>
          <a:lstStyle/>
          <a:p>
            <a:pPr algn="ctr" defTabSz="685783">
              <a:lnSpc>
                <a:spcPct val="90000"/>
              </a:lnSpc>
              <a:spcBef>
                <a:spcPts val="600"/>
              </a:spcBef>
            </a:pPr>
            <a:r>
              <a:rPr lang="en-US" sz="900" dirty="0">
                <a:latin typeface="CiscoSans ExtraLight" charset="0"/>
                <a:ea typeface="CiscoSans ExtraLight" charset="0"/>
                <a:cs typeface="CiscoSans ExtraLight" charset="0"/>
              </a:rPr>
              <a:t>Data Center</a:t>
            </a:r>
          </a:p>
        </p:txBody>
      </p:sp>
      <p:sp>
        <p:nvSpPr>
          <p:cNvPr id="2671" name="TextBox 2670">
            <a:extLst>
              <a:ext uri="{FF2B5EF4-FFF2-40B4-BE49-F238E27FC236}">
                <a16:creationId xmlns:a16="http://schemas.microsoft.com/office/drawing/2014/main" id="{4D02394A-3901-4070-8F9A-F4812968A3C8}"/>
              </a:ext>
            </a:extLst>
          </p:cNvPr>
          <p:cNvSpPr txBox="1"/>
          <p:nvPr/>
        </p:nvSpPr>
        <p:spPr>
          <a:xfrm>
            <a:off x="6013598" y="1932776"/>
            <a:ext cx="890264" cy="220445"/>
          </a:xfrm>
          <a:prstGeom prst="rect">
            <a:avLst/>
          </a:prstGeom>
          <a:noFill/>
        </p:spPr>
        <p:txBody>
          <a:bodyPr wrap="square" rtlCol="0">
            <a:spAutoFit/>
          </a:bodyPr>
          <a:lstStyle/>
          <a:p>
            <a:pPr algn="ctr" defTabSz="685783">
              <a:lnSpc>
                <a:spcPct val="90000"/>
              </a:lnSpc>
              <a:spcBef>
                <a:spcPts val="600"/>
              </a:spcBef>
            </a:pPr>
            <a:r>
              <a:rPr lang="en-US" sz="900" dirty="0">
                <a:latin typeface="CiscoSans ExtraLight" charset="0"/>
                <a:ea typeface="CiscoSans ExtraLight" charset="0"/>
                <a:cs typeface="CiscoSans ExtraLight" charset="0"/>
              </a:rPr>
              <a:t>Cloud</a:t>
            </a:r>
          </a:p>
        </p:txBody>
      </p:sp>
    </p:spTree>
    <p:extLst>
      <p:ext uri="{BB962C8B-B14F-4D97-AF65-F5344CB8AC3E}">
        <p14:creationId xmlns:p14="http://schemas.microsoft.com/office/powerpoint/2010/main" val="634950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50"/>
                                        <p:tgtEl>
                                          <p:spTgt spid="42"/>
                                        </p:tgtEl>
                                      </p:cBhvr>
                                    </p:animEffect>
                                  </p:childTnLst>
                                </p:cTn>
                              </p:par>
                              <p:par>
                                <p:cTn id="8" presetID="6" presetClass="emph" presetSubtype="0" fill="hold" nodeType="withEffect">
                                  <p:stCondLst>
                                    <p:cond delay="0"/>
                                  </p:stCondLst>
                                  <p:childTnLst>
                                    <p:animScale>
                                      <p:cBhvr>
                                        <p:cTn id="9" dur="10" fill="hold"/>
                                        <p:tgtEl>
                                          <p:spTgt spid="42"/>
                                        </p:tgtEl>
                                      </p:cBhvr>
                                      <p:by x="1000" y="1000"/>
                                    </p:animScale>
                                  </p:childTnLst>
                                </p:cTn>
                              </p:par>
                              <p:par>
                                <p:cTn id="10" presetID="6" presetClass="emph" presetSubtype="0" decel="100000" fill="hold" nodeType="withEffect">
                                  <p:stCondLst>
                                    <p:cond delay="0"/>
                                  </p:stCondLst>
                                  <p:childTnLst>
                                    <p:animScale>
                                      <p:cBhvr>
                                        <p:cTn id="11" dur="990" fill="hold"/>
                                        <p:tgtEl>
                                          <p:spTgt spid="42"/>
                                        </p:tgtEl>
                                      </p:cBhvr>
                                      <p:by x="9999000" y="9999000"/>
                                    </p:animScale>
                                  </p:childTnLst>
                                </p:cTn>
                              </p:par>
                              <p:par>
                                <p:cTn id="12" presetID="10" presetClass="entr" presetSubtype="0" fill="hold"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par>
                                <p:cTn id="15" presetID="10" presetClass="entr" presetSubtype="0" fill="hold" nodeType="withEffect">
                                  <p:stCondLst>
                                    <p:cond delay="15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250"/>
                                        <p:tgtEl>
                                          <p:spTgt spid="33"/>
                                        </p:tgtEl>
                                      </p:cBhvr>
                                    </p:animEffect>
                                  </p:childTnLst>
                                </p:cTn>
                              </p:par>
                              <p:par>
                                <p:cTn id="18" presetID="10" presetClass="entr" presetSubtype="0" fill="hold" nodeType="withEffect">
                                  <p:stCondLst>
                                    <p:cond delay="150"/>
                                  </p:stCondLst>
                                  <p:childTnLst>
                                    <p:set>
                                      <p:cBhvr>
                                        <p:cTn id="19" dur="1" fill="hold">
                                          <p:stCondLst>
                                            <p:cond delay="0"/>
                                          </p:stCondLst>
                                        </p:cTn>
                                        <p:tgtEl>
                                          <p:spTgt spid="1045"/>
                                        </p:tgtEl>
                                        <p:attrNameLst>
                                          <p:attrName>style.visibility</p:attrName>
                                        </p:attrNameLst>
                                      </p:cBhvr>
                                      <p:to>
                                        <p:strVal val="visible"/>
                                      </p:to>
                                    </p:set>
                                    <p:animEffect transition="in" filter="fade">
                                      <p:cBhvr>
                                        <p:cTn id="20" dur="500"/>
                                        <p:tgtEl>
                                          <p:spTgt spid="1045"/>
                                        </p:tgtEl>
                                      </p:cBhvr>
                                    </p:animEffect>
                                  </p:childTnLst>
                                </p:cTn>
                              </p:par>
                              <p:par>
                                <p:cTn id="21" presetID="6" presetClass="emph" presetSubtype="0" fill="hold" nodeType="withEffect">
                                  <p:stCondLst>
                                    <p:cond delay="0"/>
                                  </p:stCondLst>
                                  <p:childTnLst>
                                    <p:animScale>
                                      <p:cBhvr>
                                        <p:cTn id="22" dur="10" fill="hold"/>
                                        <p:tgtEl>
                                          <p:spTgt spid="33"/>
                                        </p:tgtEl>
                                      </p:cBhvr>
                                      <p:by x="1000" y="1000"/>
                                    </p:animScale>
                                  </p:childTnLst>
                                </p:cTn>
                              </p:par>
                              <p:par>
                                <p:cTn id="23" presetID="6" presetClass="emph" presetSubtype="0" decel="100000" fill="hold" nodeType="withEffect">
                                  <p:stCondLst>
                                    <p:cond delay="150"/>
                                  </p:stCondLst>
                                  <p:childTnLst>
                                    <p:animScale>
                                      <p:cBhvr>
                                        <p:cTn id="24" dur="990" fill="hold"/>
                                        <p:tgtEl>
                                          <p:spTgt spid="33"/>
                                        </p:tgtEl>
                                      </p:cBhvr>
                                      <p:by x="9999000" y="9999000"/>
                                    </p:animScale>
                                  </p:childTnLst>
                                </p:cTn>
                              </p:par>
                              <p:par>
                                <p:cTn id="25" presetID="10" presetClass="entr" presetSubtype="0" fill="hold" nodeType="withEffect">
                                  <p:stCondLst>
                                    <p:cond delay="150"/>
                                  </p:stCondLst>
                                  <p:childTnLst>
                                    <p:set>
                                      <p:cBhvr>
                                        <p:cTn id="26" dur="1" fill="hold">
                                          <p:stCondLst>
                                            <p:cond delay="0"/>
                                          </p:stCondLst>
                                        </p:cTn>
                                        <p:tgtEl>
                                          <p:spTgt spid="1054"/>
                                        </p:tgtEl>
                                        <p:attrNameLst>
                                          <p:attrName>style.visibility</p:attrName>
                                        </p:attrNameLst>
                                      </p:cBhvr>
                                      <p:to>
                                        <p:strVal val="visible"/>
                                      </p:to>
                                    </p:set>
                                    <p:animEffect transition="in" filter="fade">
                                      <p:cBhvr>
                                        <p:cTn id="27" dur="500"/>
                                        <p:tgtEl>
                                          <p:spTgt spid="1054"/>
                                        </p:tgtEl>
                                      </p:cBhvr>
                                    </p:animEffect>
                                  </p:childTnLst>
                                </p:cTn>
                              </p:par>
                              <p:par>
                                <p:cTn id="28" presetID="10" presetClass="entr" presetSubtype="0" fill="hold" nodeType="withEffect">
                                  <p:stCondLst>
                                    <p:cond delay="3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50"/>
                                        <p:tgtEl>
                                          <p:spTgt spid="35"/>
                                        </p:tgtEl>
                                      </p:cBhvr>
                                    </p:animEffect>
                                  </p:childTnLst>
                                </p:cTn>
                              </p:par>
                              <p:par>
                                <p:cTn id="31" presetID="6" presetClass="emph" presetSubtype="0" fill="hold" nodeType="withEffect">
                                  <p:stCondLst>
                                    <p:cond delay="0"/>
                                  </p:stCondLst>
                                  <p:childTnLst>
                                    <p:animScale>
                                      <p:cBhvr>
                                        <p:cTn id="32" dur="10" fill="hold"/>
                                        <p:tgtEl>
                                          <p:spTgt spid="35"/>
                                        </p:tgtEl>
                                      </p:cBhvr>
                                      <p:by x="1000" y="1000"/>
                                    </p:animScale>
                                  </p:childTnLst>
                                </p:cTn>
                              </p:par>
                              <p:par>
                                <p:cTn id="33" presetID="6" presetClass="emph" presetSubtype="0" decel="100000" fill="hold" nodeType="withEffect">
                                  <p:stCondLst>
                                    <p:cond delay="300"/>
                                  </p:stCondLst>
                                  <p:childTnLst>
                                    <p:animScale>
                                      <p:cBhvr>
                                        <p:cTn id="34" dur="990" fill="hold"/>
                                        <p:tgtEl>
                                          <p:spTgt spid="35"/>
                                        </p:tgtEl>
                                      </p:cBhvr>
                                      <p:by x="9999000" y="9999000"/>
                                    </p:animScale>
                                  </p:childTnLst>
                                </p:cTn>
                              </p:par>
                              <p:par>
                                <p:cTn id="35" presetID="10" presetClass="entr" presetSubtype="0" fill="hold" nodeType="withEffect">
                                  <p:stCondLst>
                                    <p:cond delay="300"/>
                                  </p:stCondLst>
                                  <p:childTnLst>
                                    <p:set>
                                      <p:cBhvr>
                                        <p:cTn id="36" dur="1" fill="hold">
                                          <p:stCondLst>
                                            <p:cond delay="0"/>
                                          </p:stCondLst>
                                        </p:cTn>
                                        <p:tgtEl>
                                          <p:spTgt spid="1875"/>
                                        </p:tgtEl>
                                        <p:attrNameLst>
                                          <p:attrName>style.visibility</p:attrName>
                                        </p:attrNameLst>
                                      </p:cBhvr>
                                      <p:to>
                                        <p:strVal val="visible"/>
                                      </p:to>
                                    </p:set>
                                    <p:animEffect transition="in" filter="fade">
                                      <p:cBhvr>
                                        <p:cTn id="37" dur="500"/>
                                        <p:tgtEl>
                                          <p:spTgt spid="1875"/>
                                        </p:tgtEl>
                                      </p:cBhvr>
                                    </p:animEffect>
                                  </p:childTnLst>
                                </p:cTn>
                              </p:par>
                              <p:par>
                                <p:cTn id="38" presetID="10" presetClass="entr" presetSubtype="0" fill="hold" nodeType="withEffect">
                                  <p:stCondLst>
                                    <p:cond delay="45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250"/>
                                        <p:tgtEl>
                                          <p:spTgt spid="39"/>
                                        </p:tgtEl>
                                      </p:cBhvr>
                                    </p:animEffect>
                                  </p:childTnLst>
                                </p:cTn>
                              </p:par>
                              <p:par>
                                <p:cTn id="41" presetID="6" presetClass="emph" presetSubtype="0" fill="hold" nodeType="withEffect">
                                  <p:stCondLst>
                                    <p:cond delay="0"/>
                                  </p:stCondLst>
                                  <p:childTnLst>
                                    <p:animScale>
                                      <p:cBhvr>
                                        <p:cTn id="42" dur="10" fill="hold"/>
                                        <p:tgtEl>
                                          <p:spTgt spid="39"/>
                                        </p:tgtEl>
                                      </p:cBhvr>
                                      <p:by x="1000" y="1000"/>
                                    </p:animScale>
                                  </p:childTnLst>
                                </p:cTn>
                              </p:par>
                              <p:par>
                                <p:cTn id="43" presetID="6" presetClass="emph" presetSubtype="0" decel="100000" fill="hold" nodeType="withEffect">
                                  <p:stCondLst>
                                    <p:cond delay="450"/>
                                  </p:stCondLst>
                                  <p:childTnLst>
                                    <p:animScale>
                                      <p:cBhvr>
                                        <p:cTn id="44" dur="990" fill="hold"/>
                                        <p:tgtEl>
                                          <p:spTgt spid="39"/>
                                        </p:tgtEl>
                                      </p:cBhvr>
                                      <p:by x="9999000" y="9999000"/>
                                    </p:animScale>
                                  </p:childTnLst>
                                </p:cTn>
                              </p:par>
                              <p:par>
                                <p:cTn id="45" presetID="10" presetClass="entr" presetSubtype="0" fill="hold" nodeType="withEffect">
                                  <p:stCondLst>
                                    <p:cond delay="450"/>
                                  </p:stCondLst>
                                  <p:childTnLst>
                                    <p:set>
                                      <p:cBhvr>
                                        <p:cTn id="46" dur="1" fill="hold">
                                          <p:stCondLst>
                                            <p:cond delay="0"/>
                                          </p:stCondLst>
                                        </p:cTn>
                                        <p:tgtEl>
                                          <p:spTgt spid="965"/>
                                        </p:tgtEl>
                                        <p:attrNameLst>
                                          <p:attrName>style.visibility</p:attrName>
                                        </p:attrNameLst>
                                      </p:cBhvr>
                                      <p:to>
                                        <p:strVal val="visible"/>
                                      </p:to>
                                    </p:set>
                                    <p:animEffect transition="in" filter="fade">
                                      <p:cBhvr>
                                        <p:cTn id="47" dur="500"/>
                                        <p:tgtEl>
                                          <p:spTgt spid="965"/>
                                        </p:tgtEl>
                                      </p:cBhvr>
                                    </p:animEffect>
                                  </p:childTnLst>
                                </p:cTn>
                              </p:par>
                              <p:par>
                                <p:cTn id="48" presetID="10" presetClass="entr" presetSubtype="0" fill="hold" nodeType="withEffect">
                                  <p:stCondLst>
                                    <p:cond delay="60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250"/>
                                        <p:tgtEl>
                                          <p:spTgt spid="40"/>
                                        </p:tgtEl>
                                      </p:cBhvr>
                                    </p:animEffect>
                                  </p:childTnLst>
                                </p:cTn>
                              </p:par>
                              <p:par>
                                <p:cTn id="51" presetID="6" presetClass="emph" presetSubtype="0" fill="hold" nodeType="withEffect">
                                  <p:stCondLst>
                                    <p:cond delay="0"/>
                                  </p:stCondLst>
                                  <p:childTnLst>
                                    <p:animScale>
                                      <p:cBhvr>
                                        <p:cTn id="52" dur="10" fill="hold"/>
                                        <p:tgtEl>
                                          <p:spTgt spid="40"/>
                                        </p:tgtEl>
                                      </p:cBhvr>
                                      <p:by x="1000" y="1000"/>
                                    </p:animScale>
                                  </p:childTnLst>
                                </p:cTn>
                              </p:par>
                              <p:par>
                                <p:cTn id="53" presetID="6" presetClass="emph" presetSubtype="0" decel="100000" fill="hold" nodeType="withEffect">
                                  <p:stCondLst>
                                    <p:cond delay="600"/>
                                  </p:stCondLst>
                                  <p:childTnLst>
                                    <p:animScale>
                                      <p:cBhvr>
                                        <p:cTn id="54" dur="990" fill="hold"/>
                                        <p:tgtEl>
                                          <p:spTgt spid="40"/>
                                        </p:tgtEl>
                                      </p:cBhvr>
                                      <p:by x="9999000" y="9999000"/>
                                    </p:animScale>
                                  </p:childTnLst>
                                </p:cTn>
                              </p:par>
                              <p:par>
                                <p:cTn id="55" presetID="10" presetClass="entr" presetSubtype="0" fill="hold" nodeType="withEffect">
                                  <p:stCondLst>
                                    <p:cond delay="600"/>
                                  </p:stCondLst>
                                  <p:childTnLst>
                                    <p:set>
                                      <p:cBhvr>
                                        <p:cTn id="56" dur="1" fill="hold">
                                          <p:stCondLst>
                                            <p:cond delay="0"/>
                                          </p:stCondLst>
                                        </p:cTn>
                                        <p:tgtEl>
                                          <p:spTgt spid="1063"/>
                                        </p:tgtEl>
                                        <p:attrNameLst>
                                          <p:attrName>style.visibility</p:attrName>
                                        </p:attrNameLst>
                                      </p:cBhvr>
                                      <p:to>
                                        <p:strVal val="visible"/>
                                      </p:to>
                                    </p:set>
                                    <p:animEffect transition="in" filter="fade">
                                      <p:cBhvr>
                                        <p:cTn id="57" dur="500"/>
                                        <p:tgtEl>
                                          <p:spTgt spid="1063"/>
                                        </p:tgtEl>
                                      </p:cBhvr>
                                    </p:animEffect>
                                  </p:childTnLst>
                                </p:cTn>
                              </p:par>
                              <p:par>
                                <p:cTn id="58" presetID="10" presetClass="entr" presetSubtype="0" fill="hold" nodeType="withEffect">
                                  <p:stCondLst>
                                    <p:cond delay="75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250"/>
                                        <p:tgtEl>
                                          <p:spTgt spid="41"/>
                                        </p:tgtEl>
                                      </p:cBhvr>
                                    </p:animEffect>
                                  </p:childTnLst>
                                </p:cTn>
                              </p:par>
                              <p:par>
                                <p:cTn id="61" presetID="6" presetClass="emph" presetSubtype="0" fill="hold" nodeType="withEffect">
                                  <p:stCondLst>
                                    <p:cond delay="0"/>
                                  </p:stCondLst>
                                  <p:childTnLst>
                                    <p:animScale>
                                      <p:cBhvr>
                                        <p:cTn id="62" dur="10" fill="hold"/>
                                        <p:tgtEl>
                                          <p:spTgt spid="41"/>
                                        </p:tgtEl>
                                      </p:cBhvr>
                                      <p:by x="1000" y="1000"/>
                                    </p:animScale>
                                  </p:childTnLst>
                                </p:cTn>
                              </p:par>
                              <p:par>
                                <p:cTn id="63" presetID="6" presetClass="emph" presetSubtype="0" decel="100000" fill="hold" nodeType="withEffect">
                                  <p:stCondLst>
                                    <p:cond delay="750"/>
                                  </p:stCondLst>
                                  <p:childTnLst>
                                    <p:animScale>
                                      <p:cBhvr>
                                        <p:cTn id="64" dur="990" fill="hold"/>
                                        <p:tgtEl>
                                          <p:spTgt spid="41"/>
                                        </p:tgtEl>
                                      </p:cBhvr>
                                      <p:by x="9999000" y="9999000"/>
                                    </p:animScale>
                                  </p:childTnLst>
                                </p:cTn>
                              </p:par>
                              <p:par>
                                <p:cTn id="65" presetID="10" presetClass="entr" presetSubtype="0" fill="hold" grpId="0" nodeType="withEffect">
                                  <p:stCondLst>
                                    <p:cond delay="750"/>
                                  </p:stCondLst>
                                  <p:childTnLst>
                                    <p:set>
                                      <p:cBhvr>
                                        <p:cTn id="66" dur="1" fill="hold">
                                          <p:stCondLst>
                                            <p:cond delay="0"/>
                                          </p:stCondLst>
                                        </p:cTn>
                                        <p:tgtEl>
                                          <p:spTgt spid="1072"/>
                                        </p:tgtEl>
                                        <p:attrNameLst>
                                          <p:attrName>style.visibility</p:attrName>
                                        </p:attrNameLst>
                                      </p:cBhvr>
                                      <p:to>
                                        <p:strVal val="visible"/>
                                      </p:to>
                                    </p:set>
                                    <p:animEffect transition="in" filter="fade">
                                      <p:cBhvr>
                                        <p:cTn id="67" dur="500"/>
                                        <p:tgtEl>
                                          <p:spTgt spid="1072"/>
                                        </p:tgtEl>
                                      </p:cBhvr>
                                    </p:animEffect>
                                  </p:childTnLst>
                                </p:cTn>
                              </p:par>
                              <p:par>
                                <p:cTn id="68" presetID="10" presetClass="entr" presetSubtype="0" fill="hold" nodeType="withEffect">
                                  <p:stCondLst>
                                    <p:cond delay="750"/>
                                  </p:stCondLst>
                                  <p:childTnLst>
                                    <p:set>
                                      <p:cBhvr>
                                        <p:cTn id="69" dur="1" fill="hold">
                                          <p:stCondLst>
                                            <p:cond delay="0"/>
                                          </p:stCondLst>
                                        </p:cTn>
                                        <p:tgtEl>
                                          <p:spTgt spid="956"/>
                                        </p:tgtEl>
                                        <p:attrNameLst>
                                          <p:attrName>style.visibility</p:attrName>
                                        </p:attrNameLst>
                                      </p:cBhvr>
                                      <p:to>
                                        <p:strVal val="visible"/>
                                      </p:to>
                                    </p:set>
                                    <p:animEffect transition="in" filter="fade">
                                      <p:cBhvr>
                                        <p:cTn id="70" dur="500"/>
                                        <p:tgtEl>
                                          <p:spTgt spid="956"/>
                                        </p:tgtEl>
                                      </p:cBhvr>
                                    </p:animEffect>
                                  </p:childTnLst>
                                </p:cTn>
                              </p:par>
                            </p:childTnLst>
                          </p:cTn>
                        </p:par>
                        <p:par>
                          <p:cTn id="71" fill="hold">
                            <p:stCondLst>
                              <p:cond delay="1740"/>
                            </p:stCondLst>
                            <p:childTnLst>
                              <p:par>
                                <p:cTn id="72" presetID="1" presetClass="entr" presetSubtype="0" fill="hold" grpId="1" nodeType="afterEffect">
                                  <p:stCondLst>
                                    <p:cond delay="0"/>
                                  </p:stCondLst>
                                  <p:childTnLst>
                                    <p:set>
                                      <p:cBhvr>
                                        <p:cTn id="73" dur="1" fill="hold">
                                          <p:stCondLst>
                                            <p:cond delay="0"/>
                                          </p:stCondLst>
                                        </p:cTn>
                                        <p:tgtEl>
                                          <p:spTgt spid="1073"/>
                                        </p:tgtEl>
                                        <p:attrNameLst>
                                          <p:attrName>style.visibility</p:attrName>
                                        </p:attrNameLst>
                                      </p:cBhvr>
                                      <p:to>
                                        <p:strVal val="visible"/>
                                      </p:to>
                                    </p:set>
                                  </p:childTnLst>
                                </p:cTn>
                              </p:par>
                              <p:par>
                                <p:cTn id="74" presetID="1" presetClass="entr" presetSubtype="0" fill="hold" grpId="1" nodeType="withEffect">
                                  <p:stCondLst>
                                    <p:cond delay="0"/>
                                  </p:stCondLst>
                                  <p:childTnLst>
                                    <p:set>
                                      <p:cBhvr>
                                        <p:cTn id="75" dur="1" fill="hold">
                                          <p:stCondLst>
                                            <p:cond delay="0"/>
                                          </p:stCondLst>
                                        </p:cTn>
                                        <p:tgtEl>
                                          <p:spTgt spid="1074"/>
                                        </p:tgtEl>
                                        <p:attrNameLst>
                                          <p:attrName>style.visibility</p:attrName>
                                        </p:attrNameLst>
                                      </p:cBhvr>
                                      <p:to>
                                        <p:strVal val="visible"/>
                                      </p:to>
                                    </p:set>
                                  </p:childTnLst>
                                </p:cTn>
                              </p:par>
                              <p:par>
                                <p:cTn id="76" presetID="1" presetClass="entr" presetSubtype="0" fill="hold" grpId="1" nodeType="withEffect">
                                  <p:stCondLst>
                                    <p:cond delay="0"/>
                                  </p:stCondLst>
                                  <p:childTnLst>
                                    <p:set>
                                      <p:cBhvr>
                                        <p:cTn id="77" dur="1" fill="hold">
                                          <p:stCondLst>
                                            <p:cond delay="0"/>
                                          </p:stCondLst>
                                        </p:cTn>
                                        <p:tgtEl>
                                          <p:spTgt spid="1075"/>
                                        </p:tgtEl>
                                        <p:attrNameLst>
                                          <p:attrName>style.visibility</p:attrName>
                                        </p:attrNameLst>
                                      </p:cBhvr>
                                      <p:to>
                                        <p:strVal val="visible"/>
                                      </p:to>
                                    </p:set>
                                  </p:childTnLst>
                                </p:cTn>
                              </p:par>
                              <p:par>
                                <p:cTn id="78" presetID="1" presetClass="entr" presetSubtype="0" fill="hold" grpId="1" nodeType="withEffect">
                                  <p:stCondLst>
                                    <p:cond delay="0"/>
                                  </p:stCondLst>
                                  <p:childTnLst>
                                    <p:set>
                                      <p:cBhvr>
                                        <p:cTn id="79" dur="1" fill="hold">
                                          <p:stCondLst>
                                            <p:cond delay="0"/>
                                          </p:stCondLst>
                                        </p:cTn>
                                        <p:tgtEl>
                                          <p:spTgt spid="1076"/>
                                        </p:tgtEl>
                                        <p:attrNameLst>
                                          <p:attrName>style.visibility</p:attrName>
                                        </p:attrNameLst>
                                      </p:cBhvr>
                                      <p:to>
                                        <p:strVal val="visible"/>
                                      </p:to>
                                    </p:set>
                                  </p:childTnLst>
                                </p:cTn>
                              </p:par>
                              <p:par>
                                <p:cTn id="80" presetID="1" presetClass="entr" presetSubtype="0" fill="hold" grpId="1" nodeType="withEffect">
                                  <p:stCondLst>
                                    <p:cond delay="0"/>
                                  </p:stCondLst>
                                  <p:childTnLst>
                                    <p:set>
                                      <p:cBhvr>
                                        <p:cTn id="81" dur="1" fill="hold">
                                          <p:stCondLst>
                                            <p:cond delay="0"/>
                                          </p:stCondLst>
                                        </p:cTn>
                                        <p:tgtEl>
                                          <p:spTgt spid="1077"/>
                                        </p:tgtEl>
                                        <p:attrNameLst>
                                          <p:attrName>style.visibility</p:attrName>
                                        </p:attrNameLst>
                                      </p:cBhvr>
                                      <p:to>
                                        <p:strVal val="visible"/>
                                      </p:to>
                                    </p:set>
                                  </p:childTnLst>
                                </p:cTn>
                              </p:par>
                              <p:par>
                                <p:cTn id="82" presetID="1" presetClass="entr" presetSubtype="0" fill="hold" grpId="1" nodeType="withEffect">
                                  <p:stCondLst>
                                    <p:cond delay="0"/>
                                  </p:stCondLst>
                                  <p:childTnLst>
                                    <p:set>
                                      <p:cBhvr>
                                        <p:cTn id="83" dur="1" fill="hold">
                                          <p:stCondLst>
                                            <p:cond delay="0"/>
                                          </p:stCondLst>
                                        </p:cTn>
                                        <p:tgtEl>
                                          <p:spTgt spid="1078"/>
                                        </p:tgtEl>
                                        <p:attrNameLst>
                                          <p:attrName>style.visibility</p:attrName>
                                        </p:attrNameLst>
                                      </p:cBhvr>
                                      <p:to>
                                        <p:strVal val="visible"/>
                                      </p:to>
                                    </p:set>
                                  </p:childTnLst>
                                </p:cTn>
                              </p:par>
                              <p:par>
                                <p:cTn id="84" presetID="1" presetClass="entr" presetSubtype="0" fill="hold" grpId="1" nodeType="withEffect">
                                  <p:stCondLst>
                                    <p:cond delay="0"/>
                                  </p:stCondLst>
                                  <p:childTnLst>
                                    <p:set>
                                      <p:cBhvr>
                                        <p:cTn id="85" dur="1" fill="hold">
                                          <p:stCondLst>
                                            <p:cond delay="0"/>
                                          </p:stCondLst>
                                        </p:cTn>
                                        <p:tgtEl>
                                          <p:spTgt spid="1079"/>
                                        </p:tgtEl>
                                        <p:attrNameLst>
                                          <p:attrName>style.visibility</p:attrName>
                                        </p:attrNameLst>
                                      </p:cBhvr>
                                      <p:to>
                                        <p:strVal val="visible"/>
                                      </p:to>
                                    </p:set>
                                  </p:childTnLst>
                                </p:cTn>
                              </p:par>
                              <p:par>
                                <p:cTn id="86" presetID="1" presetClass="entr" presetSubtype="0" fill="hold" grpId="1" nodeType="withEffect">
                                  <p:stCondLst>
                                    <p:cond delay="0"/>
                                  </p:stCondLst>
                                  <p:childTnLst>
                                    <p:set>
                                      <p:cBhvr>
                                        <p:cTn id="87" dur="1" fill="hold">
                                          <p:stCondLst>
                                            <p:cond delay="0"/>
                                          </p:stCondLst>
                                        </p:cTn>
                                        <p:tgtEl>
                                          <p:spTgt spid="1080"/>
                                        </p:tgtEl>
                                        <p:attrNameLst>
                                          <p:attrName>style.visibility</p:attrName>
                                        </p:attrNameLst>
                                      </p:cBhvr>
                                      <p:to>
                                        <p:strVal val="visible"/>
                                      </p:to>
                                    </p:set>
                                  </p:childTnLst>
                                </p:cTn>
                              </p:par>
                              <p:par>
                                <p:cTn id="88" presetID="1" presetClass="entr" presetSubtype="0" fill="hold" grpId="1" nodeType="withEffect">
                                  <p:stCondLst>
                                    <p:cond delay="0"/>
                                  </p:stCondLst>
                                  <p:childTnLst>
                                    <p:set>
                                      <p:cBhvr>
                                        <p:cTn id="89" dur="1" fill="hold">
                                          <p:stCondLst>
                                            <p:cond delay="0"/>
                                          </p:stCondLst>
                                        </p:cTn>
                                        <p:tgtEl>
                                          <p:spTgt spid="1081"/>
                                        </p:tgtEl>
                                        <p:attrNameLst>
                                          <p:attrName>style.visibility</p:attrName>
                                        </p:attrNameLst>
                                      </p:cBhvr>
                                      <p:to>
                                        <p:strVal val="visible"/>
                                      </p:to>
                                    </p:set>
                                  </p:childTnLst>
                                </p:cTn>
                              </p:par>
                              <p:par>
                                <p:cTn id="90" presetID="1" presetClass="entr" presetSubtype="0" fill="hold" grpId="1" nodeType="withEffect">
                                  <p:stCondLst>
                                    <p:cond delay="0"/>
                                  </p:stCondLst>
                                  <p:childTnLst>
                                    <p:set>
                                      <p:cBhvr>
                                        <p:cTn id="91" dur="1" fill="hold">
                                          <p:stCondLst>
                                            <p:cond delay="0"/>
                                          </p:stCondLst>
                                        </p:cTn>
                                        <p:tgtEl>
                                          <p:spTgt spid="1082"/>
                                        </p:tgtEl>
                                        <p:attrNameLst>
                                          <p:attrName>style.visibility</p:attrName>
                                        </p:attrNameLst>
                                      </p:cBhvr>
                                      <p:to>
                                        <p:strVal val="visible"/>
                                      </p:to>
                                    </p:set>
                                  </p:childTnLst>
                                </p:cTn>
                              </p:par>
                              <p:par>
                                <p:cTn id="92" presetID="1" presetClass="entr" presetSubtype="0" fill="hold" grpId="1" nodeType="withEffect">
                                  <p:stCondLst>
                                    <p:cond delay="0"/>
                                  </p:stCondLst>
                                  <p:childTnLst>
                                    <p:set>
                                      <p:cBhvr>
                                        <p:cTn id="93" dur="1" fill="hold">
                                          <p:stCondLst>
                                            <p:cond delay="0"/>
                                          </p:stCondLst>
                                        </p:cTn>
                                        <p:tgtEl>
                                          <p:spTgt spid="1083"/>
                                        </p:tgtEl>
                                        <p:attrNameLst>
                                          <p:attrName>style.visibility</p:attrName>
                                        </p:attrNameLst>
                                      </p:cBhvr>
                                      <p:to>
                                        <p:strVal val="visible"/>
                                      </p:to>
                                    </p:set>
                                  </p:childTnLst>
                                </p:cTn>
                              </p:par>
                              <p:par>
                                <p:cTn id="94" presetID="1" presetClass="entr" presetSubtype="0" fill="hold" grpId="1" nodeType="withEffect">
                                  <p:stCondLst>
                                    <p:cond delay="0"/>
                                  </p:stCondLst>
                                  <p:childTnLst>
                                    <p:set>
                                      <p:cBhvr>
                                        <p:cTn id="95" dur="1" fill="hold">
                                          <p:stCondLst>
                                            <p:cond delay="0"/>
                                          </p:stCondLst>
                                        </p:cTn>
                                        <p:tgtEl>
                                          <p:spTgt spid="1084"/>
                                        </p:tgtEl>
                                        <p:attrNameLst>
                                          <p:attrName>style.visibility</p:attrName>
                                        </p:attrNameLst>
                                      </p:cBhvr>
                                      <p:to>
                                        <p:strVal val="visible"/>
                                      </p:to>
                                    </p:set>
                                  </p:childTnLst>
                                </p:cTn>
                              </p:par>
                              <p:par>
                                <p:cTn id="96" presetID="1" presetClass="entr" presetSubtype="0" fill="hold" grpId="1" nodeType="withEffect">
                                  <p:stCondLst>
                                    <p:cond delay="0"/>
                                  </p:stCondLst>
                                  <p:childTnLst>
                                    <p:set>
                                      <p:cBhvr>
                                        <p:cTn id="97" dur="1" fill="hold">
                                          <p:stCondLst>
                                            <p:cond delay="0"/>
                                          </p:stCondLst>
                                        </p:cTn>
                                        <p:tgtEl>
                                          <p:spTgt spid="1085"/>
                                        </p:tgtEl>
                                        <p:attrNameLst>
                                          <p:attrName>style.visibility</p:attrName>
                                        </p:attrNameLst>
                                      </p:cBhvr>
                                      <p:to>
                                        <p:strVal val="visible"/>
                                      </p:to>
                                    </p:set>
                                  </p:childTnLst>
                                </p:cTn>
                              </p:par>
                              <p:par>
                                <p:cTn id="98" presetID="0" presetClass="path" presetSubtype="0" repeatCount="indefinite" fill="hold" grpId="0" nodeType="withEffect">
                                  <p:stCondLst>
                                    <p:cond delay="0"/>
                                  </p:stCondLst>
                                  <p:childTnLst>
                                    <p:animMotion origin="layout" path="M -0.00086 -4.93827E-7 C -0.00086 -0.00833 0.00087 -0.02531 0.00035 -0.02654 C -0.00555 -0.04167 -0.01736 -0.06759 -0.0184 -0.07191 C -0.01805 -0.07284 -0.00468 -0.10586 0.00035 -0.11821 C 0.00556 -0.1287 0.0132 -0.14167 0.0191 -0.15123 " pathEditMode="relative" rAng="0" ptsTypes="AAAAA">
                                      <p:cBhvr>
                                        <p:cTn id="99" dur="2500" fill="hold"/>
                                        <p:tgtEl>
                                          <p:spTgt spid="1073"/>
                                        </p:tgtEl>
                                        <p:attrNameLst>
                                          <p:attrName>ppt_x</p:attrName>
                                          <p:attrName>ppt_y</p:attrName>
                                        </p:attrNameLst>
                                      </p:cBhvr>
                                      <p:rCtr x="122" y="-7562"/>
                                    </p:animMotion>
                                  </p:childTnLst>
                                </p:cTn>
                              </p:par>
                              <p:par>
                                <p:cTn id="100" presetID="0" presetClass="path" presetSubtype="0" repeatCount="indefinite" fill="hold" grpId="0" nodeType="withEffect">
                                  <p:stCondLst>
                                    <p:cond delay="100"/>
                                  </p:stCondLst>
                                  <p:childTnLst>
                                    <p:animMotion origin="layout" path="M -5.55556E-7 -0.00031 C -0.00017 -0.00247 0.0132 -0.01297 0.0132 -0.01235 C 0.01441 -0.01204 0.03976 0.00216 0.05191 0.01018 C 0.05278 0.01111 0.0901 -0.00278 0.09132 -0.00216 C 0.09063 -0.00155 0.07778 0.04197 0.07795 0.04413 C 0.07813 0.04382 0.12257 0.1003 0.14184 0.125 C 0.14983 0.12345 0.15313 0.12098 0.16649 0.11543 " pathEditMode="relative" rAng="0" ptsTypes="AAAAAAA">
                                      <p:cBhvr>
                                        <p:cTn id="101" dur="2250" fill="hold"/>
                                        <p:tgtEl>
                                          <p:spTgt spid="1074"/>
                                        </p:tgtEl>
                                        <p:attrNameLst>
                                          <p:attrName>ppt_x</p:attrName>
                                          <p:attrName>ppt_y</p:attrName>
                                        </p:attrNameLst>
                                      </p:cBhvr>
                                      <p:rCtr x="8316" y="5648"/>
                                    </p:animMotion>
                                  </p:childTnLst>
                                </p:cTn>
                              </p:par>
                              <p:par>
                                <p:cTn id="102" presetID="0" presetClass="path" presetSubtype="0" repeatCount="indefinite" fill="hold" grpId="0" nodeType="withEffect">
                                  <p:stCondLst>
                                    <p:cond delay="100"/>
                                  </p:stCondLst>
                                  <p:childTnLst>
                                    <p:animMotion origin="layout" path="M 3.05556E-6 -0.00124 C 0.00156 0.0003 0.00729 0.00216 0.01319 0.00493 C 0.01493 0.00586 0.03316 0.02284 0.03906 0.02685 C 0.0408 0.02746 0.05781 0.00833 0.05972 0.00432 C 0.05972 0.0037 0.08125 -0.02531 0.08402 -0.03025 C 0.08802 -0.03396 0.10139 -0.07037 0.10382 -0.07346 C 0.10677 -0.07315 0.14305 -0.03889 0.14218 -0.04013 C 0.14218 -0.03858 0.16041 -0.05649 0.16319 -0.05865 " pathEditMode="relative" rAng="0" ptsTypes="AAAAAAAA">
                                      <p:cBhvr>
                                        <p:cTn id="103" dur="3250" fill="hold"/>
                                        <p:tgtEl>
                                          <p:spTgt spid="1075"/>
                                        </p:tgtEl>
                                        <p:attrNameLst>
                                          <p:attrName>ppt_x</p:attrName>
                                          <p:attrName>ppt_y</p:attrName>
                                        </p:attrNameLst>
                                      </p:cBhvr>
                                      <p:rCtr x="8160" y="-2191"/>
                                    </p:animMotion>
                                  </p:childTnLst>
                                </p:cTn>
                              </p:par>
                              <p:par>
                                <p:cTn id="104" presetID="0" presetClass="path" presetSubtype="0" repeatCount="indefinite" fill="hold" grpId="0" nodeType="withEffect">
                                  <p:stCondLst>
                                    <p:cond delay="100"/>
                                  </p:stCondLst>
                                  <p:childTnLst>
                                    <p:animMotion origin="layout" path="M -0.00017 -0.00031 C -0.00104 0.00185 0.00018 -0.02562 0.0007 -0.03179 C 0.00382 -0.05247 0.01962 -0.12161 0.01928 -0.125 C 0.02014 -0.12469 0.01303 -0.16667 0.01285 -0.17099 C 0.01285 -0.17192 0.01042 -0.20309 0.00851 -0.22531 " pathEditMode="relative" rAng="0" ptsTypes="AAAAA">
                                      <p:cBhvr>
                                        <p:cTn id="105" dur="2250" fill="hold"/>
                                        <p:tgtEl>
                                          <p:spTgt spid="1076"/>
                                        </p:tgtEl>
                                        <p:attrNameLst>
                                          <p:attrName>ppt_x</p:attrName>
                                          <p:attrName>ppt_y</p:attrName>
                                        </p:attrNameLst>
                                      </p:cBhvr>
                                      <p:rCtr x="972" y="-11235"/>
                                    </p:animMotion>
                                  </p:childTnLst>
                                </p:cTn>
                              </p:par>
                              <p:par>
                                <p:cTn id="106" presetID="0" presetClass="path" presetSubtype="0" repeatCount="indefinite" fill="hold" grpId="0" nodeType="withEffect">
                                  <p:stCondLst>
                                    <p:cond delay="100"/>
                                  </p:stCondLst>
                                  <p:childTnLst>
                                    <p:animMotion origin="layout" path="M -0.0007 -0.00093 C -0.00799 -0.00803 -0.01736 -0.0142 -0.02379 -0.01883 C -0.02292 -0.02655 -0.02379 -0.05618 -0.02361 -0.075 C -0.0375 -0.0676 -0.0691 -0.05186 -0.06979 -0.0534 C -0.06979 -0.05155 -0.12327 -0.08889 -0.12049 -0.08889 " pathEditMode="relative" rAng="0" ptsTypes="AAAAA">
                                      <p:cBhvr>
                                        <p:cTn id="107" dur="3000" fill="hold"/>
                                        <p:tgtEl>
                                          <p:spTgt spid="1077"/>
                                        </p:tgtEl>
                                        <p:attrNameLst>
                                          <p:attrName>ppt_x</p:attrName>
                                          <p:attrName>ppt_y</p:attrName>
                                        </p:attrNameLst>
                                      </p:cBhvr>
                                      <p:rCtr x="-5990" y="-4414"/>
                                    </p:animMotion>
                                  </p:childTnLst>
                                </p:cTn>
                              </p:par>
                              <p:par>
                                <p:cTn id="108" presetID="0" presetClass="path" presetSubtype="0" repeatCount="indefinite" fill="hold" grpId="0" nodeType="withEffect">
                                  <p:stCondLst>
                                    <p:cond delay="100"/>
                                  </p:stCondLst>
                                  <p:childTnLst>
                                    <p:animMotion origin="layout" path="M -1.94444E-6 -0.00093 C -0.00903 0.00617 -0.03073 0.03055 -0.03698 0.03642 C -0.04097 0.04691 -0.0526 0.07376 -0.05607 0.08302 C -0.06788 0.07037 -0.0809 0.05956 -0.0816 0.0574 C -0.0816 0.05987 -0.11788 0.03426 -0.11528 0.03426 " pathEditMode="relative" rAng="0" ptsTypes="AAAAA">
                                      <p:cBhvr>
                                        <p:cTn id="109" dur="2250" fill="hold"/>
                                        <p:tgtEl>
                                          <p:spTgt spid="1078"/>
                                        </p:tgtEl>
                                        <p:attrNameLst>
                                          <p:attrName>ppt_x</p:attrName>
                                          <p:attrName>ppt_y</p:attrName>
                                        </p:attrNameLst>
                                      </p:cBhvr>
                                      <p:rCtr x="-5764" y="4198"/>
                                    </p:animMotion>
                                  </p:childTnLst>
                                </p:cTn>
                              </p:par>
                              <p:par>
                                <p:cTn id="110" presetID="0" presetClass="path" presetSubtype="0" repeatCount="indefinite" fill="hold" grpId="0" nodeType="withEffect">
                                  <p:stCondLst>
                                    <p:cond delay="100"/>
                                  </p:stCondLst>
                                  <p:childTnLst>
                                    <p:animMotion origin="layout" path="M -5.55556E-7 -1.7284E-6 C 0.00469 -0.00586 0.05278 -0.09105 0.05191 -0.09321 C 0.06458 -0.11296 0.06615 -0.11759 0.07066 -0.12346 C 0.0717 -0.12531 0.09271 -0.10463 0.0974 -0.10092 C 0.09705 -0.10741 0.1033 -0.14722 0.10295 -0.14784 C 0.10295 -0.14753 0.1599 -0.15926 0.16042 -0.15926 C 0.17153 -0.17346 0.19549 -0.20339 0.20434 -0.21265 " pathEditMode="relative" rAng="0" ptsTypes="AAAAAAA">
                                      <p:cBhvr>
                                        <p:cTn id="111" dur="2250" fill="hold"/>
                                        <p:tgtEl>
                                          <p:spTgt spid="1079"/>
                                        </p:tgtEl>
                                        <p:attrNameLst>
                                          <p:attrName>ppt_x</p:attrName>
                                          <p:attrName>ppt_y</p:attrName>
                                        </p:attrNameLst>
                                      </p:cBhvr>
                                      <p:rCtr x="10208" y="-10648"/>
                                    </p:animMotion>
                                  </p:childTnLst>
                                </p:cTn>
                              </p:par>
                              <p:par>
                                <p:cTn id="112" presetID="0" presetClass="path" presetSubtype="0" repeatCount="indefinite" fill="hold" grpId="0" nodeType="withEffect">
                                  <p:stCondLst>
                                    <p:cond delay="100"/>
                                  </p:stCondLst>
                                  <p:childTnLst>
                                    <p:animMotion origin="layout" path="M -3.61111E-6 1.97531E-6 C -0.00069 -0.00648 0.0099 -0.02377 0.00868 -0.02624 C 0.01198 -0.02871 0.02552 -0.04105 0.03421 -0.04846 C 0.03507 -0.05093 0.03438 -0.09043 0.03525 -0.09383 C 0.03525 -0.0963 0.06042 -0.11698 0.06007 -0.11698 C 0.06007 -0.11698 0.0665 -0.15155 0.06806 -0.15278 C 0.06893 -0.15247 0.09236 -0.1642 0.09289 -0.1642 C 0.10313 -0.17006 0.13681 -0.18488 0.13855 -0.1858 C 0.13403 -0.18735 0.11493 -0.19722 0.11233 -0.19877 C 0.11302 -0.20463 0.11858 -0.24074 0.11875 -0.24352 C 0.12118 -0.24321 0.14775 -0.23334 0.15035 -0.23334 C 0.15452 -0.23673 0.1625 -0.24259 0.16459 -0.24445 " pathEditMode="relative" rAng="0" ptsTypes="AAAAAAAAAAAA">
                                      <p:cBhvr>
                                        <p:cTn id="113" dur="3000" fill="hold"/>
                                        <p:tgtEl>
                                          <p:spTgt spid="1080"/>
                                        </p:tgtEl>
                                        <p:attrNameLst>
                                          <p:attrName>ppt_x</p:attrName>
                                          <p:attrName>ppt_y</p:attrName>
                                        </p:attrNameLst>
                                      </p:cBhvr>
                                      <p:rCtr x="8229" y="-12222"/>
                                    </p:animMotion>
                                  </p:childTnLst>
                                </p:cTn>
                              </p:par>
                              <p:par>
                                <p:cTn id="114" presetID="0" presetClass="path" presetSubtype="0" repeatCount="indefinite" fill="hold" grpId="0" nodeType="withEffect">
                                  <p:stCondLst>
                                    <p:cond delay="100"/>
                                  </p:stCondLst>
                                  <p:childTnLst>
                                    <p:animMotion origin="layout" path="M -5.55556E-7 1.23457E-7 C -0.00087 -0.00278 -0.00746 -0.05648 -0.00746 -0.05648 C -0.00903 -0.05648 -0.03837 -0.02253 -0.03993 -0.02407 C -0.04149 -0.0284 -0.05833 -0.06698 -0.0592 -0.07037 C -0.05833 -0.07037 -0.09792 -0.09784 -0.11198 -0.1037 C -0.11545 -0.1037 -0.14132 -0.10278 -0.14132 -0.10216 C -0.14323 -0.10617 -0.16007 -0.13704 -0.16215 -0.13858 C -0.16493 -0.13889 -0.20885 -0.13765 -0.21389 -0.13858 C -0.21424 -0.13889 -0.26927 -0.20031 -0.2842 -0.21728 C -0.2993 -0.23457 -0.30226 -0.24136 -0.30417 -0.24136 C -0.30573 -0.24228 -0.3158 -0.24661 -0.31892 -0.24969 " pathEditMode="relative" rAng="0" ptsTypes="AAAAAAAAAAA">
                                      <p:cBhvr>
                                        <p:cTn id="115" dur="2250" fill="hold"/>
                                        <p:tgtEl>
                                          <p:spTgt spid="1081"/>
                                        </p:tgtEl>
                                        <p:attrNameLst>
                                          <p:attrName>ppt_x</p:attrName>
                                          <p:attrName>ppt_y</p:attrName>
                                        </p:attrNameLst>
                                      </p:cBhvr>
                                      <p:rCtr x="-15955" y="-12500"/>
                                    </p:animMotion>
                                  </p:childTnLst>
                                </p:cTn>
                              </p:par>
                              <p:par>
                                <p:cTn id="116" presetID="0" presetClass="path" presetSubtype="0" repeatCount="indefinite" fill="hold" grpId="0" nodeType="withEffect">
                                  <p:stCondLst>
                                    <p:cond delay="100"/>
                                  </p:stCondLst>
                                  <p:childTnLst>
                                    <p:animMotion origin="layout" path="M 2.22222E-6 -9.87654E-7 C -0.00347 0.00463 -0.02309 0.02562 -0.02656 0.03426 C -0.02691 0.03611 -0.02136 0.07624 -0.02084 0.07716 C -0.02066 0.07747 -0.00052 0.19722 -0.00122 0.1963 C -0.00087 0.19074 -0.00816 0.27531 -0.00781 0.27531 C -0.00643 0.27593 0.01059 0.29568 0.01059 0.29691 C 0.01146 0.29846 0.01423 0.30432 0.0158 0.30957 " pathEditMode="relative" rAng="0" ptsTypes="AAAAAAA">
                                      <p:cBhvr>
                                        <p:cTn id="117" dur="2250" fill="hold"/>
                                        <p:tgtEl>
                                          <p:spTgt spid="1082"/>
                                        </p:tgtEl>
                                        <p:attrNameLst>
                                          <p:attrName>ppt_x</p:attrName>
                                          <p:attrName>ppt_y</p:attrName>
                                        </p:attrNameLst>
                                      </p:cBhvr>
                                      <p:rCtr x="-538" y="15463"/>
                                    </p:animMotion>
                                  </p:childTnLst>
                                </p:cTn>
                              </p:par>
                              <p:par>
                                <p:cTn id="118" presetID="0" presetClass="path" presetSubtype="0" repeatCount="indefinite" fill="hold" grpId="0" nodeType="withEffect">
                                  <p:stCondLst>
                                    <p:cond delay="100"/>
                                  </p:stCondLst>
                                  <p:childTnLst>
                                    <p:animMotion origin="layout" path="M -0.00018 -2.71605E-6 C 0.00052 0.00371 0.01962 0.04013 0.02309 0.04476 C 0.02187 0.04506 0.04982 0.0679 0.04826 0.0679 C 0.05139 0.0713 0.10087 0.14074 0.10729 0.14846 C 0.11041 0.14969 0.13767 0.15864 0.13889 0.15957 C 0.14218 0.16327 0.17812 0.21605 0.17812 0.21667 C 0.1783 0.21482 0.17656 0.17253 0.17899 0.17253 C 0.18576 0.16605 0.20243 0.15093 0.20399 0.14939 C 0.20486 0.14352 0.20885 0.12037 0.20989 0.11667 C 0.21041 0.1142 0.25833 0.14476 0.2618 0.14969 C 0.26302 0.15093 0.27812 0.18889 0.28125 0.19383 C 0.28732 0.19877 0.31389 0.21389 0.31909 0.21636 " pathEditMode="relative" rAng="0" ptsTypes="AAAAAAAAAAAA">
                                      <p:cBhvr>
                                        <p:cTn id="119" dur="2000" fill="hold"/>
                                        <p:tgtEl>
                                          <p:spTgt spid="1083"/>
                                        </p:tgtEl>
                                        <p:attrNameLst>
                                          <p:attrName>ppt_x</p:attrName>
                                          <p:attrName>ppt_y</p:attrName>
                                        </p:attrNameLst>
                                      </p:cBhvr>
                                      <p:rCtr x="15955" y="10833"/>
                                    </p:animMotion>
                                  </p:childTnLst>
                                </p:cTn>
                              </p:par>
                              <p:par>
                                <p:cTn id="120" presetID="0" presetClass="path" presetSubtype="0" repeatCount="indefinite" fill="hold" grpId="0" nodeType="withEffect">
                                  <p:stCondLst>
                                    <p:cond delay="100"/>
                                  </p:stCondLst>
                                  <p:childTnLst>
                                    <p:animMotion origin="layout" path="M -0.00104 1.48148E-6 C -0.00451 0.00463 0.02448 -0.01266 0.02865 -0.01729 C 0.02952 -0.02315 0.03334 -0.04445 0.03403 -0.05401 C 0.0349 -0.06358 0.03334 -0.09321 0.03455 -0.0963 C 0.03733 -0.10062 0.06007 -0.11605 0.06146 -0.11945 C 0.06146 -0.11914 0.03507 -0.15278 0.03438 -0.1534 C 0.03473 -0.15895 0.01389 -0.18889 0.01424 -0.18889 C 0.01563 -0.18858 0.02761 -0.27346 0.02761 -0.27068 C 0.02848 -0.27006 0.03855 -0.31142 0.04028 -0.31142 " pathEditMode="relative" rAng="0" ptsTypes="AAAAAAAAA">
                                      <p:cBhvr>
                                        <p:cTn id="121" dur="2250" fill="hold"/>
                                        <p:tgtEl>
                                          <p:spTgt spid="1084"/>
                                        </p:tgtEl>
                                        <p:attrNameLst>
                                          <p:attrName>ppt_x</p:attrName>
                                          <p:attrName>ppt_y</p:attrName>
                                        </p:attrNameLst>
                                      </p:cBhvr>
                                      <p:rCtr x="3108" y="-15525"/>
                                    </p:animMotion>
                                  </p:childTnLst>
                                </p:cTn>
                              </p:par>
                              <p:par>
                                <p:cTn id="122" presetID="0" presetClass="path" presetSubtype="0" repeatCount="indefinite" fill="hold" grpId="0" nodeType="withEffect">
                                  <p:stCondLst>
                                    <p:cond delay="100"/>
                                  </p:stCondLst>
                                  <p:childTnLst>
                                    <p:animMotion origin="layout" path="M -3.61111E-6 -0.0003 C -0.00538 -0.0003 -0.01701 0.0142 -0.01788 0.0142 C -0.02378 0.01081 -0.04757 0.0034 -0.05052 0.0034 C -0.04948 0.00618 -0.05555 0.03982 -0.05659 0.04537 C -0.05816 0.04877 -0.0717 0.07562 -0.07656 0.07902 C -0.07743 0.08241 -0.09288 0.09136 -0.10243 0.09414 C -0.11215 0.09414 -0.12934 0.09075 -0.13333 0.09229 C -0.13715 0.09414 -0.15902 0.1176 -0.16093 0.11636 C -0.16389 0.1176 -0.18402 0.10587 -0.18507 0.10463 C -0.18698 0.10402 -0.20034 0.12531 -0.20347 0.12809 C -0.20711 0.12655 -0.24757 0.09352 -0.25034 0.09352 C -0.25451 0.09784 -0.28003 0.12747 -0.28211 0.13087 C -0.28489 0.12809 -0.30607 0.10679 -0.30798 0.10587 C -0.31093 0.11142 -0.34444 0.19414 -0.34583 0.19815 C -0.35139 0.19754 -0.35989 0.18303 -0.36024 0.18396 " pathEditMode="relative" rAng="0" ptsTypes="AAAAAAAAAAAAAAA">
                                      <p:cBhvr>
                                        <p:cTn id="123" dur="2750" fill="hold"/>
                                        <p:tgtEl>
                                          <p:spTgt spid="1085"/>
                                        </p:tgtEl>
                                        <p:attrNameLst>
                                          <p:attrName>ppt_x</p:attrName>
                                          <p:attrName>ppt_y</p:attrName>
                                        </p:attrNameLst>
                                      </p:cBhvr>
                                      <p:rCtr x="-18021" y="9907"/>
                                    </p:animMotion>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34"/>
                                        </p:tgtEl>
                                        <p:attrNameLst>
                                          <p:attrName>style.visibility</p:attrName>
                                        </p:attrNameLst>
                                      </p:cBhvr>
                                      <p:to>
                                        <p:strVal val="visible"/>
                                      </p:to>
                                    </p:set>
                                    <p:animEffect transition="in" filter="fade">
                                      <p:cBhvr>
                                        <p:cTn id="12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3" grpId="0" animBg="1"/>
      <p:bldP spid="1073" grpId="1" animBg="1"/>
      <p:bldP spid="1074" grpId="0" animBg="1"/>
      <p:bldP spid="1074" grpId="1" animBg="1"/>
      <p:bldP spid="1075" grpId="0" animBg="1"/>
      <p:bldP spid="1075" grpId="1" animBg="1"/>
      <p:bldP spid="1076" grpId="0" animBg="1"/>
      <p:bldP spid="1076" grpId="1" animBg="1"/>
      <p:bldP spid="1077" grpId="0" animBg="1"/>
      <p:bldP spid="1077" grpId="1" animBg="1"/>
      <p:bldP spid="1078" grpId="0" animBg="1"/>
      <p:bldP spid="1078" grpId="1" animBg="1"/>
      <p:bldP spid="1079" grpId="0" animBg="1"/>
      <p:bldP spid="1079" grpId="1" animBg="1"/>
      <p:bldP spid="1080" grpId="0" animBg="1"/>
      <p:bldP spid="1080" grpId="1" animBg="1"/>
      <p:bldP spid="1081" grpId="0" animBg="1"/>
      <p:bldP spid="1081" grpId="1" animBg="1"/>
      <p:bldP spid="1082" grpId="0" animBg="1"/>
      <p:bldP spid="1082" grpId="1" animBg="1"/>
      <p:bldP spid="1083" grpId="0" animBg="1"/>
      <p:bldP spid="1083" grpId="1" animBg="1"/>
      <p:bldP spid="1084" grpId="0" animBg="1"/>
      <p:bldP spid="1084" grpId="1" animBg="1"/>
      <p:bldP spid="1085" grpId="0" animBg="1"/>
      <p:bldP spid="1085" grpId="1" animBg="1"/>
      <p:bldP spid="107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873485" y="-418462"/>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26">
            <a:extLst>
              <a:ext uri="{FF2B5EF4-FFF2-40B4-BE49-F238E27FC236}">
                <a16:creationId xmlns:a16="http://schemas.microsoft.com/office/drawing/2014/main" id="{E07AA897-63A9-4859-B3B5-E0634BAD97D3}"/>
              </a:ext>
            </a:extLst>
          </p:cNvPr>
          <p:cNvGrpSpPr/>
          <p:nvPr/>
        </p:nvGrpSpPr>
        <p:grpSpPr>
          <a:xfrm>
            <a:off x="3128937" y="1472547"/>
            <a:ext cx="5796407" cy="2358881"/>
            <a:chOff x="3128937" y="1472547"/>
            <a:chExt cx="5796407" cy="2358881"/>
          </a:xfrm>
        </p:grpSpPr>
        <p:grpSp>
          <p:nvGrpSpPr>
            <p:cNvPr id="1201" name="Group 45">
              <a:extLst>
                <a:ext uri="{FF2B5EF4-FFF2-40B4-BE49-F238E27FC236}">
                  <a16:creationId xmlns:a16="http://schemas.microsoft.com/office/drawing/2014/main" id="{DDFD1FC2-13C8-45C2-A8F8-E7565EC56F78}"/>
                </a:ext>
              </a:extLst>
            </p:cNvPr>
            <p:cNvGrpSpPr/>
            <p:nvPr/>
          </p:nvGrpSpPr>
          <p:grpSpPr>
            <a:xfrm>
              <a:off x="3128937" y="1472547"/>
              <a:ext cx="5796407" cy="2358881"/>
              <a:chOff x="3128937" y="1472547"/>
              <a:chExt cx="5796407" cy="2358881"/>
            </a:xfrm>
          </p:grpSpPr>
          <p:sp>
            <p:nvSpPr>
              <p:cNvPr id="1202" name="Oval 1201">
                <a:extLst>
                  <a:ext uri="{FF2B5EF4-FFF2-40B4-BE49-F238E27FC236}">
                    <a16:creationId xmlns:a16="http://schemas.microsoft.com/office/drawing/2014/main" id="{C9405291-6DB5-41B8-BA36-B9D6DD366477}"/>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1203" name="Straight Connector 1202">
                <a:extLst>
                  <a:ext uri="{FF2B5EF4-FFF2-40B4-BE49-F238E27FC236}">
                    <a16:creationId xmlns:a16="http://schemas.microsoft.com/office/drawing/2014/main" id="{7B1EC486-CE9E-49E2-9BFC-4226CC8C5865}"/>
                  </a:ext>
                </a:extLst>
              </p:cNvPr>
              <p:cNvCxnSpPr>
                <a:cxnSpLocks/>
              </p:cNvCxnSpPr>
              <p:nvPr/>
            </p:nvCxnSpPr>
            <p:spPr>
              <a:xfrm flipV="1">
                <a:off x="8347441" y="2044203"/>
                <a:ext cx="365323" cy="263706"/>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a:extLst>
                  <a:ext uri="{FF2B5EF4-FFF2-40B4-BE49-F238E27FC236}">
                    <a16:creationId xmlns:a16="http://schemas.microsoft.com/office/drawing/2014/main" id="{7AFACE04-4ED6-4A25-9E41-697F2320F36B}"/>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a:extLst>
                  <a:ext uri="{FF2B5EF4-FFF2-40B4-BE49-F238E27FC236}">
                    <a16:creationId xmlns:a16="http://schemas.microsoft.com/office/drawing/2014/main" id="{2B900A02-82FD-429A-8AEE-DA3E1BCFB348}"/>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206" name="Oval 1205">
                <a:extLst>
                  <a:ext uri="{FF2B5EF4-FFF2-40B4-BE49-F238E27FC236}">
                    <a16:creationId xmlns:a16="http://schemas.microsoft.com/office/drawing/2014/main" id="{05020FD2-1BE1-4134-93B3-78C39E4E0DB7}"/>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1207" name="Straight Connector 1206">
                <a:extLst>
                  <a:ext uri="{FF2B5EF4-FFF2-40B4-BE49-F238E27FC236}">
                    <a16:creationId xmlns:a16="http://schemas.microsoft.com/office/drawing/2014/main" id="{A0309E6A-C7E3-4BC8-A717-1C746DE66E5F}"/>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81379A22-251D-41D9-85CB-4FFD09F7EAA3}"/>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95144432-D147-41C9-A57F-C9C7A03516E3}"/>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210" name="Oval 1209">
                <a:extLst>
                  <a:ext uri="{FF2B5EF4-FFF2-40B4-BE49-F238E27FC236}">
                    <a16:creationId xmlns:a16="http://schemas.microsoft.com/office/drawing/2014/main" id="{8FA7F9AA-E6CB-4858-A702-F346A92E71C0}"/>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sp>
            <p:nvSpPr>
              <p:cNvPr id="1211" name="Oval 1210">
                <a:extLst>
                  <a:ext uri="{FF2B5EF4-FFF2-40B4-BE49-F238E27FC236}">
                    <a16:creationId xmlns:a16="http://schemas.microsoft.com/office/drawing/2014/main" id="{E524BEFC-375F-4A14-BFE5-4CC5FB373CB2}"/>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pic>
            <p:nvPicPr>
              <p:cNvPr id="1212" name="Picture 1211">
                <a:extLst>
                  <a:ext uri="{FF2B5EF4-FFF2-40B4-BE49-F238E27FC236}">
                    <a16:creationId xmlns:a16="http://schemas.microsoft.com/office/drawing/2014/main" id="{BD324322-0FF3-4A7C-B47F-91EAECD19664}"/>
                  </a:ext>
                </a:extLst>
              </p:cNvPr>
              <p:cNvPicPr>
                <a:picLocks noChangeAspect="1"/>
              </p:cNvPicPr>
              <p:nvPr/>
            </p:nvPicPr>
            <p:blipFill>
              <a:blip r:embed="rId40" cstate="print">
                <a:extLst>
                  <a:ext uri="{28A0092B-C50C-407E-A947-70E740481C1C}">
                    <a14:useLocalDpi xmlns:a14="http://schemas.microsoft.com/office/drawing/2010/main"/>
                  </a:ext>
                </a:extLst>
              </a:blip>
              <a:stretch>
                <a:fillRect/>
              </a:stretch>
            </p:blipFill>
            <p:spPr>
              <a:xfrm>
                <a:off x="7530993" y="1633449"/>
                <a:ext cx="429820" cy="429820"/>
              </a:xfrm>
              <a:prstGeom prst="rect">
                <a:avLst/>
              </a:prstGeom>
            </p:spPr>
          </p:pic>
          <p:cxnSp>
            <p:nvCxnSpPr>
              <p:cNvPr id="1213" name="Straight Connector 1212">
                <a:extLst>
                  <a:ext uri="{FF2B5EF4-FFF2-40B4-BE49-F238E27FC236}">
                    <a16:creationId xmlns:a16="http://schemas.microsoft.com/office/drawing/2014/main" id="{39F2B513-8195-4CCD-863A-4BB0644BA0DE}"/>
                  </a:ext>
                </a:extLst>
              </p:cNvPr>
              <p:cNvCxnSpPr>
                <a:cxnSpLocks/>
              </p:cNvCxnSpPr>
              <p:nvPr>
                <p:custDataLst>
                  <p:tags r:id="rId5"/>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4" name="Straight Connector 1213">
                <a:extLst>
                  <a:ext uri="{FF2B5EF4-FFF2-40B4-BE49-F238E27FC236}">
                    <a16:creationId xmlns:a16="http://schemas.microsoft.com/office/drawing/2014/main" id="{8C78A0D0-F6DB-4BD7-A3B7-FC7B595AFDB3}"/>
                  </a:ext>
                </a:extLst>
              </p:cNvPr>
              <p:cNvCxnSpPr>
                <a:cxnSpLocks/>
              </p:cNvCxnSpPr>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15" name="Oval 1214">
                <a:extLst>
                  <a:ext uri="{FF2B5EF4-FFF2-40B4-BE49-F238E27FC236}">
                    <a16:creationId xmlns:a16="http://schemas.microsoft.com/office/drawing/2014/main" id="{F9196E2A-F4A4-49DD-8C2E-17A96EEAF0A1}"/>
                  </a:ext>
                </a:extLst>
              </p:cNvPr>
              <p:cNvSpPr/>
              <p:nvPr>
                <p:custDataLst>
                  <p:tags r:id="rId6"/>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16" name="Oval 1215">
                <a:extLst>
                  <a:ext uri="{FF2B5EF4-FFF2-40B4-BE49-F238E27FC236}">
                    <a16:creationId xmlns:a16="http://schemas.microsoft.com/office/drawing/2014/main" id="{7FDDDD82-A91F-45B2-AF8C-45F0ECEF68C8}"/>
                  </a:ext>
                </a:extLst>
              </p:cNvPr>
              <p:cNvSpPr/>
              <p:nvPr>
                <p:custDataLst>
                  <p:tags r:id="rId7"/>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77" name="Oval 1276">
                <a:extLst>
                  <a:ext uri="{FF2B5EF4-FFF2-40B4-BE49-F238E27FC236}">
                    <a16:creationId xmlns:a16="http://schemas.microsoft.com/office/drawing/2014/main" id="{A22CF8F2-8939-486B-BADC-107BAE81C689}"/>
                  </a:ext>
                </a:extLst>
              </p:cNvPr>
              <p:cNvSpPr/>
              <p:nvPr>
                <p:custDataLst>
                  <p:tags r:id="rId8"/>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78" name="Oval 1277">
                <a:extLst>
                  <a:ext uri="{FF2B5EF4-FFF2-40B4-BE49-F238E27FC236}">
                    <a16:creationId xmlns:a16="http://schemas.microsoft.com/office/drawing/2014/main" id="{71AE581B-3DDE-4B97-92AF-CDAC0C6D6009}"/>
                  </a:ext>
                </a:extLst>
              </p:cNvPr>
              <p:cNvSpPr/>
              <p:nvPr>
                <p:custDataLst>
                  <p:tags r:id="rId9"/>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79" name="Oval 1278">
                <a:extLst>
                  <a:ext uri="{FF2B5EF4-FFF2-40B4-BE49-F238E27FC236}">
                    <a16:creationId xmlns:a16="http://schemas.microsoft.com/office/drawing/2014/main" id="{223DA19A-4DA1-4D23-88DD-E4972A70F1CD}"/>
                  </a:ext>
                </a:extLst>
              </p:cNvPr>
              <p:cNvSpPr/>
              <p:nvPr>
                <p:custDataLst>
                  <p:tags r:id="rId10"/>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0" name="Oval 1279">
                <a:extLst>
                  <a:ext uri="{FF2B5EF4-FFF2-40B4-BE49-F238E27FC236}">
                    <a16:creationId xmlns:a16="http://schemas.microsoft.com/office/drawing/2014/main" id="{CFC46744-79E9-43FC-968F-783805BAF760}"/>
                  </a:ext>
                </a:extLst>
              </p:cNvPr>
              <p:cNvSpPr/>
              <p:nvPr>
                <p:custDataLst>
                  <p:tags r:id="rId11"/>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1" name="Oval 1280">
                <a:extLst>
                  <a:ext uri="{FF2B5EF4-FFF2-40B4-BE49-F238E27FC236}">
                    <a16:creationId xmlns:a16="http://schemas.microsoft.com/office/drawing/2014/main" id="{9B68D12F-B6A1-43F7-B287-FC4F69916B66}"/>
                  </a:ext>
                </a:extLst>
              </p:cNvPr>
              <p:cNvSpPr/>
              <p:nvPr>
                <p:custDataLst>
                  <p:tags r:id="rId12"/>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2" name="Oval 1281">
                <a:extLst>
                  <a:ext uri="{FF2B5EF4-FFF2-40B4-BE49-F238E27FC236}">
                    <a16:creationId xmlns:a16="http://schemas.microsoft.com/office/drawing/2014/main" id="{49C8E195-D694-4483-8A97-39BE27BD971F}"/>
                  </a:ext>
                </a:extLst>
              </p:cNvPr>
              <p:cNvSpPr/>
              <p:nvPr>
                <p:custDataLst>
                  <p:tags r:id="rId13"/>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3" name="Oval 1282">
                <a:extLst>
                  <a:ext uri="{FF2B5EF4-FFF2-40B4-BE49-F238E27FC236}">
                    <a16:creationId xmlns:a16="http://schemas.microsoft.com/office/drawing/2014/main" id="{B1123C62-F222-4940-9581-2B5939C680CA}"/>
                  </a:ext>
                </a:extLst>
              </p:cNvPr>
              <p:cNvSpPr/>
              <p:nvPr>
                <p:custDataLst>
                  <p:tags r:id="rId14"/>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4" name="Oval 1283">
                <a:extLst>
                  <a:ext uri="{FF2B5EF4-FFF2-40B4-BE49-F238E27FC236}">
                    <a16:creationId xmlns:a16="http://schemas.microsoft.com/office/drawing/2014/main" id="{E0C40742-B1D0-4B5F-8A41-F7A8FFDBCAD6}"/>
                  </a:ext>
                </a:extLst>
              </p:cNvPr>
              <p:cNvSpPr/>
              <p:nvPr>
                <p:custDataLst>
                  <p:tags r:id="rId15"/>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5" name="Oval 1284">
                <a:extLst>
                  <a:ext uri="{FF2B5EF4-FFF2-40B4-BE49-F238E27FC236}">
                    <a16:creationId xmlns:a16="http://schemas.microsoft.com/office/drawing/2014/main" id="{C75D394A-B97B-4081-B59B-3AE12E822E6C}"/>
                  </a:ext>
                </a:extLst>
              </p:cNvPr>
              <p:cNvSpPr/>
              <p:nvPr>
                <p:custDataLst>
                  <p:tags r:id="rId16"/>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6" name="Oval 1285">
                <a:extLst>
                  <a:ext uri="{FF2B5EF4-FFF2-40B4-BE49-F238E27FC236}">
                    <a16:creationId xmlns:a16="http://schemas.microsoft.com/office/drawing/2014/main" id="{9ACF186E-C31F-4912-9F26-A9438D5A937B}"/>
                  </a:ext>
                </a:extLst>
              </p:cNvPr>
              <p:cNvSpPr/>
              <p:nvPr>
                <p:custDataLst>
                  <p:tags r:id="rId17"/>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7" name="Oval 1286">
                <a:extLst>
                  <a:ext uri="{FF2B5EF4-FFF2-40B4-BE49-F238E27FC236}">
                    <a16:creationId xmlns:a16="http://schemas.microsoft.com/office/drawing/2014/main" id="{2B41C143-6824-401F-AAA4-32FC362C8581}"/>
                  </a:ext>
                </a:extLst>
              </p:cNvPr>
              <p:cNvSpPr/>
              <p:nvPr>
                <p:custDataLst>
                  <p:tags r:id="rId18"/>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8" name="Oval 1287">
                <a:extLst>
                  <a:ext uri="{FF2B5EF4-FFF2-40B4-BE49-F238E27FC236}">
                    <a16:creationId xmlns:a16="http://schemas.microsoft.com/office/drawing/2014/main" id="{F0C8A87E-57E1-41CA-AE0F-3A60F5FBC70B}"/>
                  </a:ext>
                </a:extLst>
              </p:cNvPr>
              <p:cNvSpPr/>
              <p:nvPr>
                <p:custDataLst>
                  <p:tags r:id="rId19"/>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89" name="Oval 1288">
                <a:extLst>
                  <a:ext uri="{FF2B5EF4-FFF2-40B4-BE49-F238E27FC236}">
                    <a16:creationId xmlns:a16="http://schemas.microsoft.com/office/drawing/2014/main" id="{6519F9F4-D899-455F-AE5B-ED0788BE2786}"/>
                  </a:ext>
                </a:extLst>
              </p:cNvPr>
              <p:cNvSpPr/>
              <p:nvPr/>
            </p:nvSpPr>
            <p:spPr>
              <a:xfrm>
                <a:off x="3283140" y="264951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90" name="Oval 1289">
                <a:extLst>
                  <a:ext uri="{FF2B5EF4-FFF2-40B4-BE49-F238E27FC236}">
                    <a16:creationId xmlns:a16="http://schemas.microsoft.com/office/drawing/2014/main" id="{4D2277E2-0D97-4C7D-9508-828FC558B136}"/>
                  </a:ext>
                </a:extLst>
              </p:cNvPr>
              <p:cNvSpPr/>
              <p:nvPr/>
            </p:nvSpPr>
            <p:spPr>
              <a:xfrm>
                <a:off x="3283140" y="264951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1291" name="Connector: Elbow 1290">
                <a:extLst>
                  <a:ext uri="{FF2B5EF4-FFF2-40B4-BE49-F238E27FC236}">
                    <a16:creationId xmlns:a16="http://schemas.microsoft.com/office/drawing/2014/main" id="{7F70F8AF-328B-4C0C-80DD-E6D42F545D73}"/>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2" name="Connector: Elbow 1291">
                <a:extLst>
                  <a:ext uri="{FF2B5EF4-FFF2-40B4-BE49-F238E27FC236}">
                    <a16:creationId xmlns:a16="http://schemas.microsoft.com/office/drawing/2014/main" id="{CA916330-F329-4F3C-80F7-E197DF91EB01}"/>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778CC44C-EC07-4D2F-9864-640DDC001746}"/>
                  </a:ext>
                </a:extLst>
              </p:cNvPr>
              <p:cNvCxnSpPr>
                <a:cxnSpLocks/>
              </p:cNvCxnSpPr>
              <p:nvPr/>
            </p:nvCxnSpPr>
            <p:spPr>
              <a:xfrm>
                <a:off x="43301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E97436A4-5231-408B-B41F-A27A08BB11B5}"/>
                  </a:ext>
                </a:extLst>
              </p:cNvPr>
              <p:cNvCxnSpPr>
                <a:cxnSpLocks/>
              </p:cNvCxnSpPr>
              <p:nvPr/>
            </p:nvCxnSpPr>
            <p:spPr>
              <a:xfrm>
                <a:off x="44896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DAAAEA02-E2AD-4A6A-8138-265C47BA3C2A}"/>
                  </a:ext>
                </a:extLst>
              </p:cNvPr>
              <p:cNvCxnSpPr>
                <a:cxnSpLocks/>
              </p:cNvCxnSpPr>
              <p:nvPr/>
            </p:nvCxnSpPr>
            <p:spPr>
              <a:xfrm>
                <a:off x="46491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97" name="yellow 1">
                <a:extLst>
                  <a:ext uri="{FF2B5EF4-FFF2-40B4-BE49-F238E27FC236}">
                    <a16:creationId xmlns:a16="http://schemas.microsoft.com/office/drawing/2014/main" id="{32B106CB-6EF3-4852-8A97-39B554BBBBDB}"/>
                  </a:ext>
                </a:extLst>
              </p:cNvPr>
              <p:cNvSpPr/>
              <p:nvPr>
                <p:custDataLst>
                  <p:tags r:id="rId20"/>
                </p:custDataLst>
              </p:nvPr>
            </p:nvSpPr>
            <p:spPr>
              <a:xfrm>
                <a:off x="4314498" y="282405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98" name="blue 1">
                <a:extLst>
                  <a:ext uri="{FF2B5EF4-FFF2-40B4-BE49-F238E27FC236}">
                    <a16:creationId xmlns:a16="http://schemas.microsoft.com/office/drawing/2014/main" id="{810F465B-14DD-4817-AF53-AD9FE3E2CD4D}"/>
                  </a:ext>
                </a:extLst>
              </p:cNvPr>
              <p:cNvSpPr/>
              <p:nvPr>
                <p:custDataLst>
                  <p:tags r:id="rId21"/>
                </p:custDataLst>
              </p:nvPr>
            </p:nvSpPr>
            <p:spPr>
              <a:xfrm>
                <a:off x="4314080" y="282165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99" name="green 1">
                <a:extLst>
                  <a:ext uri="{FF2B5EF4-FFF2-40B4-BE49-F238E27FC236}">
                    <a16:creationId xmlns:a16="http://schemas.microsoft.com/office/drawing/2014/main" id="{DF1C2D1F-B3F6-401A-AFCF-32A0DAC3FCB0}"/>
                  </a:ext>
                </a:extLst>
              </p:cNvPr>
              <p:cNvSpPr/>
              <p:nvPr>
                <p:custDataLst>
                  <p:tags r:id="rId22"/>
                </p:custDataLst>
              </p:nvPr>
            </p:nvSpPr>
            <p:spPr>
              <a:xfrm>
                <a:off x="4314076" y="282403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0" name="green 2">
                <a:extLst>
                  <a:ext uri="{FF2B5EF4-FFF2-40B4-BE49-F238E27FC236}">
                    <a16:creationId xmlns:a16="http://schemas.microsoft.com/office/drawing/2014/main" id="{88427C29-B587-4DF8-BB0E-3DE4118ECB08}"/>
                  </a:ext>
                </a:extLst>
              </p:cNvPr>
              <p:cNvSpPr/>
              <p:nvPr>
                <p:custDataLst>
                  <p:tags r:id="rId23"/>
                </p:custDataLst>
              </p:nvPr>
            </p:nvSpPr>
            <p:spPr>
              <a:xfrm>
                <a:off x="4466898" y="281892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1" name="yellow 2">
                <a:extLst>
                  <a:ext uri="{FF2B5EF4-FFF2-40B4-BE49-F238E27FC236}">
                    <a16:creationId xmlns:a16="http://schemas.microsoft.com/office/drawing/2014/main" id="{03FACA18-FCE4-4B5A-AA63-8F1E34A58C45}"/>
                  </a:ext>
                </a:extLst>
              </p:cNvPr>
              <p:cNvSpPr/>
              <p:nvPr>
                <p:custDataLst>
                  <p:tags r:id="rId24"/>
                </p:custDataLst>
              </p:nvPr>
            </p:nvSpPr>
            <p:spPr>
              <a:xfrm>
                <a:off x="4468906" y="282403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2" name="blue 2">
                <a:extLst>
                  <a:ext uri="{FF2B5EF4-FFF2-40B4-BE49-F238E27FC236}">
                    <a16:creationId xmlns:a16="http://schemas.microsoft.com/office/drawing/2014/main" id="{516554AD-5800-49B5-9A34-B20417659CC6}"/>
                  </a:ext>
                </a:extLst>
              </p:cNvPr>
              <p:cNvSpPr/>
              <p:nvPr>
                <p:custDataLst>
                  <p:tags r:id="rId25"/>
                </p:custDataLst>
              </p:nvPr>
            </p:nvSpPr>
            <p:spPr>
              <a:xfrm>
                <a:off x="4463564" y="282403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3" name="yellow 3">
                <a:extLst>
                  <a:ext uri="{FF2B5EF4-FFF2-40B4-BE49-F238E27FC236}">
                    <a16:creationId xmlns:a16="http://schemas.microsoft.com/office/drawing/2014/main" id="{FA0A3EF3-A361-40DE-8463-B284880F682D}"/>
                  </a:ext>
                </a:extLst>
              </p:cNvPr>
              <p:cNvSpPr/>
              <p:nvPr>
                <p:custDataLst>
                  <p:tags r:id="rId26"/>
                </p:custDataLst>
              </p:nvPr>
            </p:nvSpPr>
            <p:spPr>
              <a:xfrm>
                <a:off x="4632797" y="281892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4" name="green 3">
                <a:extLst>
                  <a:ext uri="{FF2B5EF4-FFF2-40B4-BE49-F238E27FC236}">
                    <a16:creationId xmlns:a16="http://schemas.microsoft.com/office/drawing/2014/main" id="{3F853937-56E9-46A7-84D4-09951C4A178B}"/>
                  </a:ext>
                </a:extLst>
              </p:cNvPr>
              <p:cNvSpPr/>
              <p:nvPr>
                <p:custDataLst>
                  <p:tags r:id="rId27"/>
                </p:custDataLst>
              </p:nvPr>
            </p:nvSpPr>
            <p:spPr>
              <a:xfrm>
                <a:off x="4632797" y="281892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9" name="blue 3">
                <a:extLst>
                  <a:ext uri="{FF2B5EF4-FFF2-40B4-BE49-F238E27FC236}">
                    <a16:creationId xmlns:a16="http://schemas.microsoft.com/office/drawing/2014/main" id="{8EDD1B71-CAC4-40E9-ABF3-8B62F11B008C}"/>
                  </a:ext>
                </a:extLst>
              </p:cNvPr>
              <p:cNvSpPr/>
              <p:nvPr>
                <p:custDataLst>
                  <p:tags r:id="rId28"/>
                </p:custDataLst>
              </p:nvPr>
            </p:nvSpPr>
            <p:spPr>
              <a:xfrm>
                <a:off x="4632810" y="282131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311" name="Group 1310">
                <a:extLst>
                  <a:ext uri="{FF2B5EF4-FFF2-40B4-BE49-F238E27FC236}">
                    <a16:creationId xmlns:a16="http://schemas.microsoft.com/office/drawing/2014/main" id="{DE364999-C8FB-43A4-A108-978340342349}"/>
                  </a:ext>
                </a:extLst>
              </p:cNvPr>
              <p:cNvGrpSpPr/>
              <p:nvPr/>
            </p:nvGrpSpPr>
            <p:grpSpPr>
              <a:xfrm>
                <a:off x="4259919" y="2214899"/>
                <a:ext cx="465186" cy="337180"/>
                <a:chOff x="4207537" y="2273730"/>
                <a:chExt cx="598923" cy="434116"/>
              </a:xfrm>
            </p:grpSpPr>
            <p:grpSp>
              <p:nvGrpSpPr>
                <p:cNvPr id="1394" name="Group 1393">
                  <a:extLst>
                    <a:ext uri="{FF2B5EF4-FFF2-40B4-BE49-F238E27FC236}">
                      <a16:creationId xmlns:a16="http://schemas.microsoft.com/office/drawing/2014/main" id="{9242A5F8-BBAD-4DB8-9B2C-48325D520462}"/>
                    </a:ext>
                  </a:extLst>
                </p:cNvPr>
                <p:cNvGrpSpPr/>
                <p:nvPr/>
              </p:nvGrpSpPr>
              <p:grpSpPr>
                <a:xfrm>
                  <a:off x="4207537" y="2273730"/>
                  <a:ext cx="179387" cy="434116"/>
                  <a:chOff x="2330274" y="3840316"/>
                  <a:chExt cx="238125" cy="576262"/>
                </a:xfrm>
              </p:grpSpPr>
              <p:sp>
                <p:nvSpPr>
                  <p:cNvPr id="1409" name="Freeform 201">
                    <a:extLst>
                      <a:ext uri="{FF2B5EF4-FFF2-40B4-BE49-F238E27FC236}">
                        <a16:creationId xmlns:a16="http://schemas.microsoft.com/office/drawing/2014/main" id="{CEE34CDD-FC21-43E4-8760-C9C81179716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0" name="Line 202">
                    <a:extLst>
                      <a:ext uri="{FF2B5EF4-FFF2-40B4-BE49-F238E27FC236}">
                        <a16:creationId xmlns:a16="http://schemas.microsoft.com/office/drawing/2014/main" id="{64C30C1B-1B97-4E2C-8892-C6AFDEF8D1C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1" name="Line 203">
                    <a:extLst>
                      <a:ext uri="{FF2B5EF4-FFF2-40B4-BE49-F238E27FC236}">
                        <a16:creationId xmlns:a16="http://schemas.microsoft.com/office/drawing/2014/main" id="{D0E38CF8-E983-4C37-B1DD-65B960B10A4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2" name="Line 204">
                    <a:extLst>
                      <a:ext uri="{FF2B5EF4-FFF2-40B4-BE49-F238E27FC236}">
                        <a16:creationId xmlns:a16="http://schemas.microsoft.com/office/drawing/2014/main" id="{EB766D14-ED69-4B0B-ABEA-25378B9670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3" name="Line 205">
                    <a:extLst>
                      <a:ext uri="{FF2B5EF4-FFF2-40B4-BE49-F238E27FC236}">
                        <a16:creationId xmlns:a16="http://schemas.microsoft.com/office/drawing/2014/main" id="{82210BC0-5731-47EA-B26F-3804DE485F3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4" name="Line 206">
                    <a:extLst>
                      <a:ext uri="{FF2B5EF4-FFF2-40B4-BE49-F238E27FC236}">
                        <a16:creationId xmlns:a16="http://schemas.microsoft.com/office/drawing/2014/main" id="{85805709-42B9-4FB4-BC16-ED6C7DB3EB8D}"/>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95" name="Group 1394">
                  <a:extLst>
                    <a:ext uri="{FF2B5EF4-FFF2-40B4-BE49-F238E27FC236}">
                      <a16:creationId xmlns:a16="http://schemas.microsoft.com/office/drawing/2014/main" id="{FEB299D6-AD03-4659-A877-2EB2D5A3D57E}"/>
                    </a:ext>
                  </a:extLst>
                </p:cNvPr>
                <p:cNvGrpSpPr/>
                <p:nvPr/>
              </p:nvGrpSpPr>
              <p:grpSpPr>
                <a:xfrm>
                  <a:off x="4417305" y="2273730"/>
                  <a:ext cx="179387" cy="434116"/>
                  <a:chOff x="2330274" y="3840316"/>
                  <a:chExt cx="238125" cy="576262"/>
                </a:xfrm>
              </p:grpSpPr>
              <p:sp>
                <p:nvSpPr>
                  <p:cNvPr id="1403" name="Freeform 201">
                    <a:extLst>
                      <a:ext uri="{FF2B5EF4-FFF2-40B4-BE49-F238E27FC236}">
                        <a16:creationId xmlns:a16="http://schemas.microsoft.com/office/drawing/2014/main" id="{3C76D315-910C-4E8B-B663-DB5B6AC691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4" name="Line 202">
                    <a:extLst>
                      <a:ext uri="{FF2B5EF4-FFF2-40B4-BE49-F238E27FC236}">
                        <a16:creationId xmlns:a16="http://schemas.microsoft.com/office/drawing/2014/main" id="{EFA20F39-0C57-4C3D-837F-82CC59EAE9D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5" name="Line 203">
                    <a:extLst>
                      <a:ext uri="{FF2B5EF4-FFF2-40B4-BE49-F238E27FC236}">
                        <a16:creationId xmlns:a16="http://schemas.microsoft.com/office/drawing/2014/main" id="{708481A0-D13E-4B7C-A04A-F52BE0F05E2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6" name="Line 204">
                    <a:extLst>
                      <a:ext uri="{FF2B5EF4-FFF2-40B4-BE49-F238E27FC236}">
                        <a16:creationId xmlns:a16="http://schemas.microsoft.com/office/drawing/2014/main" id="{7E0016C4-F4EE-4D2F-B48E-3D36C953D28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7" name="Line 205">
                    <a:extLst>
                      <a:ext uri="{FF2B5EF4-FFF2-40B4-BE49-F238E27FC236}">
                        <a16:creationId xmlns:a16="http://schemas.microsoft.com/office/drawing/2014/main" id="{748B6E32-5BB0-4F38-B3FA-E2D999995DF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8" name="Line 206">
                    <a:extLst>
                      <a:ext uri="{FF2B5EF4-FFF2-40B4-BE49-F238E27FC236}">
                        <a16:creationId xmlns:a16="http://schemas.microsoft.com/office/drawing/2014/main" id="{2C268E1A-8DF8-4A0E-9754-98BACC3F74C4}"/>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96" name="Group 1395">
                  <a:extLst>
                    <a:ext uri="{FF2B5EF4-FFF2-40B4-BE49-F238E27FC236}">
                      <a16:creationId xmlns:a16="http://schemas.microsoft.com/office/drawing/2014/main" id="{BC25803A-A2A7-457E-B9F2-93E5BA6D7CDA}"/>
                    </a:ext>
                  </a:extLst>
                </p:cNvPr>
                <p:cNvGrpSpPr/>
                <p:nvPr/>
              </p:nvGrpSpPr>
              <p:grpSpPr>
                <a:xfrm>
                  <a:off x="4627073" y="2273730"/>
                  <a:ext cx="179387" cy="434116"/>
                  <a:chOff x="2330274" y="3840316"/>
                  <a:chExt cx="238125" cy="576262"/>
                </a:xfrm>
              </p:grpSpPr>
              <p:sp>
                <p:nvSpPr>
                  <p:cNvPr id="1397" name="Freeform 201">
                    <a:extLst>
                      <a:ext uri="{FF2B5EF4-FFF2-40B4-BE49-F238E27FC236}">
                        <a16:creationId xmlns:a16="http://schemas.microsoft.com/office/drawing/2014/main" id="{DA2C08AB-4D68-425F-B7B2-6447EDC9B5E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8" name="Line 202">
                    <a:extLst>
                      <a:ext uri="{FF2B5EF4-FFF2-40B4-BE49-F238E27FC236}">
                        <a16:creationId xmlns:a16="http://schemas.microsoft.com/office/drawing/2014/main" id="{D9D15C0A-05A9-4E02-A121-493D26220D9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9" name="Line 203">
                    <a:extLst>
                      <a:ext uri="{FF2B5EF4-FFF2-40B4-BE49-F238E27FC236}">
                        <a16:creationId xmlns:a16="http://schemas.microsoft.com/office/drawing/2014/main" id="{89EC991A-08E6-46D3-A5B7-8C7FA4CF712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0" name="Line 204">
                    <a:extLst>
                      <a:ext uri="{FF2B5EF4-FFF2-40B4-BE49-F238E27FC236}">
                        <a16:creationId xmlns:a16="http://schemas.microsoft.com/office/drawing/2014/main" id="{ECEB4E01-1B45-4441-B000-80C45262AC9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1" name="Line 205">
                    <a:extLst>
                      <a:ext uri="{FF2B5EF4-FFF2-40B4-BE49-F238E27FC236}">
                        <a16:creationId xmlns:a16="http://schemas.microsoft.com/office/drawing/2014/main" id="{DE94E04B-F6DF-44A6-BDD9-E985BC956D6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2" name="Line 206">
                    <a:extLst>
                      <a:ext uri="{FF2B5EF4-FFF2-40B4-BE49-F238E27FC236}">
                        <a16:creationId xmlns:a16="http://schemas.microsoft.com/office/drawing/2014/main" id="{C8EC96EB-2390-4B7D-BD2E-0EBAE7C800A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312" name="Group 1311">
                <a:extLst>
                  <a:ext uri="{FF2B5EF4-FFF2-40B4-BE49-F238E27FC236}">
                    <a16:creationId xmlns:a16="http://schemas.microsoft.com/office/drawing/2014/main" id="{8EABE637-4B4F-49D9-9617-113A1E5C43B4}"/>
                  </a:ext>
                </a:extLst>
              </p:cNvPr>
              <p:cNvGrpSpPr/>
              <p:nvPr/>
            </p:nvGrpSpPr>
            <p:grpSpPr>
              <a:xfrm>
                <a:off x="4259919" y="2780652"/>
                <a:ext cx="465186" cy="337180"/>
                <a:chOff x="4207537" y="2273730"/>
                <a:chExt cx="598923" cy="434116"/>
              </a:xfrm>
            </p:grpSpPr>
            <p:grpSp>
              <p:nvGrpSpPr>
                <p:cNvPr id="1373" name="Group 1372">
                  <a:extLst>
                    <a:ext uri="{FF2B5EF4-FFF2-40B4-BE49-F238E27FC236}">
                      <a16:creationId xmlns:a16="http://schemas.microsoft.com/office/drawing/2014/main" id="{924FF9DE-B3EF-48E3-862A-CB668CCF4BFB}"/>
                    </a:ext>
                  </a:extLst>
                </p:cNvPr>
                <p:cNvGrpSpPr/>
                <p:nvPr/>
              </p:nvGrpSpPr>
              <p:grpSpPr>
                <a:xfrm>
                  <a:off x="4207537" y="2273730"/>
                  <a:ext cx="179387" cy="434116"/>
                  <a:chOff x="2330274" y="3840316"/>
                  <a:chExt cx="238125" cy="576262"/>
                </a:xfrm>
              </p:grpSpPr>
              <p:sp>
                <p:nvSpPr>
                  <p:cNvPr id="1388" name="Freeform 201">
                    <a:extLst>
                      <a:ext uri="{FF2B5EF4-FFF2-40B4-BE49-F238E27FC236}">
                        <a16:creationId xmlns:a16="http://schemas.microsoft.com/office/drawing/2014/main" id="{77802B1F-CE8F-464B-9093-75CC510487F4}"/>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9" name="Line 202">
                    <a:extLst>
                      <a:ext uri="{FF2B5EF4-FFF2-40B4-BE49-F238E27FC236}">
                        <a16:creationId xmlns:a16="http://schemas.microsoft.com/office/drawing/2014/main" id="{872A914F-D6CE-4933-8DA1-0261F8955B9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0" name="Line 203">
                    <a:extLst>
                      <a:ext uri="{FF2B5EF4-FFF2-40B4-BE49-F238E27FC236}">
                        <a16:creationId xmlns:a16="http://schemas.microsoft.com/office/drawing/2014/main" id="{95272EDC-64CD-4F41-B959-4AC10A9F4119}"/>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1" name="Line 204">
                    <a:extLst>
                      <a:ext uri="{FF2B5EF4-FFF2-40B4-BE49-F238E27FC236}">
                        <a16:creationId xmlns:a16="http://schemas.microsoft.com/office/drawing/2014/main" id="{51C401E4-9BFB-478A-97CC-92366665AB1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2" name="Line 205">
                    <a:extLst>
                      <a:ext uri="{FF2B5EF4-FFF2-40B4-BE49-F238E27FC236}">
                        <a16:creationId xmlns:a16="http://schemas.microsoft.com/office/drawing/2014/main" id="{673ADB9B-E7C3-44A8-9347-E8F15F85B0C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3" name="Line 206">
                    <a:extLst>
                      <a:ext uri="{FF2B5EF4-FFF2-40B4-BE49-F238E27FC236}">
                        <a16:creationId xmlns:a16="http://schemas.microsoft.com/office/drawing/2014/main" id="{5EB55E69-1D80-419D-845F-4967AA4A934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74" name="Group 1373">
                  <a:extLst>
                    <a:ext uri="{FF2B5EF4-FFF2-40B4-BE49-F238E27FC236}">
                      <a16:creationId xmlns:a16="http://schemas.microsoft.com/office/drawing/2014/main" id="{361B940F-CBA8-43D1-B6D9-45D5BD39A771}"/>
                    </a:ext>
                  </a:extLst>
                </p:cNvPr>
                <p:cNvGrpSpPr/>
                <p:nvPr/>
              </p:nvGrpSpPr>
              <p:grpSpPr>
                <a:xfrm>
                  <a:off x="4417305" y="2273730"/>
                  <a:ext cx="179387" cy="434116"/>
                  <a:chOff x="2330274" y="3840316"/>
                  <a:chExt cx="238125" cy="576262"/>
                </a:xfrm>
              </p:grpSpPr>
              <p:sp>
                <p:nvSpPr>
                  <p:cNvPr id="1382" name="Freeform 201">
                    <a:extLst>
                      <a:ext uri="{FF2B5EF4-FFF2-40B4-BE49-F238E27FC236}">
                        <a16:creationId xmlns:a16="http://schemas.microsoft.com/office/drawing/2014/main" id="{52FD91D5-9222-4C24-A20E-93C3ECAF56E3}"/>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3" name="Line 202">
                    <a:extLst>
                      <a:ext uri="{FF2B5EF4-FFF2-40B4-BE49-F238E27FC236}">
                        <a16:creationId xmlns:a16="http://schemas.microsoft.com/office/drawing/2014/main" id="{92D1D892-4519-44F3-86F2-F6344F06C9E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4" name="Line 203">
                    <a:extLst>
                      <a:ext uri="{FF2B5EF4-FFF2-40B4-BE49-F238E27FC236}">
                        <a16:creationId xmlns:a16="http://schemas.microsoft.com/office/drawing/2014/main" id="{9E8C2FFB-FC3F-4B92-8874-BF80C86ACD7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5" name="Line 204">
                    <a:extLst>
                      <a:ext uri="{FF2B5EF4-FFF2-40B4-BE49-F238E27FC236}">
                        <a16:creationId xmlns:a16="http://schemas.microsoft.com/office/drawing/2014/main" id="{3CC042E0-3E10-4922-83D3-74ECAC601B8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6" name="Line 205">
                    <a:extLst>
                      <a:ext uri="{FF2B5EF4-FFF2-40B4-BE49-F238E27FC236}">
                        <a16:creationId xmlns:a16="http://schemas.microsoft.com/office/drawing/2014/main" id="{2FD88531-6AA4-4ACE-B263-AE8E588826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7" name="Line 206">
                    <a:extLst>
                      <a:ext uri="{FF2B5EF4-FFF2-40B4-BE49-F238E27FC236}">
                        <a16:creationId xmlns:a16="http://schemas.microsoft.com/office/drawing/2014/main" id="{7AC6BD20-3497-46B4-B1EC-12E86453B5D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75" name="Group 1374">
                  <a:extLst>
                    <a:ext uri="{FF2B5EF4-FFF2-40B4-BE49-F238E27FC236}">
                      <a16:creationId xmlns:a16="http://schemas.microsoft.com/office/drawing/2014/main" id="{A8584F36-CE14-4605-B685-08B96B199CA5}"/>
                    </a:ext>
                  </a:extLst>
                </p:cNvPr>
                <p:cNvGrpSpPr/>
                <p:nvPr/>
              </p:nvGrpSpPr>
              <p:grpSpPr>
                <a:xfrm>
                  <a:off x="4627073" y="2273730"/>
                  <a:ext cx="179387" cy="434116"/>
                  <a:chOff x="2330274" y="3840316"/>
                  <a:chExt cx="238125" cy="576262"/>
                </a:xfrm>
              </p:grpSpPr>
              <p:sp>
                <p:nvSpPr>
                  <p:cNvPr id="1376" name="Freeform 201">
                    <a:extLst>
                      <a:ext uri="{FF2B5EF4-FFF2-40B4-BE49-F238E27FC236}">
                        <a16:creationId xmlns:a16="http://schemas.microsoft.com/office/drawing/2014/main" id="{2634C946-0F56-4FA2-8123-F1B493290EB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7" name="Line 202">
                    <a:extLst>
                      <a:ext uri="{FF2B5EF4-FFF2-40B4-BE49-F238E27FC236}">
                        <a16:creationId xmlns:a16="http://schemas.microsoft.com/office/drawing/2014/main" id="{D2394402-E969-464A-A52F-31E7E9EA7DE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8" name="Line 203">
                    <a:extLst>
                      <a:ext uri="{FF2B5EF4-FFF2-40B4-BE49-F238E27FC236}">
                        <a16:creationId xmlns:a16="http://schemas.microsoft.com/office/drawing/2014/main" id="{326D55B9-D60D-4C46-A920-62A652E091B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9" name="Line 204">
                    <a:extLst>
                      <a:ext uri="{FF2B5EF4-FFF2-40B4-BE49-F238E27FC236}">
                        <a16:creationId xmlns:a16="http://schemas.microsoft.com/office/drawing/2014/main" id="{FACDABAF-08D9-4FB0-BDD5-D3CA9715AA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0" name="Line 205">
                    <a:extLst>
                      <a:ext uri="{FF2B5EF4-FFF2-40B4-BE49-F238E27FC236}">
                        <a16:creationId xmlns:a16="http://schemas.microsoft.com/office/drawing/2014/main" id="{7F2887AC-8B36-4E3F-8C64-D2E63BAD261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1" name="Line 206">
                    <a:extLst>
                      <a:ext uri="{FF2B5EF4-FFF2-40B4-BE49-F238E27FC236}">
                        <a16:creationId xmlns:a16="http://schemas.microsoft.com/office/drawing/2014/main" id="{441A9F81-B62B-47D4-967A-D124C42BEF76}"/>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313" name="Connector: Elbow 1312">
                <a:extLst>
                  <a:ext uri="{FF2B5EF4-FFF2-40B4-BE49-F238E27FC236}">
                    <a16:creationId xmlns:a16="http://schemas.microsoft.com/office/drawing/2014/main" id="{B796D1FC-881A-4D36-BA34-5A910E0162BD}"/>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4" name="Connector: Elbow 1313">
                <a:extLst>
                  <a:ext uri="{FF2B5EF4-FFF2-40B4-BE49-F238E27FC236}">
                    <a16:creationId xmlns:a16="http://schemas.microsoft.com/office/drawing/2014/main" id="{E7BD0243-070C-4CD4-8408-FE4472A6579F}"/>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5" name="Connector: Elbow 1314">
                <a:extLst>
                  <a:ext uri="{FF2B5EF4-FFF2-40B4-BE49-F238E27FC236}">
                    <a16:creationId xmlns:a16="http://schemas.microsoft.com/office/drawing/2014/main" id="{2FE0BFEB-B6A1-421C-86E7-778739B2A981}"/>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FDC6A948-5310-4CC0-8DFA-3786E0D2BF4B}"/>
                  </a:ext>
                </a:extLst>
              </p:cNvPr>
              <p:cNvCxnSpPr>
                <a:cxnSpLocks/>
              </p:cNvCxnSpPr>
              <p:nvPr/>
            </p:nvCxnSpPr>
            <p:spPr>
              <a:xfrm>
                <a:off x="75686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7" name="Straight Connector 1316">
                <a:extLst>
                  <a:ext uri="{FF2B5EF4-FFF2-40B4-BE49-F238E27FC236}">
                    <a16:creationId xmlns:a16="http://schemas.microsoft.com/office/drawing/2014/main" id="{C3AECA82-D0DF-4F4A-914A-4A41789E5647}"/>
                  </a:ext>
                </a:extLst>
              </p:cNvPr>
              <p:cNvCxnSpPr>
                <a:cxnSpLocks/>
              </p:cNvCxnSpPr>
              <p:nvPr/>
            </p:nvCxnSpPr>
            <p:spPr>
              <a:xfrm>
                <a:off x="77281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19A4C257-5362-49FB-B444-535F5CD9A036}"/>
                  </a:ext>
                </a:extLst>
              </p:cNvPr>
              <p:cNvCxnSpPr>
                <a:cxnSpLocks/>
              </p:cNvCxnSpPr>
              <p:nvPr/>
            </p:nvCxnSpPr>
            <p:spPr>
              <a:xfrm>
                <a:off x="78876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319" name="yellow 1">
                <a:extLst>
                  <a:ext uri="{FF2B5EF4-FFF2-40B4-BE49-F238E27FC236}">
                    <a16:creationId xmlns:a16="http://schemas.microsoft.com/office/drawing/2014/main" id="{39FD6921-B618-477D-ABC9-81B424E197A9}"/>
                  </a:ext>
                </a:extLst>
              </p:cNvPr>
              <p:cNvSpPr/>
              <p:nvPr>
                <p:custDataLst>
                  <p:tags r:id="rId29"/>
                </p:custDataLst>
              </p:nvPr>
            </p:nvSpPr>
            <p:spPr>
              <a:xfrm>
                <a:off x="7554418" y="280589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0" name="blue 1">
                <a:extLst>
                  <a:ext uri="{FF2B5EF4-FFF2-40B4-BE49-F238E27FC236}">
                    <a16:creationId xmlns:a16="http://schemas.microsoft.com/office/drawing/2014/main" id="{F772E08A-D230-4205-82AC-7514C47F3D1B}"/>
                  </a:ext>
                </a:extLst>
              </p:cNvPr>
              <p:cNvSpPr/>
              <p:nvPr>
                <p:custDataLst>
                  <p:tags r:id="rId30"/>
                </p:custDataLst>
              </p:nvPr>
            </p:nvSpPr>
            <p:spPr>
              <a:xfrm>
                <a:off x="7554000" y="280349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1" name="green 1">
                <a:extLst>
                  <a:ext uri="{FF2B5EF4-FFF2-40B4-BE49-F238E27FC236}">
                    <a16:creationId xmlns:a16="http://schemas.microsoft.com/office/drawing/2014/main" id="{55BB5A97-5BFF-4476-AEFC-4874FD318CCE}"/>
                  </a:ext>
                </a:extLst>
              </p:cNvPr>
              <p:cNvSpPr/>
              <p:nvPr>
                <p:custDataLst>
                  <p:tags r:id="rId31"/>
                </p:custDataLst>
              </p:nvPr>
            </p:nvSpPr>
            <p:spPr>
              <a:xfrm>
                <a:off x="7553996" y="280587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2" name="green 2">
                <a:extLst>
                  <a:ext uri="{FF2B5EF4-FFF2-40B4-BE49-F238E27FC236}">
                    <a16:creationId xmlns:a16="http://schemas.microsoft.com/office/drawing/2014/main" id="{262E9D11-047D-4588-B688-9B8314A0F41F}"/>
                  </a:ext>
                </a:extLst>
              </p:cNvPr>
              <p:cNvSpPr/>
              <p:nvPr>
                <p:custDataLst>
                  <p:tags r:id="rId32"/>
                </p:custDataLst>
              </p:nvPr>
            </p:nvSpPr>
            <p:spPr>
              <a:xfrm>
                <a:off x="7706818" y="280076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3" name="yellow 2">
                <a:extLst>
                  <a:ext uri="{FF2B5EF4-FFF2-40B4-BE49-F238E27FC236}">
                    <a16:creationId xmlns:a16="http://schemas.microsoft.com/office/drawing/2014/main" id="{DDE8B42E-1023-4B06-B878-2A5863FB5F83}"/>
                  </a:ext>
                </a:extLst>
              </p:cNvPr>
              <p:cNvSpPr/>
              <p:nvPr>
                <p:custDataLst>
                  <p:tags r:id="rId33"/>
                </p:custDataLst>
              </p:nvPr>
            </p:nvSpPr>
            <p:spPr>
              <a:xfrm>
                <a:off x="7708826" y="280587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4" name="blue 2">
                <a:extLst>
                  <a:ext uri="{FF2B5EF4-FFF2-40B4-BE49-F238E27FC236}">
                    <a16:creationId xmlns:a16="http://schemas.microsoft.com/office/drawing/2014/main" id="{D2327455-43E5-4825-8CDD-C67EDAAEDA91}"/>
                  </a:ext>
                </a:extLst>
              </p:cNvPr>
              <p:cNvSpPr/>
              <p:nvPr>
                <p:custDataLst>
                  <p:tags r:id="rId34"/>
                </p:custDataLst>
              </p:nvPr>
            </p:nvSpPr>
            <p:spPr>
              <a:xfrm>
                <a:off x="7703484" y="280587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5" name="yellow 3">
                <a:extLst>
                  <a:ext uri="{FF2B5EF4-FFF2-40B4-BE49-F238E27FC236}">
                    <a16:creationId xmlns:a16="http://schemas.microsoft.com/office/drawing/2014/main" id="{7F38B77E-4394-46D7-B0F2-2D5405669F7F}"/>
                  </a:ext>
                </a:extLst>
              </p:cNvPr>
              <p:cNvSpPr/>
              <p:nvPr>
                <p:custDataLst>
                  <p:tags r:id="rId35"/>
                </p:custDataLst>
              </p:nvPr>
            </p:nvSpPr>
            <p:spPr>
              <a:xfrm>
                <a:off x="7872717" y="280076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6" name="green 3">
                <a:extLst>
                  <a:ext uri="{FF2B5EF4-FFF2-40B4-BE49-F238E27FC236}">
                    <a16:creationId xmlns:a16="http://schemas.microsoft.com/office/drawing/2014/main" id="{2217F4FD-75BD-4960-B351-C446539E2B5C}"/>
                  </a:ext>
                </a:extLst>
              </p:cNvPr>
              <p:cNvSpPr/>
              <p:nvPr>
                <p:custDataLst>
                  <p:tags r:id="rId36"/>
                </p:custDataLst>
              </p:nvPr>
            </p:nvSpPr>
            <p:spPr>
              <a:xfrm>
                <a:off x="7872717" y="280076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27" name="blue 3">
                <a:extLst>
                  <a:ext uri="{FF2B5EF4-FFF2-40B4-BE49-F238E27FC236}">
                    <a16:creationId xmlns:a16="http://schemas.microsoft.com/office/drawing/2014/main" id="{85E597EB-C460-42C1-BF1A-C7EF481FD1A7}"/>
                  </a:ext>
                </a:extLst>
              </p:cNvPr>
              <p:cNvSpPr/>
              <p:nvPr>
                <p:custDataLst>
                  <p:tags r:id="rId37"/>
                </p:custDataLst>
              </p:nvPr>
            </p:nvSpPr>
            <p:spPr>
              <a:xfrm>
                <a:off x="7872730" y="280315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328" name="Group 1327">
                <a:extLst>
                  <a:ext uri="{FF2B5EF4-FFF2-40B4-BE49-F238E27FC236}">
                    <a16:creationId xmlns:a16="http://schemas.microsoft.com/office/drawing/2014/main" id="{1429F75D-6644-4820-AEEB-0E668019992B}"/>
                  </a:ext>
                </a:extLst>
              </p:cNvPr>
              <p:cNvGrpSpPr/>
              <p:nvPr/>
            </p:nvGrpSpPr>
            <p:grpSpPr>
              <a:xfrm>
                <a:off x="7488807" y="2214899"/>
                <a:ext cx="465186" cy="337180"/>
                <a:chOff x="4207537" y="2273730"/>
                <a:chExt cx="598923" cy="434116"/>
              </a:xfrm>
            </p:grpSpPr>
            <p:grpSp>
              <p:nvGrpSpPr>
                <p:cNvPr id="1352" name="Group 1351">
                  <a:extLst>
                    <a:ext uri="{FF2B5EF4-FFF2-40B4-BE49-F238E27FC236}">
                      <a16:creationId xmlns:a16="http://schemas.microsoft.com/office/drawing/2014/main" id="{9BD5A9F7-23C0-444F-AA44-269FA55BBC05}"/>
                    </a:ext>
                  </a:extLst>
                </p:cNvPr>
                <p:cNvGrpSpPr/>
                <p:nvPr/>
              </p:nvGrpSpPr>
              <p:grpSpPr>
                <a:xfrm>
                  <a:off x="4207537" y="2273730"/>
                  <a:ext cx="179387" cy="434116"/>
                  <a:chOff x="2330274" y="3840316"/>
                  <a:chExt cx="238125" cy="576262"/>
                </a:xfrm>
              </p:grpSpPr>
              <p:sp>
                <p:nvSpPr>
                  <p:cNvPr id="1367" name="Freeform 201">
                    <a:extLst>
                      <a:ext uri="{FF2B5EF4-FFF2-40B4-BE49-F238E27FC236}">
                        <a16:creationId xmlns:a16="http://schemas.microsoft.com/office/drawing/2014/main" id="{76CDA68A-18E3-41CD-BE46-52D0A8E4932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8" name="Line 202">
                    <a:extLst>
                      <a:ext uri="{FF2B5EF4-FFF2-40B4-BE49-F238E27FC236}">
                        <a16:creationId xmlns:a16="http://schemas.microsoft.com/office/drawing/2014/main" id="{EAB348DF-8A59-49B8-9583-FDD55CCB0C1B}"/>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9" name="Line 203">
                    <a:extLst>
                      <a:ext uri="{FF2B5EF4-FFF2-40B4-BE49-F238E27FC236}">
                        <a16:creationId xmlns:a16="http://schemas.microsoft.com/office/drawing/2014/main" id="{37F440BE-CC4B-47D8-9F51-02C1A1B8A1F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0" name="Line 204">
                    <a:extLst>
                      <a:ext uri="{FF2B5EF4-FFF2-40B4-BE49-F238E27FC236}">
                        <a16:creationId xmlns:a16="http://schemas.microsoft.com/office/drawing/2014/main" id="{B656AE6B-90E0-4C15-9E64-D413ED97DC7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1" name="Line 205">
                    <a:extLst>
                      <a:ext uri="{FF2B5EF4-FFF2-40B4-BE49-F238E27FC236}">
                        <a16:creationId xmlns:a16="http://schemas.microsoft.com/office/drawing/2014/main" id="{3396C86F-3EDC-439B-8FFE-B6773ADBA22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2" name="Line 206">
                    <a:extLst>
                      <a:ext uri="{FF2B5EF4-FFF2-40B4-BE49-F238E27FC236}">
                        <a16:creationId xmlns:a16="http://schemas.microsoft.com/office/drawing/2014/main" id="{2B9C6EF7-278E-488F-A298-9D09E145B2B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53" name="Group 1352">
                  <a:extLst>
                    <a:ext uri="{FF2B5EF4-FFF2-40B4-BE49-F238E27FC236}">
                      <a16:creationId xmlns:a16="http://schemas.microsoft.com/office/drawing/2014/main" id="{63AFE9C6-2198-4C89-9597-06DAB91C1E8D}"/>
                    </a:ext>
                  </a:extLst>
                </p:cNvPr>
                <p:cNvGrpSpPr/>
                <p:nvPr/>
              </p:nvGrpSpPr>
              <p:grpSpPr>
                <a:xfrm>
                  <a:off x="4417305" y="2273730"/>
                  <a:ext cx="179387" cy="434116"/>
                  <a:chOff x="2330274" y="3840316"/>
                  <a:chExt cx="238125" cy="576262"/>
                </a:xfrm>
              </p:grpSpPr>
              <p:sp>
                <p:nvSpPr>
                  <p:cNvPr id="1361" name="Freeform 201">
                    <a:extLst>
                      <a:ext uri="{FF2B5EF4-FFF2-40B4-BE49-F238E27FC236}">
                        <a16:creationId xmlns:a16="http://schemas.microsoft.com/office/drawing/2014/main" id="{4877CFAE-A42D-4D67-9B37-D3F5454637E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2" name="Line 202">
                    <a:extLst>
                      <a:ext uri="{FF2B5EF4-FFF2-40B4-BE49-F238E27FC236}">
                        <a16:creationId xmlns:a16="http://schemas.microsoft.com/office/drawing/2014/main" id="{DAF74B33-5245-4174-859B-FBF3C2C8EED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3" name="Line 203">
                    <a:extLst>
                      <a:ext uri="{FF2B5EF4-FFF2-40B4-BE49-F238E27FC236}">
                        <a16:creationId xmlns:a16="http://schemas.microsoft.com/office/drawing/2014/main" id="{1DC83C29-68FB-44FF-98DB-EA461A3BC0C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4" name="Line 204">
                    <a:extLst>
                      <a:ext uri="{FF2B5EF4-FFF2-40B4-BE49-F238E27FC236}">
                        <a16:creationId xmlns:a16="http://schemas.microsoft.com/office/drawing/2014/main" id="{D0035024-D58A-405D-B4E3-3F4DB0F0C6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5" name="Line 205">
                    <a:extLst>
                      <a:ext uri="{FF2B5EF4-FFF2-40B4-BE49-F238E27FC236}">
                        <a16:creationId xmlns:a16="http://schemas.microsoft.com/office/drawing/2014/main" id="{F44F2ACF-3F96-4AED-9D26-022054FD521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6" name="Line 206">
                    <a:extLst>
                      <a:ext uri="{FF2B5EF4-FFF2-40B4-BE49-F238E27FC236}">
                        <a16:creationId xmlns:a16="http://schemas.microsoft.com/office/drawing/2014/main" id="{13A394DE-B2E3-4698-BBD5-BA3474F4B63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54" name="Group 1353">
                  <a:extLst>
                    <a:ext uri="{FF2B5EF4-FFF2-40B4-BE49-F238E27FC236}">
                      <a16:creationId xmlns:a16="http://schemas.microsoft.com/office/drawing/2014/main" id="{30AF7DB4-78C2-4E15-B2AA-17A33F2BCE41}"/>
                    </a:ext>
                  </a:extLst>
                </p:cNvPr>
                <p:cNvGrpSpPr/>
                <p:nvPr/>
              </p:nvGrpSpPr>
              <p:grpSpPr>
                <a:xfrm>
                  <a:off x="4627073" y="2273730"/>
                  <a:ext cx="179387" cy="434116"/>
                  <a:chOff x="2330274" y="3840316"/>
                  <a:chExt cx="238125" cy="576262"/>
                </a:xfrm>
              </p:grpSpPr>
              <p:sp>
                <p:nvSpPr>
                  <p:cNvPr id="1355" name="Freeform 201">
                    <a:extLst>
                      <a:ext uri="{FF2B5EF4-FFF2-40B4-BE49-F238E27FC236}">
                        <a16:creationId xmlns:a16="http://schemas.microsoft.com/office/drawing/2014/main" id="{EAB6D91F-97D6-426F-8BCC-5599F0E7D7C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6" name="Line 202">
                    <a:extLst>
                      <a:ext uri="{FF2B5EF4-FFF2-40B4-BE49-F238E27FC236}">
                        <a16:creationId xmlns:a16="http://schemas.microsoft.com/office/drawing/2014/main" id="{62B4A26B-4B69-4081-A706-4F9E9BB7F59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7" name="Line 203">
                    <a:extLst>
                      <a:ext uri="{FF2B5EF4-FFF2-40B4-BE49-F238E27FC236}">
                        <a16:creationId xmlns:a16="http://schemas.microsoft.com/office/drawing/2014/main" id="{454D3A08-1C82-4B36-8F1E-230E40FCF029}"/>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8" name="Line 204">
                    <a:extLst>
                      <a:ext uri="{FF2B5EF4-FFF2-40B4-BE49-F238E27FC236}">
                        <a16:creationId xmlns:a16="http://schemas.microsoft.com/office/drawing/2014/main" id="{30049A41-E07F-409F-B32C-86E6B18F3F4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9" name="Line 205">
                    <a:extLst>
                      <a:ext uri="{FF2B5EF4-FFF2-40B4-BE49-F238E27FC236}">
                        <a16:creationId xmlns:a16="http://schemas.microsoft.com/office/drawing/2014/main" id="{7B76C959-3798-462D-A066-980645A3490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0" name="Line 206">
                    <a:extLst>
                      <a:ext uri="{FF2B5EF4-FFF2-40B4-BE49-F238E27FC236}">
                        <a16:creationId xmlns:a16="http://schemas.microsoft.com/office/drawing/2014/main" id="{4EA62D15-0F79-4AC3-B55D-B38A8AB857D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329" name="Group 1328">
                <a:extLst>
                  <a:ext uri="{FF2B5EF4-FFF2-40B4-BE49-F238E27FC236}">
                    <a16:creationId xmlns:a16="http://schemas.microsoft.com/office/drawing/2014/main" id="{C11FFF35-7BA6-4301-89A4-34889477FC45}"/>
                  </a:ext>
                </a:extLst>
              </p:cNvPr>
              <p:cNvGrpSpPr/>
              <p:nvPr/>
            </p:nvGrpSpPr>
            <p:grpSpPr>
              <a:xfrm>
                <a:off x="7488807" y="2780652"/>
                <a:ext cx="465186" cy="337180"/>
                <a:chOff x="4207537" y="2273730"/>
                <a:chExt cx="598923" cy="434116"/>
              </a:xfrm>
            </p:grpSpPr>
            <p:grpSp>
              <p:nvGrpSpPr>
                <p:cNvPr id="1331" name="Group 1330">
                  <a:extLst>
                    <a:ext uri="{FF2B5EF4-FFF2-40B4-BE49-F238E27FC236}">
                      <a16:creationId xmlns:a16="http://schemas.microsoft.com/office/drawing/2014/main" id="{A84C2F32-A2BF-4562-8CA3-29880DACAE8A}"/>
                    </a:ext>
                  </a:extLst>
                </p:cNvPr>
                <p:cNvGrpSpPr/>
                <p:nvPr/>
              </p:nvGrpSpPr>
              <p:grpSpPr>
                <a:xfrm>
                  <a:off x="4207537" y="2273730"/>
                  <a:ext cx="179387" cy="434116"/>
                  <a:chOff x="2330274" y="3840316"/>
                  <a:chExt cx="238125" cy="576262"/>
                </a:xfrm>
              </p:grpSpPr>
              <p:sp>
                <p:nvSpPr>
                  <p:cNvPr id="1346" name="Freeform 201">
                    <a:extLst>
                      <a:ext uri="{FF2B5EF4-FFF2-40B4-BE49-F238E27FC236}">
                        <a16:creationId xmlns:a16="http://schemas.microsoft.com/office/drawing/2014/main" id="{4A46E13B-DB82-442F-98E6-636FFB5776E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7" name="Line 202">
                    <a:extLst>
                      <a:ext uri="{FF2B5EF4-FFF2-40B4-BE49-F238E27FC236}">
                        <a16:creationId xmlns:a16="http://schemas.microsoft.com/office/drawing/2014/main" id="{BF1B5DB5-8282-460C-8188-DA57041930E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8" name="Line 203">
                    <a:extLst>
                      <a:ext uri="{FF2B5EF4-FFF2-40B4-BE49-F238E27FC236}">
                        <a16:creationId xmlns:a16="http://schemas.microsoft.com/office/drawing/2014/main" id="{17F198B9-8D33-42BD-A598-7BDF4ABE1E0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9" name="Line 204">
                    <a:extLst>
                      <a:ext uri="{FF2B5EF4-FFF2-40B4-BE49-F238E27FC236}">
                        <a16:creationId xmlns:a16="http://schemas.microsoft.com/office/drawing/2014/main" id="{78E9E89C-4EE6-4A42-AE1D-5DB37A60AAB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0" name="Line 205">
                    <a:extLst>
                      <a:ext uri="{FF2B5EF4-FFF2-40B4-BE49-F238E27FC236}">
                        <a16:creationId xmlns:a16="http://schemas.microsoft.com/office/drawing/2014/main" id="{28ECD55C-999F-4AE5-A381-3306E3E1D50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1" name="Line 206">
                    <a:extLst>
                      <a:ext uri="{FF2B5EF4-FFF2-40B4-BE49-F238E27FC236}">
                        <a16:creationId xmlns:a16="http://schemas.microsoft.com/office/drawing/2014/main" id="{8DE9CC16-C3C6-414E-B641-66C20ECC4AF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32" name="Group 1331">
                  <a:extLst>
                    <a:ext uri="{FF2B5EF4-FFF2-40B4-BE49-F238E27FC236}">
                      <a16:creationId xmlns:a16="http://schemas.microsoft.com/office/drawing/2014/main" id="{A40FC9FC-57AF-4CA1-A669-015980F5144B}"/>
                    </a:ext>
                  </a:extLst>
                </p:cNvPr>
                <p:cNvGrpSpPr/>
                <p:nvPr/>
              </p:nvGrpSpPr>
              <p:grpSpPr>
                <a:xfrm>
                  <a:off x="4417305" y="2273730"/>
                  <a:ext cx="179387" cy="434116"/>
                  <a:chOff x="2330274" y="3840316"/>
                  <a:chExt cx="238125" cy="576262"/>
                </a:xfrm>
              </p:grpSpPr>
              <p:sp>
                <p:nvSpPr>
                  <p:cNvPr id="1340" name="Freeform 201">
                    <a:extLst>
                      <a:ext uri="{FF2B5EF4-FFF2-40B4-BE49-F238E27FC236}">
                        <a16:creationId xmlns:a16="http://schemas.microsoft.com/office/drawing/2014/main" id="{793CBE72-CFB0-48A6-A97D-AF0FC06A409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1" name="Line 202">
                    <a:extLst>
                      <a:ext uri="{FF2B5EF4-FFF2-40B4-BE49-F238E27FC236}">
                        <a16:creationId xmlns:a16="http://schemas.microsoft.com/office/drawing/2014/main" id="{96C3AF17-350D-4072-823A-CDAD09C3D2E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2" name="Line 203">
                    <a:extLst>
                      <a:ext uri="{FF2B5EF4-FFF2-40B4-BE49-F238E27FC236}">
                        <a16:creationId xmlns:a16="http://schemas.microsoft.com/office/drawing/2014/main" id="{F05F57B9-8A46-4E19-A610-0C8D6A25239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3" name="Line 204">
                    <a:extLst>
                      <a:ext uri="{FF2B5EF4-FFF2-40B4-BE49-F238E27FC236}">
                        <a16:creationId xmlns:a16="http://schemas.microsoft.com/office/drawing/2014/main" id="{49F85A13-56C7-47ED-B077-C609CA3BE97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4" name="Line 205">
                    <a:extLst>
                      <a:ext uri="{FF2B5EF4-FFF2-40B4-BE49-F238E27FC236}">
                        <a16:creationId xmlns:a16="http://schemas.microsoft.com/office/drawing/2014/main" id="{C38F882E-006E-499B-9445-64444C4DD5A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5" name="Line 206">
                    <a:extLst>
                      <a:ext uri="{FF2B5EF4-FFF2-40B4-BE49-F238E27FC236}">
                        <a16:creationId xmlns:a16="http://schemas.microsoft.com/office/drawing/2014/main" id="{FF05488F-C68C-42C2-8475-A8B28E135AF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333" name="Group 1332">
                  <a:extLst>
                    <a:ext uri="{FF2B5EF4-FFF2-40B4-BE49-F238E27FC236}">
                      <a16:creationId xmlns:a16="http://schemas.microsoft.com/office/drawing/2014/main" id="{C64B492E-ED5C-4419-8387-B70665C97E96}"/>
                    </a:ext>
                  </a:extLst>
                </p:cNvPr>
                <p:cNvGrpSpPr/>
                <p:nvPr/>
              </p:nvGrpSpPr>
              <p:grpSpPr>
                <a:xfrm>
                  <a:off x="4627073" y="2273730"/>
                  <a:ext cx="179387" cy="434116"/>
                  <a:chOff x="2330274" y="3840316"/>
                  <a:chExt cx="238125" cy="576262"/>
                </a:xfrm>
              </p:grpSpPr>
              <p:sp>
                <p:nvSpPr>
                  <p:cNvPr id="1334" name="Freeform 201">
                    <a:extLst>
                      <a:ext uri="{FF2B5EF4-FFF2-40B4-BE49-F238E27FC236}">
                        <a16:creationId xmlns:a16="http://schemas.microsoft.com/office/drawing/2014/main" id="{EC6A4265-F931-40C1-8773-EBA84F951B5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5" name="Line 202">
                    <a:extLst>
                      <a:ext uri="{FF2B5EF4-FFF2-40B4-BE49-F238E27FC236}">
                        <a16:creationId xmlns:a16="http://schemas.microsoft.com/office/drawing/2014/main" id="{53189F08-77D7-479F-B6F4-0990B90BFCD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6" name="Line 203">
                    <a:extLst>
                      <a:ext uri="{FF2B5EF4-FFF2-40B4-BE49-F238E27FC236}">
                        <a16:creationId xmlns:a16="http://schemas.microsoft.com/office/drawing/2014/main" id="{2E1A06D6-8EB3-463C-B70F-0E76B5DC052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7" name="Line 204">
                    <a:extLst>
                      <a:ext uri="{FF2B5EF4-FFF2-40B4-BE49-F238E27FC236}">
                        <a16:creationId xmlns:a16="http://schemas.microsoft.com/office/drawing/2014/main" id="{866D63A5-EC4A-4A61-90AF-DCDEE371CEA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8" name="Line 205">
                    <a:extLst>
                      <a:ext uri="{FF2B5EF4-FFF2-40B4-BE49-F238E27FC236}">
                        <a16:creationId xmlns:a16="http://schemas.microsoft.com/office/drawing/2014/main" id="{5D83B56A-0D5A-41F4-A11C-7B319345628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9" name="Line 206">
                    <a:extLst>
                      <a:ext uri="{FF2B5EF4-FFF2-40B4-BE49-F238E27FC236}">
                        <a16:creationId xmlns:a16="http://schemas.microsoft.com/office/drawing/2014/main" id="{6E7B0BAC-B95A-4E9B-94F5-D291CAE8FD6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pic>
            <p:nvPicPr>
              <p:cNvPr id="1330" name="Picture 1329">
                <a:extLst>
                  <a:ext uri="{FF2B5EF4-FFF2-40B4-BE49-F238E27FC236}">
                    <a16:creationId xmlns:a16="http://schemas.microsoft.com/office/drawing/2014/main" id="{D4BA1966-E696-4A7F-97D8-C8B381575144}"/>
                  </a:ext>
                </a:extLst>
              </p:cNvPr>
              <p:cNvPicPr>
                <a:picLocks noChangeAspect="1"/>
              </p:cNvPicPr>
              <p:nvPr/>
            </p:nvPicPr>
            <p:blipFill>
              <a:blip r:embed="rId41" cstate="print">
                <a:extLst>
                  <a:ext uri="{28A0092B-C50C-407E-A947-70E740481C1C}">
                    <a14:useLocalDpi xmlns:a14="http://schemas.microsoft.com/office/drawing/2010/main"/>
                  </a:ext>
                </a:extLst>
              </a:blip>
              <a:stretch>
                <a:fillRect/>
              </a:stretch>
            </p:blipFill>
            <p:spPr>
              <a:xfrm>
                <a:off x="7530879" y="3291285"/>
                <a:ext cx="430049" cy="430049"/>
              </a:xfrm>
              <a:prstGeom prst="rect">
                <a:avLst/>
              </a:prstGeom>
            </p:spPr>
          </p:pic>
        </p:grpSp>
        <p:pic>
          <p:nvPicPr>
            <p:cNvPr id="1448" name="Graphic 1447">
              <a:extLst>
                <a:ext uri="{FF2B5EF4-FFF2-40B4-BE49-F238E27FC236}">
                  <a16:creationId xmlns:a16="http://schemas.microsoft.com/office/drawing/2014/main" id="{4F2D5220-93BF-4DBF-B40E-751F69482784}"/>
                </a:ext>
              </a:extLst>
            </p:cNvPr>
            <p:cNvPicPr>
              <a:picLocks noChangeAspect="1"/>
            </p:cNvPicPr>
            <p:nvPr/>
          </p:nvPicPr>
          <p:blipFill>
            <a:blip r:embed="rId42" cstate="print">
              <a:extLst>
                <a:ext uri="{28A0092B-C50C-407E-A947-70E740481C1C}">
                  <a14:useLocalDpi xmlns:a14="http://schemas.microsoft.com/office/drawing/2010/main"/>
                </a:ext>
                <a:ext uri="{96DAC541-7B7A-43D3-8B79-37D633B846F1}">
                  <asvg:svgBlip xmlns="" xmlns:asvg="http://schemas.microsoft.com/office/drawing/2016/SVG/main" r:embed="rId43"/>
                </a:ext>
              </a:extLst>
            </a:blip>
            <a:stretch>
              <a:fillRect/>
            </a:stretch>
          </p:blipFill>
          <p:spPr>
            <a:xfrm>
              <a:off x="4274353" y="1630273"/>
              <a:ext cx="422385" cy="422385"/>
            </a:xfrm>
            <a:prstGeom prst="rect">
              <a:avLst/>
            </a:prstGeom>
          </p:spPr>
        </p:pic>
      </p:grpSp>
      <p:sp>
        <p:nvSpPr>
          <p:cNvPr id="3444" name="Freeform: Shape 3443">
            <a:extLst>
              <a:ext uri="{FF2B5EF4-FFF2-40B4-BE49-F238E27FC236}">
                <a16:creationId xmlns:a16="http://schemas.microsoft.com/office/drawing/2014/main" id="{469A5848-6187-4192-A46B-755A9A8A9DA0}"/>
              </a:ext>
            </a:extLst>
          </p:cNvPr>
          <p:cNvSpPr>
            <a:spLocks noChangeArrowheads="1"/>
          </p:cNvSpPr>
          <p:nvPr/>
        </p:nvSpPr>
        <p:spPr bwMode="auto">
          <a:xfrm>
            <a:off x="2931135" y="1260459"/>
            <a:ext cx="6374240" cy="2674054"/>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grpSp>
        <p:nvGrpSpPr>
          <p:cNvPr id="1087" name="Group 1086">
            <a:extLst>
              <a:ext uri="{FF2B5EF4-FFF2-40B4-BE49-F238E27FC236}">
                <a16:creationId xmlns:a16="http://schemas.microsoft.com/office/drawing/2014/main" id="{9683F2EF-CA49-4129-B6F3-603ABE3EDCE0}"/>
              </a:ext>
            </a:extLst>
          </p:cNvPr>
          <p:cNvGrpSpPr/>
          <p:nvPr/>
        </p:nvGrpSpPr>
        <p:grpSpPr>
          <a:xfrm>
            <a:off x="4057123" y="813489"/>
            <a:ext cx="8477739" cy="3556493"/>
            <a:chOff x="2931135" y="1260458"/>
            <a:chExt cx="6374240" cy="2674055"/>
          </a:xfrm>
        </p:grpSpPr>
        <p:sp>
          <p:nvSpPr>
            <p:cNvPr id="1088" name="Oval 1087">
              <a:extLst>
                <a:ext uri="{FF2B5EF4-FFF2-40B4-BE49-F238E27FC236}">
                  <a16:creationId xmlns:a16="http://schemas.microsoft.com/office/drawing/2014/main" id="{ECAD525B-4872-45A5-8335-7C49D0894ACC}"/>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89" name="Oval 1088">
              <a:extLst>
                <a:ext uri="{FF2B5EF4-FFF2-40B4-BE49-F238E27FC236}">
                  <a16:creationId xmlns:a16="http://schemas.microsoft.com/office/drawing/2014/main" id="{59247A2B-39D7-4499-AA91-1F4761F2FC59}"/>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090" name="Group 1089">
              <a:extLst>
                <a:ext uri="{FF2B5EF4-FFF2-40B4-BE49-F238E27FC236}">
                  <a16:creationId xmlns:a16="http://schemas.microsoft.com/office/drawing/2014/main" id="{B756CC73-F881-4AB6-970A-44988C966A2D}"/>
                </a:ext>
              </a:extLst>
            </p:cNvPr>
            <p:cNvGrpSpPr/>
            <p:nvPr/>
          </p:nvGrpSpPr>
          <p:grpSpPr>
            <a:xfrm>
              <a:off x="2931135" y="1260458"/>
              <a:ext cx="6374240" cy="2674055"/>
              <a:chOff x="2931135" y="1260458"/>
              <a:chExt cx="6374240" cy="2674055"/>
            </a:xfrm>
          </p:grpSpPr>
          <p:cxnSp>
            <p:nvCxnSpPr>
              <p:cNvPr id="1092" name="Straight Connector 1091">
                <a:extLst>
                  <a:ext uri="{FF2B5EF4-FFF2-40B4-BE49-F238E27FC236}">
                    <a16:creationId xmlns:a16="http://schemas.microsoft.com/office/drawing/2014/main" id="{5DBBE87C-7CB6-4C63-A7FD-D517D55BB2C2}"/>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216FFA75-92F8-4DA9-9A80-20C813A11805}"/>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157D3BBD-EF22-47C3-8160-3EC3998D42B5}"/>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36C38D70-A718-46D1-BE37-ACE819CEBC41}"/>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096" name="Oval 1095">
                <a:extLst>
                  <a:ext uri="{FF2B5EF4-FFF2-40B4-BE49-F238E27FC236}">
                    <a16:creationId xmlns:a16="http://schemas.microsoft.com/office/drawing/2014/main" id="{7C897FA2-3D9D-475F-B3CD-3D4BAEB39A68}"/>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97" name="Oval 1096">
                <a:extLst>
                  <a:ext uri="{FF2B5EF4-FFF2-40B4-BE49-F238E27FC236}">
                    <a16:creationId xmlns:a16="http://schemas.microsoft.com/office/drawing/2014/main" id="{3A4264C7-DADB-4632-9B2D-C1E4B12AD17F}"/>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cxnSp>
            <p:nvCxnSpPr>
              <p:cNvPr id="1098" name="Straight Connector 1097">
                <a:extLst>
                  <a:ext uri="{FF2B5EF4-FFF2-40B4-BE49-F238E27FC236}">
                    <a16:creationId xmlns:a16="http://schemas.microsoft.com/office/drawing/2014/main" id="{935A090C-05C2-4802-8CE5-8CE5A7D10F2F}"/>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pic>
            <p:nvPicPr>
              <p:cNvPr id="1099" name="Picture 1098">
                <a:extLst>
                  <a:ext uri="{FF2B5EF4-FFF2-40B4-BE49-F238E27FC236}">
                    <a16:creationId xmlns:a16="http://schemas.microsoft.com/office/drawing/2014/main" id="{753AF68F-2020-4993-8AA1-DAEB2DE77595}"/>
                  </a:ext>
                </a:extLst>
              </p:cNvPr>
              <p:cNvPicPr>
                <a:picLocks noChangeAspect="1"/>
              </p:cNvPicPr>
              <p:nvPr/>
            </p:nvPicPr>
            <p:blipFill>
              <a:blip r:embed="rId44" cstate="print">
                <a:extLst>
                  <a:ext uri="{28A0092B-C50C-407E-A947-70E740481C1C}">
                    <a14:useLocalDpi xmlns:a14="http://schemas.microsoft.com/office/drawing/2010/main"/>
                  </a:ext>
                </a:extLst>
              </a:blip>
              <a:stretch>
                <a:fillRect/>
              </a:stretch>
            </p:blipFill>
            <p:spPr>
              <a:xfrm>
                <a:off x="7524910" y="1630717"/>
                <a:ext cx="429820" cy="429820"/>
              </a:xfrm>
              <a:prstGeom prst="rect">
                <a:avLst/>
              </a:prstGeom>
            </p:spPr>
          </p:pic>
          <p:cxnSp>
            <p:nvCxnSpPr>
              <p:cNvPr id="1100" name="Straight Connector 1099">
                <a:extLst>
                  <a:ext uri="{FF2B5EF4-FFF2-40B4-BE49-F238E27FC236}">
                    <a16:creationId xmlns:a16="http://schemas.microsoft.com/office/drawing/2014/main" id="{F7C73DBC-BA44-433A-B8D5-7B658B298A02}"/>
                  </a:ext>
                </a:extLst>
              </p:cNvPr>
              <p:cNvCxnSpPr>
                <a:cxnSpLocks/>
              </p:cNvCxnSpPr>
              <p:nvPr>
                <p:custDataLst>
                  <p:tags r:id="rId4"/>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pic>
            <p:nvPicPr>
              <p:cNvPr id="1101" name="Picture 1100">
                <a:extLst>
                  <a:ext uri="{FF2B5EF4-FFF2-40B4-BE49-F238E27FC236}">
                    <a16:creationId xmlns:a16="http://schemas.microsoft.com/office/drawing/2014/main" id="{44417C28-4E19-43E7-889A-05DF7A6A4DE3}"/>
                  </a:ext>
                </a:extLst>
              </p:cNvPr>
              <p:cNvPicPr>
                <a:picLocks noChangeAspect="1"/>
              </p:cNvPicPr>
              <p:nvPr/>
            </p:nvPicPr>
            <p:blipFill>
              <a:blip r:embed="rId45" cstate="print">
                <a:extLst>
                  <a:ext uri="{28A0092B-C50C-407E-A947-70E740481C1C}">
                    <a14:useLocalDpi xmlns:a14="http://schemas.microsoft.com/office/drawing/2010/main"/>
                  </a:ext>
                  <a:ext uri="{96DAC541-7B7A-43D3-8B79-37D633B846F1}">
                    <asvg:svgBlip xmlns="" xmlns:asvg="http://schemas.microsoft.com/office/drawing/2016/SVG/main" r:embed="rId43"/>
                  </a:ext>
                </a:extLst>
              </a:blip>
              <a:stretch>
                <a:fillRect/>
              </a:stretch>
            </p:blipFill>
            <p:spPr>
              <a:xfrm>
                <a:off x="4270531" y="1618549"/>
                <a:ext cx="429820" cy="429820"/>
              </a:xfrm>
              <a:prstGeom prst="rect">
                <a:avLst/>
              </a:prstGeom>
            </p:spPr>
          </p:pic>
          <p:cxnSp>
            <p:nvCxnSpPr>
              <p:cNvPr id="1102" name="Connector: Elbow 1101">
                <a:extLst>
                  <a:ext uri="{FF2B5EF4-FFF2-40B4-BE49-F238E27FC236}">
                    <a16:creationId xmlns:a16="http://schemas.microsoft.com/office/drawing/2014/main" id="{241F4859-A453-461A-A204-D62721D9A213}"/>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3" name="Connector: Elbow 1102">
                <a:extLst>
                  <a:ext uri="{FF2B5EF4-FFF2-40B4-BE49-F238E27FC236}">
                    <a16:creationId xmlns:a16="http://schemas.microsoft.com/office/drawing/2014/main" id="{7E9C9FC3-9454-4311-98EA-D8F552A38A0D}"/>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4" name="Group 1103">
                <a:extLst>
                  <a:ext uri="{FF2B5EF4-FFF2-40B4-BE49-F238E27FC236}">
                    <a16:creationId xmlns:a16="http://schemas.microsoft.com/office/drawing/2014/main" id="{47A56BC2-3CC5-442D-9C6B-67F149364611}"/>
                  </a:ext>
                </a:extLst>
              </p:cNvPr>
              <p:cNvGrpSpPr/>
              <p:nvPr/>
            </p:nvGrpSpPr>
            <p:grpSpPr>
              <a:xfrm>
                <a:off x="4259919" y="2214899"/>
                <a:ext cx="465186" cy="337180"/>
                <a:chOff x="4207537" y="2273730"/>
                <a:chExt cx="598923" cy="434116"/>
              </a:xfrm>
            </p:grpSpPr>
            <p:grpSp>
              <p:nvGrpSpPr>
                <p:cNvPr id="1256" name="Group 1255">
                  <a:extLst>
                    <a:ext uri="{FF2B5EF4-FFF2-40B4-BE49-F238E27FC236}">
                      <a16:creationId xmlns:a16="http://schemas.microsoft.com/office/drawing/2014/main" id="{61E86095-5A07-47CD-B083-E24BF108C1E3}"/>
                    </a:ext>
                  </a:extLst>
                </p:cNvPr>
                <p:cNvGrpSpPr/>
                <p:nvPr/>
              </p:nvGrpSpPr>
              <p:grpSpPr>
                <a:xfrm>
                  <a:off x="4207537" y="2273730"/>
                  <a:ext cx="179387" cy="434116"/>
                  <a:chOff x="2330274" y="3840316"/>
                  <a:chExt cx="238125" cy="576262"/>
                </a:xfrm>
              </p:grpSpPr>
              <p:sp>
                <p:nvSpPr>
                  <p:cNvPr id="1271" name="Freeform 201">
                    <a:extLst>
                      <a:ext uri="{FF2B5EF4-FFF2-40B4-BE49-F238E27FC236}">
                        <a16:creationId xmlns:a16="http://schemas.microsoft.com/office/drawing/2014/main" id="{2FE2E0FD-132B-4A4E-82F5-35CA856CA0C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2" name="Line 202">
                    <a:extLst>
                      <a:ext uri="{FF2B5EF4-FFF2-40B4-BE49-F238E27FC236}">
                        <a16:creationId xmlns:a16="http://schemas.microsoft.com/office/drawing/2014/main" id="{38D84CB1-9668-47AE-B041-8DACB8CFA5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3" name="Line 203">
                    <a:extLst>
                      <a:ext uri="{FF2B5EF4-FFF2-40B4-BE49-F238E27FC236}">
                        <a16:creationId xmlns:a16="http://schemas.microsoft.com/office/drawing/2014/main" id="{E5EDAB08-4A32-46F2-B305-33B9310835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4" name="Line 204">
                    <a:extLst>
                      <a:ext uri="{FF2B5EF4-FFF2-40B4-BE49-F238E27FC236}">
                        <a16:creationId xmlns:a16="http://schemas.microsoft.com/office/drawing/2014/main" id="{E01647F8-35DC-4CD3-B58E-D88A30D209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5" name="Line 205">
                    <a:extLst>
                      <a:ext uri="{FF2B5EF4-FFF2-40B4-BE49-F238E27FC236}">
                        <a16:creationId xmlns:a16="http://schemas.microsoft.com/office/drawing/2014/main" id="{13389686-D13C-483C-B6C6-E4D13537B9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6" name="Line 206">
                    <a:extLst>
                      <a:ext uri="{FF2B5EF4-FFF2-40B4-BE49-F238E27FC236}">
                        <a16:creationId xmlns:a16="http://schemas.microsoft.com/office/drawing/2014/main" id="{E9292C39-BC6E-48DE-9A69-5E8468660DF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57" name="Group 1256">
                  <a:extLst>
                    <a:ext uri="{FF2B5EF4-FFF2-40B4-BE49-F238E27FC236}">
                      <a16:creationId xmlns:a16="http://schemas.microsoft.com/office/drawing/2014/main" id="{BA60F742-40C5-4CB7-99A2-7BA56C8E1FC5}"/>
                    </a:ext>
                  </a:extLst>
                </p:cNvPr>
                <p:cNvGrpSpPr/>
                <p:nvPr/>
              </p:nvGrpSpPr>
              <p:grpSpPr>
                <a:xfrm>
                  <a:off x="4417305" y="2273730"/>
                  <a:ext cx="179387" cy="434116"/>
                  <a:chOff x="2330274" y="3840316"/>
                  <a:chExt cx="238125" cy="576262"/>
                </a:xfrm>
              </p:grpSpPr>
              <p:sp>
                <p:nvSpPr>
                  <p:cNvPr id="1265" name="Freeform 201">
                    <a:extLst>
                      <a:ext uri="{FF2B5EF4-FFF2-40B4-BE49-F238E27FC236}">
                        <a16:creationId xmlns:a16="http://schemas.microsoft.com/office/drawing/2014/main" id="{42945D40-FDC5-4AAF-967C-04C8DDA542B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6" name="Line 202">
                    <a:extLst>
                      <a:ext uri="{FF2B5EF4-FFF2-40B4-BE49-F238E27FC236}">
                        <a16:creationId xmlns:a16="http://schemas.microsoft.com/office/drawing/2014/main" id="{E084FB88-D4B3-4760-B009-F2C82314F0A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7" name="Line 203">
                    <a:extLst>
                      <a:ext uri="{FF2B5EF4-FFF2-40B4-BE49-F238E27FC236}">
                        <a16:creationId xmlns:a16="http://schemas.microsoft.com/office/drawing/2014/main" id="{D94B69DC-8982-4306-ABC1-A671A25596E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8" name="Line 204">
                    <a:extLst>
                      <a:ext uri="{FF2B5EF4-FFF2-40B4-BE49-F238E27FC236}">
                        <a16:creationId xmlns:a16="http://schemas.microsoft.com/office/drawing/2014/main" id="{1B55105F-D4C3-4747-9FCF-23EB6FB4166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9" name="Line 205">
                    <a:extLst>
                      <a:ext uri="{FF2B5EF4-FFF2-40B4-BE49-F238E27FC236}">
                        <a16:creationId xmlns:a16="http://schemas.microsoft.com/office/drawing/2014/main" id="{DCC52C39-E98A-4F3E-93DC-0C0296A8EDE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0" name="Line 206">
                    <a:extLst>
                      <a:ext uri="{FF2B5EF4-FFF2-40B4-BE49-F238E27FC236}">
                        <a16:creationId xmlns:a16="http://schemas.microsoft.com/office/drawing/2014/main" id="{E7141012-8FFF-4B3D-A62E-243FAB7DE38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58" name="Group 1257">
                  <a:extLst>
                    <a:ext uri="{FF2B5EF4-FFF2-40B4-BE49-F238E27FC236}">
                      <a16:creationId xmlns:a16="http://schemas.microsoft.com/office/drawing/2014/main" id="{DF0D1139-297F-4523-9687-60E57C67C561}"/>
                    </a:ext>
                  </a:extLst>
                </p:cNvPr>
                <p:cNvGrpSpPr/>
                <p:nvPr/>
              </p:nvGrpSpPr>
              <p:grpSpPr>
                <a:xfrm>
                  <a:off x="4627073" y="2273730"/>
                  <a:ext cx="179387" cy="434116"/>
                  <a:chOff x="2330274" y="3840316"/>
                  <a:chExt cx="238125" cy="576262"/>
                </a:xfrm>
              </p:grpSpPr>
              <p:sp>
                <p:nvSpPr>
                  <p:cNvPr id="1259" name="Freeform 201">
                    <a:extLst>
                      <a:ext uri="{FF2B5EF4-FFF2-40B4-BE49-F238E27FC236}">
                        <a16:creationId xmlns:a16="http://schemas.microsoft.com/office/drawing/2014/main" id="{C7033DA3-0F11-4609-BBAE-996B813048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0" name="Line 202">
                    <a:extLst>
                      <a:ext uri="{FF2B5EF4-FFF2-40B4-BE49-F238E27FC236}">
                        <a16:creationId xmlns:a16="http://schemas.microsoft.com/office/drawing/2014/main" id="{F4508F68-6638-4449-9941-57406C50556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1" name="Line 203">
                    <a:extLst>
                      <a:ext uri="{FF2B5EF4-FFF2-40B4-BE49-F238E27FC236}">
                        <a16:creationId xmlns:a16="http://schemas.microsoft.com/office/drawing/2014/main" id="{04542A04-D945-44E3-8340-8C76E26CC89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2" name="Line 204">
                    <a:extLst>
                      <a:ext uri="{FF2B5EF4-FFF2-40B4-BE49-F238E27FC236}">
                        <a16:creationId xmlns:a16="http://schemas.microsoft.com/office/drawing/2014/main" id="{74E80F20-4F23-4DF7-A0AA-E661E24CD9B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3" name="Line 205">
                    <a:extLst>
                      <a:ext uri="{FF2B5EF4-FFF2-40B4-BE49-F238E27FC236}">
                        <a16:creationId xmlns:a16="http://schemas.microsoft.com/office/drawing/2014/main" id="{49EC630A-F621-46D3-8750-60755D89AED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4" name="Line 206">
                    <a:extLst>
                      <a:ext uri="{FF2B5EF4-FFF2-40B4-BE49-F238E27FC236}">
                        <a16:creationId xmlns:a16="http://schemas.microsoft.com/office/drawing/2014/main" id="{A3F54C55-E099-45F1-A3A0-657D249524F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105" name="Group 1104">
                <a:extLst>
                  <a:ext uri="{FF2B5EF4-FFF2-40B4-BE49-F238E27FC236}">
                    <a16:creationId xmlns:a16="http://schemas.microsoft.com/office/drawing/2014/main" id="{B6F5B938-05DD-4390-9F87-2676145DB7BB}"/>
                  </a:ext>
                </a:extLst>
              </p:cNvPr>
              <p:cNvGrpSpPr/>
              <p:nvPr/>
            </p:nvGrpSpPr>
            <p:grpSpPr>
              <a:xfrm>
                <a:off x="4259919" y="2780652"/>
                <a:ext cx="465186" cy="337180"/>
                <a:chOff x="4207537" y="2273730"/>
                <a:chExt cx="598923" cy="434116"/>
              </a:xfrm>
            </p:grpSpPr>
            <p:grpSp>
              <p:nvGrpSpPr>
                <p:cNvPr id="1235" name="Group 1234">
                  <a:extLst>
                    <a:ext uri="{FF2B5EF4-FFF2-40B4-BE49-F238E27FC236}">
                      <a16:creationId xmlns:a16="http://schemas.microsoft.com/office/drawing/2014/main" id="{A8770153-E754-4971-A655-8D4B13748BE2}"/>
                    </a:ext>
                  </a:extLst>
                </p:cNvPr>
                <p:cNvGrpSpPr/>
                <p:nvPr/>
              </p:nvGrpSpPr>
              <p:grpSpPr>
                <a:xfrm>
                  <a:off x="4207537" y="2273730"/>
                  <a:ext cx="179387" cy="434116"/>
                  <a:chOff x="2330274" y="3840316"/>
                  <a:chExt cx="238125" cy="576262"/>
                </a:xfrm>
              </p:grpSpPr>
              <p:sp>
                <p:nvSpPr>
                  <p:cNvPr id="1250" name="Freeform 201">
                    <a:extLst>
                      <a:ext uri="{FF2B5EF4-FFF2-40B4-BE49-F238E27FC236}">
                        <a16:creationId xmlns:a16="http://schemas.microsoft.com/office/drawing/2014/main" id="{7EAA6B92-B3B3-4200-8ECA-3472552C0D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1" name="Line 202">
                    <a:extLst>
                      <a:ext uri="{FF2B5EF4-FFF2-40B4-BE49-F238E27FC236}">
                        <a16:creationId xmlns:a16="http://schemas.microsoft.com/office/drawing/2014/main" id="{253B0655-ACC7-4E24-B743-5A229BFE78B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2" name="Line 203">
                    <a:extLst>
                      <a:ext uri="{FF2B5EF4-FFF2-40B4-BE49-F238E27FC236}">
                        <a16:creationId xmlns:a16="http://schemas.microsoft.com/office/drawing/2014/main" id="{F98338A8-4AFD-4475-B4FD-62DC8A13B13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3" name="Line 204">
                    <a:extLst>
                      <a:ext uri="{FF2B5EF4-FFF2-40B4-BE49-F238E27FC236}">
                        <a16:creationId xmlns:a16="http://schemas.microsoft.com/office/drawing/2014/main" id="{C1ACDE9B-B0C5-4BA2-8B98-4F5D070C5C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4" name="Line 205">
                    <a:extLst>
                      <a:ext uri="{FF2B5EF4-FFF2-40B4-BE49-F238E27FC236}">
                        <a16:creationId xmlns:a16="http://schemas.microsoft.com/office/drawing/2014/main" id="{83636DAA-4AFC-4DB7-A393-29C5239BC17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5" name="Line 206">
                    <a:extLst>
                      <a:ext uri="{FF2B5EF4-FFF2-40B4-BE49-F238E27FC236}">
                        <a16:creationId xmlns:a16="http://schemas.microsoft.com/office/drawing/2014/main" id="{0FFBD438-4EBB-4595-9BE1-EBCE06AAAA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6" name="Group 1235">
                  <a:extLst>
                    <a:ext uri="{FF2B5EF4-FFF2-40B4-BE49-F238E27FC236}">
                      <a16:creationId xmlns:a16="http://schemas.microsoft.com/office/drawing/2014/main" id="{59F60D86-2128-439E-B730-1788275FB9B3}"/>
                    </a:ext>
                  </a:extLst>
                </p:cNvPr>
                <p:cNvGrpSpPr/>
                <p:nvPr/>
              </p:nvGrpSpPr>
              <p:grpSpPr>
                <a:xfrm>
                  <a:off x="4417305" y="2273730"/>
                  <a:ext cx="179387" cy="434116"/>
                  <a:chOff x="2330274" y="3840316"/>
                  <a:chExt cx="238125" cy="576262"/>
                </a:xfrm>
              </p:grpSpPr>
              <p:sp>
                <p:nvSpPr>
                  <p:cNvPr id="1244" name="Freeform 201">
                    <a:extLst>
                      <a:ext uri="{FF2B5EF4-FFF2-40B4-BE49-F238E27FC236}">
                        <a16:creationId xmlns:a16="http://schemas.microsoft.com/office/drawing/2014/main" id="{D495000D-2C69-461F-8D1E-C41A01999F8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5" name="Line 202">
                    <a:extLst>
                      <a:ext uri="{FF2B5EF4-FFF2-40B4-BE49-F238E27FC236}">
                        <a16:creationId xmlns:a16="http://schemas.microsoft.com/office/drawing/2014/main" id="{78202EAE-8B73-4675-897E-0717EF435B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6" name="Line 203">
                    <a:extLst>
                      <a:ext uri="{FF2B5EF4-FFF2-40B4-BE49-F238E27FC236}">
                        <a16:creationId xmlns:a16="http://schemas.microsoft.com/office/drawing/2014/main" id="{F36490AD-22DF-4389-B8CD-7B00B69CEE6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7" name="Line 204">
                    <a:extLst>
                      <a:ext uri="{FF2B5EF4-FFF2-40B4-BE49-F238E27FC236}">
                        <a16:creationId xmlns:a16="http://schemas.microsoft.com/office/drawing/2014/main" id="{C6683717-FE15-49A6-9FEF-7C2313C5A1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8" name="Line 205">
                    <a:extLst>
                      <a:ext uri="{FF2B5EF4-FFF2-40B4-BE49-F238E27FC236}">
                        <a16:creationId xmlns:a16="http://schemas.microsoft.com/office/drawing/2014/main" id="{E20FF068-2FC6-4F05-B748-6BB4137E4F7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9" name="Line 206">
                    <a:extLst>
                      <a:ext uri="{FF2B5EF4-FFF2-40B4-BE49-F238E27FC236}">
                        <a16:creationId xmlns:a16="http://schemas.microsoft.com/office/drawing/2014/main" id="{A0BA0995-3517-4F58-9089-519A8EB854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7" name="Group 1236">
                  <a:extLst>
                    <a:ext uri="{FF2B5EF4-FFF2-40B4-BE49-F238E27FC236}">
                      <a16:creationId xmlns:a16="http://schemas.microsoft.com/office/drawing/2014/main" id="{7F1EF355-DC38-4A61-9605-4B68B1DFBAF7}"/>
                    </a:ext>
                  </a:extLst>
                </p:cNvPr>
                <p:cNvGrpSpPr/>
                <p:nvPr/>
              </p:nvGrpSpPr>
              <p:grpSpPr>
                <a:xfrm>
                  <a:off x="4627073" y="2273730"/>
                  <a:ext cx="179387" cy="434116"/>
                  <a:chOff x="2330274" y="3840316"/>
                  <a:chExt cx="238125" cy="576262"/>
                </a:xfrm>
              </p:grpSpPr>
              <p:sp>
                <p:nvSpPr>
                  <p:cNvPr id="1238" name="Freeform 201">
                    <a:extLst>
                      <a:ext uri="{FF2B5EF4-FFF2-40B4-BE49-F238E27FC236}">
                        <a16:creationId xmlns:a16="http://schemas.microsoft.com/office/drawing/2014/main" id="{81256F26-DBD2-4C57-8DDA-8BC56C6687D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9" name="Line 202">
                    <a:extLst>
                      <a:ext uri="{FF2B5EF4-FFF2-40B4-BE49-F238E27FC236}">
                        <a16:creationId xmlns:a16="http://schemas.microsoft.com/office/drawing/2014/main" id="{820BA13E-B1E7-4EA8-ADC2-E239B86121E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0" name="Line 203">
                    <a:extLst>
                      <a:ext uri="{FF2B5EF4-FFF2-40B4-BE49-F238E27FC236}">
                        <a16:creationId xmlns:a16="http://schemas.microsoft.com/office/drawing/2014/main" id="{F2940574-7E39-48EE-918A-DEFD80B8C40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1" name="Line 204">
                    <a:extLst>
                      <a:ext uri="{FF2B5EF4-FFF2-40B4-BE49-F238E27FC236}">
                        <a16:creationId xmlns:a16="http://schemas.microsoft.com/office/drawing/2014/main" id="{245CF62F-3237-4072-8FC5-7A2D50D6DE4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2" name="Line 205">
                    <a:extLst>
                      <a:ext uri="{FF2B5EF4-FFF2-40B4-BE49-F238E27FC236}">
                        <a16:creationId xmlns:a16="http://schemas.microsoft.com/office/drawing/2014/main" id="{9855FF11-74AE-4FBA-A39B-0E1FC73B528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3" name="Line 206">
                    <a:extLst>
                      <a:ext uri="{FF2B5EF4-FFF2-40B4-BE49-F238E27FC236}">
                        <a16:creationId xmlns:a16="http://schemas.microsoft.com/office/drawing/2014/main" id="{82A6E0FE-93AE-48A4-9E58-E25012F44D6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106" name="Connector: Elbow 1105">
                <a:extLst>
                  <a:ext uri="{FF2B5EF4-FFF2-40B4-BE49-F238E27FC236}">
                    <a16:creationId xmlns:a16="http://schemas.microsoft.com/office/drawing/2014/main" id="{6A905F27-E115-4D43-B72E-382DA596C70B}"/>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7" name="Connector: Elbow 1106">
                <a:extLst>
                  <a:ext uri="{FF2B5EF4-FFF2-40B4-BE49-F238E27FC236}">
                    <a16:creationId xmlns:a16="http://schemas.microsoft.com/office/drawing/2014/main" id="{0EF5A20C-5B1A-4905-B084-24225CD0DFDF}"/>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8" name="Connector: Elbow 1107">
                <a:extLst>
                  <a:ext uri="{FF2B5EF4-FFF2-40B4-BE49-F238E27FC236}">
                    <a16:creationId xmlns:a16="http://schemas.microsoft.com/office/drawing/2014/main" id="{1FB8F99E-5B3C-4255-A49F-6E864FEBE151}"/>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9" name="Group 1108">
                <a:extLst>
                  <a:ext uri="{FF2B5EF4-FFF2-40B4-BE49-F238E27FC236}">
                    <a16:creationId xmlns:a16="http://schemas.microsoft.com/office/drawing/2014/main" id="{AECD4B3B-E1C4-4C53-97B9-3152DA5320CE}"/>
                  </a:ext>
                </a:extLst>
              </p:cNvPr>
              <p:cNvGrpSpPr/>
              <p:nvPr/>
            </p:nvGrpSpPr>
            <p:grpSpPr>
              <a:xfrm>
                <a:off x="4033576" y="2869758"/>
                <a:ext cx="170397" cy="170397"/>
                <a:chOff x="1358899" y="2193925"/>
                <a:chExt cx="390525" cy="390525"/>
              </a:xfrm>
            </p:grpSpPr>
            <p:sp>
              <p:nvSpPr>
                <p:cNvPr id="1227" name="Rectangle: Rounded Corners 1226">
                  <a:extLst>
                    <a:ext uri="{FF2B5EF4-FFF2-40B4-BE49-F238E27FC236}">
                      <a16:creationId xmlns:a16="http://schemas.microsoft.com/office/drawing/2014/main" id="{D61E532E-A518-4A08-ABD0-BF2D3001B41E}"/>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28" name="Group 1227">
                  <a:extLst>
                    <a:ext uri="{FF2B5EF4-FFF2-40B4-BE49-F238E27FC236}">
                      <a16:creationId xmlns:a16="http://schemas.microsoft.com/office/drawing/2014/main" id="{3FF39792-70C6-4D65-A763-362910EB3FE5}"/>
                    </a:ext>
                  </a:extLst>
                </p:cNvPr>
                <p:cNvGrpSpPr/>
                <p:nvPr/>
              </p:nvGrpSpPr>
              <p:grpSpPr>
                <a:xfrm>
                  <a:off x="1420588" y="2248963"/>
                  <a:ext cx="267146" cy="280448"/>
                  <a:chOff x="1401763" y="2228851"/>
                  <a:chExt cx="307974" cy="323308"/>
                </a:xfrm>
              </p:grpSpPr>
              <p:grpSp>
                <p:nvGrpSpPr>
                  <p:cNvPr id="1229" name="Group 1228">
                    <a:extLst>
                      <a:ext uri="{FF2B5EF4-FFF2-40B4-BE49-F238E27FC236}">
                        <a16:creationId xmlns:a16="http://schemas.microsoft.com/office/drawing/2014/main" id="{B6E05AB4-FB6C-4747-9145-D17C3D025016}"/>
                      </a:ext>
                    </a:extLst>
                  </p:cNvPr>
                  <p:cNvGrpSpPr/>
                  <p:nvPr/>
                </p:nvGrpSpPr>
                <p:grpSpPr>
                  <a:xfrm>
                    <a:off x="1482725" y="2295526"/>
                    <a:ext cx="227012" cy="256633"/>
                    <a:chOff x="1482725" y="2276476"/>
                    <a:chExt cx="227012" cy="256633"/>
                  </a:xfrm>
                  <a:solidFill>
                    <a:schemeClr val="bg2"/>
                  </a:solidFill>
                </p:grpSpPr>
                <p:sp>
                  <p:nvSpPr>
                    <p:cNvPr id="1233" name="Freeform 33">
                      <a:extLst>
                        <a:ext uri="{FF2B5EF4-FFF2-40B4-BE49-F238E27FC236}">
                          <a16:creationId xmlns:a16="http://schemas.microsoft.com/office/drawing/2014/main" id="{56594A31-7FCB-4AC9-BDCA-DF405BB1286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4" name="Freeform 33">
                      <a:extLst>
                        <a:ext uri="{FF2B5EF4-FFF2-40B4-BE49-F238E27FC236}">
                          <a16:creationId xmlns:a16="http://schemas.microsoft.com/office/drawing/2014/main" id="{305764C6-B6F0-4217-B153-5A3B48F957DA}"/>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0" name="Group 1229">
                    <a:extLst>
                      <a:ext uri="{FF2B5EF4-FFF2-40B4-BE49-F238E27FC236}">
                        <a16:creationId xmlns:a16="http://schemas.microsoft.com/office/drawing/2014/main" id="{8CCA174D-F24B-4373-BCE0-296E08397A3A}"/>
                      </a:ext>
                    </a:extLst>
                  </p:cNvPr>
                  <p:cNvGrpSpPr/>
                  <p:nvPr/>
                </p:nvGrpSpPr>
                <p:grpSpPr>
                  <a:xfrm flipH="1">
                    <a:off x="1401763" y="2228851"/>
                    <a:ext cx="227012" cy="256633"/>
                    <a:chOff x="1482725" y="2276476"/>
                    <a:chExt cx="227012" cy="256633"/>
                  </a:xfrm>
                </p:grpSpPr>
                <p:sp>
                  <p:nvSpPr>
                    <p:cNvPr id="1231" name="Freeform 33">
                      <a:extLst>
                        <a:ext uri="{FF2B5EF4-FFF2-40B4-BE49-F238E27FC236}">
                          <a16:creationId xmlns:a16="http://schemas.microsoft.com/office/drawing/2014/main" id="{36ADBDD9-7AE6-4006-846C-B40AB4941BC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2" name="Freeform 33">
                      <a:extLst>
                        <a:ext uri="{FF2B5EF4-FFF2-40B4-BE49-F238E27FC236}">
                          <a16:creationId xmlns:a16="http://schemas.microsoft.com/office/drawing/2014/main" id="{0EE1E42B-4FF3-4245-8161-B50C4766123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110" name="Group 1109">
                <a:extLst>
                  <a:ext uri="{FF2B5EF4-FFF2-40B4-BE49-F238E27FC236}">
                    <a16:creationId xmlns:a16="http://schemas.microsoft.com/office/drawing/2014/main" id="{4F019E5E-ABFF-46CE-BA31-72A2FE604914}"/>
                  </a:ext>
                </a:extLst>
              </p:cNvPr>
              <p:cNvGrpSpPr/>
              <p:nvPr/>
            </p:nvGrpSpPr>
            <p:grpSpPr>
              <a:xfrm>
                <a:off x="4033576" y="2310628"/>
                <a:ext cx="170397" cy="170397"/>
                <a:chOff x="1358899" y="2193925"/>
                <a:chExt cx="390525" cy="390525"/>
              </a:xfrm>
            </p:grpSpPr>
            <p:sp>
              <p:nvSpPr>
                <p:cNvPr id="1219" name="Rectangle: Rounded Corners 1218">
                  <a:extLst>
                    <a:ext uri="{FF2B5EF4-FFF2-40B4-BE49-F238E27FC236}">
                      <a16:creationId xmlns:a16="http://schemas.microsoft.com/office/drawing/2014/main" id="{EFD23C50-4F7C-4F2F-81C0-5A333A79C42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20" name="Group 1219">
                  <a:extLst>
                    <a:ext uri="{FF2B5EF4-FFF2-40B4-BE49-F238E27FC236}">
                      <a16:creationId xmlns:a16="http://schemas.microsoft.com/office/drawing/2014/main" id="{187B65E3-14B5-48DB-86A7-AB921EEDF4B6}"/>
                    </a:ext>
                  </a:extLst>
                </p:cNvPr>
                <p:cNvGrpSpPr/>
                <p:nvPr/>
              </p:nvGrpSpPr>
              <p:grpSpPr>
                <a:xfrm>
                  <a:off x="1420588" y="2248963"/>
                  <a:ext cx="267146" cy="280448"/>
                  <a:chOff x="1401763" y="2228851"/>
                  <a:chExt cx="307974" cy="323308"/>
                </a:xfrm>
              </p:grpSpPr>
              <p:grpSp>
                <p:nvGrpSpPr>
                  <p:cNvPr id="1221" name="Group 1220">
                    <a:extLst>
                      <a:ext uri="{FF2B5EF4-FFF2-40B4-BE49-F238E27FC236}">
                        <a16:creationId xmlns:a16="http://schemas.microsoft.com/office/drawing/2014/main" id="{18A525AD-1F3F-4B79-8AA9-312457F96445}"/>
                      </a:ext>
                    </a:extLst>
                  </p:cNvPr>
                  <p:cNvGrpSpPr/>
                  <p:nvPr/>
                </p:nvGrpSpPr>
                <p:grpSpPr>
                  <a:xfrm>
                    <a:off x="1482725" y="2295526"/>
                    <a:ext cx="227012" cy="256633"/>
                    <a:chOff x="1482725" y="2276476"/>
                    <a:chExt cx="227012" cy="256633"/>
                  </a:xfrm>
                  <a:solidFill>
                    <a:schemeClr val="bg2"/>
                  </a:solidFill>
                </p:grpSpPr>
                <p:sp>
                  <p:nvSpPr>
                    <p:cNvPr id="1225" name="Freeform 33">
                      <a:extLst>
                        <a:ext uri="{FF2B5EF4-FFF2-40B4-BE49-F238E27FC236}">
                          <a16:creationId xmlns:a16="http://schemas.microsoft.com/office/drawing/2014/main" id="{DE92D358-4019-401F-8080-274F10EF42F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26" name="Freeform 33">
                      <a:extLst>
                        <a:ext uri="{FF2B5EF4-FFF2-40B4-BE49-F238E27FC236}">
                          <a16:creationId xmlns:a16="http://schemas.microsoft.com/office/drawing/2014/main" id="{FBD0BE17-0751-4F43-8BE1-ECC7A16531A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22" name="Group 1221">
                    <a:extLst>
                      <a:ext uri="{FF2B5EF4-FFF2-40B4-BE49-F238E27FC236}">
                        <a16:creationId xmlns:a16="http://schemas.microsoft.com/office/drawing/2014/main" id="{71A611A0-89CF-47E5-84CC-39F5B5EA5E63}"/>
                      </a:ext>
                    </a:extLst>
                  </p:cNvPr>
                  <p:cNvGrpSpPr/>
                  <p:nvPr/>
                </p:nvGrpSpPr>
                <p:grpSpPr>
                  <a:xfrm flipH="1">
                    <a:off x="1401763" y="2228851"/>
                    <a:ext cx="227012" cy="256633"/>
                    <a:chOff x="1482725" y="2276476"/>
                    <a:chExt cx="227012" cy="256633"/>
                  </a:xfrm>
                </p:grpSpPr>
                <p:sp>
                  <p:nvSpPr>
                    <p:cNvPr id="1223" name="Freeform 33">
                      <a:extLst>
                        <a:ext uri="{FF2B5EF4-FFF2-40B4-BE49-F238E27FC236}">
                          <a16:creationId xmlns:a16="http://schemas.microsoft.com/office/drawing/2014/main" id="{E9318A66-9B67-47CB-B52C-C8E215680A1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24" name="Freeform 33">
                      <a:extLst>
                        <a:ext uri="{FF2B5EF4-FFF2-40B4-BE49-F238E27FC236}">
                          <a16:creationId xmlns:a16="http://schemas.microsoft.com/office/drawing/2014/main" id="{C8430B40-52A8-41FB-8C9E-8EB21258EA1F}"/>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111" name="Group 1110">
                <a:extLst>
                  <a:ext uri="{FF2B5EF4-FFF2-40B4-BE49-F238E27FC236}">
                    <a16:creationId xmlns:a16="http://schemas.microsoft.com/office/drawing/2014/main" id="{C66F0EB7-59D0-454E-9C9F-A10FA97453C2}"/>
                  </a:ext>
                </a:extLst>
              </p:cNvPr>
              <p:cNvGrpSpPr/>
              <p:nvPr/>
            </p:nvGrpSpPr>
            <p:grpSpPr>
              <a:xfrm>
                <a:off x="3562654" y="2502657"/>
                <a:ext cx="333558" cy="333594"/>
                <a:chOff x="542940" y="1857375"/>
                <a:chExt cx="914400" cy="914494"/>
              </a:xfrm>
            </p:grpSpPr>
            <p:sp>
              <p:nvSpPr>
                <p:cNvPr id="1181" name="Oval 1180">
                  <a:extLst>
                    <a:ext uri="{FF2B5EF4-FFF2-40B4-BE49-F238E27FC236}">
                      <a16:creationId xmlns:a16="http://schemas.microsoft.com/office/drawing/2014/main" id="{F24A5F8A-AB0D-4769-A870-97672370BC86}"/>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182" name="Group 4">
                  <a:extLst>
                    <a:ext uri="{FF2B5EF4-FFF2-40B4-BE49-F238E27FC236}">
                      <a16:creationId xmlns:a16="http://schemas.microsoft.com/office/drawing/2014/main" id="{46B5D687-8DB5-4778-B63C-8A4EA8F5E792}"/>
                    </a:ext>
                  </a:extLst>
                </p:cNvPr>
                <p:cNvGrpSpPr>
                  <a:grpSpLocks noChangeAspect="1"/>
                </p:cNvGrpSpPr>
                <p:nvPr/>
              </p:nvGrpSpPr>
              <p:grpSpPr bwMode="auto">
                <a:xfrm>
                  <a:off x="543174" y="1857375"/>
                  <a:ext cx="913932" cy="914494"/>
                  <a:chOff x="1261" y="0"/>
                  <a:chExt cx="3238" cy="3240"/>
                </a:xfrm>
                <a:solidFill>
                  <a:schemeClr val="tx2"/>
                </a:solidFill>
              </p:grpSpPr>
              <p:sp>
                <p:nvSpPr>
                  <p:cNvPr id="1183" name="Freeform 5">
                    <a:extLst>
                      <a:ext uri="{FF2B5EF4-FFF2-40B4-BE49-F238E27FC236}">
                        <a16:creationId xmlns:a16="http://schemas.microsoft.com/office/drawing/2014/main" id="{6236E3AF-9147-475B-A819-DE3762F4435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4" name="Freeform 6">
                    <a:extLst>
                      <a:ext uri="{FF2B5EF4-FFF2-40B4-BE49-F238E27FC236}">
                        <a16:creationId xmlns:a16="http://schemas.microsoft.com/office/drawing/2014/main" id="{B8AD4BE2-4A59-4491-A2E6-64836F2877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5" name="Freeform 7">
                    <a:extLst>
                      <a:ext uri="{FF2B5EF4-FFF2-40B4-BE49-F238E27FC236}">
                        <a16:creationId xmlns:a16="http://schemas.microsoft.com/office/drawing/2014/main" id="{5F00A554-3703-447B-A0FF-770525357AB5}"/>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6" name="Freeform 8">
                    <a:extLst>
                      <a:ext uri="{FF2B5EF4-FFF2-40B4-BE49-F238E27FC236}">
                        <a16:creationId xmlns:a16="http://schemas.microsoft.com/office/drawing/2014/main" id="{ED471BD7-7E74-4F23-9306-1B5CE5FE48A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7" name="Freeform 9">
                    <a:extLst>
                      <a:ext uri="{FF2B5EF4-FFF2-40B4-BE49-F238E27FC236}">
                        <a16:creationId xmlns:a16="http://schemas.microsoft.com/office/drawing/2014/main" id="{AA1F5BB5-1C59-4475-8953-7261BE0A1A01}"/>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8" name="Freeform 10">
                    <a:extLst>
                      <a:ext uri="{FF2B5EF4-FFF2-40B4-BE49-F238E27FC236}">
                        <a16:creationId xmlns:a16="http://schemas.microsoft.com/office/drawing/2014/main" id="{5841E74F-3DEA-4EE6-A2FA-273BA8B392FF}"/>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9" name="Freeform 11">
                    <a:extLst>
                      <a:ext uri="{FF2B5EF4-FFF2-40B4-BE49-F238E27FC236}">
                        <a16:creationId xmlns:a16="http://schemas.microsoft.com/office/drawing/2014/main" id="{A096CEE8-FFE7-4856-BE46-FF46B32E019E}"/>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0" name="Freeform 12">
                    <a:extLst>
                      <a:ext uri="{FF2B5EF4-FFF2-40B4-BE49-F238E27FC236}">
                        <a16:creationId xmlns:a16="http://schemas.microsoft.com/office/drawing/2014/main" id="{9B768D9B-5689-4997-BDC7-8723C0C3CD13}"/>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1" name="Freeform 13">
                    <a:extLst>
                      <a:ext uri="{FF2B5EF4-FFF2-40B4-BE49-F238E27FC236}">
                        <a16:creationId xmlns:a16="http://schemas.microsoft.com/office/drawing/2014/main" id="{BC23CE1F-3C3F-46EA-BCD9-B957443C1429}"/>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2" name="Freeform 14">
                    <a:extLst>
                      <a:ext uri="{FF2B5EF4-FFF2-40B4-BE49-F238E27FC236}">
                        <a16:creationId xmlns:a16="http://schemas.microsoft.com/office/drawing/2014/main" id="{B1A87A2E-E200-4A7D-A9EB-5C6C9DF2DF5C}"/>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3" name="Freeform 15">
                    <a:extLst>
                      <a:ext uri="{FF2B5EF4-FFF2-40B4-BE49-F238E27FC236}">
                        <a16:creationId xmlns:a16="http://schemas.microsoft.com/office/drawing/2014/main" id="{697027CD-EA25-4D33-88DA-F51CFFCB0C96}"/>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4" name="Freeform 16">
                    <a:extLst>
                      <a:ext uri="{FF2B5EF4-FFF2-40B4-BE49-F238E27FC236}">
                        <a16:creationId xmlns:a16="http://schemas.microsoft.com/office/drawing/2014/main" id="{68681456-FA0E-4D07-B20E-A0C7C981E344}"/>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5" name="Freeform 17">
                    <a:extLst>
                      <a:ext uri="{FF2B5EF4-FFF2-40B4-BE49-F238E27FC236}">
                        <a16:creationId xmlns:a16="http://schemas.microsoft.com/office/drawing/2014/main" id="{2C9ACB2C-750B-4B1D-8102-06F7AD6267B8}"/>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6" name="Freeform 18">
                    <a:extLst>
                      <a:ext uri="{FF2B5EF4-FFF2-40B4-BE49-F238E27FC236}">
                        <a16:creationId xmlns:a16="http://schemas.microsoft.com/office/drawing/2014/main" id="{39767DE0-2EE9-42EF-8A69-404706E6B9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7" name="Freeform 19">
                    <a:extLst>
                      <a:ext uri="{FF2B5EF4-FFF2-40B4-BE49-F238E27FC236}">
                        <a16:creationId xmlns:a16="http://schemas.microsoft.com/office/drawing/2014/main" id="{0581ABE8-2B4F-4880-AEE9-FB11F8579AAB}"/>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8" name="Freeform 20">
                    <a:extLst>
                      <a:ext uri="{FF2B5EF4-FFF2-40B4-BE49-F238E27FC236}">
                        <a16:creationId xmlns:a16="http://schemas.microsoft.com/office/drawing/2014/main" id="{8B1224FB-9DFC-44A3-8B39-7AD04B21DE23}"/>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9" name="Freeform 21">
                    <a:extLst>
                      <a:ext uri="{FF2B5EF4-FFF2-40B4-BE49-F238E27FC236}">
                        <a16:creationId xmlns:a16="http://schemas.microsoft.com/office/drawing/2014/main" id="{89E512DD-C596-42B0-8C9A-72E2E993D56F}"/>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0" name="Freeform 22">
                    <a:extLst>
                      <a:ext uri="{FF2B5EF4-FFF2-40B4-BE49-F238E27FC236}">
                        <a16:creationId xmlns:a16="http://schemas.microsoft.com/office/drawing/2014/main" id="{CE2F261E-5446-43B8-B521-857FA9E27072}"/>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7" name="Freeform 23">
                    <a:extLst>
                      <a:ext uri="{FF2B5EF4-FFF2-40B4-BE49-F238E27FC236}">
                        <a16:creationId xmlns:a16="http://schemas.microsoft.com/office/drawing/2014/main" id="{02783F0C-E078-44DA-934E-0E3D34FDDBE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8" name="Freeform 24">
                    <a:extLst>
                      <a:ext uri="{FF2B5EF4-FFF2-40B4-BE49-F238E27FC236}">
                        <a16:creationId xmlns:a16="http://schemas.microsoft.com/office/drawing/2014/main" id="{82D339B1-281D-408D-AD03-B44CC7EA7873}"/>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112" name="Group 1111">
                <a:extLst>
                  <a:ext uri="{FF2B5EF4-FFF2-40B4-BE49-F238E27FC236}">
                    <a16:creationId xmlns:a16="http://schemas.microsoft.com/office/drawing/2014/main" id="{22510BF1-825A-4347-82F7-5E3F1244679E}"/>
                  </a:ext>
                </a:extLst>
              </p:cNvPr>
              <p:cNvGrpSpPr/>
              <p:nvPr/>
            </p:nvGrpSpPr>
            <p:grpSpPr>
              <a:xfrm>
                <a:off x="7488807" y="2214899"/>
                <a:ext cx="465186" cy="337180"/>
                <a:chOff x="4207537" y="2273730"/>
                <a:chExt cx="598923" cy="434116"/>
              </a:xfrm>
            </p:grpSpPr>
            <p:grpSp>
              <p:nvGrpSpPr>
                <p:cNvPr id="1160" name="Group 1159">
                  <a:extLst>
                    <a:ext uri="{FF2B5EF4-FFF2-40B4-BE49-F238E27FC236}">
                      <a16:creationId xmlns:a16="http://schemas.microsoft.com/office/drawing/2014/main" id="{51873F2B-A9A0-4BF3-9064-772881A0D413}"/>
                    </a:ext>
                  </a:extLst>
                </p:cNvPr>
                <p:cNvGrpSpPr/>
                <p:nvPr/>
              </p:nvGrpSpPr>
              <p:grpSpPr>
                <a:xfrm>
                  <a:off x="4207537" y="2273730"/>
                  <a:ext cx="179387" cy="434116"/>
                  <a:chOff x="2330274" y="3840316"/>
                  <a:chExt cx="238125" cy="576262"/>
                </a:xfrm>
              </p:grpSpPr>
              <p:sp>
                <p:nvSpPr>
                  <p:cNvPr id="1175" name="Freeform 201">
                    <a:extLst>
                      <a:ext uri="{FF2B5EF4-FFF2-40B4-BE49-F238E27FC236}">
                        <a16:creationId xmlns:a16="http://schemas.microsoft.com/office/drawing/2014/main" id="{8EA0FB85-5A85-465D-8896-72E88EE9E7A3}"/>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6" name="Line 202">
                    <a:extLst>
                      <a:ext uri="{FF2B5EF4-FFF2-40B4-BE49-F238E27FC236}">
                        <a16:creationId xmlns:a16="http://schemas.microsoft.com/office/drawing/2014/main" id="{87A2A355-F1B3-4983-8961-9CB062E6A3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7" name="Line 203">
                    <a:extLst>
                      <a:ext uri="{FF2B5EF4-FFF2-40B4-BE49-F238E27FC236}">
                        <a16:creationId xmlns:a16="http://schemas.microsoft.com/office/drawing/2014/main" id="{8C3473B3-0649-4738-9373-9A22BEDFE46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8" name="Line 204">
                    <a:extLst>
                      <a:ext uri="{FF2B5EF4-FFF2-40B4-BE49-F238E27FC236}">
                        <a16:creationId xmlns:a16="http://schemas.microsoft.com/office/drawing/2014/main" id="{E478CC5F-94DD-4530-8B94-BC664EE2AE3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9" name="Line 205">
                    <a:extLst>
                      <a:ext uri="{FF2B5EF4-FFF2-40B4-BE49-F238E27FC236}">
                        <a16:creationId xmlns:a16="http://schemas.microsoft.com/office/drawing/2014/main" id="{1E387D90-5C22-4C73-B942-38B14C455EE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0" name="Line 206">
                    <a:extLst>
                      <a:ext uri="{FF2B5EF4-FFF2-40B4-BE49-F238E27FC236}">
                        <a16:creationId xmlns:a16="http://schemas.microsoft.com/office/drawing/2014/main" id="{B4784D05-EE6E-42C8-87CB-0B654429744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61" name="Group 1160">
                  <a:extLst>
                    <a:ext uri="{FF2B5EF4-FFF2-40B4-BE49-F238E27FC236}">
                      <a16:creationId xmlns:a16="http://schemas.microsoft.com/office/drawing/2014/main" id="{E7521CA4-CCB0-4DCE-AB7A-C0429A9D6812}"/>
                    </a:ext>
                  </a:extLst>
                </p:cNvPr>
                <p:cNvGrpSpPr/>
                <p:nvPr/>
              </p:nvGrpSpPr>
              <p:grpSpPr>
                <a:xfrm>
                  <a:off x="4417305" y="2273730"/>
                  <a:ext cx="179387" cy="434116"/>
                  <a:chOff x="2330274" y="3840316"/>
                  <a:chExt cx="238125" cy="576262"/>
                </a:xfrm>
              </p:grpSpPr>
              <p:sp>
                <p:nvSpPr>
                  <p:cNvPr id="1169" name="Freeform 201">
                    <a:extLst>
                      <a:ext uri="{FF2B5EF4-FFF2-40B4-BE49-F238E27FC236}">
                        <a16:creationId xmlns:a16="http://schemas.microsoft.com/office/drawing/2014/main" id="{A3F2B97D-A083-4E60-9B46-FE0B5BF32F6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0" name="Line 202">
                    <a:extLst>
                      <a:ext uri="{FF2B5EF4-FFF2-40B4-BE49-F238E27FC236}">
                        <a16:creationId xmlns:a16="http://schemas.microsoft.com/office/drawing/2014/main" id="{6C24ABD5-923C-404E-A54D-FCAFF69B6AB9}"/>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1" name="Line 203">
                    <a:extLst>
                      <a:ext uri="{FF2B5EF4-FFF2-40B4-BE49-F238E27FC236}">
                        <a16:creationId xmlns:a16="http://schemas.microsoft.com/office/drawing/2014/main" id="{42144D26-76C4-423C-A4A6-CD22BE065A1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2" name="Line 204">
                    <a:extLst>
                      <a:ext uri="{FF2B5EF4-FFF2-40B4-BE49-F238E27FC236}">
                        <a16:creationId xmlns:a16="http://schemas.microsoft.com/office/drawing/2014/main" id="{FBD39A3A-9644-4A4F-BEF4-DA26E8A41FF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3" name="Line 205">
                    <a:extLst>
                      <a:ext uri="{FF2B5EF4-FFF2-40B4-BE49-F238E27FC236}">
                        <a16:creationId xmlns:a16="http://schemas.microsoft.com/office/drawing/2014/main" id="{C5FC8EAE-7267-4D87-AA0B-9BEF082FC3C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4" name="Line 206">
                    <a:extLst>
                      <a:ext uri="{FF2B5EF4-FFF2-40B4-BE49-F238E27FC236}">
                        <a16:creationId xmlns:a16="http://schemas.microsoft.com/office/drawing/2014/main" id="{BB807274-6727-41AF-87C1-15D9B010871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62" name="Group 1161">
                  <a:extLst>
                    <a:ext uri="{FF2B5EF4-FFF2-40B4-BE49-F238E27FC236}">
                      <a16:creationId xmlns:a16="http://schemas.microsoft.com/office/drawing/2014/main" id="{D17D55D7-7EBE-4A37-9874-2D8FE7489CBD}"/>
                    </a:ext>
                  </a:extLst>
                </p:cNvPr>
                <p:cNvGrpSpPr/>
                <p:nvPr/>
              </p:nvGrpSpPr>
              <p:grpSpPr>
                <a:xfrm>
                  <a:off x="4627073" y="2273730"/>
                  <a:ext cx="179387" cy="434116"/>
                  <a:chOff x="2330274" y="3840316"/>
                  <a:chExt cx="238125" cy="576262"/>
                </a:xfrm>
              </p:grpSpPr>
              <p:sp>
                <p:nvSpPr>
                  <p:cNvPr id="1163" name="Freeform 201">
                    <a:extLst>
                      <a:ext uri="{FF2B5EF4-FFF2-40B4-BE49-F238E27FC236}">
                        <a16:creationId xmlns:a16="http://schemas.microsoft.com/office/drawing/2014/main" id="{695FD04F-8C42-4BB1-9C9A-048690DB9B8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4" name="Line 202">
                    <a:extLst>
                      <a:ext uri="{FF2B5EF4-FFF2-40B4-BE49-F238E27FC236}">
                        <a16:creationId xmlns:a16="http://schemas.microsoft.com/office/drawing/2014/main" id="{57D8107E-4BB9-4496-9EB6-60EAE829AACC}"/>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5" name="Line 203">
                    <a:extLst>
                      <a:ext uri="{FF2B5EF4-FFF2-40B4-BE49-F238E27FC236}">
                        <a16:creationId xmlns:a16="http://schemas.microsoft.com/office/drawing/2014/main" id="{A653F8F5-134F-4E90-8854-B907A290D196}"/>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6" name="Line 204">
                    <a:extLst>
                      <a:ext uri="{FF2B5EF4-FFF2-40B4-BE49-F238E27FC236}">
                        <a16:creationId xmlns:a16="http://schemas.microsoft.com/office/drawing/2014/main" id="{38E20873-606E-4DFF-8CB3-65D35A334AA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7" name="Line 205">
                    <a:extLst>
                      <a:ext uri="{FF2B5EF4-FFF2-40B4-BE49-F238E27FC236}">
                        <a16:creationId xmlns:a16="http://schemas.microsoft.com/office/drawing/2014/main" id="{A9DD0FC0-2ED8-4893-8080-AC263588188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8" name="Line 206">
                    <a:extLst>
                      <a:ext uri="{FF2B5EF4-FFF2-40B4-BE49-F238E27FC236}">
                        <a16:creationId xmlns:a16="http://schemas.microsoft.com/office/drawing/2014/main" id="{B0962011-29E7-4662-9499-A3FD97DC600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115" name="Straight Connector 1114">
                <a:extLst>
                  <a:ext uri="{FF2B5EF4-FFF2-40B4-BE49-F238E27FC236}">
                    <a16:creationId xmlns:a16="http://schemas.microsoft.com/office/drawing/2014/main" id="{7A5DF334-5EE7-45D1-9527-DA6AA08979BF}"/>
                  </a:ext>
                </a:extLst>
              </p:cNvPr>
              <p:cNvCxnSpPr>
                <a:cxnSpLocks/>
              </p:cNvCxnSpPr>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13" name="Group 1112">
                <a:extLst>
                  <a:ext uri="{FF2B5EF4-FFF2-40B4-BE49-F238E27FC236}">
                    <a16:creationId xmlns:a16="http://schemas.microsoft.com/office/drawing/2014/main" id="{F2B1CC4D-4FB4-4399-B2B1-8C7A848EA32F}"/>
                  </a:ext>
                </a:extLst>
              </p:cNvPr>
              <p:cNvGrpSpPr/>
              <p:nvPr/>
            </p:nvGrpSpPr>
            <p:grpSpPr>
              <a:xfrm>
                <a:off x="6810761" y="2502657"/>
                <a:ext cx="333558" cy="333594"/>
                <a:chOff x="542940" y="1857375"/>
                <a:chExt cx="914400" cy="914494"/>
              </a:xfrm>
            </p:grpSpPr>
            <p:sp>
              <p:nvSpPr>
                <p:cNvPr id="1138" name="Oval 1137">
                  <a:extLst>
                    <a:ext uri="{FF2B5EF4-FFF2-40B4-BE49-F238E27FC236}">
                      <a16:creationId xmlns:a16="http://schemas.microsoft.com/office/drawing/2014/main" id="{69C710B9-0151-48BF-8F5B-1EAB29AA6BF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139" name="Group 4">
                  <a:extLst>
                    <a:ext uri="{FF2B5EF4-FFF2-40B4-BE49-F238E27FC236}">
                      <a16:creationId xmlns:a16="http://schemas.microsoft.com/office/drawing/2014/main" id="{43D41168-8E82-4BBD-8F10-18C329F8DC66}"/>
                    </a:ext>
                  </a:extLst>
                </p:cNvPr>
                <p:cNvGrpSpPr>
                  <a:grpSpLocks noChangeAspect="1"/>
                </p:cNvGrpSpPr>
                <p:nvPr/>
              </p:nvGrpSpPr>
              <p:grpSpPr bwMode="auto">
                <a:xfrm>
                  <a:off x="543174" y="1857375"/>
                  <a:ext cx="913932" cy="914494"/>
                  <a:chOff x="1261" y="0"/>
                  <a:chExt cx="3238" cy="3240"/>
                </a:xfrm>
                <a:solidFill>
                  <a:schemeClr val="tx2"/>
                </a:solidFill>
              </p:grpSpPr>
              <p:sp>
                <p:nvSpPr>
                  <p:cNvPr id="1140" name="Freeform 5">
                    <a:extLst>
                      <a:ext uri="{FF2B5EF4-FFF2-40B4-BE49-F238E27FC236}">
                        <a16:creationId xmlns:a16="http://schemas.microsoft.com/office/drawing/2014/main" id="{E3217D29-30C9-42FE-9BAD-D6218974DBF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1" name="Freeform 6">
                    <a:extLst>
                      <a:ext uri="{FF2B5EF4-FFF2-40B4-BE49-F238E27FC236}">
                        <a16:creationId xmlns:a16="http://schemas.microsoft.com/office/drawing/2014/main" id="{1544A2F5-E9BC-49FD-8B6F-FDA88A2433F2}"/>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2" name="Freeform 7">
                    <a:extLst>
                      <a:ext uri="{FF2B5EF4-FFF2-40B4-BE49-F238E27FC236}">
                        <a16:creationId xmlns:a16="http://schemas.microsoft.com/office/drawing/2014/main" id="{8376EBEE-D87C-451B-B2C2-1EFFF4A3895C}"/>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3" name="Freeform 8">
                    <a:extLst>
                      <a:ext uri="{FF2B5EF4-FFF2-40B4-BE49-F238E27FC236}">
                        <a16:creationId xmlns:a16="http://schemas.microsoft.com/office/drawing/2014/main" id="{A4E74056-86BC-4252-8B6F-A0D08B573FD1}"/>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4" name="Freeform 9">
                    <a:extLst>
                      <a:ext uri="{FF2B5EF4-FFF2-40B4-BE49-F238E27FC236}">
                        <a16:creationId xmlns:a16="http://schemas.microsoft.com/office/drawing/2014/main" id="{9691450C-AE8B-4C4C-983F-A179AEFE905A}"/>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5" name="Freeform 10">
                    <a:extLst>
                      <a:ext uri="{FF2B5EF4-FFF2-40B4-BE49-F238E27FC236}">
                        <a16:creationId xmlns:a16="http://schemas.microsoft.com/office/drawing/2014/main" id="{AEF104D5-D6F7-4AA0-B61C-1BB0AD7105AD}"/>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6" name="Freeform 11">
                    <a:extLst>
                      <a:ext uri="{FF2B5EF4-FFF2-40B4-BE49-F238E27FC236}">
                        <a16:creationId xmlns:a16="http://schemas.microsoft.com/office/drawing/2014/main" id="{F4B7EC63-7325-40F2-8BFB-A8FB61DEC627}"/>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7" name="Freeform 12">
                    <a:extLst>
                      <a:ext uri="{FF2B5EF4-FFF2-40B4-BE49-F238E27FC236}">
                        <a16:creationId xmlns:a16="http://schemas.microsoft.com/office/drawing/2014/main" id="{B421EB6B-EB57-4648-9DA9-A55F90363382}"/>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8" name="Freeform 13">
                    <a:extLst>
                      <a:ext uri="{FF2B5EF4-FFF2-40B4-BE49-F238E27FC236}">
                        <a16:creationId xmlns:a16="http://schemas.microsoft.com/office/drawing/2014/main" id="{B0E1199D-CF6C-4258-9541-2D1F69D2F877}"/>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9" name="Freeform 14">
                    <a:extLst>
                      <a:ext uri="{FF2B5EF4-FFF2-40B4-BE49-F238E27FC236}">
                        <a16:creationId xmlns:a16="http://schemas.microsoft.com/office/drawing/2014/main" id="{934E59E8-633C-4976-A554-D5C4A81B3FB9}"/>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0" name="Freeform 15">
                    <a:extLst>
                      <a:ext uri="{FF2B5EF4-FFF2-40B4-BE49-F238E27FC236}">
                        <a16:creationId xmlns:a16="http://schemas.microsoft.com/office/drawing/2014/main" id="{D8F66980-963C-45DC-A848-E3599A40B562}"/>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1" name="Freeform 16">
                    <a:extLst>
                      <a:ext uri="{FF2B5EF4-FFF2-40B4-BE49-F238E27FC236}">
                        <a16:creationId xmlns:a16="http://schemas.microsoft.com/office/drawing/2014/main" id="{6A4E188F-183F-43C0-9E99-542580BAFD83}"/>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2" name="Freeform 17">
                    <a:extLst>
                      <a:ext uri="{FF2B5EF4-FFF2-40B4-BE49-F238E27FC236}">
                        <a16:creationId xmlns:a16="http://schemas.microsoft.com/office/drawing/2014/main" id="{3220617C-DBC2-46F6-ABD8-8C8C14856B9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3" name="Freeform 18">
                    <a:extLst>
                      <a:ext uri="{FF2B5EF4-FFF2-40B4-BE49-F238E27FC236}">
                        <a16:creationId xmlns:a16="http://schemas.microsoft.com/office/drawing/2014/main" id="{4EDB6BF4-F0AE-4EB7-AEAF-EB713DBD1A08}"/>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4" name="Freeform 19">
                    <a:extLst>
                      <a:ext uri="{FF2B5EF4-FFF2-40B4-BE49-F238E27FC236}">
                        <a16:creationId xmlns:a16="http://schemas.microsoft.com/office/drawing/2014/main" id="{6A7E9799-42CA-4724-9273-F38883D493FF}"/>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5" name="Freeform 20">
                    <a:extLst>
                      <a:ext uri="{FF2B5EF4-FFF2-40B4-BE49-F238E27FC236}">
                        <a16:creationId xmlns:a16="http://schemas.microsoft.com/office/drawing/2014/main" id="{B8DB8B7B-FA03-47E4-A428-64D02CEE54E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6" name="Freeform 21">
                    <a:extLst>
                      <a:ext uri="{FF2B5EF4-FFF2-40B4-BE49-F238E27FC236}">
                        <a16:creationId xmlns:a16="http://schemas.microsoft.com/office/drawing/2014/main" id="{BB882109-DAC9-40C9-85A0-9FCA02648AC0}"/>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7" name="Freeform 22">
                    <a:extLst>
                      <a:ext uri="{FF2B5EF4-FFF2-40B4-BE49-F238E27FC236}">
                        <a16:creationId xmlns:a16="http://schemas.microsoft.com/office/drawing/2014/main" id="{B40CAA25-F5DD-4EC2-BAD9-FBFA8E1AA81E}"/>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8" name="Freeform 23">
                    <a:extLst>
                      <a:ext uri="{FF2B5EF4-FFF2-40B4-BE49-F238E27FC236}">
                        <a16:creationId xmlns:a16="http://schemas.microsoft.com/office/drawing/2014/main" id="{3DC56DBB-AA23-4B92-9423-4C40AF4636AC}"/>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9" name="Freeform 24">
                    <a:extLst>
                      <a:ext uri="{FF2B5EF4-FFF2-40B4-BE49-F238E27FC236}">
                        <a16:creationId xmlns:a16="http://schemas.microsoft.com/office/drawing/2014/main" id="{BB313DE2-58E5-43DC-B303-2FA0545A5C8C}"/>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114" name="Group 1113">
                <a:extLst>
                  <a:ext uri="{FF2B5EF4-FFF2-40B4-BE49-F238E27FC236}">
                    <a16:creationId xmlns:a16="http://schemas.microsoft.com/office/drawing/2014/main" id="{6AE00679-17FF-47CC-A62A-07E919848A94}"/>
                  </a:ext>
                </a:extLst>
              </p:cNvPr>
              <p:cNvGrpSpPr/>
              <p:nvPr/>
            </p:nvGrpSpPr>
            <p:grpSpPr>
              <a:xfrm>
                <a:off x="7488807" y="2780652"/>
                <a:ext cx="465186" cy="337180"/>
                <a:chOff x="4207537" y="2273730"/>
                <a:chExt cx="598923" cy="434116"/>
              </a:xfrm>
            </p:grpSpPr>
            <p:grpSp>
              <p:nvGrpSpPr>
                <p:cNvPr id="1117" name="Group 1116">
                  <a:extLst>
                    <a:ext uri="{FF2B5EF4-FFF2-40B4-BE49-F238E27FC236}">
                      <a16:creationId xmlns:a16="http://schemas.microsoft.com/office/drawing/2014/main" id="{F062D70F-9937-4327-9176-77935AAAF691}"/>
                    </a:ext>
                  </a:extLst>
                </p:cNvPr>
                <p:cNvGrpSpPr/>
                <p:nvPr/>
              </p:nvGrpSpPr>
              <p:grpSpPr>
                <a:xfrm>
                  <a:off x="4207537" y="2273730"/>
                  <a:ext cx="179387" cy="434116"/>
                  <a:chOff x="2330274" y="3840316"/>
                  <a:chExt cx="238125" cy="576262"/>
                </a:xfrm>
              </p:grpSpPr>
              <p:sp>
                <p:nvSpPr>
                  <p:cNvPr id="1132" name="Freeform 201">
                    <a:extLst>
                      <a:ext uri="{FF2B5EF4-FFF2-40B4-BE49-F238E27FC236}">
                        <a16:creationId xmlns:a16="http://schemas.microsoft.com/office/drawing/2014/main" id="{38A11232-D2F9-47A2-86B6-916CFFDE434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3" name="Line 202">
                    <a:extLst>
                      <a:ext uri="{FF2B5EF4-FFF2-40B4-BE49-F238E27FC236}">
                        <a16:creationId xmlns:a16="http://schemas.microsoft.com/office/drawing/2014/main" id="{FE162068-3791-4CD3-81C7-EF79A028642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4" name="Line 203">
                    <a:extLst>
                      <a:ext uri="{FF2B5EF4-FFF2-40B4-BE49-F238E27FC236}">
                        <a16:creationId xmlns:a16="http://schemas.microsoft.com/office/drawing/2014/main" id="{3DDA5B78-B5DC-42C4-989D-14B1E76A300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5" name="Line 204">
                    <a:extLst>
                      <a:ext uri="{FF2B5EF4-FFF2-40B4-BE49-F238E27FC236}">
                        <a16:creationId xmlns:a16="http://schemas.microsoft.com/office/drawing/2014/main" id="{EBEAFDDF-8996-46CC-A8A6-7F19B170E00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6" name="Line 205">
                    <a:extLst>
                      <a:ext uri="{FF2B5EF4-FFF2-40B4-BE49-F238E27FC236}">
                        <a16:creationId xmlns:a16="http://schemas.microsoft.com/office/drawing/2014/main" id="{E6F613B2-EED0-48F8-94C0-0BE91705CF3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7" name="Line 206">
                    <a:extLst>
                      <a:ext uri="{FF2B5EF4-FFF2-40B4-BE49-F238E27FC236}">
                        <a16:creationId xmlns:a16="http://schemas.microsoft.com/office/drawing/2014/main" id="{882FFEDB-2CC8-4BCF-9412-4E0E249F744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18" name="Group 1117">
                  <a:extLst>
                    <a:ext uri="{FF2B5EF4-FFF2-40B4-BE49-F238E27FC236}">
                      <a16:creationId xmlns:a16="http://schemas.microsoft.com/office/drawing/2014/main" id="{9988BFD0-DFEE-4754-B89B-D1E9E68336B7}"/>
                    </a:ext>
                  </a:extLst>
                </p:cNvPr>
                <p:cNvGrpSpPr/>
                <p:nvPr/>
              </p:nvGrpSpPr>
              <p:grpSpPr>
                <a:xfrm>
                  <a:off x="4417305" y="2273730"/>
                  <a:ext cx="179387" cy="434116"/>
                  <a:chOff x="2330274" y="3840316"/>
                  <a:chExt cx="238125" cy="576262"/>
                </a:xfrm>
              </p:grpSpPr>
              <p:sp>
                <p:nvSpPr>
                  <p:cNvPr id="1126" name="Freeform 201">
                    <a:extLst>
                      <a:ext uri="{FF2B5EF4-FFF2-40B4-BE49-F238E27FC236}">
                        <a16:creationId xmlns:a16="http://schemas.microsoft.com/office/drawing/2014/main" id="{9D824193-EBB4-4B4B-AF28-EDA74C9B984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7" name="Line 202">
                    <a:extLst>
                      <a:ext uri="{FF2B5EF4-FFF2-40B4-BE49-F238E27FC236}">
                        <a16:creationId xmlns:a16="http://schemas.microsoft.com/office/drawing/2014/main" id="{0E32D581-8FEF-4373-B7D5-12B8B2B78EB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8" name="Line 203">
                    <a:extLst>
                      <a:ext uri="{FF2B5EF4-FFF2-40B4-BE49-F238E27FC236}">
                        <a16:creationId xmlns:a16="http://schemas.microsoft.com/office/drawing/2014/main" id="{FC260C0F-E6AD-4AB3-BE3F-CE384F1E5F8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9" name="Line 204">
                    <a:extLst>
                      <a:ext uri="{FF2B5EF4-FFF2-40B4-BE49-F238E27FC236}">
                        <a16:creationId xmlns:a16="http://schemas.microsoft.com/office/drawing/2014/main" id="{7B75F857-3D01-4EC9-977A-50F12C1A797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0" name="Line 205">
                    <a:extLst>
                      <a:ext uri="{FF2B5EF4-FFF2-40B4-BE49-F238E27FC236}">
                        <a16:creationId xmlns:a16="http://schemas.microsoft.com/office/drawing/2014/main" id="{D3122F6E-A89E-4D50-9CF7-284C0461F4A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1" name="Line 206">
                    <a:extLst>
                      <a:ext uri="{FF2B5EF4-FFF2-40B4-BE49-F238E27FC236}">
                        <a16:creationId xmlns:a16="http://schemas.microsoft.com/office/drawing/2014/main" id="{C978B4C3-D4E6-44B3-B593-BEA9E077F02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19" name="Group 1118">
                  <a:extLst>
                    <a:ext uri="{FF2B5EF4-FFF2-40B4-BE49-F238E27FC236}">
                      <a16:creationId xmlns:a16="http://schemas.microsoft.com/office/drawing/2014/main" id="{9B824C97-6FB6-4C45-A76E-56F435BFCD46}"/>
                    </a:ext>
                  </a:extLst>
                </p:cNvPr>
                <p:cNvGrpSpPr/>
                <p:nvPr/>
              </p:nvGrpSpPr>
              <p:grpSpPr>
                <a:xfrm>
                  <a:off x="4627073" y="2273730"/>
                  <a:ext cx="179387" cy="434116"/>
                  <a:chOff x="2330274" y="3840316"/>
                  <a:chExt cx="238125" cy="576262"/>
                </a:xfrm>
              </p:grpSpPr>
              <p:sp>
                <p:nvSpPr>
                  <p:cNvPr id="1120" name="Freeform 201">
                    <a:extLst>
                      <a:ext uri="{FF2B5EF4-FFF2-40B4-BE49-F238E27FC236}">
                        <a16:creationId xmlns:a16="http://schemas.microsoft.com/office/drawing/2014/main" id="{BCCA6F9E-1FE5-4DCB-9E76-0F39EB29675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1" name="Line 202">
                    <a:extLst>
                      <a:ext uri="{FF2B5EF4-FFF2-40B4-BE49-F238E27FC236}">
                        <a16:creationId xmlns:a16="http://schemas.microsoft.com/office/drawing/2014/main" id="{8332818C-2E25-42E6-8AB3-195FC3736EE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2" name="Line 203">
                    <a:extLst>
                      <a:ext uri="{FF2B5EF4-FFF2-40B4-BE49-F238E27FC236}">
                        <a16:creationId xmlns:a16="http://schemas.microsoft.com/office/drawing/2014/main" id="{E560B1DD-4CC4-4B38-A00F-53E20234E96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3" name="Line 204">
                    <a:extLst>
                      <a:ext uri="{FF2B5EF4-FFF2-40B4-BE49-F238E27FC236}">
                        <a16:creationId xmlns:a16="http://schemas.microsoft.com/office/drawing/2014/main" id="{45808005-7044-4ACE-9247-5809DCF08A2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4" name="Line 205">
                    <a:extLst>
                      <a:ext uri="{FF2B5EF4-FFF2-40B4-BE49-F238E27FC236}">
                        <a16:creationId xmlns:a16="http://schemas.microsoft.com/office/drawing/2014/main" id="{8CF78FC5-1CAE-43A2-8D57-3DF4EEAD4AE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5" name="Line 206">
                    <a:extLst>
                      <a:ext uri="{FF2B5EF4-FFF2-40B4-BE49-F238E27FC236}">
                        <a16:creationId xmlns:a16="http://schemas.microsoft.com/office/drawing/2014/main" id="{8011374E-0F63-403E-AADA-E0E6315AAC0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sp>
            <p:nvSpPr>
              <p:cNvPr id="1116" name="Rectangle 1115">
                <a:extLst>
                  <a:ext uri="{FF2B5EF4-FFF2-40B4-BE49-F238E27FC236}">
                    <a16:creationId xmlns:a16="http://schemas.microsoft.com/office/drawing/2014/main" id="{AFCAD661-E996-4E51-AD77-0FFAE33AE756}"/>
                  </a:ext>
                </a:extLst>
              </p:cNvPr>
              <p:cNvSpPr/>
              <p:nvPr/>
            </p:nvSpPr>
            <p:spPr>
              <a:xfrm>
                <a:off x="2931135" y="1260458"/>
                <a:ext cx="6374240" cy="2674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pic>
            <p:nvPicPr>
              <p:cNvPr id="2317" name="Picture 2316">
                <a:extLst>
                  <a:ext uri="{FF2B5EF4-FFF2-40B4-BE49-F238E27FC236}">
                    <a16:creationId xmlns:a16="http://schemas.microsoft.com/office/drawing/2014/main" id="{7385E6CE-27AD-4B89-A162-9ACD6F884525}"/>
                  </a:ext>
                </a:extLst>
              </p:cNvPr>
              <p:cNvPicPr>
                <a:picLocks noChangeAspect="1"/>
              </p:cNvPicPr>
              <p:nvPr/>
            </p:nvPicPr>
            <p:blipFill>
              <a:blip r:embed="rId46" cstate="print">
                <a:extLst>
                  <a:ext uri="{28A0092B-C50C-407E-A947-70E740481C1C}">
                    <a14:useLocalDpi xmlns:a14="http://schemas.microsoft.com/office/drawing/2010/main"/>
                  </a:ext>
                </a:extLst>
              </a:blip>
              <a:stretch>
                <a:fillRect/>
              </a:stretch>
            </p:blipFill>
            <p:spPr>
              <a:xfrm>
                <a:off x="7524742" y="3283302"/>
                <a:ext cx="429820" cy="429820"/>
              </a:xfrm>
              <a:prstGeom prst="rect">
                <a:avLst/>
              </a:prstGeom>
            </p:spPr>
          </p:pic>
        </p:grpSp>
      </p:grpSp>
      <p:sp>
        <p:nvSpPr>
          <p:cNvPr id="3923" name="Oval 3922">
            <a:extLst>
              <a:ext uri="{FF2B5EF4-FFF2-40B4-BE49-F238E27FC236}">
                <a16:creationId xmlns:a16="http://schemas.microsoft.com/office/drawing/2014/main" id="{EDD9DF60-CF4A-4E62-B605-9C62D47FA02B}"/>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4" name="Oval 3923">
            <a:extLst>
              <a:ext uri="{FF2B5EF4-FFF2-40B4-BE49-F238E27FC236}">
                <a16:creationId xmlns:a16="http://schemas.microsoft.com/office/drawing/2014/main" id="{CEA2CAF9-7670-4FF3-BA60-DE9EBBE52AA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5" name="Oval 3924">
            <a:extLst>
              <a:ext uri="{FF2B5EF4-FFF2-40B4-BE49-F238E27FC236}">
                <a16:creationId xmlns:a16="http://schemas.microsoft.com/office/drawing/2014/main" id="{0BAA4953-69E6-499E-98FB-D128ECF8158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6" name="Oval 3925">
            <a:extLst>
              <a:ext uri="{FF2B5EF4-FFF2-40B4-BE49-F238E27FC236}">
                <a16:creationId xmlns:a16="http://schemas.microsoft.com/office/drawing/2014/main" id="{2267772E-7B12-4A53-8FB6-B3123680100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7" name="Oval 3926">
            <a:extLst>
              <a:ext uri="{FF2B5EF4-FFF2-40B4-BE49-F238E27FC236}">
                <a16:creationId xmlns:a16="http://schemas.microsoft.com/office/drawing/2014/main" id="{5B6C467E-381D-4F00-9037-374784FBAAFF}"/>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8" name="Oval 3927">
            <a:extLst>
              <a:ext uri="{FF2B5EF4-FFF2-40B4-BE49-F238E27FC236}">
                <a16:creationId xmlns:a16="http://schemas.microsoft.com/office/drawing/2014/main" id="{20ACE7DC-C8D3-4BA3-9211-1C64FB76285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75" name="Freeform: Shape 1074">
            <a:extLst>
              <a:ext uri="{FF2B5EF4-FFF2-40B4-BE49-F238E27FC236}">
                <a16:creationId xmlns:a16="http://schemas.microsoft.com/office/drawing/2014/main" id="{0ACB2083-D75F-4AFC-B254-00D0DCD1D982}"/>
              </a:ext>
            </a:extLst>
          </p:cNvPr>
          <p:cNvSpPr>
            <a:spLocks noChangeArrowheads="1"/>
          </p:cNvSpPr>
          <p:nvPr>
            <p:custDataLst>
              <p:tags r:id="rId1"/>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sp>
        <p:nvSpPr>
          <p:cNvPr id="2" name="Rectangle 1">
            <a:extLst>
              <a:ext uri="{FF2B5EF4-FFF2-40B4-BE49-F238E27FC236}">
                <a16:creationId xmlns:a16="http://schemas.microsoft.com/office/drawing/2014/main" id="{D941A42D-75B0-47CC-BB9B-14DCA7FBC5D0}"/>
              </a:ext>
            </a:extLst>
          </p:cNvPr>
          <p:cNvSpPr/>
          <p:nvPr/>
        </p:nvSpPr>
        <p:spPr>
          <a:xfrm>
            <a:off x="-12708" y="-4348"/>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144929"/>
          </a:xfrm>
          <a:prstGeom prst="rect">
            <a:avLst/>
          </a:prstGeom>
          <a:noFill/>
        </p:spPr>
        <p:txBody>
          <a:bodyPr wrap="square" rtlCol="0" anchor="t">
            <a:spAutoFit/>
          </a:bodyPr>
          <a:lstStyle/>
          <a:p>
            <a:pPr defTabSz="685783">
              <a:lnSpc>
                <a:spcPct val="90000"/>
              </a:lnSpc>
              <a:spcBef>
                <a:spcPts val="600"/>
              </a:spcBef>
            </a:pPr>
            <a:r>
              <a:rPr lang="en-US" sz="2800" dirty="0">
                <a:solidFill>
                  <a:schemeClr val="bg1"/>
                </a:solidFill>
                <a:latin typeface="CiscoSans ExtraLight" charset="0"/>
                <a:ea typeface="CiscoSans ExtraLight" charset="0"/>
                <a:cs typeface="CiscoSans ExtraLight" charset="0"/>
              </a:rPr>
              <a:t>Segmentation:</a:t>
            </a:r>
            <a:r>
              <a:rPr lang="en-US" sz="2400" dirty="0">
                <a:solidFill>
                  <a:schemeClr val="bg1"/>
                </a:solidFill>
                <a:latin typeface="CiscoSans ExtraLight" charset="0"/>
                <a:ea typeface="CiscoSans ExtraLight" charset="0"/>
                <a:cs typeface="CiscoSans ExtraLight" charset="0"/>
              </a:rPr>
              <a:t> </a:t>
            </a:r>
            <a:r>
              <a:rPr lang="en-US" sz="2400" dirty="0">
                <a:solidFill>
                  <a:schemeClr val="bg2"/>
                </a:solidFill>
                <a:latin typeface="CiscoSans ExtraLight" charset="0"/>
                <a:ea typeface="CiscoSans ExtraLight" charset="0"/>
                <a:cs typeface="CiscoSans ExtraLight" charset="0"/>
              </a:rPr>
              <a:t>Reduce the Attack Surface</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49267" y="560453"/>
              <a:ext cx="318407" cy="318194"/>
              <a:chOff x="2439988" y="-1801813"/>
              <a:chExt cx="2363788" cy="2362200"/>
            </a:xfrm>
          </p:grpSpPr>
          <p:sp>
            <p:nvSpPr>
              <p:cNvPr id="52" name="Oval 36"/>
              <p:cNvSpPr>
                <a:spLocks noChangeArrowheads="1"/>
              </p:cNvSpPr>
              <p:nvPr/>
            </p:nvSpPr>
            <p:spPr bwMode="auto">
              <a:xfrm>
                <a:off x="2439988"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sp>
        <p:nvSpPr>
          <p:cNvPr id="31"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2561" name="Rectangle 2560">
            <a:extLst>
              <a:ext uri="{FF2B5EF4-FFF2-40B4-BE49-F238E27FC236}">
                <a16:creationId xmlns:a16="http://schemas.microsoft.com/office/drawing/2014/main" id="{67B3A002-29DF-4AAC-B80F-4975850276B9}"/>
              </a:ext>
            </a:extLst>
          </p:cNvPr>
          <p:cNvSpPr/>
          <p:nvPr/>
        </p:nvSpPr>
        <p:spPr>
          <a:xfrm>
            <a:off x="510757" y="2774515"/>
            <a:ext cx="1000595" cy="261610"/>
          </a:xfrm>
          <a:prstGeom prst="rect">
            <a:avLst/>
          </a:prstGeom>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NGFW</a:t>
            </a:r>
            <a:endParaRPr lang="en-US" sz="1400" dirty="0">
              <a:solidFill>
                <a:schemeClr val="bg2"/>
              </a:solidFill>
              <a:latin typeface="CiscoSans ExtraLight" charset="0"/>
              <a:ea typeface="CiscoSans ExtraLight" charset="0"/>
              <a:cs typeface="CiscoSans ExtraLight" charset="0"/>
            </a:endParaRPr>
          </a:p>
        </p:txBody>
      </p:sp>
      <p:sp>
        <p:nvSpPr>
          <p:cNvPr id="48" name="Rectangle: Rounded Corners 47">
            <a:extLst>
              <a:ext uri="{FF2B5EF4-FFF2-40B4-BE49-F238E27FC236}">
                <a16:creationId xmlns:a16="http://schemas.microsoft.com/office/drawing/2014/main" id="{99626D04-BE39-4A25-B7E4-845F500AAF92}"/>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18" name="Rectangle: Rounded Corners 3817">
            <a:extLst>
              <a:ext uri="{FF2B5EF4-FFF2-40B4-BE49-F238E27FC236}">
                <a16:creationId xmlns:a16="http://schemas.microsoft.com/office/drawing/2014/main" id="{6A7FEFA5-EE6D-4715-A902-EE1FE3BBBA21}"/>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19" name="Rectangle: Rounded Corners 3818">
            <a:extLst>
              <a:ext uri="{FF2B5EF4-FFF2-40B4-BE49-F238E27FC236}">
                <a16:creationId xmlns:a16="http://schemas.microsoft.com/office/drawing/2014/main" id="{D9C6590D-A391-4AB9-9D24-DC6493A05C1F}"/>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20" name="Rectangle: Rounded Corners 3819">
            <a:extLst>
              <a:ext uri="{FF2B5EF4-FFF2-40B4-BE49-F238E27FC236}">
                <a16:creationId xmlns:a16="http://schemas.microsoft.com/office/drawing/2014/main" id="{26456287-3E49-4055-9D5E-3AB6E11B2178}"/>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50" name="Straight Connector 49">
            <a:extLst>
              <a:ext uri="{FF2B5EF4-FFF2-40B4-BE49-F238E27FC236}">
                <a16:creationId xmlns:a16="http://schemas.microsoft.com/office/drawing/2014/main" id="{F4F03C86-2FF0-49E6-8104-9537CE1FD5D0}"/>
              </a:ext>
            </a:extLst>
          </p:cNvPr>
          <p:cNvCxnSpPr>
            <a:stCxn id="48" idx="2"/>
            <a:endCxn id="3818"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3831" name="TextBox 3830">
            <a:extLst>
              <a:ext uri="{FF2B5EF4-FFF2-40B4-BE49-F238E27FC236}">
                <a16:creationId xmlns:a16="http://schemas.microsoft.com/office/drawing/2014/main" id="{51262F29-0788-4DCF-A6BF-217C990B5CCF}"/>
              </a:ext>
            </a:extLst>
          </p:cNvPr>
          <p:cNvSpPr txBox="1"/>
          <p:nvPr>
            <p:custDataLst>
              <p:tags r:id="rId2"/>
            </p:custDataLst>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latin typeface="CiscoSans ExtraLight" charset="0"/>
              <a:ea typeface="CiscoSans ExtraLight" charset="0"/>
              <a:cs typeface="CiscoSans ExtraLight" charset="0"/>
            </a:endParaRPr>
          </a:p>
        </p:txBody>
      </p:sp>
      <p:sp>
        <p:nvSpPr>
          <p:cNvPr id="62" name="Oval 61">
            <a:extLst>
              <a:ext uri="{FF2B5EF4-FFF2-40B4-BE49-F238E27FC236}">
                <a16:creationId xmlns:a16="http://schemas.microsoft.com/office/drawing/2014/main" id="{E11EDA28-5997-4875-802F-B9185A7AF5BE}"/>
              </a:ext>
            </a:extLst>
          </p:cNvPr>
          <p:cNvSpPr/>
          <p:nvPr/>
        </p:nvSpPr>
        <p:spPr>
          <a:xfrm>
            <a:off x="4861357" y="2422590"/>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grpSp>
        <p:nvGrpSpPr>
          <p:cNvPr id="80" name="Group 79">
            <a:extLst>
              <a:ext uri="{FF2B5EF4-FFF2-40B4-BE49-F238E27FC236}">
                <a16:creationId xmlns:a16="http://schemas.microsoft.com/office/drawing/2014/main" id="{CB48258F-BCF1-4975-B43F-1CDCFF07A832}"/>
              </a:ext>
            </a:extLst>
          </p:cNvPr>
          <p:cNvGrpSpPr/>
          <p:nvPr/>
        </p:nvGrpSpPr>
        <p:grpSpPr>
          <a:xfrm>
            <a:off x="4476347" y="2076545"/>
            <a:ext cx="447954" cy="664476"/>
            <a:chOff x="4507478" y="2076545"/>
            <a:chExt cx="447954" cy="664476"/>
          </a:xfrm>
        </p:grpSpPr>
        <p:sp>
          <p:nvSpPr>
            <p:cNvPr id="68" name="Oval 67">
              <a:extLst>
                <a:ext uri="{FF2B5EF4-FFF2-40B4-BE49-F238E27FC236}">
                  <a16:creationId xmlns:a16="http://schemas.microsoft.com/office/drawing/2014/main" id="{D1606834-F94A-4513-A99C-B5631D4944A3}"/>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79" name="Group 78">
              <a:extLst>
                <a:ext uri="{FF2B5EF4-FFF2-40B4-BE49-F238E27FC236}">
                  <a16:creationId xmlns:a16="http://schemas.microsoft.com/office/drawing/2014/main" id="{AB57FE06-495C-4B6E-8970-09E086B4686E}"/>
                </a:ext>
              </a:extLst>
            </p:cNvPr>
            <p:cNvGrpSpPr/>
            <p:nvPr/>
          </p:nvGrpSpPr>
          <p:grpSpPr>
            <a:xfrm>
              <a:off x="4507478" y="2076545"/>
              <a:ext cx="447954" cy="534751"/>
              <a:chOff x="4507478" y="2076545"/>
              <a:chExt cx="447954" cy="534751"/>
            </a:xfrm>
          </p:grpSpPr>
          <p:grpSp>
            <p:nvGrpSpPr>
              <p:cNvPr id="71" name="Group 70">
                <a:extLst>
                  <a:ext uri="{FF2B5EF4-FFF2-40B4-BE49-F238E27FC236}">
                    <a16:creationId xmlns:a16="http://schemas.microsoft.com/office/drawing/2014/main" id="{235817DD-7C53-453A-B4BE-30AC9D85E71A}"/>
                  </a:ext>
                </a:extLst>
              </p:cNvPr>
              <p:cNvGrpSpPr/>
              <p:nvPr/>
            </p:nvGrpSpPr>
            <p:grpSpPr>
              <a:xfrm>
                <a:off x="4507478" y="2076545"/>
                <a:ext cx="447954" cy="534751"/>
                <a:chOff x="4501128" y="1906926"/>
                <a:chExt cx="447954" cy="534751"/>
              </a:xfrm>
            </p:grpSpPr>
            <p:sp>
              <p:nvSpPr>
                <p:cNvPr id="70" name="Isosceles Triangle 69">
                  <a:extLst>
                    <a:ext uri="{FF2B5EF4-FFF2-40B4-BE49-F238E27FC236}">
                      <a16:creationId xmlns:a16="http://schemas.microsoft.com/office/drawing/2014/main" id="{FF992B90-6E23-416C-A65F-3A5137202A8D}"/>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69" name="Oval 68">
                  <a:extLst>
                    <a:ext uri="{FF2B5EF4-FFF2-40B4-BE49-F238E27FC236}">
                      <a16:creationId xmlns:a16="http://schemas.microsoft.com/office/drawing/2014/main" id="{CA2F0BA4-8A32-4813-B6AF-5B1DF5E36382}"/>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grpSp>
            <p:nvGrpSpPr>
              <p:cNvPr id="73" name="Group 4">
                <a:extLst>
                  <a:ext uri="{FF2B5EF4-FFF2-40B4-BE49-F238E27FC236}">
                    <a16:creationId xmlns:a16="http://schemas.microsoft.com/office/drawing/2014/main" id="{2F914A69-CC50-4F86-9582-7E70C9A3DD5B}"/>
                  </a:ext>
                </a:extLst>
              </p:cNvPr>
              <p:cNvGrpSpPr>
                <a:grpSpLocks noChangeAspect="1"/>
              </p:cNvGrpSpPr>
              <p:nvPr/>
            </p:nvGrpSpPr>
            <p:grpSpPr bwMode="auto">
              <a:xfrm>
                <a:off x="4620142" y="2165010"/>
                <a:ext cx="211726" cy="243171"/>
                <a:chOff x="2778" y="1504"/>
                <a:chExt cx="202" cy="232"/>
              </a:xfrm>
              <a:solidFill>
                <a:schemeClr val="bg2"/>
              </a:solidFill>
            </p:grpSpPr>
            <p:sp>
              <p:nvSpPr>
                <p:cNvPr id="75" name="Freeform 5">
                  <a:extLst>
                    <a:ext uri="{FF2B5EF4-FFF2-40B4-BE49-F238E27FC236}">
                      <a16:creationId xmlns:a16="http://schemas.microsoft.com/office/drawing/2014/main" id="{3F295323-C4E9-42BF-A79C-3987DA947122}"/>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 name="Oval 6">
                  <a:extLst>
                    <a:ext uri="{FF2B5EF4-FFF2-40B4-BE49-F238E27FC236}">
                      <a16:creationId xmlns:a16="http://schemas.microsoft.com/office/drawing/2014/main" id="{9A7825C4-F4EF-4AA1-BDE0-02CE85BF35B6}"/>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 name="Oval 7">
                  <a:extLst>
                    <a:ext uri="{FF2B5EF4-FFF2-40B4-BE49-F238E27FC236}">
                      <a16:creationId xmlns:a16="http://schemas.microsoft.com/office/drawing/2014/main" id="{A1C0B264-3F94-4D60-BC11-C176FDBD2716}"/>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 name="Freeform 8">
                  <a:extLst>
                    <a:ext uri="{FF2B5EF4-FFF2-40B4-BE49-F238E27FC236}">
                      <a16:creationId xmlns:a16="http://schemas.microsoft.com/office/drawing/2014/main" id="{582AEEBB-4081-41B6-A706-DDC5A64BCC26}"/>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pic>
        <p:nvPicPr>
          <p:cNvPr id="33" name="Picture 32">
            <a:extLst>
              <a:ext uri="{FF2B5EF4-FFF2-40B4-BE49-F238E27FC236}">
                <a16:creationId xmlns:a16="http://schemas.microsoft.com/office/drawing/2014/main" id="{89520809-603E-4781-BC0D-55856C119790}"/>
              </a:ext>
            </a:extLst>
          </p:cNvPr>
          <p:cNvPicPr>
            <a:picLocks noChangeAspect="1"/>
          </p:cNvPicPr>
          <p:nvPr/>
        </p:nvPicPr>
        <p:blipFill>
          <a:blip r:embed="rId47"/>
          <a:stretch>
            <a:fillRect/>
          </a:stretch>
        </p:blipFill>
        <p:spPr>
          <a:xfrm>
            <a:off x="4894519" y="2458151"/>
            <a:ext cx="451143" cy="451143"/>
          </a:xfrm>
          <a:prstGeom prst="rect">
            <a:avLst/>
          </a:prstGeom>
        </p:spPr>
      </p:pic>
      <p:pic>
        <p:nvPicPr>
          <p:cNvPr id="34" name="Picture 33">
            <a:extLst>
              <a:ext uri="{FF2B5EF4-FFF2-40B4-BE49-F238E27FC236}">
                <a16:creationId xmlns:a16="http://schemas.microsoft.com/office/drawing/2014/main" id="{07DEA1CB-B7AF-43EC-BB40-500297F3715A}"/>
              </a:ext>
            </a:extLst>
          </p:cNvPr>
          <p:cNvPicPr>
            <a:picLocks noChangeAspect="1"/>
          </p:cNvPicPr>
          <p:nvPr/>
        </p:nvPicPr>
        <p:blipFill>
          <a:blip r:embed="rId48"/>
          <a:stretch>
            <a:fillRect/>
          </a:stretch>
        </p:blipFill>
        <p:spPr>
          <a:xfrm>
            <a:off x="4894519" y="2464247"/>
            <a:ext cx="451143" cy="445047"/>
          </a:xfrm>
          <a:prstGeom prst="rect">
            <a:avLst/>
          </a:prstGeom>
        </p:spPr>
      </p:pic>
      <p:pic>
        <p:nvPicPr>
          <p:cNvPr id="1615" name="Picture 1614">
            <a:extLst>
              <a:ext uri="{FF2B5EF4-FFF2-40B4-BE49-F238E27FC236}">
                <a16:creationId xmlns:a16="http://schemas.microsoft.com/office/drawing/2014/main" id="{26E658B8-79E6-446B-8CCB-E1709F5A19BA}"/>
              </a:ext>
            </a:extLst>
          </p:cNvPr>
          <p:cNvPicPr>
            <a:picLocks noChangeAspect="1"/>
          </p:cNvPicPr>
          <p:nvPr/>
        </p:nvPicPr>
        <p:blipFill>
          <a:blip r:embed="rId47"/>
          <a:stretch>
            <a:fillRect/>
          </a:stretch>
        </p:blipFill>
        <p:spPr>
          <a:xfrm>
            <a:off x="4894519" y="2458151"/>
            <a:ext cx="451143" cy="451143"/>
          </a:xfrm>
          <a:prstGeom prst="rect">
            <a:avLst/>
          </a:prstGeom>
        </p:spPr>
      </p:pic>
      <p:pic>
        <p:nvPicPr>
          <p:cNvPr id="1616" name="Picture 1615">
            <a:extLst>
              <a:ext uri="{FF2B5EF4-FFF2-40B4-BE49-F238E27FC236}">
                <a16:creationId xmlns:a16="http://schemas.microsoft.com/office/drawing/2014/main" id="{F587ABBA-5E05-4E1F-9947-C9628E8281B3}"/>
              </a:ext>
            </a:extLst>
          </p:cNvPr>
          <p:cNvPicPr>
            <a:picLocks noChangeAspect="1"/>
          </p:cNvPicPr>
          <p:nvPr/>
        </p:nvPicPr>
        <p:blipFill>
          <a:blip r:embed="rId48"/>
          <a:stretch>
            <a:fillRect/>
          </a:stretch>
        </p:blipFill>
        <p:spPr>
          <a:xfrm>
            <a:off x="4894519" y="2464247"/>
            <a:ext cx="451143" cy="445047"/>
          </a:xfrm>
          <a:prstGeom prst="rect">
            <a:avLst/>
          </a:prstGeom>
        </p:spPr>
      </p:pic>
      <p:grpSp>
        <p:nvGrpSpPr>
          <p:cNvPr id="1418" name="Group 1417">
            <a:extLst>
              <a:ext uri="{FF2B5EF4-FFF2-40B4-BE49-F238E27FC236}">
                <a16:creationId xmlns:a16="http://schemas.microsoft.com/office/drawing/2014/main" id="{F7A00218-52D4-46F8-910E-08958BD400E8}"/>
              </a:ext>
            </a:extLst>
          </p:cNvPr>
          <p:cNvGrpSpPr>
            <a:grpSpLocks noChangeAspect="1"/>
          </p:cNvGrpSpPr>
          <p:nvPr>
            <p:custDataLst>
              <p:tags r:id="rId3"/>
            </p:custDataLst>
          </p:nvPr>
        </p:nvGrpSpPr>
        <p:grpSpPr>
          <a:xfrm>
            <a:off x="4897605" y="2467206"/>
            <a:ext cx="439947" cy="439993"/>
            <a:chOff x="542940" y="1857375"/>
            <a:chExt cx="914400" cy="914494"/>
          </a:xfrm>
        </p:grpSpPr>
        <p:sp>
          <p:nvSpPr>
            <p:cNvPr id="1419" name="Oval 1418">
              <a:extLst>
                <a:ext uri="{FF2B5EF4-FFF2-40B4-BE49-F238E27FC236}">
                  <a16:creationId xmlns:a16="http://schemas.microsoft.com/office/drawing/2014/main" id="{39AB390E-6E8B-4BE6-B355-05B5AFE403C3}"/>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420" name="Group 4">
              <a:extLst>
                <a:ext uri="{FF2B5EF4-FFF2-40B4-BE49-F238E27FC236}">
                  <a16:creationId xmlns:a16="http://schemas.microsoft.com/office/drawing/2014/main" id="{9A6B9B31-B628-4E32-9461-D1053488ECFC}"/>
                </a:ext>
              </a:extLst>
            </p:cNvPr>
            <p:cNvGrpSpPr>
              <a:grpSpLocks noChangeAspect="1"/>
            </p:cNvGrpSpPr>
            <p:nvPr/>
          </p:nvGrpSpPr>
          <p:grpSpPr bwMode="auto">
            <a:xfrm>
              <a:off x="543174" y="1857375"/>
              <a:ext cx="913932" cy="914494"/>
              <a:chOff x="1261" y="0"/>
              <a:chExt cx="3238" cy="3240"/>
            </a:xfrm>
            <a:solidFill>
              <a:schemeClr val="tx2"/>
            </a:solidFill>
          </p:grpSpPr>
          <p:sp>
            <p:nvSpPr>
              <p:cNvPr id="1421" name="Freeform 5">
                <a:extLst>
                  <a:ext uri="{FF2B5EF4-FFF2-40B4-BE49-F238E27FC236}">
                    <a16:creationId xmlns:a16="http://schemas.microsoft.com/office/drawing/2014/main" id="{AEB16B68-2A5C-4970-9F03-D09FD6E8EBCD}"/>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2" name="Freeform 6">
                <a:extLst>
                  <a:ext uri="{FF2B5EF4-FFF2-40B4-BE49-F238E27FC236}">
                    <a16:creationId xmlns:a16="http://schemas.microsoft.com/office/drawing/2014/main" id="{F17FC72A-7432-4B59-B70B-A1F1539AF336}"/>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3" name="Freeform 7">
                <a:extLst>
                  <a:ext uri="{FF2B5EF4-FFF2-40B4-BE49-F238E27FC236}">
                    <a16:creationId xmlns:a16="http://schemas.microsoft.com/office/drawing/2014/main" id="{7650F42C-B221-40FD-9D38-1DED392E793D}"/>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4" name="Freeform 8">
                <a:extLst>
                  <a:ext uri="{FF2B5EF4-FFF2-40B4-BE49-F238E27FC236}">
                    <a16:creationId xmlns:a16="http://schemas.microsoft.com/office/drawing/2014/main" id="{D0749339-F799-41C7-83BF-148500DD41B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5" name="Freeform 9">
                <a:extLst>
                  <a:ext uri="{FF2B5EF4-FFF2-40B4-BE49-F238E27FC236}">
                    <a16:creationId xmlns:a16="http://schemas.microsoft.com/office/drawing/2014/main" id="{D0A35997-6EC8-45E5-97B4-0C9901B689F5}"/>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6" name="Freeform 10">
                <a:extLst>
                  <a:ext uri="{FF2B5EF4-FFF2-40B4-BE49-F238E27FC236}">
                    <a16:creationId xmlns:a16="http://schemas.microsoft.com/office/drawing/2014/main" id="{5D7AA0DE-B492-45DD-B1B5-374EBDCDE816}"/>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7" name="Freeform 11">
                <a:extLst>
                  <a:ext uri="{FF2B5EF4-FFF2-40B4-BE49-F238E27FC236}">
                    <a16:creationId xmlns:a16="http://schemas.microsoft.com/office/drawing/2014/main" id="{0FC26F32-AC8C-4888-B023-AC66ED9EEFEC}"/>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8" name="Freeform 12">
                <a:extLst>
                  <a:ext uri="{FF2B5EF4-FFF2-40B4-BE49-F238E27FC236}">
                    <a16:creationId xmlns:a16="http://schemas.microsoft.com/office/drawing/2014/main" id="{3ACA78E0-AC09-442E-AA3E-69756990603C}"/>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9" name="Freeform 13">
                <a:extLst>
                  <a:ext uri="{FF2B5EF4-FFF2-40B4-BE49-F238E27FC236}">
                    <a16:creationId xmlns:a16="http://schemas.microsoft.com/office/drawing/2014/main" id="{79EE4A5D-3619-4D75-9489-4D835F954CA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0" name="Freeform 14">
                <a:extLst>
                  <a:ext uri="{FF2B5EF4-FFF2-40B4-BE49-F238E27FC236}">
                    <a16:creationId xmlns:a16="http://schemas.microsoft.com/office/drawing/2014/main" id="{855F9C07-F5A6-4669-BD70-FF23182FDBE6}"/>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1" name="Freeform 15">
                <a:extLst>
                  <a:ext uri="{FF2B5EF4-FFF2-40B4-BE49-F238E27FC236}">
                    <a16:creationId xmlns:a16="http://schemas.microsoft.com/office/drawing/2014/main" id="{84C24FA2-171F-4F1D-9D88-08F370799FF7}"/>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2" name="Freeform 16">
                <a:extLst>
                  <a:ext uri="{FF2B5EF4-FFF2-40B4-BE49-F238E27FC236}">
                    <a16:creationId xmlns:a16="http://schemas.microsoft.com/office/drawing/2014/main" id="{4C240F2A-66B2-440D-9664-8F5607B61F2F}"/>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3" name="Freeform 17">
                <a:extLst>
                  <a:ext uri="{FF2B5EF4-FFF2-40B4-BE49-F238E27FC236}">
                    <a16:creationId xmlns:a16="http://schemas.microsoft.com/office/drawing/2014/main" id="{1B9B0794-4663-47EE-8819-A0A5A5A34A1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4" name="Freeform 18">
                <a:extLst>
                  <a:ext uri="{FF2B5EF4-FFF2-40B4-BE49-F238E27FC236}">
                    <a16:creationId xmlns:a16="http://schemas.microsoft.com/office/drawing/2014/main" id="{02C82707-C5C5-40DE-A971-12092F1B9C44}"/>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5" name="Freeform 19">
                <a:extLst>
                  <a:ext uri="{FF2B5EF4-FFF2-40B4-BE49-F238E27FC236}">
                    <a16:creationId xmlns:a16="http://schemas.microsoft.com/office/drawing/2014/main" id="{70D370F5-21B4-4A00-81BB-131551FF644E}"/>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6" name="Freeform 20">
                <a:extLst>
                  <a:ext uri="{FF2B5EF4-FFF2-40B4-BE49-F238E27FC236}">
                    <a16:creationId xmlns:a16="http://schemas.microsoft.com/office/drawing/2014/main" id="{E2F1CC23-F5B9-499A-A535-BD0D66A5893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7" name="Freeform 21">
                <a:extLst>
                  <a:ext uri="{FF2B5EF4-FFF2-40B4-BE49-F238E27FC236}">
                    <a16:creationId xmlns:a16="http://schemas.microsoft.com/office/drawing/2014/main" id="{F73FEED3-7453-4D77-820E-0A6482CD6528}"/>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8" name="Freeform 22">
                <a:extLst>
                  <a:ext uri="{FF2B5EF4-FFF2-40B4-BE49-F238E27FC236}">
                    <a16:creationId xmlns:a16="http://schemas.microsoft.com/office/drawing/2014/main" id="{AA1B80A2-5E72-48F3-8191-D1023D8271EC}"/>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9" name="Freeform 23">
                <a:extLst>
                  <a:ext uri="{FF2B5EF4-FFF2-40B4-BE49-F238E27FC236}">
                    <a16:creationId xmlns:a16="http://schemas.microsoft.com/office/drawing/2014/main" id="{D32A2791-2680-4431-B730-A7D534D567F6}"/>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0" name="Freeform 24">
                <a:extLst>
                  <a:ext uri="{FF2B5EF4-FFF2-40B4-BE49-F238E27FC236}">
                    <a16:creationId xmlns:a16="http://schemas.microsoft.com/office/drawing/2014/main" id="{4AA6DC12-4A72-4A09-8FC4-97B624ECE155}"/>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618" name="Group 1617">
            <a:extLst>
              <a:ext uri="{FF2B5EF4-FFF2-40B4-BE49-F238E27FC236}">
                <a16:creationId xmlns:a16="http://schemas.microsoft.com/office/drawing/2014/main" id="{3BF811DD-457D-4C6F-A5E6-493C3647B936}"/>
              </a:ext>
            </a:extLst>
          </p:cNvPr>
          <p:cNvGrpSpPr/>
          <p:nvPr/>
        </p:nvGrpSpPr>
        <p:grpSpPr>
          <a:xfrm>
            <a:off x="4897606" y="1560778"/>
            <a:ext cx="894738" cy="465927"/>
            <a:chOff x="3719147" y="303257"/>
            <a:chExt cx="531191" cy="465927"/>
          </a:xfrm>
        </p:grpSpPr>
        <p:sp>
          <p:nvSpPr>
            <p:cNvPr id="1625" name="Isosceles Triangle 1624">
              <a:extLst>
                <a:ext uri="{FF2B5EF4-FFF2-40B4-BE49-F238E27FC236}">
                  <a16:creationId xmlns:a16="http://schemas.microsoft.com/office/drawing/2014/main" id="{3FD22C94-A7C0-4247-8259-B838A55C2DA0}"/>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624" name="Rectangle: Rounded Corners 1623">
              <a:extLst>
                <a:ext uri="{FF2B5EF4-FFF2-40B4-BE49-F238E27FC236}">
                  <a16:creationId xmlns:a16="http://schemas.microsoft.com/office/drawing/2014/main" id="{3A6A2455-86F5-4604-8733-AB0435C09CEF}"/>
                </a:ext>
              </a:extLst>
            </p:cNvPr>
            <p:cNvSpPr/>
            <p:nvPr/>
          </p:nvSpPr>
          <p:spPr>
            <a:xfrm>
              <a:off x="3719147" y="303257"/>
              <a:ext cx="53119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2"/>
                  </a:solidFill>
                  <a:latin typeface="CiscoSans ExtraLight" charset="0"/>
                  <a:ea typeface="CiscoSans ExtraLight" charset="0"/>
                  <a:cs typeface="CiscoSans ExtraLight" charset="0"/>
                </a:rPr>
                <a:t>East-West</a:t>
              </a:r>
            </a:p>
          </p:txBody>
        </p:sp>
      </p:grpSp>
      <p:grpSp>
        <p:nvGrpSpPr>
          <p:cNvPr id="1626" name="Group 1625">
            <a:extLst>
              <a:ext uri="{FF2B5EF4-FFF2-40B4-BE49-F238E27FC236}">
                <a16:creationId xmlns:a16="http://schemas.microsoft.com/office/drawing/2014/main" id="{2004528E-C52D-43E9-A740-733B99C62F11}"/>
              </a:ext>
            </a:extLst>
          </p:cNvPr>
          <p:cNvGrpSpPr/>
          <p:nvPr/>
        </p:nvGrpSpPr>
        <p:grpSpPr>
          <a:xfrm flipH="1">
            <a:off x="6300157" y="1743106"/>
            <a:ext cx="1050138" cy="379815"/>
            <a:chOff x="3744119" y="303257"/>
            <a:chExt cx="579787" cy="379815"/>
          </a:xfrm>
          <a:solidFill>
            <a:schemeClr val="accent5"/>
          </a:solidFill>
        </p:grpSpPr>
        <p:sp>
          <p:nvSpPr>
            <p:cNvPr id="1628" name="Isosceles Triangle 1627">
              <a:extLst>
                <a:ext uri="{FF2B5EF4-FFF2-40B4-BE49-F238E27FC236}">
                  <a16:creationId xmlns:a16="http://schemas.microsoft.com/office/drawing/2014/main" id="{B5309D6E-917E-4DCE-802D-24DCFB6B6080}"/>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627" name="Rectangle: Rounded Corners 1626">
              <a:extLst>
                <a:ext uri="{FF2B5EF4-FFF2-40B4-BE49-F238E27FC236}">
                  <a16:creationId xmlns:a16="http://schemas.microsoft.com/office/drawing/2014/main" id="{7BB8A895-0374-47CB-BF45-EF153BB989CE}"/>
                </a:ext>
              </a:extLst>
            </p:cNvPr>
            <p:cNvSpPr/>
            <p:nvPr/>
          </p:nvSpPr>
          <p:spPr>
            <a:xfrm>
              <a:off x="3744119" y="303257"/>
              <a:ext cx="506219"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2"/>
                  </a:solidFill>
                  <a:latin typeface="CiscoSans ExtraLight" charset="0"/>
                  <a:ea typeface="CiscoSans ExtraLight" charset="0"/>
                  <a:cs typeface="CiscoSans ExtraLight" charset="0"/>
                </a:rPr>
                <a:t>Process to Process</a:t>
              </a:r>
            </a:p>
          </p:txBody>
        </p:sp>
      </p:grpSp>
      <p:grpSp>
        <p:nvGrpSpPr>
          <p:cNvPr id="1629" name="Group 1628">
            <a:extLst>
              <a:ext uri="{FF2B5EF4-FFF2-40B4-BE49-F238E27FC236}">
                <a16:creationId xmlns:a16="http://schemas.microsoft.com/office/drawing/2014/main" id="{79D1BBD6-E1DA-4F95-8BF1-4D83764287B5}"/>
              </a:ext>
            </a:extLst>
          </p:cNvPr>
          <p:cNvGrpSpPr/>
          <p:nvPr/>
        </p:nvGrpSpPr>
        <p:grpSpPr>
          <a:xfrm>
            <a:off x="4191316" y="2974615"/>
            <a:ext cx="1038941" cy="547377"/>
            <a:chOff x="3257983" y="200071"/>
            <a:chExt cx="992354" cy="547377"/>
          </a:xfrm>
        </p:grpSpPr>
        <p:sp>
          <p:nvSpPr>
            <p:cNvPr id="1630" name="Isosceles Triangle 1629">
              <a:extLst>
                <a:ext uri="{FF2B5EF4-FFF2-40B4-BE49-F238E27FC236}">
                  <a16:creationId xmlns:a16="http://schemas.microsoft.com/office/drawing/2014/main" id="{94BECC64-0268-4D1A-B6E1-1355063CD487}"/>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631" name="Rectangle: Rounded Corners 1630">
              <a:extLst>
                <a:ext uri="{FF2B5EF4-FFF2-40B4-BE49-F238E27FC236}">
                  <a16:creationId xmlns:a16="http://schemas.microsoft.com/office/drawing/2014/main" id="{ACAC4AA5-906A-4C13-804E-055A5E615FB2}"/>
                </a:ext>
              </a:extLst>
            </p:cNvPr>
            <p:cNvSpPr/>
            <p:nvPr/>
          </p:nvSpPr>
          <p:spPr>
            <a:xfrm>
              <a:off x="3257983" y="303257"/>
              <a:ext cx="992354"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CiscoSans ExtraLight" charset="0"/>
                  <a:ea typeface="CiscoSans ExtraLight" charset="0"/>
                  <a:cs typeface="CiscoSans ExtraLight" charset="0"/>
                </a:rPr>
                <a:t>North-South Perimeter</a:t>
              </a:r>
            </a:p>
          </p:txBody>
        </p:sp>
      </p:grpSp>
      <p:sp>
        <p:nvSpPr>
          <p:cNvPr id="1416" name="Rectangle: Rounded Corners 30">
            <a:extLst>
              <a:ext uri="{FF2B5EF4-FFF2-40B4-BE49-F238E27FC236}">
                <a16:creationId xmlns:a16="http://schemas.microsoft.com/office/drawing/2014/main" id="{BDD1837A-886D-40A3-8B58-B970F3C1C40C}"/>
              </a:ext>
            </a:extLst>
          </p:cNvPr>
          <p:cNvSpPr/>
          <p:nvPr/>
        </p:nvSpPr>
        <p:spPr>
          <a:xfrm>
            <a:off x="453012" y="3582441"/>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4" name="Group 3"/>
          <p:cNvGrpSpPr/>
          <p:nvPr/>
        </p:nvGrpSpPr>
        <p:grpSpPr>
          <a:xfrm>
            <a:off x="455159" y="3170348"/>
            <a:ext cx="1224049" cy="269045"/>
            <a:chOff x="455159" y="3170348"/>
            <a:chExt cx="1224049" cy="269045"/>
          </a:xfrm>
          <a:solidFill>
            <a:schemeClr val="accent2"/>
          </a:solidFill>
        </p:grpSpPr>
        <p:sp>
          <p:nvSpPr>
            <p:cNvPr id="1415" name="Rectangle: Rounded Corners 30">
              <a:extLst>
                <a:ext uri="{FF2B5EF4-FFF2-40B4-BE49-F238E27FC236}">
                  <a16:creationId xmlns:a16="http://schemas.microsoft.com/office/drawing/2014/main" id="{BDD1837A-886D-40A3-8B58-B970F3C1C40C}"/>
                </a:ext>
              </a:extLst>
            </p:cNvPr>
            <p:cNvSpPr/>
            <p:nvPr/>
          </p:nvSpPr>
          <p:spPr>
            <a:xfrm>
              <a:off x="455159" y="3170348"/>
              <a:ext cx="1224049" cy="26904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417" name="Rectangle 1416">
              <a:extLst>
                <a:ext uri="{FF2B5EF4-FFF2-40B4-BE49-F238E27FC236}">
                  <a16:creationId xmlns:a16="http://schemas.microsoft.com/office/drawing/2014/main" id="{67B3A002-29DF-4AAC-B80F-4975850276B9}"/>
                </a:ext>
              </a:extLst>
            </p:cNvPr>
            <p:cNvSpPr/>
            <p:nvPr/>
          </p:nvSpPr>
          <p:spPr>
            <a:xfrm>
              <a:off x="510757" y="3171720"/>
              <a:ext cx="808235" cy="261610"/>
            </a:xfrm>
            <a:prstGeom prst="rect">
              <a:avLst/>
            </a:prstGeom>
            <a:grpFill/>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ACI</a:t>
              </a:r>
              <a:endParaRPr lang="en-US" sz="1400" dirty="0">
                <a:solidFill>
                  <a:schemeClr val="bg2"/>
                </a:solidFill>
                <a:latin typeface="CiscoSans ExtraLight" charset="0"/>
                <a:ea typeface="CiscoSans ExtraLight" charset="0"/>
                <a:cs typeface="CiscoSans ExtraLight" charset="0"/>
              </a:endParaRPr>
            </a:p>
          </p:txBody>
        </p:sp>
      </p:grpSp>
      <p:sp>
        <p:nvSpPr>
          <p:cNvPr id="1441" name="Rectangle 1440">
            <a:extLst>
              <a:ext uri="{FF2B5EF4-FFF2-40B4-BE49-F238E27FC236}">
                <a16:creationId xmlns:a16="http://schemas.microsoft.com/office/drawing/2014/main" id="{67B3A002-29DF-4AAC-B80F-4975850276B9}"/>
              </a:ext>
            </a:extLst>
          </p:cNvPr>
          <p:cNvSpPr/>
          <p:nvPr/>
        </p:nvSpPr>
        <p:spPr>
          <a:xfrm>
            <a:off x="479719" y="3579357"/>
            <a:ext cx="1184940" cy="261610"/>
          </a:xfrm>
          <a:prstGeom prst="rect">
            <a:avLst/>
          </a:prstGeom>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t>
            </a:r>
            <a:r>
              <a:rPr lang="en-US" sz="1100" dirty="0" err="1">
                <a:solidFill>
                  <a:schemeClr val="bg2"/>
                </a:solidFill>
                <a:latin typeface="CiscoSans ExtraLight" charset="0"/>
                <a:ea typeface="CiscoSans ExtraLight" charset="0"/>
                <a:cs typeface="CiscoSans ExtraLight" charset="0"/>
              </a:rPr>
              <a:t>Tetration</a:t>
            </a:r>
            <a:r>
              <a:rPr lang="en-US" sz="1100" dirty="0">
                <a:solidFill>
                  <a:schemeClr val="bg2"/>
                </a:solidFill>
                <a:latin typeface="CiscoSans ExtraLight" charset="0"/>
                <a:ea typeface="CiscoSans ExtraLight" charset="0"/>
                <a:cs typeface="CiscoSans ExtraLight" charset="0"/>
              </a:rPr>
              <a:t> </a:t>
            </a:r>
            <a:endParaRPr lang="en-US" sz="1400" dirty="0">
              <a:solidFill>
                <a:schemeClr val="bg2"/>
              </a:solidFill>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3438959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4" nodeType="withEffect">
                                  <p:stCondLst>
                                    <p:cond delay="10"/>
                                  </p:stCondLst>
                                  <p:childTnLst>
                                    <p:set>
                                      <p:cBhvr>
                                        <p:cTn id="6" dur="1" fill="hold">
                                          <p:stCondLst>
                                            <p:cond delay="0"/>
                                          </p:stCondLst>
                                        </p:cTn>
                                        <p:tgtEl>
                                          <p:spTgt spid="1075"/>
                                        </p:tgtEl>
                                        <p:attrNameLst>
                                          <p:attrName>style.visibility</p:attrName>
                                        </p:attrNameLst>
                                      </p:cBhvr>
                                      <p:to>
                                        <p:strVal val="visible"/>
                                      </p:to>
                                    </p:set>
                                    <p:animEffect transition="in" filter="fade">
                                      <p:cBhvr>
                                        <p:cTn id="7" dur="1000"/>
                                        <p:tgtEl>
                                          <p:spTgt spid="1075"/>
                                        </p:tgtEl>
                                      </p:cBhvr>
                                    </p:animEffect>
                                  </p:childTnLst>
                                </p:cTn>
                              </p:par>
                              <p:par>
                                <p:cTn id="8" presetID="6" presetClass="emph" presetSubtype="0" fill="hold" grpId="0" nodeType="withEffect">
                                  <p:stCondLst>
                                    <p:cond delay="0"/>
                                  </p:stCondLst>
                                  <p:childTnLst>
                                    <p:animScale>
                                      <p:cBhvr>
                                        <p:cTn id="9" dur="10" fill="hold"/>
                                        <p:tgtEl>
                                          <p:spTgt spid="1075"/>
                                        </p:tgtEl>
                                      </p:cBhvr>
                                      <p:by x="75190" y="75190"/>
                                    </p:animScale>
                                  </p:childTnLst>
                                </p:cTn>
                              </p:par>
                              <p:par>
                                <p:cTn id="10" presetID="42" presetClass="path" presetSubtype="0" accel="50000" decel="50000" fill="hold" grpId="1" nodeType="withEffect">
                                  <p:stCondLst>
                                    <p:cond delay="0"/>
                                  </p:stCondLst>
                                  <p:childTnLst>
                                    <p:animMotion origin="layout" path="M -1.66667E-6 -3.7037E-6 L -0.23854 0.00124 " pathEditMode="relative" rAng="0" ptsTypes="AA">
                                      <p:cBhvr>
                                        <p:cTn id="11" dur="10" fill="hold"/>
                                        <p:tgtEl>
                                          <p:spTgt spid="1075"/>
                                        </p:tgtEl>
                                        <p:attrNameLst>
                                          <p:attrName>ppt_x</p:attrName>
                                          <p:attrName>ppt_y</p:attrName>
                                        </p:attrNameLst>
                                      </p:cBhvr>
                                      <p:rCtr x="-11927" y="62"/>
                                    </p:animMotion>
                                  </p:childTnLst>
                                </p:cTn>
                              </p:par>
                              <p:par>
                                <p:cTn id="12" presetID="42" presetClass="path" presetSubtype="0" accel="50000" decel="50000" fill="hold" grpId="2" nodeType="withEffect">
                                  <p:stCondLst>
                                    <p:cond delay="500"/>
                                  </p:stCondLst>
                                  <p:childTnLst>
                                    <p:animMotion origin="layout" path="M -1.66667E-6 -3.7037E-6 L -0.23854 0.00124 " pathEditMode="relative" rAng="0" ptsTypes="AA">
                                      <p:cBhvr>
                                        <p:cTn id="13" dur="2000" spd="-100000" fill="hold"/>
                                        <p:tgtEl>
                                          <p:spTgt spid="1075"/>
                                        </p:tgtEl>
                                        <p:attrNameLst>
                                          <p:attrName>ppt_x</p:attrName>
                                          <p:attrName>ppt_y</p:attrName>
                                        </p:attrNameLst>
                                      </p:cBhvr>
                                      <p:rCtr x="-11927" y="62"/>
                                    </p:animMotion>
                                  </p:childTnLst>
                                </p:cTn>
                              </p:par>
                              <p:par>
                                <p:cTn id="14" presetID="6" presetClass="emph" presetSubtype="0" accel="50000" decel="50000" fill="hold" grpId="3" nodeType="withEffect">
                                  <p:stCondLst>
                                    <p:cond delay="500"/>
                                  </p:stCondLst>
                                  <p:childTnLst>
                                    <p:animScale>
                                      <p:cBhvr>
                                        <p:cTn id="15" dur="2000" fill="hold"/>
                                        <p:tgtEl>
                                          <p:spTgt spid="1075"/>
                                        </p:tgtEl>
                                      </p:cBhvr>
                                      <p:by x="133000" y="133000"/>
                                    </p:animScale>
                                  </p:childTnLst>
                                </p:cTn>
                              </p:par>
                              <p:par>
                                <p:cTn id="16" presetID="10" presetClass="exit" presetSubtype="0" fill="hold" grpId="0" nodeType="withEffect">
                                  <p:stCondLst>
                                    <p:cond delay="10"/>
                                  </p:stCondLst>
                                  <p:childTnLst>
                                    <p:animEffect transition="out" filter="fade">
                                      <p:cBhvr>
                                        <p:cTn id="17" dur="1000"/>
                                        <p:tgtEl>
                                          <p:spTgt spid="3444"/>
                                        </p:tgtEl>
                                      </p:cBhvr>
                                    </p:animEffect>
                                    <p:set>
                                      <p:cBhvr>
                                        <p:cTn id="18" dur="1" fill="hold">
                                          <p:stCondLst>
                                            <p:cond delay="999"/>
                                          </p:stCondLst>
                                        </p:cTn>
                                        <p:tgtEl>
                                          <p:spTgt spid="3444"/>
                                        </p:tgtEl>
                                        <p:attrNameLst>
                                          <p:attrName>style.visibility</p:attrName>
                                        </p:attrNameLst>
                                      </p:cBhvr>
                                      <p:to>
                                        <p:strVal val="hidden"/>
                                      </p:to>
                                    </p:set>
                                  </p:childTnLst>
                                </p:cTn>
                              </p:par>
                              <p:par>
                                <p:cTn id="19" presetID="10" presetClass="entr" presetSubtype="0" fill="hold" nodeType="withEffect">
                                  <p:stCondLst>
                                    <p:cond delay="10"/>
                                  </p:stCondLst>
                                  <p:childTnLst>
                                    <p:set>
                                      <p:cBhvr>
                                        <p:cTn id="20" dur="1" fill="hold">
                                          <p:stCondLst>
                                            <p:cond delay="0"/>
                                          </p:stCondLst>
                                        </p:cTn>
                                        <p:tgtEl>
                                          <p:spTgt spid="1087"/>
                                        </p:tgtEl>
                                        <p:attrNameLst>
                                          <p:attrName>style.visibility</p:attrName>
                                        </p:attrNameLst>
                                      </p:cBhvr>
                                      <p:to>
                                        <p:strVal val="visible"/>
                                      </p:to>
                                    </p:set>
                                    <p:animEffect transition="in" filter="fade">
                                      <p:cBhvr>
                                        <p:cTn id="21" dur="1000"/>
                                        <p:tgtEl>
                                          <p:spTgt spid="1087"/>
                                        </p:tgtEl>
                                      </p:cBhvr>
                                    </p:animEffect>
                                  </p:childTnLst>
                                </p:cTn>
                              </p:par>
                              <p:par>
                                <p:cTn id="22" presetID="6" presetClass="emph" presetSubtype="0" fill="hold" nodeType="withEffect">
                                  <p:stCondLst>
                                    <p:cond delay="0"/>
                                  </p:stCondLst>
                                  <p:childTnLst>
                                    <p:animScale>
                                      <p:cBhvr>
                                        <p:cTn id="23" dur="10" fill="hold"/>
                                        <p:tgtEl>
                                          <p:spTgt spid="1087"/>
                                        </p:tgtEl>
                                      </p:cBhvr>
                                      <p:by x="75190" y="75190"/>
                                    </p:animScale>
                                  </p:childTnLst>
                                </p:cTn>
                              </p:par>
                              <p:par>
                                <p:cTn id="24" presetID="42" presetClass="path" presetSubtype="0" accel="50000" decel="50000" fill="hold" nodeType="withEffect">
                                  <p:stCondLst>
                                    <p:cond delay="0"/>
                                  </p:stCondLst>
                                  <p:childTnLst>
                                    <p:animMotion origin="layout" path="M -1.66667E-6 -3.7037E-6 L -0.23854 0.00124 " pathEditMode="relative" rAng="0" ptsTypes="AA">
                                      <p:cBhvr>
                                        <p:cTn id="25" dur="10" fill="hold"/>
                                        <p:tgtEl>
                                          <p:spTgt spid="1087"/>
                                        </p:tgtEl>
                                        <p:attrNameLst>
                                          <p:attrName>ppt_x</p:attrName>
                                          <p:attrName>ppt_y</p:attrName>
                                        </p:attrNameLst>
                                      </p:cBhvr>
                                      <p:rCtr x="-11927" y="62"/>
                                    </p:animMotion>
                                  </p:childTnLst>
                                </p:cTn>
                              </p:par>
                              <p:par>
                                <p:cTn id="26" presetID="42" presetClass="path" presetSubtype="0" accel="50000" decel="50000" fill="hold" nodeType="withEffect">
                                  <p:stCondLst>
                                    <p:cond delay="500"/>
                                  </p:stCondLst>
                                  <p:childTnLst>
                                    <p:animMotion origin="layout" path="M -1.66667E-6 -3.7037E-6 L -0.23854 0.00124 " pathEditMode="relative" rAng="0" ptsTypes="AA">
                                      <p:cBhvr>
                                        <p:cTn id="27" dur="2000" spd="-100000" fill="hold"/>
                                        <p:tgtEl>
                                          <p:spTgt spid="1087"/>
                                        </p:tgtEl>
                                        <p:attrNameLst>
                                          <p:attrName>ppt_x</p:attrName>
                                          <p:attrName>ppt_y</p:attrName>
                                        </p:attrNameLst>
                                      </p:cBhvr>
                                      <p:rCtr x="-11927" y="62"/>
                                    </p:animMotion>
                                  </p:childTnLst>
                                </p:cTn>
                              </p:par>
                              <p:par>
                                <p:cTn id="28" presetID="6" presetClass="emph" presetSubtype="0" accel="50000" decel="50000" fill="hold" nodeType="withEffect">
                                  <p:stCondLst>
                                    <p:cond delay="500"/>
                                  </p:stCondLst>
                                  <p:childTnLst>
                                    <p:animScale>
                                      <p:cBhvr>
                                        <p:cTn id="29" dur="2000" fill="hold"/>
                                        <p:tgtEl>
                                          <p:spTgt spid="1087"/>
                                        </p:tgtEl>
                                      </p:cBhvr>
                                      <p:by x="133000" y="133000"/>
                                    </p:animScale>
                                  </p:childTnLst>
                                </p:cTn>
                              </p:par>
                              <p:par>
                                <p:cTn id="30" presetID="10" presetClass="exit" presetSubtype="0" fill="hold" nodeType="withEffect">
                                  <p:stCondLst>
                                    <p:cond delay="10"/>
                                  </p:stCondLst>
                                  <p:childTnLst>
                                    <p:animEffect transition="out" filter="fade">
                                      <p:cBhvr>
                                        <p:cTn id="31" dur="1000"/>
                                        <p:tgtEl>
                                          <p:spTgt spid="27"/>
                                        </p:tgtEl>
                                      </p:cBhvr>
                                    </p:animEffect>
                                    <p:set>
                                      <p:cBhvr>
                                        <p:cTn id="32" dur="1" fill="hold">
                                          <p:stCondLst>
                                            <p:cond delay="999"/>
                                          </p:stCondLst>
                                        </p:cTn>
                                        <p:tgtEl>
                                          <p:spTgt spid="27"/>
                                        </p:tgtEl>
                                        <p:attrNameLst>
                                          <p:attrName>style.visibility</p:attrName>
                                        </p:attrNameLst>
                                      </p:cBhvr>
                                      <p:to>
                                        <p:strVal val="hidden"/>
                                      </p:to>
                                    </p:se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10" presetClass="entr" presetSubtype="0" fill="hold" nodeType="withEffect">
                                  <p:stCondLst>
                                    <p:cond delay="0"/>
                                  </p:stCondLst>
                                  <p:childTnLst>
                                    <p:set>
                                      <p:cBhvr>
                                        <p:cTn id="38" dur="1" fill="hold">
                                          <p:stCondLst>
                                            <p:cond delay="0"/>
                                          </p:stCondLst>
                                        </p:cTn>
                                        <p:tgtEl>
                                          <p:spTgt spid="1418"/>
                                        </p:tgtEl>
                                        <p:attrNameLst>
                                          <p:attrName>style.visibility</p:attrName>
                                        </p:attrNameLst>
                                      </p:cBhvr>
                                      <p:to>
                                        <p:strVal val="visible"/>
                                      </p:to>
                                    </p:set>
                                    <p:animEffect transition="in" filter="fade">
                                      <p:cBhvr>
                                        <p:cTn id="39" dur="500"/>
                                        <p:tgtEl>
                                          <p:spTgt spid="1418"/>
                                        </p:tgtEl>
                                      </p:cBhvr>
                                    </p:animEffect>
                                  </p:childTnLst>
                                </p:cTn>
                              </p:par>
                              <p:par>
                                <p:cTn id="40" presetID="10" presetClass="entr" presetSubtype="0" fill="hold" nodeType="withEffect">
                                  <p:stCondLst>
                                    <p:cond delay="0"/>
                                  </p:stCondLst>
                                  <p:childTnLst>
                                    <p:set>
                                      <p:cBhvr>
                                        <p:cTn id="41" dur="1" fill="hold">
                                          <p:stCondLst>
                                            <p:cond delay="0"/>
                                          </p:stCondLst>
                                        </p:cTn>
                                        <p:tgtEl>
                                          <p:spTgt spid="80"/>
                                        </p:tgtEl>
                                        <p:attrNameLst>
                                          <p:attrName>style.visibility</p:attrName>
                                        </p:attrNameLst>
                                      </p:cBhvr>
                                      <p:to>
                                        <p:strVal val="visible"/>
                                      </p:to>
                                    </p:set>
                                    <p:animEffect transition="in" filter="fade">
                                      <p:cBhvr>
                                        <p:cTn id="42" dur="500"/>
                                        <p:tgtEl>
                                          <p:spTgt spid="80"/>
                                        </p:tgtEl>
                                      </p:cBhvr>
                                    </p:animEffect>
                                  </p:childTnLst>
                                </p:cTn>
                              </p:par>
                              <p:par>
                                <p:cTn id="43" presetID="35" presetClass="emph" presetSubtype="0" repeatCount="5000" fill="hold" nodeType="withEffect">
                                  <p:stCondLst>
                                    <p:cond delay="0"/>
                                  </p:stCondLst>
                                  <p:childTnLst>
                                    <p:anim calcmode="discrete" valueType="str">
                                      <p:cBhvr>
                                        <p:cTn id="44" dur="100" fill="hold"/>
                                        <p:tgtEl>
                                          <p:spTgt spid="80"/>
                                        </p:tgtEl>
                                        <p:attrNameLst>
                                          <p:attrName>style.visibility</p:attrName>
                                        </p:attrNameLst>
                                      </p:cBhvr>
                                      <p:tavLst>
                                        <p:tav tm="0">
                                          <p:val>
                                            <p:strVal val="hidden"/>
                                          </p:val>
                                        </p:tav>
                                        <p:tav tm="50000">
                                          <p:val>
                                            <p:strVal val="visible"/>
                                          </p:val>
                                        </p:tav>
                                      </p:tavLst>
                                    </p:anim>
                                  </p:childTnLst>
                                </p:cTn>
                              </p:par>
                              <p:par>
                                <p:cTn id="45" presetID="63" presetClass="path" presetSubtype="0" accel="100000" fill="hold" nodeType="withEffect">
                                  <p:stCondLst>
                                    <p:cond delay="0"/>
                                  </p:stCondLst>
                                  <p:childTnLst>
                                    <p:animMotion origin="layout" path="M -2.5E-6 1.23457E-7 L 0.01094 1.23457E-7 " pathEditMode="relative" rAng="0" ptsTypes="AA">
                                      <p:cBhvr>
                                        <p:cTn id="46" dur="500" fill="hold"/>
                                        <p:tgtEl>
                                          <p:spTgt spid="80"/>
                                        </p:tgtEl>
                                        <p:attrNameLst>
                                          <p:attrName>ppt_x</p:attrName>
                                          <p:attrName>ppt_y</p:attrName>
                                        </p:attrNameLst>
                                      </p:cBhvr>
                                      <p:rCtr x="538" y="0"/>
                                    </p:animMotion>
                                  </p:childTnLst>
                                </p:cTn>
                              </p:par>
                              <p:par>
                                <p:cTn id="47" presetID="42" presetClass="path" presetSubtype="0" decel="100000" fill="hold" nodeType="withEffect">
                                  <p:stCondLst>
                                    <p:cond delay="500"/>
                                  </p:stCondLst>
                                  <p:childTnLst>
                                    <p:animMotion origin="layout" path="M 0.01094 1.23457E-7 L 3.88889E-6 1.23457E-7 " pathEditMode="relative" rAng="0" ptsTypes="AA">
                                      <p:cBhvr>
                                        <p:cTn id="48" dur="750" fill="hold"/>
                                        <p:tgtEl>
                                          <p:spTgt spid="80"/>
                                        </p:tgtEl>
                                        <p:attrNameLst>
                                          <p:attrName>ppt_x</p:attrName>
                                          <p:attrName>ppt_y</p:attrName>
                                        </p:attrNameLst>
                                      </p:cBhvr>
                                      <p:rCtr x="-538" y="0"/>
                                    </p:animMotion>
                                  </p:childTnLst>
                                </p:cTn>
                              </p:par>
                            </p:childTnLst>
                          </p:cTn>
                        </p:par>
                        <p:par>
                          <p:cTn id="49" fill="hold">
                            <p:stCondLst>
                              <p:cond delay="3750"/>
                            </p:stCondLst>
                            <p:childTnLst>
                              <p:par>
                                <p:cTn id="50" presetID="1" presetClass="entr" presetSubtype="0" fill="hold" grpId="0" nodeType="afterEffect">
                                  <p:stCondLst>
                                    <p:cond delay="0"/>
                                  </p:stCondLst>
                                  <p:childTnLst>
                                    <p:set>
                                      <p:cBhvr>
                                        <p:cTn id="51" dur="1" fill="hold">
                                          <p:stCondLst>
                                            <p:cond delay="0"/>
                                          </p:stCondLst>
                                        </p:cTn>
                                        <p:tgtEl>
                                          <p:spTgt spid="3831"/>
                                        </p:tgtEl>
                                        <p:attrNameLst>
                                          <p:attrName>style.visibility</p:attrName>
                                        </p:attrNameLst>
                                      </p:cBhvr>
                                      <p:to>
                                        <p:strVal val="visible"/>
                                      </p:to>
                                    </p:set>
                                  </p:childTnLst>
                                </p:cTn>
                              </p:par>
                              <p:par>
                                <p:cTn id="52" presetID="10" presetClass="exit" presetSubtype="0" repeatCount="indefinite" fill="hold" grpId="1" nodeType="withEffect">
                                  <p:stCondLst>
                                    <p:cond delay="0"/>
                                  </p:stCondLst>
                                  <p:childTnLst>
                                    <p:animEffect transition="out" filter="fade">
                                      <p:cBhvr>
                                        <p:cTn id="53" dur="1000"/>
                                        <p:tgtEl>
                                          <p:spTgt spid="3831"/>
                                        </p:tgtEl>
                                      </p:cBhvr>
                                    </p:animEffect>
                                    <p:set>
                                      <p:cBhvr>
                                        <p:cTn id="54" dur="1" fill="hold">
                                          <p:stCondLst>
                                            <p:cond delay="999"/>
                                          </p:stCondLst>
                                        </p:cTn>
                                        <p:tgtEl>
                                          <p:spTgt spid="3831"/>
                                        </p:tgtEl>
                                        <p:attrNameLst>
                                          <p:attrName>style.visibility</p:attrName>
                                        </p:attrNameLst>
                                      </p:cBhvr>
                                      <p:to>
                                        <p:strVal val="hidden"/>
                                      </p:to>
                                    </p:set>
                                  </p:childTnLst>
                                </p:cTn>
                              </p:par>
                              <p:par>
                                <p:cTn id="55" presetID="6" presetClass="emph" presetSubtype="0" repeatCount="indefinite" decel="100000" fill="hold" grpId="2" nodeType="withEffect">
                                  <p:stCondLst>
                                    <p:cond delay="0"/>
                                  </p:stCondLst>
                                  <p:childTnLst>
                                    <p:animScale>
                                      <p:cBhvr>
                                        <p:cTn id="56" dur="1000" fill="hold"/>
                                        <p:tgtEl>
                                          <p:spTgt spid="3831"/>
                                        </p:tgtEl>
                                      </p:cBhvr>
                                      <p:by x="125000" y="125000"/>
                                    </p:animScale>
                                  </p:childTnLst>
                                </p:cTn>
                              </p:par>
                              <p:par>
                                <p:cTn id="57" presetID="10" presetClass="entr" presetSubtype="0" fill="hold" grpId="0" nodeType="withEffect">
                                  <p:stCondLst>
                                    <p:cond delay="500"/>
                                  </p:stCondLst>
                                  <p:childTnLst>
                                    <p:set>
                                      <p:cBhvr>
                                        <p:cTn id="58" dur="1" fill="hold">
                                          <p:stCondLst>
                                            <p:cond delay="0"/>
                                          </p:stCondLst>
                                        </p:cTn>
                                        <p:tgtEl>
                                          <p:spTgt spid="3820"/>
                                        </p:tgtEl>
                                        <p:attrNameLst>
                                          <p:attrName>style.visibility</p:attrName>
                                        </p:attrNameLst>
                                      </p:cBhvr>
                                      <p:to>
                                        <p:strVal val="visible"/>
                                      </p:to>
                                    </p:set>
                                    <p:animEffect transition="in" filter="fade">
                                      <p:cBhvr>
                                        <p:cTn id="59" dur="250"/>
                                        <p:tgtEl>
                                          <p:spTgt spid="3820"/>
                                        </p:tgtEl>
                                      </p:cBhvr>
                                    </p:animEffect>
                                  </p:childTnLst>
                                </p:cTn>
                              </p:par>
                              <p:par>
                                <p:cTn id="60" presetID="10" presetClass="entr" presetSubtype="0" fill="hold" grpId="0" nodeType="withEffect">
                                  <p:stCondLst>
                                    <p:cond delay="500"/>
                                  </p:stCondLst>
                                  <p:childTnLst>
                                    <p:set>
                                      <p:cBhvr>
                                        <p:cTn id="61" dur="1" fill="hold">
                                          <p:stCondLst>
                                            <p:cond delay="0"/>
                                          </p:stCondLst>
                                        </p:cTn>
                                        <p:tgtEl>
                                          <p:spTgt spid="3819"/>
                                        </p:tgtEl>
                                        <p:attrNameLst>
                                          <p:attrName>style.visibility</p:attrName>
                                        </p:attrNameLst>
                                      </p:cBhvr>
                                      <p:to>
                                        <p:strVal val="visible"/>
                                      </p:to>
                                    </p:set>
                                    <p:animEffect transition="in" filter="fade">
                                      <p:cBhvr>
                                        <p:cTn id="62" dur="250"/>
                                        <p:tgtEl>
                                          <p:spTgt spid="3819"/>
                                        </p:tgtEl>
                                      </p:cBhvr>
                                    </p:animEffect>
                                  </p:childTnLst>
                                </p:cTn>
                              </p:par>
                              <p:par>
                                <p:cTn id="63" presetID="10" presetClass="entr" presetSubtype="0" fill="hold" grpId="0" nodeType="withEffect">
                                  <p:stCondLst>
                                    <p:cond delay="75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250"/>
                                        <p:tgtEl>
                                          <p:spTgt spid="48"/>
                                        </p:tgtEl>
                                      </p:cBhvr>
                                    </p:animEffect>
                                  </p:childTnLst>
                                </p:cTn>
                              </p:par>
                              <p:par>
                                <p:cTn id="66" presetID="10" presetClass="entr" presetSubtype="0" fill="hold" grpId="0" nodeType="withEffect">
                                  <p:stCondLst>
                                    <p:cond delay="750"/>
                                  </p:stCondLst>
                                  <p:childTnLst>
                                    <p:set>
                                      <p:cBhvr>
                                        <p:cTn id="67" dur="1" fill="hold">
                                          <p:stCondLst>
                                            <p:cond delay="0"/>
                                          </p:stCondLst>
                                        </p:cTn>
                                        <p:tgtEl>
                                          <p:spTgt spid="3818"/>
                                        </p:tgtEl>
                                        <p:attrNameLst>
                                          <p:attrName>style.visibility</p:attrName>
                                        </p:attrNameLst>
                                      </p:cBhvr>
                                      <p:to>
                                        <p:strVal val="visible"/>
                                      </p:to>
                                    </p:set>
                                    <p:animEffect transition="in" filter="fade">
                                      <p:cBhvr>
                                        <p:cTn id="68" dur="250"/>
                                        <p:tgtEl>
                                          <p:spTgt spid="3818"/>
                                        </p:tgtEl>
                                      </p:cBhvr>
                                    </p:animEffect>
                                  </p:childTnLst>
                                </p:cTn>
                              </p:par>
                              <p:par>
                                <p:cTn id="69" presetID="16" presetClass="entr" presetSubtype="42" fill="hold" nodeType="withEffect">
                                  <p:stCondLst>
                                    <p:cond delay="1000"/>
                                  </p:stCondLst>
                                  <p:childTnLst>
                                    <p:set>
                                      <p:cBhvr>
                                        <p:cTn id="70" dur="1" fill="hold">
                                          <p:stCondLst>
                                            <p:cond delay="0"/>
                                          </p:stCondLst>
                                        </p:cTn>
                                        <p:tgtEl>
                                          <p:spTgt spid="50"/>
                                        </p:tgtEl>
                                        <p:attrNameLst>
                                          <p:attrName>style.visibility</p:attrName>
                                        </p:attrNameLst>
                                      </p:cBhvr>
                                      <p:to>
                                        <p:strVal val="visible"/>
                                      </p:to>
                                    </p:set>
                                    <p:animEffect transition="in" filter="barn(outHorizontal)">
                                      <p:cBhvr>
                                        <p:cTn id="71" dur="250"/>
                                        <p:tgtEl>
                                          <p:spTgt spid="50"/>
                                        </p:tgtEl>
                                      </p:cBhvr>
                                    </p:animEffect>
                                  </p:childTnLst>
                                </p:cTn>
                              </p:par>
                              <p:par>
                                <p:cTn id="72" presetID="1" presetClass="entr" presetSubtype="0" fill="hold" grpId="1" nodeType="withEffect">
                                  <p:stCondLst>
                                    <p:cond delay="240"/>
                                  </p:stCondLst>
                                  <p:childTnLst>
                                    <p:set>
                                      <p:cBhvr>
                                        <p:cTn id="73" dur="1" fill="hold">
                                          <p:stCondLst>
                                            <p:cond delay="0"/>
                                          </p:stCondLst>
                                        </p:cTn>
                                        <p:tgtEl>
                                          <p:spTgt spid="3923"/>
                                        </p:tgtEl>
                                        <p:attrNameLst>
                                          <p:attrName>style.visibility</p:attrName>
                                        </p:attrNameLst>
                                      </p:cBhvr>
                                      <p:to>
                                        <p:strVal val="visible"/>
                                      </p:to>
                                    </p:set>
                                  </p:childTnLst>
                                </p:cTn>
                              </p:par>
                              <p:par>
                                <p:cTn id="74" presetID="1" presetClass="entr" presetSubtype="0" fill="hold" grpId="1" nodeType="withEffect">
                                  <p:stCondLst>
                                    <p:cond delay="250"/>
                                  </p:stCondLst>
                                  <p:childTnLst>
                                    <p:set>
                                      <p:cBhvr>
                                        <p:cTn id="75" dur="1" fill="hold">
                                          <p:stCondLst>
                                            <p:cond delay="0"/>
                                          </p:stCondLst>
                                        </p:cTn>
                                        <p:tgtEl>
                                          <p:spTgt spid="3924"/>
                                        </p:tgtEl>
                                        <p:attrNameLst>
                                          <p:attrName>style.visibility</p:attrName>
                                        </p:attrNameLst>
                                      </p:cBhvr>
                                      <p:to>
                                        <p:strVal val="visible"/>
                                      </p:to>
                                    </p:set>
                                  </p:childTnLst>
                                </p:cTn>
                              </p:par>
                              <p:par>
                                <p:cTn id="76" presetID="1" presetClass="entr" presetSubtype="0" fill="hold" grpId="1" nodeType="withEffect">
                                  <p:stCondLst>
                                    <p:cond delay="250"/>
                                  </p:stCondLst>
                                  <p:childTnLst>
                                    <p:set>
                                      <p:cBhvr>
                                        <p:cTn id="77" dur="1" fill="hold">
                                          <p:stCondLst>
                                            <p:cond delay="0"/>
                                          </p:stCondLst>
                                        </p:cTn>
                                        <p:tgtEl>
                                          <p:spTgt spid="3925"/>
                                        </p:tgtEl>
                                        <p:attrNameLst>
                                          <p:attrName>style.visibility</p:attrName>
                                        </p:attrNameLst>
                                      </p:cBhvr>
                                      <p:to>
                                        <p:strVal val="visible"/>
                                      </p:to>
                                    </p:set>
                                  </p:childTnLst>
                                </p:cTn>
                              </p:par>
                              <p:par>
                                <p:cTn id="78" presetID="1" presetClass="entr" presetSubtype="0" fill="hold" grpId="1" nodeType="withEffect">
                                  <p:stCondLst>
                                    <p:cond delay="250"/>
                                  </p:stCondLst>
                                  <p:childTnLst>
                                    <p:set>
                                      <p:cBhvr>
                                        <p:cTn id="79" dur="1" fill="hold">
                                          <p:stCondLst>
                                            <p:cond delay="0"/>
                                          </p:stCondLst>
                                        </p:cTn>
                                        <p:tgtEl>
                                          <p:spTgt spid="3926"/>
                                        </p:tgtEl>
                                        <p:attrNameLst>
                                          <p:attrName>style.visibility</p:attrName>
                                        </p:attrNameLst>
                                      </p:cBhvr>
                                      <p:to>
                                        <p:strVal val="visible"/>
                                      </p:to>
                                    </p:set>
                                  </p:childTnLst>
                                </p:cTn>
                              </p:par>
                              <p:par>
                                <p:cTn id="80" presetID="1" presetClass="entr" presetSubtype="0" fill="hold" grpId="1" nodeType="withEffect">
                                  <p:stCondLst>
                                    <p:cond delay="250"/>
                                  </p:stCondLst>
                                  <p:childTnLst>
                                    <p:set>
                                      <p:cBhvr>
                                        <p:cTn id="81" dur="1" fill="hold">
                                          <p:stCondLst>
                                            <p:cond delay="0"/>
                                          </p:stCondLst>
                                        </p:cTn>
                                        <p:tgtEl>
                                          <p:spTgt spid="3927"/>
                                        </p:tgtEl>
                                        <p:attrNameLst>
                                          <p:attrName>style.visibility</p:attrName>
                                        </p:attrNameLst>
                                      </p:cBhvr>
                                      <p:to>
                                        <p:strVal val="visible"/>
                                      </p:to>
                                    </p:set>
                                  </p:childTnLst>
                                </p:cTn>
                              </p:par>
                              <p:par>
                                <p:cTn id="82" presetID="1" presetClass="entr" presetSubtype="0" fill="hold" grpId="1" nodeType="withEffect">
                                  <p:stCondLst>
                                    <p:cond delay="250"/>
                                  </p:stCondLst>
                                  <p:childTnLst>
                                    <p:set>
                                      <p:cBhvr>
                                        <p:cTn id="83" dur="1" fill="hold">
                                          <p:stCondLst>
                                            <p:cond delay="0"/>
                                          </p:stCondLst>
                                        </p:cTn>
                                        <p:tgtEl>
                                          <p:spTgt spid="3928"/>
                                        </p:tgtEl>
                                        <p:attrNameLst>
                                          <p:attrName>style.visibility</p:attrName>
                                        </p:attrNameLst>
                                      </p:cBhvr>
                                      <p:to>
                                        <p:strVal val="visible"/>
                                      </p:to>
                                    </p:set>
                                  </p:childTnLst>
                                </p:cTn>
                              </p:par>
                              <p:par>
                                <p:cTn id="84" presetID="10" presetClass="entr" presetSubtype="0" fill="hold" nodeType="withEffect">
                                  <p:stCondLst>
                                    <p:cond delay="500"/>
                                  </p:stCondLst>
                                  <p:childTnLst>
                                    <p:set>
                                      <p:cBhvr>
                                        <p:cTn id="85" dur="1" fill="hold">
                                          <p:stCondLst>
                                            <p:cond delay="0"/>
                                          </p:stCondLst>
                                        </p:cTn>
                                        <p:tgtEl>
                                          <p:spTgt spid="34"/>
                                        </p:tgtEl>
                                        <p:attrNameLst>
                                          <p:attrName>style.visibility</p:attrName>
                                        </p:attrNameLst>
                                      </p:cBhvr>
                                      <p:to>
                                        <p:strVal val="visible"/>
                                      </p:to>
                                    </p:set>
                                    <p:animEffect transition="in" filter="fade">
                                      <p:cBhvr>
                                        <p:cTn id="86" dur="500"/>
                                        <p:tgtEl>
                                          <p:spTgt spid="34"/>
                                        </p:tgtEl>
                                      </p:cBhvr>
                                    </p:animEffect>
                                  </p:childTnLst>
                                </p:cTn>
                              </p:par>
                              <p:par>
                                <p:cTn id="87" presetID="42" presetClass="path" presetSubtype="0" decel="100000" fill="hold" nodeType="withEffect">
                                  <p:stCondLst>
                                    <p:cond delay="1250"/>
                                  </p:stCondLst>
                                  <p:childTnLst>
                                    <p:animMotion origin="layout" path="M 4.16667E-6 -2.22222E-6 L 0.05625 0.03395 " pathEditMode="relative" rAng="0" ptsTypes="AA">
                                      <p:cBhvr>
                                        <p:cTn id="88" dur="2000" fill="hold"/>
                                        <p:tgtEl>
                                          <p:spTgt spid="34"/>
                                        </p:tgtEl>
                                        <p:attrNameLst>
                                          <p:attrName>ppt_x</p:attrName>
                                          <p:attrName>ppt_y</p:attrName>
                                        </p:attrNameLst>
                                      </p:cBhvr>
                                      <p:rCtr x="2812" y="1698"/>
                                    </p:animMotion>
                                  </p:childTnLst>
                                </p:cTn>
                              </p:par>
                              <p:par>
                                <p:cTn id="89" presetID="6" presetClass="emph" presetSubtype="0" decel="100000" fill="hold" nodeType="withEffect">
                                  <p:stCondLst>
                                    <p:cond delay="1250"/>
                                  </p:stCondLst>
                                  <p:childTnLst>
                                    <p:animScale>
                                      <p:cBhvr>
                                        <p:cTn id="90" dur="2000" fill="hold"/>
                                        <p:tgtEl>
                                          <p:spTgt spid="34"/>
                                        </p:tgtEl>
                                      </p:cBhvr>
                                      <p:by x="35000" y="35000"/>
                                    </p:animScale>
                                  </p:childTnLst>
                                </p:cTn>
                              </p:par>
                              <p:par>
                                <p:cTn id="91" presetID="10" presetClass="entr" presetSubtype="0" fill="hold" nodeType="withEffect">
                                  <p:stCondLst>
                                    <p:cond delay="750"/>
                                  </p:stCondLst>
                                  <p:childTnLst>
                                    <p:set>
                                      <p:cBhvr>
                                        <p:cTn id="92" dur="1" fill="hold">
                                          <p:stCondLst>
                                            <p:cond delay="0"/>
                                          </p:stCondLst>
                                        </p:cTn>
                                        <p:tgtEl>
                                          <p:spTgt spid="1616"/>
                                        </p:tgtEl>
                                        <p:attrNameLst>
                                          <p:attrName>style.visibility</p:attrName>
                                        </p:attrNameLst>
                                      </p:cBhvr>
                                      <p:to>
                                        <p:strVal val="visible"/>
                                      </p:to>
                                    </p:set>
                                    <p:animEffect transition="in" filter="fade">
                                      <p:cBhvr>
                                        <p:cTn id="93" dur="500"/>
                                        <p:tgtEl>
                                          <p:spTgt spid="1616"/>
                                        </p:tgtEl>
                                      </p:cBhvr>
                                    </p:animEffect>
                                  </p:childTnLst>
                                </p:cTn>
                              </p:par>
                              <p:par>
                                <p:cTn id="94" presetID="42" presetClass="path" presetSubtype="0" decel="100000" fill="hold" nodeType="withEffect">
                                  <p:stCondLst>
                                    <p:cond delay="1250"/>
                                  </p:stCondLst>
                                  <p:childTnLst>
                                    <p:animMotion origin="layout" path="M 4.16667E-6 -2.22222E-6 L 0.05607 -0.11234 " pathEditMode="relative" rAng="0" ptsTypes="AA">
                                      <p:cBhvr>
                                        <p:cTn id="95" dur="2000" fill="hold"/>
                                        <p:tgtEl>
                                          <p:spTgt spid="1616"/>
                                        </p:tgtEl>
                                        <p:attrNameLst>
                                          <p:attrName>ppt_x</p:attrName>
                                          <p:attrName>ppt_y</p:attrName>
                                        </p:attrNameLst>
                                      </p:cBhvr>
                                      <p:rCtr x="2795" y="-5617"/>
                                    </p:animMotion>
                                  </p:childTnLst>
                                </p:cTn>
                              </p:par>
                              <p:par>
                                <p:cTn id="96" presetID="6" presetClass="emph" presetSubtype="0" decel="100000" fill="hold" nodeType="withEffect">
                                  <p:stCondLst>
                                    <p:cond delay="1250"/>
                                  </p:stCondLst>
                                  <p:childTnLst>
                                    <p:animScale>
                                      <p:cBhvr>
                                        <p:cTn id="97" dur="2000" fill="hold"/>
                                        <p:tgtEl>
                                          <p:spTgt spid="1616"/>
                                        </p:tgtEl>
                                      </p:cBhvr>
                                      <p:by x="35000" y="35000"/>
                                    </p:animScale>
                                  </p:childTnLst>
                                </p:cTn>
                              </p:par>
                              <p:par>
                                <p:cTn id="98" presetID="10" presetClass="entr" presetSubtype="0" fill="hold" nodeType="withEffect">
                                  <p:stCondLst>
                                    <p:cond delay="750"/>
                                  </p:stCondLst>
                                  <p:childTnLst>
                                    <p:set>
                                      <p:cBhvr>
                                        <p:cTn id="99" dur="1" fill="hold">
                                          <p:stCondLst>
                                            <p:cond delay="0"/>
                                          </p:stCondLst>
                                        </p:cTn>
                                        <p:tgtEl>
                                          <p:spTgt spid="33"/>
                                        </p:tgtEl>
                                        <p:attrNameLst>
                                          <p:attrName>style.visibility</p:attrName>
                                        </p:attrNameLst>
                                      </p:cBhvr>
                                      <p:to>
                                        <p:strVal val="visible"/>
                                      </p:to>
                                    </p:set>
                                    <p:animEffect transition="in" filter="fade">
                                      <p:cBhvr>
                                        <p:cTn id="100" dur="500"/>
                                        <p:tgtEl>
                                          <p:spTgt spid="33"/>
                                        </p:tgtEl>
                                      </p:cBhvr>
                                    </p:animEffect>
                                  </p:childTnLst>
                                </p:cTn>
                              </p:par>
                              <p:par>
                                <p:cTn id="101" presetID="42" presetClass="path" presetSubtype="0" decel="100000" fill="hold" nodeType="withEffect">
                                  <p:stCondLst>
                                    <p:cond delay="1250"/>
                                  </p:stCondLst>
                                  <p:childTnLst>
                                    <p:animMotion origin="layout" path="M 4.16667E-6 -4.93827E-6 L 0.11145 0.00865 " pathEditMode="relative" rAng="0" ptsTypes="AA">
                                      <p:cBhvr>
                                        <p:cTn id="102" dur="2000" fill="hold"/>
                                        <p:tgtEl>
                                          <p:spTgt spid="33"/>
                                        </p:tgtEl>
                                        <p:attrNameLst>
                                          <p:attrName>ppt_x</p:attrName>
                                          <p:attrName>ppt_y</p:attrName>
                                        </p:attrNameLst>
                                      </p:cBhvr>
                                      <p:rCtr x="5573" y="432"/>
                                    </p:animMotion>
                                  </p:childTnLst>
                                </p:cTn>
                              </p:par>
                              <p:par>
                                <p:cTn id="103" presetID="6" presetClass="emph" presetSubtype="0" decel="100000" fill="hold" nodeType="withEffect">
                                  <p:stCondLst>
                                    <p:cond delay="1240"/>
                                  </p:stCondLst>
                                  <p:childTnLst>
                                    <p:animScale>
                                      <p:cBhvr>
                                        <p:cTn id="104" dur="2000" fill="hold"/>
                                        <p:tgtEl>
                                          <p:spTgt spid="33"/>
                                        </p:tgtEl>
                                      </p:cBhvr>
                                      <p:by x="35000" y="35000"/>
                                    </p:animScale>
                                  </p:childTnLst>
                                </p:cTn>
                              </p:par>
                              <p:par>
                                <p:cTn id="105" presetID="10" presetClass="entr" presetSubtype="0" fill="hold" nodeType="withEffect">
                                  <p:stCondLst>
                                    <p:cond delay="750"/>
                                  </p:stCondLst>
                                  <p:childTnLst>
                                    <p:set>
                                      <p:cBhvr>
                                        <p:cTn id="106" dur="1" fill="hold">
                                          <p:stCondLst>
                                            <p:cond delay="0"/>
                                          </p:stCondLst>
                                        </p:cTn>
                                        <p:tgtEl>
                                          <p:spTgt spid="1615"/>
                                        </p:tgtEl>
                                        <p:attrNameLst>
                                          <p:attrName>style.visibility</p:attrName>
                                        </p:attrNameLst>
                                      </p:cBhvr>
                                      <p:to>
                                        <p:strVal val="visible"/>
                                      </p:to>
                                    </p:set>
                                    <p:animEffect transition="in" filter="fade">
                                      <p:cBhvr>
                                        <p:cTn id="107" dur="500"/>
                                        <p:tgtEl>
                                          <p:spTgt spid="1615"/>
                                        </p:tgtEl>
                                      </p:cBhvr>
                                    </p:animEffect>
                                  </p:childTnLst>
                                </p:cTn>
                              </p:par>
                              <p:par>
                                <p:cTn id="108" presetID="42" presetClass="path" presetSubtype="0" decel="100000" fill="hold" nodeType="withEffect">
                                  <p:stCondLst>
                                    <p:cond delay="1250"/>
                                  </p:stCondLst>
                                  <p:childTnLst>
                                    <p:animMotion origin="layout" path="M 4.16667E-6 -4.93827E-6 L 0.11145 -0.13549 " pathEditMode="relative" rAng="0" ptsTypes="AA">
                                      <p:cBhvr>
                                        <p:cTn id="109" dur="2000" fill="hold"/>
                                        <p:tgtEl>
                                          <p:spTgt spid="1615"/>
                                        </p:tgtEl>
                                        <p:attrNameLst>
                                          <p:attrName>ppt_x</p:attrName>
                                          <p:attrName>ppt_y</p:attrName>
                                        </p:attrNameLst>
                                      </p:cBhvr>
                                      <p:rCtr x="5573" y="-6790"/>
                                    </p:animMotion>
                                  </p:childTnLst>
                                </p:cTn>
                              </p:par>
                              <p:par>
                                <p:cTn id="110" presetID="6" presetClass="emph" presetSubtype="0" decel="100000" fill="hold" nodeType="withEffect">
                                  <p:stCondLst>
                                    <p:cond delay="1250"/>
                                  </p:stCondLst>
                                  <p:childTnLst>
                                    <p:animScale>
                                      <p:cBhvr>
                                        <p:cTn id="111" dur="2000" fill="hold"/>
                                        <p:tgtEl>
                                          <p:spTgt spid="1615"/>
                                        </p:tgtEl>
                                      </p:cBhvr>
                                      <p:by x="35000" y="35000"/>
                                    </p:animScale>
                                  </p:childTnLst>
                                </p:cTn>
                              </p:par>
                              <p:par>
                                <p:cTn id="112" presetID="10" presetClass="entr" presetSubtype="0" fill="hold" nodeType="withEffect">
                                  <p:stCondLst>
                                    <p:cond delay="2750"/>
                                  </p:stCondLst>
                                  <p:childTnLst>
                                    <p:set>
                                      <p:cBhvr>
                                        <p:cTn id="113" dur="1" fill="hold">
                                          <p:stCondLst>
                                            <p:cond delay="0"/>
                                          </p:stCondLst>
                                        </p:cTn>
                                        <p:tgtEl>
                                          <p:spTgt spid="1629"/>
                                        </p:tgtEl>
                                        <p:attrNameLst>
                                          <p:attrName>style.visibility</p:attrName>
                                        </p:attrNameLst>
                                      </p:cBhvr>
                                      <p:to>
                                        <p:strVal val="visible"/>
                                      </p:to>
                                    </p:set>
                                    <p:animEffect transition="in" filter="fade">
                                      <p:cBhvr>
                                        <p:cTn id="114" dur="500"/>
                                        <p:tgtEl>
                                          <p:spTgt spid="1629"/>
                                        </p:tgtEl>
                                      </p:cBhvr>
                                    </p:animEffect>
                                  </p:childTnLst>
                                </p:cTn>
                              </p:par>
                              <p:par>
                                <p:cTn id="115" presetID="10" presetClass="entr" presetSubtype="0" fill="hold" nodeType="withEffect">
                                  <p:stCondLst>
                                    <p:cond delay="2750"/>
                                  </p:stCondLst>
                                  <p:childTnLst>
                                    <p:set>
                                      <p:cBhvr>
                                        <p:cTn id="116" dur="1" fill="hold">
                                          <p:stCondLst>
                                            <p:cond delay="0"/>
                                          </p:stCondLst>
                                        </p:cTn>
                                        <p:tgtEl>
                                          <p:spTgt spid="1626"/>
                                        </p:tgtEl>
                                        <p:attrNameLst>
                                          <p:attrName>style.visibility</p:attrName>
                                        </p:attrNameLst>
                                      </p:cBhvr>
                                      <p:to>
                                        <p:strVal val="visible"/>
                                      </p:to>
                                    </p:set>
                                    <p:animEffect transition="in" filter="fade">
                                      <p:cBhvr>
                                        <p:cTn id="117" dur="500"/>
                                        <p:tgtEl>
                                          <p:spTgt spid="1626"/>
                                        </p:tgtEl>
                                      </p:cBhvr>
                                    </p:animEffect>
                                  </p:childTnLst>
                                </p:cTn>
                              </p:par>
                              <p:par>
                                <p:cTn id="118" presetID="10" presetClass="entr" presetSubtype="0" fill="hold" nodeType="withEffect">
                                  <p:stCondLst>
                                    <p:cond delay="2750"/>
                                  </p:stCondLst>
                                  <p:childTnLst>
                                    <p:set>
                                      <p:cBhvr>
                                        <p:cTn id="119" dur="1" fill="hold">
                                          <p:stCondLst>
                                            <p:cond delay="0"/>
                                          </p:stCondLst>
                                        </p:cTn>
                                        <p:tgtEl>
                                          <p:spTgt spid="1618"/>
                                        </p:tgtEl>
                                        <p:attrNameLst>
                                          <p:attrName>style.visibility</p:attrName>
                                        </p:attrNameLst>
                                      </p:cBhvr>
                                      <p:to>
                                        <p:strVal val="visible"/>
                                      </p:to>
                                    </p:set>
                                    <p:animEffect transition="in" filter="fade">
                                      <p:cBhvr>
                                        <p:cTn id="120" dur="500"/>
                                        <p:tgtEl>
                                          <p:spTgt spid="1618"/>
                                        </p:tgtEl>
                                      </p:cBhvr>
                                    </p:animEffect>
                                  </p:childTnLst>
                                </p:cTn>
                              </p:par>
                              <p:par>
                                <p:cTn id="121" presetID="0" presetClass="path" presetSubtype="0" repeatCount="indefinite" fill="hold" grpId="0" nodeType="withEffect">
                                  <p:stCondLst>
                                    <p:cond delay="4500"/>
                                  </p:stCondLst>
                                  <p:childTnLst>
                                    <p:animMotion origin="layout" path="M 0.00035 -0.00123 L 0.12535 -0.00123 L 0.12535 -0.07284 L 0.23368 -0.07284 L 0.23368 -2.22222E-6 L 0.59549 -2.22222E-6 L 0.59549 -0.07284 L 0.62466 -0.07284 " pathEditMode="relative" ptsTypes="AAAAAAAA">
                                      <p:cBhvr>
                                        <p:cTn id="122" dur="4000" fill="hold"/>
                                        <p:tgtEl>
                                          <p:spTgt spid="3923"/>
                                        </p:tgtEl>
                                        <p:attrNameLst>
                                          <p:attrName>ppt_x</p:attrName>
                                          <p:attrName>ppt_y</p:attrName>
                                        </p:attrNameLst>
                                      </p:cBhvr>
                                    </p:animMotion>
                                  </p:childTnLst>
                                </p:cTn>
                              </p:par>
                              <p:par>
                                <p:cTn id="123" presetID="0" presetClass="path" presetSubtype="0" repeatCount="indefinite" fill="hold" grpId="0" nodeType="withEffect">
                                  <p:stCondLst>
                                    <p:cond delay="1000"/>
                                  </p:stCondLst>
                                  <p:childTnLst>
                                    <p:animMotion origin="layout" path="M 0.00035 -0.00123 L 0.12535 -0.00123 L 0.12535 -0.07284 L 0.23368 -0.07284 L 0.23368 -2.22222E-6 L 0.59549 -2.22222E-6 L 0.59549 -0.07284 L 0.62466 -0.07284 " pathEditMode="relative" rAng="0" ptsTypes="AAAAAAAA">
                                      <p:cBhvr>
                                        <p:cTn id="124" dur="3740" fill="hold"/>
                                        <p:tgtEl>
                                          <p:spTgt spid="3924"/>
                                        </p:tgtEl>
                                        <p:attrNameLst>
                                          <p:attrName>ppt_x</p:attrName>
                                          <p:attrName>ppt_y</p:attrName>
                                        </p:attrNameLst>
                                      </p:cBhvr>
                                      <p:rCtr x="31215" y="-3519"/>
                                    </p:animMotion>
                                  </p:childTnLst>
                                </p:cTn>
                              </p:par>
                              <p:par>
                                <p:cTn id="125" presetID="0" presetClass="path" presetSubtype="0" repeatCount="indefinite" fill="hold" grpId="0" nodeType="withEffect">
                                  <p:stCondLst>
                                    <p:cond delay="250"/>
                                  </p:stCondLst>
                                  <p:childTnLst>
                                    <p:animMotion origin="layout" path="M 0.00035 -0.00123 L 0.12535 -0.00123 L 0.12535 -0.07284 L 0.23368 -0.07284 L 0.23368 -2.22222E-6 L 0.59549 -2.22222E-6 L 0.59549 -0.07284 L 0.62466 -0.07284 " pathEditMode="relative" rAng="0" ptsTypes="AAAAAAAA">
                                      <p:cBhvr>
                                        <p:cTn id="126" dur="4250" fill="hold"/>
                                        <p:tgtEl>
                                          <p:spTgt spid="3925"/>
                                        </p:tgtEl>
                                        <p:attrNameLst>
                                          <p:attrName>ppt_x</p:attrName>
                                          <p:attrName>ppt_y</p:attrName>
                                        </p:attrNameLst>
                                      </p:cBhvr>
                                      <p:rCtr x="31215" y="-3519"/>
                                    </p:animMotion>
                                  </p:childTnLst>
                                </p:cTn>
                              </p:par>
                              <p:par>
                                <p:cTn id="127" presetID="0" presetClass="path" presetSubtype="0" repeatCount="indefinite" fill="hold" grpId="0" nodeType="withEffect">
                                  <p:stCondLst>
                                    <p:cond delay="1000"/>
                                  </p:stCondLst>
                                  <p:childTnLst>
                                    <p:animMotion origin="layout" path="M 0.00035 -0.00123 L 0.12535 -0.00123 L 0.12535 -0.07284 L 0.23368 -0.07284 L 0.23368 -2.22222E-6 L 0.59549 -2.22222E-6 L 0.59549 -0.07284 L 0.62466 -0.07284 " pathEditMode="relative" rAng="0" ptsTypes="AAAAAAAA">
                                      <p:cBhvr>
                                        <p:cTn id="128" dur="3740" fill="hold"/>
                                        <p:tgtEl>
                                          <p:spTgt spid="3926"/>
                                        </p:tgtEl>
                                        <p:attrNameLst>
                                          <p:attrName>ppt_x</p:attrName>
                                          <p:attrName>ppt_y</p:attrName>
                                        </p:attrNameLst>
                                      </p:cBhvr>
                                      <p:rCtr x="31215" y="-3519"/>
                                    </p:animMotion>
                                  </p:childTnLst>
                                </p:cTn>
                              </p:par>
                              <p:par>
                                <p:cTn id="129" presetID="0" presetClass="path" presetSubtype="0" repeatCount="indefinite" fill="hold" grpId="0" nodeType="withEffect">
                                  <p:stCondLst>
                                    <p:cond delay="3500"/>
                                  </p:stCondLst>
                                  <p:childTnLst>
                                    <p:animMotion origin="layout" path="M 0.00035 -0.00123 L 0.12535 -0.00123 L 0.12535 -0.07284 L 0.23368 -0.07284 L 0.23368 -2.22222E-6 L 0.59549 -2.22222E-6 L 0.59549 -0.07284 L 0.62466 -0.07284 " pathEditMode="relative" rAng="0" ptsTypes="AAAAAAAA">
                                      <p:cBhvr>
                                        <p:cTn id="130" dur="3750" fill="hold"/>
                                        <p:tgtEl>
                                          <p:spTgt spid="3927"/>
                                        </p:tgtEl>
                                        <p:attrNameLst>
                                          <p:attrName>ppt_x</p:attrName>
                                          <p:attrName>ppt_y</p:attrName>
                                        </p:attrNameLst>
                                      </p:cBhvr>
                                      <p:rCtr x="31215" y="-3519"/>
                                    </p:animMotion>
                                  </p:childTnLst>
                                </p:cTn>
                              </p:par>
                              <p:par>
                                <p:cTn id="131" presetID="0" presetClass="path" presetSubtype="0" repeatCount="indefinite" fill="hold" grpId="0" nodeType="withEffect">
                                  <p:stCondLst>
                                    <p:cond delay="2750"/>
                                  </p:stCondLst>
                                  <p:childTnLst>
                                    <p:animMotion origin="layout" path="M 0.00035 -0.00123 L 0.12535 -0.00123 L 0.12535 -0.07284 L 0.23368 -0.07284 L 0.23368 -2.22222E-6 L 0.59549 -2.22222E-6 L 0.59549 -0.07284 L 0.62466 -0.07284 " pathEditMode="relative" rAng="0" ptsTypes="AAAAAAAA">
                                      <p:cBhvr>
                                        <p:cTn id="132" dur="4250" fill="hold"/>
                                        <p:tgtEl>
                                          <p:spTgt spid="3928"/>
                                        </p:tgtEl>
                                        <p:attrNameLst>
                                          <p:attrName>ppt_x</p:attrName>
                                          <p:attrName>ppt_y</p:attrName>
                                        </p:attrNameLst>
                                      </p:cBhvr>
                                      <p:rCtr x="31215" y="-35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4" grpId="0" animBg="1"/>
      <p:bldP spid="3923" grpId="0" animBg="1"/>
      <p:bldP spid="3923" grpId="1" animBg="1"/>
      <p:bldP spid="3924" grpId="0" animBg="1"/>
      <p:bldP spid="3924" grpId="1" animBg="1"/>
      <p:bldP spid="3925" grpId="0" animBg="1"/>
      <p:bldP spid="3925" grpId="1" animBg="1"/>
      <p:bldP spid="3926" grpId="0" animBg="1"/>
      <p:bldP spid="3926" grpId="1" animBg="1"/>
      <p:bldP spid="3927" grpId="0" animBg="1"/>
      <p:bldP spid="3927" grpId="1" animBg="1"/>
      <p:bldP spid="3928" grpId="0" animBg="1"/>
      <p:bldP spid="3928" grpId="1" animBg="1"/>
      <p:bldP spid="1075" grpId="0" animBg="1"/>
      <p:bldP spid="1075" grpId="1" animBg="1"/>
      <p:bldP spid="1075" grpId="2" animBg="1"/>
      <p:bldP spid="1075" grpId="3" animBg="1"/>
      <p:bldP spid="1075" grpId="4" animBg="1"/>
      <p:bldP spid="48" grpId="0" animBg="1"/>
      <p:bldP spid="3818" grpId="0" animBg="1"/>
      <p:bldP spid="3819" grpId="0" animBg="1"/>
      <p:bldP spid="3820" grpId="0" animBg="1"/>
      <p:bldP spid="3831" grpId="0" animBg="1"/>
      <p:bldP spid="3831" grpId="1" animBg="1"/>
      <p:bldP spid="3831" grpId="2" animBg="1"/>
      <p:bldP spid="6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937917" y="-212530"/>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01" name="GRID" hidden="1">
            <a:extLst>
              <a:ext uri="{FF2B5EF4-FFF2-40B4-BE49-F238E27FC236}">
                <a16:creationId xmlns:a16="http://schemas.microsoft.com/office/drawing/2014/main" id="{D22DE790-5C0A-4D6F-A8F7-BBFF046B80FE}"/>
              </a:ext>
            </a:extLst>
          </p:cNvPr>
          <p:cNvGrpSpPr/>
          <p:nvPr>
            <p:custDataLst>
              <p:tags r:id="rId1"/>
            </p:custDataLst>
          </p:nvPr>
        </p:nvGrpSpPr>
        <p:grpSpPr>
          <a:xfrm>
            <a:off x="0" y="-1"/>
            <a:ext cx="9144000" cy="5143501"/>
            <a:chOff x="0" y="-1"/>
            <a:chExt cx="12192000" cy="6858001"/>
          </a:xfrm>
        </p:grpSpPr>
        <p:grpSp>
          <p:nvGrpSpPr>
            <p:cNvPr id="102" name="Fourth" hidden="1">
              <a:extLst>
                <a:ext uri="{FF2B5EF4-FFF2-40B4-BE49-F238E27FC236}">
                  <a16:creationId xmlns:a16="http://schemas.microsoft.com/office/drawing/2014/main" id="{6B35FA0F-05FD-452A-9343-954D281D92E5}"/>
                </a:ext>
              </a:extLst>
            </p:cNvPr>
            <p:cNvGrpSpPr/>
            <p:nvPr userDrawn="1"/>
          </p:nvGrpSpPr>
          <p:grpSpPr>
            <a:xfrm>
              <a:off x="640080" y="6720840"/>
              <a:ext cx="10911840" cy="137160"/>
              <a:chOff x="640080" y="6720840"/>
              <a:chExt cx="10911840" cy="137160"/>
            </a:xfrm>
          </p:grpSpPr>
          <p:sp>
            <p:nvSpPr>
              <p:cNvPr id="142" name="Rectangle 141" hidden="1">
                <a:extLst>
                  <a:ext uri="{FF2B5EF4-FFF2-40B4-BE49-F238E27FC236}">
                    <a16:creationId xmlns:a16="http://schemas.microsoft.com/office/drawing/2014/main" id="{2BCF7AA5-9D57-432E-B31A-EC9FA3399E78}"/>
                  </a:ext>
                </a:extLst>
              </p:cNvPr>
              <p:cNvSpPr/>
              <p:nvPr userDrawn="1"/>
            </p:nvSpPr>
            <p:spPr>
              <a:xfrm>
                <a:off x="640080"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sp>
            <p:nvSpPr>
              <p:cNvPr id="143" name="Rectangle 142" hidden="1">
                <a:extLst>
                  <a:ext uri="{FF2B5EF4-FFF2-40B4-BE49-F238E27FC236}">
                    <a16:creationId xmlns:a16="http://schemas.microsoft.com/office/drawing/2014/main" id="{04D50009-5E91-40BA-8F3C-7262811FFBC4}"/>
                  </a:ext>
                </a:extLst>
              </p:cNvPr>
              <p:cNvSpPr/>
              <p:nvPr userDrawn="1"/>
            </p:nvSpPr>
            <p:spPr>
              <a:xfrm>
                <a:off x="4351991"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sp>
            <p:nvSpPr>
              <p:cNvPr id="144" name="Rectangle 143" hidden="1">
                <a:extLst>
                  <a:ext uri="{FF2B5EF4-FFF2-40B4-BE49-F238E27FC236}">
                    <a16:creationId xmlns:a16="http://schemas.microsoft.com/office/drawing/2014/main" id="{F3BFD037-6C37-40A9-95A8-74E16D69D269}"/>
                  </a:ext>
                </a:extLst>
              </p:cNvPr>
              <p:cNvSpPr/>
              <p:nvPr userDrawn="1"/>
            </p:nvSpPr>
            <p:spPr>
              <a:xfrm>
                <a:off x="8063901"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grpSp>
        <p:grpSp>
          <p:nvGrpSpPr>
            <p:cNvPr id="103" name="Third" hidden="1">
              <a:extLst>
                <a:ext uri="{FF2B5EF4-FFF2-40B4-BE49-F238E27FC236}">
                  <a16:creationId xmlns:a16="http://schemas.microsoft.com/office/drawing/2014/main" id="{2DB05760-D842-4542-B151-B86EDB2F532F}"/>
                </a:ext>
              </a:extLst>
            </p:cNvPr>
            <p:cNvGrpSpPr/>
            <p:nvPr userDrawn="1"/>
          </p:nvGrpSpPr>
          <p:grpSpPr>
            <a:xfrm>
              <a:off x="640081" y="6583679"/>
              <a:ext cx="10911839" cy="137160"/>
              <a:chOff x="640081" y="6362113"/>
              <a:chExt cx="10911839" cy="137160"/>
            </a:xfrm>
          </p:grpSpPr>
          <p:sp>
            <p:nvSpPr>
              <p:cNvPr id="138" name="Rectangle 137" hidden="1">
                <a:extLst>
                  <a:ext uri="{FF2B5EF4-FFF2-40B4-BE49-F238E27FC236}">
                    <a16:creationId xmlns:a16="http://schemas.microsoft.com/office/drawing/2014/main" id="{D9305CA6-9308-4C1B-9E7E-216966DE2D3E}"/>
                  </a:ext>
                </a:extLst>
              </p:cNvPr>
              <p:cNvSpPr/>
              <p:nvPr userDrawn="1"/>
            </p:nvSpPr>
            <p:spPr>
              <a:xfrm>
                <a:off x="640081"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sp>
            <p:nvSpPr>
              <p:cNvPr id="139" name="Rectangle 138" hidden="1">
                <a:extLst>
                  <a:ext uri="{FF2B5EF4-FFF2-40B4-BE49-F238E27FC236}">
                    <a16:creationId xmlns:a16="http://schemas.microsoft.com/office/drawing/2014/main" id="{FE45EB8B-CE5D-49D0-851D-458A927D6AF6}"/>
                  </a:ext>
                </a:extLst>
              </p:cNvPr>
              <p:cNvSpPr/>
              <p:nvPr userDrawn="1"/>
            </p:nvSpPr>
            <p:spPr>
              <a:xfrm>
                <a:off x="3424011"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sp>
            <p:nvSpPr>
              <p:cNvPr id="140" name="Rectangle 139" hidden="1">
                <a:extLst>
                  <a:ext uri="{FF2B5EF4-FFF2-40B4-BE49-F238E27FC236}">
                    <a16:creationId xmlns:a16="http://schemas.microsoft.com/office/drawing/2014/main" id="{BCD2403D-CA0E-4526-A98D-5711A72358E2}"/>
                  </a:ext>
                </a:extLst>
              </p:cNvPr>
              <p:cNvSpPr/>
              <p:nvPr userDrawn="1"/>
            </p:nvSpPr>
            <p:spPr>
              <a:xfrm>
                <a:off x="6207942"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sp>
            <p:nvSpPr>
              <p:cNvPr id="141" name="Rectangle 140" hidden="1">
                <a:extLst>
                  <a:ext uri="{FF2B5EF4-FFF2-40B4-BE49-F238E27FC236}">
                    <a16:creationId xmlns:a16="http://schemas.microsoft.com/office/drawing/2014/main" id="{FC3E552A-879B-4ED0-BA4A-93E0AEAEC703}"/>
                  </a:ext>
                </a:extLst>
              </p:cNvPr>
              <p:cNvSpPr/>
              <p:nvPr userDrawn="1"/>
            </p:nvSpPr>
            <p:spPr>
              <a:xfrm>
                <a:off x="8991878"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fontAlgn="auto">
                  <a:spcBef>
                    <a:spcPts val="0"/>
                  </a:spcBef>
                  <a:spcAft>
                    <a:spcPts val="0"/>
                  </a:spcAft>
                  <a:defRPr/>
                </a:pPr>
                <a:endParaRPr lang="en-US" kern="0" dirty="0">
                  <a:solidFill>
                    <a:srgbClr val="FFFFFF"/>
                  </a:solidFill>
                  <a:latin typeface="Arial"/>
                  <a:ea typeface="+mn-ea"/>
                  <a:cs typeface="+mn-cs"/>
                </a:endParaRPr>
              </a:p>
            </p:txBody>
          </p:sp>
        </p:grpSp>
        <p:grpSp>
          <p:nvGrpSpPr>
            <p:cNvPr id="104" name="12-Column" hidden="1">
              <a:extLst>
                <a:ext uri="{FF2B5EF4-FFF2-40B4-BE49-F238E27FC236}">
                  <a16:creationId xmlns:a16="http://schemas.microsoft.com/office/drawing/2014/main" id="{5DE2CA2A-6450-4DC0-8117-34B294471A7A}"/>
                </a:ext>
              </a:extLst>
            </p:cNvPr>
            <p:cNvGrpSpPr/>
            <p:nvPr userDrawn="1"/>
          </p:nvGrpSpPr>
          <p:grpSpPr>
            <a:xfrm>
              <a:off x="640080" y="1913206"/>
              <a:ext cx="10911840" cy="4304714"/>
              <a:chOff x="640080" y="640080"/>
              <a:chExt cx="10911840" cy="5577840"/>
            </a:xfrm>
            <a:solidFill>
              <a:srgbClr val="FFFFFF">
                <a:alpha val="15000"/>
              </a:srgbClr>
            </a:solidFill>
          </p:grpSpPr>
          <p:sp>
            <p:nvSpPr>
              <p:cNvPr id="126" name="Rectangle 125" hidden="1">
                <a:extLst>
                  <a:ext uri="{FF2B5EF4-FFF2-40B4-BE49-F238E27FC236}">
                    <a16:creationId xmlns:a16="http://schemas.microsoft.com/office/drawing/2014/main" id="{6D122622-247F-4300-89B9-C1174AC8B3B7}"/>
                  </a:ext>
                </a:extLst>
              </p:cNvPr>
              <p:cNvSpPr/>
              <p:nvPr userDrawn="1"/>
            </p:nvSpPr>
            <p:spPr>
              <a:xfrm>
                <a:off x="640080"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27" name="Rectangle 126" hidden="1">
                <a:extLst>
                  <a:ext uri="{FF2B5EF4-FFF2-40B4-BE49-F238E27FC236}">
                    <a16:creationId xmlns:a16="http://schemas.microsoft.com/office/drawing/2014/main" id="{ED94D4DA-0E79-4B13-A98B-4CDAF8AC4602}"/>
                  </a:ext>
                </a:extLst>
              </p:cNvPr>
              <p:cNvSpPr/>
              <p:nvPr userDrawn="1"/>
            </p:nvSpPr>
            <p:spPr>
              <a:xfrm>
                <a:off x="1568057"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28" name="Rectangle 127" hidden="1">
                <a:extLst>
                  <a:ext uri="{FF2B5EF4-FFF2-40B4-BE49-F238E27FC236}">
                    <a16:creationId xmlns:a16="http://schemas.microsoft.com/office/drawing/2014/main" id="{A0F8C039-6D13-4FC8-BACC-9F4674CF14AE}"/>
                  </a:ext>
                </a:extLst>
              </p:cNvPr>
              <p:cNvSpPr/>
              <p:nvPr userDrawn="1"/>
            </p:nvSpPr>
            <p:spPr>
              <a:xfrm>
                <a:off x="2496034"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29" name="Rectangle 128" hidden="1">
                <a:extLst>
                  <a:ext uri="{FF2B5EF4-FFF2-40B4-BE49-F238E27FC236}">
                    <a16:creationId xmlns:a16="http://schemas.microsoft.com/office/drawing/2014/main" id="{08B1C3C3-F462-439E-975C-48FB555B09DE}"/>
                  </a:ext>
                </a:extLst>
              </p:cNvPr>
              <p:cNvSpPr/>
              <p:nvPr userDrawn="1"/>
            </p:nvSpPr>
            <p:spPr>
              <a:xfrm>
                <a:off x="3424011"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0" name="Rectangle 129" hidden="1">
                <a:extLst>
                  <a:ext uri="{FF2B5EF4-FFF2-40B4-BE49-F238E27FC236}">
                    <a16:creationId xmlns:a16="http://schemas.microsoft.com/office/drawing/2014/main" id="{522E4091-9FA0-404F-8479-4063BE8B18D5}"/>
                  </a:ext>
                </a:extLst>
              </p:cNvPr>
              <p:cNvSpPr/>
              <p:nvPr userDrawn="1"/>
            </p:nvSpPr>
            <p:spPr>
              <a:xfrm>
                <a:off x="4351988"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1" name="Rectangle 130" hidden="1">
                <a:extLst>
                  <a:ext uri="{FF2B5EF4-FFF2-40B4-BE49-F238E27FC236}">
                    <a16:creationId xmlns:a16="http://schemas.microsoft.com/office/drawing/2014/main" id="{AA837BF1-AC0D-4FE4-B53D-33F3F0A7595B}"/>
                  </a:ext>
                </a:extLst>
              </p:cNvPr>
              <p:cNvSpPr/>
              <p:nvPr userDrawn="1"/>
            </p:nvSpPr>
            <p:spPr>
              <a:xfrm>
                <a:off x="5279965"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2" name="Rectangle 131" hidden="1">
                <a:extLst>
                  <a:ext uri="{FF2B5EF4-FFF2-40B4-BE49-F238E27FC236}">
                    <a16:creationId xmlns:a16="http://schemas.microsoft.com/office/drawing/2014/main" id="{959796AA-5880-4C90-B0FF-7F8F4E9F71C5}"/>
                  </a:ext>
                </a:extLst>
              </p:cNvPr>
              <p:cNvSpPr/>
              <p:nvPr userDrawn="1"/>
            </p:nvSpPr>
            <p:spPr>
              <a:xfrm>
                <a:off x="6207942"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3" name="Rectangle 132" hidden="1">
                <a:extLst>
                  <a:ext uri="{FF2B5EF4-FFF2-40B4-BE49-F238E27FC236}">
                    <a16:creationId xmlns:a16="http://schemas.microsoft.com/office/drawing/2014/main" id="{0FF33572-3D9B-4895-89D2-60C85ABE7664}"/>
                  </a:ext>
                </a:extLst>
              </p:cNvPr>
              <p:cNvSpPr/>
              <p:nvPr userDrawn="1"/>
            </p:nvSpPr>
            <p:spPr>
              <a:xfrm>
                <a:off x="7135919"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4" name="Rectangle 133" hidden="1">
                <a:extLst>
                  <a:ext uri="{FF2B5EF4-FFF2-40B4-BE49-F238E27FC236}">
                    <a16:creationId xmlns:a16="http://schemas.microsoft.com/office/drawing/2014/main" id="{08F49122-DCE0-492D-8447-F36CC5463EBB}"/>
                  </a:ext>
                </a:extLst>
              </p:cNvPr>
              <p:cNvSpPr/>
              <p:nvPr userDrawn="1"/>
            </p:nvSpPr>
            <p:spPr>
              <a:xfrm>
                <a:off x="8063896"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5" name="Rectangle 134" hidden="1">
                <a:extLst>
                  <a:ext uri="{FF2B5EF4-FFF2-40B4-BE49-F238E27FC236}">
                    <a16:creationId xmlns:a16="http://schemas.microsoft.com/office/drawing/2014/main" id="{C32CADEA-DE9F-4E37-8563-AD9301C85179}"/>
                  </a:ext>
                </a:extLst>
              </p:cNvPr>
              <p:cNvSpPr/>
              <p:nvPr userDrawn="1"/>
            </p:nvSpPr>
            <p:spPr>
              <a:xfrm>
                <a:off x="8991873"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6" name="Rectangle 135" hidden="1">
                <a:extLst>
                  <a:ext uri="{FF2B5EF4-FFF2-40B4-BE49-F238E27FC236}">
                    <a16:creationId xmlns:a16="http://schemas.microsoft.com/office/drawing/2014/main" id="{D7F59CF3-5560-4D74-B4B8-13111E7C2B83}"/>
                  </a:ext>
                </a:extLst>
              </p:cNvPr>
              <p:cNvSpPr/>
              <p:nvPr userDrawn="1"/>
            </p:nvSpPr>
            <p:spPr>
              <a:xfrm>
                <a:off x="9919850" y="640080"/>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sp>
            <p:nvSpPr>
              <p:cNvPr id="137" name="Rectangle 136" hidden="1">
                <a:extLst>
                  <a:ext uri="{FF2B5EF4-FFF2-40B4-BE49-F238E27FC236}">
                    <a16:creationId xmlns:a16="http://schemas.microsoft.com/office/drawing/2014/main" id="{1ED42D30-BF7E-49F8-AF73-CF711FF9338A}"/>
                  </a:ext>
                </a:extLst>
              </p:cNvPr>
              <p:cNvSpPr/>
              <p:nvPr userDrawn="1"/>
            </p:nvSpPr>
            <p:spPr>
              <a:xfrm>
                <a:off x="10847832" y="640081"/>
                <a:ext cx="704088" cy="5577839"/>
              </a:xfrm>
              <a:prstGeom prst="rect">
                <a:avLst/>
              </a:prstGeom>
              <a:grpFill/>
              <a:ln w="12700" cap="flat" cmpd="sng" algn="ctr">
                <a:noFill/>
                <a:prstDash val="solid"/>
                <a:miter lim="800000"/>
              </a:ln>
              <a:effectLst/>
            </p:spPr>
            <p:txBody>
              <a:bodyPr rtlCol="0" anchor="ctr"/>
              <a:lstStyle/>
              <a:p>
                <a:pPr algn="ctr" defTabSz="914400" fontAlgn="auto">
                  <a:spcBef>
                    <a:spcPts val="0"/>
                  </a:spcBef>
                  <a:spcAft>
                    <a:spcPts val="0"/>
                  </a:spcAft>
                  <a:defRPr/>
                </a:pPr>
                <a:endParaRPr lang="en-US" sz="2400" kern="0" dirty="0" err="1">
                  <a:solidFill>
                    <a:srgbClr val="000000"/>
                  </a:solidFill>
                  <a:latin typeface="Arial"/>
                  <a:ea typeface="+mn-ea"/>
                  <a:cs typeface="+mn-cs"/>
                </a:endParaRPr>
              </a:p>
            </p:txBody>
          </p:sp>
        </p:grpSp>
        <p:grpSp>
          <p:nvGrpSpPr>
            <p:cNvPr id="105" name="Spacing" hidden="1">
              <a:extLst>
                <a:ext uri="{FF2B5EF4-FFF2-40B4-BE49-F238E27FC236}">
                  <a16:creationId xmlns:a16="http://schemas.microsoft.com/office/drawing/2014/main" id="{E3B8479E-002A-41A4-BF69-E3AF4B6565AD}"/>
                </a:ext>
              </a:extLst>
            </p:cNvPr>
            <p:cNvGrpSpPr/>
            <p:nvPr userDrawn="1"/>
          </p:nvGrpSpPr>
          <p:grpSpPr>
            <a:xfrm>
              <a:off x="0" y="1554480"/>
              <a:ext cx="12192000" cy="358726"/>
              <a:chOff x="0" y="1554480"/>
              <a:chExt cx="12192000" cy="358726"/>
            </a:xfrm>
          </p:grpSpPr>
          <p:cxnSp>
            <p:nvCxnSpPr>
              <p:cNvPr id="124" name="Straight Connector 123" hidden="1">
                <a:extLst>
                  <a:ext uri="{FF2B5EF4-FFF2-40B4-BE49-F238E27FC236}">
                    <a16:creationId xmlns:a16="http://schemas.microsoft.com/office/drawing/2014/main" id="{AAC039A6-241F-4677-A96A-FC5D698F8C24}"/>
                  </a:ext>
                </a:extLst>
              </p:cNvPr>
              <p:cNvCxnSpPr/>
              <p:nvPr userDrawn="1"/>
            </p:nvCxnSpPr>
            <p:spPr>
              <a:xfrm>
                <a:off x="0" y="1913206"/>
                <a:ext cx="12192000" cy="0"/>
              </a:xfrm>
              <a:prstGeom prst="line">
                <a:avLst/>
              </a:prstGeom>
              <a:noFill/>
              <a:ln w="12700" cap="flat" cmpd="sng" algn="ctr">
                <a:solidFill>
                  <a:srgbClr val="00A9E0"/>
                </a:solidFill>
                <a:prstDash val="solid"/>
                <a:miter lim="800000"/>
              </a:ln>
              <a:effectLst/>
            </p:spPr>
          </p:cxnSp>
          <p:cxnSp>
            <p:nvCxnSpPr>
              <p:cNvPr id="125" name="Straight Connector 124" hidden="1">
                <a:extLst>
                  <a:ext uri="{FF2B5EF4-FFF2-40B4-BE49-F238E27FC236}">
                    <a16:creationId xmlns:a16="http://schemas.microsoft.com/office/drawing/2014/main" id="{D15C552E-D7E5-4010-AB02-B78FD7BC90F7}"/>
                  </a:ext>
                </a:extLst>
              </p:cNvPr>
              <p:cNvCxnSpPr/>
              <p:nvPr userDrawn="1"/>
            </p:nvCxnSpPr>
            <p:spPr>
              <a:xfrm>
                <a:off x="0" y="1554480"/>
                <a:ext cx="12192000" cy="0"/>
              </a:xfrm>
              <a:prstGeom prst="line">
                <a:avLst/>
              </a:prstGeom>
              <a:noFill/>
              <a:ln w="12700" cap="flat" cmpd="sng" algn="ctr">
                <a:solidFill>
                  <a:srgbClr val="00A9E0"/>
                </a:solidFill>
                <a:prstDash val="solid"/>
                <a:miter lim="800000"/>
              </a:ln>
              <a:effectLst/>
            </p:spPr>
          </p:cxnSp>
        </p:grpSp>
        <p:grpSp>
          <p:nvGrpSpPr>
            <p:cNvPr id="106" name="Baseline" hidden="1">
              <a:extLst>
                <a:ext uri="{FF2B5EF4-FFF2-40B4-BE49-F238E27FC236}">
                  <a16:creationId xmlns:a16="http://schemas.microsoft.com/office/drawing/2014/main" id="{BC8CC895-6686-4AF9-A015-2918A681E995}"/>
                </a:ext>
              </a:extLst>
            </p:cNvPr>
            <p:cNvGrpSpPr/>
            <p:nvPr userDrawn="1"/>
          </p:nvGrpSpPr>
          <p:grpSpPr>
            <a:xfrm>
              <a:off x="0" y="2271932"/>
              <a:ext cx="12192000" cy="3587260"/>
              <a:chOff x="0" y="2271932"/>
              <a:chExt cx="12192000" cy="3587260"/>
            </a:xfrm>
          </p:grpSpPr>
          <p:cxnSp>
            <p:nvCxnSpPr>
              <p:cNvPr id="113" name="Straight Connector 112" hidden="1">
                <a:extLst>
                  <a:ext uri="{FF2B5EF4-FFF2-40B4-BE49-F238E27FC236}">
                    <a16:creationId xmlns:a16="http://schemas.microsoft.com/office/drawing/2014/main" id="{14361B6D-7935-45CF-952A-82AA3C152FC0}"/>
                  </a:ext>
                </a:extLst>
              </p:cNvPr>
              <p:cNvCxnSpPr/>
              <p:nvPr userDrawn="1"/>
            </p:nvCxnSpPr>
            <p:spPr>
              <a:xfrm>
                <a:off x="0" y="2630658"/>
                <a:ext cx="12192000" cy="0"/>
              </a:xfrm>
              <a:prstGeom prst="line">
                <a:avLst/>
              </a:prstGeom>
              <a:noFill/>
              <a:ln w="6350" cap="flat" cmpd="sng" algn="ctr">
                <a:solidFill>
                  <a:srgbClr val="4D4D4F"/>
                </a:solidFill>
                <a:prstDash val="solid"/>
                <a:miter lim="800000"/>
              </a:ln>
              <a:effectLst/>
            </p:spPr>
          </p:cxnSp>
          <p:cxnSp>
            <p:nvCxnSpPr>
              <p:cNvPr id="114" name="Straight Connector 113" hidden="1">
                <a:extLst>
                  <a:ext uri="{FF2B5EF4-FFF2-40B4-BE49-F238E27FC236}">
                    <a16:creationId xmlns:a16="http://schemas.microsoft.com/office/drawing/2014/main" id="{D0D5D862-A62C-4640-AA86-FA0CCB244348}"/>
                  </a:ext>
                </a:extLst>
              </p:cNvPr>
              <p:cNvCxnSpPr/>
              <p:nvPr userDrawn="1"/>
            </p:nvCxnSpPr>
            <p:spPr>
              <a:xfrm>
                <a:off x="0" y="2989384"/>
                <a:ext cx="12192000" cy="0"/>
              </a:xfrm>
              <a:prstGeom prst="line">
                <a:avLst/>
              </a:prstGeom>
              <a:noFill/>
              <a:ln w="6350" cap="flat" cmpd="sng" algn="ctr">
                <a:solidFill>
                  <a:srgbClr val="4D4D4F"/>
                </a:solidFill>
                <a:prstDash val="solid"/>
                <a:miter lim="800000"/>
              </a:ln>
              <a:effectLst/>
            </p:spPr>
          </p:cxnSp>
          <p:cxnSp>
            <p:nvCxnSpPr>
              <p:cNvPr id="115" name="Straight Connector 114" hidden="1">
                <a:extLst>
                  <a:ext uri="{FF2B5EF4-FFF2-40B4-BE49-F238E27FC236}">
                    <a16:creationId xmlns:a16="http://schemas.microsoft.com/office/drawing/2014/main" id="{AE7653D4-E069-4641-BE4C-D1E9CB93F9DD}"/>
                  </a:ext>
                </a:extLst>
              </p:cNvPr>
              <p:cNvCxnSpPr/>
              <p:nvPr userDrawn="1"/>
            </p:nvCxnSpPr>
            <p:spPr>
              <a:xfrm>
                <a:off x="0" y="3348110"/>
                <a:ext cx="12192000" cy="0"/>
              </a:xfrm>
              <a:prstGeom prst="line">
                <a:avLst/>
              </a:prstGeom>
              <a:noFill/>
              <a:ln w="6350" cap="flat" cmpd="sng" algn="ctr">
                <a:solidFill>
                  <a:srgbClr val="4D4D4F"/>
                </a:solidFill>
                <a:prstDash val="solid"/>
                <a:miter lim="800000"/>
              </a:ln>
              <a:effectLst/>
            </p:spPr>
          </p:cxnSp>
          <p:cxnSp>
            <p:nvCxnSpPr>
              <p:cNvPr id="116" name="Straight Connector 115" hidden="1">
                <a:extLst>
                  <a:ext uri="{FF2B5EF4-FFF2-40B4-BE49-F238E27FC236}">
                    <a16:creationId xmlns:a16="http://schemas.microsoft.com/office/drawing/2014/main" id="{CD3D40F6-AEFA-49CA-8A4C-B515FAE8AF69}"/>
                  </a:ext>
                </a:extLst>
              </p:cNvPr>
              <p:cNvCxnSpPr/>
              <p:nvPr userDrawn="1"/>
            </p:nvCxnSpPr>
            <p:spPr>
              <a:xfrm>
                <a:off x="0" y="3706836"/>
                <a:ext cx="12192000" cy="0"/>
              </a:xfrm>
              <a:prstGeom prst="line">
                <a:avLst/>
              </a:prstGeom>
              <a:noFill/>
              <a:ln w="6350" cap="flat" cmpd="sng" algn="ctr">
                <a:solidFill>
                  <a:srgbClr val="4D4D4F"/>
                </a:solidFill>
                <a:prstDash val="solid"/>
                <a:miter lim="800000"/>
              </a:ln>
              <a:effectLst/>
            </p:spPr>
          </p:cxnSp>
          <p:cxnSp>
            <p:nvCxnSpPr>
              <p:cNvPr id="117" name="Straight Connector 116" hidden="1">
                <a:extLst>
                  <a:ext uri="{FF2B5EF4-FFF2-40B4-BE49-F238E27FC236}">
                    <a16:creationId xmlns:a16="http://schemas.microsoft.com/office/drawing/2014/main" id="{AB7B2E16-9AE5-4480-AB37-F47C536CB9BF}"/>
                  </a:ext>
                </a:extLst>
              </p:cNvPr>
              <p:cNvCxnSpPr/>
              <p:nvPr userDrawn="1"/>
            </p:nvCxnSpPr>
            <p:spPr>
              <a:xfrm>
                <a:off x="0" y="4065562"/>
                <a:ext cx="12192000" cy="0"/>
              </a:xfrm>
              <a:prstGeom prst="line">
                <a:avLst/>
              </a:prstGeom>
              <a:noFill/>
              <a:ln w="6350" cap="flat" cmpd="sng" algn="ctr">
                <a:solidFill>
                  <a:srgbClr val="4D4D4F"/>
                </a:solidFill>
                <a:prstDash val="solid"/>
                <a:miter lim="800000"/>
              </a:ln>
              <a:effectLst/>
            </p:spPr>
          </p:cxnSp>
          <p:cxnSp>
            <p:nvCxnSpPr>
              <p:cNvPr id="118" name="Straight Connector 117" hidden="1">
                <a:extLst>
                  <a:ext uri="{FF2B5EF4-FFF2-40B4-BE49-F238E27FC236}">
                    <a16:creationId xmlns:a16="http://schemas.microsoft.com/office/drawing/2014/main" id="{19DE7B3B-ED80-4ADB-A3B0-69E22E7810C7}"/>
                  </a:ext>
                </a:extLst>
              </p:cNvPr>
              <p:cNvCxnSpPr/>
              <p:nvPr userDrawn="1"/>
            </p:nvCxnSpPr>
            <p:spPr>
              <a:xfrm>
                <a:off x="0" y="4424288"/>
                <a:ext cx="12192000" cy="0"/>
              </a:xfrm>
              <a:prstGeom prst="line">
                <a:avLst/>
              </a:prstGeom>
              <a:noFill/>
              <a:ln w="6350" cap="flat" cmpd="sng" algn="ctr">
                <a:solidFill>
                  <a:srgbClr val="4D4D4F"/>
                </a:solidFill>
                <a:prstDash val="solid"/>
                <a:miter lim="800000"/>
              </a:ln>
              <a:effectLst/>
            </p:spPr>
          </p:cxnSp>
          <p:cxnSp>
            <p:nvCxnSpPr>
              <p:cNvPr id="119" name="Straight Connector 118" hidden="1">
                <a:extLst>
                  <a:ext uri="{FF2B5EF4-FFF2-40B4-BE49-F238E27FC236}">
                    <a16:creationId xmlns:a16="http://schemas.microsoft.com/office/drawing/2014/main" id="{76D1DCA8-C76F-440B-AC70-BAEE169B9042}"/>
                  </a:ext>
                </a:extLst>
              </p:cNvPr>
              <p:cNvCxnSpPr/>
              <p:nvPr userDrawn="1"/>
            </p:nvCxnSpPr>
            <p:spPr>
              <a:xfrm>
                <a:off x="0" y="4783014"/>
                <a:ext cx="12192000" cy="0"/>
              </a:xfrm>
              <a:prstGeom prst="line">
                <a:avLst/>
              </a:prstGeom>
              <a:noFill/>
              <a:ln w="6350" cap="flat" cmpd="sng" algn="ctr">
                <a:solidFill>
                  <a:srgbClr val="4D4D4F"/>
                </a:solidFill>
                <a:prstDash val="solid"/>
                <a:miter lim="800000"/>
              </a:ln>
              <a:effectLst/>
            </p:spPr>
          </p:cxnSp>
          <p:cxnSp>
            <p:nvCxnSpPr>
              <p:cNvPr id="120" name="Straight Connector 119" hidden="1">
                <a:extLst>
                  <a:ext uri="{FF2B5EF4-FFF2-40B4-BE49-F238E27FC236}">
                    <a16:creationId xmlns:a16="http://schemas.microsoft.com/office/drawing/2014/main" id="{875BFEAA-A433-4641-B9E3-7A5277938617}"/>
                  </a:ext>
                </a:extLst>
              </p:cNvPr>
              <p:cNvCxnSpPr/>
              <p:nvPr userDrawn="1"/>
            </p:nvCxnSpPr>
            <p:spPr>
              <a:xfrm>
                <a:off x="0" y="5141740"/>
                <a:ext cx="12192000" cy="0"/>
              </a:xfrm>
              <a:prstGeom prst="line">
                <a:avLst/>
              </a:prstGeom>
              <a:noFill/>
              <a:ln w="6350" cap="flat" cmpd="sng" algn="ctr">
                <a:solidFill>
                  <a:srgbClr val="4D4D4F"/>
                </a:solidFill>
                <a:prstDash val="solid"/>
                <a:miter lim="800000"/>
              </a:ln>
              <a:effectLst/>
            </p:spPr>
          </p:cxnSp>
          <p:cxnSp>
            <p:nvCxnSpPr>
              <p:cNvPr id="121" name="Straight Connector 120" hidden="1">
                <a:extLst>
                  <a:ext uri="{FF2B5EF4-FFF2-40B4-BE49-F238E27FC236}">
                    <a16:creationId xmlns:a16="http://schemas.microsoft.com/office/drawing/2014/main" id="{40FCB70B-22FF-4005-BA67-3A999A824D0B}"/>
                  </a:ext>
                </a:extLst>
              </p:cNvPr>
              <p:cNvCxnSpPr/>
              <p:nvPr userDrawn="1"/>
            </p:nvCxnSpPr>
            <p:spPr>
              <a:xfrm>
                <a:off x="0" y="5500466"/>
                <a:ext cx="12192000" cy="0"/>
              </a:xfrm>
              <a:prstGeom prst="line">
                <a:avLst/>
              </a:prstGeom>
              <a:noFill/>
              <a:ln w="6350" cap="flat" cmpd="sng" algn="ctr">
                <a:solidFill>
                  <a:srgbClr val="4D4D4F"/>
                </a:solidFill>
                <a:prstDash val="solid"/>
                <a:miter lim="800000"/>
              </a:ln>
              <a:effectLst/>
            </p:spPr>
          </p:cxnSp>
          <p:cxnSp>
            <p:nvCxnSpPr>
              <p:cNvPr id="122" name="Straight Connector 121" hidden="1">
                <a:extLst>
                  <a:ext uri="{FF2B5EF4-FFF2-40B4-BE49-F238E27FC236}">
                    <a16:creationId xmlns:a16="http://schemas.microsoft.com/office/drawing/2014/main" id="{750E7E93-2885-484F-883C-E908023E2821}"/>
                  </a:ext>
                </a:extLst>
              </p:cNvPr>
              <p:cNvCxnSpPr/>
              <p:nvPr userDrawn="1"/>
            </p:nvCxnSpPr>
            <p:spPr>
              <a:xfrm>
                <a:off x="0" y="5859192"/>
                <a:ext cx="12192000" cy="0"/>
              </a:xfrm>
              <a:prstGeom prst="line">
                <a:avLst/>
              </a:prstGeom>
              <a:noFill/>
              <a:ln w="6350" cap="flat" cmpd="sng" algn="ctr">
                <a:solidFill>
                  <a:srgbClr val="4D4D4F"/>
                </a:solidFill>
                <a:prstDash val="solid"/>
                <a:miter lim="800000"/>
              </a:ln>
              <a:effectLst/>
            </p:spPr>
          </p:cxnSp>
          <p:cxnSp>
            <p:nvCxnSpPr>
              <p:cNvPr id="123" name="Straight Connector 122" hidden="1">
                <a:extLst>
                  <a:ext uri="{FF2B5EF4-FFF2-40B4-BE49-F238E27FC236}">
                    <a16:creationId xmlns:a16="http://schemas.microsoft.com/office/drawing/2014/main" id="{29598976-8F17-4653-8572-C96B1EEC83C7}"/>
                  </a:ext>
                </a:extLst>
              </p:cNvPr>
              <p:cNvCxnSpPr/>
              <p:nvPr userDrawn="1"/>
            </p:nvCxnSpPr>
            <p:spPr>
              <a:xfrm>
                <a:off x="0" y="2271932"/>
                <a:ext cx="12192000" cy="0"/>
              </a:xfrm>
              <a:prstGeom prst="line">
                <a:avLst/>
              </a:prstGeom>
              <a:noFill/>
              <a:ln w="6350" cap="flat" cmpd="sng" algn="ctr">
                <a:solidFill>
                  <a:srgbClr val="4D4D4F"/>
                </a:solidFill>
                <a:prstDash val="solid"/>
                <a:miter lim="800000"/>
              </a:ln>
              <a:effectLst/>
            </p:spPr>
          </p:cxnSp>
        </p:grpSp>
        <p:cxnSp>
          <p:nvCxnSpPr>
            <p:cNvPr id="107" name="Center" hidden="1">
              <a:extLst>
                <a:ext uri="{FF2B5EF4-FFF2-40B4-BE49-F238E27FC236}">
                  <a16:creationId xmlns:a16="http://schemas.microsoft.com/office/drawing/2014/main" id="{1B54F5C1-C0DD-4F3F-8BE3-197CA715A35A}"/>
                </a:ext>
              </a:extLst>
            </p:cNvPr>
            <p:cNvCxnSpPr/>
            <p:nvPr userDrawn="1"/>
          </p:nvCxnSpPr>
          <p:spPr>
            <a:xfrm rot="10800000" flipV="1">
              <a:off x="6096000" y="-1"/>
              <a:ext cx="0" cy="6858000"/>
            </a:xfrm>
            <a:prstGeom prst="line">
              <a:avLst/>
            </a:prstGeom>
            <a:noFill/>
            <a:ln w="12700" cap="flat" cmpd="sng" algn="ctr">
              <a:solidFill>
                <a:srgbClr val="00A9E0"/>
              </a:solidFill>
              <a:prstDash val="solid"/>
              <a:miter lim="800000"/>
            </a:ln>
            <a:effectLst/>
          </p:spPr>
        </p:cxnSp>
        <p:grpSp>
          <p:nvGrpSpPr>
            <p:cNvPr id="108" name="Margin" hidden="1">
              <a:extLst>
                <a:ext uri="{FF2B5EF4-FFF2-40B4-BE49-F238E27FC236}">
                  <a16:creationId xmlns:a16="http://schemas.microsoft.com/office/drawing/2014/main" id="{C48B894B-7FB7-47CF-92C3-0E2CA627281C}"/>
                </a:ext>
              </a:extLst>
            </p:cNvPr>
            <p:cNvGrpSpPr/>
            <p:nvPr userDrawn="1"/>
          </p:nvGrpSpPr>
          <p:grpSpPr>
            <a:xfrm>
              <a:off x="0" y="-1"/>
              <a:ext cx="12192000" cy="6858001"/>
              <a:chOff x="0" y="-1"/>
              <a:chExt cx="12192000" cy="6858001"/>
            </a:xfrm>
          </p:grpSpPr>
          <p:cxnSp>
            <p:nvCxnSpPr>
              <p:cNvPr id="109" name="Straight Connector 108" hidden="1">
                <a:extLst>
                  <a:ext uri="{FF2B5EF4-FFF2-40B4-BE49-F238E27FC236}">
                    <a16:creationId xmlns:a16="http://schemas.microsoft.com/office/drawing/2014/main" id="{431D5AB8-F6AD-4DBA-A2FB-B045C698E203}"/>
                  </a:ext>
                </a:extLst>
              </p:cNvPr>
              <p:cNvCxnSpPr/>
              <p:nvPr userDrawn="1"/>
            </p:nvCxnSpPr>
            <p:spPr>
              <a:xfrm rot="10800000">
                <a:off x="0" y="6217919"/>
                <a:ext cx="12192000" cy="0"/>
              </a:xfrm>
              <a:prstGeom prst="line">
                <a:avLst/>
              </a:prstGeom>
              <a:noFill/>
              <a:ln w="12700" cap="flat" cmpd="sng" algn="ctr">
                <a:solidFill>
                  <a:srgbClr val="CBDB2F"/>
                </a:solidFill>
                <a:prstDash val="solid"/>
                <a:miter lim="800000"/>
              </a:ln>
              <a:effectLst/>
            </p:spPr>
          </p:cxnSp>
          <p:cxnSp>
            <p:nvCxnSpPr>
              <p:cNvPr id="110" name="Straight Connector 109" hidden="1">
                <a:extLst>
                  <a:ext uri="{FF2B5EF4-FFF2-40B4-BE49-F238E27FC236}">
                    <a16:creationId xmlns:a16="http://schemas.microsoft.com/office/drawing/2014/main" id="{632EE679-1ABD-47EA-904A-9CC2D4335B8E}"/>
                  </a:ext>
                </a:extLst>
              </p:cNvPr>
              <p:cNvCxnSpPr/>
              <p:nvPr userDrawn="1"/>
            </p:nvCxnSpPr>
            <p:spPr>
              <a:xfrm>
                <a:off x="0" y="640080"/>
                <a:ext cx="12192000" cy="0"/>
              </a:xfrm>
              <a:prstGeom prst="line">
                <a:avLst/>
              </a:prstGeom>
              <a:noFill/>
              <a:ln w="12700" cap="flat" cmpd="sng" algn="ctr">
                <a:solidFill>
                  <a:srgbClr val="CBDB2F"/>
                </a:solidFill>
                <a:prstDash val="solid"/>
                <a:miter lim="800000"/>
              </a:ln>
              <a:effectLst/>
            </p:spPr>
          </p:cxnSp>
          <p:cxnSp>
            <p:nvCxnSpPr>
              <p:cNvPr id="111" name="Straight Connector 110" hidden="1">
                <a:extLst>
                  <a:ext uri="{FF2B5EF4-FFF2-40B4-BE49-F238E27FC236}">
                    <a16:creationId xmlns:a16="http://schemas.microsoft.com/office/drawing/2014/main" id="{C64337E0-6779-4E4D-B25C-561ED38FB866}"/>
                  </a:ext>
                </a:extLst>
              </p:cNvPr>
              <p:cNvCxnSpPr/>
              <p:nvPr userDrawn="1"/>
            </p:nvCxnSpPr>
            <p:spPr>
              <a:xfrm flipV="1">
                <a:off x="640080" y="0"/>
                <a:ext cx="0" cy="6858000"/>
              </a:xfrm>
              <a:prstGeom prst="line">
                <a:avLst/>
              </a:prstGeom>
              <a:noFill/>
              <a:ln w="12700" cap="flat" cmpd="sng" algn="ctr">
                <a:solidFill>
                  <a:srgbClr val="CBDB2F"/>
                </a:solidFill>
                <a:prstDash val="solid"/>
                <a:miter lim="800000"/>
              </a:ln>
              <a:effectLst/>
            </p:spPr>
          </p:cxnSp>
          <p:cxnSp>
            <p:nvCxnSpPr>
              <p:cNvPr id="112" name="Straight Connector 111" hidden="1">
                <a:extLst>
                  <a:ext uri="{FF2B5EF4-FFF2-40B4-BE49-F238E27FC236}">
                    <a16:creationId xmlns:a16="http://schemas.microsoft.com/office/drawing/2014/main" id="{D138D1B9-6B43-40F6-A22B-44D6BE8D048B}"/>
                  </a:ext>
                </a:extLst>
              </p:cNvPr>
              <p:cNvCxnSpPr/>
              <p:nvPr userDrawn="1"/>
            </p:nvCxnSpPr>
            <p:spPr>
              <a:xfrm rot="10800000" flipV="1">
                <a:off x="11551920" y="-1"/>
                <a:ext cx="0" cy="6858000"/>
              </a:xfrm>
              <a:prstGeom prst="line">
                <a:avLst/>
              </a:prstGeom>
              <a:noFill/>
              <a:ln w="12700" cap="flat" cmpd="sng" algn="ctr">
                <a:solidFill>
                  <a:srgbClr val="CBDB2F"/>
                </a:solidFill>
                <a:prstDash val="solid"/>
                <a:miter lim="800000"/>
              </a:ln>
              <a:effectLst/>
            </p:spPr>
          </p:cxnSp>
        </p:grpSp>
      </p:grpSp>
      <p:sp>
        <p:nvSpPr>
          <p:cNvPr id="1364" name="Oval 1363">
            <a:extLst>
              <a:ext uri="{FF2B5EF4-FFF2-40B4-BE49-F238E27FC236}">
                <a16:creationId xmlns:a16="http://schemas.microsoft.com/office/drawing/2014/main" id="{ACA69F00-2D12-4EC8-B66B-73945BFCCE60}"/>
              </a:ext>
            </a:extLst>
          </p:cNvPr>
          <p:cNvSpPr/>
          <p:nvPr/>
        </p:nvSpPr>
        <p:spPr>
          <a:xfrm>
            <a:off x="17827794"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72" name="Straight Connector 1371">
            <a:extLst>
              <a:ext uri="{FF2B5EF4-FFF2-40B4-BE49-F238E27FC236}">
                <a16:creationId xmlns:a16="http://schemas.microsoft.com/office/drawing/2014/main" id="{119DFB49-4A8B-43E3-8229-81276E020A89}"/>
              </a:ext>
            </a:extLst>
          </p:cNvPr>
          <p:cNvCxnSpPr>
            <a:cxnSpLocks/>
          </p:cNvCxnSpPr>
          <p:nvPr/>
        </p:nvCxnSpPr>
        <p:spPr>
          <a:xfrm flipV="1">
            <a:off x="20196495" y="1855870"/>
            <a:ext cx="485880" cy="3507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ECC004CB-19E5-4A21-AAC9-94E2DF50E3C2}"/>
              </a:ext>
            </a:extLst>
          </p:cNvPr>
          <p:cNvCxnSpPr>
            <a:cxnSpLocks/>
          </p:cNvCxnSpPr>
          <p:nvPr/>
        </p:nvCxnSpPr>
        <p:spPr>
          <a:xfrm flipV="1">
            <a:off x="18895716"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8C694130-7C45-4117-937B-076E9B6F9FAE}"/>
              </a:ext>
            </a:extLst>
          </p:cNvPr>
          <p:cNvCxnSpPr>
            <a:cxnSpLocks/>
          </p:cNvCxnSpPr>
          <p:nvPr/>
        </p:nvCxnSpPr>
        <p:spPr>
          <a:xfrm flipV="1">
            <a:off x="19882236"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396" name="Oval 1395">
            <a:extLst>
              <a:ext uri="{FF2B5EF4-FFF2-40B4-BE49-F238E27FC236}">
                <a16:creationId xmlns:a16="http://schemas.microsoft.com/office/drawing/2014/main" id="{39DEA812-371A-49A5-8A9A-AC268F9BB170}"/>
              </a:ext>
            </a:extLst>
          </p:cNvPr>
          <p:cNvSpPr/>
          <p:nvPr/>
        </p:nvSpPr>
        <p:spPr>
          <a:xfrm>
            <a:off x="18215170"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1399" name="Connector: Elbow 1398">
            <a:extLst>
              <a:ext uri="{FF2B5EF4-FFF2-40B4-BE49-F238E27FC236}">
                <a16:creationId xmlns:a16="http://schemas.microsoft.com/office/drawing/2014/main" id="{74FD4EE3-5856-4242-BA89-D799C16D3081}"/>
              </a:ext>
            </a:extLst>
          </p:cNvPr>
          <p:cNvCxnSpPr>
            <a:cxnSpLocks/>
          </p:cNvCxnSpPr>
          <p:nvPr/>
        </p:nvCxnSpPr>
        <p:spPr>
          <a:xfrm rot="5400000">
            <a:off x="18773483"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400" name="Connector: Elbow 1399">
            <a:extLst>
              <a:ext uri="{FF2B5EF4-FFF2-40B4-BE49-F238E27FC236}">
                <a16:creationId xmlns:a16="http://schemas.microsoft.com/office/drawing/2014/main" id="{70499530-BC80-4E51-B1B6-3E035C943B63}"/>
              </a:ext>
            </a:extLst>
          </p:cNvPr>
          <p:cNvCxnSpPr>
            <a:cxnSpLocks/>
          </p:cNvCxnSpPr>
          <p:nvPr/>
        </p:nvCxnSpPr>
        <p:spPr>
          <a:xfrm rot="16200000" flipV="1">
            <a:off x="18773483"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416" name="Group 1415">
            <a:extLst>
              <a:ext uri="{FF2B5EF4-FFF2-40B4-BE49-F238E27FC236}">
                <a16:creationId xmlns:a16="http://schemas.microsoft.com/office/drawing/2014/main" id="{798DB714-5818-47FD-B280-B594A605DEEB}"/>
              </a:ext>
            </a:extLst>
          </p:cNvPr>
          <p:cNvGrpSpPr/>
          <p:nvPr/>
        </p:nvGrpSpPr>
        <p:grpSpPr>
          <a:xfrm>
            <a:off x="19054512" y="2082895"/>
            <a:ext cx="618697" cy="448449"/>
            <a:chOff x="4207537" y="2273730"/>
            <a:chExt cx="598923" cy="434116"/>
          </a:xfrm>
        </p:grpSpPr>
        <p:grpSp>
          <p:nvGrpSpPr>
            <p:cNvPr id="1464" name="Group 1463">
              <a:extLst>
                <a:ext uri="{FF2B5EF4-FFF2-40B4-BE49-F238E27FC236}">
                  <a16:creationId xmlns:a16="http://schemas.microsoft.com/office/drawing/2014/main" id="{D71DE74B-4664-4450-897D-C6E3BBA84F80}"/>
                </a:ext>
              </a:extLst>
            </p:cNvPr>
            <p:cNvGrpSpPr/>
            <p:nvPr/>
          </p:nvGrpSpPr>
          <p:grpSpPr>
            <a:xfrm>
              <a:off x="4207537" y="2273730"/>
              <a:ext cx="179387" cy="434116"/>
              <a:chOff x="2330274" y="3840316"/>
              <a:chExt cx="238125" cy="576262"/>
            </a:xfrm>
          </p:grpSpPr>
          <p:sp>
            <p:nvSpPr>
              <p:cNvPr id="1479" name="Freeform 201">
                <a:extLst>
                  <a:ext uri="{FF2B5EF4-FFF2-40B4-BE49-F238E27FC236}">
                    <a16:creationId xmlns:a16="http://schemas.microsoft.com/office/drawing/2014/main" id="{FBD5D027-A2FA-4D0C-9FAC-A0198203950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Line 202">
                <a:extLst>
                  <a:ext uri="{FF2B5EF4-FFF2-40B4-BE49-F238E27FC236}">
                    <a16:creationId xmlns:a16="http://schemas.microsoft.com/office/drawing/2014/main" id="{9D90AFAF-6BE7-4678-B844-83E918AAF9A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 name="Line 203">
                <a:extLst>
                  <a:ext uri="{FF2B5EF4-FFF2-40B4-BE49-F238E27FC236}">
                    <a16:creationId xmlns:a16="http://schemas.microsoft.com/office/drawing/2014/main" id="{203C95F6-AF42-486F-B5F8-277CF7012B7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 name="Line 204">
                <a:extLst>
                  <a:ext uri="{FF2B5EF4-FFF2-40B4-BE49-F238E27FC236}">
                    <a16:creationId xmlns:a16="http://schemas.microsoft.com/office/drawing/2014/main" id="{835AA791-52B0-47C0-9F7D-01C07A366E3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 name="Line 205">
                <a:extLst>
                  <a:ext uri="{FF2B5EF4-FFF2-40B4-BE49-F238E27FC236}">
                    <a16:creationId xmlns:a16="http://schemas.microsoft.com/office/drawing/2014/main" id="{3C5672D5-E2D0-4049-B317-CEBC6A77322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 name="Line 206">
                <a:extLst>
                  <a:ext uri="{FF2B5EF4-FFF2-40B4-BE49-F238E27FC236}">
                    <a16:creationId xmlns:a16="http://schemas.microsoft.com/office/drawing/2014/main" id="{0D6B0DF7-E22D-4A27-A558-6B541FD60ED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465" name="Group 1464">
              <a:extLst>
                <a:ext uri="{FF2B5EF4-FFF2-40B4-BE49-F238E27FC236}">
                  <a16:creationId xmlns:a16="http://schemas.microsoft.com/office/drawing/2014/main" id="{AD67D507-2B66-4E9A-8155-F4F7A0E7FB00}"/>
                </a:ext>
              </a:extLst>
            </p:cNvPr>
            <p:cNvGrpSpPr/>
            <p:nvPr/>
          </p:nvGrpSpPr>
          <p:grpSpPr>
            <a:xfrm>
              <a:off x="4417305" y="2273730"/>
              <a:ext cx="179387" cy="434116"/>
              <a:chOff x="2330274" y="3840316"/>
              <a:chExt cx="238125" cy="576262"/>
            </a:xfrm>
          </p:grpSpPr>
          <p:sp>
            <p:nvSpPr>
              <p:cNvPr id="1473" name="Freeform 201">
                <a:extLst>
                  <a:ext uri="{FF2B5EF4-FFF2-40B4-BE49-F238E27FC236}">
                    <a16:creationId xmlns:a16="http://schemas.microsoft.com/office/drawing/2014/main" id="{3B01A43C-79A3-47AE-AC2A-1B0466AEC55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Line 202">
                <a:extLst>
                  <a:ext uri="{FF2B5EF4-FFF2-40B4-BE49-F238E27FC236}">
                    <a16:creationId xmlns:a16="http://schemas.microsoft.com/office/drawing/2014/main" id="{2FB23012-8AFB-47B2-9D4F-515B456AFF0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 name="Line 203">
                <a:extLst>
                  <a:ext uri="{FF2B5EF4-FFF2-40B4-BE49-F238E27FC236}">
                    <a16:creationId xmlns:a16="http://schemas.microsoft.com/office/drawing/2014/main" id="{44490FE4-3F0E-45A3-8AE0-A7FB0F3B8F0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 name="Line 204">
                <a:extLst>
                  <a:ext uri="{FF2B5EF4-FFF2-40B4-BE49-F238E27FC236}">
                    <a16:creationId xmlns:a16="http://schemas.microsoft.com/office/drawing/2014/main" id="{CF3D9C62-FA82-4A73-B908-960E60E77CF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 name="Line 205">
                <a:extLst>
                  <a:ext uri="{FF2B5EF4-FFF2-40B4-BE49-F238E27FC236}">
                    <a16:creationId xmlns:a16="http://schemas.microsoft.com/office/drawing/2014/main" id="{A0D0C15B-3FD0-4D46-A28E-57616464512D}"/>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 name="Line 206">
                <a:extLst>
                  <a:ext uri="{FF2B5EF4-FFF2-40B4-BE49-F238E27FC236}">
                    <a16:creationId xmlns:a16="http://schemas.microsoft.com/office/drawing/2014/main" id="{D4BA16B3-1658-40CA-9C02-88DC6EC41B04}"/>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466" name="Group 1465">
              <a:extLst>
                <a:ext uri="{FF2B5EF4-FFF2-40B4-BE49-F238E27FC236}">
                  <a16:creationId xmlns:a16="http://schemas.microsoft.com/office/drawing/2014/main" id="{8763EDA5-72B9-44AA-8087-6A734D9EE7DC}"/>
                </a:ext>
              </a:extLst>
            </p:cNvPr>
            <p:cNvGrpSpPr/>
            <p:nvPr/>
          </p:nvGrpSpPr>
          <p:grpSpPr>
            <a:xfrm>
              <a:off x="4627073" y="2273730"/>
              <a:ext cx="179387" cy="434116"/>
              <a:chOff x="2330274" y="3840316"/>
              <a:chExt cx="238125" cy="576262"/>
            </a:xfrm>
          </p:grpSpPr>
          <p:sp>
            <p:nvSpPr>
              <p:cNvPr id="1467" name="Freeform 201">
                <a:extLst>
                  <a:ext uri="{FF2B5EF4-FFF2-40B4-BE49-F238E27FC236}">
                    <a16:creationId xmlns:a16="http://schemas.microsoft.com/office/drawing/2014/main" id="{2AAF8011-DBC8-486D-90AA-2B46420F127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Line 202">
                <a:extLst>
                  <a:ext uri="{FF2B5EF4-FFF2-40B4-BE49-F238E27FC236}">
                    <a16:creationId xmlns:a16="http://schemas.microsoft.com/office/drawing/2014/main" id="{FE1B33CA-526E-4644-8478-0CD4497D92FC}"/>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 name="Line 203">
                <a:extLst>
                  <a:ext uri="{FF2B5EF4-FFF2-40B4-BE49-F238E27FC236}">
                    <a16:creationId xmlns:a16="http://schemas.microsoft.com/office/drawing/2014/main" id="{A245C75F-E2E6-4DD3-8427-6CEA2A7D41F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 name="Line 204">
                <a:extLst>
                  <a:ext uri="{FF2B5EF4-FFF2-40B4-BE49-F238E27FC236}">
                    <a16:creationId xmlns:a16="http://schemas.microsoft.com/office/drawing/2014/main" id="{9A7DA78D-D224-4057-B982-4B1DCB4339A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 name="Line 205">
                <a:extLst>
                  <a:ext uri="{FF2B5EF4-FFF2-40B4-BE49-F238E27FC236}">
                    <a16:creationId xmlns:a16="http://schemas.microsoft.com/office/drawing/2014/main" id="{9AC6AFB3-94EF-4AB1-BA50-690FFC099CE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2" name="Line 206">
                <a:extLst>
                  <a:ext uri="{FF2B5EF4-FFF2-40B4-BE49-F238E27FC236}">
                    <a16:creationId xmlns:a16="http://schemas.microsoft.com/office/drawing/2014/main" id="{637F9754-5F35-4218-B216-03E0CFBDF0E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18" name="Group 1417">
            <a:extLst>
              <a:ext uri="{FF2B5EF4-FFF2-40B4-BE49-F238E27FC236}">
                <a16:creationId xmlns:a16="http://schemas.microsoft.com/office/drawing/2014/main" id="{28B8875E-703A-484B-9EBC-8023D724E6A2}"/>
              </a:ext>
            </a:extLst>
          </p:cNvPr>
          <p:cNvGrpSpPr/>
          <p:nvPr/>
        </p:nvGrpSpPr>
        <p:grpSpPr>
          <a:xfrm>
            <a:off x="18152710" y="2465614"/>
            <a:ext cx="443632" cy="443680"/>
            <a:chOff x="542940" y="1857375"/>
            <a:chExt cx="914400" cy="914494"/>
          </a:xfrm>
        </p:grpSpPr>
        <p:sp>
          <p:nvSpPr>
            <p:cNvPr id="1442" name="Oval 1441">
              <a:extLst>
                <a:ext uri="{FF2B5EF4-FFF2-40B4-BE49-F238E27FC236}">
                  <a16:creationId xmlns:a16="http://schemas.microsoft.com/office/drawing/2014/main" id="{8C8F1A6C-EA4C-4718-8927-0516ECBFEC8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43" name="Group 4">
              <a:extLst>
                <a:ext uri="{FF2B5EF4-FFF2-40B4-BE49-F238E27FC236}">
                  <a16:creationId xmlns:a16="http://schemas.microsoft.com/office/drawing/2014/main" id="{B81F7C10-B063-44D5-A357-B7E0B9D90CF7}"/>
                </a:ext>
              </a:extLst>
            </p:cNvPr>
            <p:cNvGrpSpPr>
              <a:grpSpLocks noChangeAspect="1"/>
            </p:cNvGrpSpPr>
            <p:nvPr/>
          </p:nvGrpSpPr>
          <p:grpSpPr bwMode="auto">
            <a:xfrm>
              <a:off x="543174" y="1857375"/>
              <a:ext cx="913932" cy="914494"/>
              <a:chOff x="1261" y="0"/>
              <a:chExt cx="3238" cy="3240"/>
            </a:xfrm>
            <a:solidFill>
              <a:schemeClr val="tx2"/>
            </a:solidFill>
          </p:grpSpPr>
          <p:sp>
            <p:nvSpPr>
              <p:cNvPr id="1444" name="Freeform 5">
                <a:extLst>
                  <a:ext uri="{FF2B5EF4-FFF2-40B4-BE49-F238E27FC236}">
                    <a16:creationId xmlns:a16="http://schemas.microsoft.com/office/drawing/2014/main" id="{44E2E75A-28EB-44FB-ABE8-9A5360FF41D9}"/>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6">
                <a:extLst>
                  <a:ext uri="{FF2B5EF4-FFF2-40B4-BE49-F238E27FC236}">
                    <a16:creationId xmlns:a16="http://schemas.microsoft.com/office/drawing/2014/main" id="{0EDA2AC7-FDAA-45BC-A0D3-732198A80E9A}"/>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7">
                <a:extLst>
                  <a:ext uri="{FF2B5EF4-FFF2-40B4-BE49-F238E27FC236}">
                    <a16:creationId xmlns:a16="http://schemas.microsoft.com/office/drawing/2014/main" id="{4988403A-A239-46F2-8AE3-0BC4C035EFEB}"/>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8">
                <a:extLst>
                  <a:ext uri="{FF2B5EF4-FFF2-40B4-BE49-F238E27FC236}">
                    <a16:creationId xmlns:a16="http://schemas.microsoft.com/office/drawing/2014/main" id="{ED3D1453-14FE-4FE5-B8DB-509B775491AB}"/>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9">
                <a:extLst>
                  <a:ext uri="{FF2B5EF4-FFF2-40B4-BE49-F238E27FC236}">
                    <a16:creationId xmlns:a16="http://schemas.microsoft.com/office/drawing/2014/main" id="{FF3D6683-2CEF-4FD7-803E-9144230B67AE}"/>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10">
                <a:extLst>
                  <a:ext uri="{FF2B5EF4-FFF2-40B4-BE49-F238E27FC236}">
                    <a16:creationId xmlns:a16="http://schemas.microsoft.com/office/drawing/2014/main" id="{20D4D66B-7790-4838-A06C-B34FEE700BF2}"/>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11">
                <a:extLst>
                  <a:ext uri="{FF2B5EF4-FFF2-40B4-BE49-F238E27FC236}">
                    <a16:creationId xmlns:a16="http://schemas.microsoft.com/office/drawing/2014/main" id="{E7BCC200-8F93-4A91-8A53-BEA5A2A6729C}"/>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12">
                <a:extLst>
                  <a:ext uri="{FF2B5EF4-FFF2-40B4-BE49-F238E27FC236}">
                    <a16:creationId xmlns:a16="http://schemas.microsoft.com/office/drawing/2014/main" id="{1B96B801-5C89-482C-90E7-2BD377C5355D}"/>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13">
                <a:extLst>
                  <a:ext uri="{FF2B5EF4-FFF2-40B4-BE49-F238E27FC236}">
                    <a16:creationId xmlns:a16="http://schemas.microsoft.com/office/drawing/2014/main" id="{2481D195-4084-47DC-B81A-D4231FE2BABF}"/>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14">
                <a:extLst>
                  <a:ext uri="{FF2B5EF4-FFF2-40B4-BE49-F238E27FC236}">
                    <a16:creationId xmlns:a16="http://schemas.microsoft.com/office/drawing/2014/main" id="{89BB28FE-1D1F-4608-9CBE-DBFBD36A5CF4}"/>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Freeform 15">
                <a:extLst>
                  <a:ext uri="{FF2B5EF4-FFF2-40B4-BE49-F238E27FC236}">
                    <a16:creationId xmlns:a16="http://schemas.microsoft.com/office/drawing/2014/main" id="{18E4AED2-AD20-47B4-B789-5DCA105466DE}"/>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16">
                <a:extLst>
                  <a:ext uri="{FF2B5EF4-FFF2-40B4-BE49-F238E27FC236}">
                    <a16:creationId xmlns:a16="http://schemas.microsoft.com/office/drawing/2014/main" id="{1A185507-EFCE-4FD1-B4E5-959211CB80E7}"/>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17">
                <a:extLst>
                  <a:ext uri="{FF2B5EF4-FFF2-40B4-BE49-F238E27FC236}">
                    <a16:creationId xmlns:a16="http://schemas.microsoft.com/office/drawing/2014/main" id="{F05544DA-9EFB-47E8-8A43-4358704B21B9}"/>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18">
                <a:extLst>
                  <a:ext uri="{FF2B5EF4-FFF2-40B4-BE49-F238E27FC236}">
                    <a16:creationId xmlns:a16="http://schemas.microsoft.com/office/drawing/2014/main" id="{030F24F7-806A-481B-8579-434FDE224896}"/>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19">
                <a:extLst>
                  <a:ext uri="{FF2B5EF4-FFF2-40B4-BE49-F238E27FC236}">
                    <a16:creationId xmlns:a16="http://schemas.microsoft.com/office/drawing/2014/main" id="{DFA4A4C9-D0F9-4F98-819A-A2A1FFD5CCA0}"/>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20">
                <a:extLst>
                  <a:ext uri="{FF2B5EF4-FFF2-40B4-BE49-F238E27FC236}">
                    <a16:creationId xmlns:a16="http://schemas.microsoft.com/office/drawing/2014/main" id="{611E48DB-B7C9-4498-A5A2-2A391589D5C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21">
                <a:extLst>
                  <a:ext uri="{FF2B5EF4-FFF2-40B4-BE49-F238E27FC236}">
                    <a16:creationId xmlns:a16="http://schemas.microsoft.com/office/drawing/2014/main" id="{8B34F9F4-9C3B-45FC-86ED-D16B5D1105C1}"/>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22">
                <a:extLst>
                  <a:ext uri="{FF2B5EF4-FFF2-40B4-BE49-F238E27FC236}">
                    <a16:creationId xmlns:a16="http://schemas.microsoft.com/office/drawing/2014/main" id="{72568A46-60CC-42E4-B976-FF980E215EDF}"/>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23">
                <a:extLst>
                  <a:ext uri="{FF2B5EF4-FFF2-40B4-BE49-F238E27FC236}">
                    <a16:creationId xmlns:a16="http://schemas.microsoft.com/office/drawing/2014/main" id="{D13D1BBE-52F6-4D7C-9043-9C0A733CD67F}"/>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24">
                <a:extLst>
                  <a:ext uri="{FF2B5EF4-FFF2-40B4-BE49-F238E27FC236}">
                    <a16:creationId xmlns:a16="http://schemas.microsoft.com/office/drawing/2014/main" id="{C62B14DF-0C38-4D3E-A04D-F82BBD383B64}"/>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19" name="Group 1418">
            <a:extLst>
              <a:ext uri="{FF2B5EF4-FFF2-40B4-BE49-F238E27FC236}">
                <a16:creationId xmlns:a16="http://schemas.microsoft.com/office/drawing/2014/main" id="{1A5B0C10-4799-4091-9604-F85EF96376BD}"/>
              </a:ext>
            </a:extLst>
          </p:cNvPr>
          <p:cNvGrpSpPr/>
          <p:nvPr/>
        </p:nvGrpSpPr>
        <p:grpSpPr>
          <a:xfrm>
            <a:off x="19054512" y="2835347"/>
            <a:ext cx="618697" cy="448449"/>
            <a:chOff x="4207537" y="2273730"/>
            <a:chExt cx="598923" cy="434116"/>
          </a:xfrm>
        </p:grpSpPr>
        <p:grpSp>
          <p:nvGrpSpPr>
            <p:cNvPr id="1421" name="Group 1420">
              <a:extLst>
                <a:ext uri="{FF2B5EF4-FFF2-40B4-BE49-F238E27FC236}">
                  <a16:creationId xmlns:a16="http://schemas.microsoft.com/office/drawing/2014/main" id="{92EB4EA2-5BC9-49CC-8ABA-EAFCED568534}"/>
                </a:ext>
              </a:extLst>
            </p:cNvPr>
            <p:cNvGrpSpPr/>
            <p:nvPr/>
          </p:nvGrpSpPr>
          <p:grpSpPr>
            <a:xfrm>
              <a:off x="4207537" y="2273730"/>
              <a:ext cx="179387" cy="434116"/>
              <a:chOff x="2330274" y="3840316"/>
              <a:chExt cx="238125" cy="576262"/>
            </a:xfrm>
          </p:grpSpPr>
          <p:sp>
            <p:nvSpPr>
              <p:cNvPr id="1436" name="Freeform 201">
                <a:extLst>
                  <a:ext uri="{FF2B5EF4-FFF2-40B4-BE49-F238E27FC236}">
                    <a16:creationId xmlns:a16="http://schemas.microsoft.com/office/drawing/2014/main" id="{DA41F7DA-2BB7-4D78-B3C4-858B0F17902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Line 202">
                <a:extLst>
                  <a:ext uri="{FF2B5EF4-FFF2-40B4-BE49-F238E27FC236}">
                    <a16:creationId xmlns:a16="http://schemas.microsoft.com/office/drawing/2014/main" id="{548A8EEE-720D-4445-977F-1C8D4F05A60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8" name="Line 203">
                <a:extLst>
                  <a:ext uri="{FF2B5EF4-FFF2-40B4-BE49-F238E27FC236}">
                    <a16:creationId xmlns:a16="http://schemas.microsoft.com/office/drawing/2014/main" id="{6768BC38-58D6-444B-AD5D-51BEA7921076}"/>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9" name="Line 204">
                <a:extLst>
                  <a:ext uri="{FF2B5EF4-FFF2-40B4-BE49-F238E27FC236}">
                    <a16:creationId xmlns:a16="http://schemas.microsoft.com/office/drawing/2014/main" id="{7BDB3B5F-F922-4AC5-86D2-D102D52E247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 name="Line 205">
                <a:extLst>
                  <a:ext uri="{FF2B5EF4-FFF2-40B4-BE49-F238E27FC236}">
                    <a16:creationId xmlns:a16="http://schemas.microsoft.com/office/drawing/2014/main" id="{CAA910B3-D282-4F9C-BAE2-B7E842FB583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1" name="Line 206">
                <a:extLst>
                  <a:ext uri="{FF2B5EF4-FFF2-40B4-BE49-F238E27FC236}">
                    <a16:creationId xmlns:a16="http://schemas.microsoft.com/office/drawing/2014/main" id="{B576D165-C681-4B6B-891C-FCC0204E01A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422" name="Group 1421">
              <a:extLst>
                <a:ext uri="{FF2B5EF4-FFF2-40B4-BE49-F238E27FC236}">
                  <a16:creationId xmlns:a16="http://schemas.microsoft.com/office/drawing/2014/main" id="{453E3FEE-8C2C-492A-9AAC-090FA8ACF6B2}"/>
                </a:ext>
              </a:extLst>
            </p:cNvPr>
            <p:cNvGrpSpPr/>
            <p:nvPr/>
          </p:nvGrpSpPr>
          <p:grpSpPr>
            <a:xfrm>
              <a:off x="4417305" y="2273730"/>
              <a:ext cx="179387" cy="434116"/>
              <a:chOff x="2330274" y="3840316"/>
              <a:chExt cx="238125" cy="576262"/>
            </a:xfrm>
          </p:grpSpPr>
          <p:sp>
            <p:nvSpPr>
              <p:cNvPr id="1430" name="Freeform 201">
                <a:extLst>
                  <a:ext uri="{FF2B5EF4-FFF2-40B4-BE49-F238E27FC236}">
                    <a16:creationId xmlns:a16="http://schemas.microsoft.com/office/drawing/2014/main" id="{506ACFA2-1112-4F64-A0B5-D0D15E7609F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Line 202">
                <a:extLst>
                  <a:ext uri="{FF2B5EF4-FFF2-40B4-BE49-F238E27FC236}">
                    <a16:creationId xmlns:a16="http://schemas.microsoft.com/office/drawing/2014/main" id="{A440CC0D-9081-4247-8B25-74426FA567D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2" name="Line 203">
                <a:extLst>
                  <a:ext uri="{FF2B5EF4-FFF2-40B4-BE49-F238E27FC236}">
                    <a16:creationId xmlns:a16="http://schemas.microsoft.com/office/drawing/2014/main" id="{B052D523-105D-416E-B466-96F9698CD79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3" name="Line 204">
                <a:extLst>
                  <a:ext uri="{FF2B5EF4-FFF2-40B4-BE49-F238E27FC236}">
                    <a16:creationId xmlns:a16="http://schemas.microsoft.com/office/drawing/2014/main" id="{7DE1B266-1D58-4628-BD21-911473E1D4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 name="Line 205">
                <a:extLst>
                  <a:ext uri="{FF2B5EF4-FFF2-40B4-BE49-F238E27FC236}">
                    <a16:creationId xmlns:a16="http://schemas.microsoft.com/office/drawing/2014/main" id="{E366B397-D47C-4D66-ABA5-65F0B2EA0A0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5" name="Line 206">
                <a:extLst>
                  <a:ext uri="{FF2B5EF4-FFF2-40B4-BE49-F238E27FC236}">
                    <a16:creationId xmlns:a16="http://schemas.microsoft.com/office/drawing/2014/main" id="{2E618B25-EE35-478D-AEAE-C87D9D23ECA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423" name="Group 1422">
              <a:extLst>
                <a:ext uri="{FF2B5EF4-FFF2-40B4-BE49-F238E27FC236}">
                  <a16:creationId xmlns:a16="http://schemas.microsoft.com/office/drawing/2014/main" id="{5979BFE2-439B-4C63-8F2F-9499568F0B3B}"/>
                </a:ext>
              </a:extLst>
            </p:cNvPr>
            <p:cNvGrpSpPr/>
            <p:nvPr/>
          </p:nvGrpSpPr>
          <p:grpSpPr>
            <a:xfrm>
              <a:off x="4627073" y="2273730"/>
              <a:ext cx="179387" cy="434116"/>
              <a:chOff x="2330274" y="3840316"/>
              <a:chExt cx="238125" cy="576262"/>
            </a:xfrm>
          </p:grpSpPr>
          <p:sp>
            <p:nvSpPr>
              <p:cNvPr id="1424" name="Freeform 201">
                <a:extLst>
                  <a:ext uri="{FF2B5EF4-FFF2-40B4-BE49-F238E27FC236}">
                    <a16:creationId xmlns:a16="http://schemas.microsoft.com/office/drawing/2014/main" id="{1A7BF198-CE65-4F0C-B972-CE7DC6290682}"/>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Line 202">
                <a:extLst>
                  <a:ext uri="{FF2B5EF4-FFF2-40B4-BE49-F238E27FC236}">
                    <a16:creationId xmlns:a16="http://schemas.microsoft.com/office/drawing/2014/main" id="{0EB23CEE-DDC7-47A7-B31E-298441410FC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 name="Line 203">
                <a:extLst>
                  <a:ext uri="{FF2B5EF4-FFF2-40B4-BE49-F238E27FC236}">
                    <a16:creationId xmlns:a16="http://schemas.microsoft.com/office/drawing/2014/main" id="{3339095A-823B-43FF-805B-C0C6D12948C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 name="Line 204">
                <a:extLst>
                  <a:ext uri="{FF2B5EF4-FFF2-40B4-BE49-F238E27FC236}">
                    <a16:creationId xmlns:a16="http://schemas.microsoft.com/office/drawing/2014/main" id="{70909319-921B-4354-ABC7-84F7ED9B4C1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 name="Line 205">
                <a:extLst>
                  <a:ext uri="{FF2B5EF4-FFF2-40B4-BE49-F238E27FC236}">
                    <a16:creationId xmlns:a16="http://schemas.microsoft.com/office/drawing/2014/main" id="{9BE19B1A-4DB0-4B7C-885A-2E68F7BAB9B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9" name="Line 206">
                <a:extLst>
                  <a:ext uri="{FF2B5EF4-FFF2-40B4-BE49-F238E27FC236}">
                    <a16:creationId xmlns:a16="http://schemas.microsoft.com/office/drawing/2014/main" id="{7ECF8FA0-28A5-4EC8-9326-05A8D2E50BB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1420" name="Rectangle 1419">
            <a:extLst>
              <a:ext uri="{FF2B5EF4-FFF2-40B4-BE49-F238E27FC236}">
                <a16:creationId xmlns:a16="http://schemas.microsoft.com/office/drawing/2014/main" id="{C9A8B896-9095-4198-87C9-32DA83B3BC33}"/>
              </a:ext>
            </a:extLst>
          </p:cNvPr>
          <p:cNvSpPr/>
          <p:nvPr/>
        </p:nvSpPr>
        <p:spPr>
          <a:xfrm>
            <a:off x="12992808"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oup 45">
            <a:extLst>
              <a:ext uri="{FF2B5EF4-FFF2-40B4-BE49-F238E27FC236}">
                <a16:creationId xmlns:a16="http://schemas.microsoft.com/office/drawing/2014/main" id="{1E49B75E-3447-4503-9AF1-23D735A4AB86}"/>
              </a:ext>
            </a:extLst>
          </p:cNvPr>
          <p:cNvGrpSpPr/>
          <p:nvPr/>
        </p:nvGrpSpPr>
        <p:grpSpPr>
          <a:xfrm>
            <a:off x="4057123" y="813489"/>
            <a:ext cx="8477739" cy="3556493"/>
            <a:chOff x="4057123" y="813489"/>
            <a:chExt cx="8477739" cy="3556493"/>
          </a:xfrm>
        </p:grpSpPr>
        <p:sp>
          <p:nvSpPr>
            <p:cNvPr id="1088" name="Oval 1087">
              <a:extLst>
                <a:ext uri="{FF2B5EF4-FFF2-40B4-BE49-F238E27FC236}">
                  <a16:creationId xmlns:a16="http://schemas.microsoft.com/office/drawing/2014/main" id="{ECAD525B-4872-45A5-8335-7C49D0894ACC}"/>
                </a:ext>
              </a:extLst>
            </p:cNvPr>
            <p:cNvSpPr/>
            <p:nvPr/>
          </p:nvSpPr>
          <p:spPr>
            <a:xfrm>
              <a:off x="8892109"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89" name="Oval 1088">
              <a:extLst>
                <a:ext uri="{FF2B5EF4-FFF2-40B4-BE49-F238E27FC236}">
                  <a16:creationId xmlns:a16="http://schemas.microsoft.com/office/drawing/2014/main" id="{59247A2B-39D7-4499-AA91-1F4761F2FC59}"/>
                </a:ext>
              </a:extLst>
            </p:cNvPr>
            <p:cNvSpPr/>
            <p:nvPr/>
          </p:nvSpPr>
          <p:spPr>
            <a:xfrm>
              <a:off x="4555693"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1092" name="Straight Connector 1091">
              <a:extLst>
                <a:ext uri="{FF2B5EF4-FFF2-40B4-BE49-F238E27FC236}">
                  <a16:creationId xmlns:a16="http://schemas.microsoft.com/office/drawing/2014/main" id="{5DBBE87C-7CB6-4C63-A7FD-D517D55BB2C2}"/>
                </a:ext>
              </a:extLst>
            </p:cNvPr>
            <p:cNvCxnSpPr>
              <a:cxnSpLocks/>
            </p:cNvCxnSpPr>
            <p:nvPr/>
          </p:nvCxnSpPr>
          <p:spPr>
            <a:xfrm flipV="1">
              <a:off x="9960031"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216FFA75-92F8-4DA9-9A80-20C813A11805}"/>
                </a:ext>
              </a:extLst>
            </p:cNvPr>
            <p:cNvCxnSpPr>
              <a:cxnSpLocks/>
            </p:cNvCxnSpPr>
            <p:nvPr/>
          </p:nvCxnSpPr>
          <p:spPr>
            <a:xfrm flipV="1">
              <a:off x="10946551"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157D3BBD-EF22-47C3-8160-3EC3998D42B5}"/>
                </a:ext>
              </a:extLst>
            </p:cNvPr>
            <p:cNvCxnSpPr>
              <a:cxnSpLocks/>
            </p:cNvCxnSpPr>
            <p:nvPr/>
          </p:nvCxnSpPr>
          <p:spPr>
            <a:xfrm>
              <a:off x="4948184" y="1615530"/>
              <a:ext cx="392240" cy="41003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935A090C-05C2-4802-8CE5-8CE5A7D10F2F}"/>
                </a:ext>
              </a:extLst>
            </p:cNvPr>
            <p:cNvCxnSpPr>
              <a:cxnSpLocks/>
            </p:cNvCxnSpPr>
            <p:nvPr/>
          </p:nvCxnSpPr>
          <p:spPr>
            <a:xfrm>
              <a:off x="4320200" y="2687454"/>
              <a:ext cx="5208576"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36C38D70-A718-46D1-BE37-ACE819CEBC41}"/>
                </a:ext>
              </a:extLst>
            </p:cNvPr>
            <p:cNvCxnSpPr>
              <a:cxnSpLocks/>
            </p:cNvCxnSpPr>
            <p:nvPr/>
          </p:nvCxnSpPr>
          <p:spPr>
            <a:xfrm>
              <a:off x="6965268" y="3463514"/>
              <a:ext cx="311525" cy="20991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096" name="Oval 1095">
              <a:extLst>
                <a:ext uri="{FF2B5EF4-FFF2-40B4-BE49-F238E27FC236}">
                  <a16:creationId xmlns:a16="http://schemas.microsoft.com/office/drawing/2014/main" id="{7C897FA2-3D9D-475F-B3CD-3D4BAEB39A68}"/>
                </a:ext>
              </a:extLst>
            </p:cNvPr>
            <p:cNvSpPr/>
            <p:nvPr/>
          </p:nvSpPr>
          <p:spPr>
            <a:xfrm>
              <a:off x="4999941"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97" name="Oval 1096">
              <a:extLst>
                <a:ext uri="{FF2B5EF4-FFF2-40B4-BE49-F238E27FC236}">
                  <a16:creationId xmlns:a16="http://schemas.microsoft.com/office/drawing/2014/main" id="{3A4264C7-DADB-4632-9B2D-C1E4B12AD17F}"/>
                </a:ext>
              </a:extLst>
            </p:cNvPr>
            <p:cNvSpPr/>
            <p:nvPr/>
          </p:nvSpPr>
          <p:spPr>
            <a:xfrm>
              <a:off x="9279485"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pic>
          <p:nvPicPr>
            <p:cNvPr id="1101" name="Picture 1100">
              <a:extLst>
                <a:ext uri="{FF2B5EF4-FFF2-40B4-BE49-F238E27FC236}">
                  <a16:creationId xmlns:a16="http://schemas.microsoft.com/office/drawing/2014/main" id="{44417C28-4E19-43E7-889A-05DF7A6A4DE3}"/>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 xmlns:asvg="http://schemas.microsoft.com/office/drawing/2016/SVG/main" r:embed="rId6"/>
                </a:ext>
              </a:extLst>
            </a:blip>
            <a:stretch>
              <a:fillRect/>
            </a:stretch>
          </p:blipFill>
          <p:spPr>
            <a:xfrm>
              <a:off x="5838520" y="1294877"/>
              <a:ext cx="571661" cy="571661"/>
            </a:xfrm>
            <a:prstGeom prst="rect">
              <a:avLst/>
            </a:prstGeom>
          </p:spPr>
        </p:pic>
        <p:grpSp>
          <p:nvGrpSpPr>
            <p:cNvPr id="1104" name="Group 1103">
              <a:extLst>
                <a:ext uri="{FF2B5EF4-FFF2-40B4-BE49-F238E27FC236}">
                  <a16:creationId xmlns:a16="http://schemas.microsoft.com/office/drawing/2014/main" id="{47A56BC2-3CC5-442D-9C6B-67F149364611}"/>
                </a:ext>
              </a:extLst>
            </p:cNvPr>
            <p:cNvGrpSpPr/>
            <p:nvPr/>
          </p:nvGrpSpPr>
          <p:grpSpPr>
            <a:xfrm>
              <a:off x="5824406" y="2082895"/>
              <a:ext cx="618697" cy="448449"/>
              <a:chOff x="4207537" y="2273730"/>
              <a:chExt cx="598923" cy="434116"/>
            </a:xfrm>
          </p:grpSpPr>
          <p:grpSp>
            <p:nvGrpSpPr>
              <p:cNvPr id="1256" name="Group 1255">
                <a:extLst>
                  <a:ext uri="{FF2B5EF4-FFF2-40B4-BE49-F238E27FC236}">
                    <a16:creationId xmlns:a16="http://schemas.microsoft.com/office/drawing/2014/main" id="{61E86095-5A07-47CD-B083-E24BF108C1E3}"/>
                  </a:ext>
                </a:extLst>
              </p:cNvPr>
              <p:cNvGrpSpPr/>
              <p:nvPr/>
            </p:nvGrpSpPr>
            <p:grpSpPr>
              <a:xfrm>
                <a:off x="4207537" y="2273730"/>
                <a:ext cx="179387" cy="434116"/>
                <a:chOff x="2330274" y="3840316"/>
                <a:chExt cx="238125" cy="576262"/>
              </a:xfrm>
            </p:grpSpPr>
            <p:sp>
              <p:nvSpPr>
                <p:cNvPr id="1271" name="Freeform 201">
                  <a:extLst>
                    <a:ext uri="{FF2B5EF4-FFF2-40B4-BE49-F238E27FC236}">
                      <a16:creationId xmlns:a16="http://schemas.microsoft.com/office/drawing/2014/main" id="{2FE2E0FD-132B-4A4E-82F5-35CA856CA0C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2" name="Line 202">
                  <a:extLst>
                    <a:ext uri="{FF2B5EF4-FFF2-40B4-BE49-F238E27FC236}">
                      <a16:creationId xmlns:a16="http://schemas.microsoft.com/office/drawing/2014/main" id="{38D84CB1-9668-47AE-B041-8DACB8CFA5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3" name="Line 203">
                  <a:extLst>
                    <a:ext uri="{FF2B5EF4-FFF2-40B4-BE49-F238E27FC236}">
                      <a16:creationId xmlns:a16="http://schemas.microsoft.com/office/drawing/2014/main" id="{E5EDAB08-4A32-46F2-B305-33B9310835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4" name="Line 204">
                  <a:extLst>
                    <a:ext uri="{FF2B5EF4-FFF2-40B4-BE49-F238E27FC236}">
                      <a16:creationId xmlns:a16="http://schemas.microsoft.com/office/drawing/2014/main" id="{E01647F8-35DC-4CD3-B58E-D88A30D209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5" name="Line 205">
                  <a:extLst>
                    <a:ext uri="{FF2B5EF4-FFF2-40B4-BE49-F238E27FC236}">
                      <a16:creationId xmlns:a16="http://schemas.microsoft.com/office/drawing/2014/main" id="{13389686-D13C-483C-B6C6-E4D13537B9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6" name="Line 206">
                  <a:extLst>
                    <a:ext uri="{FF2B5EF4-FFF2-40B4-BE49-F238E27FC236}">
                      <a16:creationId xmlns:a16="http://schemas.microsoft.com/office/drawing/2014/main" id="{E9292C39-BC6E-48DE-9A69-5E8468660DF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57" name="Group 1256">
                <a:extLst>
                  <a:ext uri="{FF2B5EF4-FFF2-40B4-BE49-F238E27FC236}">
                    <a16:creationId xmlns:a16="http://schemas.microsoft.com/office/drawing/2014/main" id="{BA60F742-40C5-4CB7-99A2-7BA56C8E1FC5}"/>
                  </a:ext>
                </a:extLst>
              </p:cNvPr>
              <p:cNvGrpSpPr/>
              <p:nvPr/>
            </p:nvGrpSpPr>
            <p:grpSpPr>
              <a:xfrm>
                <a:off x="4417305" y="2273730"/>
                <a:ext cx="179387" cy="434116"/>
                <a:chOff x="2330274" y="3840316"/>
                <a:chExt cx="238125" cy="576262"/>
              </a:xfrm>
            </p:grpSpPr>
            <p:sp>
              <p:nvSpPr>
                <p:cNvPr id="1265" name="Freeform 201">
                  <a:extLst>
                    <a:ext uri="{FF2B5EF4-FFF2-40B4-BE49-F238E27FC236}">
                      <a16:creationId xmlns:a16="http://schemas.microsoft.com/office/drawing/2014/main" id="{42945D40-FDC5-4AAF-967C-04C8DDA542B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6" name="Line 202">
                  <a:extLst>
                    <a:ext uri="{FF2B5EF4-FFF2-40B4-BE49-F238E27FC236}">
                      <a16:creationId xmlns:a16="http://schemas.microsoft.com/office/drawing/2014/main" id="{E084FB88-D4B3-4760-B009-F2C82314F0A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7" name="Line 203">
                  <a:extLst>
                    <a:ext uri="{FF2B5EF4-FFF2-40B4-BE49-F238E27FC236}">
                      <a16:creationId xmlns:a16="http://schemas.microsoft.com/office/drawing/2014/main" id="{D94B69DC-8982-4306-ABC1-A671A25596E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8" name="Line 204">
                  <a:extLst>
                    <a:ext uri="{FF2B5EF4-FFF2-40B4-BE49-F238E27FC236}">
                      <a16:creationId xmlns:a16="http://schemas.microsoft.com/office/drawing/2014/main" id="{1B55105F-D4C3-4747-9FCF-23EB6FB4166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9" name="Line 205">
                  <a:extLst>
                    <a:ext uri="{FF2B5EF4-FFF2-40B4-BE49-F238E27FC236}">
                      <a16:creationId xmlns:a16="http://schemas.microsoft.com/office/drawing/2014/main" id="{DCC52C39-E98A-4F3E-93DC-0C0296A8EDE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0" name="Line 206">
                  <a:extLst>
                    <a:ext uri="{FF2B5EF4-FFF2-40B4-BE49-F238E27FC236}">
                      <a16:creationId xmlns:a16="http://schemas.microsoft.com/office/drawing/2014/main" id="{E7141012-8FFF-4B3D-A62E-243FAB7DE38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58" name="Group 1257">
                <a:extLst>
                  <a:ext uri="{FF2B5EF4-FFF2-40B4-BE49-F238E27FC236}">
                    <a16:creationId xmlns:a16="http://schemas.microsoft.com/office/drawing/2014/main" id="{DF0D1139-297F-4523-9687-60E57C67C561}"/>
                  </a:ext>
                </a:extLst>
              </p:cNvPr>
              <p:cNvGrpSpPr/>
              <p:nvPr/>
            </p:nvGrpSpPr>
            <p:grpSpPr>
              <a:xfrm>
                <a:off x="4627073" y="2273730"/>
                <a:ext cx="179387" cy="434116"/>
                <a:chOff x="2330274" y="3840316"/>
                <a:chExt cx="238125" cy="576262"/>
              </a:xfrm>
            </p:grpSpPr>
            <p:sp>
              <p:nvSpPr>
                <p:cNvPr id="1259" name="Freeform 201">
                  <a:extLst>
                    <a:ext uri="{FF2B5EF4-FFF2-40B4-BE49-F238E27FC236}">
                      <a16:creationId xmlns:a16="http://schemas.microsoft.com/office/drawing/2014/main" id="{C7033DA3-0F11-4609-BBAE-996B813048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0" name="Line 202">
                  <a:extLst>
                    <a:ext uri="{FF2B5EF4-FFF2-40B4-BE49-F238E27FC236}">
                      <a16:creationId xmlns:a16="http://schemas.microsoft.com/office/drawing/2014/main" id="{F4508F68-6638-4449-9941-57406C50556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1" name="Line 203">
                  <a:extLst>
                    <a:ext uri="{FF2B5EF4-FFF2-40B4-BE49-F238E27FC236}">
                      <a16:creationId xmlns:a16="http://schemas.microsoft.com/office/drawing/2014/main" id="{04542A04-D945-44E3-8340-8C76E26CC89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2" name="Line 204">
                  <a:extLst>
                    <a:ext uri="{FF2B5EF4-FFF2-40B4-BE49-F238E27FC236}">
                      <a16:creationId xmlns:a16="http://schemas.microsoft.com/office/drawing/2014/main" id="{74E80F20-4F23-4DF7-A0AA-E661E24CD9B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3" name="Line 205">
                  <a:extLst>
                    <a:ext uri="{FF2B5EF4-FFF2-40B4-BE49-F238E27FC236}">
                      <a16:creationId xmlns:a16="http://schemas.microsoft.com/office/drawing/2014/main" id="{49EC630A-F621-46D3-8750-60755D89AED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4" name="Line 206">
                  <a:extLst>
                    <a:ext uri="{FF2B5EF4-FFF2-40B4-BE49-F238E27FC236}">
                      <a16:creationId xmlns:a16="http://schemas.microsoft.com/office/drawing/2014/main" id="{A3F54C55-E099-45F1-A3A0-657D249524F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105" name="Group 1104">
              <a:extLst>
                <a:ext uri="{FF2B5EF4-FFF2-40B4-BE49-F238E27FC236}">
                  <a16:creationId xmlns:a16="http://schemas.microsoft.com/office/drawing/2014/main" id="{B6F5B938-05DD-4390-9F87-2676145DB7BB}"/>
                </a:ext>
              </a:extLst>
            </p:cNvPr>
            <p:cNvGrpSpPr/>
            <p:nvPr/>
          </p:nvGrpSpPr>
          <p:grpSpPr>
            <a:xfrm>
              <a:off x="5824406" y="2835347"/>
              <a:ext cx="618697" cy="448449"/>
              <a:chOff x="4207537" y="2273730"/>
              <a:chExt cx="598923" cy="434116"/>
            </a:xfrm>
          </p:grpSpPr>
          <p:grpSp>
            <p:nvGrpSpPr>
              <p:cNvPr id="1235" name="Group 1234">
                <a:extLst>
                  <a:ext uri="{FF2B5EF4-FFF2-40B4-BE49-F238E27FC236}">
                    <a16:creationId xmlns:a16="http://schemas.microsoft.com/office/drawing/2014/main" id="{A8770153-E754-4971-A655-8D4B13748BE2}"/>
                  </a:ext>
                </a:extLst>
              </p:cNvPr>
              <p:cNvGrpSpPr/>
              <p:nvPr/>
            </p:nvGrpSpPr>
            <p:grpSpPr>
              <a:xfrm>
                <a:off x="4207537" y="2273730"/>
                <a:ext cx="179387" cy="434116"/>
                <a:chOff x="2330274" y="3840316"/>
                <a:chExt cx="238125" cy="576262"/>
              </a:xfrm>
            </p:grpSpPr>
            <p:sp>
              <p:nvSpPr>
                <p:cNvPr id="1250" name="Freeform 201">
                  <a:extLst>
                    <a:ext uri="{FF2B5EF4-FFF2-40B4-BE49-F238E27FC236}">
                      <a16:creationId xmlns:a16="http://schemas.microsoft.com/office/drawing/2014/main" id="{7EAA6B92-B3B3-4200-8ECA-3472552C0D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1" name="Line 202">
                  <a:extLst>
                    <a:ext uri="{FF2B5EF4-FFF2-40B4-BE49-F238E27FC236}">
                      <a16:creationId xmlns:a16="http://schemas.microsoft.com/office/drawing/2014/main" id="{253B0655-ACC7-4E24-B743-5A229BFE78B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2" name="Line 203">
                  <a:extLst>
                    <a:ext uri="{FF2B5EF4-FFF2-40B4-BE49-F238E27FC236}">
                      <a16:creationId xmlns:a16="http://schemas.microsoft.com/office/drawing/2014/main" id="{F98338A8-4AFD-4475-B4FD-62DC8A13B13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3" name="Line 204">
                  <a:extLst>
                    <a:ext uri="{FF2B5EF4-FFF2-40B4-BE49-F238E27FC236}">
                      <a16:creationId xmlns:a16="http://schemas.microsoft.com/office/drawing/2014/main" id="{C1ACDE9B-B0C5-4BA2-8B98-4F5D070C5C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4" name="Line 205">
                  <a:extLst>
                    <a:ext uri="{FF2B5EF4-FFF2-40B4-BE49-F238E27FC236}">
                      <a16:creationId xmlns:a16="http://schemas.microsoft.com/office/drawing/2014/main" id="{83636DAA-4AFC-4DB7-A393-29C5239BC17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55" name="Line 206">
                  <a:extLst>
                    <a:ext uri="{FF2B5EF4-FFF2-40B4-BE49-F238E27FC236}">
                      <a16:creationId xmlns:a16="http://schemas.microsoft.com/office/drawing/2014/main" id="{0FFBD438-4EBB-4595-9BE1-EBCE06AAAA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6" name="Group 1235">
                <a:extLst>
                  <a:ext uri="{FF2B5EF4-FFF2-40B4-BE49-F238E27FC236}">
                    <a16:creationId xmlns:a16="http://schemas.microsoft.com/office/drawing/2014/main" id="{59F60D86-2128-439E-B730-1788275FB9B3}"/>
                  </a:ext>
                </a:extLst>
              </p:cNvPr>
              <p:cNvGrpSpPr/>
              <p:nvPr/>
            </p:nvGrpSpPr>
            <p:grpSpPr>
              <a:xfrm>
                <a:off x="4417305" y="2273730"/>
                <a:ext cx="179387" cy="434116"/>
                <a:chOff x="2330274" y="3840316"/>
                <a:chExt cx="238125" cy="576262"/>
              </a:xfrm>
            </p:grpSpPr>
            <p:sp>
              <p:nvSpPr>
                <p:cNvPr id="1244" name="Freeform 201">
                  <a:extLst>
                    <a:ext uri="{FF2B5EF4-FFF2-40B4-BE49-F238E27FC236}">
                      <a16:creationId xmlns:a16="http://schemas.microsoft.com/office/drawing/2014/main" id="{D495000D-2C69-461F-8D1E-C41A01999F8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5" name="Line 202">
                  <a:extLst>
                    <a:ext uri="{FF2B5EF4-FFF2-40B4-BE49-F238E27FC236}">
                      <a16:creationId xmlns:a16="http://schemas.microsoft.com/office/drawing/2014/main" id="{78202EAE-8B73-4675-897E-0717EF435B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6" name="Line 203">
                  <a:extLst>
                    <a:ext uri="{FF2B5EF4-FFF2-40B4-BE49-F238E27FC236}">
                      <a16:creationId xmlns:a16="http://schemas.microsoft.com/office/drawing/2014/main" id="{F36490AD-22DF-4389-B8CD-7B00B69CEE6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7" name="Line 204">
                  <a:extLst>
                    <a:ext uri="{FF2B5EF4-FFF2-40B4-BE49-F238E27FC236}">
                      <a16:creationId xmlns:a16="http://schemas.microsoft.com/office/drawing/2014/main" id="{C6683717-FE15-49A6-9FEF-7C2313C5A1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8" name="Line 205">
                  <a:extLst>
                    <a:ext uri="{FF2B5EF4-FFF2-40B4-BE49-F238E27FC236}">
                      <a16:creationId xmlns:a16="http://schemas.microsoft.com/office/drawing/2014/main" id="{E20FF068-2FC6-4F05-B748-6BB4137E4F7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9" name="Line 206">
                  <a:extLst>
                    <a:ext uri="{FF2B5EF4-FFF2-40B4-BE49-F238E27FC236}">
                      <a16:creationId xmlns:a16="http://schemas.microsoft.com/office/drawing/2014/main" id="{A0BA0995-3517-4F58-9089-519A8EB854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7" name="Group 1236">
                <a:extLst>
                  <a:ext uri="{FF2B5EF4-FFF2-40B4-BE49-F238E27FC236}">
                    <a16:creationId xmlns:a16="http://schemas.microsoft.com/office/drawing/2014/main" id="{7F1EF355-DC38-4A61-9605-4B68B1DFBAF7}"/>
                  </a:ext>
                </a:extLst>
              </p:cNvPr>
              <p:cNvGrpSpPr/>
              <p:nvPr/>
            </p:nvGrpSpPr>
            <p:grpSpPr>
              <a:xfrm>
                <a:off x="4627073" y="2273730"/>
                <a:ext cx="179387" cy="434116"/>
                <a:chOff x="2330274" y="3840316"/>
                <a:chExt cx="238125" cy="576262"/>
              </a:xfrm>
            </p:grpSpPr>
            <p:sp>
              <p:nvSpPr>
                <p:cNvPr id="1238" name="Freeform 201">
                  <a:extLst>
                    <a:ext uri="{FF2B5EF4-FFF2-40B4-BE49-F238E27FC236}">
                      <a16:creationId xmlns:a16="http://schemas.microsoft.com/office/drawing/2014/main" id="{81256F26-DBD2-4C57-8DDA-8BC56C6687D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9" name="Line 202">
                  <a:extLst>
                    <a:ext uri="{FF2B5EF4-FFF2-40B4-BE49-F238E27FC236}">
                      <a16:creationId xmlns:a16="http://schemas.microsoft.com/office/drawing/2014/main" id="{820BA13E-B1E7-4EA8-ADC2-E239B86121E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0" name="Line 203">
                  <a:extLst>
                    <a:ext uri="{FF2B5EF4-FFF2-40B4-BE49-F238E27FC236}">
                      <a16:creationId xmlns:a16="http://schemas.microsoft.com/office/drawing/2014/main" id="{F2940574-7E39-48EE-918A-DEFD80B8C40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1" name="Line 204">
                  <a:extLst>
                    <a:ext uri="{FF2B5EF4-FFF2-40B4-BE49-F238E27FC236}">
                      <a16:creationId xmlns:a16="http://schemas.microsoft.com/office/drawing/2014/main" id="{245CF62F-3237-4072-8FC5-7A2D50D6DE4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2" name="Line 205">
                  <a:extLst>
                    <a:ext uri="{FF2B5EF4-FFF2-40B4-BE49-F238E27FC236}">
                      <a16:creationId xmlns:a16="http://schemas.microsoft.com/office/drawing/2014/main" id="{9855FF11-74AE-4FBA-A39B-0E1FC73B528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43" name="Line 206">
                  <a:extLst>
                    <a:ext uri="{FF2B5EF4-FFF2-40B4-BE49-F238E27FC236}">
                      <a16:creationId xmlns:a16="http://schemas.microsoft.com/office/drawing/2014/main" id="{82A6E0FE-93AE-48A4-9E58-E25012F44D6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106" name="Connector: Elbow 1105">
              <a:extLst>
                <a:ext uri="{FF2B5EF4-FFF2-40B4-BE49-F238E27FC236}">
                  <a16:creationId xmlns:a16="http://schemas.microsoft.com/office/drawing/2014/main" id="{6A905F27-E115-4D43-B72E-382DA596C70B}"/>
                </a:ext>
              </a:extLst>
            </p:cNvPr>
            <p:cNvCxnSpPr>
              <a:cxnSpLocks/>
            </p:cNvCxnSpPr>
            <p:nvPr/>
          </p:nvCxnSpPr>
          <p:spPr>
            <a:xfrm rot="5400000">
              <a:off x="5543377"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7" name="Connector: Elbow 1106">
              <a:extLst>
                <a:ext uri="{FF2B5EF4-FFF2-40B4-BE49-F238E27FC236}">
                  <a16:creationId xmlns:a16="http://schemas.microsoft.com/office/drawing/2014/main" id="{0EF5A20C-5B1A-4905-B084-24225CD0DFDF}"/>
                </a:ext>
              </a:extLst>
            </p:cNvPr>
            <p:cNvCxnSpPr>
              <a:cxnSpLocks/>
            </p:cNvCxnSpPr>
            <p:nvPr/>
          </p:nvCxnSpPr>
          <p:spPr>
            <a:xfrm rot="16200000" flipV="1">
              <a:off x="5543377"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9" name="Group 1108">
              <a:extLst>
                <a:ext uri="{FF2B5EF4-FFF2-40B4-BE49-F238E27FC236}">
                  <a16:creationId xmlns:a16="http://schemas.microsoft.com/office/drawing/2014/main" id="{AECD4B3B-E1C4-4C53-97B9-3152DA5320CE}"/>
                </a:ext>
              </a:extLst>
            </p:cNvPr>
            <p:cNvGrpSpPr/>
            <p:nvPr/>
          </p:nvGrpSpPr>
          <p:grpSpPr>
            <a:xfrm>
              <a:off x="5523369" y="2953858"/>
              <a:ext cx="226628" cy="226628"/>
              <a:chOff x="1358899" y="2193925"/>
              <a:chExt cx="390525" cy="390525"/>
            </a:xfrm>
          </p:grpSpPr>
          <p:sp>
            <p:nvSpPr>
              <p:cNvPr id="1227" name="Rectangle: Rounded Corners 1226">
                <a:extLst>
                  <a:ext uri="{FF2B5EF4-FFF2-40B4-BE49-F238E27FC236}">
                    <a16:creationId xmlns:a16="http://schemas.microsoft.com/office/drawing/2014/main" id="{D61E532E-A518-4A08-ABD0-BF2D3001B41E}"/>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28" name="Group 1227">
                <a:extLst>
                  <a:ext uri="{FF2B5EF4-FFF2-40B4-BE49-F238E27FC236}">
                    <a16:creationId xmlns:a16="http://schemas.microsoft.com/office/drawing/2014/main" id="{3FF39792-70C6-4D65-A763-362910EB3FE5}"/>
                  </a:ext>
                </a:extLst>
              </p:cNvPr>
              <p:cNvGrpSpPr/>
              <p:nvPr/>
            </p:nvGrpSpPr>
            <p:grpSpPr>
              <a:xfrm>
                <a:off x="1420588" y="2248963"/>
                <a:ext cx="267146" cy="280448"/>
                <a:chOff x="1401763" y="2228851"/>
                <a:chExt cx="307974" cy="323308"/>
              </a:xfrm>
            </p:grpSpPr>
            <p:grpSp>
              <p:nvGrpSpPr>
                <p:cNvPr id="1229" name="Group 1228">
                  <a:extLst>
                    <a:ext uri="{FF2B5EF4-FFF2-40B4-BE49-F238E27FC236}">
                      <a16:creationId xmlns:a16="http://schemas.microsoft.com/office/drawing/2014/main" id="{B6E05AB4-FB6C-4747-9145-D17C3D025016}"/>
                    </a:ext>
                  </a:extLst>
                </p:cNvPr>
                <p:cNvGrpSpPr/>
                <p:nvPr/>
              </p:nvGrpSpPr>
              <p:grpSpPr>
                <a:xfrm>
                  <a:off x="1482725" y="2295526"/>
                  <a:ext cx="227012" cy="256633"/>
                  <a:chOff x="1482725" y="2276476"/>
                  <a:chExt cx="227012" cy="256633"/>
                </a:xfrm>
                <a:solidFill>
                  <a:schemeClr val="bg2"/>
                </a:solidFill>
              </p:grpSpPr>
              <p:sp>
                <p:nvSpPr>
                  <p:cNvPr id="1233" name="Freeform 33">
                    <a:extLst>
                      <a:ext uri="{FF2B5EF4-FFF2-40B4-BE49-F238E27FC236}">
                        <a16:creationId xmlns:a16="http://schemas.microsoft.com/office/drawing/2014/main" id="{56594A31-7FCB-4AC9-BDCA-DF405BB1286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4" name="Freeform 33">
                    <a:extLst>
                      <a:ext uri="{FF2B5EF4-FFF2-40B4-BE49-F238E27FC236}">
                        <a16:creationId xmlns:a16="http://schemas.microsoft.com/office/drawing/2014/main" id="{305764C6-B6F0-4217-B153-5A3B48F957DA}"/>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30" name="Group 1229">
                  <a:extLst>
                    <a:ext uri="{FF2B5EF4-FFF2-40B4-BE49-F238E27FC236}">
                      <a16:creationId xmlns:a16="http://schemas.microsoft.com/office/drawing/2014/main" id="{8CCA174D-F24B-4373-BCE0-296E08397A3A}"/>
                    </a:ext>
                  </a:extLst>
                </p:cNvPr>
                <p:cNvGrpSpPr/>
                <p:nvPr/>
              </p:nvGrpSpPr>
              <p:grpSpPr>
                <a:xfrm flipH="1">
                  <a:off x="1401763" y="2228851"/>
                  <a:ext cx="227012" cy="256633"/>
                  <a:chOff x="1482725" y="2276476"/>
                  <a:chExt cx="227012" cy="256633"/>
                </a:xfrm>
              </p:grpSpPr>
              <p:sp>
                <p:nvSpPr>
                  <p:cNvPr id="1231" name="Freeform 33">
                    <a:extLst>
                      <a:ext uri="{FF2B5EF4-FFF2-40B4-BE49-F238E27FC236}">
                        <a16:creationId xmlns:a16="http://schemas.microsoft.com/office/drawing/2014/main" id="{36ADBDD9-7AE6-4006-846C-B40AB4941BC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32" name="Freeform 33">
                    <a:extLst>
                      <a:ext uri="{FF2B5EF4-FFF2-40B4-BE49-F238E27FC236}">
                        <a16:creationId xmlns:a16="http://schemas.microsoft.com/office/drawing/2014/main" id="{0EE1E42B-4FF3-4245-8161-B50C4766123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110" name="Group 1109">
              <a:extLst>
                <a:ext uri="{FF2B5EF4-FFF2-40B4-BE49-F238E27FC236}">
                  <a16:creationId xmlns:a16="http://schemas.microsoft.com/office/drawing/2014/main" id="{4F019E5E-ABFF-46CE-BA31-72A2FE604914}"/>
                </a:ext>
              </a:extLst>
            </p:cNvPr>
            <p:cNvGrpSpPr/>
            <p:nvPr/>
          </p:nvGrpSpPr>
          <p:grpSpPr>
            <a:xfrm>
              <a:off x="5523369" y="2210215"/>
              <a:ext cx="226628" cy="226628"/>
              <a:chOff x="1358899" y="2193925"/>
              <a:chExt cx="390525" cy="390525"/>
            </a:xfrm>
          </p:grpSpPr>
          <p:sp>
            <p:nvSpPr>
              <p:cNvPr id="1219" name="Rectangle: Rounded Corners 1218">
                <a:extLst>
                  <a:ext uri="{FF2B5EF4-FFF2-40B4-BE49-F238E27FC236}">
                    <a16:creationId xmlns:a16="http://schemas.microsoft.com/office/drawing/2014/main" id="{EFD23C50-4F7C-4F2F-81C0-5A333A79C42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20" name="Group 1219">
                <a:extLst>
                  <a:ext uri="{FF2B5EF4-FFF2-40B4-BE49-F238E27FC236}">
                    <a16:creationId xmlns:a16="http://schemas.microsoft.com/office/drawing/2014/main" id="{187B65E3-14B5-48DB-86A7-AB921EEDF4B6}"/>
                  </a:ext>
                </a:extLst>
              </p:cNvPr>
              <p:cNvGrpSpPr/>
              <p:nvPr/>
            </p:nvGrpSpPr>
            <p:grpSpPr>
              <a:xfrm>
                <a:off x="1420588" y="2248963"/>
                <a:ext cx="267146" cy="280448"/>
                <a:chOff x="1401763" y="2228851"/>
                <a:chExt cx="307974" cy="323308"/>
              </a:xfrm>
            </p:grpSpPr>
            <p:grpSp>
              <p:nvGrpSpPr>
                <p:cNvPr id="1221" name="Group 1220">
                  <a:extLst>
                    <a:ext uri="{FF2B5EF4-FFF2-40B4-BE49-F238E27FC236}">
                      <a16:creationId xmlns:a16="http://schemas.microsoft.com/office/drawing/2014/main" id="{18A525AD-1F3F-4B79-8AA9-312457F96445}"/>
                    </a:ext>
                  </a:extLst>
                </p:cNvPr>
                <p:cNvGrpSpPr/>
                <p:nvPr/>
              </p:nvGrpSpPr>
              <p:grpSpPr>
                <a:xfrm>
                  <a:off x="1482725" y="2295526"/>
                  <a:ext cx="227012" cy="256633"/>
                  <a:chOff x="1482725" y="2276476"/>
                  <a:chExt cx="227012" cy="256633"/>
                </a:xfrm>
                <a:solidFill>
                  <a:schemeClr val="bg2"/>
                </a:solidFill>
              </p:grpSpPr>
              <p:sp>
                <p:nvSpPr>
                  <p:cNvPr id="1225" name="Freeform 33">
                    <a:extLst>
                      <a:ext uri="{FF2B5EF4-FFF2-40B4-BE49-F238E27FC236}">
                        <a16:creationId xmlns:a16="http://schemas.microsoft.com/office/drawing/2014/main" id="{DE92D358-4019-401F-8080-274F10EF42F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26" name="Freeform 33">
                    <a:extLst>
                      <a:ext uri="{FF2B5EF4-FFF2-40B4-BE49-F238E27FC236}">
                        <a16:creationId xmlns:a16="http://schemas.microsoft.com/office/drawing/2014/main" id="{FBD0BE17-0751-4F43-8BE1-ECC7A16531A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222" name="Group 1221">
                  <a:extLst>
                    <a:ext uri="{FF2B5EF4-FFF2-40B4-BE49-F238E27FC236}">
                      <a16:creationId xmlns:a16="http://schemas.microsoft.com/office/drawing/2014/main" id="{71A611A0-89CF-47E5-84CC-39F5B5EA5E63}"/>
                    </a:ext>
                  </a:extLst>
                </p:cNvPr>
                <p:cNvGrpSpPr/>
                <p:nvPr/>
              </p:nvGrpSpPr>
              <p:grpSpPr>
                <a:xfrm flipH="1">
                  <a:off x="1401763" y="2228851"/>
                  <a:ext cx="227012" cy="256633"/>
                  <a:chOff x="1482725" y="2276476"/>
                  <a:chExt cx="227012" cy="256633"/>
                </a:xfrm>
              </p:grpSpPr>
              <p:sp>
                <p:nvSpPr>
                  <p:cNvPr id="1223" name="Freeform 33">
                    <a:extLst>
                      <a:ext uri="{FF2B5EF4-FFF2-40B4-BE49-F238E27FC236}">
                        <a16:creationId xmlns:a16="http://schemas.microsoft.com/office/drawing/2014/main" id="{E9318A66-9B67-47CB-B52C-C8E215680A1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24" name="Freeform 33">
                    <a:extLst>
                      <a:ext uri="{FF2B5EF4-FFF2-40B4-BE49-F238E27FC236}">
                        <a16:creationId xmlns:a16="http://schemas.microsoft.com/office/drawing/2014/main" id="{C8430B40-52A8-41FB-8C9E-8EB21258EA1F}"/>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111" name="Group 1110">
              <a:extLst>
                <a:ext uri="{FF2B5EF4-FFF2-40B4-BE49-F238E27FC236}">
                  <a16:creationId xmlns:a16="http://schemas.microsoft.com/office/drawing/2014/main" id="{C66F0EB7-59D0-454E-9C9F-A10FA97453C2}"/>
                </a:ext>
              </a:extLst>
            </p:cNvPr>
            <p:cNvGrpSpPr/>
            <p:nvPr/>
          </p:nvGrpSpPr>
          <p:grpSpPr>
            <a:xfrm>
              <a:off x="4897043" y="2465614"/>
              <a:ext cx="443632" cy="443680"/>
              <a:chOff x="542940" y="1857375"/>
              <a:chExt cx="914400" cy="914494"/>
            </a:xfrm>
          </p:grpSpPr>
          <p:sp>
            <p:nvSpPr>
              <p:cNvPr id="1181" name="Oval 1180">
                <a:extLst>
                  <a:ext uri="{FF2B5EF4-FFF2-40B4-BE49-F238E27FC236}">
                    <a16:creationId xmlns:a16="http://schemas.microsoft.com/office/drawing/2014/main" id="{F24A5F8A-AB0D-4769-A870-97672370BC86}"/>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182" name="Group 4">
                <a:extLst>
                  <a:ext uri="{FF2B5EF4-FFF2-40B4-BE49-F238E27FC236}">
                    <a16:creationId xmlns:a16="http://schemas.microsoft.com/office/drawing/2014/main" id="{46B5D687-8DB5-4778-B63C-8A4EA8F5E792}"/>
                  </a:ext>
                </a:extLst>
              </p:cNvPr>
              <p:cNvGrpSpPr>
                <a:grpSpLocks noChangeAspect="1"/>
              </p:cNvGrpSpPr>
              <p:nvPr/>
            </p:nvGrpSpPr>
            <p:grpSpPr bwMode="auto">
              <a:xfrm>
                <a:off x="543174" y="1857375"/>
                <a:ext cx="913932" cy="914494"/>
                <a:chOff x="1261" y="0"/>
                <a:chExt cx="3238" cy="3240"/>
              </a:xfrm>
              <a:solidFill>
                <a:schemeClr val="tx2"/>
              </a:solidFill>
            </p:grpSpPr>
            <p:sp>
              <p:nvSpPr>
                <p:cNvPr id="1183" name="Freeform 5">
                  <a:extLst>
                    <a:ext uri="{FF2B5EF4-FFF2-40B4-BE49-F238E27FC236}">
                      <a16:creationId xmlns:a16="http://schemas.microsoft.com/office/drawing/2014/main" id="{6236E3AF-9147-475B-A819-DE3762F4435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4" name="Freeform 6">
                  <a:extLst>
                    <a:ext uri="{FF2B5EF4-FFF2-40B4-BE49-F238E27FC236}">
                      <a16:creationId xmlns:a16="http://schemas.microsoft.com/office/drawing/2014/main" id="{B8AD4BE2-4A59-4491-A2E6-64836F2877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5" name="Freeform 7">
                  <a:extLst>
                    <a:ext uri="{FF2B5EF4-FFF2-40B4-BE49-F238E27FC236}">
                      <a16:creationId xmlns:a16="http://schemas.microsoft.com/office/drawing/2014/main" id="{5F00A554-3703-447B-A0FF-770525357AB5}"/>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6" name="Freeform 8">
                  <a:extLst>
                    <a:ext uri="{FF2B5EF4-FFF2-40B4-BE49-F238E27FC236}">
                      <a16:creationId xmlns:a16="http://schemas.microsoft.com/office/drawing/2014/main" id="{ED471BD7-7E74-4F23-9306-1B5CE5FE48A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7" name="Freeform 9">
                  <a:extLst>
                    <a:ext uri="{FF2B5EF4-FFF2-40B4-BE49-F238E27FC236}">
                      <a16:creationId xmlns:a16="http://schemas.microsoft.com/office/drawing/2014/main" id="{AA1F5BB5-1C59-4475-8953-7261BE0A1A01}"/>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8" name="Freeform 10">
                  <a:extLst>
                    <a:ext uri="{FF2B5EF4-FFF2-40B4-BE49-F238E27FC236}">
                      <a16:creationId xmlns:a16="http://schemas.microsoft.com/office/drawing/2014/main" id="{5841E74F-3DEA-4EE6-A2FA-273BA8B392FF}"/>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9" name="Freeform 11">
                  <a:extLst>
                    <a:ext uri="{FF2B5EF4-FFF2-40B4-BE49-F238E27FC236}">
                      <a16:creationId xmlns:a16="http://schemas.microsoft.com/office/drawing/2014/main" id="{A096CEE8-FFE7-4856-BE46-FF46B32E019E}"/>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0" name="Freeform 12">
                  <a:extLst>
                    <a:ext uri="{FF2B5EF4-FFF2-40B4-BE49-F238E27FC236}">
                      <a16:creationId xmlns:a16="http://schemas.microsoft.com/office/drawing/2014/main" id="{9B768D9B-5689-4997-BDC7-8723C0C3CD13}"/>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1" name="Freeform 13">
                  <a:extLst>
                    <a:ext uri="{FF2B5EF4-FFF2-40B4-BE49-F238E27FC236}">
                      <a16:creationId xmlns:a16="http://schemas.microsoft.com/office/drawing/2014/main" id="{BC23CE1F-3C3F-46EA-BCD9-B957443C1429}"/>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2" name="Freeform 14">
                  <a:extLst>
                    <a:ext uri="{FF2B5EF4-FFF2-40B4-BE49-F238E27FC236}">
                      <a16:creationId xmlns:a16="http://schemas.microsoft.com/office/drawing/2014/main" id="{B1A87A2E-E200-4A7D-A9EB-5C6C9DF2DF5C}"/>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3" name="Freeform 15">
                  <a:extLst>
                    <a:ext uri="{FF2B5EF4-FFF2-40B4-BE49-F238E27FC236}">
                      <a16:creationId xmlns:a16="http://schemas.microsoft.com/office/drawing/2014/main" id="{697027CD-EA25-4D33-88DA-F51CFFCB0C96}"/>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4" name="Freeform 16">
                  <a:extLst>
                    <a:ext uri="{FF2B5EF4-FFF2-40B4-BE49-F238E27FC236}">
                      <a16:creationId xmlns:a16="http://schemas.microsoft.com/office/drawing/2014/main" id="{68681456-FA0E-4D07-B20E-A0C7C981E344}"/>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5" name="Freeform 17">
                  <a:extLst>
                    <a:ext uri="{FF2B5EF4-FFF2-40B4-BE49-F238E27FC236}">
                      <a16:creationId xmlns:a16="http://schemas.microsoft.com/office/drawing/2014/main" id="{2C9ACB2C-750B-4B1D-8102-06F7AD6267B8}"/>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6" name="Freeform 18">
                  <a:extLst>
                    <a:ext uri="{FF2B5EF4-FFF2-40B4-BE49-F238E27FC236}">
                      <a16:creationId xmlns:a16="http://schemas.microsoft.com/office/drawing/2014/main" id="{39767DE0-2EE9-42EF-8A69-404706E6B9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7" name="Freeform 19">
                  <a:extLst>
                    <a:ext uri="{FF2B5EF4-FFF2-40B4-BE49-F238E27FC236}">
                      <a16:creationId xmlns:a16="http://schemas.microsoft.com/office/drawing/2014/main" id="{0581ABE8-2B4F-4880-AEE9-FB11F8579AAB}"/>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8" name="Freeform 20">
                  <a:extLst>
                    <a:ext uri="{FF2B5EF4-FFF2-40B4-BE49-F238E27FC236}">
                      <a16:creationId xmlns:a16="http://schemas.microsoft.com/office/drawing/2014/main" id="{8B1224FB-9DFC-44A3-8B39-7AD04B21DE23}"/>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9" name="Freeform 21">
                  <a:extLst>
                    <a:ext uri="{FF2B5EF4-FFF2-40B4-BE49-F238E27FC236}">
                      <a16:creationId xmlns:a16="http://schemas.microsoft.com/office/drawing/2014/main" id="{89E512DD-C596-42B0-8C9A-72E2E993D56F}"/>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0" name="Freeform 22">
                  <a:extLst>
                    <a:ext uri="{FF2B5EF4-FFF2-40B4-BE49-F238E27FC236}">
                      <a16:creationId xmlns:a16="http://schemas.microsoft.com/office/drawing/2014/main" id="{CE2F261E-5446-43B8-B521-857FA9E27072}"/>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7" name="Freeform 23">
                  <a:extLst>
                    <a:ext uri="{FF2B5EF4-FFF2-40B4-BE49-F238E27FC236}">
                      <a16:creationId xmlns:a16="http://schemas.microsoft.com/office/drawing/2014/main" id="{02783F0C-E078-44DA-934E-0E3D34FDDBE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8" name="Freeform 24">
                  <a:extLst>
                    <a:ext uri="{FF2B5EF4-FFF2-40B4-BE49-F238E27FC236}">
                      <a16:creationId xmlns:a16="http://schemas.microsoft.com/office/drawing/2014/main" id="{82D339B1-281D-408D-AD03-B44CC7EA7873}"/>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115" name="Straight Connector 1114">
              <a:extLst>
                <a:ext uri="{FF2B5EF4-FFF2-40B4-BE49-F238E27FC236}">
                  <a16:creationId xmlns:a16="http://schemas.microsoft.com/office/drawing/2014/main" id="{7A5DF334-5EE7-45D1-9527-DA6AA08979BF}"/>
                </a:ext>
              </a:extLst>
            </p:cNvPr>
            <p:cNvCxnSpPr>
              <a:cxnSpLocks/>
            </p:cNvCxnSpPr>
            <p:nvPr/>
          </p:nvCxnSpPr>
          <p:spPr>
            <a:xfrm>
              <a:off x="4398696" y="2686563"/>
              <a:ext cx="1235996"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116" name="Rectangle 1115">
              <a:extLst>
                <a:ext uri="{FF2B5EF4-FFF2-40B4-BE49-F238E27FC236}">
                  <a16:creationId xmlns:a16="http://schemas.microsoft.com/office/drawing/2014/main" id="{AFCAD661-E996-4E51-AD77-0FFAE33AE756}"/>
                </a:ext>
              </a:extLst>
            </p:cNvPr>
            <p:cNvSpPr/>
            <p:nvPr/>
          </p:nvSpPr>
          <p:spPr>
            <a:xfrm>
              <a:off x="4057123"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3" name="Oval 3922">
              <a:extLst>
                <a:ext uri="{FF2B5EF4-FFF2-40B4-BE49-F238E27FC236}">
                  <a16:creationId xmlns:a16="http://schemas.microsoft.com/office/drawing/2014/main" id="{EDD9DF60-CF4A-4E62-B605-9C62D47FA02B}"/>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4" name="Oval 3923">
              <a:extLst>
                <a:ext uri="{FF2B5EF4-FFF2-40B4-BE49-F238E27FC236}">
                  <a16:creationId xmlns:a16="http://schemas.microsoft.com/office/drawing/2014/main" id="{CEA2CAF9-7670-4FF3-BA60-DE9EBBE52AA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5" name="Oval 3924">
              <a:extLst>
                <a:ext uri="{FF2B5EF4-FFF2-40B4-BE49-F238E27FC236}">
                  <a16:creationId xmlns:a16="http://schemas.microsoft.com/office/drawing/2014/main" id="{0BAA4953-69E6-499E-98FB-D128ECF8158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6" name="Oval 3925">
              <a:extLst>
                <a:ext uri="{FF2B5EF4-FFF2-40B4-BE49-F238E27FC236}">
                  <a16:creationId xmlns:a16="http://schemas.microsoft.com/office/drawing/2014/main" id="{2267772E-7B12-4A53-8FB6-B3123680100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7" name="Oval 3926">
              <a:extLst>
                <a:ext uri="{FF2B5EF4-FFF2-40B4-BE49-F238E27FC236}">
                  <a16:creationId xmlns:a16="http://schemas.microsoft.com/office/drawing/2014/main" id="{5B6C467E-381D-4F00-9037-374784FBAAFF}"/>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928" name="Oval 3927">
              <a:extLst>
                <a:ext uri="{FF2B5EF4-FFF2-40B4-BE49-F238E27FC236}">
                  <a16:creationId xmlns:a16="http://schemas.microsoft.com/office/drawing/2014/main" id="{20ACE7DC-C8D3-4BA3-9211-1C64FB76285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075" name="Freeform: Shape 1074">
              <a:extLst>
                <a:ext uri="{FF2B5EF4-FFF2-40B4-BE49-F238E27FC236}">
                  <a16:creationId xmlns:a16="http://schemas.microsoft.com/office/drawing/2014/main" id="{0ACB2083-D75F-4AFC-B254-00D0DCD1D982}"/>
                </a:ext>
              </a:extLst>
            </p:cNvPr>
            <p:cNvSpPr>
              <a:spLocks noChangeArrowheads="1"/>
            </p:cNvSpPr>
            <p:nvPr>
              <p:custDataLst>
                <p:tags r:id="rId2"/>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grpSp>
          <p:nvGrpSpPr>
            <p:cNvPr id="80" name="Group 79">
              <a:extLst>
                <a:ext uri="{FF2B5EF4-FFF2-40B4-BE49-F238E27FC236}">
                  <a16:creationId xmlns:a16="http://schemas.microsoft.com/office/drawing/2014/main" id="{CB48258F-BCF1-4975-B43F-1CDCFF07A832}"/>
                </a:ext>
              </a:extLst>
            </p:cNvPr>
            <p:cNvGrpSpPr/>
            <p:nvPr/>
          </p:nvGrpSpPr>
          <p:grpSpPr>
            <a:xfrm>
              <a:off x="4476347" y="2076545"/>
              <a:ext cx="447954" cy="664476"/>
              <a:chOff x="4507478" y="2076545"/>
              <a:chExt cx="447954" cy="664476"/>
            </a:xfrm>
          </p:grpSpPr>
          <p:sp>
            <p:nvSpPr>
              <p:cNvPr id="68" name="Oval 67">
                <a:extLst>
                  <a:ext uri="{FF2B5EF4-FFF2-40B4-BE49-F238E27FC236}">
                    <a16:creationId xmlns:a16="http://schemas.microsoft.com/office/drawing/2014/main" id="{D1606834-F94A-4513-A99C-B5631D4944A3}"/>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79" name="Group 78">
                <a:extLst>
                  <a:ext uri="{FF2B5EF4-FFF2-40B4-BE49-F238E27FC236}">
                    <a16:creationId xmlns:a16="http://schemas.microsoft.com/office/drawing/2014/main" id="{AB57FE06-495C-4B6E-8970-09E086B4686E}"/>
                  </a:ext>
                </a:extLst>
              </p:cNvPr>
              <p:cNvGrpSpPr/>
              <p:nvPr/>
            </p:nvGrpSpPr>
            <p:grpSpPr>
              <a:xfrm>
                <a:off x="4507478" y="2076545"/>
                <a:ext cx="447954" cy="534751"/>
                <a:chOff x="4507478" y="2076545"/>
                <a:chExt cx="447954" cy="534751"/>
              </a:xfrm>
            </p:grpSpPr>
            <p:grpSp>
              <p:nvGrpSpPr>
                <p:cNvPr id="71" name="Group 70">
                  <a:extLst>
                    <a:ext uri="{FF2B5EF4-FFF2-40B4-BE49-F238E27FC236}">
                      <a16:creationId xmlns:a16="http://schemas.microsoft.com/office/drawing/2014/main" id="{235817DD-7C53-453A-B4BE-30AC9D85E71A}"/>
                    </a:ext>
                  </a:extLst>
                </p:cNvPr>
                <p:cNvGrpSpPr/>
                <p:nvPr/>
              </p:nvGrpSpPr>
              <p:grpSpPr>
                <a:xfrm>
                  <a:off x="4507478" y="2076545"/>
                  <a:ext cx="447954" cy="534751"/>
                  <a:chOff x="4501128" y="1906926"/>
                  <a:chExt cx="447954" cy="534751"/>
                </a:xfrm>
              </p:grpSpPr>
              <p:sp>
                <p:nvSpPr>
                  <p:cNvPr id="70" name="Isosceles Triangle 69">
                    <a:extLst>
                      <a:ext uri="{FF2B5EF4-FFF2-40B4-BE49-F238E27FC236}">
                        <a16:creationId xmlns:a16="http://schemas.microsoft.com/office/drawing/2014/main" id="{FF992B90-6E23-416C-A65F-3A5137202A8D}"/>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69" name="Oval 68">
                    <a:extLst>
                      <a:ext uri="{FF2B5EF4-FFF2-40B4-BE49-F238E27FC236}">
                        <a16:creationId xmlns:a16="http://schemas.microsoft.com/office/drawing/2014/main" id="{CA2F0BA4-8A32-4813-B6AF-5B1DF5E36382}"/>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grpSp>
              <p:nvGrpSpPr>
                <p:cNvPr id="73" name="Group 4">
                  <a:extLst>
                    <a:ext uri="{FF2B5EF4-FFF2-40B4-BE49-F238E27FC236}">
                      <a16:creationId xmlns:a16="http://schemas.microsoft.com/office/drawing/2014/main" id="{2F914A69-CC50-4F86-9582-7E70C9A3DD5B}"/>
                    </a:ext>
                  </a:extLst>
                </p:cNvPr>
                <p:cNvGrpSpPr>
                  <a:grpSpLocks noChangeAspect="1"/>
                </p:cNvGrpSpPr>
                <p:nvPr/>
              </p:nvGrpSpPr>
              <p:grpSpPr bwMode="auto">
                <a:xfrm>
                  <a:off x="4620142" y="2165010"/>
                  <a:ext cx="211726" cy="243171"/>
                  <a:chOff x="2778" y="1504"/>
                  <a:chExt cx="202" cy="232"/>
                </a:xfrm>
                <a:solidFill>
                  <a:schemeClr val="bg2"/>
                </a:solidFill>
              </p:grpSpPr>
              <p:sp>
                <p:nvSpPr>
                  <p:cNvPr id="75" name="Freeform 5">
                    <a:extLst>
                      <a:ext uri="{FF2B5EF4-FFF2-40B4-BE49-F238E27FC236}">
                        <a16:creationId xmlns:a16="http://schemas.microsoft.com/office/drawing/2014/main" id="{3F295323-C4E9-42BF-A79C-3987DA947122}"/>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 name="Oval 6">
                    <a:extLst>
                      <a:ext uri="{FF2B5EF4-FFF2-40B4-BE49-F238E27FC236}">
                        <a16:creationId xmlns:a16="http://schemas.microsoft.com/office/drawing/2014/main" id="{9A7825C4-F4EF-4AA1-BDE0-02CE85BF35B6}"/>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 name="Oval 7">
                    <a:extLst>
                      <a:ext uri="{FF2B5EF4-FFF2-40B4-BE49-F238E27FC236}">
                        <a16:creationId xmlns:a16="http://schemas.microsoft.com/office/drawing/2014/main" id="{A1C0B264-3F94-4D60-BC11-C176FDBD2716}"/>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 name="Freeform 8">
                    <a:extLst>
                      <a:ext uri="{FF2B5EF4-FFF2-40B4-BE49-F238E27FC236}">
                        <a16:creationId xmlns:a16="http://schemas.microsoft.com/office/drawing/2014/main" id="{582AEEBB-4081-41B6-A706-DDC5A64BCC26}"/>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sp>
          <p:nvSpPr>
            <p:cNvPr id="48" name="Rectangle: Rounded Corners 47">
              <a:extLst>
                <a:ext uri="{FF2B5EF4-FFF2-40B4-BE49-F238E27FC236}">
                  <a16:creationId xmlns:a16="http://schemas.microsoft.com/office/drawing/2014/main" id="{99626D04-BE39-4A25-B7E4-845F500AAF92}"/>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18" name="Rectangle: Rounded Corners 3817">
              <a:extLst>
                <a:ext uri="{FF2B5EF4-FFF2-40B4-BE49-F238E27FC236}">
                  <a16:creationId xmlns:a16="http://schemas.microsoft.com/office/drawing/2014/main" id="{6A7FEFA5-EE6D-4715-A902-EE1FE3BBBA21}"/>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19" name="Rectangle: Rounded Corners 3818">
              <a:extLst>
                <a:ext uri="{FF2B5EF4-FFF2-40B4-BE49-F238E27FC236}">
                  <a16:creationId xmlns:a16="http://schemas.microsoft.com/office/drawing/2014/main" id="{D9C6590D-A391-4AB9-9D24-DC6493A05C1F}"/>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3820" name="Rectangle: Rounded Corners 3819">
              <a:extLst>
                <a:ext uri="{FF2B5EF4-FFF2-40B4-BE49-F238E27FC236}">
                  <a16:creationId xmlns:a16="http://schemas.microsoft.com/office/drawing/2014/main" id="{26456287-3E49-4055-9D5E-3AB6E11B2178}"/>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50" name="Straight Connector 49">
              <a:extLst>
                <a:ext uri="{FF2B5EF4-FFF2-40B4-BE49-F238E27FC236}">
                  <a16:creationId xmlns:a16="http://schemas.microsoft.com/office/drawing/2014/main" id="{F4F03C86-2FF0-49E6-8104-9537CE1FD5D0}"/>
                </a:ext>
              </a:extLst>
            </p:cNvPr>
            <p:cNvCxnSpPr>
              <a:stCxn id="48" idx="2"/>
              <a:endCxn id="3818"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3831" name="TextBox 3830">
              <a:extLst>
                <a:ext uri="{FF2B5EF4-FFF2-40B4-BE49-F238E27FC236}">
                  <a16:creationId xmlns:a16="http://schemas.microsoft.com/office/drawing/2014/main" id="{51262F29-0788-4DCF-A6BF-217C990B5CCF}"/>
                </a:ext>
              </a:extLst>
            </p:cNvPr>
            <p:cNvSpPr txBox="1"/>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latin typeface="CiscoSans ExtraLight" charset="0"/>
                <a:ea typeface="CiscoSans ExtraLight" charset="0"/>
                <a:cs typeface="CiscoSans ExtraLight" charset="0"/>
              </a:endParaRPr>
            </a:p>
          </p:txBody>
        </p:sp>
        <p:sp>
          <p:nvSpPr>
            <p:cNvPr id="62" name="Oval 61">
              <a:extLst>
                <a:ext uri="{FF2B5EF4-FFF2-40B4-BE49-F238E27FC236}">
                  <a16:creationId xmlns:a16="http://schemas.microsoft.com/office/drawing/2014/main" id="{E11EDA28-5997-4875-802F-B9185A7AF5BE}"/>
                </a:ext>
              </a:extLst>
            </p:cNvPr>
            <p:cNvSpPr/>
            <p:nvPr/>
          </p:nvSpPr>
          <p:spPr>
            <a:xfrm>
              <a:off x="4861357"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grpSp>
          <p:nvGrpSpPr>
            <p:cNvPr id="41" name="Group 40">
              <a:extLst>
                <a:ext uri="{FF2B5EF4-FFF2-40B4-BE49-F238E27FC236}">
                  <a16:creationId xmlns:a16="http://schemas.microsoft.com/office/drawing/2014/main" id="{5B045896-7B7F-49C7-A721-992ABCE4AB14}"/>
                </a:ext>
              </a:extLst>
            </p:cNvPr>
            <p:cNvGrpSpPr/>
            <p:nvPr/>
          </p:nvGrpSpPr>
          <p:grpSpPr>
            <a:xfrm>
              <a:off x="5555760" y="1912187"/>
              <a:ext cx="666253" cy="1036712"/>
              <a:chOff x="5555760" y="1912187"/>
              <a:chExt cx="666253" cy="1036712"/>
            </a:xfrm>
          </p:grpSpPr>
          <p:pic>
            <p:nvPicPr>
              <p:cNvPr id="1279" name="Picture 1278">
                <a:extLst>
                  <a:ext uri="{FF2B5EF4-FFF2-40B4-BE49-F238E27FC236}">
                    <a16:creationId xmlns:a16="http://schemas.microsoft.com/office/drawing/2014/main" id="{A659622B-5935-42F1-BF74-A9A7D9083A7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281" name="Picture 1280">
                <a:extLst>
                  <a:ext uri="{FF2B5EF4-FFF2-40B4-BE49-F238E27FC236}">
                    <a16:creationId xmlns:a16="http://schemas.microsoft.com/office/drawing/2014/main" id="{D5FF75AE-502E-4A9A-898F-E12791105A4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282" name="Picture 1281">
                <a:extLst>
                  <a:ext uri="{FF2B5EF4-FFF2-40B4-BE49-F238E27FC236}">
                    <a16:creationId xmlns:a16="http://schemas.microsoft.com/office/drawing/2014/main" id="{169DB7B8-0B73-436D-9110-ED8A14A1DBA7}"/>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283" name="Picture 1282">
                <a:extLst>
                  <a:ext uri="{FF2B5EF4-FFF2-40B4-BE49-F238E27FC236}">
                    <a16:creationId xmlns:a16="http://schemas.microsoft.com/office/drawing/2014/main" id="{F7FE0CEF-D40F-47CE-9570-17A5230A4FF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302" name="Group 1301">
              <a:extLst>
                <a:ext uri="{FF2B5EF4-FFF2-40B4-BE49-F238E27FC236}">
                  <a16:creationId xmlns:a16="http://schemas.microsoft.com/office/drawing/2014/main" id="{756E6EA3-A222-4357-B3F1-2E5C46A85885}"/>
                </a:ext>
              </a:extLst>
            </p:cNvPr>
            <p:cNvGrpSpPr/>
            <p:nvPr/>
          </p:nvGrpSpPr>
          <p:grpSpPr>
            <a:xfrm>
              <a:off x="4844282" y="1560778"/>
              <a:ext cx="891129" cy="465927"/>
              <a:chOff x="3359209" y="303257"/>
              <a:chExt cx="891129" cy="465927"/>
            </a:xfrm>
          </p:grpSpPr>
          <p:sp>
            <p:nvSpPr>
              <p:cNvPr id="1303" name="Isosceles Triangle 1302">
                <a:extLst>
                  <a:ext uri="{FF2B5EF4-FFF2-40B4-BE49-F238E27FC236}">
                    <a16:creationId xmlns:a16="http://schemas.microsoft.com/office/drawing/2014/main" id="{DEA74633-A9F0-459A-BAD1-8A1D262076ED}"/>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4" name="Rectangle: Rounded Corners 1303">
                <a:extLst>
                  <a:ext uri="{FF2B5EF4-FFF2-40B4-BE49-F238E27FC236}">
                    <a16:creationId xmlns:a16="http://schemas.microsoft.com/office/drawing/2014/main" id="{C30095A3-AFCD-4C20-947C-FC53E50C1B93}"/>
                  </a:ext>
                </a:extLst>
              </p:cNvPr>
              <p:cNvSpPr/>
              <p:nvPr/>
            </p:nvSpPr>
            <p:spPr>
              <a:xfrm>
                <a:off x="3359209" y="303257"/>
                <a:ext cx="891129"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2"/>
                    </a:solidFill>
                    <a:latin typeface="CiscoSans ExtraLight" charset="0"/>
                    <a:ea typeface="CiscoSans ExtraLight" charset="0"/>
                    <a:cs typeface="CiscoSans ExtraLight" charset="0"/>
                  </a:rPr>
                  <a:t>East-West</a:t>
                </a:r>
              </a:p>
            </p:txBody>
          </p:sp>
        </p:grpSp>
        <p:grpSp>
          <p:nvGrpSpPr>
            <p:cNvPr id="1305" name="Group 1304">
              <a:extLst>
                <a:ext uri="{FF2B5EF4-FFF2-40B4-BE49-F238E27FC236}">
                  <a16:creationId xmlns:a16="http://schemas.microsoft.com/office/drawing/2014/main" id="{CFCF9753-5652-4198-A71B-F8A05043CAD4}"/>
                </a:ext>
              </a:extLst>
            </p:cNvPr>
            <p:cNvGrpSpPr/>
            <p:nvPr/>
          </p:nvGrpSpPr>
          <p:grpSpPr>
            <a:xfrm flipH="1">
              <a:off x="6300162" y="1743106"/>
              <a:ext cx="988102" cy="379815"/>
              <a:chOff x="3719147" y="303257"/>
              <a:chExt cx="604759" cy="379815"/>
            </a:xfrm>
            <a:solidFill>
              <a:schemeClr val="accent5"/>
            </a:solidFill>
          </p:grpSpPr>
          <p:sp>
            <p:nvSpPr>
              <p:cNvPr id="1306" name="Isosceles Triangle 1305">
                <a:extLst>
                  <a:ext uri="{FF2B5EF4-FFF2-40B4-BE49-F238E27FC236}">
                    <a16:creationId xmlns:a16="http://schemas.microsoft.com/office/drawing/2014/main" id="{F997298E-5B4B-401E-8302-8FD471F8161F}"/>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07" name="Rectangle: Rounded Corners 1306">
                <a:extLst>
                  <a:ext uri="{FF2B5EF4-FFF2-40B4-BE49-F238E27FC236}">
                    <a16:creationId xmlns:a16="http://schemas.microsoft.com/office/drawing/2014/main" id="{FC090F91-5D84-4721-8363-AE3A80A7593E}"/>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2"/>
                    </a:solidFill>
                    <a:latin typeface="CiscoSans ExtraLight" charset="0"/>
                    <a:ea typeface="CiscoSans ExtraLight" charset="0"/>
                    <a:cs typeface="CiscoSans ExtraLight" charset="0"/>
                  </a:rPr>
                  <a:t>Process to Process</a:t>
                </a:r>
              </a:p>
            </p:txBody>
          </p:sp>
        </p:grpSp>
        <p:grpSp>
          <p:nvGrpSpPr>
            <p:cNvPr id="1308" name="Group 1307">
              <a:extLst>
                <a:ext uri="{FF2B5EF4-FFF2-40B4-BE49-F238E27FC236}">
                  <a16:creationId xmlns:a16="http://schemas.microsoft.com/office/drawing/2014/main" id="{E95483ED-DC07-4785-B185-01FC86D7258B}"/>
                </a:ext>
              </a:extLst>
            </p:cNvPr>
            <p:cNvGrpSpPr/>
            <p:nvPr/>
          </p:nvGrpSpPr>
          <p:grpSpPr>
            <a:xfrm>
              <a:off x="4191318" y="2974615"/>
              <a:ext cx="1038940" cy="547377"/>
              <a:chOff x="3211398" y="200071"/>
              <a:chExt cx="1038940" cy="547377"/>
            </a:xfrm>
          </p:grpSpPr>
          <p:sp>
            <p:nvSpPr>
              <p:cNvPr id="1309" name="Isosceles Triangle 1308">
                <a:extLst>
                  <a:ext uri="{FF2B5EF4-FFF2-40B4-BE49-F238E27FC236}">
                    <a16:creationId xmlns:a16="http://schemas.microsoft.com/office/drawing/2014/main" id="{80F01E6C-C6CC-40FD-939A-C112DCCD689F}"/>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10" name="Rectangle: Rounded Corners 1309">
                <a:extLst>
                  <a:ext uri="{FF2B5EF4-FFF2-40B4-BE49-F238E27FC236}">
                    <a16:creationId xmlns:a16="http://schemas.microsoft.com/office/drawing/2014/main" id="{4970F6A9-C162-4F87-8E45-724BD82A0300}"/>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CiscoSans ExtraLight" charset="0"/>
                    <a:ea typeface="CiscoSans ExtraLight" charset="0"/>
                    <a:cs typeface="CiscoSans ExtraLight" charset="0"/>
                  </a:rPr>
                  <a:t>North-South Perimeter</a:t>
                </a:r>
              </a:p>
            </p:txBody>
          </p:sp>
        </p:grpSp>
        <p:pic>
          <p:nvPicPr>
            <p:cNvPr id="1210" name="Picture 1209">
              <a:extLst>
                <a:ext uri="{FF2B5EF4-FFF2-40B4-BE49-F238E27FC236}">
                  <a16:creationId xmlns:a16="http://schemas.microsoft.com/office/drawing/2014/main" id="{E3DA7DE3-46AC-46C1-AE4F-1BBE5CDF4156}"/>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166844" y="1305933"/>
              <a:ext cx="571661" cy="571661"/>
            </a:xfrm>
            <a:prstGeom prst="rect">
              <a:avLst/>
            </a:prstGeom>
          </p:spPr>
        </p:pic>
        <p:pic>
          <p:nvPicPr>
            <p:cNvPr id="1212" name="Picture 1211">
              <a:extLst>
                <a:ext uri="{FF2B5EF4-FFF2-40B4-BE49-F238E27FC236}">
                  <a16:creationId xmlns:a16="http://schemas.microsoft.com/office/drawing/2014/main" id="{5E0E5021-93C8-4D94-B981-C605C3556A44}"/>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0166620" y="3503871"/>
              <a:ext cx="571661" cy="571661"/>
            </a:xfrm>
            <a:prstGeom prst="rect">
              <a:avLst/>
            </a:prstGeom>
          </p:spPr>
        </p:pic>
        <p:grpSp>
          <p:nvGrpSpPr>
            <p:cNvPr id="45" name="Group 44">
              <a:extLst>
                <a:ext uri="{FF2B5EF4-FFF2-40B4-BE49-F238E27FC236}">
                  <a16:creationId xmlns:a16="http://schemas.microsoft.com/office/drawing/2014/main" id="{AE333C18-42B2-48D4-B43B-6863811CDE58}"/>
                </a:ext>
              </a:extLst>
            </p:cNvPr>
            <p:cNvGrpSpPr/>
            <p:nvPr/>
          </p:nvGrpSpPr>
          <p:grpSpPr>
            <a:xfrm>
              <a:off x="8508630" y="1560778"/>
              <a:ext cx="3096946" cy="1961214"/>
              <a:chOff x="13127003" y="1560778"/>
              <a:chExt cx="3096946" cy="1961214"/>
            </a:xfrm>
          </p:grpSpPr>
          <p:grpSp>
            <p:nvGrpSpPr>
              <p:cNvPr id="1401" name="Group 1400">
                <a:extLst>
                  <a:ext uri="{FF2B5EF4-FFF2-40B4-BE49-F238E27FC236}">
                    <a16:creationId xmlns:a16="http://schemas.microsoft.com/office/drawing/2014/main" id="{B1A42D29-EF7D-4522-AFE3-2FDD31BF05C2}"/>
                  </a:ext>
                </a:extLst>
              </p:cNvPr>
              <p:cNvGrpSpPr/>
              <p:nvPr/>
            </p:nvGrpSpPr>
            <p:grpSpPr>
              <a:xfrm>
                <a:off x="14760091" y="2082895"/>
                <a:ext cx="618697" cy="448449"/>
                <a:chOff x="4207537" y="2273730"/>
                <a:chExt cx="598923" cy="434116"/>
              </a:xfrm>
            </p:grpSpPr>
            <p:grpSp>
              <p:nvGrpSpPr>
                <p:cNvPr id="1544" name="Group 1543">
                  <a:extLst>
                    <a:ext uri="{FF2B5EF4-FFF2-40B4-BE49-F238E27FC236}">
                      <a16:creationId xmlns:a16="http://schemas.microsoft.com/office/drawing/2014/main" id="{BC74036A-BB27-4026-8913-47CCE1265474}"/>
                    </a:ext>
                  </a:extLst>
                </p:cNvPr>
                <p:cNvGrpSpPr/>
                <p:nvPr/>
              </p:nvGrpSpPr>
              <p:grpSpPr>
                <a:xfrm>
                  <a:off x="4207537" y="2273730"/>
                  <a:ext cx="179387" cy="434116"/>
                  <a:chOff x="2330274" y="3840316"/>
                  <a:chExt cx="238125" cy="576262"/>
                </a:xfrm>
              </p:grpSpPr>
              <p:sp>
                <p:nvSpPr>
                  <p:cNvPr id="1559" name="Freeform 201">
                    <a:extLst>
                      <a:ext uri="{FF2B5EF4-FFF2-40B4-BE49-F238E27FC236}">
                        <a16:creationId xmlns:a16="http://schemas.microsoft.com/office/drawing/2014/main" id="{2E4388AE-8AF5-4BD9-92AD-69A03F5BC49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0" name="Line 202">
                    <a:extLst>
                      <a:ext uri="{FF2B5EF4-FFF2-40B4-BE49-F238E27FC236}">
                        <a16:creationId xmlns:a16="http://schemas.microsoft.com/office/drawing/2014/main" id="{95C49818-2FA9-461C-89AF-51C9AA0694F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1" name="Line 203">
                    <a:extLst>
                      <a:ext uri="{FF2B5EF4-FFF2-40B4-BE49-F238E27FC236}">
                        <a16:creationId xmlns:a16="http://schemas.microsoft.com/office/drawing/2014/main" id="{409BB736-3782-47F4-A032-57101D171B7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2" name="Line 204">
                    <a:extLst>
                      <a:ext uri="{FF2B5EF4-FFF2-40B4-BE49-F238E27FC236}">
                        <a16:creationId xmlns:a16="http://schemas.microsoft.com/office/drawing/2014/main" id="{3787E859-1A8A-4988-928B-79E5F7ACE8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3" name="Line 205">
                    <a:extLst>
                      <a:ext uri="{FF2B5EF4-FFF2-40B4-BE49-F238E27FC236}">
                        <a16:creationId xmlns:a16="http://schemas.microsoft.com/office/drawing/2014/main" id="{B096C036-779D-4043-9359-79A865BACBF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4" name="Line 206">
                    <a:extLst>
                      <a:ext uri="{FF2B5EF4-FFF2-40B4-BE49-F238E27FC236}">
                        <a16:creationId xmlns:a16="http://schemas.microsoft.com/office/drawing/2014/main" id="{25870EDD-C1E7-4D6B-BF24-2D3B99AC629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45" name="Group 1544">
                  <a:extLst>
                    <a:ext uri="{FF2B5EF4-FFF2-40B4-BE49-F238E27FC236}">
                      <a16:creationId xmlns:a16="http://schemas.microsoft.com/office/drawing/2014/main" id="{EA480857-1971-4E3E-9FC1-15C43D83CA41}"/>
                    </a:ext>
                  </a:extLst>
                </p:cNvPr>
                <p:cNvGrpSpPr/>
                <p:nvPr/>
              </p:nvGrpSpPr>
              <p:grpSpPr>
                <a:xfrm>
                  <a:off x="4417305" y="2273730"/>
                  <a:ext cx="179387" cy="434116"/>
                  <a:chOff x="2330274" y="3840316"/>
                  <a:chExt cx="238125" cy="576262"/>
                </a:xfrm>
              </p:grpSpPr>
              <p:sp>
                <p:nvSpPr>
                  <p:cNvPr id="1553" name="Freeform 201">
                    <a:extLst>
                      <a:ext uri="{FF2B5EF4-FFF2-40B4-BE49-F238E27FC236}">
                        <a16:creationId xmlns:a16="http://schemas.microsoft.com/office/drawing/2014/main" id="{CE5FC2A9-5168-4823-A3C9-A1088BAE95D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4" name="Line 202">
                    <a:extLst>
                      <a:ext uri="{FF2B5EF4-FFF2-40B4-BE49-F238E27FC236}">
                        <a16:creationId xmlns:a16="http://schemas.microsoft.com/office/drawing/2014/main" id="{9A136F8C-3F6F-4E0C-9F7F-84A9601733B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5" name="Line 203">
                    <a:extLst>
                      <a:ext uri="{FF2B5EF4-FFF2-40B4-BE49-F238E27FC236}">
                        <a16:creationId xmlns:a16="http://schemas.microsoft.com/office/drawing/2014/main" id="{2B3356F6-EFCB-41DB-9DED-2E81A13AA90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6" name="Line 204">
                    <a:extLst>
                      <a:ext uri="{FF2B5EF4-FFF2-40B4-BE49-F238E27FC236}">
                        <a16:creationId xmlns:a16="http://schemas.microsoft.com/office/drawing/2014/main" id="{55572E3D-7659-4E15-8185-760265A691A2}"/>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7" name="Line 205">
                    <a:extLst>
                      <a:ext uri="{FF2B5EF4-FFF2-40B4-BE49-F238E27FC236}">
                        <a16:creationId xmlns:a16="http://schemas.microsoft.com/office/drawing/2014/main" id="{DEF44EEA-1765-445C-8435-40EF654EAF9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8" name="Line 206">
                    <a:extLst>
                      <a:ext uri="{FF2B5EF4-FFF2-40B4-BE49-F238E27FC236}">
                        <a16:creationId xmlns:a16="http://schemas.microsoft.com/office/drawing/2014/main" id="{9EA24A9C-27F2-455D-B990-636B74CFC3D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46" name="Group 1545">
                  <a:extLst>
                    <a:ext uri="{FF2B5EF4-FFF2-40B4-BE49-F238E27FC236}">
                      <a16:creationId xmlns:a16="http://schemas.microsoft.com/office/drawing/2014/main" id="{8EB179BC-F639-4695-AA82-52416D1A7060}"/>
                    </a:ext>
                  </a:extLst>
                </p:cNvPr>
                <p:cNvGrpSpPr/>
                <p:nvPr/>
              </p:nvGrpSpPr>
              <p:grpSpPr>
                <a:xfrm>
                  <a:off x="4627073" y="2273730"/>
                  <a:ext cx="179387" cy="434116"/>
                  <a:chOff x="2330274" y="3840316"/>
                  <a:chExt cx="238125" cy="576262"/>
                </a:xfrm>
              </p:grpSpPr>
              <p:sp>
                <p:nvSpPr>
                  <p:cNvPr id="1547" name="Freeform 201">
                    <a:extLst>
                      <a:ext uri="{FF2B5EF4-FFF2-40B4-BE49-F238E27FC236}">
                        <a16:creationId xmlns:a16="http://schemas.microsoft.com/office/drawing/2014/main" id="{A28490BA-291F-410A-A9A6-C482E314222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8" name="Line 202">
                    <a:extLst>
                      <a:ext uri="{FF2B5EF4-FFF2-40B4-BE49-F238E27FC236}">
                        <a16:creationId xmlns:a16="http://schemas.microsoft.com/office/drawing/2014/main" id="{CAC40F72-C1D8-4526-891D-88DDFB28803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9" name="Line 203">
                    <a:extLst>
                      <a:ext uri="{FF2B5EF4-FFF2-40B4-BE49-F238E27FC236}">
                        <a16:creationId xmlns:a16="http://schemas.microsoft.com/office/drawing/2014/main" id="{341A8BBE-6383-4FB0-9944-9E06BD7D10C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0" name="Line 204">
                    <a:extLst>
                      <a:ext uri="{FF2B5EF4-FFF2-40B4-BE49-F238E27FC236}">
                        <a16:creationId xmlns:a16="http://schemas.microsoft.com/office/drawing/2014/main" id="{F45FF648-674B-4AA9-AE32-8206BA1D9B2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1" name="Line 205">
                    <a:extLst>
                      <a:ext uri="{FF2B5EF4-FFF2-40B4-BE49-F238E27FC236}">
                        <a16:creationId xmlns:a16="http://schemas.microsoft.com/office/drawing/2014/main" id="{0E3F56AA-81D7-4D96-A5FA-92BDF0AD0D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2" name="Line 206">
                    <a:extLst>
                      <a:ext uri="{FF2B5EF4-FFF2-40B4-BE49-F238E27FC236}">
                        <a16:creationId xmlns:a16="http://schemas.microsoft.com/office/drawing/2014/main" id="{F928081B-3D02-4B8A-AC82-203D25A6A4B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402" name="Group 1401">
                <a:extLst>
                  <a:ext uri="{FF2B5EF4-FFF2-40B4-BE49-F238E27FC236}">
                    <a16:creationId xmlns:a16="http://schemas.microsoft.com/office/drawing/2014/main" id="{A86A258C-42DB-4FD8-8524-555E1D26D7F2}"/>
                  </a:ext>
                </a:extLst>
              </p:cNvPr>
              <p:cNvGrpSpPr/>
              <p:nvPr/>
            </p:nvGrpSpPr>
            <p:grpSpPr>
              <a:xfrm>
                <a:off x="14760091" y="2835347"/>
                <a:ext cx="618697" cy="448449"/>
                <a:chOff x="4207537" y="2273730"/>
                <a:chExt cx="598923" cy="434116"/>
              </a:xfrm>
            </p:grpSpPr>
            <p:grpSp>
              <p:nvGrpSpPr>
                <p:cNvPr id="1523" name="Group 1522">
                  <a:extLst>
                    <a:ext uri="{FF2B5EF4-FFF2-40B4-BE49-F238E27FC236}">
                      <a16:creationId xmlns:a16="http://schemas.microsoft.com/office/drawing/2014/main" id="{D6D51494-AB87-497D-8931-7D3EB4F30AE4}"/>
                    </a:ext>
                  </a:extLst>
                </p:cNvPr>
                <p:cNvGrpSpPr/>
                <p:nvPr/>
              </p:nvGrpSpPr>
              <p:grpSpPr>
                <a:xfrm>
                  <a:off x="4207537" y="2273730"/>
                  <a:ext cx="179387" cy="434116"/>
                  <a:chOff x="2330274" y="3840316"/>
                  <a:chExt cx="238125" cy="576262"/>
                </a:xfrm>
              </p:grpSpPr>
              <p:sp>
                <p:nvSpPr>
                  <p:cNvPr id="1538" name="Freeform 201">
                    <a:extLst>
                      <a:ext uri="{FF2B5EF4-FFF2-40B4-BE49-F238E27FC236}">
                        <a16:creationId xmlns:a16="http://schemas.microsoft.com/office/drawing/2014/main" id="{9D722F2E-282B-4E19-9330-9950FD15FB94}"/>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9" name="Line 202">
                    <a:extLst>
                      <a:ext uri="{FF2B5EF4-FFF2-40B4-BE49-F238E27FC236}">
                        <a16:creationId xmlns:a16="http://schemas.microsoft.com/office/drawing/2014/main" id="{E3BEB078-5F01-456F-95A2-413D62C05A8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0" name="Line 203">
                    <a:extLst>
                      <a:ext uri="{FF2B5EF4-FFF2-40B4-BE49-F238E27FC236}">
                        <a16:creationId xmlns:a16="http://schemas.microsoft.com/office/drawing/2014/main" id="{0EC84204-CCBB-49D8-9818-C841D2E402A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1" name="Line 204">
                    <a:extLst>
                      <a:ext uri="{FF2B5EF4-FFF2-40B4-BE49-F238E27FC236}">
                        <a16:creationId xmlns:a16="http://schemas.microsoft.com/office/drawing/2014/main" id="{6AA3B364-E230-4BB0-AAF5-74D79F1BCA2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2" name="Line 205">
                    <a:extLst>
                      <a:ext uri="{FF2B5EF4-FFF2-40B4-BE49-F238E27FC236}">
                        <a16:creationId xmlns:a16="http://schemas.microsoft.com/office/drawing/2014/main" id="{130E5B46-DFAE-4FF4-973C-F8373748D29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3" name="Line 206">
                    <a:extLst>
                      <a:ext uri="{FF2B5EF4-FFF2-40B4-BE49-F238E27FC236}">
                        <a16:creationId xmlns:a16="http://schemas.microsoft.com/office/drawing/2014/main" id="{E069E31F-F6D5-44DB-A100-6BC106AD204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24" name="Group 1523">
                  <a:extLst>
                    <a:ext uri="{FF2B5EF4-FFF2-40B4-BE49-F238E27FC236}">
                      <a16:creationId xmlns:a16="http://schemas.microsoft.com/office/drawing/2014/main" id="{450B3628-306D-49A1-832D-7DE5FF1A1989}"/>
                    </a:ext>
                  </a:extLst>
                </p:cNvPr>
                <p:cNvGrpSpPr/>
                <p:nvPr/>
              </p:nvGrpSpPr>
              <p:grpSpPr>
                <a:xfrm>
                  <a:off x="4417305" y="2273730"/>
                  <a:ext cx="179387" cy="434116"/>
                  <a:chOff x="2330274" y="3840316"/>
                  <a:chExt cx="238125" cy="576262"/>
                </a:xfrm>
              </p:grpSpPr>
              <p:sp>
                <p:nvSpPr>
                  <p:cNvPr id="1532" name="Freeform 201">
                    <a:extLst>
                      <a:ext uri="{FF2B5EF4-FFF2-40B4-BE49-F238E27FC236}">
                        <a16:creationId xmlns:a16="http://schemas.microsoft.com/office/drawing/2014/main" id="{55F05C52-31B5-44E0-B0B2-F9F69B86989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3" name="Line 202">
                    <a:extLst>
                      <a:ext uri="{FF2B5EF4-FFF2-40B4-BE49-F238E27FC236}">
                        <a16:creationId xmlns:a16="http://schemas.microsoft.com/office/drawing/2014/main" id="{37E03C86-76DB-45DA-9F0C-A997230ABAB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4" name="Line 203">
                    <a:extLst>
                      <a:ext uri="{FF2B5EF4-FFF2-40B4-BE49-F238E27FC236}">
                        <a16:creationId xmlns:a16="http://schemas.microsoft.com/office/drawing/2014/main" id="{326C8600-BC11-488E-BAB7-3F67EC73133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5" name="Line 204">
                    <a:extLst>
                      <a:ext uri="{FF2B5EF4-FFF2-40B4-BE49-F238E27FC236}">
                        <a16:creationId xmlns:a16="http://schemas.microsoft.com/office/drawing/2014/main" id="{3CD92FBC-722F-432A-9B26-45E2AD2993D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6" name="Line 205">
                    <a:extLst>
                      <a:ext uri="{FF2B5EF4-FFF2-40B4-BE49-F238E27FC236}">
                        <a16:creationId xmlns:a16="http://schemas.microsoft.com/office/drawing/2014/main" id="{E06828FD-B4F6-4DEE-9C46-6FE725B17AF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7" name="Line 206">
                    <a:extLst>
                      <a:ext uri="{FF2B5EF4-FFF2-40B4-BE49-F238E27FC236}">
                        <a16:creationId xmlns:a16="http://schemas.microsoft.com/office/drawing/2014/main" id="{76F21121-3B28-4D94-919F-AEC81D57425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25" name="Group 1524">
                  <a:extLst>
                    <a:ext uri="{FF2B5EF4-FFF2-40B4-BE49-F238E27FC236}">
                      <a16:creationId xmlns:a16="http://schemas.microsoft.com/office/drawing/2014/main" id="{0AB98748-04C2-4A24-A0BE-E7551967CFDA}"/>
                    </a:ext>
                  </a:extLst>
                </p:cNvPr>
                <p:cNvGrpSpPr/>
                <p:nvPr/>
              </p:nvGrpSpPr>
              <p:grpSpPr>
                <a:xfrm>
                  <a:off x="4627073" y="2273730"/>
                  <a:ext cx="179387" cy="434116"/>
                  <a:chOff x="2330274" y="3840316"/>
                  <a:chExt cx="238125" cy="576262"/>
                </a:xfrm>
              </p:grpSpPr>
              <p:sp>
                <p:nvSpPr>
                  <p:cNvPr id="1526" name="Freeform 201">
                    <a:extLst>
                      <a:ext uri="{FF2B5EF4-FFF2-40B4-BE49-F238E27FC236}">
                        <a16:creationId xmlns:a16="http://schemas.microsoft.com/office/drawing/2014/main" id="{AD200E6D-00B1-41A2-A9DE-D044BAF1EE4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7" name="Line 202">
                    <a:extLst>
                      <a:ext uri="{FF2B5EF4-FFF2-40B4-BE49-F238E27FC236}">
                        <a16:creationId xmlns:a16="http://schemas.microsoft.com/office/drawing/2014/main" id="{B53D312D-40A5-4C82-B779-BE63F1E9D80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8" name="Line 203">
                    <a:extLst>
                      <a:ext uri="{FF2B5EF4-FFF2-40B4-BE49-F238E27FC236}">
                        <a16:creationId xmlns:a16="http://schemas.microsoft.com/office/drawing/2014/main" id="{7AAE3110-24BA-4218-9CA6-DB9C661C40D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9" name="Line 204">
                    <a:extLst>
                      <a:ext uri="{FF2B5EF4-FFF2-40B4-BE49-F238E27FC236}">
                        <a16:creationId xmlns:a16="http://schemas.microsoft.com/office/drawing/2014/main" id="{858DD5CF-B444-40B1-AA75-9F27EED0B2A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0" name="Line 205">
                    <a:extLst>
                      <a:ext uri="{FF2B5EF4-FFF2-40B4-BE49-F238E27FC236}">
                        <a16:creationId xmlns:a16="http://schemas.microsoft.com/office/drawing/2014/main" id="{75AED1B7-AA6D-4C2E-86C9-8AC086179F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1" name="Line 206">
                    <a:extLst>
                      <a:ext uri="{FF2B5EF4-FFF2-40B4-BE49-F238E27FC236}">
                        <a16:creationId xmlns:a16="http://schemas.microsoft.com/office/drawing/2014/main" id="{19A8EE2E-6497-4A16-B73C-66C1076B2BD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cxnSp>
            <p:nvCxnSpPr>
              <p:cNvPr id="1403" name="Connector: Elbow 1402">
                <a:extLst>
                  <a:ext uri="{FF2B5EF4-FFF2-40B4-BE49-F238E27FC236}">
                    <a16:creationId xmlns:a16="http://schemas.microsoft.com/office/drawing/2014/main" id="{C9A3B5D9-14AD-475D-B106-51D3353ADE6D}"/>
                  </a:ext>
                </a:extLst>
              </p:cNvPr>
              <p:cNvCxnSpPr>
                <a:cxnSpLocks/>
              </p:cNvCxnSpPr>
              <p:nvPr/>
            </p:nvCxnSpPr>
            <p:spPr>
              <a:xfrm rot="5400000">
                <a:off x="14479062"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404" name="Connector: Elbow 1403">
                <a:extLst>
                  <a:ext uri="{FF2B5EF4-FFF2-40B4-BE49-F238E27FC236}">
                    <a16:creationId xmlns:a16="http://schemas.microsoft.com/office/drawing/2014/main" id="{F54ACBA9-0A56-4343-80A7-9425E7450B2F}"/>
                  </a:ext>
                </a:extLst>
              </p:cNvPr>
              <p:cNvCxnSpPr>
                <a:cxnSpLocks/>
              </p:cNvCxnSpPr>
              <p:nvPr/>
            </p:nvCxnSpPr>
            <p:spPr>
              <a:xfrm rot="16200000" flipV="1">
                <a:off x="14479062"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405" name="Group 1404">
                <a:extLst>
                  <a:ext uri="{FF2B5EF4-FFF2-40B4-BE49-F238E27FC236}">
                    <a16:creationId xmlns:a16="http://schemas.microsoft.com/office/drawing/2014/main" id="{2DA6BFB7-969C-4FAB-A55D-5B9FEF5F220A}"/>
                  </a:ext>
                </a:extLst>
              </p:cNvPr>
              <p:cNvGrpSpPr/>
              <p:nvPr/>
            </p:nvGrpSpPr>
            <p:grpSpPr>
              <a:xfrm>
                <a:off x="14459054" y="2953858"/>
                <a:ext cx="226628" cy="226628"/>
                <a:chOff x="1358899" y="2193925"/>
                <a:chExt cx="390525" cy="390525"/>
              </a:xfrm>
            </p:grpSpPr>
            <p:sp>
              <p:nvSpPr>
                <p:cNvPr id="1515" name="Rectangle: Rounded Corners 1514">
                  <a:extLst>
                    <a:ext uri="{FF2B5EF4-FFF2-40B4-BE49-F238E27FC236}">
                      <a16:creationId xmlns:a16="http://schemas.microsoft.com/office/drawing/2014/main" id="{407C2025-FBF9-4488-93B3-2E84470CF208}"/>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516" name="Group 1515">
                  <a:extLst>
                    <a:ext uri="{FF2B5EF4-FFF2-40B4-BE49-F238E27FC236}">
                      <a16:creationId xmlns:a16="http://schemas.microsoft.com/office/drawing/2014/main" id="{5B739F62-CB31-46F2-9400-6F03CCC09B51}"/>
                    </a:ext>
                  </a:extLst>
                </p:cNvPr>
                <p:cNvGrpSpPr/>
                <p:nvPr/>
              </p:nvGrpSpPr>
              <p:grpSpPr>
                <a:xfrm>
                  <a:off x="1420588" y="2248963"/>
                  <a:ext cx="267146" cy="280448"/>
                  <a:chOff x="1401763" y="2228851"/>
                  <a:chExt cx="307974" cy="323308"/>
                </a:xfrm>
              </p:grpSpPr>
              <p:grpSp>
                <p:nvGrpSpPr>
                  <p:cNvPr id="1517" name="Group 1516">
                    <a:extLst>
                      <a:ext uri="{FF2B5EF4-FFF2-40B4-BE49-F238E27FC236}">
                        <a16:creationId xmlns:a16="http://schemas.microsoft.com/office/drawing/2014/main" id="{C22292FB-BF46-4FA4-A117-612694268E13}"/>
                      </a:ext>
                    </a:extLst>
                  </p:cNvPr>
                  <p:cNvGrpSpPr/>
                  <p:nvPr/>
                </p:nvGrpSpPr>
                <p:grpSpPr>
                  <a:xfrm>
                    <a:off x="1482725" y="2295526"/>
                    <a:ext cx="227012" cy="256633"/>
                    <a:chOff x="1482725" y="2276476"/>
                    <a:chExt cx="227012" cy="256633"/>
                  </a:xfrm>
                  <a:solidFill>
                    <a:schemeClr val="bg2"/>
                  </a:solidFill>
                </p:grpSpPr>
                <p:sp>
                  <p:nvSpPr>
                    <p:cNvPr id="1521" name="Freeform 33">
                      <a:extLst>
                        <a:ext uri="{FF2B5EF4-FFF2-40B4-BE49-F238E27FC236}">
                          <a16:creationId xmlns:a16="http://schemas.microsoft.com/office/drawing/2014/main" id="{106F4060-E0A5-479E-AAEE-687988B752B7}"/>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2" name="Freeform 33">
                      <a:extLst>
                        <a:ext uri="{FF2B5EF4-FFF2-40B4-BE49-F238E27FC236}">
                          <a16:creationId xmlns:a16="http://schemas.microsoft.com/office/drawing/2014/main" id="{E5369B3C-B7B7-435A-A7BA-74F93FF83F3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18" name="Group 1517">
                    <a:extLst>
                      <a:ext uri="{FF2B5EF4-FFF2-40B4-BE49-F238E27FC236}">
                        <a16:creationId xmlns:a16="http://schemas.microsoft.com/office/drawing/2014/main" id="{E4497A37-46BA-4589-AE1D-729B0C717EB2}"/>
                      </a:ext>
                    </a:extLst>
                  </p:cNvPr>
                  <p:cNvGrpSpPr/>
                  <p:nvPr/>
                </p:nvGrpSpPr>
                <p:grpSpPr>
                  <a:xfrm flipH="1">
                    <a:off x="1401763" y="2228851"/>
                    <a:ext cx="227012" cy="256633"/>
                    <a:chOff x="1482725" y="2276476"/>
                    <a:chExt cx="227012" cy="256633"/>
                  </a:xfrm>
                </p:grpSpPr>
                <p:sp>
                  <p:nvSpPr>
                    <p:cNvPr id="1519" name="Freeform 33">
                      <a:extLst>
                        <a:ext uri="{FF2B5EF4-FFF2-40B4-BE49-F238E27FC236}">
                          <a16:creationId xmlns:a16="http://schemas.microsoft.com/office/drawing/2014/main" id="{4CD4595C-9838-45FE-B027-8188B5FFB8A9}"/>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0" name="Freeform 33">
                      <a:extLst>
                        <a:ext uri="{FF2B5EF4-FFF2-40B4-BE49-F238E27FC236}">
                          <a16:creationId xmlns:a16="http://schemas.microsoft.com/office/drawing/2014/main" id="{54A2272D-4DD4-402E-926A-9905D8BF6C4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406" name="Group 1405">
                <a:extLst>
                  <a:ext uri="{FF2B5EF4-FFF2-40B4-BE49-F238E27FC236}">
                    <a16:creationId xmlns:a16="http://schemas.microsoft.com/office/drawing/2014/main" id="{4D52520F-FA90-4AB3-99F3-B7EEB9465723}"/>
                  </a:ext>
                </a:extLst>
              </p:cNvPr>
              <p:cNvGrpSpPr/>
              <p:nvPr/>
            </p:nvGrpSpPr>
            <p:grpSpPr>
              <a:xfrm>
                <a:off x="14459054" y="2210215"/>
                <a:ext cx="226628" cy="226628"/>
                <a:chOff x="1358899" y="2193925"/>
                <a:chExt cx="390525" cy="390525"/>
              </a:xfrm>
            </p:grpSpPr>
            <p:sp>
              <p:nvSpPr>
                <p:cNvPr id="1507" name="Rectangle: Rounded Corners 1506">
                  <a:extLst>
                    <a:ext uri="{FF2B5EF4-FFF2-40B4-BE49-F238E27FC236}">
                      <a16:creationId xmlns:a16="http://schemas.microsoft.com/office/drawing/2014/main" id="{965A558D-F476-4B2E-9CA4-AB7D5CAB365A}"/>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508" name="Group 1507">
                  <a:extLst>
                    <a:ext uri="{FF2B5EF4-FFF2-40B4-BE49-F238E27FC236}">
                      <a16:creationId xmlns:a16="http://schemas.microsoft.com/office/drawing/2014/main" id="{1A2ADD61-6EC3-479B-BD11-48F65FA1BA78}"/>
                    </a:ext>
                  </a:extLst>
                </p:cNvPr>
                <p:cNvGrpSpPr/>
                <p:nvPr/>
              </p:nvGrpSpPr>
              <p:grpSpPr>
                <a:xfrm>
                  <a:off x="1420588" y="2248963"/>
                  <a:ext cx="267146" cy="280448"/>
                  <a:chOff x="1401763" y="2228851"/>
                  <a:chExt cx="307974" cy="323308"/>
                </a:xfrm>
              </p:grpSpPr>
              <p:grpSp>
                <p:nvGrpSpPr>
                  <p:cNvPr id="1509" name="Group 1508">
                    <a:extLst>
                      <a:ext uri="{FF2B5EF4-FFF2-40B4-BE49-F238E27FC236}">
                        <a16:creationId xmlns:a16="http://schemas.microsoft.com/office/drawing/2014/main" id="{B0AD5B78-B52B-4177-96F1-90A46B9B3DEC}"/>
                      </a:ext>
                    </a:extLst>
                  </p:cNvPr>
                  <p:cNvGrpSpPr/>
                  <p:nvPr/>
                </p:nvGrpSpPr>
                <p:grpSpPr>
                  <a:xfrm>
                    <a:off x="1482725" y="2295526"/>
                    <a:ext cx="227012" cy="256633"/>
                    <a:chOff x="1482725" y="2276476"/>
                    <a:chExt cx="227012" cy="256633"/>
                  </a:xfrm>
                  <a:solidFill>
                    <a:schemeClr val="bg2"/>
                  </a:solidFill>
                </p:grpSpPr>
                <p:sp>
                  <p:nvSpPr>
                    <p:cNvPr id="1513" name="Freeform 33">
                      <a:extLst>
                        <a:ext uri="{FF2B5EF4-FFF2-40B4-BE49-F238E27FC236}">
                          <a16:creationId xmlns:a16="http://schemas.microsoft.com/office/drawing/2014/main" id="{EE4D6D2B-D5BF-44F4-89B1-6804AC7BF7D4}"/>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4" name="Freeform 33">
                      <a:extLst>
                        <a:ext uri="{FF2B5EF4-FFF2-40B4-BE49-F238E27FC236}">
                          <a16:creationId xmlns:a16="http://schemas.microsoft.com/office/drawing/2014/main" id="{1513339E-D824-4219-B2DA-C70DAFD1FC92}"/>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510" name="Group 1509">
                    <a:extLst>
                      <a:ext uri="{FF2B5EF4-FFF2-40B4-BE49-F238E27FC236}">
                        <a16:creationId xmlns:a16="http://schemas.microsoft.com/office/drawing/2014/main" id="{CAF04DC1-750D-4E60-87ED-D78B8EB334F4}"/>
                      </a:ext>
                    </a:extLst>
                  </p:cNvPr>
                  <p:cNvGrpSpPr/>
                  <p:nvPr/>
                </p:nvGrpSpPr>
                <p:grpSpPr>
                  <a:xfrm flipH="1">
                    <a:off x="1401763" y="2228851"/>
                    <a:ext cx="227012" cy="256633"/>
                    <a:chOff x="1482725" y="2276476"/>
                    <a:chExt cx="227012" cy="256633"/>
                  </a:xfrm>
                </p:grpSpPr>
                <p:sp>
                  <p:nvSpPr>
                    <p:cNvPr id="1511" name="Freeform 33">
                      <a:extLst>
                        <a:ext uri="{FF2B5EF4-FFF2-40B4-BE49-F238E27FC236}">
                          <a16:creationId xmlns:a16="http://schemas.microsoft.com/office/drawing/2014/main" id="{3E82B7D9-0A21-45C8-B3E6-96002FA06544}"/>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2" name="Freeform 33">
                      <a:extLst>
                        <a:ext uri="{FF2B5EF4-FFF2-40B4-BE49-F238E27FC236}">
                          <a16:creationId xmlns:a16="http://schemas.microsoft.com/office/drawing/2014/main" id="{63517602-2E71-4B3E-80EB-0CE34EDCC10C}"/>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415" name="Group 1414">
                <a:extLst>
                  <a:ext uri="{FF2B5EF4-FFF2-40B4-BE49-F238E27FC236}">
                    <a16:creationId xmlns:a16="http://schemas.microsoft.com/office/drawing/2014/main" id="{CF7252FC-5EA3-457B-8DED-82A13CECAB9B}"/>
                  </a:ext>
                </a:extLst>
              </p:cNvPr>
              <p:cNvGrpSpPr/>
              <p:nvPr/>
            </p:nvGrpSpPr>
            <p:grpSpPr>
              <a:xfrm>
                <a:off x="13832728" y="2465614"/>
                <a:ext cx="443632" cy="443680"/>
                <a:chOff x="542940" y="1857375"/>
                <a:chExt cx="914400" cy="914494"/>
              </a:xfrm>
            </p:grpSpPr>
            <p:sp>
              <p:nvSpPr>
                <p:cNvPr id="1485" name="Oval 1484">
                  <a:extLst>
                    <a:ext uri="{FF2B5EF4-FFF2-40B4-BE49-F238E27FC236}">
                      <a16:creationId xmlns:a16="http://schemas.microsoft.com/office/drawing/2014/main" id="{E24A6D2B-15A2-4648-BBBC-59CD98CE3324}"/>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486" name="Group 4">
                  <a:extLst>
                    <a:ext uri="{FF2B5EF4-FFF2-40B4-BE49-F238E27FC236}">
                      <a16:creationId xmlns:a16="http://schemas.microsoft.com/office/drawing/2014/main" id="{BAB14D0A-D66D-4200-960B-0C79B759C7A1}"/>
                    </a:ext>
                  </a:extLst>
                </p:cNvPr>
                <p:cNvGrpSpPr>
                  <a:grpSpLocks noChangeAspect="1"/>
                </p:cNvGrpSpPr>
                <p:nvPr/>
              </p:nvGrpSpPr>
              <p:grpSpPr bwMode="auto">
                <a:xfrm>
                  <a:off x="543174" y="1857375"/>
                  <a:ext cx="913932" cy="914494"/>
                  <a:chOff x="1261" y="0"/>
                  <a:chExt cx="3238" cy="3240"/>
                </a:xfrm>
                <a:solidFill>
                  <a:schemeClr val="tx2"/>
                </a:solidFill>
              </p:grpSpPr>
              <p:sp>
                <p:nvSpPr>
                  <p:cNvPr id="1487" name="Freeform 5">
                    <a:extLst>
                      <a:ext uri="{FF2B5EF4-FFF2-40B4-BE49-F238E27FC236}">
                        <a16:creationId xmlns:a16="http://schemas.microsoft.com/office/drawing/2014/main" id="{38EBE0E2-DF07-4048-B62E-2344690136D3}"/>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8" name="Freeform 6">
                    <a:extLst>
                      <a:ext uri="{FF2B5EF4-FFF2-40B4-BE49-F238E27FC236}">
                        <a16:creationId xmlns:a16="http://schemas.microsoft.com/office/drawing/2014/main" id="{4B127766-85DC-458A-8494-E9CC57269249}"/>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9" name="Freeform 7">
                    <a:extLst>
                      <a:ext uri="{FF2B5EF4-FFF2-40B4-BE49-F238E27FC236}">
                        <a16:creationId xmlns:a16="http://schemas.microsoft.com/office/drawing/2014/main" id="{67E3B8ED-FE69-4F88-B0EC-1D0B8FCA0173}"/>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0" name="Freeform 8">
                    <a:extLst>
                      <a:ext uri="{FF2B5EF4-FFF2-40B4-BE49-F238E27FC236}">
                        <a16:creationId xmlns:a16="http://schemas.microsoft.com/office/drawing/2014/main" id="{1F661548-A12C-4D3C-9079-FC861568A0D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1" name="Freeform 9">
                    <a:extLst>
                      <a:ext uri="{FF2B5EF4-FFF2-40B4-BE49-F238E27FC236}">
                        <a16:creationId xmlns:a16="http://schemas.microsoft.com/office/drawing/2014/main" id="{40657C21-AF75-4CE3-805D-C183B38E0992}"/>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2" name="Freeform 10">
                    <a:extLst>
                      <a:ext uri="{FF2B5EF4-FFF2-40B4-BE49-F238E27FC236}">
                        <a16:creationId xmlns:a16="http://schemas.microsoft.com/office/drawing/2014/main" id="{289E03F0-A501-402A-9477-3B498ACF37D6}"/>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3" name="Freeform 11">
                    <a:extLst>
                      <a:ext uri="{FF2B5EF4-FFF2-40B4-BE49-F238E27FC236}">
                        <a16:creationId xmlns:a16="http://schemas.microsoft.com/office/drawing/2014/main" id="{A491D75F-A738-4D58-A5E4-346B0B2ABB5D}"/>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4" name="Freeform 12">
                    <a:extLst>
                      <a:ext uri="{FF2B5EF4-FFF2-40B4-BE49-F238E27FC236}">
                        <a16:creationId xmlns:a16="http://schemas.microsoft.com/office/drawing/2014/main" id="{B2309077-D4BE-42A9-BE6B-9CBA5524B756}"/>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5" name="Freeform 13">
                    <a:extLst>
                      <a:ext uri="{FF2B5EF4-FFF2-40B4-BE49-F238E27FC236}">
                        <a16:creationId xmlns:a16="http://schemas.microsoft.com/office/drawing/2014/main" id="{9FF3FD9D-0992-4BE3-9813-12C833F943B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6" name="Freeform 14">
                    <a:extLst>
                      <a:ext uri="{FF2B5EF4-FFF2-40B4-BE49-F238E27FC236}">
                        <a16:creationId xmlns:a16="http://schemas.microsoft.com/office/drawing/2014/main" id="{03E02D79-E962-44A2-8A3A-D1F16E672E53}"/>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7" name="Freeform 15">
                    <a:extLst>
                      <a:ext uri="{FF2B5EF4-FFF2-40B4-BE49-F238E27FC236}">
                        <a16:creationId xmlns:a16="http://schemas.microsoft.com/office/drawing/2014/main" id="{63825721-C57B-4F10-AFD8-7293EAE44EAF}"/>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8" name="Freeform 16">
                    <a:extLst>
                      <a:ext uri="{FF2B5EF4-FFF2-40B4-BE49-F238E27FC236}">
                        <a16:creationId xmlns:a16="http://schemas.microsoft.com/office/drawing/2014/main" id="{FC32E6C1-7860-4172-BBC8-F4EFFFD59AC8}"/>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9" name="Freeform 17">
                    <a:extLst>
                      <a:ext uri="{FF2B5EF4-FFF2-40B4-BE49-F238E27FC236}">
                        <a16:creationId xmlns:a16="http://schemas.microsoft.com/office/drawing/2014/main" id="{BE6CD4F3-CE9B-4A13-9BC9-AE36DA8E309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0" name="Freeform 18">
                    <a:extLst>
                      <a:ext uri="{FF2B5EF4-FFF2-40B4-BE49-F238E27FC236}">
                        <a16:creationId xmlns:a16="http://schemas.microsoft.com/office/drawing/2014/main" id="{7CD73A6B-D08D-48D1-87CD-E95E529DAB76}"/>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1" name="Freeform 19">
                    <a:extLst>
                      <a:ext uri="{FF2B5EF4-FFF2-40B4-BE49-F238E27FC236}">
                        <a16:creationId xmlns:a16="http://schemas.microsoft.com/office/drawing/2014/main" id="{74265E48-88DA-475A-8CFB-617B781C8AA0}"/>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2" name="Freeform 20">
                    <a:extLst>
                      <a:ext uri="{FF2B5EF4-FFF2-40B4-BE49-F238E27FC236}">
                        <a16:creationId xmlns:a16="http://schemas.microsoft.com/office/drawing/2014/main" id="{93E0668A-9ABE-4248-888E-B569FF68ACB8}"/>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3" name="Freeform 21">
                    <a:extLst>
                      <a:ext uri="{FF2B5EF4-FFF2-40B4-BE49-F238E27FC236}">
                        <a16:creationId xmlns:a16="http://schemas.microsoft.com/office/drawing/2014/main" id="{39ACC2C5-3481-4431-A222-F4CCD5B7B1CC}"/>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4" name="Freeform 22">
                    <a:extLst>
                      <a:ext uri="{FF2B5EF4-FFF2-40B4-BE49-F238E27FC236}">
                        <a16:creationId xmlns:a16="http://schemas.microsoft.com/office/drawing/2014/main" id="{16C3C9B9-1C3C-4EFF-B2E3-8DB36EF0CA28}"/>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5" name="Freeform 23">
                    <a:extLst>
                      <a:ext uri="{FF2B5EF4-FFF2-40B4-BE49-F238E27FC236}">
                        <a16:creationId xmlns:a16="http://schemas.microsoft.com/office/drawing/2014/main" id="{1F7000D4-4BB5-4A00-9DE5-7E2DF5AC2E7E}"/>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6" name="Freeform 24">
                    <a:extLst>
                      <a:ext uri="{FF2B5EF4-FFF2-40B4-BE49-F238E27FC236}">
                        <a16:creationId xmlns:a16="http://schemas.microsoft.com/office/drawing/2014/main" id="{2F607021-E717-44E5-B478-47D90A8D8031}"/>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sp>
            <p:nvSpPr>
              <p:cNvPr id="1331" name="Rectangle: Rounded Corners 1330">
                <a:extLst>
                  <a:ext uri="{FF2B5EF4-FFF2-40B4-BE49-F238E27FC236}">
                    <a16:creationId xmlns:a16="http://schemas.microsoft.com/office/drawing/2014/main" id="{B192423F-8108-4DB3-B4AA-1B2AC61B0188}"/>
                  </a:ext>
                </a:extLst>
              </p:cNvPr>
              <p:cNvSpPr/>
              <p:nvPr/>
            </p:nvSpPr>
            <p:spPr>
              <a:xfrm>
                <a:off x="14718608"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32" name="Rectangle: Rounded Corners 1331">
                <a:extLst>
                  <a:ext uri="{FF2B5EF4-FFF2-40B4-BE49-F238E27FC236}">
                    <a16:creationId xmlns:a16="http://schemas.microsoft.com/office/drawing/2014/main" id="{A6DE1689-0A58-4B29-A769-97121BFD86EF}"/>
                  </a:ext>
                </a:extLst>
              </p:cNvPr>
              <p:cNvSpPr/>
              <p:nvPr/>
            </p:nvSpPr>
            <p:spPr>
              <a:xfrm>
                <a:off x="14718608"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33" name="Rectangle: Rounded Corners 1332">
                <a:extLst>
                  <a:ext uri="{FF2B5EF4-FFF2-40B4-BE49-F238E27FC236}">
                    <a16:creationId xmlns:a16="http://schemas.microsoft.com/office/drawing/2014/main" id="{36C0B4FB-71E7-4551-AE9A-718E2A16BBF6}"/>
                  </a:ext>
                </a:extLst>
              </p:cNvPr>
              <p:cNvSpPr/>
              <p:nvPr/>
            </p:nvSpPr>
            <p:spPr>
              <a:xfrm>
                <a:off x="14423501"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34" name="Rectangle: Rounded Corners 1333">
                <a:extLst>
                  <a:ext uri="{FF2B5EF4-FFF2-40B4-BE49-F238E27FC236}">
                    <a16:creationId xmlns:a16="http://schemas.microsoft.com/office/drawing/2014/main" id="{2F7F704C-8992-4142-A6E4-03DCA4D8E43B}"/>
                  </a:ext>
                </a:extLst>
              </p:cNvPr>
              <p:cNvSpPr/>
              <p:nvPr/>
            </p:nvSpPr>
            <p:spPr>
              <a:xfrm>
                <a:off x="14423501"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cxnSp>
            <p:nvCxnSpPr>
              <p:cNvPr id="1335" name="Straight Connector 1334">
                <a:extLst>
                  <a:ext uri="{FF2B5EF4-FFF2-40B4-BE49-F238E27FC236}">
                    <a16:creationId xmlns:a16="http://schemas.microsoft.com/office/drawing/2014/main" id="{7ADA55DD-B131-42D2-9B44-BAA9A6B90DCC}"/>
                  </a:ext>
                </a:extLst>
              </p:cNvPr>
              <p:cNvCxnSpPr>
                <a:stCxn id="1331" idx="2"/>
                <a:endCxn id="1332" idx="0"/>
              </p:cNvCxnSpPr>
              <p:nvPr/>
            </p:nvCxnSpPr>
            <p:spPr>
              <a:xfrm>
                <a:off x="15072735"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336" name="TextBox 1335">
                <a:extLst>
                  <a:ext uri="{FF2B5EF4-FFF2-40B4-BE49-F238E27FC236}">
                    <a16:creationId xmlns:a16="http://schemas.microsoft.com/office/drawing/2014/main" id="{2198837D-D385-4726-829D-3251A62F7076}"/>
                  </a:ext>
                </a:extLst>
              </p:cNvPr>
              <p:cNvSpPr txBox="1"/>
              <p:nvPr/>
            </p:nvSpPr>
            <p:spPr>
              <a:xfrm>
                <a:off x="13792568"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latin typeface="CiscoSans ExtraLight" charset="0"/>
                  <a:ea typeface="CiscoSans ExtraLight" charset="0"/>
                  <a:cs typeface="CiscoSans ExtraLight" charset="0"/>
                </a:endParaRPr>
              </a:p>
            </p:txBody>
          </p:sp>
          <p:sp>
            <p:nvSpPr>
              <p:cNvPr id="1337" name="Oval 1336">
                <a:extLst>
                  <a:ext uri="{FF2B5EF4-FFF2-40B4-BE49-F238E27FC236}">
                    <a16:creationId xmlns:a16="http://schemas.microsoft.com/office/drawing/2014/main" id="{7BEA92DE-3A03-4F2D-8DA1-5F3345D0154E}"/>
                  </a:ext>
                </a:extLst>
              </p:cNvPr>
              <p:cNvSpPr/>
              <p:nvPr/>
            </p:nvSpPr>
            <p:spPr>
              <a:xfrm>
                <a:off x="13797042"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grpSp>
            <p:nvGrpSpPr>
              <p:cNvPr id="1338" name="Group 1337">
                <a:extLst>
                  <a:ext uri="{FF2B5EF4-FFF2-40B4-BE49-F238E27FC236}">
                    <a16:creationId xmlns:a16="http://schemas.microsoft.com/office/drawing/2014/main" id="{35006E9A-108E-4FBE-AFD7-E264E573A770}"/>
                  </a:ext>
                </a:extLst>
              </p:cNvPr>
              <p:cNvGrpSpPr/>
              <p:nvPr/>
            </p:nvGrpSpPr>
            <p:grpSpPr>
              <a:xfrm>
                <a:off x="14491445" y="1912187"/>
                <a:ext cx="666253" cy="1036712"/>
                <a:chOff x="5555760" y="1912187"/>
                <a:chExt cx="666253" cy="1036712"/>
              </a:xfrm>
            </p:grpSpPr>
            <p:pic>
              <p:nvPicPr>
                <p:cNvPr id="1348" name="Picture 1347">
                  <a:extLst>
                    <a:ext uri="{FF2B5EF4-FFF2-40B4-BE49-F238E27FC236}">
                      <a16:creationId xmlns:a16="http://schemas.microsoft.com/office/drawing/2014/main" id="{BDBB7A1E-E647-431F-A76C-F51DF722DCD1}"/>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349" name="Picture 1348">
                  <a:extLst>
                    <a:ext uri="{FF2B5EF4-FFF2-40B4-BE49-F238E27FC236}">
                      <a16:creationId xmlns:a16="http://schemas.microsoft.com/office/drawing/2014/main" id="{80C0A5B6-FD85-4F1B-8EF0-E79F86DD3A99}"/>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350" name="Picture 1349">
                  <a:extLst>
                    <a:ext uri="{FF2B5EF4-FFF2-40B4-BE49-F238E27FC236}">
                      <a16:creationId xmlns:a16="http://schemas.microsoft.com/office/drawing/2014/main" id="{F728F7B0-9E98-4FB6-8FBA-A83C1D6CFC2A}"/>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351" name="Picture 1350">
                  <a:extLst>
                    <a:ext uri="{FF2B5EF4-FFF2-40B4-BE49-F238E27FC236}">
                      <a16:creationId xmlns:a16="http://schemas.microsoft.com/office/drawing/2014/main" id="{1F13831E-A0A2-4663-AF79-0A38CAE8246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339" name="Group 1338">
                <a:extLst>
                  <a:ext uri="{FF2B5EF4-FFF2-40B4-BE49-F238E27FC236}">
                    <a16:creationId xmlns:a16="http://schemas.microsoft.com/office/drawing/2014/main" id="{CE557D6C-36E3-47AE-B82E-882DA678FE26}"/>
                  </a:ext>
                </a:extLst>
              </p:cNvPr>
              <p:cNvGrpSpPr/>
              <p:nvPr/>
            </p:nvGrpSpPr>
            <p:grpSpPr>
              <a:xfrm>
                <a:off x="13779976" y="1560778"/>
                <a:ext cx="891121" cy="465927"/>
                <a:chOff x="3359218" y="303257"/>
                <a:chExt cx="891121" cy="465927"/>
              </a:xfrm>
            </p:grpSpPr>
            <p:sp>
              <p:nvSpPr>
                <p:cNvPr id="1346" name="Isosceles Triangle 1345">
                  <a:extLst>
                    <a:ext uri="{FF2B5EF4-FFF2-40B4-BE49-F238E27FC236}">
                      <a16:creationId xmlns:a16="http://schemas.microsoft.com/office/drawing/2014/main" id="{125588EE-6A0C-46CB-9931-998998561653}"/>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47" name="Rectangle: Rounded Corners 1346">
                  <a:extLst>
                    <a:ext uri="{FF2B5EF4-FFF2-40B4-BE49-F238E27FC236}">
                      <a16:creationId xmlns:a16="http://schemas.microsoft.com/office/drawing/2014/main" id="{A80EE7C1-17B8-4517-8D4F-3AD4420CAC56}"/>
                    </a:ext>
                  </a:extLst>
                </p:cNvPr>
                <p:cNvSpPr/>
                <p:nvPr/>
              </p:nvSpPr>
              <p:spPr>
                <a:xfrm>
                  <a:off x="3359218" y="303257"/>
                  <a:ext cx="89112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bg2"/>
                      </a:solidFill>
                      <a:latin typeface="CiscoSans ExtraLight" charset="0"/>
                      <a:ea typeface="CiscoSans ExtraLight" charset="0"/>
                      <a:cs typeface="CiscoSans ExtraLight" charset="0"/>
                    </a:rPr>
                    <a:t>East-West</a:t>
                  </a:r>
                </a:p>
              </p:txBody>
            </p:sp>
          </p:grpSp>
          <p:grpSp>
            <p:nvGrpSpPr>
              <p:cNvPr id="1340" name="Group 1339">
                <a:extLst>
                  <a:ext uri="{FF2B5EF4-FFF2-40B4-BE49-F238E27FC236}">
                    <a16:creationId xmlns:a16="http://schemas.microsoft.com/office/drawing/2014/main" id="{B22337A1-1D76-4A36-BC29-1F5D54FEACCB}"/>
                  </a:ext>
                </a:extLst>
              </p:cNvPr>
              <p:cNvGrpSpPr/>
              <p:nvPr/>
            </p:nvGrpSpPr>
            <p:grpSpPr>
              <a:xfrm flipH="1">
                <a:off x="15235847" y="1743106"/>
                <a:ext cx="988102" cy="379815"/>
                <a:chOff x="3719147" y="303257"/>
                <a:chExt cx="604759" cy="379815"/>
              </a:xfrm>
              <a:solidFill>
                <a:schemeClr val="accent5"/>
              </a:solidFill>
            </p:grpSpPr>
            <p:sp>
              <p:nvSpPr>
                <p:cNvPr id="1344" name="Isosceles Triangle 1343">
                  <a:extLst>
                    <a:ext uri="{FF2B5EF4-FFF2-40B4-BE49-F238E27FC236}">
                      <a16:creationId xmlns:a16="http://schemas.microsoft.com/office/drawing/2014/main" id="{AA2BB6DB-23A4-4A6C-9503-960192010E85}"/>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45" name="Rectangle: Rounded Corners 1344">
                  <a:extLst>
                    <a:ext uri="{FF2B5EF4-FFF2-40B4-BE49-F238E27FC236}">
                      <a16:creationId xmlns:a16="http://schemas.microsoft.com/office/drawing/2014/main" id="{E189E600-C189-4469-8051-038727A59774}"/>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bg2"/>
                      </a:solidFill>
                      <a:latin typeface="CiscoSans ExtraLight" charset="0"/>
                      <a:ea typeface="CiscoSans ExtraLight" charset="0"/>
                      <a:cs typeface="CiscoSans ExtraLight" charset="0"/>
                    </a:rPr>
                    <a:t>Process to Process</a:t>
                  </a:r>
                </a:p>
              </p:txBody>
            </p:sp>
          </p:grpSp>
          <p:grpSp>
            <p:nvGrpSpPr>
              <p:cNvPr id="1341" name="Group 1340">
                <a:extLst>
                  <a:ext uri="{FF2B5EF4-FFF2-40B4-BE49-F238E27FC236}">
                    <a16:creationId xmlns:a16="http://schemas.microsoft.com/office/drawing/2014/main" id="{0CC02CD7-2F1C-43D0-82D1-1D26F684DE72}"/>
                  </a:ext>
                </a:extLst>
              </p:cNvPr>
              <p:cNvGrpSpPr/>
              <p:nvPr/>
            </p:nvGrpSpPr>
            <p:grpSpPr>
              <a:xfrm>
                <a:off x="13127003" y="2974615"/>
                <a:ext cx="1038940" cy="547377"/>
                <a:chOff x="3211398" y="200071"/>
                <a:chExt cx="1038940" cy="547377"/>
              </a:xfrm>
            </p:grpSpPr>
            <p:sp>
              <p:nvSpPr>
                <p:cNvPr id="1342" name="Isosceles Triangle 1341">
                  <a:extLst>
                    <a:ext uri="{FF2B5EF4-FFF2-40B4-BE49-F238E27FC236}">
                      <a16:creationId xmlns:a16="http://schemas.microsoft.com/office/drawing/2014/main" id="{020EB0BB-F141-43C6-8B6A-D37E5D8680C9}"/>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343" name="Rectangle: Rounded Corners 1342">
                  <a:extLst>
                    <a:ext uri="{FF2B5EF4-FFF2-40B4-BE49-F238E27FC236}">
                      <a16:creationId xmlns:a16="http://schemas.microsoft.com/office/drawing/2014/main" id="{BBE348E3-5AC2-489E-A04E-832152B7FE7F}"/>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latin typeface="CiscoSans ExtraLight" charset="0"/>
                      <a:ea typeface="CiscoSans ExtraLight" charset="0"/>
                      <a:cs typeface="CiscoSans ExtraLight" charset="0"/>
                    </a:rPr>
                    <a:t>North-South</a:t>
                  </a:r>
                </a:p>
                <a:p>
                  <a:pPr algn="ctr"/>
                  <a:r>
                    <a:rPr lang="en-US" sz="1100" dirty="0">
                      <a:solidFill>
                        <a:schemeClr val="tx1"/>
                      </a:solidFill>
                      <a:latin typeface="CiscoSans ExtraLight" charset="0"/>
                      <a:ea typeface="CiscoSans ExtraLight" charset="0"/>
                      <a:cs typeface="CiscoSans ExtraLight" charset="0"/>
                    </a:rPr>
                    <a:t>Perimeter</a:t>
                  </a:r>
                </a:p>
              </p:txBody>
            </p:sp>
          </p:grpSp>
        </p:grpSp>
      </p:grpSp>
      <p:sp>
        <p:nvSpPr>
          <p:cNvPr id="2" name="Rectangle 1">
            <a:extLst>
              <a:ext uri="{FF2B5EF4-FFF2-40B4-BE49-F238E27FC236}">
                <a16:creationId xmlns:a16="http://schemas.microsoft.com/office/drawing/2014/main" id="{D941A42D-75B0-47CC-BB9B-14DCA7FBC5D0}"/>
              </a:ext>
            </a:extLst>
          </p:cNvPr>
          <p:cNvSpPr/>
          <p:nvPr/>
        </p:nvSpPr>
        <p:spPr>
          <a:xfrm>
            <a:off x="8751"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144929"/>
          </a:xfrm>
          <a:prstGeom prst="rect">
            <a:avLst/>
          </a:prstGeom>
          <a:noFill/>
        </p:spPr>
        <p:txBody>
          <a:bodyPr wrap="square" rtlCol="0" anchor="t">
            <a:spAutoFit/>
          </a:bodyPr>
          <a:lstStyle/>
          <a:p>
            <a:pPr defTabSz="685783">
              <a:lnSpc>
                <a:spcPct val="90000"/>
              </a:lnSpc>
              <a:spcBef>
                <a:spcPts val="600"/>
              </a:spcBef>
            </a:pPr>
            <a:r>
              <a:rPr lang="en-US" sz="2800" dirty="0">
                <a:solidFill>
                  <a:schemeClr val="bg1"/>
                </a:solidFill>
                <a:latin typeface="CiscoSans ExtraLight" charset="0"/>
                <a:ea typeface="CiscoSans ExtraLight" charset="0"/>
                <a:cs typeface="CiscoSans ExtraLight" charset="0"/>
              </a:rPr>
              <a:t>Segmentation: </a:t>
            </a:r>
            <a:r>
              <a:rPr lang="en-US" sz="2400" dirty="0">
                <a:solidFill>
                  <a:schemeClr val="bg2"/>
                </a:solidFill>
                <a:latin typeface="CiscoSans ExtraLight" charset="0"/>
                <a:ea typeface="CiscoSans ExtraLight" charset="0"/>
                <a:cs typeface="CiscoSans ExtraLight" charset="0"/>
              </a:rPr>
              <a:t>Reduce the Attack Surface</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49267" y="560453"/>
              <a:ext cx="318407" cy="318194"/>
              <a:chOff x="2439988" y="-1801813"/>
              <a:chExt cx="2363788" cy="2362200"/>
            </a:xfrm>
          </p:grpSpPr>
          <p:sp>
            <p:nvSpPr>
              <p:cNvPr id="52" name="Oval 36"/>
              <p:cNvSpPr>
                <a:spLocks noChangeArrowheads="1"/>
              </p:cNvSpPr>
              <p:nvPr/>
            </p:nvSpPr>
            <p:spPr bwMode="auto">
              <a:xfrm>
                <a:off x="2439988"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grpSp>
        <p:nvGrpSpPr>
          <p:cNvPr id="1201" name="Group 1200">
            <a:extLst>
              <a:ext uri="{FF2B5EF4-FFF2-40B4-BE49-F238E27FC236}">
                <a16:creationId xmlns:a16="http://schemas.microsoft.com/office/drawing/2014/main" id="{A54063F4-81D5-403B-B9AB-060A72F8DE7F}"/>
              </a:ext>
            </a:extLst>
          </p:cNvPr>
          <p:cNvGrpSpPr/>
          <p:nvPr/>
        </p:nvGrpSpPr>
        <p:grpSpPr>
          <a:xfrm>
            <a:off x="6593387" y="3286794"/>
            <a:ext cx="1993017" cy="486806"/>
            <a:chOff x="4755699" y="3092016"/>
            <a:chExt cx="2151216" cy="1240479"/>
          </a:xfrm>
        </p:grpSpPr>
        <p:sp>
          <p:nvSpPr>
            <p:cNvPr id="1202" name="Rectangle: Rounded Corners 1201">
              <a:extLst>
                <a:ext uri="{FF2B5EF4-FFF2-40B4-BE49-F238E27FC236}">
                  <a16:creationId xmlns:a16="http://schemas.microsoft.com/office/drawing/2014/main" id="{6863B459-687A-4D16-8908-35E3ECFFB6D1}"/>
                </a:ext>
              </a:extLst>
            </p:cNvPr>
            <p:cNvSpPr/>
            <p:nvPr/>
          </p:nvSpPr>
          <p:spPr>
            <a:xfrm>
              <a:off x="4755699" y="3217089"/>
              <a:ext cx="1579614" cy="1057592"/>
            </a:xfrm>
            <a:prstGeom prst="roundRect">
              <a:avLst>
                <a:gd name="adj" fmla="val 10749"/>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03" name="Isosceles Triangle 1202">
              <a:extLst>
                <a:ext uri="{FF2B5EF4-FFF2-40B4-BE49-F238E27FC236}">
                  <a16:creationId xmlns:a16="http://schemas.microsoft.com/office/drawing/2014/main" id="{16BFEE40-CF60-4C8A-A68C-E63BCC924303}"/>
                </a:ext>
              </a:extLst>
            </p:cNvPr>
            <p:cNvSpPr/>
            <p:nvPr/>
          </p:nvSpPr>
          <p:spPr>
            <a:xfrm rot="10800000" flipV="1">
              <a:off x="4859066" y="3092016"/>
              <a:ext cx="147754" cy="131304"/>
            </a:xfrm>
            <a:prstGeom prst="triangl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04" name="Rectangle 1203">
              <a:extLst>
                <a:ext uri="{FF2B5EF4-FFF2-40B4-BE49-F238E27FC236}">
                  <a16:creationId xmlns:a16="http://schemas.microsoft.com/office/drawing/2014/main" id="{FBBE6A86-2BF7-401D-8FB4-8D538C238DF1}"/>
                </a:ext>
              </a:extLst>
            </p:cNvPr>
            <p:cNvSpPr/>
            <p:nvPr/>
          </p:nvSpPr>
          <p:spPr>
            <a:xfrm>
              <a:off x="4775783" y="3273723"/>
              <a:ext cx="2131132" cy="1058772"/>
            </a:xfrm>
            <a:prstGeom prst="rect">
              <a:avLst/>
            </a:prstGeom>
          </p:spPr>
          <p:txBody>
            <a:bodyPr wrap="square" anchor="t">
              <a:spAutoFit/>
            </a:bodyPr>
            <a:lstStyle/>
            <a:p>
              <a:pPr>
                <a:spcBef>
                  <a:spcPts val="600"/>
                </a:spcBef>
              </a:pPr>
              <a:r>
                <a:rPr lang="en-US" sz="1050" dirty="0">
                  <a:latin typeface="CiscoSans ExtraLight" charset="0"/>
                  <a:ea typeface="CiscoSans ExtraLight" charset="0"/>
                  <a:cs typeface="CiscoSans ExtraLight" charset="0"/>
                </a:rPr>
                <a:t>Segmentation across </a:t>
              </a:r>
              <a:br>
                <a:rPr lang="en-US" sz="1050" dirty="0">
                  <a:latin typeface="CiscoSans ExtraLight" charset="0"/>
                  <a:ea typeface="CiscoSans ExtraLight" charset="0"/>
                  <a:cs typeface="CiscoSans ExtraLight" charset="0"/>
                </a:rPr>
              </a:br>
              <a:r>
                <a:rPr lang="en-US" sz="1050" dirty="0">
                  <a:latin typeface="CiscoSans ExtraLight" charset="0"/>
                  <a:ea typeface="CiscoSans ExtraLight" charset="0"/>
                  <a:cs typeface="CiscoSans ExtraLight" charset="0"/>
                </a:rPr>
                <a:t>multiple clouds</a:t>
              </a:r>
              <a:endParaRPr lang="en-US" sz="1200" dirty="0">
                <a:latin typeface="CiscoSans ExtraLight" charset="0"/>
                <a:ea typeface="CiscoSans ExtraLight" charset="0"/>
                <a:cs typeface="CiscoSans ExtraLight" charset="0"/>
              </a:endParaRPr>
            </a:p>
          </p:txBody>
        </p:sp>
      </p:grpSp>
      <p:sp>
        <p:nvSpPr>
          <p:cNvPr id="1293"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94" name="Rectangle 1293">
            <a:extLst>
              <a:ext uri="{FF2B5EF4-FFF2-40B4-BE49-F238E27FC236}">
                <a16:creationId xmlns:a16="http://schemas.microsoft.com/office/drawing/2014/main" id="{67B3A002-29DF-4AAC-B80F-4975850276B9}"/>
              </a:ext>
            </a:extLst>
          </p:cNvPr>
          <p:cNvSpPr/>
          <p:nvPr/>
        </p:nvSpPr>
        <p:spPr>
          <a:xfrm>
            <a:off x="510757" y="2774515"/>
            <a:ext cx="1000595" cy="261610"/>
          </a:xfrm>
          <a:prstGeom prst="rect">
            <a:avLst/>
          </a:prstGeom>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NGFW</a:t>
            </a:r>
            <a:endParaRPr lang="en-US" sz="1400" dirty="0">
              <a:solidFill>
                <a:schemeClr val="bg2"/>
              </a:solidFill>
              <a:latin typeface="CiscoSans ExtraLight" charset="0"/>
              <a:ea typeface="CiscoSans ExtraLight" charset="0"/>
              <a:cs typeface="CiscoSans ExtraLight" charset="0"/>
            </a:endParaRPr>
          </a:p>
        </p:txBody>
      </p:sp>
      <p:sp>
        <p:nvSpPr>
          <p:cNvPr id="1295" name="Rectangle: Rounded Corners 30">
            <a:extLst>
              <a:ext uri="{FF2B5EF4-FFF2-40B4-BE49-F238E27FC236}">
                <a16:creationId xmlns:a16="http://schemas.microsoft.com/office/drawing/2014/main" id="{BDD1837A-886D-40A3-8B58-B970F3C1C40C}"/>
              </a:ext>
            </a:extLst>
          </p:cNvPr>
          <p:cNvSpPr/>
          <p:nvPr/>
        </p:nvSpPr>
        <p:spPr>
          <a:xfrm>
            <a:off x="453012" y="3582441"/>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96" name="Group 1295"/>
          <p:cNvGrpSpPr/>
          <p:nvPr/>
        </p:nvGrpSpPr>
        <p:grpSpPr>
          <a:xfrm>
            <a:off x="455159" y="3170348"/>
            <a:ext cx="1224049" cy="269045"/>
            <a:chOff x="455159" y="3170348"/>
            <a:chExt cx="1224049" cy="269045"/>
          </a:xfrm>
          <a:solidFill>
            <a:schemeClr val="accent2"/>
          </a:solidFill>
        </p:grpSpPr>
        <p:sp>
          <p:nvSpPr>
            <p:cNvPr id="1297" name="Rectangle: Rounded Corners 30">
              <a:extLst>
                <a:ext uri="{FF2B5EF4-FFF2-40B4-BE49-F238E27FC236}">
                  <a16:creationId xmlns:a16="http://schemas.microsoft.com/office/drawing/2014/main" id="{BDD1837A-886D-40A3-8B58-B970F3C1C40C}"/>
                </a:ext>
              </a:extLst>
            </p:cNvPr>
            <p:cNvSpPr/>
            <p:nvPr/>
          </p:nvSpPr>
          <p:spPr>
            <a:xfrm>
              <a:off x="455159" y="3170348"/>
              <a:ext cx="1224049" cy="26904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298" name="Rectangle 1297">
              <a:extLst>
                <a:ext uri="{FF2B5EF4-FFF2-40B4-BE49-F238E27FC236}">
                  <a16:creationId xmlns:a16="http://schemas.microsoft.com/office/drawing/2014/main" id="{67B3A002-29DF-4AAC-B80F-4975850276B9}"/>
                </a:ext>
              </a:extLst>
            </p:cNvPr>
            <p:cNvSpPr/>
            <p:nvPr/>
          </p:nvSpPr>
          <p:spPr>
            <a:xfrm>
              <a:off x="510757" y="3171720"/>
              <a:ext cx="808235" cy="261610"/>
            </a:xfrm>
            <a:prstGeom prst="rect">
              <a:avLst/>
            </a:prstGeom>
            <a:grpFill/>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ACI</a:t>
              </a:r>
              <a:endParaRPr lang="en-US" sz="1400" dirty="0">
                <a:solidFill>
                  <a:schemeClr val="bg2"/>
                </a:solidFill>
                <a:latin typeface="CiscoSans ExtraLight" charset="0"/>
                <a:ea typeface="CiscoSans ExtraLight" charset="0"/>
                <a:cs typeface="CiscoSans ExtraLight" charset="0"/>
              </a:endParaRPr>
            </a:p>
          </p:txBody>
        </p:sp>
      </p:grpSp>
      <p:sp>
        <p:nvSpPr>
          <p:cNvPr id="1299" name="Rectangle 1298">
            <a:extLst>
              <a:ext uri="{FF2B5EF4-FFF2-40B4-BE49-F238E27FC236}">
                <a16:creationId xmlns:a16="http://schemas.microsoft.com/office/drawing/2014/main" id="{67B3A002-29DF-4AAC-B80F-4975850276B9}"/>
              </a:ext>
            </a:extLst>
          </p:cNvPr>
          <p:cNvSpPr/>
          <p:nvPr/>
        </p:nvSpPr>
        <p:spPr>
          <a:xfrm>
            <a:off x="479719" y="3579357"/>
            <a:ext cx="1184940" cy="261610"/>
          </a:xfrm>
          <a:prstGeom prst="rect">
            <a:avLst/>
          </a:prstGeom>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t>
            </a:r>
            <a:r>
              <a:rPr lang="en-US" sz="1100" dirty="0" err="1">
                <a:solidFill>
                  <a:schemeClr val="bg2"/>
                </a:solidFill>
                <a:latin typeface="CiscoSans ExtraLight" charset="0"/>
                <a:ea typeface="CiscoSans ExtraLight" charset="0"/>
                <a:cs typeface="CiscoSans ExtraLight" charset="0"/>
              </a:rPr>
              <a:t>Tetration</a:t>
            </a:r>
            <a:r>
              <a:rPr lang="en-US" sz="1100" dirty="0">
                <a:solidFill>
                  <a:schemeClr val="bg2"/>
                </a:solidFill>
                <a:latin typeface="CiscoSans ExtraLight" charset="0"/>
                <a:ea typeface="CiscoSans ExtraLight" charset="0"/>
                <a:cs typeface="CiscoSans ExtraLight" charset="0"/>
              </a:rPr>
              <a:t> </a:t>
            </a:r>
            <a:endParaRPr lang="en-US" sz="1400" dirty="0">
              <a:solidFill>
                <a:schemeClr val="bg2"/>
              </a:solidFill>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258712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4.32099E-6 L -0.46459 -4.32099E-6 " pathEditMode="relative" rAng="0" ptsTypes="AA">
                                      <p:cBhvr>
                                        <p:cTn id="6" dur="2500" fill="hold"/>
                                        <p:tgtEl>
                                          <p:spTgt spid="46"/>
                                        </p:tgtEl>
                                        <p:attrNameLst>
                                          <p:attrName>ppt_x</p:attrName>
                                          <p:attrName>ppt_y</p:attrName>
                                        </p:attrNameLst>
                                      </p:cBhvr>
                                      <p:rCtr x="-23229" y="0"/>
                                    </p:animMotion>
                                  </p:childTnLst>
                                </p:cTn>
                              </p:par>
                              <p:par>
                                <p:cTn id="7" presetID="10" presetClass="entr" presetSubtype="0" fill="hold" nodeType="withEffect">
                                  <p:stCondLst>
                                    <p:cond delay="2000"/>
                                  </p:stCondLst>
                                  <p:childTnLst>
                                    <p:set>
                                      <p:cBhvr>
                                        <p:cTn id="8" dur="1" fill="hold">
                                          <p:stCondLst>
                                            <p:cond delay="0"/>
                                          </p:stCondLst>
                                        </p:cTn>
                                        <p:tgtEl>
                                          <p:spTgt spid="1201"/>
                                        </p:tgtEl>
                                        <p:attrNameLst>
                                          <p:attrName>style.visibility</p:attrName>
                                        </p:attrNameLst>
                                      </p:cBhvr>
                                      <p:to>
                                        <p:strVal val="visible"/>
                                      </p:to>
                                    </p:set>
                                    <p:animEffect transition="in" filter="fade">
                                      <p:cBhvr>
                                        <p:cTn id="9" dur="250"/>
                                        <p:tgtEl>
                                          <p:spTgt spid="1201"/>
                                        </p:tgtEl>
                                      </p:cBhvr>
                                    </p:animEffect>
                                  </p:childTnLst>
                                </p:cTn>
                              </p:par>
                              <p:par>
                                <p:cTn id="10" presetID="6" presetClass="emph" presetSubtype="0" fill="hold" nodeType="withEffect">
                                  <p:stCondLst>
                                    <p:cond delay="1750"/>
                                  </p:stCondLst>
                                  <p:childTnLst>
                                    <p:animScale>
                                      <p:cBhvr>
                                        <p:cTn id="11" dur="10" fill="hold"/>
                                        <p:tgtEl>
                                          <p:spTgt spid="1201"/>
                                        </p:tgtEl>
                                      </p:cBhvr>
                                      <p:by x="1000" y="1000"/>
                                    </p:animScale>
                                  </p:childTnLst>
                                </p:cTn>
                              </p:par>
                              <p:par>
                                <p:cTn id="12" presetID="6" presetClass="emph" presetSubtype="0" decel="100000" fill="hold" nodeType="withEffect">
                                  <p:stCondLst>
                                    <p:cond delay="2000"/>
                                  </p:stCondLst>
                                  <p:childTnLst>
                                    <p:animScale>
                                      <p:cBhvr>
                                        <p:cTn id="13" dur="1000" fill="hold"/>
                                        <p:tgtEl>
                                          <p:spTgt spid="1201"/>
                                        </p:tgtEl>
                                      </p:cBhvr>
                                      <p:by x="9999000" y="9999000"/>
                                    </p:animScale>
                                  </p:childTnLst>
                                </p:cTn>
                              </p:par>
                              <p:par>
                                <p:cTn id="14" presetID="42" presetClass="path" presetSubtype="0" decel="100000" fill="hold" nodeType="withEffect">
                                  <p:stCondLst>
                                    <p:cond delay="2000"/>
                                  </p:stCondLst>
                                  <p:childTnLst>
                                    <p:animMotion origin="layout" path="M -3.88889E-6 2.46914E-7 L -0.075 -0.10926 " pathEditMode="relative" rAng="0" ptsTypes="AA">
                                      <p:cBhvr>
                                        <p:cTn id="15" dur="1000" spd="-100000" fill="hold"/>
                                        <p:tgtEl>
                                          <p:spTgt spid="1201"/>
                                        </p:tgtEl>
                                        <p:attrNameLst>
                                          <p:attrName>ppt_x</p:attrName>
                                          <p:attrName>ppt_y</p:attrName>
                                        </p:attrNameLst>
                                      </p:cBhvr>
                                      <p:rCtr x="-3750" y="-546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951873" y="-615394"/>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7" name="Group 1186">
            <a:extLst>
              <a:ext uri="{FF2B5EF4-FFF2-40B4-BE49-F238E27FC236}">
                <a16:creationId xmlns:a16="http://schemas.microsoft.com/office/drawing/2014/main" id="{3DA74C6F-D6BB-4AC1-A6BC-3D7D3DE1657E}"/>
              </a:ext>
            </a:extLst>
          </p:cNvPr>
          <p:cNvGrpSpPr/>
          <p:nvPr/>
        </p:nvGrpSpPr>
        <p:grpSpPr>
          <a:xfrm>
            <a:off x="-192333" y="813489"/>
            <a:ext cx="8477739" cy="3556493"/>
            <a:chOff x="4057123" y="813489"/>
            <a:chExt cx="8477739" cy="3556493"/>
          </a:xfrm>
        </p:grpSpPr>
        <p:sp>
          <p:nvSpPr>
            <p:cNvPr id="1188" name="Oval 1187">
              <a:extLst>
                <a:ext uri="{FF2B5EF4-FFF2-40B4-BE49-F238E27FC236}">
                  <a16:creationId xmlns:a16="http://schemas.microsoft.com/office/drawing/2014/main" id="{F4AE1DD1-98A2-42B5-9672-C8B34A061A11}"/>
                </a:ext>
              </a:extLst>
            </p:cNvPr>
            <p:cNvSpPr/>
            <p:nvPr/>
          </p:nvSpPr>
          <p:spPr>
            <a:xfrm>
              <a:off x="8892109"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0" name="Oval 1189">
              <a:extLst>
                <a:ext uri="{FF2B5EF4-FFF2-40B4-BE49-F238E27FC236}">
                  <a16:creationId xmlns:a16="http://schemas.microsoft.com/office/drawing/2014/main" id="{95BEA87C-0C4B-4E63-B251-2D62624B380D}"/>
                </a:ext>
              </a:extLst>
            </p:cNvPr>
            <p:cNvSpPr/>
            <p:nvPr/>
          </p:nvSpPr>
          <p:spPr>
            <a:xfrm>
              <a:off x="4555693"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92" name="Straight Connector 1191">
              <a:extLst>
                <a:ext uri="{FF2B5EF4-FFF2-40B4-BE49-F238E27FC236}">
                  <a16:creationId xmlns:a16="http://schemas.microsoft.com/office/drawing/2014/main" id="{6D05260D-EAED-47BE-82C4-5B0FA834C7AF}"/>
                </a:ext>
              </a:extLst>
            </p:cNvPr>
            <p:cNvCxnSpPr>
              <a:cxnSpLocks/>
            </p:cNvCxnSpPr>
            <p:nvPr/>
          </p:nvCxnSpPr>
          <p:spPr>
            <a:xfrm flipV="1">
              <a:off x="9960031"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a:extLst>
                <a:ext uri="{FF2B5EF4-FFF2-40B4-BE49-F238E27FC236}">
                  <a16:creationId xmlns:a16="http://schemas.microsoft.com/office/drawing/2014/main" id="{87A69562-ED0F-46E9-84AD-69A8002DEB72}"/>
                </a:ext>
              </a:extLst>
            </p:cNvPr>
            <p:cNvCxnSpPr>
              <a:cxnSpLocks/>
            </p:cNvCxnSpPr>
            <p:nvPr/>
          </p:nvCxnSpPr>
          <p:spPr>
            <a:xfrm flipV="1">
              <a:off x="10946551"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C340053F-AA5F-4B4A-BFC3-60EDAE0FD7E4}"/>
                </a:ext>
              </a:extLst>
            </p:cNvPr>
            <p:cNvCxnSpPr>
              <a:cxnSpLocks/>
            </p:cNvCxnSpPr>
            <p:nvPr/>
          </p:nvCxnSpPr>
          <p:spPr>
            <a:xfrm>
              <a:off x="4948184" y="1615530"/>
              <a:ext cx="392240" cy="41003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4738B800-413F-4AAD-B4F1-49DF077F8C17}"/>
                </a:ext>
              </a:extLst>
            </p:cNvPr>
            <p:cNvCxnSpPr>
              <a:cxnSpLocks/>
            </p:cNvCxnSpPr>
            <p:nvPr/>
          </p:nvCxnSpPr>
          <p:spPr>
            <a:xfrm>
              <a:off x="4320200" y="2687454"/>
              <a:ext cx="5208576"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D577CA8A-CEC5-4F35-A666-99AE0203BDB0}"/>
                </a:ext>
              </a:extLst>
            </p:cNvPr>
            <p:cNvCxnSpPr>
              <a:cxnSpLocks/>
            </p:cNvCxnSpPr>
            <p:nvPr/>
          </p:nvCxnSpPr>
          <p:spPr>
            <a:xfrm>
              <a:off x="6965268" y="3463514"/>
              <a:ext cx="311525" cy="20991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199" name="Oval 1198">
              <a:extLst>
                <a:ext uri="{FF2B5EF4-FFF2-40B4-BE49-F238E27FC236}">
                  <a16:creationId xmlns:a16="http://schemas.microsoft.com/office/drawing/2014/main" id="{F8AB7228-8B42-477D-A42A-B2EE6198E360}"/>
                </a:ext>
              </a:extLst>
            </p:cNvPr>
            <p:cNvSpPr/>
            <p:nvPr/>
          </p:nvSpPr>
          <p:spPr>
            <a:xfrm>
              <a:off x="4999941"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0" name="Oval 1199">
              <a:extLst>
                <a:ext uri="{FF2B5EF4-FFF2-40B4-BE49-F238E27FC236}">
                  <a16:creationId xmlns:a16="http://schemas.microsoft.com/office/drawing/2014/main" id="{3BFBFF28-CEA9-464B-931E-E2A5C9F32AA7}"/>
                </a:ext>
              </a:extLst>
            </p:cNvPr>
            <p:cNvSpPr/>
            <p:nvPr/>
          </p:nvSpPr>
          <p:spPr>
            <a:xfrm>
              <a:off x="9279485"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pic>
          <p:nvPicPr>
            <p:cNvPr id="1201" name="Picture 1100">
              <a:extLst>
                <a:ext uri="{FF2B5EF4-FFF2-40B4-BE49-F238E27FC236}">
                  <a16:creationId xmlns:a16="http://schemas.microsoft.com/office/drawing/2014/main" id="{A36FB683-C8BC-41D3-A185-481CDA861481}"/>
                </a:ext>
              </a:extLst>
            </p:cNvPr>
            <p:cNvPicPr>
              <a:picLocks noChangeAspect="1"/>
            </p:cNvPicPr>
            <p:nvPr/>
          </p:nvPicPr>
          <p:blipFill>
            <a:blip r:embed="rId23" cstate="print">
              <a:extLst>
                <a:ext uri="{28A0092B-C50C-407E-A947-70E740481C1C}">
                  <a14:useLocalDpi xmlns:a14="http://schemas.microsoft.com/office/drawing/2010/main"/>
                </a:ext>
                <a:ext uri="{96DAC541-7B7A-43D3-8B79-37D633B846F1}">
                  <asvg:svgBlip xmlns="" xmlns:asvg="http://schemas.microsoft.com/office/drawing/2016/SVG/main" r:embed="rId24"/>
                </a:ext>
              </a:extLst>
            </a:blip>
            <a:stretch>
              <a:fillRect/>
            </a:stretch>
          </p:blipFill>
          <p:spPr>
            <a:xfrm>
              <a:off x="5838520" y="1294877"/>
              <a:ext cx="571661" cy="571661"/>
            </a:xfrm>
            <a:prstGeom prst="rect">
              <a:avLst/>
            </a:prstGeom>
          </p:spPr>
        </p:pic>
        <p:grpSp>
          <p:nvGrpSpPr>
            <p:cNvPr id="1202" name="Group 1201">
              <a:extLst>
                <a:ext uri="{FF2B5EF4-FFF2-40B4-BE49-F238E27FC236}">
                  <a16:creationId xmlns:a16="http://schemas.microsoft.com/office/drawing/2014/main" id="{9BFD0F2C-73EC-4BFA-A0EA-AFAA9310F500}"/>
                </a:ext>
              </a:extLst>
            </p:cNvPr>
            <p:cNvGrpSpPr/>
            <p:nvPr/>
          </p:nvGrpSpPr>
          <p:grpSpPr>
            <a:xfrm>
              <a:off x="5824406" y="2082895"/>
              <a:ext cx="618697" cy="448449"/>
              <a:chOff x="4207537" y="2273730"/>
              <a:chExt cx="598923" cy="434116"/>
            </a:xfrm>
          </p:grpSpPr>
          <p:grpSp>
            <p:nvGrpSpPr>
              <p:cNvPr id="1761" name="Group 1760">
                <a:extLst>
                  <a:ext uri="{FF2B5EF4-FFF2-40B4-BE49-F238E27FC236}">
                    <a16:creationId xmlns:a16="http://schemas.microsoft.com/office/drawing/2014/main" id="{131B5644-BDF4-41E0-8D5C-F2300DCF1998}"/>
                  </a:ext>
                </a:extLst>
              </p:cNvPr>
              <p:cNvGrpSpPr/>
              <p:nvPr/>
            </p:nvGrpSpPr>
            <p:grpSpPr>
              <a:xfrm>
                <a:off x="4207537" y="2273730"/>
                <a:ext cx="179387" cy="434116"/>
                <a:chOff x="2330274" y="3840316"/>
                <a:chExt cx="238125" cy="576262"/>
              </a:xfrm>
            </p:grpSpPr>
            <p:sp>
              <p:nvSpPr>
                <p:cNvPr id="1776" name="Freeform 201">
                  <a:extLst>
                    <a:ext uri="{FF2B5EF4-FFF2-40B4-BE49-F238E27FC236}">
                      <a16:creationId xmlns:a16="http://schemas.microsoft.com/office/drawing/2014/main" id="{EA7D69B2-AF77-4F60-BD5D-916953E480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Line 202">
                  <a:extLst>
                    <a:ext uri="{FF2B5EF4-FFF2-40B4-BE49-F238E27FC236}">
                      <a16:creationId xmlns:a16="http://schemas.microsoft.com/office/drawing/2014/main" id="{1EC9437D-DF7C-4EB2-975E-346FB0E215F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8" name="Line 203">
                  <a:extLst>
                    <a:ext uri="{FF2B5EF4-FFF2-40B4-BE49-F238E27FC236}">
                      <a16:creationId xmlns:a16="http://schemas.microsoft.com/office/drawing/2014/main" id="{51ADB053-D999-4015-8606-921A1C37E5A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9" name="Line 204">
                  <a:extLst>
                    <a:ext uri="{FF2B5EF4-FFF2-40B4-BE49-F238E27FC236}">
                      <a16:creationId xmlns:a16="http://schemas.microsoft.com/office/drawing/2014/main" id="{2FA38AE5-AC0F-4441-8B97-7FFDD238D01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0" name="Line 205">
                  <a:extLst>
                    <a:ext uri="{FF2B5EF4-FFF2-40B4-BE49-F238E27FC236}">
                      <a16:creationId xmlns:a16="http://schemas.microsoft.com/office/drawing/2014/main" id="{14AEF770-2C64-4834-91E1-1A6424CCDCB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1" name="Line 206">
                  <a:extLst>
                    <a:ext uri="{FF2B5EF4-FFF2-40B4-BE49-F238E27FC236}">
                      <a16:creationId xmlns:a16="http://schemas.microsoft.com/office/drawing/2014/main" id="{DCD15A51-B09E-4CBC-B09B-8965A2EC51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762" name="Group 1761">
                <a:extLst>
                  <a:ext uri="{FF2B5EF4-FFF2-40B4-BE49-F238E27FC236}">
                    <a16:creationId xmlns:a16="http://schemas.microsoft.com/office/drawing/2014/main" id="{4CEC25D0-DAA6-44F1-A4CA-6208CFE61FD2}"/>
                  </a:ext>
                </a:extLst>
              </p:cNvPr>
              <p:cNvGrpSpPr/>
              <p:nvPr/>
            </p:nvGrpSpPr>
            <p:grpSpPr>
              <a:xfrm>
                <a:off x="4417305" y="2273730"/>
                <a:ext cx="179387" cy="434116"/>
                <a:chOff x="2330274" y="3840316"/>
                <a:chExt cx="238125" cy="576262"/>
              </a:xfrm>
            </p:grpSpPr>
            <p:sp>
              <p:nvSpPr>
                <p:cNvPr id="1770" name="Freeform 201">
                  <a:extLst>
                    <a:ext uri="{FF2B5EF4-FFF2-40B4-BE49-F238E27FC236}">
                      <a16:creationId xmlns:a16="http://schemas.microsoft.com/office/drawing/2014/main" id="{5CB61596-54E7-416A-A956-24EA5C29B3E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Line 202">
                  <a:extLst>
                    <a:ext uri="{FF2B5EF4-FFF2-40B4-BE49-F238E27FC236}">
                      <a16:creationId xmlns:a16="http://schemas.microsoft.com/office/drawing/2014/main" id="{9E59422F-30D1-44D8-A29B-50284A532E9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2" name="Line 203">
                  <a:extLst>
                    <a:ext uri="{FF2B5EF4-FFF2-40B4-BE49-F238E27FC236}">
                      <a16:creationId xmlns:a16="http://schemas.microsoft.com/office/drawing/2014/main" id="{BFE27093-2D19-45EC-900B-57CD51D58FA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3" name="Line 204">
                  <a:extLst>
                    <a:ext uri="{FF2B5EF4-FFF2-40B4-BE49-F238E27FC236}">
                      <a16:creationId xmlns:a16="http://schemas.microsoft.com/office/drawing/2014/main" id="{101736C3-99FA-44DA-B011-75CE5194F632}"/>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4" name="Line 205">
                  <a:extLst>
                    <a:ext uri="{FF2B5EF4-FFF2-40B4-BE49-F238E27FC236}">
                      <a16:creationId xmlns:a16="http://schemas.microsoft.com/office/drawing/2014/main" id="{AB1B0D84-298E-4FBA-8601-F8C2BC9A1AA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5" name="Line 206">
                  <a:extLst>
                    <a:ext uri="{FF2B5EF4-FFF2-40B4-BE49-F238E27FC236}">
                      <a16:creationId xmlns:a16="http://schemas.microsoft.com/office/drawing/2014/main" id="{289BF296-EC56-4C78-8C62-0594A31F984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763" name="Group 1762">
                <a:extLst>
                  <a:ext uri="{FF2B5EF4-FFF2-40B4-BE49-F238E27FC236}">
                    <a16:creationId xmlns:a16="http://schemas.microsoft.com/office/drawing/2014/main" id="{CB986087-BBB2-4CE4-A583-1AC365584453}"/>
                  </a:ext>
                </a:extLst>
              </p:cNvPr>
              <p:cNvGrpSpPr/>
              <p:nvPr/>
            </p:nvGrpSpPr>
            <p:grpSpPr>
              <a:xfrm>
                <a:off x="4627073" y="2273730"/>
                <a:ext cx="179387" cy="434116"/>
                <a:chOff x="2330274" y="3840316"/>
                <a:chExt cx="238125" cy="576262"/>
              </a:xfrm>
            </p:grpSpPr>
            <p:sp>
              <p:nvSpPr>
                <p:cNvPr id="1764" name="Freeform 201">
                  <a:extLst>
                    <a:ext uri="{FF2B5EF4-FFF2-40B4-BE49-F238E27FC236}">
                      <a16:creationId xmlns:a16="http://schemas.microsoft.com/office/drawing/2014/main" id="{99AF48C8-BB3B-4D72-8B8C-0E06ADAABA6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Line 202">
                  <a:extLst>
                    <a:ext uri="{FF2B5EF4-FFF2-40B4-BE49-F238E27FC236}">
                      <a16:creationId xmlns:a16="http://schemas.microsoft.com/office/drawing/2014/main" id="{0217198F-3F1D-4376-AC92-F4A1CCE55C9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6" name="Line 203">
                  <a:extLst>
                    <a:ext uri="{FF2B5EF4-FFF2-40B4-BE49-F238E27FC236}">
                      <a16:creationId xmlns:a16="http://schemas.microsoft.com/office/drawing/2014/main" id="{BD79BBBF-DB4D-4401-B79B-06B919D77A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7" name="Line 204">
                  <a:extLst>
                    <a:ext uri="{FF2B5EF4-FFF2-40B4-BE49-F238E27FC236}">
                      <a16:creationId xmlns:a16="http://schemas.microsoft.com/office/drawing/2014/main" id="{C0A1DCA5-3EF0-4043-B45D-10079DC346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8" name="Line 205">
                  <a:extLst>
                    <a:ext uri="{FF2B5EF4-FFF2-40B4-BE49-F238E27FC236}">
                      <a16:creationId xmlns:a16="http://schemas.microsoft.com/office/drawing/2014/main" id="{B2FAA811-DB1E-49C7-882D-7C816FAC05A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9" name="Line 206">
                  <a:extLst>
                    <a:ext uri="{FF2B5EF4-FFF2-40B4-BE49-F238E27FC236}">
                      <a16:creationId xmlns:a16="http://schemas.microsoft.com/office/drawing/2014/main" id="{1888C56C-B827-41D8-9600-1EB28C83DB4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03" name="Group 1202">
              <a:extLst>
                <a:ext uri="{FF2B5EF4-FFF2-40B4-BE49-F238E27FC236}">
                  <a16:creationId xmlns:a16="http://schemas.microsoft.com/office/drawing/2014/main" id="{1C8F5EF8-F3CF-46E8-8E5F-9143204953A5}"/>
                </a:ext>
              </a:extLst>
            </p:cNvPr>
            <p:cNvGrpSpPr/>
            <p:nvPr/>
          </p:nvGrpSpPr>
          <p:grpSpPr>
            <a:xfrm>
              <a:off x="5824406" y="2835347"/>
              <a:ext cx="618697" cy="448449"/>
              <a:chOff x="4207537" y="2273730"/>
              <a:chExt cx="598923" cy="434116"/>
            </a:xfrm>
          </p:grpSpPr>
          <p:grpSp>
            <p:nvGrpSpPr>
              <p:cNvPr id="1740" name="Group 1739">
                <a:extLst>
                  <a:ext uri="{FF2B5EF4-FFF2-40B4-BE49-F238E27FC236}">
                    <a16:creationId xmlns:a16="http://schemas.microsoft.com/office/drawing/2014/main" id="{A626A6D7-E148-4249-B900-9ADADCAC948C}"/>
                  </a:ext>
                </a:extLst>
              </p:cNvPr>
              <p:cNvGrpSpPr/>
              <p:nvPr/>
            </p:nvGrpSpPr>
            <p:grpSpPr>
              <a:xfrm>
                <a:off x="4207537" y="2273730"/>
                <a:ext cx="179387" cy="434116"/>
                <a:chOff x="2330274" y="3840316"/>
                <a:chExt cx="238125" cy="576262"/>
              </a:xfrm>
            </p:grpSpPr>
            <p:sp>
              <p:nvSpPr>
                <p:cNvPr id="1755" name="Freeform 201">
                  <a:extLst>
                    <a:ext uri="{FF2B5EF4-FFF2-40B4-BE49-F238E27FC236}">
                      <a16:creationId xmlns:a16="http://schemas.microsoft.com/office/drawing/2014/main" id="{F5D16DDC-AFDB-4FD0-913C-AB15A426915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Line 202">
                  <a:extLst>
                    <a:ext uri="{FF2B5EF4-FFF2-40B4-BE49-F238E27FC236}">
                      <a16:creationId xmlns:a16="http://schemas.microsoft.com/office/drawing/2014/main" id="{D3BAB590-6AB3-469A-8CE8-FC3DFE1F22E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 name="Line 203">
                  <a:extLst>
                    <a:ext uri="{FF2B5EF4-FFF2-40B4-BE49-F238E27FC236}">
                      <a16:creationId xmlns:a16="http://schemas.microsoft.com/office/drawing/2014/main" id="{B4A90C6F-7F8B-4C9C-82FE-25A091857F8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 name="Line 204">
                  <a:extLst>
                    <a:ext uri="{FF2B5EF4-FFF2-40B4-BE49-F238E27FC236}">
                      <a16:creationId xmlns:a16="http://schemas.microsoft.com/office/drawing/2014/main" id="{7C900B45-4C0F-4ED3-B03B-4F82BA9637E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 name="Line 205">
                  <a:extLst>
                    <a:ext uri="{FF2B5EF4-FFF2-40B4-BE49-F238E27FC236}">
                      <a16:creationId xmlns:a16="http://schemas.microsoft.com/office/drawing/2014/main" id="{82A648C7-63BE-488B-8C7B-8A19D54C029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 name="Line 206">
                  <a:extLst>
                    <a:ext uri="{FF2B5EF4-FFF2-40B4-BE49-F238E27FC236}">
                      <a16:creationId xmlns:a16="http://schemas.microsoft.com/office/drawing/2014/main" id="{84354B55-A6E3-4B36-9464-ABEFB7638EC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741" name="Group 1740">
                <a:extLst>
                  <a:ext uri="{FF2B5EF4-FFF2-40B4-BE49-F238E27FC236}">
                    <a16:creationId xmlns:a16="http://schemas.microsoft.com/office/drawing/2014/main" id="{8E327775-AA55-427E-9EB5-BCACA140EF59}"/>
                  </a:ext>
                </a:extLst>
              </p:cNvPr>
              <p:cNvGrpSpPr/>
              <p:nvPr/>
            </p:nvGrpSpPr>
            <p:grpSpPr>
              <a:xfrm>
                <a:off x="4417305" y="2273730"/>
                <a:ext cx="179387" cy="434116"/>
                <a:chOff x="2330274" y="3840316"/>
                <a:chExt cx="238125" cy="576262"/>
              </a:xfrm>
            </p:grpSpPr>
            <p:sp>
              <p:nvSpPr>
                <p:cNvPr id="1749" name="Freeform 201">
                  <a:extLst>
                    <a:ext uri="{FF2B5EF4-FFF2-40B4-BE49-F238E27FC236}">
                      <a16:creationId xmlns:a16="http://schemas.microsoft.com/office/drawing/2014/main" id="{6881385B-5D88-43BD-B450-AEF7D03835C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Line 202">
                  <a:extLst>
                    <a:ext uri="{FF2B5EF4-FFF2-40B4-BE49-F238E27FC236}">
                      <a16:creationId xmlns:a16="http://schemas.microsoft.com/office/drawing/2014/main" id="{8AE7877B-ACC2-42BB-8E8A-A628DE87785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1" name="Line 203">
                  <a:extLst>
                    <a:ext uri="{FF2B5EF4-FFF2-40B4-BE49-F238E27FC236}">
                      <a16:creationId xmlns:a16="http://schemas.microsoft.com/office/drawing/2014/main" id="{75CA6E43-222B-4E7E-A036-D431F5BF6CA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 name="Line 204">
                  <a:extLst>
                    <a:ext uri="{FF2B5EF4-FFF2-40B4-BE49-F238E27FC236}">
                      <a16:creationId xmlns:a16="http://schemas.microsoft.com/office/drawing/2014/main" id="{FB16C9DC-AAB1-4748-8498-546A7DA50A6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 name="Line 205">
                  <a:extLst>
                    <a:ext uri="{FF2B5EF4-FFF2-40B4-BE49-F238E27FC236}">
                      <a16:creationId xmlns:a16="http://schemas.microsoft.com/office/drawing/2014/main" id="{407825E0-C9DF-40C8-91DF-E730E26B6C89}"/>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 name="Line 206">
                  <a:extLst>
                    <a:ext uri="{FF2B5EF4-FFF2-40B4-BE49-F238E27FC236}">
                      <a16:creationId xmlns:a16="http://schemas.microsoft.com/office/drawing/2014/main" id="{2F13AEC4-2C3F-4738-AF9A-63D4B18A29D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742" name="Group 1741">
                <a:extLst>
                  <a:ext uri="{FF2B5EF4-FFF2-40B4-BE49-F238E27FC236}">
                    <a16:creationId xmlns:a16="http://schemas.microsoft.com/office/drawing/2014/main" id="{DE5B49B0-509D-4F8B-9C4D-1C0B76350A40}"/>
                  </a:ext>
                </a:extLst>
              </p:cNvPr>
              <p:cNvGrpSpPr/>
              <p:nvPr/>
            </p:nvGrpSpPr>
            <p:grpSpPr>
              <a:xfrm>
                <a:off x="4627073" y="2273730"/>
                <a:ext cx="179387" cy="434116"/>
                <a:chOff x="2330274" y="3840316"/>
                <a:chExt cx="238125" cy="576262"/>
              </a:xfrm>
            </p:grpSpPr>
            <p:sp>
              <p:nvSpPr>
                <p:cNvPr id="1743" name="Freeform 201">
                  <a:extLst>
                    <a:ext uri="{FF2B5EF4-FFF2-40B4-BE49-F238E27FC236}">
                      <a16:creationId xmlns:a16="http://schemas.microsoft.com/office/drawing/2014/main" id="{F9C78381-AE6E-40FE-B0A6-24A31844622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Line 202">
                  <a:extLst>
                    <a:ext uri="{FF2B5EF4-FFF2-40B4-BE49-F238E27FC236}">
                      <a16:creationId xmlns:a16="http://schemas.microsoft.com/office/drawing/2014/main" id="{60FD7585-78CF-40DA-849C-6E08A659205D}"/>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 name="Line 203">
                  <a:extLst>
                    <a:ext uri="{FF2B5EF4-FFF2-40B4-BE49-F238E27FC236}">
                      <a16:creationId xmlns:a16="http://schemas.microsoft.com/office/drawing/2014/main" id="{3B8A7DDE-83F3-4A66-AA6A-F686C4D855B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 name="Line 204">
                  <a:extLst>
                    <a:ext uri="{FF2B5EF4-FFF2-40B4-BE49-F238E27FC236}">
                      <a16:creationId xmlns:a16="http://schemas.microsoft.com/office/drawing/2014/main" id="{6AAA864E-096E-4748-B804-E775AAB222C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 name="Line 205">
                  <a:extLst>
                    <a:ext uri="{FF2B5EF4-FFF2-40B4-BE49-F238E27FC236}">
                      <a16:creationId xmlns:a16="http://schemas.microsoft.com/office/drawing/2014/main" id="{2A9F4CC0-F273-4856-AEE8-400FA66FA5B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 name="Line 206">
                  <a:extLst>
                    <a:ext uri="{FF2B5EF4-FFF2-40B4-BE49-F238E27FC236}">
                      <a16:creationId xmlns:a16="http://schemas.microsoft.com/office/drawing/2014/main" id="{2FD6BB23-88DD-4F09-8BEC-A66A4AEB0E1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1204" name="Connector: Elbow 1203">
              <a:extLst>
                <a:ext uri="{FF2B5EF4-FFF2-40B4-BE49-F238E27FC236}">
                  <a16:creationId xmlns:a16="http://schemas.microsoft.com/office/drawing/2014/main" id="{AD0959CA-B37F-4CA9-B054-AB0FAFE84435}"/>
                </a:ext>
              </a:extLst>
            </p:cNvPr>
            <p:cNvCxnSpPr>
              <a:cxnSpLocks/>
            </p:cNvCxnSpPr>
            <p:nvPr/>
          </p:nvCxnSpPr>
          <p:spPr>
            <a:xfrm rot="5400000">
              <a:off x="5543377"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7" name="Connector: Elbow 1216">
              <a:extLst>
                <a:ext uri="{FF2B5EF4-FFF2-40B4-BE49-F238E27FC236}">
                  <a16:creationId xmlns:a16="http://schemas.microsoft.com/office/drawing/2014/main" id="{1D91D982-4440-4D16-9FEF-377C58987E55}"/>
                </a:ext>
              </a:extLst>
            </p:cNvPr>
            <p:cNvCxnSpPr>
              <a:cxnSpLocks/>
            </p:cNvCxnSpPr>
            <p:nvPr/>
          </p:nvCxnSpPr>
          <p:spPr>
            <a:xfrm rot="16200000" flipV="1">
              <a:off x="5543377"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218" name="Group 1217">
              <a:extLst>
                <a:ext uri="{FF2B5EF4-FFF2-40B4-BE49-F238E27FC236}">
                  <a16:creationId xmlns:a16="http://schemas.microsoft.com/office/drawing/2014/main" id="{86C65946-0E95-4318-94C1-7846D9B3F1C3}"/>
                </a:ext>
              </a:extLst>
            </p:cNvPr>
            <p:cNvGrpSpPr/>
            <p:nvPr/>
          </p:nvGrpSpPr>
          <p:grpSpPr>
            <a:xfrm>
              <a:off x="5523369" y="2953858"/>
              <a:ext cx="226628" cy="226628"/>
              <a:chOff x="1358899" y="2193925"/>
              <a:chExt cx="390525" cy="390525"/>
            </a:xfrm>
          </p:grpSpPr>
          <p:sp>
            <p:nvSpPr>
              <p:cNvPr id="1732" name="Rectangle: Rounded Corners 1731">
                <a:extLst>
                  <a:ext uri="{FF2B5EF4-FFF2-40B4-BE49-F238E27FC236}">
                    <a16:creationId xmlns:a16="http://schemas.microsoft.com/office/drawing/2014/main" id="{8FA04BBD-9D41-452C-A5EA-305DC965889C}"/>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33" name="Group 1732">
                <a:extLst>
                  <a:ext uri="{FF2B5EF4-FFF2-40B4-BE49-F238E27FC236}">
                    <a16:creationId xmlns:a16="http://schemas.microsoft.com/office/drawing/2014/main" id="{DD7D1DBF-6B04-4B39-8D7B-BF66B89FDE6D}"/>
                  </a:ext>
                </a:extLst>
              </p:cNvPr>
              <p:cNvGrpSpPr/>
              <p:nvPr/>
            </p:nvGrpSpPr>
            <p:grpSpPr>
              <a:xfrm>
                <a:off x="1420588" y="2248963"/>
                <a:ext cx="267146" cy="280448"/>
                <a:chOff x="1401763" y="2228851"/>
                <a:chExt cx="307974" cy="323308"/>
              </a:xfrm>
            </p:grpSpPr>
            <p:grpSp>
              <p:nvGrpSpPr>
                <p:cNvPr id="1734" name="Group 1733">
                  <a:extLst>
                    <a:ext uri="{FF2B5EF4-FFF2-40B4-BE49-F238E27FC236}">
                      <a16:creationId xmlns:a16="http://schemas.microsoft.com/office/drawing/2014/main" id="{3C07E661-869C-4276-B790-82F2A29C878C}"/>
                    </a:ext>
                  </a:extLst>
                </p:cNvPr>
                <p:cNvGrpSpPr/>
                <p:nvPr/>
              </p:nvGrpSpPr>
              <p:grpSpPr>
                <a:xfrm>
                  <a:off x="1482725" y="2295526"/>
                  <a:ext cx="227012" cy="256633"/>
                  <a:chOff x="1482725" y="2276476"/>
                  <a:chExt cx="227012" cy="256633"/>
                </a:xfrm>
                <a:solidFill>
                  <a:schemeClr val="bg2"/>
                </a:solidFill>
              </p:grpSpPr>
              <p:sp>
                <p:nvSpPr>
                  <p:cNvPr id="1738" name="Freeform 33">
                    <a:extLst>
                      <a:ext uri="{FF2B5EF4-FFF2-40B4-BE49-F238E27FC236}">
                        <a16:creationId xmlns:a16="http://schemas.microsoft.com/office/drawing/2014/main" id="{DC59D64B-FD70-4271-923C-338466921008}"/>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33">
                    <a:extLst>
                      <a:ext uri="{FF2B5EF4-FFF2-40B4-BE49-F238E27FC236}">
                        <a16:creationId xmlns:a16="http://schemas.microsoft.com/office/drawing/2014/main" id="{D6292760-A5C6-4A01-9A0C-93E90506178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35" name="Group 1734">
                  <a:extLst>
                    <a:ext uri="{FF2B5EF4-FFF2-40B4-BE49-F238E27FC236}">
                      <a16:creationId xmlns:a16="http://schemas.microsoft.com/office/drawing/2014/main" id="{C8421481-84AC-41C7-9314-A26E4AA290C1}"/>
                    </a:ext>
                  </a:extLst>
                </p:cNvPr>
                <p:cNvGrpSpPr/>
                <p:nvPr/>
              </p:nvGrpSpPr>
              <p:grpSpPr>
                <a:xfrm flipH="1">
                  <a:off x="1401763" y="2228851"/>
                  <a:ext cx="227012" cy="256633"/>
                  <a:chOff x="1482725" y="2276476"/>
                  <a:chExt cx="227012" cy="256633"/>
                </a:xfrm>
              </p:grpSpPr>
              <p:sp>
                <p:nvSpPr>
                  <p:cNvPr id="1736" name="Freeform 33">
                    <a:extLst>
                      <a:ext uri="{FF2B5EF4-FFF2-40B4-BE49-F238E27FC236}">
                        <a16:creationId xmlns:a16="http://schemas.microsoft.com/office/drawing/2014/main" id="{7EB15F5C-6E1C-4DE3-B8F5-87700C8F7BD3}"/>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33">
                    <a:extLst>
                      <a:ext uri="{FF2B5EF4-FFF2-40B4-BE49-F238E27FC236}">
                        <a16:creationId xmlns:a16="http://schemas.microsoft.com/office/drawing/2014/main" id="{C6D91C22-E8BF-4D14-8904-333BBCBBB4B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219" name="Group 1218">
              <a:extLst>
                <a:ext uri="{FF2B5EF4-FFF2-40B4-BE49-F238E27FC236}">
                  <a16:creationId xmlns:a16="http://schemas.microsoft.com/office/drawing/2014/main" id="{B46DA8A9-05C4-4820-B79C-935BAE057F0C}"/>
                </a:ext>
              </a:extLst>
            </p:cNvPr>
            <p:cNvGrpSpPr/>
            <p:nvPr/>
          </p:nvGrpSpPr>
          <p:grpSpPr>
            <a:xfrm>
              <a:off x="5523369" y="2210215"/>
              <a:ext cx="226628" cy="226628"/>
              <a:chOff x="1358899" y="2193925"/>
              <a:chExt cx="390525" cy="390525"/>
            </a:xfrm>
          </p:grpSpPr>
          <p:sp>
            <p:nvSpPr>
              <p:cNvPr id="1637" name="Rectangle: Rounded Corners 1636">
                <a:extLst>
                  <a:ext uri="{FF2B5EF4-FFF2-40B4-BE49-F238E27FC236}">
                    <a16:creationId xmlns:a16="http://schemas.microsoft.com/office/drawing/2014/main" id="{93DF1748-B308-47E9-B765-D67A762DB276}"/>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38" name="Group 1637">
                <a:extLst>
                  <a:ext uri="{FF2B5EF4-FFF2-40B4-BE49-F238E27FC236}">
                    <a16:creationId xmlns:a16="http://schemas.microsoft.com/office/drawing/2014/main" id="{43DAE674-3108-4315-A66D-D9389222D625}"/>
                  </a:ext>
                </a:extLst>
              </p:cNvPr>
              <p:cNvGrpSpPr/>
              <p:nvPr/>
            </p:nvGrpSpPr>
            <p:grpSpPr>
              <a:xfrm>
                <a:off x="1420588" y="2248963"/>
                <a:ext cx="267146" cy="280448"/>
                <a:chOff x="1401763" y="2228851"/>
                <a:chExt cx="307974" cy="323308"/>
              </a:xfrm>
            </p:grpSpPr>
            <p:grpSp>
              <p:nvGrpSpPr>
                <p:cNvPr id="1639" name="Group 1638">
                  <a:extLst>
                    <a:ext uri="{FF2B5EF4-FFF2-40B4-BE49-F238E27FC236}">
                      <a16:creationId xmlns:a16="http://schemas.microsoft.com/office/drawing/2014/main" id="{87766F05-16AE-4459-8C6B-4905B84FE694}"/>
                    </a:ext>
                  </a:extLst>
                </p:cNvPr>
                <p:cNvGrpSpPr/>
                <p:nvPr/>
              </p:nvGrpSpPr>
              <p:grpSpPr>
                <a:xfrm>
                  <a:off x="1482725" y="2295526"/>
                  <a:ext cx="227012" cy="256633"/>
                  <a:chOff x="1482725" y="2276476"/>
                  <a:chExt cx="227012" cy="256633"/>
                </a:xfrm>
                <a:solidFill>
                  <a:schemeClr val="bg2"/>
                </a:solidFill>
              </p:grpSpPr>
              <p:sp>
                <p:nvSpPr>
                  <p:cNvPr id="1720" name="Freeform 33">
                    <a:extLst>
                      <a:ext uri="{FF2B5EF4-FFF2-40B4-BE49-F238E27FC236}">
                        <a16:creationId xmlns:a16="http://schemas.microsoft.com/office/drawing/2014/main" id="{CC4F215A-0987-496B-95D8-B677A10986F8}"/>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33">
                    <a:extLst>
                      <a:ext uri="{FF2B5EF4-FFF2-40B4-BE49-F238E27FC236}">
                        <a16:creationId xmlns:a16="http://schemas.microsoft.com/office/drawing/2014/main" id="{69717913-B0EB-453B-9C68-39A7055E6EE0}"/>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40" name="Group 1639">
                  <a:extLst>
                    <a:ext uri="{FF2B5EF4-FFF2-40B4-BE49-F238E27FC236}">
                      <a16:creationId xmlns:a16="http://schemas.microsoft.com/office/drawing/2014/main" id="{F9E7166D-A006-4049-9B1D-50CAD8EF3863}"/>
                    </a:ext>
                  </a:extLst>
                </p:cNvPr>
                <p:cNvGrpSpPr/>
                <p:nvPr/>
              </p:nvGrpSpPr>
              <p:grpSpPr>
                <a:xfrm flipH="1">
                  <a:off x="1401763" y="2228851"/>
                  <a:ext cx="227012" cy="256633"/>
                  <a:chOff x="1482725" y="2276476"/>
                  <a:chExt cx="227012" cy="256633"/>
                </a:xfrm>
              </p:grpSpPr>
              <p:sp>
                <p:nvSpPr>
                  <p:cNvPr id="1667" name="Freeform 33">
                    <a:extLst>
                      <a:ext uri="{FF2B5EF4-FFF2-40B4-BE49-F238E27FC236}">
                        <a16:creationId xmlns:a16="http://schemas.microsoft.com/office/drawing/2014/main" id="{D1D2B201-D6E6-423C-B493-261DB0BA8A2C}"/>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33">
                    <a:extLst>
                      <a:ext uri="{FF2B5EF4-FFF2-40B4-BE49-F238E27FC236}">
                        <a16:creationId xmlns:a16="http://schemas.microsoft.com/office/drawing/2014/main" id="{1BD2EFEF-F041-4AB5-8680-15D69D790CAC}"/>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220" name="Group 1219">
              <a:extLst>
                <a:ext uri="{FF2B5EF4-FFF2-40B4-BE49-F238E27FC236}">
                  <a16:creationId xmlns:a16="http://schemas.microsoft.com/office/drawing/2014/main" id="{685E929D-5979-4DD5-91BC-42AAEAC99596}"/>
                </a:ext>
              </a:extLst>
            </p:cNvPr>
            <p:cNvGrpSpPr/>
            <p:nvPr/>
          </p:nvGrpSpPr>
          <p:grpSpPr>
            <a:xfrm>
              <a:off x="4897043" y="2465614"/>
              <a:ext cx="443632" cy="443680"/>
              <a:chOff x="542940" y="1857375"/>
              <a:chExt cx="914400" cy="914494"/>
            </a:xfrm>
          </p:grpSpPr>
          <p:sp>
            <p:nvSpPr>
              <p:cNvPr id="1613" name="Oval 1612">
                <a:extLst>
                  <a:ext uri="{FF2B5EF4-FFF2-40B4-BE49-F238E27FC236}">
                    <a16:creationId xmlns:a16="http://schemas.microsoft.com/office/drawing/2014/main" id="{300694D3-0D28-4AA6-A26D-7C73326B522B}"/>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14" name="Group 4">
                <a:extLst>
                  <a:ext uri="{FF2B5EF4-FFF2-40B4-BE49-F238E27FC236}">
                    <a16:creationId xmlns:a16="http://schemas.microsoft.com/office/drawing/2014/main" id="{6537F2A1-6E2C-4E49-BC17-3C53319C283A}"/>
                  </a:ext>
                </a:extLst>
              </p:cNvPr>
              <p:cNvGrpSpPr>
                <a:grpSpLocks noChangeAspect="1"/>
              </p:cNvGrpSpPr>
              <p:nvPr/>
            </p:nvGrpSpPr>
            <p:grpSpPr bwMode="auto">
              <a:xfrm>
                <a:off x="543174" y="1857375"/>
                <a:ext cx="913932" cy="914494"/>
                <a:chOff x="1261" y="0"/>
                <a:chExt cx="3238" cy="3240"/>
              </a:xfrm>
              <a:solidFill>
                <a:schemeClr val="tx2"/>
              </a:solidFill>
            </p:grpSpPr>
            <p:sp>
              <p:nvSpPr>
                <p:cNvPr id="1616" name="Freeform 5">
                  <a:extLst>
                    <a:ext uri="{FF2B5EF4-FFF2-40B4-BE49-F238E27FC236}">
                      <a16:creationId xmlns:a16="http://schemas.microsoft.com/office/drawing/2014/main" id="{27E50CF6-F4B9-450B-8513-CC999DF853AB}"/>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6">
                  <a:extLst>
                    <a:ext uri="{FF2B5EF4-FFF2-40B4-BE49-F238E27FC236}">
                      <a16:creationId xmlns:a16="http://schemas.microsoft.com/office/drawing/2014/main" id="{A973DF85-94FE-42FE-A092-21080CD401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7">
                  <a:extLst>
                    <a:ext uri="{FF2B5EF4-FFF2-40B4-BE49-F238E27FC236}">
                      <a16:creationId xmlns:a16="http://schemas.microsoft.com/office/drawing/2014/main" id="{2BB3265C-2F54-4303-8171-45769A46875C}"/>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8">
                  <a:extLst>
                    <a:ext uri="{FF2B5EF4-FFF2-40B4-BE49-F238E27FC236}">
                      <a16:creationId xmlns:a16="http://schemas.microsoft.com/office/drawing/2014/main" id="{4A7F5C0E-9FB3-4064-AA0C-F06991C32E4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9">
                  <a:extLst>
                    <a:ext uri="{FF2B5EF4-FFF2-40B4-BE49-F238E27FC236}">
                      <a16:creationId xmlns:a16="http://schemas.microsoft.com/office/drawing/2014/main" id="{E64E601F-2A96-4CB6-B2BB-15DB839B6D68}"/>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10">
                  <a:extLst>
                    <a:ext uri="{FF2B5EF4-FFF2-40B4-BE49-F238E27FC236}">
                      <a16:creationId xmlns:a16="http://schemas.microsoft.com/office/drawing/2014/main" id="{31E69B77-B8FB-4457-A3F6-720621D95989}"/>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11">
                  <a:extLst>
                    <a:ext uri="{FF2B5EF4-FFF2-40B4-BE49-F238E27FC236}">
                      <a16:creationId xmlns:a16="http://schemas.microsoft.com/office/drawing/2014/main" id="{AA27CA49-0144-47AE-8CE2-6E2B2E2D19EF}"/>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12">
                  <a:extLst>
                    <a:ext uri="{FF2B5EF4-FFF2-40B4-BE49-F238E27FC236}">
                      <a16:creationId xmlns:a16="http://schemas.microsoft.com/office/drawing/2014/main" id="{07D84343-FAF4-45A7-9567-FA86D4B50F96}"/>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13">
                  <a:extLst>
                    <a:ext uri="{FF2B5EF4-FFF2-40B4-BE49-F238E27FC236}">
                      <a16:creationId xmlns:a16="http://schemas.microsoft.com/office/drawing/2014/main" id="{09DC78C6-0E28-41DE-84B4-B1C35E103985}"/>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14">
                  <a:extLst>
                    <a:ext uri="{FF2B5EF4-FFF2-40B4-BE49-F238E27FC236}">
                      <a16:creationId xmlns:a16="http://schemas.microsoft.com/office/drawing/2014/main" id="{0F7CB764-7762-4962-BEB3-20EF397D2403}"/>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15">
                  <a:extLst>
                    <a:ext uri="{FF2B5EF4-FFF2-40B4-BE49-F238E27FC236}">
                      <a16:creationId xmlns:a16="http://schemas.microsoft.com/office/drawing/2014/main" id="{D8CA4B6B-8239-4ECA-91CD-8407A7786681}"/>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16">
                  <a:extLst>
                    <a:ext uri="{FF2B5EF4-FFF2-40B4-BE49-F238E27FC236}">
                      <a16:creationId xmlns:a16="http://schemas.microsoft.com/office/drawing/2014/main" id="{7C20135C-ED50-40BA-A78F-20F03BC41666}"/>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17">
                  <a:extLst>
                    <a:ext uri="{FF2B5EF4-FFF2-40B4-BE49-F238E27FC236}">
                      <a16:creationId xmlns:a16="http://schemas.microsoft.com/office/drawing/2014/main" id="{C89A5BB6-F0D3-4D52-BC11-160CA8590F00}"/>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18">
                  <a:extLst>
                    <a:ext uri="{FF2B5EF4-FFF2-40B4-BE49-F238E27FC236}">
                      <a16:creationId xmlns:a16="http://schemas.microsoft.com/office/drawing/2014/main" id="{5065BFE7-3349-4DED-87AB-645B907E9539}"/>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19">
                  <a:extLst>
                    <a:ext uri="{FF2B5EF4-FFF2-40B4-BE49-F238E27FC236}">
                      <a16:creationId xmlns:a16="http://schemas.microsoft.com/office/drawing/2014/main" id="{F7C56A12-2039-4F51-B8D5-A35477FAAADA}"/>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20">
                  <a:extLst>
                    <a:ext uri="{FF2B5EF4-FFF2-40B4-BE49-F238E27FC236}">
                      <a16:creationId xmlns:a16="http://schemas.microsoft.com/office/drawing/2014/main" id="{FFD01620-B0F5-433F-AFA7-ACC25A2C6E09}"/>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21">
                  <a:extLst>
                    <a:ext uri="{FF2B5EF4-FFF2-40B4-BE49-F238E27FC236}">
                      <a16:creationId xmlns:a16="http://schemas.microsoft.com/office/drawing/2014/main" id="{A7D72572-85B8-4F89-B3E8-54C9C64E1CE9}"/>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22">
                  <a:extLst>
                    <a:ext uri="{FF2B5EF4-FFF2-40B4-BE49-F238E27FC236}">
                      <a16:creationId xmlns:a16="http://schemas.microsoft.com/office/drawing/2014/main" id="{498EE5B2-1736-4277-9EBC-89978FB767A6}"/>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23">
                  <a:extLst>
                    <a:ext uri="{FF2B5EF4-FFF2-40B4-BE49-F238E27FC236}">
                      <a16:creationId xmlns:a16="http://schemas.microsoft.com/office/drawing/2014/main" id="{2619DF93-26F1-4D5D-99EF-CCCC39AB6CB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24">
                  <a:extLst>
                    <a:ext uri="{FF2B5EF4-FFF2-40B4-BE49-F238E27FC236}">
                      <a16:creationId xmlns:a16="http://schemas.microsoft.com/office/drawing/2014/main" id="{FB0532E2-F087-407D-8899-7E720FEA832D}"/>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1221" name="Straight Connector 1220">
              <a:extLst>
                <a:ext uri="{FF2B5EF4-FFF2-40B4-BE49-F238E27FC236}">
                  <a16:creationId xmlns:a16="http://schemas.microsoft.com/office/drawing/2014/main" id="{B5E5B48C-62AF-4932-BACF-F2720BA95F81}"/>
                </a:ext>
              </a:extLst>
            </p:cNvPr>
            <p:cNvCxnSpPr>
              <a:cxnSpLocks/>
            </p:cNvCxnSpPr>
            <p:nvPr/>
          </p:nvCxnSpPr>
          <p:spPr>
            <a:xfrm>
              <a:off x="4398696" y="2686563"/>
              <a:ext cx="1235996"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23" name="Rectangle 1222">
              <a:extLst>
                <a:ext uri="{FF2B5EF4-FFF2-40B4-BE49-F238E27FC236}">
                  <a16:creationId xmlns:a16="http://schemas.microsoft.com/office/drawing/2014/main" id="{3A7B0B67-2D3C-4279-802E-F084D1962A23}"/>
                </a:ext>
              </a:extLst>
            </p:cNvPr>
            <p:cNvSpPr/>
            <p:nvPr/>
          </p:nvSpPr>
          <p:spPr>
            <a:xfrm>
              <a:off x="4057123"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4" name="Oval 1223">
              <a:extLst>
                <a:ext uri="{FF2B5EF4-FFF2-40B4-BE49-F238E27FC236}">
                  <a16:creationId xmlns:a16="http://schemas.microsoft.com/office/drawing/2014/main" id="{2C9323D3-5D24-4343-AA13-01EA8F671ABE}"/>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5" name="Oval 1224">
              <a:extLst>
                <a:ext uri="{FF2B5EF4-FFF2-40B4-BE49-F238E27FC236}">
                  <a16:creationId xmlns:a16="http://schemas.microsoft.com/office/drawing/2014/main" id="{B933B722-B429-4BE4-A59A-34A5FD13AF86}"/>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6" name="Oval 1225">
              <a:extLst>
                <a:ext uri="{FF2B5EF4-FFF2-40B4-BE49-F238E27FC236}">
                  <a16:creationId xmlns:a16="http://schemas.microsoft.com/office/drawing/2014/main" id="{1E20DED5-26FD-4EF8-B50B-06693BEB4CD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7" name="Oval 1226">
              <a:extLst>
                <a:ext uri="{FF2B5EF4-FFF2-40B4-BE49-F238E27FC236}">
                  <a16:creationId xmlns:a16="http://schemas.microsoft.com/office/drawing/2014/main" id="{2282D699-F22D-45FD-8132-9CE5B35354C0}"/>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8" name="Oval 1227">
              <a:extLst>
                <a:ext uri="{FF2B5EF4-FFF2-40B4-BE49-F238E27FC236}">
                  <a16:creationId xmlns:a16="http://schemas.microsoft.com/office/drawing/2014/main" id="{654F74CF-24F2-445D-B001-5385330A4322}"/>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9" name="Oval 1228">
              <a:extLst>
                <a:ext uri="{FF2B5EF4-FFF2-40B4-BE49-F238E27FC236}">
                  <a16:creationId xmlns:a16="http://schemas.microsoft.com/office/drawing/2014/main" id="{C420A35E-5F52-40E2-B75C-32757BC923D2}"/>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0" name="Freeform: Shape 1229">
              <a:extLst>
                <a:ext uri="{FF2B5EF4-FFF2-40B4-BE49-F238E27FC236}">
                  <a16:creationId xmlns:a16="http://schemas.microsoft.com/office/drawing/2014/main" id="{0B0CA047-6540-4E26-8FAD-F2030123EF4E}"/>
                </a:ext>
              </a:extLst>
            </p:cNvPr>
            <p:cNvSpPr>
              <a:spLocks noChangeArrowheads="1"/>
            </p:cNvSpPr>
            <p:nvPr>
              <p:custDataLst>
                <p:tags r:id="rId20"/>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nvGrpSpPr>
            <p:cNvPr id="1231" name="Group 1230">
              <a:extLst>
                <a:ext uri="{FF2B5EF4-FFF2-40B4-BE49-F238E27FC236}">
                  <a16:creationId xmlns:a16="http://schemas.microsoft.com/office/drawing/2014/main" id="{352EE1ED-FF5D-4671-9153-3BFC563E1D21}"/>
                </a:ext>
              </a:extLst>
            </p:cNvPr>
            <p:cNvGrpSpPr/>
            <p:nvPr/>
          </p:nvGrpSpPr>
          <p:grpSpPr>
            <a:xfrm>
              <a:off x="4476347" y="2076545"/>
              <a:ext cx="447954" cy="664476"/>
              <a:chOff x="4507478" y="2076545"/>
              <a:chExt cx="447954" cy="664476"/>
            </a:xfrm>
          </p:grpSpPr>
          <p:sp>
            <p:nvSpPr>
              <p:cNvPr id="1602" name="Oval 1601">
                <a:extLst>
                  <a:ext uri="{FF2B5EF4-FFF2-40B4-BE49-F238E27FC236}">
                    <a16:creationId xmlns:a16="http://schemas.microsoft.com/office/drawing/2014/main" id="{C4CA72B3-145A-4CCD-8036-D490084B9FD6}"/>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03" name="Group 1602">
                <a:extLst>
                  <a:ext uri="{FF2B5EF4-FFF2-40B4-BE49-F238E27FC236}">
                    <a16:creationId xmlns:a16="http://schemas.microsoft.com/office/drawing/2014/main" id="{E00CC077-9438-48F7-9A95-A010F333E2C6}"/>
                  </a:ext>
                </a:extLst>
              </p:cNvPr>
              <p:cNvGrpSpPr/>
              <p:nvPr/>
            </p:nvGrpSpPr>
            <p:grpSpPr>
              <a:xfrm>
                <a:off x="4507478" y="2076545"/>
                <a:ext cx="447954" cy="534751"/>
                <a:chOff x="4507478" y="2076545"/>
                <a:chExt cx="447954" cy="534751"/>
              </a:xfrm>
            </p:grpSpPr>
            <p:grpSp>
              <p:nvGrpSpPr>
                <p:cNvPr id="1605" name="Group 1604">
                  <a:extLst>
                    <a:ext uri="{FF2B5EF4-FFF2-40B4-BE49-F238E27FC236}">
                      <a16:creationId xmlns:a16="http://schemas.microsoft.com/office/drawing/2014/main" id="{D52124DA-0BDD-46C8-A3E5-CC913DA32C6D}"/>
                    </a:ext>
                  </a:extLst>
                </p:cNvPr>
                <p:cNvGrpSpPr/>
                <p:nvPr/>
              </p:nvGrpSpPr>
              <p:grpSpPr>
                <a:xfrm>
                  <a:off x="4507478" y="2076545"/>
                  <a:ext cx="447954" cy="534751"/>
                  <a:chOff x="4501128" y="1906926"/>
                  <a:chExt cx="447954" cy="534751"/>
                </a:xfrm>
              </p:grpSpPr>
              <p:sp>
                <p:nvSpPr>
                  <p:cNvPr id="1611" name="Isosceles Triangle 1610">
                    <a:extLst>
                      <a:ext uri="{FF2B5EF4-FFF2-40B4-BE49-F238E27FC236}">
                        <a16:creationId xmlns:a16="http://schemas.microsoft.com/office/drawing/2014/main" id="{F4EB0CBE-7874-42C1-8179-609070ED6D22}"/>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2" name="Oval 1611">
                    <a:extLst>
                      <a:ext uri="{FF2B5EF4-FFF2-40B4-BE49-F238E27FC236}">
                        <a16:creationId xmlns:a16="http://schemas.microsoft.com/office/drawing/2014/main" id="{71DD1AA2-0549-407B-883D-6D5A0CEBE23B}"/>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06" name="Group 4">
                  <a:extLst>
                    <a:ext uri="{FF2B5EF4-FFF2-40B4-BE49-F238E27FC236}">
                      <a16:creationId xmlns:a16="http://schemas.microsoft.com/office/drawing/2014/main" id="{6831CAB5-E739-4FAE-BD6B-F03BFB20B9C5}"/>
                    </a:ext>
                  </a:extLst>
                </p:cNvPr>
                <p:cNvGrpSpPr>
                  <a:grpSpLocks noChangeAspect="1"/>
                </p:cNvGrpSpPr>
                <p:nvPr/>
              </p:nvGrpSpPr>
              <p:grpSpPr bwMode="auto">
                <a:xfrm>
                  <a:off x="4620142" y="2165010"/>
                  <a:ext cx="211726" cy="243171"/>
                  <a:chOff x="2778" y="1504"/>
                  <a:chExt cx="202" cy="232"/>
                </a:xfrm>
                <a:solidFill>
                  <a:schemeClr val="bg2"/>
                </a:solidFill>
              </p:grpSpPr>
              <p:sp>
                <p:nvSpPr>
                  <p:cNvPr id="1607" name="Freeform 5">
                    <a:extLst>
                      <a:ext uri="{FF2B5EF4-FFF2-40B4-BE49-F238E27FC236}">
                        <a16:creationId xmlns:a16="http://schemas.microsoft.com/office/drawing/2014/main" id="{53F6413B-A1EC-4FA9-881A-956C00B056DB}"/>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Oval 6">
                    <a:extLst>
                      <a:ext uri="{FF2B5EF4-FFF2-40B4-BE49-F238E27FC236}">
                        <a16:creationId xmlns:a16="http://schemas.microsoft.com/office/drawing/2014/main" id="{9A40C6F9-74FA-46D7-8FB9-59724FDBB935}"/>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Oval 7">
                    <a:extLst>
                      <a:ext uri="{FF2B5EF4-FFF2-40B4-BE49-F238E27FC236}">
                        <a16:creationId xmlns:a16="http://schemas.microsoft.com/office/drawing/2014/main" id="{4D4BA5FF-712D-42AD-8A8C-F474F0721AB5}"/>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8">
                    <a:extLst>
                      <a:ext uri="{FF2B5EF4-FFF2-40B4-BE49-F238E27FC236}">
                        <a16:creationId xmlns:a16="http://schemas.microsoft.com/office/drawing/2014/main" id="{6389E38A-9C91-481A-9DE2-B15A41B54EBF}"/>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1232" name="Rectangle: Rounded Corners 1231">
              <a:extLst>
                <a:ext uri="{FF2B5EF4-FFF2-40B4-BE49-F238E27FC236}">
                  <a16:creationId xmlns:a16="http://schemas.microsoft.com/office/drawing/2014/main" id="{30B6A597-0AB1-4AD4-8C66-9703E728775D}"/>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3" name="Rectangle: Rounded Corners 1232">
              <a:extLst>
                <a:ext uri="{FF2B5EF4-FFF2-40B4-BE49-F238E27FC236}">
                  <a16:creationId xmlns:a16="http://schemas.microsoft.com/office/drawing/2014/main" id="{80EF5650-1649-44BD-AE18-56C1110E6E03}"/>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4" name="Rectangle: Rounded Corners 1233">
              <a:extLst>
                <a:ext uri="{FF2B5EF4-FFF2-40B4-BE49-F238E27FC236}">
                  <a16:creationId xmlns:a16="http://schemas.microsoft.com/office/drawing/2014/main" id="{FF254B3A-88D7-4944-BCC2-F8F2DB926E6C}"/>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5" name="Rectangle: Rounded Corners 1234">
              <a:extLst>
                <a:ext uri="{FF2B5EF4-FFF2-40B4-BE49-F238E27FC236}">
                  <a16:creationId xmlns:a16="http://schemas.microsoft.com/office/drawing/2014/main" id="{94E73837-DA50-4640-87CD-389091ABBFD9}"/>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236" name="Straight Connector 1235">
              <a:extLst>
                <a:ext uri="{FF2B5EF4-FFF2-40B4-BE49-F238E27FC236}">
                  <a16:creationId xmlns:a16="http://schemas.microsoft.com/office/drawing/2014/main" id="{438E0F33-B3D2-4D0B-B967-0A6071837E82}"/>
                </a:ext>
              </a:extLst>
            </p:cNvPr>
            <p:cNvCxnSpPr>
              <a:stCxn id="1232" idx="2"/>
              <a:endCxn id="1233"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237" name="TextBox 1236">
              <a:extLst>
                <a:ext uri="{FF2B5EF4-FFF2-40B4-BE49-F238E27FC236}">
                  <a16:creationId xmlns:a16="http://schemas.microsoft.com/office/drawing/2014/main" id="{05FF13BF-46D7-4CD5-8A5F-8F16C1271509}"/>
                </a:ext>
              </a:extLst>
            </p:cNvPr>
            <p:cNvSpPr txBox="1"/>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238" name="Oval 1237">
              <a:extLst>
                <a:ext uri="{FF2B5EF4-FFF2-40B4-BE49-F238E27FC236}">
                  <a16:creationId xmlns:a16="http://schemas.microsoft.com/office/drawing/2014/main" id="{6CD41E1F-DBCF-406A-B5A1-3F36656AEFAA}"/>
                </a:ext>
              </a:extLst>
            </p:cNvPr>
            <p:cNvSpPr/>
            <p:nvPr/>
          </p:nvSpPr>
          <p:spPr>
            <a:xfrm>
              <a:off x="4861357"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239" name="Group 1238">
              <a:extLst>
                <a:ext uri="{FF2B5EF4-FFF2-40B4-BE49-F238E27FC236}">
                  <a16:creationId xmlns:a16="http://schemas.microsoft.com/office/drawing/2014/main" id="{A4CDA4B1-7E87-4D15-A0F3-56ED17C5A580}"/>
                </a:ext>
              </a:extLst>
            </p:cNvPr>
            <p:cNvGrpSpPr/>
            <p:nvPr/>
          </p:nvGrpSpPr>
          <p:grpSpPr>
            <a:xfrm>
              <a:off x="5555760" y="1912187"/>
              <a:ext cx="666253" cy="1036712"/>
              <a:chOff x="5555760" y="1912187"/>
              <a:chExt cx="666253" cy="1036712"/>
            </a:xfrm>
          </p:grpSpPr>
          <p:pic>
            <p:nvPicPr>
              <p:cNvPr id="1598" name="Picture 1597">
                <a:extLst>
                  <a:ext uri="{FF2B5EF4-FFF2-40B4-BE49-F238E27FC236}">
                    <a16:creationId xmlns:a16="http://schemas.microsoft.com/office/drawing/2014/main" id="{058913C1-486D-4CB9-B6C2-122C3C9AFAEA}"/>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599" name="Picture 1598">
                <a:extLst>
                  <a:ext uri="{FF2B5EF4-FFF2-40B4-BE49-F238E27FC236}">
                    <a16:creationId xmlns:a16="http://schemas.microsoft.com/office/drawing/2014/main" id="{38C8D9C5-ED0D-40F7-B635-8C20515E47A5}"/>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600" name="Picture 1599">
                <a:extLst>
                  <a:ext uri="{FF2B5EF4-FFF2-40B4-BE49-F238E27FC236}">
                    <a16:creationId xmlns:a16="http://schemas.microsoft.com/office/drawing/2014/main" id="{9D93DE75-6797-4B03-B842-51FA91D58B32}"/>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601" name="Picture 1600">
                <a:extLst>
                  <a:ext uri="{FF2B5EF4-FFF2-40B4-BE49-F238E27FC236}">
                    <a16:creationId xmlns:a16="http://schemas.microsoft.com/office/drawing/2014/main" id="{DCCC0417-93DD-4813-8768-17722DCD5E72}"/>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240" name="Group 1239">
              <a:extLst>
                <a:ext uri="{FF2B5EF4-FFF2-40B4-BE49-F238E27FC236}">
                  <a16:creationId xmlns:a16="http://schemas.microsoft.com/office/drawing/2014/main" id="{444B6138-6F01-496E-9090-AEE31DCE23BA}"/>
                </a:ext>
              </a:extLst>
            </p:cNvPr>
            <p:cNvGrpSpPr/>
            <p:nvPr/>
          </p:nvGrpSpPr>
          <p:grpSpPr>
            <a:xfrm>
              <a:off x="5204220" y="1560778"/>
              <a:ext cx="531191" cy="465927"/>
              <a:chOff x="3719147" y="303257"/>
              <a:chExt cx="531191" cy="465927"/>
            </a:xfrm>
          </p:grpSpPr>
          <p:sp>
            <p:nvSpPr>
              <p:cNvPr id="1596" name="Isosceles Triangle 1595">
                <a:extLst>
                  <a:ext uri="{FF2B5EF4-FFF2-40B4-BE49-F238E27FC236}">
                    <a16:creationId xmlns:a16="http://schemas.microsoft.com/office/drawing/2014/main" id="{8472AB5B-35A2-4B98-B92A-C2627A2969F4}"/>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7" name="Rectangle: Rounded Corners 1596">
                <a:extLst>
                  <a:ext uri="{FF2B5EF4-FFF2-40B4-BE49-F238E27FC236}">
                    <a16:creationId xmlns:a16="http://schemas.microsoft.com/office/drawing/2014/main" id="{F35E13A7-A1A9-49A9-990E-88F35C945D39}"/>
                  </a:ext>
                </a:extLst>
              </p:cNvPr>
              <p:cNvSpPr/>
              <p:nvPr/>
            </p:nvSpPr>
            <p:spPr>
              <a:xfrm>
                <a:off x="3719147" y="303257"/>
                <a:ext cx="53119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2"/>
                    </a:solidFill>
                  </a:rPr>
                  <a:t>ACI</a:t>
                </a:r>
              </a:p>
            </p:txBody>
          </p:sp>
        </p:grpSp>
        <p:grpSp>
          <p:nvGrpSpPr>
            <p:cNvPr id="1241" name="Group 1240">
              <a:extLst>
                <a:ext uri="{FF2B5EF4-FFF2-40B4-BE49-F238E27FC236}">
                  <a16:creationId xmlns:a16="http://schemas.microsoft.com/office/drawing/2014/main" id="{D2A0EDF5-1337-400A-BE75-7AD7FB819FB7}"/>
                </a:ext>
              </a:extLst>
            </p:cNvPr>
            <p:cNvGrpSpPr/>
            <p:nvPr/>
          </p:nvGrpSpPr>
          <p:grpSpPr>
            <a:xfrm flipH="1">
              <a:off x="6300162" y="1743106"/>
              <a:ext cx="988102" cy="379815"/>
              <a:chOff x="3719147" y="303257"/>
              <a:chExt cx="604759" cy="379815"/>
            </a:xfrm>
            <a:solidFill>
              <a:schemeClr val="accent5"/>
            </a:solidFill>
          </p:grpSpPr>
          <p:sp>
            <p:nvSpPr>
              <p:cNvPr id="1594" name="Isosceles Triangle 1593">
                <a:extLst>
                  <a:ext uri="{FF2B5EF4-FFF2-40B4-BE49-F238E27FC236}">
                    <a16:creationId xmlns:a16="http://schemas.microsoft.com/office/drawing/2014/main" id="{5FEE5786-898D-4798-AC61-B412F1D2CF0C}"/>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5" name="Rectangle: Rounded Corners 1594">
                <a:extLst>
                  <a:ext uri="{FF2B5EF4-FFF2-40B4-BE49-F238E27FC236}">
                    <a16:creationId xmlns:a16="http://schemas.microsoft.com/office/drawing/2014/main" id="{C7CBAB78-8464-4A97-856A-A70AEFCFC164}"/>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err="1">
                    <a:solidFill>
                      <a:schemeClr val="bg2"/>
                    </a:solidFill>
                  </a:rPr>
                  <a:t>Tetration</a:t>
                </a:r>
                <a:endParaRPr lang="en-US" sz="1200" dirty="0">
                  <a:solidFill>
                    <a:schemeClr val="bg2"/>
                  </a:solidFill>
                </a:endParaRPr>
              </a:p>
            </p:txBody>
          </p:sp>
        </p:grpSp>
        <p:grpSp>
          <p:nvGrpSpPr>
            <p:cNvPr id="1242" name="Group 1241">
              <a:extLst>
                <a:ext uri="{FF2B5EF4-FFF2-40B4-BE49-F238E27FC236}">
                  <a16:creationId xmlns:a16="http://schemas.microsoft.com/office/drawing/2014/main" id="{F6AA2D10-AC11-4E9E-B7EC-5A21EC8D95E3}"/>
                </a:ext>
              </a:extLst>
            </p:cNvPr>
            <p:cNvGrpSpPr/>
            <p:nvPr/>
          </p:nvGrpSpPr>
          <p:grpSpPr>
            <a:xfrm>
              <a:off x="4191318" y="2974615"/>
              <a:ext cx="1038940" cy="547377"/>
              <a:chOff x="3211398" y="200071"/>
              <a:chExt cx="1038940" cy="547377"/>
            </a:xfrm>
          </p:grpSpPr>
          <p:sp>
            <p:nvSpPr>
              <p:cNvPr id="1592" name="Isosceles Triangle 1591">
                <a:extLst>
                  <a:ext uri="{FF2B5EF4-FFF2-40B4-BE49-F238E27FC236}">
                    <a16:creationId xmlns:a16="http://schemas.microsoft.com/office/drawing/2014/main" id="{CD446350-1919-4223-A3E8-46D18E0AFDD1}"/>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3" name="Rectangle: Rounded Corners 1592">
                <a:extLst>
                  <a:ext uri="{FF2B5EF4-FFF2-40B4-BE49-F238E27FC236}">
                    <a16:creationId xmlns:a16="http://schemas.microsoft.com/office/drawing/2014/main" id="{A912515A-4B64-4521-850C-342EF35DA9FB}"/>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2"/>
                    </a:solidFill>
                  </a:rPr>
                  <a:t>Next-gen Firewall</a:t>
                </a:r>
              </a:p>
            </p:txBody>
          </p:sp>
        </p:grpSp>
        <p:pic>
          <p:nvPicPr>
            <p:cNvPr id="1243" name="Picture 1242">
              <a:extLst>
                <a:ext uri="{FF2B5EF4-FFF2-40B4-BE49-F238E27FC236}">
                  <a16:creationId xmlns:a16="http://schemas.microsoft.com/office/drawing/2014/main" id="{CFDBB106-3D66-4E41-BFB7-02CFFAEC9681}"/>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10166844" y="1305933"/>
              <a:ext cx="571661" cy="571661"/>
            </a:xfrm>
            <a:prstGeom prst="rect">
              <a:avLst/>
            </a:prstGeom>
          </p:spPr>
        </p:pic>
        <p:pic>
          <p:nvPicPr>
            <p:cNvPr id="1244" name="Picture 1243">
              <a:extLst>
                <a:ext uri="{FF2B5EF4-FFF2-40B4-BE49-F238E27FC236}">
                  <a16:creationId xmlns:a16="http://schemas.microsoft.com/office/drawing/2014/main" id="{C8052361-BC6F-4513-9C8B-1D43CC4C2F5C}"/>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10166620" y="3503871"/>
              <a:ext cx="571661" cy="571661"/>
            </a:xfrm>
            <a:prstGeom prst="rect">
              <a:avLst/>
            </a:prstGeom>
          </p:spPr>
        </p:pic>
        <p:grpSp>
          <p:nvGrpSpPr>
            <p:cNvPr id="1245" name="Group 1244">
              <a:extLst>
                <a:ext uri="{FF2B5EF4-FFF2-40B4-BE49-F238E27FC236}">
                  <a16:creationId xmlns:a16="http://schemas.microsoft.com/office/drawing/2014/main" id="{B36A7E8B-57E9-494B-93B6-71176649D0FD}"/>
                </a:ext>
              </a:extLst>
            </p:cNvPr>
            <p:cNvGrpSpPr/>
            <p:nvPr/>
          </p:nvGrpSpPr>
          <p:grpSpPr>
            <a:xfrm>
              <a:off x="9174195" y="2044203"/>
              <a:ext cx="1634293" cy="1273582"/>
              <a:chOff x="13792568" y="2044203"/>
              <a:chExt cx="1634293" cy="1273582"/>
            </a:xfrm>
          </p:grpSpPr>
          <p:grpSp>
            <p:nvGrpSpPr>
              <p:cNvPr id="1246" name="Group 1245">
                <a:extLst>
                  <a:ext uri="{FF2B5EF4-FFF2-40B4-BE49-F238E27FC236}">
                    <a16:creationId xmlns:a16="http://schemas.microsoft.com/office/drawing/2014/main" id="{4A79F6EB-95DB-42B7-A2D4-5FD53FA2B389}"/>
                  </a:ext>
                </a:extLst>
              </p:cNvPr>
              <p:cNvGrpSpPr/>
              <p:nvPr/>
            </p:nvGrpSpPr>
            <p:grpSpPr>
              <a:xfrm>
                <a:off x="14760091" y="2082895"/>
                <a:ext cx="618697" cy="448449"/>
                <a:chOff x="4207537" y="2273730"/>
                <a:chExt cx="598923" cy="434116"/>
              </a:xfrm>
            </p:grpSpPr>
            <p:grpSp>
              <p:nvGrpSpPr>
                <p:cNvPr id="1570" name="Group 1569">
                  <a:extLst>
                    <a:ext uri="{FF2B5EF4-FFF2-40B4-BE49-F238E27FC236}">
                      <a16:creationId xmlns:a16="http://schemas.microsoft.com/office/drawing/2014/main" id="{29CEBAF8-DDEC-4195-BB81-49433D66FAF4}"/>
                    </a:ext>
                  </a:extLst>
                </p:cNvPr>
                <p:cNvGrpSpPr/>
                <p:nvPr/>
              </p:nvGrpSpPr>
              <p:grpSpPr>
                <a:xfrm>
                  <a:off x="4207537" y="2273730"/>
                  <a:ext cx="179387" cy="434116"/>
                  <a:chOff x="2330274" y="3840316"/>
                  <a:chExt cx="238125" cy="576262"/>
                </a:xfrm>
              </p:grpSpPr>
              <p:sp>
                <p:nvSpPr>
                  <p:cNvPr id="1586" name="Freeform 201">
                    <a:extLst>
                      <a:ext uri="{FF2B5EF4-FFF2-40B4-BE49-F238E27FC236}">
                        <a16:creationId xmlns:a16="http://schemas.microsoft.com/office/drawing/2014/main" id="{1FB661F5-025A-4329-9F6A-EE4AC1A5F0D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Line 202">
                    <a:extLst>
                      <a:ext uri="{FF2B5EF4-FFF2-40B4-BE49-F238E27FC236}">
                        <a16:creationId xmlns:a16="http://schemas.microsoft.com/office/drawing/2014/main" id="{7A2085DC-81A5-410B-9682-41BBCD36A82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 name="Line 203">
                    <a:extLst>
                      <a:ext uri="{FF2B5EF4-FFF2-40B4-BE49-F238E27FC236}">
                        <a16:creationId xmlns:a16="http://schemas.microsoft.com/office/drawing/2014/main" id="{F889EC51-11AF-4BD3-AAA9-6E86BE59683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 name="Line 204">
                    <a:extLst>
                      <a:ext uri="{FF2B5EF4-FFF2-40B4-BE49-F238E27FC236}">
                        <a16:creationId xmlns:a16="http://schemas.microsoft.com/office/drawing/2014/main" id="{204E980B-F85F-4B39-B71D-CD4A3BB1862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 name="Line 205">
                    <a:extLst>
                      <a:ext uri="{FF2B5EF4-FFF2-40B4-BE49-F238E27FC236}">
                        <a16:creationId xmlns:a16="http://schemas.microsoft.com/office/drawing/2014/main" id="{6DAA45F0-907E-4F34-95EF-4356018D928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 name="Line 206">
                    <a:extLst>
                      <a:ext uri="{FF2B5EF4-FFF2-40B4-BE49-F238E27FC236}">
                        <a16:creationId xmlns:a16="http://schemas.microsoft.com/office/drawing/2014/main" id="{57D925C9-EF83-417D-AD9E-740E972B666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71" name="Group 1570">
                  <a:extLst>
                    <a:ext uri="{FF2B5EF4-FFF2-40B4-BE49-F238E27FC236}">
                      <a16:creationId xmlns:a16="http://schemas.microsoft.com/office/drawing/2014/main" id="{73092EE1-3835-471A-B2B8-8136933FEBD1}"/>
                    </a:ext>
                  </a:extLst>
                </p:cNvPr>
                <p:cNvGrpSpPr/>
                <p:nvPr/>
              </p:nvGrpSpPr>
              <p:grpSpPr>
                <a:xfrm>
                  <a:off x="4417305" y="2273730"/>
                  <a:ext cx="179387" cy="434116"/>
                  <a:chOff x="2330274" y="3840316"/>
                  <a:chExt cx="238125" cy="576262"/>
                </a:xfrm>
              </p:grpSpPr>
              <p:sp>
                <p:nvSpPr>
                  <p:cNvPr id="1579" name="Freeform 201">
                    <a:extLst>
                      <a:ext uri="{FF2B5EF4-FFF2-40B4-BE49-F238E27FC236}">
                        <a16:creationId xmlns:a16="http://schemas.microsoft.com/office/drawing/2014/main" id="{8DEFA2D3-9E6A-4D47-8382-13CE99B672F7}"/>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Line 202">
                    <a:extLst>
                      <a:ext uri="{FF2B5EF4-FFF2-40B4-BE49-F238E27FC236}">
                        <a16:creationId xmlns:a16="http://schemas.microsoft.com/office/drawing/2014/main" id="{E0B7C1AF-D777-488D-BD69-017BDBEA4A3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 name="Line 203">
                    <a:extLst>
                      <a:ext uri="{FF2B5EF4-FFF2-40B4-BE49-F238E27FC236}">
                        <a16:creationId xmlns:a16="http://schemas.microsoft.com/office/drawing/2014/main" id="{2290C4BE-AF3D-4B61-9159-1526FFFB811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 name="Line 204">
                    <a:extLst>
                      <a:ext uri="{FF2B5EF4-FFF2-40B4-BE49-F238E27FC236}">
                        <a16:creationId xmlns:a16="http://schemas.microsoft.com/office/drawing/2014/main" id="{AE953B7E-DE29-4A61-AA61-A9304F60A06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 name="Line 205">
                    <a:extLst>
                      <a:ext uri="{FF2B5EF4-FFF2-40B4-BE49-F238E27FC236}">
                        <a16:creationId xmlns:a16="http://schemas.microsoft.com/office/drawing/2014/main" id="{234404E5-661B-4FEE-9FDC-7441080C275D}"/>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 name="Line 206">
                    <a:extLst>
                      <a:ext uri="{FF2B5EF4-FFF2-40B4-BE49-F238E27FC236}">
                        <a16:creationId xmlns:a16="http://schemas.microsoft.com/office/drawing/2014/main" id="{C7EEFCFD-9ADF-4188-A5C6-A0513E753EC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72" name="Group 1571">
                  <a:extLst>
                    <a:ext uri="{FF2B5EF4-FFF2-40B4-BE49-F238E27FC236}">
                      <a16:creationId xmlns:a16="http://schemas.microsoft.com/office/drawing/2014/main" id="{9AE47CC8-77F0-4F09-A4D3-CAEB04ED8779}"/>
                    </a:ext>
                  </a:extLst>
                </p:cNvPr>
                <p:cNvGrpSpPr/>
                <p:nvPr/>
              </p:nvGrpSpPr>
              <p:grpSpPr>
                <a:xfrm>
                  <a:off x="4627073" y="2273730"/>
                  <a:ext cx="179387" cy="434116"/>
                  <a:chOff x="2330274" y="3840316"/>
                  <a:chExt cx="238125" cy="576262"/>
                </a:xfrm>
              </p:grpSpPr>
              <p:sp>
                <p:nvSpPr>
                  <p:cNvPr id="1573" name="Freeform 201">
                    <a:extLst>
                      <a:ext uri="{FF2B5EF4-FFF2-40B4-BE49-F238E27FC236}">
                        <a16:creationId xmlns:a16="http://schemas.microsoft.com/office/drawing/2014/main" id="{A10483D0-9191-43EC-B755-74CB0CF70BB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Line 202">
                    <a:extLst>
                      <a:ext uri="{FF2B5EF4-FFF2-40B4-BE49-F238E27FC236}">
                        <a16:creationId xmlns:a16="http://schemas.microsoft.com/office/drawing/2014/main" id="{E35C8692-1665-4694-8E55-22EDCBE0242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 name="Line 203">
                    <a:extLst>
                      <a:ext uri="{FF2B5EF4-FFF2-40B4-BE49-F238E27FC236}">
                        <a16:creationId xmlns:a16="http://schemas.microsoft.com/office/drawing/2014/main" id="{F6ED8672-2256-42DF-BE09-B2A2128E0FA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 name="Line 204">
                    <a:extLst>
                      <a:ext uri="{FF2B5EF4-FFF2-40B4-BE49-F238E27FC236}">
                        <a16:creationId xmlns:a16="http://schemas.microsoft.com/office/drawing/2014/main" id="{689B48D1-C2FC-4BFD-B688-948853EC2C9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 name="Line 205">
                    <a:extLst>
                      <a:ext uri="{FF2B5EF4-FFF2-40B4-BE49-F238E27FC236}">
                        <a16:creationId xmlns:a16="http://schemas.microsoft.com/office/drawing/2014/main" id="{4AC3F6E8-6544-457A-9676-C057EAADFE5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 name="Line 206">
                    <a:extLst>
                      <a:ext uri="{FF2B5EF4-FFF2-40B4-BE49-F238E27FC236}">
                        <a16:creationId xmlns:a16="http://schemas.microsoft.com/office/drawing/2014/main" id="{CE795CC9-B35D-4112-9C63-132E5B94B25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47" name="Group 1246">
                <a:extLst>
                  <a:ext uri="{FF2B5EF4-FFF2-40B4-BE49-F238E27FC236}">
                    <a16:creationId xmlns:a16="http://schemas.microsoft.com/office/drawing/2014/main" id="{19A26E19-2453-4BD8-8F1A-6BE9688A625E}"/>
                  </a:ext>
                </a:extLst>
              </p:cNvPr>
              <p:cNvGrpSpPr/>
              <p:nvPr/>
            </p:nvGrpSpPr>
            <p:grpSpPr>
              <a:xfrm>
                <a:off x="14760091" y="2835347"/>
                <a:ext cx="618697" cy="448449"/>
                <a:chOff x="4207537" y="2273730"/>
                <a:chExt cx="598923" cy="434116"/>
              </a:xfrm>
            </p:grpSpPr>
            <p:grpSp>
              <p:nvGrpSpPr>
                <p:cNvPr id="1549" name="Group 1548">
                  <a:extLst>
                    <a:ext uri="{FF2B5EF4-FFF2-40B4-BE49-F238E27FC236}">
                      <a16:creationId xmlns:a16="http://schemas.microsoft.com/office/drawing/2014/main" id="{C1C6FA4A-701B-44CE-9323-BEA12E1AE31A}"/>
                    </a:ext>
                  </a:extLst>
                </p:cNvPr>
                <p:cNvGrpSpPr/>
                <p:nvPr/>
              </p:nvGrpSpPr>
              <p:grpSpPr>
                <a:xfrm>
                  <a:off x="4207537" y="2273730"/>
                  <a:ext cx="179387" cy="434116"/>
                  <a:chOff x="2330274" y="3840316"/>
                  <a:chExt cx="238125" cy="576262"/>
                </a:xfrm>
              </p:grpSpPr>
              <p:sp>
                <p:nvSpPr>
                  <p:cNvPr id="1564" name="Freeform 201">
                    <a:extLst>
                      <a:ext uri="{FF2B5EF4-FFF2-40B4-BE49-F238E27FC236}">
                        <a16:creationId xmlns:a16="http://schemas.microsoft.com/office/drawing/2014/main" id="{99C103C8-B6B5-4843-9620-4D417A55A05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Line 202">
                    <a:extLst>
                      <a:ext uri="{FF2B5EF4-FFF2-40B4-BE49-F238E27FC236}">
                        <a16:creationId xmlns:a16="http://schemas.microsoft.com/office/drawing/2014/main" id="{425D771B-C919-4462-8BD3-230291587F5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 name="Line 203">
                    <a:extLst>
                      <a:ext uri="{FF2B5EF4-FFF2-40B4-BE49-F238E27FC236}">
                        <a16:creationId xmlns:a16="http://schemas.microsoft.com/office/drawing/2014/main" id="{CF3EF8C3-4134-4031-A484-DEF331686BC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 name="Line 204">
                    <a:extLst>
                      <a:ext uri="{FF2B5EF4-FFF2-40B4-BE49-F238E27FC236}">
                        <a16:creationId xmlns:a16="http://schemas.microsoft.com/office/drawing/2014/main" id="{52A1FD76-5B72-4E38-A557-10E9828739C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 name="Line 205">
                    <a:extLst>
                      <a:ext uri="{FF2B5EF4-FFF2-40B4-BE49-F238E27FC236}">
                        <a16:creationId xmlns:a16="http://schemas.microsoft.com/office/drawing/2014/main" id="{3094CABE-D2F9-4E76-9153-48486ED604B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 name="Line 206">
                    <a:extLst>
                      <a:ext uri="{FF2B5EF4-FFF2-40B4-BE49-F238E27FC236}">
                        <a16:creationId xmlns:a16="http://schemas.microsoft.com/office/drawing/2014/main" id="{DBF682A2-4C61-4019-8A11-C90F1DD7097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50" name="Group 1549">
                  <a:extLst>
                    <a:ext uri="{FF2B5EF4-FFF2-40B4-BE49-F238E27FC236}">
                      <a16:creationId xmlns:a16="http://schemas.microsoft.com/office/drawing/2014/main" id="{2767DD8E-351F-41FB-BC57-73BA1474F0E0}"/>
                    </a:ext>
                  </a:extLst>
                </p:cNvPr>
                <p:cNvGrpSpPr/>
                <p:nvPr/>
              </p:nvGrpSpPr>
              <p:grpSpPr>
                <a:xfrm>
                  <a:off x="4417305" y="2273730"/>
                  <a:ext cx="179387" cy="434116"/>
                  <a:chOff x="2330274" y="3840316"/>
                  <a:chExt cx="238125" cy="576262"/>
                </a:xfrm>
              </p:grpSpPr>
              <p:sp>
                <p:nvSpPr>
                  <p:cNvPr id="1558" name="Freeform 201">
                    <a:extLst>
                      <a:ext uri="{FF2B5EF4-FFF2-40B4-BE49-F238E27FC236}">
                        <a16:creationId xmlns:a16="http://schemas.microsoft.com/office/drawing/2014/main" id="{322923AA-BD90-444B-B4EE-4C2AB7062D6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Line 202">
                    <a:extLst>
                      <a:ext uri="{FF2B5EF4-FFF2-40B4-BE49-F238E27FC236}">
                        <a16:creationId xmlns:a16="http://schemas.microsoft.com/office/drawing/2014/main" id="{002BDF41-81CE-48CD-B066-891F0854AE5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 name="Line 203">
                    <a:extLst>
                      <a:ext uri="{FF2B5EF4-FFF2-40B4-BE49-F238E27FC236}">
                        <a16:creationId xmlns:a16="http://schemas.microsoft.com/office/drawing/2014/main" id="{65D8CF1A-9E39-428A-A7E6-9728666A956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 name="Line 204">
                    <a:extLst>
                      <a:ext uri="{FF2B5EF4-FFF2-40B4-BE49-F238E27FC236}">
                        <a16:creationId xmlns:a16="http://schemas.microsoft.com/office/drawing/2014/main" id="{DF712DEB-FFA3-4DE7-A876-8C4E2A8AABA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 name="Line 205">
                    <a:extLst>
                      <a:ext uri="{FF2B5EF4-FFF2-40B4-BE49-F238E27FC236}">
                        <a16:creationId xmlns:a16="http://schemas.microsoft.com/office/drawing/2014/main" id="{DDAA4BE6-B40F-4FCD-87FE-837DF813987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 name="Line 206">
                    <a:extLst>
                      <a:ext uri="{FF2B5EF4-FFF2-40B4-BE49-F238E27FC236}">
                        <a16:creationId xmlns:a16="http://schemas.microsoft.com/office/drawing/2014/main" id="{4C12B1A6-5E9A-4B58-BE83-4F1114E15B1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51" name="Group 1550">
                  <a:extLst>
                    <a:ext uri="{FF2B5EF4-FFF2-40B4-BE49-F238E27FC236}">
                      <a16:creationId xmlns:a16="http://schemas.microsoft.com/office/drawing/2014/main" id="{DF3D2823-B99A-4278-B9B7-6D0548799372}"/>
                    </a:ext>
                  </a:extLst>
                </p:cNvPr>
                <p:cNvGrpSpPr/>
                <p:nvPr/>
              </p:nvGrpSpPr>
              <p:grpSpPr>
                <a:xfrm>
                  <a:off x="4627073" y="2273730"/>
                  <a:ext cx="179387" cy="434116"/>
                  <a:chOff x="2330274" y="3840316"/>
                  <a:chExt cx="238125" cy="576262"/>
                </a:xfrm>
              </p:grpSpPr>
              <p:sp>
                <p:nvSpPr>
                  <p:cNvPr id="1552" name="Freeform 201">
                    <a:extLst>
                      <a:ext uri="{FF2B5EF4-FFF2-40B4-BE49-F238E27FC236}">
                        <a16:creationId xmlns:a16="http://schemas.microsoft.com/office/drawing/2014/main" id="{787F6FB8-4F7E-4BAA-B068-55C7DFC1AEE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Line 202">
                    <a:extLst>
                      <a:ext uri="{FF2B5EF4-FFF2-40B4-BE49-F238E27FC236}">
                        <a16:creationId xmlns:a16="http://schemas.microsoft.com/office/drawing/2014/main" id="{9E398001-83F5-4B33-8CE7-39D6E5FE202F}"/>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 name="Line 203">
                    <a:extLst>
                      <a:ext uri="{FF2B5EF4-FFF2-40B4-BE49-F238E27FC236}">
                        <a16:creationId xmlns:a16="http://schemas.microsoft.com/office/drawing/2014/main" id="{AF1BE8B6-9CED-4776-82D3-8E759DFD84C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 name="Line 204">
                    <a:extLst>
                      <a:ext uri="{FF2B5EF4-FFF2-40B4-BE49-F238E27FC236}">
                        <a16:creationId xmlns:a16="http://schemas.microsoft.com/office/drawing/2014/main" id="{B451633F-9CA9-48B6-88E4-08F62EEB5D0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 name="Line 205">
                    <a:extLst>
                      <a:ext uri="{FF2B5EF4-FFF2-40B4-BE49-F238E27FC236}">
                        <a16:creationId xmlns:a16="http://schemas.microsoft.com/office/drawing/2014/main" id="{1DC0E0DB-08B2-477D-AA76-AE50EDC929E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 name="Line 206">
                    <a:extLst>
                      <a:ext uri="{FF2B5EF4-FFF2-40B4-BE49-F238E27FC236}">
                        <a16:creationId xmlns:a16="http://schemas.microsoft.com/office/drawing/2014/main" id="{F8924845-0B09-4880-9D89-9892F155FC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1248" name="Connector: Elbow 1247">
                <a:extLst>
                  <a:ext uri="{FF2B5EF4-FFF2-40B4-BE49-F238E27FC236}">
                    <a16:creationId xmlns:a16="http://schemas.microsoft.com/office/drawing/2014/main" id="{80FEDD75-7F1B-4B6E-9DC6-B83370670EE6}"/>
                  </a:ext>
                </a:extLst>
              </p:cNvPr>
              <p:cNvCxnSpPr>
                <a:cxnSpLocks/>
              </p:cNvCxnSpPr>
              <p:nvPr/>
            </p:nvCxnSpPr>
            <p:spPr>
              <a:xfrm rot="5400000">
                <a:off x="14479062"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49" name="Connector: Elbow 1248">
                <a:extLst>
                  <a:ext uri="{FF2B5EF4-FFF2-40B4-BE49-F238E27FC236}">
                    <a16:creationId xmlns:a16="http://schemas.microsoft.com/office/drawing/2014/main" id="{AB6722A9-D2EE-4A25-93B7-F488BB8563F0}"/>
                  </a:ext>
                </a:extLst>
              </p:cNvPr>
              <p:cNvCxnSpPr>
                <a:cxnSpLocks/>
              </p:cNvCxnSpPr>
              <p:nvPr/>
            </p:nvCxnSpPr>
            <p:spPr>
              <a:xfrm rot="16200000" flipV="1">
                <a:off x="14479062"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250" name="Group 1249">
                <a:extLst>
                  <a:ext uri="{FF2B5EF4-FFF2-40B4-BE49-F238E27FC236}">
                    <a16:creationId xmlns:a16="http://schemas.microsoft.com/office/drawing/2014/main" id="{8603E312-DC55-4577-AF7B-7D0B864C869F}"/>
                  </a:ext>
                </a:extLst>
              </p:cNvPr>
              <p:cNvGrpSpPr/>
              <p:nvPr/>
            </p:nvGrpSpPr>
            <p:grpSpPr>
              <a:xfrm>
                <a:off x="14459054" y="2953858"/>
                <a:ext cx="226628" cy="226628"/>
                <a:chOff x="1358899" y="2193925"/>
                <a:chExt cx="390525" cy="390525"/>
              </a:xfrm>
            </p:grpSpPr>
            <p:sp>
              <p:nvSpPr>
                <p:cNvPr id="1408" name="Rectangle: Rounded Corners 1407">
                  <a:extLst>
                    <a:ext uri="{FF2B5EF4-FFF2-40B4-BE49-F238E27FC236}">
                      <a16:creationId xmlns:a16="http://schemas.microsoft.com/office/drawing/2014/main" id="{50DB810F-02B7-41E0-9B29-CBF3202AC57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09" name="Group 1408">
                  <a:extLst>
                    <a:ext uri="{FF2B5EF4-FFF2-40B4-BE49-F238E27FC236}">
                      <a16:creationId xmlns:a16="http://schemas.microsoft.com/office/drawing/2014/main" id="{8B042A2B-FBF2-421D-9B32-EC269D376B17}"/>
                    </a:ext>
                  </a:extLst>
                </p:cNvPr>
                <p:cNvGrpSpPr/>
                <p:nvPr/>
              </p:nvGrpSpPr>
              <p:grpSpPr>
                <a:xfrm>
                  <a:off x="1420588" y="2248963"/>
                  <a:ext cx="267146" cy="280448"/>
                  <a:chOff x="1401763" y="2228851"/>
                  <a:chExt cx="307974" cy="323308"/>
                </a:xfrm>
              </p:grpSpPr>
              <p:grpSp>
                <p:nvGrpSpPr>
                  <p:cNvPr id="1410" name="Group 1409">
                    <a:extLst>
                      <a:ext uri="{FF2B5EF4-FFF2-40B4-BE49-F238E27FC236}">
                        <a16:creationId xmlns:a16="http://schemas.microsoft.com/office/drawing/2014/main" id="{0274B9FE-3CD8-4F6F-8D46-A30497F6ABA5}"/>
                      </a:ext>
                    </a:extLst>
                  </p:cNvPr>
                  <p:cNvGrpSpPr/>
                  <p:nvPr/>
                </p:nvGrpSpPr>
                <p:grpSpPr>
                  <a:xfrm>
                    <a:off x="1482725" y="2295526"/>
                    <a:ext cx="227012" cy="256633"/>
                    <a:chOff x="1482725" y="2276476"/>
                    <a:chExt cx="227012" cy="256633"/>
                  </a:xfrm>
                  <a:solidFill>
                    <a:schemeClr val="bg2"/>
                  </a:solidFill>
                </p:grpSpPr>
                <p:sp>
                  <p:nvSpPr>
                    <p:cNvPr id="1414" name="Freeform 33">
                      <a:extLst>
                        <a:ext uri="{FF2B5EF4-FFF2-40B4-BE49-F238E27FC236}">
                          <a16:creationId xmlns:a16="http://schemas.microsoft.com/office/drawing/2014/main" id="{C147031E-4880-446F-AFB5-50CCF0062A86}"/>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Freeform 33">
                      <a:extLst>
                        <a:ext uri="{FF2B5EF4-FFF2-40B4-BE49-F238E27FC236}">
                          <a16:creationId xmlns:a16="http://schemas.microsoft.com/office/drawing/2014/main" id="{650C2650-5797-49CF-B8A7-651F8EBE1DF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1" name="Group 1410">
                    <a:extLst>
                      <a:ext uri="{FF2B5EF4-FFF2-40B4-BE49-F238E27FC236}">
                        <a16:creationId xmlns:a16="http://schemas.microsoft.com/office/drawing/2014/main" id="{05A81FD5-E050-4674-9DB7-770FEA132F35}"/>
                      </a:ext>
                    </a:extLst>
                  </p:cNvPr>
                  <p:cNvGrpSpPr/>
                  <p:nvPr/>
                </p:nvGrpSpPr>
                <p:grpSpPr>
                  <a:xfrm flipH="1">
                    <a:off x="1401763" y="2228851"/>
                    <a:ext cx="227012" cy="256633"/>
                    <a:chOff x="1482725" y="2276476"/>
                    <a:chExt cx="227012" cy="256633"/>
                  </a:xfrm>
                </p:grpSpPr>
                <p:sp>
                  <p:nvSpPr>
                    <p:cNvPr id="1412" name="Freeform 33">
                      <a:extLst>
                        <a:ext uri="{FF2B5EF4-FFF2-40B4-BE49-F238E27FC236}">
                          <a16:creationId xmlns:a16="http://schemas.microsoft.com/office/drawing/2014/main" id="{0E5A692A-30A9-45BB-B310-E6B9E84C9033}"/>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33">
                      <a:extLst>
                        <a:ext uri="{FF2B5EF4-FFF2-40B4-BE49-F238E27FC236}">
                          <a16:creationId xmlns:a16="http://schemas.microsoft.com/office/drawing/2014/main" id="{F77B9FD7-1F29-4986-A7F8-3345FE059AD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251" name="Group 1250">
                <a:extLst>
                  <a:ext uri="{FF2B5EF4-FFF2-40B4-BE49-F238E27FC236}">
                    <a16:creationId xmlns:a16="http://schemas.microsoft.com/office/drawing/2014/main" id="{AA9944A0-9DB5-4F45-9190-3EFA46D8BD9A}"/>
                  </a:ext>
                </a:extLst>
              </p:cNvPr>
              <p:cNvGrpSpPr/>
              <p:nvPr/>
            </p:nvGrpSpPr>
            <p:grpSpPr>
              <a:xfrm>
                <a:off x="14459054" y="2210215"/>
                <a:ext cx="226628" cy="226628"/>
                <a:chOff x="1358899" y="2193925"/>
                <a:chExt cx="390525" cy="390525"/>
              </a:xfrm>
            </p:grpSpPr>
            <p:sp>
              <p:nvSpPr>
                <p:cNvPr id="1384" name="Rectangle: Rounded Corners 1383">
                  <a:extLst>
                    <a:ext uri="{FF2B5EF4-FFF2-40B4-BE49-F238E27FC236}">
                      <a16:creationId xmlns:a16="http://schemas.microsoft.com/office/drawing/2014/main" id="{8B8F3D56-CFA3-4547-BC1D-D9D3EF641F8C}"/>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85" name="Group 1384">
                  <a:extLst>
                    <a:ext uri="{FF2B5EF4-FFF2-40B4-BE49-F238E27FC236}">
                      <a16:creationId xmlns:a16="http://schemas.microsoft.com/office/drawing/2014/main" id="{1140312E-711A-4ABA-B82B-D2BF95F92411}"/>
                    </a:ext>
                  </a:extLst>
                </p:cNvPr>
                <p:cNvGrpSpPr/>
                <p:nvPr/>
              </p:nvGrpSpPr>
              <p:grpSpPr>
                <a:xfrm>
                  <a:off x="1420588" y="2248963"/>
                  <a:ext cx="267146" cy="280448"/>
                  <a:chOff x="1401763" y="2228851"/>
                  <a:chExt cx="307974" cy="323308"/>
                </a:xfrm>
              </p:grpSpPr>
              <p:grpSp>
                <p:nvGrpSpPr>
                  <p:cNvPr id="1386" name="Group 1385">
                    <a:extLst>
                      <a:ext uri="{FF2B5EF4-FFF2-40B4-BE49-F238E27FC236}">
                        <a16:creationId xmlns:a16="http://schemas.microsoft.com/office/drawing/2014/main" id="{D847D6DD-6122-4A52-8BCC-59B38DE722B2}"/>
                      </a:ext>
                    </a:extLst>
                  </p:cNvPr>
                  <p:cNvGrpSpPr/>
                  <p:nvPr/>
                </p:nvGrpSpPr>
                <p:grpSpPr>
                  <a:xfrm>
                    <a:off x="1482725" y="2295526"/>
                    <a:ext cx="227012" cy="256633"/>
                    <a:chOff x="1482725" y="2276476"/>
                    <a:chExt cx="227012" cy="256633"/>
                  </a:xfrm>
                  <a:solidFill>
                    <a:schemeClr val="bg2"/>
                  </a:solidFill>
                </p:grpSpPr>
                <p:sp>
                  <p:nvSpPr>
                    <p:cNvPr id="1390" name="Freeform 33">
                      <a:extLst>
                        <a:ext uri="{FF2B5EF4-FFF2-40B4-BE49-F238E27FC236}">
                          <a16:creationId xmlns:a16="http://schemas.microsoft.com/office/drawing/2014/main" id="{E7AF0FDF-0095-47A3-879B-602CC2659A5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33">
                      <a:extLst>
                        <a:ext uri="{FF2B5EF4-FFF2-40B4-BE49-F238E27FC236}">
                          <a16:creationId xmlns:a16="http://schemas.microsoft.com/office/drawing/2014/main" id="{211CD1A7-C3E1-4EF9-8577-673DF61F3691}"/>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7" name="Group 1386">
                    <a:extLst>
                      <a:ext uri="{FF2B5EF4-FFF2-40B4-BE49-F238E27FC236}">
                        <a16:creationId xmlns:a16="http://schemas.microsoft.com/office/drawing/2014/main" id="{6BFEDBFC-92C8-459B-B0A0-A2D25270E3AA}"/>
                      </a:ext>
                    </a:extLst>
                  </p:cNvPr>
                  <p:cNvGrpSpPr/>
                  <p:nvPr/>
                </p:nvGrpSpPr>
                <p:grpSpPr>
                  <a:xfrm flipH="1">
                    <a:off x="1401763" y="2228851"/>
                    <a:ext cx="227012" cy="256633"/>
                    <a:chOff x="1482725" y="2276476"/>
                    <a:chExt cx="227012" cy="256633"/>
                  </a:xfrm>
                </p:grpSpPr>
                <p:sp>
                  <p:nvSpPr>
                    <p:cNvPr id="1388" name="Freeform 33">
                      <a:extLst>
                        <a:ext uri="{FF2B5EF4-FFF2-40B4-BE49-F238E27FC236}">
                          <a16:creationId xmlns:a16="http://schemas.microsoft.com/office/drawing/2014/main" id="{496B13B4-2530-4A4D-A14D-1900F4F612EC}"/>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33">
                      <a:extLst>
                        <a:ext uri="{FF2B5EF4-FFF2-40B4-BE49-F238E27FC236}">
                          <a16:creationId xmlns:a16="http://schemas.microsoft.com/office/drawing/2014/main" id="{5C7EE8EA-A20C-4365-BC1A-758FCFE134C5}"/>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252" name="Group 1251">
                <a:extLst>
                  <a:ext uri="{FF2B5EF4-FFF2-40B4-BE49-F238E27FC236}">
                    <a16:creationId xmlns:a16="http://schemas.microsoft.com/office/drawing/2014/main" id="{00150455-ED0B-41D1-A41F-6617F3506D8C}"/>
                  </a:ext>
                </a:extLst>
              </p:cNvPr>
              <p:cNvGrpSpPr/>
              <p:nvPr/>
            </p:nvGrpSpPr>
            <p:grpSpPr>
              <a:xfrm>
                <a:off x="13832728" y="2465614"/>
                <a:ext cx="443632" cy="443680"/>
                <a:chOff x="542940" y="1857375"/>
                <a:chExt cx="914400" cy="914494"/>
              </a:xfrm>
            </p:grpSpPr>
            <p:sp>
              <p:nvSpPr>
                <p:cNvPr id="1274" name="Oval 1273">
                  <a:extLst>
                    <a:ext uri="{FF2B5EF4-FFF2-40B4-BE49-F238E27FC236}">
                      <a16:creationId xmlns:a16="http://schemas.microsoft.com/office/drawing/2014/main" id="{97C5143B-CFA2-4D7F-AFE8-C14A5C18496B}"/>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75" name="Group 4">
                  <a:extLst>
                    <a:ext uri="{FF2B5EF4-FFF2-40B4-BE49-F238E27FC236}">
                      <a16:creationId xmlns:a16="http://schemas.microsoft.com/office/drawing/2014/main" id="{05E5D744-B7B3-4B1C-AC2B-3767F37533E4}"/>
                    </a:ext>
                  </a:extLst>
                </p:cNvPr>
                <p:cNvGrpSpPr>
                  <a:grpSpLocks noChangeAspect="1"/>
                </p:cNvGrpSpPr>
                <p:nvPr/>
              </p:nvGrpSpPr>
              <p:grpSpPr bwMode="auto">
                <a:xfrm>
                  <a:off x="543174" y="1857375"/>
                  <a:ext cx="913932" cy="914494"/>
                  <a:chOff x="1261" y="0"/>
                  <a:chExt cx="3238" cy="3240"/>
                </a:xfrm>
                <a:solidFill>
                  <a:schemeClr val="tx2"/>
                </a:solidFill>
              </p:grpSpPr>
              <p:sp>
                <p:nvSpPr>
                  <p:cNvPr id="1276" name="Freeform 5">
                    <a:extLst>
                      <a:ext uri="{FF2B5EF4-FFF2-40B4-BE49-F238E27FC236}">
                        <a16:creationId xmlns:a16="http://schemas.microsoft.com/office/drawing/2014/main" id="{C039C7AA-2B4A-4ED2-9FCC-32E4D385E1DE}"/>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6">
                    <a:extLst>
                      <a:ext uri="{FF2B5EF4-FFF2-40B4-BE49-F238E27FC236}">
                        <a16:creationId xmlns:a16="http://schemas.microsoft.com/office/drawing/2014/main" id="{D76E2D53-9454-4A34-8908-49E78336034A}"/>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7">
                    <a:extLst>
                      <a:ext uri="{FF2B5EF4-FFF2-40B4-BE49-F238E27FC236}">
                        <a16:creationId xmlns:a16="http://schemas.microsoft.com/office/drawing/2014/main" id="{CC8E2DB6-FA08-479C-AF79-023ACA9565F3}"/>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
                    <a:extLst>
                      <a:ext uri="{FF2B5EF4-FFF2-40B4-BE49-F238E27FC236}">
                        <a16:creationId xmlns:a16="http://schemas.microsoft.com/office/drawing/2014/main" id="{6F550DBC-86F5-4091-ADCB-B4EBC4A5F96B}"/>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9">
                    <a:extLst>
                      <a:ext uri="{FF2B5EF4-FFF2-40B4-BE49-F238E27FC236}">
                        <a16:creationId xmlns:a16="http://schemas.microsoft.com/office/drawing/2014/main" id="{13534B18-6CD8-4CB6-B7DA-9180C7060537}"/>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10">
                    <a:extLst>
                      <a:ext uri="{FF2B5EF4-FFF2-40B4-BE49-F238E27FC236}">
                        <a16:creationId xmlns:a16="http://schemas.microsoft.com/office/drawing/2014/main" id="{5C9841D6-7B3C-4FB6-9B50-604F18D18D47}"/>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11">
                    <a:extLst>
                      <a:ext uri="{FF2B5EF4-FFF2-40B4-BE49-F238E27FC236}">
                        <a16:creationId xmlns:a16="http://schemas.microsoft.com/office/drawing/2014/main" id="{D1F5E1E6-4E48-4FFB-A304-121C46EFFACD}"/>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12">
                    <a:extLst>
                      <a:ext uri="{FF2B5EF4-FFF2-40B4-BE49-F238E27FC236}">
                        <a16:creationId xmlns:a16="http://schemas.microsoft.com/office/drawing/2014/main" id="{AC916D9C-D57E-4C5B-8411-AF0ABF1CC4CA}"/>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13">
                    <a:extLst>
                      <a:ext uri="{FF2B5EF4-FFF2-40B4-BE49-F238E27FC236}">
                        <a16:creationId xmlns:a16="http://schemas.microsoft.com/office/drawing/2014/main" id="{E652BD88-B2CC-4906-98B6-236A4D06B01A}"/>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14">
                    <a:extLst>
                      <a:ext uri="{FF2B5EF4-FFF2-40B4-BE49-F238E27FC236}">
                        <a16:creationId xmlns:a16="http://schemas.microsoft.com/office/drawing/2014/main" id="{E6F165F0-F301-467B-9415-F82A564F176F}"/>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15">
                    <a:extLst>
                      <a:ext uri="{FF2B5EF4-FFF2-40B4-BE49-F238E27FC236}">
                        <a16:creationId xmlns:a16="http://schemas.microsoft.com/office/drawing/2014/main" id="{383E183B-E2AD-499C-8FD1-B6BCA6AFB980}"/>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16">
                    <a:extLst>
                      <a:ext uri="{FF2B5EF4-FFF2-40B4-BE49-F238E27FC236}">
                        <a16:creationId xmlns:a16="http://schemas.microsoft.com/office/drawing/2014/main" id="{4780FD82-45B7-482C-8719-3214B3AB5D79}"/>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17">
                    <a:extLst>
                      <a:ext uri="{FF2B5EF4-FFF2-40B4-BE49-F238E27FC236}">
                        <a16:creationId xmlns:a16="http://schemas.microsoft.com/office/drawing/2014/main" id="{DC8B97AA-A09E-4444-8E8F-5E3BBE6AD68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18">
                    <a:extLst>
                      <a:ext uri="{FF2B5EF4-FFF2-40B4-BE49-F238E27FC236}">
                        <a16:creationId xmlns:a16="http://schemas.microsoft.com/office/drawing/2014/main" id="{BDA6B067-B3D4-4052-8F52-926C49209827}"/>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19">
                    <a:extLst>
                      <a:ext uri="{FF2B5EF4-FFF2-40B4-BE49-F238E27FC236}">
                        <a16:creationId xmlns:a16="http://schemas.microsoft.com/office/drawing/2014/main" id="{97A9295D-E432-489E-B20E-F45EA571BA18}"/>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20">
                    <a:extLst>
                      <a:ext uri="{FF2B5EF4-FFF2-40B4-BE49-F238E27FC236}">
                        <a16:creationId xmlns:a16="http://schemas.microsoft.com/office/drawing/2014/main" id="{3847FEAF-C773-42BD-A883-E174277A3350}"/>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21">
                    <a:extLst>
                      <a:ext uri="{FF2B5EF4-FFF2-40B4-BE49-F238E27FC236}">
                        <a16:creationId xmlns:a16="http://schemas.microsoft.com/office/drawing/2014/main" id="{31AB7440-B3A7-4A67-AA17-D5747F02B272}"/>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22">
                    <a:extLst>
                      <a:ext uri="{FF2B5EF4-FFF2-40B4-BE49-F238E27FC236}">
                        <a16:creationId xmlns:a16="http://schemas.microsoft.com/office/drawing/2014/main" id="{E5BB765F-092F-42C3-A9AC-93900F9815EF}"/>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23">
                    <a:extLst>
                      <a:ext uri="{FF2B5EF4-FFF2-40B4-BE49-F238E27FC236}">
                        <a16:creationId xmlns:a16="http://schemas.microsoft.com/office/drawing/2014/main" id="{A629694C-0F6B-4B49-B2A8-6E7BED441937}"/>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24">
                    <a:extLst>
                      <a:ext uri="{FF2B5EF4-FFF2-40B4-BE49-F238E27FC236}">
                        <a16:creationId xmlns:a16="http://schemas.microsoft.com/office/drawing/2014/main" id="{FAA11577-46BD-4C4C-9C23-791DA91DA2BC}"/>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3" name="Rectangle: Rounded Corners 1252">
                <a:extLst>
                  <a:ext uri="{FF2B5EF4-FFF2-40B4-BE49-F238E27FC236}">
                    <a16:creationId xmlns:a16="http://schemas.microsoft.com/office/drawing/2014/main" id="{4081F893-47AA-42BA-8692-82099B83781A}"/>
                  </a:ext>
                </a:extLst>
              </p:cNvPr>
              <p:cNvSpPr/>
              <p:nvPr/>
            </p:nvSpPr>
            <p:spPr>
              <a:xfrm>
                <a:off x="14718608"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4" name="Rectangle: Rounded Corners 1253">
                <a:extLst>
                  <a:ext uri="{FF2B5EF4-FFF2-40B4-BE49-F238E27FC236}">
                    <a16:creationId xmlns:a16="http://schemas.microsoft.com/office/drawing/2014/main" id="{B2AFD5C1-7013-447E-93CB-C722B22C5D79}"/>
                  </a:ext>
                </a:extLst>
              </p:cNvPr>
              <p:cNvSpPr/>
              <p:nvPr/>
            </p:nvSpPr>
            <p:spPr>
              <a:xfrm>
                <a:off x="14718608"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5" name="Rectangle: Rounded Corners 1254">
                <a:extLst>
                  <a:ext uri="{FF2B5EF4-FFF2-40B4-BE49-F238E27FC236}">
                    <a16:creationId xmlns:a16="http://schemas.microsoft.com/office/drawing/2014/main" id="{71C7BA8D-792B-4DAF-812D-00DFEDEEAE4C}"/>
                  </a:ext>
                </a:extLst>
              </p:cNvPr>
              <p:cNvSpPr/>
              <p:nvPr/>
            </p:nvSpPr>
            <p:spPr>
              <a:xfrm>
                <a:off x="14423501"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6" name="Rectangle: Rounded Corners 1255">
                <a:extLst>
                  <a:ext uri="{FF2B5EF4-FFF2-40B4-BE49-F238E27FC236}">
                    <a16:creationId xmlns:a16="http://schemas.microsoft.com/office/drawing/2014/main" id="{2B61F69B-5985-4763-A78E-72600848F801}"/>
                  </a:ext>
                </a:extLst>
              </p:cNvPr>
              <p:cNvSpPr/>
              <p:nvPr/>
            </p:nvSpPr>
            <p:spPr>
              <a:xfrm>
                <a:off x="14423501"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257" name="Straight Connector 1256">
                <a:extLst>
                  <a:ext uri="{FF2B5EF4-FFF2-40B4-BE49-F238E27FC236}">
                    <a16:creationId xmlns:a16="http://schemas.microsoft.com/office/drawing/2014/main" id="{D7ACE246-E1C3-4574-803B-AB7DA3A2ECA8}"/>
                  </a:ext>
                </a:extLst>
              </p:cNvPr>
              <p:cNvCxnSpPr>
                <a:stCxn id="1253" idx="2"/>
                <a:endCxn id="1254" idx="0"/>
              </p:cNvCxnSpPr>
              <p:nvPr/>
            </p:nvCxnSpPr>
            <p:spPr>
              <a:xfrm>
                <a:off x="15072735"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258" name="TextBox 1257">
                <a:extLst>
                  <a:ext uri="{FF2B5EF4-FFF2-40B4-BE49-F238E27FC236}">
                    <a16:creationId xmlns:a16="http://schemas.microsoft.com/office/drawing/2014/main" id="{0DA43480-121F-485D-BF40-07D81CD3CF04}"/>
                  </a:ext>
                </a:extLst>
              </p:cNvPr>
              <p:cNvSpPr txBox="1"/>
              <p:nvPr/>
            </p:nvSpPr>
            <p:spPr>
              <a:xfrm>
                <a:off x="13792568"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259" name="Oval 1258">
                <a:extLst>
                  <a:ext uri="{FF2B5EF4-FFF2-40B4-BE49-F238E27FC236}">
                    <a16:creationId xmlns:a16="http://schemas.microsoft.com/office/drawing/2014/main" id="{9C24F530-12F6-4B97-B688-DE13ACAD37DD}"/>
                  </a:ext>
                </a:extLst>
              </p:cNvPr>
              <p:cNvSpPr/>
              <p:nvPr/>
            </p:nvSpPr>
            <p:spPr>
              <a:xfrm>
                <a:off x="13797042"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2" name="Rectangle 1">
            <a:extLst>
              <a:ext uri="{FF2B5EF4-FFF2-40B4-BE49-F238E27FC236}">
                <a16:creationId xmlns:a16="http://schemas.microsoft.com/office/drawing/2014/main" id="{D941A42D-75B0-47CC-BB9B-14DCA7FBC5D0}"/>
              </a:ext>
            </a:extLst>
          </p:cNvPr>
          <p:cNvSpPr/>
          <p:nvPr/>
        </p:nvSpPr>
        <p:spPr>
          <a:xfrm>
            <a:off x="0" y="0"/>
            <a:ext cx="3053008"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614809" cy="2913105"/>
          </a:xfrm>
          <a:prstGeom prst="rect">
            <a:avLst/>
          </a:prstGeom>
          <a:noFill/>
        </p:spPr>
        <p:txBody>
          <a:bodyPr wrap="square" rtlCol="0" anchor="t">
            <a:spAutoFit/>
          </a:bodyPr>
          <a:lstStyle/>
          <a:p>
            <a:pPr defTabSz="685783">
              <a:lnSpc>
                <a:spcPct val="90000"/>
              </a:lnSpc>
              <a:spcBef>
                <a:spcPts val="600"/>
              </a:spcBef>
            </a:pPr>
            <a:r>
              <a:rPr lang="en-US" sz="2400" dirty="0">
                <a:solidFill>
                  <a:schemeClr val="bg1"/>
                </a:solidFill>
                <a:latin typeface="+mj-lt"/>
                <a:ea typeface="Apple LiGothic Medium"/>
                <a:cs typeface="Apple LiGothic Medium"/>
              </a:rPr>
              <a:t>Threat </a:t>
            </a:r>
            <a:br>
              <a:rPr lang="en-US" sz="2400" dirty="0">
                <a:solidFill>
                  <a:schemeClr val="bg1"/>
                </a:solidFill>
                <a:latin typeface="+mj-lt"/>
                <a:ea typeface="Apple LiGothic Medium"/>
                <a:cs typeface="Apple LiGothic Medium"/>
              </a:rPr>
            </a:br>
            <a:r>
              <a:rPr lang="en-US" sz="2400" dirty="0">
                <a:solidFill>
                  <a:schemeClr val="bg1"/>
                </a:solidFill>
                <a:latin typeface="+mj-lt"/>
                <a:ea typeface="Apple LiGothic Medium"/>
                <a:cs typeface="Apple LiGothic Medium"/>
              </a:rPr>
              <a:t>Protection: </a:t>
            </a:r>
            <a:br>
              <a:rPr lang="en-US" sz="2400" dirty="0">
                <a:solidFill>
                  <a:schemeClr val="bg1"/>
                </a:solidFill>
                <a:latin typeface="+mj-lt"/>
                <a:ea typeface="Apple LiGothic Medium"/>
                <a:cs typeface="Apple LiGothic Medium"/>
              </a:rPr>
            </a:br>
            <a:r>
              <a:rPr lang="en-US" sz="2400" dirty="0">
                <a:solidFill>
                  <a:schemeClr val="bg2"/>
                </a:solidFill>
                <a:latin typeface="+mj-lt"/>
                <a:ea typeface="Apple LiGothic Medium"/>
                <a:cs typeface="Apple LiGothic Medium"/>
              </a:rPr>
              <a:t>Stop the Breach</a:t>
            </a:r>
          </a:p>
          <a:p>
            <a:pPr defTabSz="685783">
              <a:lnSpc>
                <a:spcPct val="90000"/>
              </a:lnSpc>
              <a:spcBef>
                <a:spcPts val="600"/>
              </a:spcBef>
            </a:pPr>
            <a:endParaRPr lang="en-US" sz="800" dirty="0">
              <a:solidFill>
                <a:schemeClr val="bg2"/>
              </a:solidFill>
              <a:latin typeface="+mj-lt"/>
              <a:ea typeface="Apple LiGothic Medium"/>
              <a:cs typeface="Apple LiGothic Medium"/>
            </a:endParaRPr>
          </a:p>
          <a:p>
            <a:pPr defTabSz="685783">
              <a:lnSpc>
                <a:spcPct val="90000"/>
              </a:lnSpc>
              <a:spcBef>
                <a:spcPts val="600"/>
              </a:spcBef>
            </a:pPr>
            <a:r>
              <a:rPr lang="en-US" sz="2000" dirty="0">
                <a:solidFill>
                  <a:schemeClr val="bg2"/>
                </a:solidFill>
                <a:latin typeface="+mj-lt"/>
                <a:ea typeface="Apple LiGothic Medium"/>
                <a:cs typeface="Apple LiGothic Medium"/>
              </a:rPr>
              <a:t>By strategically deploying threat sensors north-south, east-west</a:t>
            </a:r>
          </a:p>
          <a:p>
            <a:pPr defTabSz="685783">
              <a:lnSpc>
                <a:spcPct val="90000"/>
              </a:lnSpc>
              <a:spcBef>
                <a:spcPts val="600"/>
              </a:spcBef>
            </a:pPr>
            <a:endParaRPr lang="en-US" sz="2400" dirty="0">
              <a:solidFill>
                <a:schemeClr val="bg2"/>
              </a:solidFill>
              <a:latin typeface="+mj-lt"/>
              <a:ea typeface="Apple LiGothic Medium"/>
              <a:cs typeface="Apple LiGothic Medium"/>
            </a:endParaRP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9837"/>
            <a:ext cx="485546" cy="258532"/>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mj-lt"/>
                <a:ea typeface="Apple LiGothic Medium"/>
                <a:cs typeface="Apple LiGothic Medium"/>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9837"/>
            <a:ext cx="485546" cy="258532"/>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mj-lt"/>
                <a:ea typeface="Apple LiGothic Medium"/>
                <a:cs typeface="Apple LiGothic Medium"/>
              </a:rPr>
              <a:t>03</a:t>
            </a:r>
          </a:p>
        </p:txBody>
      </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56" name="Group 55"/>
            <p:cNvGrpSpPr>
              <a:grpSpLocks noChangeAspect="1"/>
            </p:cNvGrpSpPr>
            <p:nvPr/>
          </p:nvGrpSpPr>
          <p:grpSpPr>
            <a:xfrm>
              <a:off x="553540" y="560453"/>
              <a:ext cx="318407" cy="318194"/>
              <a:chOff x="2471710" y="-1801813"/>
              <a:chExt cx="2363788" cy="2362200"/>
            </a:xfrm>
          </p:grpSpPr>
          <p:sp>
            <p:nvSpPr>
              <p:cNvPr id="52" name="Oval 36"/>
              <p:cNvSpPr>
                <a:spLocks noChangeArrowheads="1"/>
              </p:cNvSpPr>
              <p:nvPr/>
            </p:nvSpPr>
            <p:spPr bwMode="auto">
              <a:xfrm>
                <a:off x="2471710"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 name="Group 63"/>
            <p:cNvGrpSpPr/>
            <p:nvPr/>
          </p:nvGrpSpPr>
          <p:grpSpPr>
            <a:xfrm>
              <a:off x="1921492" y="544915"/>
              <a:ext cx="349271" cy="349271"/>
              <a:chOff x="2569855" y="3149114"/>
              <a:chExt cx="933450" cy="933450"/>
            </a:xfrm>
          </p:grpSpPr>
          <p:sp>
            <p:nvSpPr>
              <p:cNvPr id="30" name="Freeform 25"/>
              <p:cNvSpPr>
                <a:spLocks/>
              </p:cNvSpPr>
              <p:nvPr/>
            </p:nvSpPr>
            <p:spPr bwMode="auto">
              <a:xfrm>
                <a:off x="256985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2901446" y="3411052"/>
                <a:ext cx="560584" cy="619124"/>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grpSp>
            <p:nvGrpSpPr>
              <p:cNvPr id="63" name="Group 62"/>
              <p:cNvGrpSpPr/>
              <p:nvPr/>
            </p:nvGrpSpPr>
            <p:grpSpPr>
              <a:xfrm>
                <a:off x="2823855" y="3350727"/>
                <a:ext cx="425450" cy="523875"/>
                <a:chOff x="2823855" y="3350727"/>
                <a:chExt cx="425450" cy="523875"/>
              </a:xfrm>
              <a:solidFill>
                <a:schemeClr val="accent1">
                  <a:lumMod val="75000"/>
                  <a:alpha val="40000"/>
                </a:schemeClr>
              </a:solidFill>
            </p:grpSpPr>
            <p:sp>
              <p:nvSpPr>
                <p:cNvPr id="61" name="Freeform 27"/>
                <p:cNvSpPr>
                  <a:spLocks/>
                </p:cNvSpPr>
                <p:nvPr/>
              </p:nvSpPr>
              <p:spPr bwMode="auto">
                <a:xfrm>
                  <a:off x="282385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8"/>
                <p:cNvSpPr>
                  <a:spLocks/>
                </p:cNvSpPr>
                <p:nvPr/>
              </p:nvSpPr>
              <p:spPr bwMode="auto">
                <a:xfrm>
                  <a:off x="303658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6" name="MALWARE">
            <a:extLst>
              <a:ext uri="{FF2B5EF4-FFF2-40B4-BE49-F238E27FC236}">
                <a16:creationId xmlns:a16="http://schemas.microsoft.com/office/drawing/2014/main" id="{9B0F8751-7401-43E3-A5B3-779324B59586}"/>
              </a:ext>
            </a:extLst>
          </p:cNvPr>
          <p:cNvGrpSpPr/>
          <p:nvPr/>
        </p:nvGrpSpPr>
        <p:grpSpPr>
          <a:xfrm>
            <a:off x="6021254" y="1832085"/>
            <a:ext cx="445717" cy="669888"/>
            <a:chOff x="5249961" y="1926547"/>
            <a:chExt cx="445717" cy="669888"/>
          </a:xfrm>
        </p:grpSpPr>
        <p:pic>
          <p:nvPicPr>
            <p:cNvPr id="7" name="Graphic 6">
              <a:extLst>
                <a:ext uri="{FF2B5EF4-FFF2-40B4-BE49-F238E27FC236}">
                  <a16:creationId xmlns:a16="http://schemas.microsoft.com/office/drawing/2014/main" id="{3FEA872F-608E-4472-968D-D1D215139786}"/>
                </a:ext>
              </a:extLst>
            </p:cNvPr>
            <p:cNvPicPr>
              <a:picLocks noChangeAspect="1"/>
            </p:cNvPicPr>
            <p:nvPr/>
          </p:nvPicPr>
          <p:blipFill>
            <a:blip r:embed="rId29" cstate="print">
              <a:extLst>
                <a:ext uri="{28A0092B-C50C-407E-A947-70E740481C1C}">
                  <a14:useLocalDpi xmlns:a14="http://schemas.microsoft.com/office/drawing/2010/main"/>
                </a:ext>
                <a:ext uri="{96DAC541-7B7A-43D3-8B79-37D633B846F1}">
                  <asvg:svgBlip xmlns="" xmlns:asvg="http://schemas.microsoft.com/office/drawing/2016/SVG/main" r:embed="rId30"/>
                </a:ext>
              </a:extLst>
            </a:blip>
            <a:stretch>
              <a:fillRect/>
            </a:stretch>
          </p:blipFill>
          <p:spPr>
            <a:xfrm>
              <a:off x="5249961" y="1926547"/>
              <a:ext cx="445717" cy="531985"/>
            </a:xfrm>
            <a:prstGeom prst="rect">
              <a:avLst/>
            </a:prstGeom>
          </p:spPr>
        </p:pic>
        <p:sp>
          <p:nvSpPr>
            <p:cNvPr id="1222" name="Oval 1221">
              <a:extLst>
                <a:ext uri="{FF2B5EF4-FFF2-40B4-BE49-F238E27FC236}">
                  <a16:creationId xmlns:a16="http://schemas.microsoft.com/office/drawing/2014/main" id="{40820A33-35C6-4CD5-851D-D9468B612FFF}"/>
                </a:ext>
              </a:extLst>
            </p:cNvPr>
            <p:cNvSpPr/>
            <p:nvPr/>
          </p:nvSpPr>
          <p:spPr>
            <a:xfrm>
              <a:off x="5415587" y="2487519"/>
              <a:ext cx="108916" cy="108916"/>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FLOOD DATA">
            <a:extLst>
              <a:ext uri="{FF2B5EF4-FFF2-40B4-BE49-F238E27FC236}">
                <a16:creationId xmlns:a16="http://schemas.microsoft.com/office/drawing/2014/main" id="{7302BCD8-15ED-486E-82F5-638EDE459B1B}"/>
              </a:ext>
            </a:extLst>
          </p:cNvPr>
          <p:cNvGrpSpPr/>
          <p:nvPr/>
        </p:nvGrpSpPr>
        <p:grpSpPr>
          <a:xfrm>
            <a:off x="6684395" y="844862"/>
            <a:ext cx="456138" cy="676233"/>
            <a:chOff x="6697095" y="819462"/>
            <a:chExt cx="456138" cy="676233"/>
          </a:xfrm>
        </p:grpSpPr>
        <p:sp>
          <p:nvSpPr>
            <p:cNvPr id="1626" name="Oval 1625">
              <a:extLst>
                <a:ext uri="{FF2B5EF4-FFF2-40B4-BE49-F238E27FC236}">
                  <a16:creationId xmlns:a16="http://schemas.microsoft.com/office/drawing/2014/main" id="{F82A7F92-EA8A-453D-84F8-067634590176}"/>
                </a:ext>
              </a:extLst>
            </p:cNvPr>
            <p:cNvSpPr/>
            <p:nvPr/>
          </p:nvSpPr>
          <p:spPr>
            <a:xfrm>
              <a:off x="6870706" y="1386779"/>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 name="Graphic 26">
              <a:extLst>
                <a:ext uri="{FF2B5EF4-FFF2-40B4-BE49-F238E27FC236}">
                  <a16:creationId xmlns:a16="http://schemas.microsoft.com/office/drawing/2014/main" id="{C34C8741-D09F-4432-80E4-0039E13F6326}"/>
                </a:ext>
              </a:extLst>
            </p:cNvPr>
            <p:cNvPicPr>
              <a:picLocks noChangeAspect="1"/>
            </p:cNvPicPr>
            <p:nvPr/>
          </p:nvPicPr>
          <p:blipFill>
            <a:blip r:embed="rId31" cstate="print">
              <a:extLst>
                <a:ext uri="{28A0092B-C50C-407E-A947-70E740481C1C}">
                  <a14:useLocalDpi xmlns:a14="http://schemas.microsoft.com/office/drawing/2010/main"/>
                </a:ext>
                <a:ext uri="{96DAC541-7B7A-43D3-8B79-37D633B846F1}">
                  <asvg:svgBlip xmlns="" xmlns:asvg="http://schemas.microsoft.com/office/drawing/2016/SVG/main" r:embed="rId32"/>
                </a:ext>
              </a:extLst>
            </a:blip>
            <a:stretch>
              <a:fillRect/>
            </a:stretch>
          </p:blipFill>
          <p:spPr>
            <a:xfrm>
              <a:off x="6697095" y="819462"/>
              <a:ext cx="456138" cy="544423"/>
            </a:xfrm>
            <a:prstGeom prst="rect">
              <a:avLst/>
            </a:prstGeom>
          </p:spPr>
        </p:pic>
      </p:grpSp>
      <p:grpSp>
        <p:nvGrpSpPr>
          <p:cNvPr id="45" name="SEVER ATTACK">
            <a:extLst>
              <a:ext uri="{FF2B5EF4-FFF2-40B4-BE49-F238E27FC236}">
                <a16:creationId xmlns:a16="http://schemas.microsoft.com/office/drawing/2014/main" id="{69F145E5-7259-438A-B4F4-23AC2CCC32A6}"/>
              </a:ext>
            </a:extLst>
          </p:cNvPr>
          <p:cNvGrpSpPr/>
          <p:nvPr/>
        </p:nvGrpSpPr>
        <p:grpSpPr>
          <a:xfrm>
            <a:off x="5045932" y="2056664"/>
            <a:ext cx="447946" cy="671657"/>
            <a:chOff x="4474432" y="2069364"/>
            <a:chExt cx="447946" cy="671657"/>
          </a:xfrm>
        </p:grpSpPr>
        <p:sp>
          <p:nvSpPr>
            <p:cNvPr id="1582" name="Oval 1581">
              <a:extLst>
                <a:ext uri="{FF2B5EF4-FFF2-40B4-BE49-F238E27FC236}">
                  <a16:creationId xmlns:a16="http://schemas.microsoft.com/office/drawing/2014/main" id="{8D09734D-BD3B-4B1E-B455-3A8202E425F8}"/>
                </a:ext>
              </a:extLst>
            </p:cNvPr>
            <p:cNvSpPr/>
            <p:nvPr/>
          </p:nvSpPr>
          <p:spPr>
            <a:xfrm>
              <a:off x="4645866"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3" name="Graphic 42">
              <a:extLst>
                <a:ext uri="{FF2B5EF4-FFF2-40B4-BE49-F238E27FC236}">
                  <a16:creationId xmlns:a16="http://schemas.microsoft.com/office/drawing/2014/main" id="{D913D976-14A7-48E0-9C3F-FBDE496A12AF}"/>
                </a:ext>
              </a:extLst>
            </p:cNvPr>
            <p:cNvPicPr>
              <a:picLocks noChangeAspect="1"/>
            </p:cNvPicPr>
            <p:nvPr/>
          </p:nvPicPr>
          <p:blipFill>
            <a:blip r:embed="rId33" cstate="print">
              <a:extLst>
                <a:ext uri="{28A0092B-C50C-407E-A947-70E740481C1C}">
                  <a14:useLocalDpi xmlns:a14="http://schemas.microsoft.com/office/drawing/2010/main"/>
                </a:ext>
                <a:ext uri="{96DAC541-7B7A-43D3-8B79-37D633B846F1}">
                  <asvg:svgBlip xmlns="" xmlns:asvg="http://schemas.microsoft.com/office/drawing/2016/SVG/main" r:embed="rId34"/>
                </a:ext>
              </a:extLst>
            </a:blip>
            <a:stretch>
              <a:fillRect/>
            </a:stretch>
          </p:blipFill>
          <p:spPr>
            <a:xfrm>
              <a:off x="4474432" y="2069364"/>
              <a:ext cx="447946" cy="534645"/>
            </a:xfrm>
            <a:prstGeom prst="rect">
              <a:avLst/>
            </a:prstGeom>
          </p:spPr>
        </p:pic>
      </p:grpSp>
      <p:sp>
        <p:nvSpPr>
          <p:cNvPr id="1666" name="TextBox 1665">
            <a:extLst>
              <a:ext uri="{FF2B5EF4-FFF2-40B4-BE49-F238E27FC236}">
                <a16:creationId xmlns:a16="http://schemas.microsoft.com/office/drawing/2014/main" id="{C6AC4B76-D0A4-4E70-AD40-3EAE59D3BB8D}"/>
              </a:ext>
            </a:extLst>
          </p:cNvPr>
          <p:cNvSpPr txBox="1"/>
          <p:nvPr/>
        </p:nvSpPr>
        <p:spPr>
          <a:xfrm>
            <a:off x="5418639" y="2544448"/>
            <a:ext cx="266984" cy="263592"/>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668" name="TextBox 1667">
            <a:extLst>
              <a:ext uri="{FF2B5EF4-FFF2-40B4-BE49-F238E27FC236}">
                <a16:creationId xmlns:a16="http://schemas.microsoft.com/office/drawing/2014/main" id="{EEF7A7A9-248A-48C8-83A8-03A036D67C22}"/>
              </a:ext>
            </a:extLst>
          </p:cNvPr>
          <p:cNvSpPr txBox="1"/>
          <p:nvPr/>
        </p:nvSpPr>
        <p:spPr>
          <a:xfrm>
            <a:off x="6108148" y="2544448"/>
            <a:ext cx="266984" cy="263592"/>
          </a:xfrm>
          <a:prstGeom prst="ellipse">
            <a:avLst/>
          </a:prstGeom>
          <a:noFill/>
          <a:ln>
            <a:solidFill>
              <a:schemeClr val="accent4">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669" name="TextBox 1668">
            <a:extLst>
              <a:ext uri="{FF2B5EF4-FFF2-40B4-BE49-F238E27FC236}">
                <a16:creationId xmlns:a16="http://schemas.microsoft.com/office/drawing/2014/main" id="{712B7F11-E2BA-43A6-A662-642A3E465192}"/>
              </a:ext>
            </a:extLst>
          </p:cNvPr>
          <p:cNvSpPr txBox="1"/>
          <p:nvPr/>
        </p:nvSpPr>
        <p:spPr>
          <a:xfrm>
            <a:off x="6264763" y="3503390"/>
            <a:ext cx="266984" cy="26359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670" name="TextBox 1669">
            <a:extLst>
              <a:ext uri="{FF2B5EF4-FFF2-40B4-BE49-F238E27FC236}">
                <a16:creationId xmlns:a16="http://schemas.microsoft.com/office/drawing/2014/main" id="{075E0E23-24B6-4EB1-BE0F-7167766936E0}"/>
              </a:ext>
            </a:extLst>
          </p:cNvPr>
          <p:cNvSpPr txBox="1"/>
          <p:nvPr/>
        </p:nvSpPr>
        <p:spPr>
          <a:xfrm>
            <a:off x="6940168" y="1535144"/>
            <a:ext cx="266984" cy="263592"/>
          </a:xfrm>
          <a:prstGeom prst="ellipse">
            <a:avLst/>
          </a:prstGeom>
          <a:noFill/>
          <a:ln>
            <a:solidFill>
              <a:schemeClr val="accent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grpSp>
        <p:nvGrpSpPr>
          <p:cNvPr id="1641" name="Group 24">
            <a:extLst>
              <a:ext uri="{FF2B5EF4-FFF2-40B4-BE49-F238E27FC236}">
                <a16:creationId xmlns:a16="http://schemas.microsoft.com/office/drawing/2014/main" id="{388C8A8C-DCD7-48C3-BCCF-B57E41453408}"/>
              </a:ext>
            </a:extLst>
          </p:cNvPr>
          <p:cNvGrpSpPr>
            <a:grpSpLocks noChangeAspect="1"/>
          </p:cNvGrpSpPr>
          <p:nvPr/>
        </p:nvGrpSpPr>
        <p:grpSpPr bwMode="auto">
          <a:xfrm>
            <a:off x="6073844" y="2509633"/>
            <a:ext cx="336674" cy="336674"/>
            <a:chOff x="1626" y="-1079"/>
            <a:chExt cx="588" cy="588"/>
          </a:xfrm>
        </p:grpSpPr>
        <p:sp>
          <p:nvSpPr>
            <p:cNvPr id="1642" name="Freeform 25">
              <a:extLst>
                <a:ext uri="{FF2B5EF4-FFF2-40B4-BE49-F238E27FC236}">
                  <a16:creationId xmlns:a16="http://schemas.microsoft.com/office/drawing/2014/main" id="{5B34DDA2-C982-49BF-8287-48F01285976E}"/>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26">
              <a:extLst>
                <a:ext uri="{FF2B5EF4-FFF2-40B4-BE49-F238E27FC236}">
                  <a16:creationId xmlns:a16="http://schemas.microsoft.com/office/drawing/2014/main" id="{B8693185-159A-4510-8D85-5B200511E2B6}"/>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27">
              <a:extLst>
                <a:ext uri="{FF2B5EF4-FFF2-40B4-BE49-F238E27FC236}">
                  <a16:creationId xmlns:a16="http://schemas.microsoft.com/office/drawing/2014/main" id="{C135B616-D78D-4D56-9A92-390AADA176A0}"/>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28">
              <a:extLst>
                <a:ext uri="{FF2B5EF4-FFF2-40B4-BE49-F238E27FC236}">
                  <a16:creationId xmlns:a16="http://schemas.microsoft.com/office/drawing/2014/main" id="{CE18B1D8-9F4B-4F52-9FCD-F1344C979787}"/>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46" name="Group 24">
            <a:extLst>
              <a:ext uri="{FF2B5EF4-FFF2-40B4-BE49-F238E27FC236}">
                <a16:creationId xmlns:a16="http://schemas.microsoft.com/office/drawing/2014/main" id="{272DD05A-C0C3-4BAF-A39C-0B38EB7D8F59}"/>
              </a:ext>
            </a:extLst>
          </p:cNvPr>
          <p:cNvGrpSpPr>
            <a:grpSpLocks noChangeAspect="1"/>
          </p:cNvGrpSpPr>
          <p:nvPr/>
        </p:nvGrpSpPr>
        <p:grpSpPr bwMode="auto">
          <a:xfrm>
            <a:off x="5386594" y="2509633"/>
            <a:ext cx="336674" cy="336674"/>
            <a:chOff x="1626" y="-1079"/>
            <a:chExt cx="588" cy="588"/>
          </a:xfrm>
        </p:grpSpPr>
        <p:sp>
          <p:nvSpPr>
            <p:cNvPr id="1647" name="Freeform 25">
              <a:extLst>
                <a:ext uri="{FF2B5EF4-FFF2-40B4-BE49-F238E27FC236}">
                  <a16:creationId xmlns:a16="http://schemas.microsoft.com/office/drawing/2014/main" id="{69180CE4-027F-4217-A96A-FA486F80E8A5}"/>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26">
              <a:extLst>
                <a:ext uri="{FF2B5EF4-FFF2-40B4-BE49-F238E27FC236}">
                  <a16:creationId xmlns:a16="http://schemas.microsoft.com/office/drawing/2014/main" id="{33578B95-BC36-4904-9CF9-592780170DB1}"/>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27">
              <a:extLst>
                <a:ext uri="{FF2B5EF4-FFF2-40B4-BE49-F238E27FC236}">
                  <a16:creationId xmlns:a16="http://schemas.microsoft.com/office/drawing/2014/main" id="{156BEADE-5D4C-476E-9E13-A4CBB9748AAD}"/>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28">
              <a:extLst>
                <a:ext uri="{FF2B5EF4-FFF2-40B4-BE49-F238E27FC236}">
                  <a16:creationId xmlns:a16="http://schemas.microsoft.com/office/drawing/2014/main" id="{5E6D0392-F692-4695-9F0F-383CD97FBD20}"/>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1" name="Group 24">
            <a:extLst>
              <a:ext uri="{FF2B5EF4-FFF2-40B4-BE49-F238E27FC236}">
                <a16:creationId xmlns:a16="http://schemas.microsoft.com/office/drawing/2014/main" id="{D200D014-EE4D-4F9F-9DC4-33C019012A1E}"/>
              </a:ext>
            </a:extLst>
          </p:cNvPr>
          <p:cNvGrpSpPr>
            <a:grpSpLocks noChangeAspect="1"/>
          </p:cNvGrpSpPr>
          <p:nvPr/>
        </p:nvGrpSpPr>
        <p:grpSpPr bwMode="auto">
          <a:xfrm>
            <a:off x="6915161" y="1505834"/>
            <a:ext cx="336674" cy="336674"/>
            <a:chOff x="1626" y="-1079"/>
            <a:chExt cx="588" cy="588"/>
          </a:xfrm>
        </p:grpSpPr>
        <p:sp>
          <p:nvSpPr>
            <p:cNvPr id="1652" name="Freeform 25">
              <a:extLst>
                <a:ext uri="{FF2B5EF4-FFF2-40B4-BE49-F238E27FC236}">
                  <a16:creationId xmlns:a16="http://schemas.microsoft.com/office/drawing/2014/main" id="{D2F98928-F859-4A01-A48F-3B5A9D6CB8E6}"/>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26">
              <a:extLst>
                <a:ext uri="{FF2B5EF4-FFF2-40B4-BE49-F238E27FC236}">
                  <a16:creationId xmlns:a16="http://schemas.microsoft.com/office/drawing/2014/main" id="{97ABB089-25A5-46EB-BDF4-7B1C137C0BDE}"/>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27">
              <a:extLst>
                <a:ext uri="{FF2B5EF4-FFF2-40B4-BE49-F238E27FC236}">
                  <a16:creationId xmlns:a16="http://schemas.microsoft.com/office/drawing/2014/main" id="{4AA88657-C7E2-43FF-BD5F-D4C80541B600}"/>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28">
              <a:extLst>
                <a:ext uri="{FF2B5EF4-FFF2-40B4-BE49-F238E27FC236}">
                  <a16:creationId xmlns:a16="http://schemas.microsoft.com/office/drawing/2014/main" id="{B37D1A9C-6A9D-40DE-B4C2-7BBB2C45AC4C}"/>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INFECTED">
            <a:extLst>
              <a:ext uri="{FF2B5EF4-FFF2-40B4-BE49-F238E27FC236}">
                <a16:creationId xmlns:a16="http://schemas.microsoft.com/office/drawing/2014/main" id="{D8A5491D-2DDC-43BD-8AFB-E34C25FD9424}"/>
              </a:ext>
            </a:extLst>
          </p:cNvPr>
          <p:cNvGrpSpPr/>
          <p:nvPr/>
        </p:nvGrpSpPr>
        <p:grpSpPr>
          <a:xfrm>
            <a:off x="5949501" y="3356525"/>
            <a:ext cx="460498" cy="678055"/>
            <a:chOff x="5520823" y="3408139"/>
            <a:chExt cx="460498" cy="678055"/>
          </a:xfrm>
        </p:grpSpPr>
        <p:sp>
          <p:nvSpPr>
            <p:cNvPr id="1615" name="Oval 1614">
              <a:extLst>
                <a:ext uri="{FF2B5EF4-FFF2-40B4-BE49-F238E27FC236}">
                  <a16:creationId xmlns:a16="http://schemas.microsoft.com/office/drawing/2014/main" id="{CC622075-8CFC-4CF3-AAE9-3148EFE7FE32}"/>
                </a:ext>
              </a:extLst>
            </p:cNvPr>
            <p:cNvSpPr/>
            <p:nvPr/>
          </p:nvSpPr>
          <p:spPr>
            <a:xfrm>
              <a:off x="5696614" y="3977278"/>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10">
              <a:extLst>
                <a:ext uri="{FF2B5EF4-FFF2-40B4-BE49-F238E27FC236}">
                  <a16:creationId xmlns:a16="http://schemas.microsoft.com/office/drawing/2014/main" id="{769AA907-6E12-49E4-8605-36BDBEBCB554}"/>
                </a:ext>
              </a:extLst>
            </p:cNvPr>
            <p:cNvGrpSpPr>
              <a:grpSpLocks noChangeAspect="1"/>
            </p:cNvGrpSpPr>
            <p:nvPr/>
          </p:nvGrpSpPr>
          <p:grpSpPr bwMode="auto">
            <a:xfrm>
              <a:off x="5520823" y="3408139"/>
              <a:ext cx="460498" cy="541287"/>
              <a:chOff x="2768" y="1485"/>
              <a:chExt cx="228" cy="268"/>
            </a:xfrm>
          </p:grpSpPr>
          <p:sp>
            <p:nvSpPr>
              <p:cNvPr id="38" name="Freeform 11">
                <a:extLst>
                  <a:ext uri="{FF2B5EF4-FFF2-40B4-BE49-F238E27FC236}">
                    <a16:creationId xmlns:a16="http://schemas.microsoft.com/office/drawing/2014/main" id="{AB681F1A-4EFE-42B4-B80B-CAAAEE67F843}"/>
                  </a:ext>
                </a:extLst>
              </p:cNvPr>
              <p:cNvSpPr>
                <a:spLocks/>
              </p:cNvSpPr>
              <p:nvPr/>
            </p:nvSpPr>
            <p:spPr bwMode="auto">
              <a:xfrm>
                <a:off x="2768" y="1485"/>
                <a:ext cx="228" cy="268"/>
              </a:xfrm>
              <a:custGeom>
                <a:avLst/>
                <a:gdLst>
                  <a:gd name="T0" fmla="*/ 124 w 126"/>
                  <a:gd name="T1" fmla="*/ 61 h 149"/>
                  <a:gd name="T2" fmla="*/ 65 w 126"/>
                  <a:gd name="T3" fmla="*/ 1 h 149"/>
                  <a:gd name="T4" fmla="*/ 0 w 126"/>
                  <a:gd name="T5" fmla="*/ 64 h 149"/>
                  <a:gd name="T6" fmla="*/ 47 w 126"/>
                  <a:gd name="T7" fmla="*/ 124 h 149"/>
                  <a:gd name="T8" fmla="*/ 62 w 126"/>
                  <a:gd name="T9" fmla="*/ 149 h 149"/>
                  <a:gd name="T10" fmla="*/ 78 w 126"/>
                  <a:gd name="T11" fmla="*/ 124 h 149"/>
                  <a:gd name="T12" fmla="*/ 124 w 126"/>
                  <a:gd name="T13" fmla="*/ 61 h 149"/>
                </a:gdLst>
                <a:ahLst/>
                <a:cxnLst>
                  <a:cxn ang="0">
                    <a:pos x="T0" y="T1"/>
                  </a:cxn>
                  <a:cxn ang="0">
                    <a:pos x="T2" y="T3"/>
                  </a:cxn>
                  <a:cxn ang="0">
                    <a:pos x="T4" y="T5"/>
                  </a:cxn>
                  <a:cxn ang="0">
                    <a:pos x="T6" y="T7"/>
                  </a:cxn>
                  <a:cxn ang="0">
                    <a:pos x="T8" y="T9"/>
                  </a:cxn>
                  <a:cxn ang="0">
                    <a:pos x="T10" y="T11"/>
                  </a:cxn>
                  <a:cxn ang="0">
                    <a:pos x="T12" y="T13"/>
                  </a:cxn>
                </a:cxnLst>
                <a:rect l="0" t="0" r="r" b="b"/>
                <a:pathLst>
                  <a:path w="126" h="149">
                    <a:moveTo>
                      <a:pt x="124" y="61"/>
                    </a:moveTo>
                    <a:cubicBezTo>
                      <a:pt x="123" y="29"/>
                      <a:pt x="97" y="3"/>
                      <a:pt x="65" y="1"/>
                    </a:cubicBezTo>
                    <a:cubicBezTo>
                      <a:pt x="30" y="0"/>
                      <a:pt x="0" y="28"/>
                      <a:pt x="0" y="64"/>
                    </a:cubicBezTo>
                    <a:cubicBezTo>
                      <a:pt x="0" y="93"/>
                      <a:pt x="20" y="117"/>
                      <a:pt x="47" y="124"/>
                    </a:cubicBezTo>
                    <a:cubicBezTo>
                      <a:pt x="62" y="149"/>
                      <a:pt x="62" y="149"/>
                      <a:pt x="62" y="149"/>
                    </a:cubicBezTo>
                    <a:cubicBezTo>
                      <a:pt x="78" y="124"/>
                      <a:pt x="78" y="124"/>
                      <a:pt x="78" y="124"/>
                    </a:cubicBezTo>
                    <a:cubicBezTo>
                      <a:pt x="106" y="117"/>
                      <a:pt x="126" y="91"/>
                      <a:pt x="124" y="61"/>
                    </a:cubicBezTo>
                    <a:close/>
                  </a:path>
                </a:pathLst>
              </a:cu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
                <a:extLst>
                  <a:ext uri="{FF2B5EF4-FFF2-40B4-BE49-F238E27FC236}">
                    <a16:creationId xmlns:a16="http://schemas.microsoft.com/office/drawing/2014/main" id="{A3D5D0C1-CC83-4575-B08D-50938D831A0B}"/>
                  </a:ext>
                </a:extLst>
              </p:cNvPr>
              <p:cNvSpPr>
                <a:spLocks noEditPoints="1"/>
              </p:cNvSpPr>
              <p:nvPr/>
            </p:nvSpPr>
            <p:spPr bwMode="auto">
              <a:xfrm>
                <a:off x="2871" y="1595"/>
                <a:ext cx="20" cy="21"/>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2 w 11"/>
                  <a:gd name="T11" fmla="*/ 6 h 12"/>
                  <a:gd name="T12" fmla="*/ 5 w 11"/>
                  <a:gd name="T13" fmla="*/ 3 h 12"/>
                  <a:gd name="T14" fmla="*/ 8 w 11"/>
                  <a:gd name="T15" fmla="*/ 6 h 12"/>
                  <a:gd name="T16" fmla="*/ 5 w 11"/>
                  <a:gd name="T17" fmla="*/ 9 h 12"/>
                  <a:gd name="T18" fmla="*/ 2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2" y="6"/>
                    </a:moveTo>
                    <a:cubicBezTo>
                      <a:pt x="2" y="4"/>
                      <a:pt x="4" y="3"/>
                      <a:pt x="5" y="3"/>
                    </a:cubicBezTo>
                    <a:cubicBezTo>
                      <a:pt x="7" y="3"/>
                      <a:pt x="8" y="4"/>
                      <a:pt x="8" y="6"/>
                    </a:cubicBezTo>
                    <a:cubicBezTo>
                      <a:pt x="8" y="8"/>
                      <a:pt x="7" y="9"/>
                      <a:pt x="5" y="9"/>
                    </a:cubicBezTo>
                    <a:cubicBezTo>
                      <a:pt x="4" y="9"/>
                      <a:pt x="2"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a:extLst>
                  <a:ext uri="{FF2B5EF4-FFF2-40B4-BE49-F238E27FC236}">
                    <a16:creationId xmlns:a16="http://schemas.microsoft.com/office/drawing/2014/main" id="{AFBA8C37-480E-4EE0-B5C2-CB257EEC4327}"/>
                  </a:ext>
                </a:extLst>
              </p:cNvPr>
              <p:cNvSpPr>
                <a:spLocks noEditPoints="1"/>
              </p:cNvSpPr>
              <p:nvPr/>
            </p:nvSpPr>
            <p:spPr bwMode="auto">
              <a:xfrm>
                <a:off x="2802" y="1519"/>
                <a:ext cx="158" cy="153"/>
              </a:xfrm>
              <a:custGeom>
                <a:avLst/>
                <a:gdLst>
                  <a:gd name="T0" fmla="*/ 66 w 87"/>
                  <a:gd name="T1" fmla="*/ 36 h 85"/>
                  <a:gd name="T2" fmla="*/ 43 w 87"/>
                  <a:gd name="T3" fmla="*/ 0 h 85"/>
                  <a:gd name="T4" fmla="*/ 21 w 87"/>
                  <a:gd name="T5" fmla="*/ 36 h 85"/>
                  <a:gd name="T6" fmla="*/ 1 w 87"/>
                  <a:gd name="T7" fmla="*/ 59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3 h 85"/>
                  <a:gd name="T20" fmla="*/ 35 w 87"/>
                  <a:gd name="T21" fmla="*/ 56 h 85"/>
                  <a:gd name="T22" fmla="*/ 23 w 87"/>
                  <a:gd name="T23" fmla="*/ 48 h 85"/>
                  <a:gd name="T24" fmla="*/ 22 w 87"/>
                  <a:gd name="T25" fmla="*/ 81 h 85"/>
                  <a:gd name="T26" fmla="*/ 3 w 87"/>
                  <a:gd name="T27" fmla="*/ 65 h 85"/>
                  <a:gd name="T28" fmla="*/ 38 w 87"/>
                  <a:gd name="T29" fmla="*/ 57 h 85"/>
                  <a:gd name="T30" fmla="*/ 37 w 87"/>
                  <a:gd name="T31" fmla="*/ 54 h 85"/>
                  <a:gd name="T32" fmla="*/ 29 w 87"/>
                  <a:gd name="T33" fmla="*/ 47 h 85"/>
                  <a:gd name="T34" fmla="*/ 24 w 87"/>
                  <a:gd name="T35" fmla="*/ 45 h 85"/>
                  <a:gd name="T36" fmla="*/ 6 w 87"/>
                  <a:gd name="T37" fmla="*/ 50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5 h 85"/>
                  <a:gd name="T56" fmla="*/ 51 w 87"/>
                  <a:gd name="T57" fmla="*/ 52 h 85"/>
                  <a:gd name="T58" fmla="*/ 47 w 87"/>
                  <a:gd name="T59" fmla="*/ 66 h 85"/>
                  <a:gd name="T60" fmla="*/ 55 w 87"/>
                  <a:gd name="T61" fmla="*/ 81 h 85"/>
                  <a:gd name="T62" fmla="*/ 42 w 87"/>
                  <a:gd name="T63" fmla="*/ 73 h 85"/>
                  <a:gd name="T64" fmla="*/ 40 w 87"/>
                  <a:gd name="T65" fmla="*/ 65 h 85"/>
                  <a:gd name="T66" fmla="*/ 58 w 87"/>
                  <a:gd name="T67" fmla="*/ 10 h 85"/>
                  <a:gd name="T68" fmla="*/ 59 w 87"/>
                  <a:gd name="T69" fmla="*/ 13 h 85"/>
                  <a:gd name="T70" fmla="*/ 60 w 87"/>
                  <a:gd name="T71" fmla="*/ 16 h 85"/>
                  <a:gd name="T72" fmla="*/ 43 w 87"/>
                  <a:gd name="T73" fmla="*/ 28 h 85"/>
                  <a:gd name="T74" fmla="*/ 27 w 87"/>
                  <a:gd name="T75" fmla="*/ 16 h 85"/>
                  <a:gd name="T76" fmla="*/ 28 w 87"/>
                  <a:gd name="T77" fmla="*/ 13 h 85"/>
                  <a:gd name="T78" fmla="*/ 29 w 87"/>
                  <a:gd name="T79" fmla="*/ 10 h 85"/>
                  <a:gd name="T80" fmla="*/ 43 w 87"/>
                  <a:gd name="T81" fmla="*/ 37 h 85"/>
                  <a:gd name="T82" fmla="*/ 61 w 87"/>
                  <a:gd name="T83" fmla="*/ 49 h 85"/>
                  <a:gd name="T84" fmla="*/ 59 w 87"/>
                  <a:gd name="T85" fmla="*/ 80 h 85"/>
                  <a:gd name="T86" fmla="*/ 64 w 87"/>
                  <a:gd name="T87" fmla="*/ 48 h 85"/>
                  <a:gd name="T88" fmla="*/ 83 w 87"/>
                  <a:gd name="T89" fmla="*/ 59 h 85"/>
                  <a:gd name="T90" fmla="*/ 65 w 87"/>
                  <a:gd name="T91" fmla="*/ 81 h 85"/>
                  <a:gd name="T92" fmla="*/ 60 w 87"/>
                  <a:gd name="T9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1"/>
                    </a:cubicBezTo>
                    <a:cubicBezTo>
                      <a:pt x="74" y="39"/>
                      <a:pt x="70" y="37"/>
                      <a:pt x="66" y="36"/>
                    </a:cubicBezTo>
                    <a:cubicBezTo>
                      <a:pt x="67" y="33"/>
                      <a:pt x="68" y="30"/>
                      <a:pt x="68" y="27"/>
                    </a:cubicBezTo>
                    <a:cubicBezTo>
                      <a:pt x="68" y="20"/>
                      <a:pt x="65" y="13"/>
                      <a:pt x="60" y="9"/>
                    </a:cubicBezTo>
                    <a:cubicBezTo>
                      <a:pt x="56" y="3"/>
                      <a:pt x="50" y="0"/>
                      <a:pt x="43" y="0"/>
                    </a:cubicBezTo>
                    <a:cubicBezTo>
                      <a:pt x="37" y="0"/>
                      <a:pt x="30" y="3"/>
                      <a:pt x="27" y="9"/>
                    </a:cubicBezTo>
                    <a:cubicBezTo>
                      <a:pt x="22" y="13"/>
                      <a:pt x="19" y="20"/>
                      <a:pt x="19" y="27"/>
                    </a:cubicBezTo>
                    <a:cubicBezTo>
                      <a:pt x="19" y="30"/>
                      <a:pt x="20" y="33"/>
                      <a:pt x="21" y="36"/>
                    </a:cubicBezTo>
                    <a:cubicBezTo>
                      <a:pt x="17" y="37"/>
                      <a:pt x="13" y="39"/>
                      <a:pt x="10" y="41"/>
                    </a:cubicBezTo>
                    <a:cubicBezTo>
                      <a:pt x="5" y="46"/>
                      <a:pt x="1" y="52"/>
                      <a:pt x="1" y="59"/>
                    </a:cubicBezTo>
                    <a:cubicBezTo>
                      <a:pt x="1" y="59"/>
                      <a:pt x="1" y="59"/>
                      <a:pt x="1" y="59"/>
                    </a:cubicBezTo>
                    <a:cubicBezTo>
                      <a:pt x="1" y="61"/>
                      <a:pt x="0" y="63"/>
                      <a:pt x="0" y="65"/>
                    </a:cubicBezTo>
                    <a:cubicBezTo>
                      <a:pt x="0" y="75"/>
                      <a:pt x="9" y="84"/>
                      <a:pt x="20" y="84"/>
                    </a:cubicBezTo>
                    <a:cubicBezTo>
                      <a:pt x="21" y="84"/>
                      <a:pt x="21" y="84"/>
                      <a:pt x="22" y="84"/>
                    </a:cubicBezTo>
                    <a:cubicBezTo>
                      <a:pt x="29" y="85"/>
                      <a:pt x="36" y="83"/>
                      <a:pt x="41" y="79"/>
                    </a:cubicBezTo>
                    <a:cubicBezTo>
                      <a:pt x="42" y="78"/>
                      <a:pt x="42" y="77"/>
                      <a:pt x="43" y="76"/>
                    </a:cubicBezTo>
                    <a:cubicBezTo>
                      <a:pt x="44" y="77"/>
                      <a:pt x="45" y="78"/>
                      <a:pt x="46" y="79"/>
                    </a:cubicBezTo>
                    <a:cubicBezTo>
                      <a:pt x="50" y="82"/>
                      <a:pt x="56" y="84"/>
                      <a:pt x="61" y="84"/>
                    </a:cubicBezTo>
                    <a:cubicBezTo>
                      <a:pt x="61" y="84"/>
                      <a:pt x="61" y="84"/>
                      <a:pt x="61" y="84"/>
                    </a:cubicBezTo>
                    <a:cubicBezTo>
                      <a:pt x="62" y="84"/>
                      <a:pt x="64" y="84"/>
                      <a:pt x="65" y="84"/>
                    </a:cubicBezTo>
                    <a:cubicBezTo>
                      <a:pt x="65" y="84"/>
                      <a:pt x="66" y="84"/>
                      <a:pt x="67" y="84"/>
                    </a:cubicBezTo>
                    <a:cubicBezTo>
                      <a:pt x="78" y="84"/>
                      <a:pt x="87" y="75"/>
                      <a:pt x="87" y="65"/>
                    </a:cubicBezTo>
                    <a:cubicBezTo>
                      <a:pt x="87" y="63"/>
                      <a:pt x="86" y="61"/>
                      <a:pt x="86" y="59"/>
                    </a:cubicBezTo>
                    <a:close/>
                    <a:moveTo>
                      <a:pt x="35" y="56"/>
                    </a:moveTo>
                    <a:cubicBezTo>
                      <a:pt x="35" y="56"/>
                      <a:pt x="35" y="57"/>
                      <a:pt x="35" y="57"/>
                    </a:cubicBezTo>
                    <a:cubicBezTo>
                      <a:pt x="35" y="57"/>
                      <a:pt x="35" y="57"/>
                      <a:pt x="35" y="57"/>
                    </a:cubicBezTo>
                    <a:cubicBezTo>
                      <a:pt x="35" y="57"/>
                      <a:pt x="35" y="57"/>
                      <a:pt x="36" y="58"/>
                    </a:cubicBezTo>
                    <a:cubicBezTo>
                      <a:pt x="36" y="59"/>
                      <a:pt x="37" y="60"/>
                      <a:pt x="37" y="61"/>
                    </a:cubicBezTo>
                    <a:cubicBezTo>
                      <a:pt x="37" y="62"/>
                      <a:pt x="37" y="63"/>
                      <a:pt x="37" y="63"/>
                    </a:cubicBezTo>
                    <a:cubicBezTo>
                      <a:pt x="37" y="64"/>
                      <a:pt x="37" y="64"/>
                      <a:pt x="37" y="65"/>
                    </a:cubicBezTo>
                    <a:cubicBezTo>
                      <a:pt x="30" y="62"/>
                      <a:pt x="26" y="56"/>
                      <a:pt x="26" y="48"/>
                    </a:cubicBezTo>
                    <a:cubicBezTo>
                      <a:pt x="30" y="50"/>
                      <a:pt x="33" y="53"/>
                      <a:pt x="35" y="56"/>
                    </a:cubicBezTo>
                    <a:close/>
                    <a:moveTo>
                      <a:pt x="20" y="48"/>
                    </a:moveTo>
                    <a:cubicBezTo>
                      <a:pt x="21" y="48"/>
                      <a:pt x="22" y="48"/>
                      <a:pt x="23" y="48"/>
                    </a:cubicBezTo>
                    <a:cubicBezTo>
                      <a:pt x="23" y="48"/>
                      <a:pt x="23" y="48"/>
                      <a:pt x="23" y="48"/>
                    </a:cubicBezTo>
                    <a:cubicBezTo>
                      <a:pt x="23" y="57"/>
                      <a:pt x="28" y="65"/>
                      <a:pt x="37" y="67"/>
                    </a:cubicBezTo>
                    <a:cubicBezTo>
                      <a:pt x="36" y="71"/>
                      <a:pt x="34" y="75"/>
                      <a:pt x="31" y="78"/>
                    </a:cubicBezTo>
                    <a:cubicBezTo>
                      <a:pt x="28" y="80"/>
                      <a:pt x="25" y="81"/>
                      <a:pt x="22" y="81"/>
                    </a:cubicBezTo>
                    <a:cubicBezTo>
                      <a:pt x="22" y="81"/>
                      <a:pt x="22" y="81"/>
                      <a:pt x="22" y="82"/>
                    </a:cubicBezTo>
                    <a:cubicBezTo>
                      <a:pt x="21" y="82"/>
                      <a:pt x="21" y="82"/>
                      <a:pt x="20" y="82"/>
                    </a:cubicBezTo>
                    <a:cubicBezTo>
                      <a:pt x="11" y="82"/>
                      <a:pt x="3" y="74"/>
                      <a:pt x="3" y="65"/>
                    </a:cubicBezTo>
                    <a:cubicBezTo>
                      <a:pt x="3" y="55"/>
                      <a:pt x="11" y="48"/>
                      <a:pt x="20" y="48"/>
                    </a:cubicBezTo>
                    <a:close/>
                    <a:moveTo>
                      <a:pt x="40" y="65"/>
                    </a:moveTo>
                    <a:cubicBezTo>
                      <a:pt x="40" y="62"/>
                      <a:pt x="39" y="59"/>
                      <a:pt x="38" y="57"/>
                    </a:cubicBezTo>
                    <a:cubicBezTo>
                      <a:pt x="38" y="57"/>
                      <a:pt x="38" y="57"/>
                      <a:pt x="38" y="56"/>
                    </a:cubicBezTo>
                    <a:cubicBezTo>
                      <a:pt x="38" y="56"/>
                      <a:pt x="38" y="55"/>
                      <a:pt x="37" y="55"/>
                    </a:cubicBezTo>
                    <a:cubicBezTo>
                      <a:pt x="37" y="54"/>
                      <a:pt x="37" y="54"/>
                      <a:pt x="37" y="54"/>
                    </a:cubicBezTo>
                    <a:cubicBezTo>
                      <a:pt x="36" y="53"/>
                      <a:pt x="36" y="53"/>
                      <a:pt x="36" y="53"/>
                    </a:cubicBezTo>
                    <a:cubicBezTo>
                      <a:pt x="36" y="53"/>
                      <a:pt x="36" y="52"/>
                      <a:pt x="35" y="52"/>
                    </a:cubicBezTo>
                    <a:cubicBezTo>
                      <a:pt x="34" y="50"/>
                      <a:pt x="31" y="48"/>
                      <a:pt x="29" y="47"/>
                    </a:cubicBezTo>
                    <a:cubicBezTo>
                      <a:pt x="28" y="46"/>
                      <a:pt x="28" y="46"/>
                      <a:pt x="27" y="46"/>
                    </a:cubicBezTo>
                    <a:cubicBezTo>
                      <a:pt x="27" y="46"/>
                      <a:pt x="26" y="46"/>
                      <a:pt x="25" y="45"/>
                    </a:cubicBezTo>
                    <a:cubicBezTo>
                      <a:pt x="25" y="45"/>
                      <a:pt x="24" y="45"/>
                      <a:pt x="24" y="45"/>
                    </a:cubicBezTo>
                    <a:cubicBezTo>
                      <a:pt x="23" y="45"/>
                      <a:pt x="22" y="45"/>
                      <a:pt x="22" y="45"/>
                    </a:cubicBezTo>
                    <a:cubicBezTo>
                      <a:pt x="17" y="44"/>
                      <a:pt x="11" y="46"/>
                      <a:pt x="7" y="49"/>
                    </a:cubicBezTo>
                    <a:cubicBezTo>
                      <a:pt x="7" y="50"/>
                      <a:pt x="6" y="50"/>
                      <a:pt x="6" y="50"/>
                    </a:cubicBezTo>
                    <a:cubicBezTo>
                      <a:pt x="7" y="48"/>
                      <a:pt x="9" y="45"/>
                      <a:pt x="12" y="43"/>
                    </a:cubicBezTo>
                    <a:cubicBezTo>
                      <a:pt x="15" y="41"/>
                      <a:pt x="19" y="39"/>
                      <a:pt x="23" y="39"/>
                    </a:cubicBezTo>
                    <a:cubicBezTo>
                      <a:pt x="24" y="39"/>
                      <a:pt x="24" y="38"/>
                      <a:pt x="24" y="38"/>
                    </a:cubicBezTo>
                    <a:cubicBezTo>
                      <a:pt x="24" y="38"/>
                      <a:pt x="24" y="37"/>
                      <a:pt x="24" y="37"/>
                    </a:cubicBezTo>
                    <a:cubicBezTo>
                      <a:pt x="23" y="34"/>
                      <a:pt x="22" y="30"/>
                      <a:pt x="22" y="27"/>
                    </a:cubicBezTo>
                    <a:cubicBezTo>
                      <a:pt x="22" y="24"/>
                      <a:pt x="22" y="21"/>
                      <a:pt x="24" y="18"/>
                    </a:cubicBezTo>
                    <a:cubicBezTo>
                      <a:pt x="24" y="19"/>
                      <a:pt x="23" y="19"/>
                      <a:pt x="23" y="20"/>
                    </a:cubicBezTo>
                    <a:cubicBezTo>
                      <a:pt x="23" y="25"/>
                      <a:pt x="26" y="30"/>
                      <a:pt x="29" y="34"/>
                    </a:cubicBezTo>
                    <a:cubicBezTo>
                      <a:pt x="30" y="34"/>
                      <a:pt x="30" y="35"/>
                      <a:pt x="31" y="35"/>
                    </a:cubicBezTo>
                    <a:cubicBezTo>
                      <a:pt x="31" y="35"/>
                      <a:pt x="32" y="36"/>
                      <a:pt x="32" y="36"/>
                    </a:cubicBezTo>
                    <a:cubicBezTo>
                      <a:pt x="33" y="37"/>
                      <a:pt x="33" y="37"/>
                      <a:pt x="34" y="37"/>
                    </a:cubicBezTo>
                    <a:cubicBezTo>
                      <a:pt x="40" y="40"/>
                      <a:pt x="47" y="40"/>
                      <a:pt x="53" y="37"/>
                    </a:cubicBezTo>
                    <a:cubicBezTo>
                      <a:pt x="53" y="37"/>
                      <a:pt x="54" y="37"/>
                      <a:pt x="54" y="36"/>
                    </a:cubicBezTo>
                    <a:cubicBezTo>
                      <a:pt x="55" y="36"/>
                      <a:pt x="55" y="35"/>
                      <a:pt x="56" y="35"/>
                    </a:cubicBezTo>
                    <a:cubicBezTo>
                      <a:pt x="56" y="35"/>
                      <a:pt x="57" y="34"/>
                      <a:pt x="57" y="34"/>
                    </a:cubicBezTo>
                    <a:cubicBezTo>
                      <a:pt x="61" y="30"/>
                      <a:pt x="63" y="25"/>
                      <a:pt x="63" y="20"/>
                    </a:cubicBezTo>
                    <a:cubicBezTo>
                      <a:pt x="63" y="19"/>
                      <a:pt x="63" y="19"/>
                      <a:pt x="63" y="18"/>
                    </a:cubicBezTo>
                    <a:cubicBezTo>
                      <a:pt x="64" y="21"/>
                      <a:pt x="65" y="24"/>
                      <a:pt x="65" y="27"/>
                    </a:cubicBezTo>
                    <a:cubicBezTo>
                      <a:pt x="65" y="30"/>
                      <a:pt x="64" y="34"/>
                      <a:pt x="62" y="37"/>
                    </a:cubicBezTo>
                    <a:cubicBezTo>
                      <a:pt x="62" y="37"/>
                      <a:pt x="62" y="38"/>
                      <a:pt x="62" y="38"/>
                    </a:cubicBezTo>
                    <a:cubicBezTo>
                      <a:pt x="63" y="38"/>
                      <a:pt x="63" y="39"/>
                      <a:pt x="63" y="39"/>
                    </a:cubicBezTo>
                    <a:cubicBezTo>
                      <a:pt x="68" y="39"/>
                      <a:pt x="72" y="41"/>
                      <a:pt x="75" y="43"/>
                    </a:cubicBezTo>
                    <a:cubicBezTo>
                      <a:pt x="77" y="45"/>
                      <a:pt x="79" y="48"/>
                      <a:pt x="81" y="50"/>
                    </a:cubicBezTo>
                    <a:cubicBezTo>
                      <a:pt x="80" y="50"/>
                      <a:pt x="80" y="50"/>
                      <a:pt x="79" y="49"/>
                    </a:cubicBezTo>
                    <a:cubicBezTo>
                      <a:pt x="75" y="46"/>
                      <a:pt x="70" y="44"/>
                      <a:pt x="65" y="45"/>
                    </a:cubicBezTo>
                    <a:cubicBezTo>
                      <a:pt x="64" y="45"/>
                      <a:pt x="64" y="45"/>
                      <a:pt x="63" y="45"/>
                    </a:cubicBezTo>
                    <a:cubicBezTo>
                      <a:pt x="62" y="45"/>
                      <a:pt x="62" y="45"/>
                      <a:pt x="61" y="45"/>
                    </a:cubicBezTo>
                    <a:cubicBezTo>
                      <a:pt x="61" y="46"/>
                      <a:pt x="60" y="46"/>
                      <a:pt x="59" y="46"/>
                    </a:cubicBezTo>
                    <a:cubicBezTo>
                      <a:pt x="59" y="46"/>
                      <a:pt x="58" y="46"/>
                      <a:pt x="58" y="47"/>
                    </a:cubicBezTo>
                    <a:cubicBezTo>
                      <a:pt x="55" y="48"/>
                      <a:pt x="53" y="50"/>
                      <a:pt x="51" y="52"/>
                    </a:cubicBezTo>
                    <a:cubicBezTo>
                      <a:pt x="49" y="55"/>
                      <a:pt x="47" y="58"/>
                      <a:pt x="47" y="62"/>
                    </a:cubicBezTo>
                    <a:cubicBezTo>
                      <a:pt x="47" y="63"/>
                      <a:pt x="47" y="63"/>
                      <a:pt x="47" y="64"/>
                    </a:cubicBezTo>
                    <a:cubicBezTo>
                      <a:pt x="47" y="65"/>
                      <a:pt x="47" y="65"/>
                      <a:pt x="47" y="66"/>
                    </a:cubicBezTo>
                    <a:cubicBezTo>
                      <a:pt x="47" y="66"/>
                      <a:pt x="47" y="67"/>
                      <a:pt x="47" y="68"/>
                    </a:cubicBezTo>
                    <a:cubicBezTo>
                      <a:pt x="48" y="72"/>
                      <a:pt x="50" y="77"/>
                      <a:pt x="54" y="80"/>
                    </a:cubicBezTo>
                    <a:cubicBezTo>
                      <a:pt x="55" y="80"/>
                      <a:pt x="55" y="80"/>
                      <a:pt x="55" y="81"/>
                    </a:cubicBezTo>
                    <a:cubicBezTo>
                      <a:pt x="53" y="80"/>
                      <a:pt x="50" y="79"/>
                      <a:pt x="48" y="77"/>
                    </a:cubicBezTo>
                    <a:cubicBezTo>
                      <a:pt x="47" y="76"/>
                      <a:pt x="45" y="75"/>
                      <a:pt x="44" y="73"/>
                    </a:cubicBezTo>
                    <a:cubicBezTo>
                      <a:pt x="44" y="73"/>
                      <a:pt x="43" y="73"/>
                      <a:pt x="42" y="73"/>
                    </a:cubicBezTo>
                    <a:cubicBezTo>
                      <a:pt x="41" y="75"/>
                      <a:pt x="40" y="76"/>
                      <a:pt x="39" y="77"/>
                    </a:cubicBezTo>
                    <a:cubicBezTo>
                      <a:pt x="37" y="79"/>
                      <a:pt x="34" y="80"/>
                      <a:pt x="31" y="81"/>
                    </a:cubicBezTo>
                    <a:cubicBezTo>
                      <a:pt x="37" y="77"/>
                      <a:pt x="40" y="71"/>
                      <a:pt x="40" y="65"/>
                    </a:cubicBezTo>
                    <a:close/>
                    <a:moveTo>
                      <a:pt x="29" y="10"/>
                    </a:moveTo>
                    <a:cubicBezTo>
                      <a:pt x="32" y="5"/>
                      <a:pt x="38" y="3"/>
                      <a:pt x="43" y="3"/>
                    </a:cubicBezTo>
                    <a:cubicBezTo>
                      <a:pt x="49" y="3"/>
                      <a:pt x="54" y="5"/>
                      <a:pt x="58" y="10"/>
                    </a:cubicBezTo>
                    <a:cubicBezTo>
                      <a:pt x="58" y="10"/>
                      <a:pt x="58" y="10"/>
                      <a:pt x="58" y="10"/>
                    </a:cubicBezTo>
                    <a:cubicBezTo>
                      <a:pt x="58" y="11"/>
                      <a:pt x="58" y="12"/>
                      <a:pt x="59" y="13"/>
                    </a:cubicBezTo>
                    <a:cubicBezTo>
                      <a:pt x="59" y="13"/>
                      <a:pt x="59" y="13"/>
                      <a:pt x="59" y="13"/>
                    </a:cubicBezTo>
                    <a:cubicBezTo>
                      <a:pt x="59" y="13"/>
                      <a:pt x="59" y="14"/>
                      <a:pt x="60" y="15"/>
                    </a:cubicBezTo>
                    <a:cubicBezTo>
                      <a:pt x="60" y="15"/>
                      <a:pt x="60" y="15"/>
                      <a:pt x="60" y="16"/>
                    </a:cubicBezTo>
                    <a:cubicBezTo>
                      <a:pt x="60" y="16"/>
                      <a:pt x="60" y="16"/>
                      <a:pt x="60" y="16"/>
                    </a:cubicBezTo>
                    <a:cubicBezTo>
                      <a:pt x="60" y="18"/>
                      <a:pt x="60" y="19"/>
                      <a:pt x="60" y="20"/>
                    </a:cubicBezTo>
                    <a:cubicBezTo>
                      <a:pt x="60" y="24"/>
                      <a:pt x="59" y="28"/>
                      <a:pt x="55" y="32"/>
                    </a:cubicBezTo>
                    <a:cubicBezTo>
                      <a:pt x="52" y="29"/>
                      <a:pt x="48" y="28"/>
                      <a:pt x="43" y="28"/>
                    </a:cubicBezTo>
                    <a:cubicBezTo>
                      <a:pt x="39" y="28"/>
                      <a:pt x="35" y="29"/>
                      <a:pt x="31" y="32"/>
                    </a:cubicBezTo>
                    <a:cubicBezTo>
                      <a:pt x="28" y="28"/>
                      <a:pt x="26" y="24"/>
                      <a:pt x="26" y="20"/>
                    </a:cubicBezTo>
                    <a:cubicBezTo>
                      <a:pt x="26" y="19"/>
                      <a:pt x="26" y="18"/>
                      <a:pt x="27" y="16"/>
                    </a:cubicBezTo>
                    <a:cubicBezTo>
                      <a:pt x="27" y="16"/>
                      <a:pt x="27" y="16"/>
                      <a:pt x="27" y="16"/>
                    </a:cubicBezTo>
                    <a:cubicBezTo>
                      <a:pt x="27" y="15"/>
                      <a:pt x="27" y="15"/>
                      <a:pt x="27" y="15"/>
                    </a:cubicBezTo>
                    <a:cubicBezTo>
                      <a:pt x="27" y="14"/>
                      <a:pt x="28" y="13"/>
                      <a:pt x="28" y="13"/>
                    </a:cubicBezTo>
                    <a:cubicBezTo>
                      <a:pt x="28" y="12"/>
                      <a:pt x="29" y="11"/>
                      <a:pt x="29" y="10"/>
                    </a:cubicBezTo>
                    <a:cubicBezTo>
                      <a:pt x="29" y="10"/>
                      <a:pt x="29" y="10"/>
                      <a:pt x="29" y="10"/>
                    </a:cubicBezTo>
                    <a:cubicBezTo>
                      <a:pt x="29" y="10"/>
                      <a:pt x="29" y="10"/>
                      <a:pt x="29" y="10"/>
                    </a:cubicBezTo>
                    <a:close/>
                    <a:moveTo>
                      <a:pt x="43" y="30"/>
                    </a:moveTo>
                    <a:cubicBezTo>
                      <a:pt x="47" y="30"/>
                      <a:pt x="50" y="31"/>
                      <a:pt x="53" y="33"/>
                    </a:cubicBezTo>
                    <a:cubicBezTo>
                      <a:pt x="50" y="36"/>
                      <a:pt x="47" y="37"/>
                      <a:pt x="43" y="37"/>
                    </a:cubicBezTo>
                    <a:cubicBezTo>
                      <a:pt x="40" y="37"/>
                      <a:pt x="36" y="36"/>
                      <a:pt x="33" y="33"/>
                    </a:cubicBezTo>
                    <a:cubicBezTo>
                      <a:pt x="36" y="31"/>
                      <a:pt x="40" y="30"/>
                      <a:pt x="43" y="30"/>
                    </a:cubicBezTo>
                    <a:close/>
                    <a:moveTo>
                      <a:pt x="61" y="49"/>
                    </a:moveTo>
                    <a:cubicBezTo>
                      <a:pt x="61" y="56"/>
                      <a:pt x="56" y="62"/>
                      <a:pt x="50" y="65"/>
                    </a:cubicBezTo>
                    <a:cubicBezTo>
                      <a:pt x="50" y="57"/>
                      <a:pt x="54" y="51"/>
                      <a:pt x="61" y="49"/>
                    </a:cubicBezTo>
                    <a:close/>
                    <a:moveTo>
                      <a:pt x="59" y="80"/>
                    </a:moveTo>
                    <a:cubicBezTo>
                      <a:pt x="54" y="77"/>
                      <a:pt x="51" y="73"/>
                      <a:pt x="50" y="67"/>
                    </a:cubicBezTo>
                    <a:cubicBezTo>
                      <a:pt x="58" y="65"/>
                      <a:pt x="64" y="57"/>
                      <a:pt x="64" y="48"/>
                    </a:cubicBezTo>
                    <a:cubicBezTo>
                      <a:pt x="64" y="48"/>
                      <a:pt x="64" y="48"/>
                      <a:pt x="64" y="48"/>
                    </a:cubicBezTo>
                    <a:cubicBezTo>
                      <a:pt x="65" y="48"/>
                      <a:pt x="66" y="48"/>
                      <a:pt x="67" y="48"/>
                    </a:cubicBezTo>
                    <a:cubicBezTo>
                      <a:pt x="73" y="48"/>
                      <a:pt x="80" y="52"/>
                      <a:pt x="82" y="58"/>
                    </a:cubicBezTo>
                    <a:cubicBezTo>
                      <a:pt x="82" y="58"/>
                      <a:pt x="83" y="58"/>
                      <a:pt x="83" y="59"/>
                    </a:cubicBezTo>
                    <a:cubicBezTo>
                      <a:pt x="83" y="61"/>
                      <a:pt x="84" y="63"/>
                      <a:pt x="84" y="65"/>
                    </a:cubicBezTo>
                    <a:cubicBezTo>
                      <a:pt x="84" y="74"/>
                      <a:pt x="76" y="82"/>
                      <a:pt x="67" y="82"/>
                    </a:cubicBezTo>
                    <a:cubicBezTo>
                      <a:pt x="66" y="82"/>
                      <a:pt x="66" y="82"/>
                      <a:pt x="65" y="81"/>
                    </a:cubicBezTo>
                    <a:cubicBezTo>
                      <a:pt x="65" y="81"/>
                      <a:pt x="65" y="81"/>
                      <a:pt x="65" y="81"/>
                    </a:cubicBezTo>
                    <a:cubicBezTo>
                      <a:pt x="64" y="81"/>
                      <a:pt x="63" y="81"/>
                      <a:pt x="62" y="81"/>
                    </a:cubicBezTo>
                    <a:cubicBezTo>
                      <a:pt x="62" y="81"/>
                      <a:pt x="61" y="81"/>
                      <a:pt x="60" y="80"/>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661" name="Group 24">
            <a:extLst>
              <a:ext uri="{FF2B5EF4-FFF2-40B4-BE49-F238E27FC236}">
                <a16:creationId xmlns:a16="http://schemas.microsoft.com/office/drawing/2014/main" id="{C777F2A3-D748-4575-BCA1-20B62665BEC6}"/>
              </a:ext>
            </a:extLst>
          </p:cNvPr>
          <p:cNvGrpSpPr>
            <a:grpSpLocks noChangeAspect="1"/>
          </p:cNvGrpSpPr>
          <p:nvPr/>
        </p:nvGrpSpPr>
        <p:grpSpPr bwMode="auto">
          <a:xfrm>
            <a:off x="6230569" y="3467746"/>
            <a:ext cx="336674" cy="336674"/>
            <a:chOff x="1626" y="-1079"/>
            <a:chExt cx="588" cy="588"/>
          </a:xfrm>
        </p:grpSpPr>
        <p:sp>
          <p:nvSpPr>
            <p:cNvPr id="1662" name="Freeform 25">
              <a:extLst>
                <a:ext uri="{FF2B5EF4-FFF2-40B4-BE49-F238E27FC236}">
                  <a16:creationId xmlns:a16="http://schemas.microsoft.com/office/drawing/2014/main" id="{782E25E8-97AE-4417-88A5-D139A234AFC9}"/>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26">
              <a:extLst>
                <a:ext uri="{FF2B5EF4-FFF2-40B4-BE49-F238E27FC236}">
                  <a16:creationId xmlns:a16="http://schemas.microsoft.com/office/drawing/2014/main" id="{3C68F4F7-62DB-4F57-8DF7-4257702CCC3D}"/>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27">
              <a:extLst>
                <a:ext uri="{FF2B5EF4-FFF2-40B4-BE49-F238E27FC236}">
                  <a16:creationId xmlns:a16="http://schemas.microsoft.com/office/drawing/2014/main" id="{4ADCB8D7-56D0-4FF3-A529-DAE04BA5CC56}"/>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28">
              <a:extLst>
                <a:ext uri="{FF2B5EF4-FFF2-40B4-BE49-F238E27FC236}">
                  <a16:creationId xmlns:a16="http://schemas.microsoft.com/office/drawing/2014/main" id="{9D18E39F-6224-4D00-872D-D64E6AE1DD32}"/>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Rectangle 41">
            <a:extLst>
              <a:ext uri="{FF2B5EF4-FFF2-40B4-BE49-F238E27FC236}">
                <a16:creationId xmlns:a16="http://schemas.microsoft.com/office/drawing/2014/main" id="{9E36FE12-C8D0-4728-90A7-FECED26D98AD}"/>
              </a:ext>
            </a:extLst>
          </p:cNvPr>
          <p:cNvSpPr/>
          <p:nvPr>
            <p:custDataLst>
              <p:tags r:id="rId1"/>
            </p:custDataLst>
          </p:nvPr>
        </p:nvSpPr>
        <p:spPr>
          <a:xfrm>
            <a:off x="3054977" y="19830"/>
            <a:ext cx="6096000" cy="5143500"/>
          </a:xfrm>
          <a:prstGeom prst="rect">
            <a:avLst/>
          </a:prstGeom>
          <a:solidFill>
            <a:schemeClr val="bg2">
              <a:alpha val="9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7" name="TextBox 1726">
            <a:extLst>
              <a:ext uri="{FF2B5EF4-FFF2-40B4-BE49-F238E27FC236}">
                <a16:creationId xmlns:a16="http://schemas.microsoft.com/office/drawing/2014/main" id="{198AE901-D8B7-4E5F-88D4-68E4CBFC33F4}"/>
              </a:ext>
            </a:extLst>
          </p:cNvPr>
          <p:cNvSpPr txBox="1"/>
          <p:nvPr>
            <p:custDataLst>
              <p:tags r:id="rId2"/>
            </p:custDataLst>
          </p:nvPr>
        </p:nvSpPr>
        <p:spPr>
          <a:xfrm>
            <a:off x="6287697" y="2197515"/>
            <a:ext cx="700226" cy="69133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728" name="TextBox 1727">
            <a:extLst>
              <a:ext uri="{FF2B5EF4-FFF2-40B4-BE49-F238E27FC236}">
                <a16:creationId xmlns:a16="http://schemas.microsoft.com/office/drawing/2014/main" id="{C69C558B-F5F5-46D0-AA00-FC1E33645325}"/>
              </a:ext>
            </a:extLst>
          </p:cNvPr>
          <p:cNvSpPr txBox="1"/>
          <p:nvPr>
            <p:custDataLst>
              <p:tags r:id="rId3"/>
            </p:custDataLst>
          </p:nvPr>
        </p:nvSpPr>
        <p:spPr>
          <a:xfrm>
            <a:off x="5240086" y="2197515"/>
            <a:ext cx="700226" cy="691332"/>
          </a:xfrm>
          <a:prstGeom prst="ellipse">
            <a:avLst/>
          </a:prstGeom>
          <a:noFill/>
          <a:ln>
            <a:solidFill>
              <a:schemeClr val="accent4">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729" name="TextBox 1728">
            <a:extLst>
              <a:ext uri="{FF2B5EF4-FFF2-40B4-BE49-F238E27FC236}">
                <a16:creationId xmlns:a16="http://schemas.microsoft.com/office/drawing/2014/main" id="{AA6E4A55-BDBA-4D07-A335-664738AB863D}"/>
              </a:ext>
            </a:extLst>
          </p:cNvPr>
          <p:cNvSpPr txBox="1"/>
          <p:nvPr>
            <p:custDataLst>
              <p:tags r:id="rId4"/>
            </p:custDataLst>
          </p:nvPr>
        </p:nvSpPr>
        <p:spPr>
          <a:xfrm>
            <a:off x="4190709" y="2197515"/>
            <a:ext cx="700226" cy="691332"/>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sp>
        <p:nvSpPr>
          <p:cNvPr id="1730" name="TextBox 1729">
            <a:extLst>
              <a:ext uri="{FF2B5EF4-FFF2-40B4-BE49-F238E27FC236}">
                <a16:creationId xmlns:a16="http://schemas.microsoft.com/office/drawing/2014/main" id="{E0D73629-9BAA-4E75-A602-CA0CF782B313}"/>
              </a:ext>
            </a:extLst>
          </p:cNvPr>
          <p:cNvSpPr txBox="1"/>
          <p:nvPr>
            <p:custDataLst>
              <p:tags r:id="rId5"/>
            </p:custDataLst>
          </p:nvPr>
        </p:nvSpPr>
        <p:spPr>
          <a:xfrm>
            <a:off x="7339560" y="2197515"/>
            <a:ext cx="700226" cy="691332"/>
          </a:xfrm>
          <a:prstGeom prst="ellipse">
            <a:avLst/>
          </a:prstGeom>
          <a:noFill/>
          <a:ln>
            <a:solidFill>
              <a:schemeClr val="accent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p>
        </p:txBody>
      </p:sp>
      <p:grpSp>
        <p:nvGrpSpPr>
          <p:cNvPr id="1673" name="Group 24">
            <a:extLst>
              <a:ext uri="{FF2B5EF4-FFF2-40B4-BE49-F238E27FC236}">
                <a16:creationId xmlns:a16="http://schemas.microsoft.com/office/drawing/2014/main" id="{E30313BF-505A-4E82-BCDB-2CB302DA4182}"/>
              </a:ext>
            </a:extLst>
          </p:cNvPr>
          <p:cNvGrpSpPr>
            <a:grpSpLocks noChangeAspect="1"/>
          </p:cNvGrpSpPr>
          <p:nvPr>
            <p:custDataLst>
              <p:tags r:id="rId6"/>
            </p:custDataLst>
          </p:nvPr>
        </p:nvGrpSpPr>
        <p:grpSpPr bwMode="auto">
          <a:xfrm>
            <a:off x="5190882" y="2145902"/>
            <a:ext cx="802054" cy="802054"/>
            <a:chOff x="1626" y="-1079"/>
            <a:chExt cx="588" cy="588"/>
          </a:xfrm>
        </p:grpSpPr>
        <p:sp>
          <p:nvSpPr>
            <p:cNvPr id="1674" name="Freeform 25">
              <a:extLst>
                <a:ext uri="{FF2B5EF4-FFF2-40B4-BE49-F238E27FC236}">
                  <a16:creationId xmlns:a16="http://schemas.microsoft.com/office/drawing/2014/main" id="{74FE4C50-024A-4083-BAE7-98C0019F084D}"/>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26">
              <a:extLst>
                <a:ext uri="{FF2B5EF4-FFF2-40B4-BE49-F238E27FC236}">
                  <a16:creationId xmlns:a16="http://schemas.microsoft.com/office/drawing/2014/main" id="{3EFEEB5F-AAF3-4533-AD85-7B431F3DA12A}"/>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27">
              <a:extLst>
                <a:ext uri="{FF2B5EF4-FFF2-40B4-BE49-F238E27FC236}">
                  <a16:creationId xmlns:a16="http://schemas.microsoft.com/office/drawing/2014/main" id="{6A743E41-07B5-4F93-9A48-36723CDBB984}"/>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28">
              <a:extLst>
                <a:ext uri="{FF2B5EF4-FFF2-40B4-BE49-F238E27FC236}">
                  <a16:creationId xmlns:a16="http://schemas.microsoft.com/office/drawing/2014/main" id="{C93B50B2-C774-4E45-B2E7-EC8D6FC5B200}"/>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78" name="Group 24">
            <a:extLst>
              <a:ext uri="{FF2B5EF4-FFF2-40B4-BE49-F238E27FC236}">
                <a16:creationId xmlns:a16="http://schemas.microsoft.com/office/drawing/2014/main" id="{7587AABA-095D-4AEF-BFB7-04080D669ECA}"/>
              </a:ext>
            </a:extLst>
          </p:cNvPr>
          <p:cNvGrpSpPr>
            <a:grpSpLocks noChangeAspect="1"/>
          </p:cNvGrpSpPr>
          <p:nvPr>
            <p:custDataLst>
              <p:tags r:id="rId7"/>
            </p:custDataLst>
          </p:nvPr>
        </p:nvGrpSpPr>
        <p:grpSpPr bwMode="auto">
          <a:xfrm>
            <a:off x="4139795" y="2145902"/>
            <a:ext cx="802054" cy="802054"/>
            <a:chOff x="1626" y="-1079"/>
            <a:chExt cx="588" cy="588"/>
          </a:xfrm>
        </p:grpSpPr>
        <p:sp>
          <p:nvSpPr>
            <p:cNvPr id="1679" name="Freeform 25">
              <a:extLst>
                <a:ext uri="{FF2B5EF4-FFF2-40B4-BE49-F238E27FC236}">
                  <a16:creationId xmlns:a16="http://schemas.microsoft.com/office/drawing/2014/main" id="{3528DA2C-E5AE-48FF-97CA-F4A78425B48E}"/>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26">
              <a:extLst>
                <a:ext uri="{FF2B5EF4-FFF2-40B4-BE49-F238E27FC236}">
                  <a16:creationId xmlns:a16="http://schemas.microsoft.com/office/drawing/2014/main" id="{FF1156D9-2941-4F33-ACC9-FFB963019D9B}"/>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27">
              <a:extLst>
                <a:ext uri="{FF2B5EF4-FFF2-40B4-BE49-F238E27FC236}">
                  <a16:creationId xmlns:a16="http://schemas.microsoft.com/office/drawing/2014/main" id="{5C452D0E-2915-4028-98EA-B7145BC808AE}"/>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28">
              <a:extLst>
                <a:ext uri="{FF2B5EF4-FFF2-40B4-BE49-F238E27FC236}">
                  <a16:creationId xmlns:a16="http://schemas.microsoft.com/office/drawing/2014/main" id="{9BC6F0DD-8E24-44CD-80FD-ED6683395C1B}"/>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3" name="Group 24">
            <a:extLst>
              <a:ext uri="{FF2B5EF4-FFF2-40B4-BE49-F238E27FC236}">
                <a16:creationId xmlns:a16="http://schemas.microsoft.com/office/drawing/2014/main" id="{17ED7E2F-2D31-466B-AE91-F1E420CE6DDC}"/>
              </a:ext>
            </a:extLst>
          </p:cNvPr>
          <p:cNvGrpSpPr>
            <a:grpSpLocks noChangeAspect="1"/>
          </p:cNvGrpSpPr>
          <p:nvPr>
            <p:custDataLst>
              <p:tags r:id="rId8"/>
            </p:custDataLst>
          </p:nvPr>
        </p:nvGrpSpPr>
        <p:grpSpPr bwMode="auto">
          <a:xfrm>
            <a:off x="7293056" y="2145902"/>
            <a:ext cx="802054" cy="802054"/>
            <a:chOff x="1626" y="-1079"/>
            <a:chExt cx="588" cy="588"/>
          </a:xfrm>
        </p:grpSpPr>
        <p:sp>
          <p:nvSpPr>
            <p:cNvPr id="1684" name="Freeform 25">
              <a:extLst>
                <a:ext uri="{FF2B5EF4-FFF2-40B4-BE49-F238E27FC236}">
                  <a16:creationId xmlns:a16="http://schemas.microsoft.com/office/drawing/2014/main" id="{E1F3E8E5-5F6C-432C-BA99-8184D6F9344B}"/>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26">
              <a:extLst>
                <a:ext uri="{FF2B5EF4-FFF2-40B4-BE49-F238E27FC236}">
                  <a16:creationId xmlns:a16="http://schemas.microsoft.com/office/drawing/2014/main" id="{5074CA5D-DB20-480C-AC0B-D93A63784719}"/>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27">
              <a:extLst>
                <a:ext uri="{FF2B5EF4-FFF2-40B4-BE49-F238E27FC236}">
                  <a16:creationId xmlns:a16="http://schemas.microsoft.com/office/drawing/2014/main" id="{4BDE3274-9DEA-41B5-9A7D-68F616F04662}"/>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28">
              <a:extLst>
                <a:ext uri="{FF2B5EF4-FFF2-40B4-BE49-F238E27FC236}">
                  <a16:creationId xmlns:a16="http://schemas.microsoft.com/office/drawing/2014/main" id="{E6B36440-1F63-404F-B314-DD7DB29ECFF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3" name="Group 24">
            <a:extLst>
              <a:ext uri="{FF2B5EF4-FFF2-40B4-BE49-F238E27FC236}">
                <a16:creationId xmlns:a16="http://schemas.microsoft.com/office/drawing/2014/main" id="{FECECFB8-D4CC-475B-A7AC-6ABDDCFEAC17}"/>
              </a:ext>
            </a:extLst>
          </p:cNvPr>
          <p:cNvGrpSpPr>
            <a:grpSpLocks noChangeAspect="1"/>
          </p:cNvGrpSpPr>
          <p:nvPr>
            <p:custDataLst>
              <p:tags r:id="rId9"/>
            </p:custDataLst>
          </p:nvPr>
        </p:nvGrpSpPr>
        <p:grpSpPr bwMode="auto">
          <a:xfrm>
            <a:off x="6241969" y="2145902"/>
            <a:ext cx="802054" cy="802054"/>
            <a:chOff x="1626" y="-1079"/>
            <a:chExt cx="588" cy="588"/>
          </a:xfrm>
        </p:grpSpPr>
        <p:sp>
          <p:nvSpPr>
            <p:cNvPr id="1694" name="Freeform 25">
              <a:extLst>
                <a:ext uri="{FF2B5EF4-FFF2-40B4-BE49-F238E27FC236}">
                  <a16:creationId xmlns:a16="http://schemas.microsoft.com/office/drawing/2014/main" id="{61BBDF9C-3A01-4958-8B14-C1F10282050A}"/>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26">
              <a:extLst>
                <a:ext uri="{FF2B5EF4-FFF2-40B4-BE49-F238E27FC236}">
                  <a16:creationId xmlns:a16="http://schemas.microsoft.com/office/drawing/2014/main" id="{4EB8CE1F-8D82-4B30-B2F4-238D0C1E31B4}"/>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7">
              <a:extLst>
                <a:ext uri="{FF2B5EF4-FFF2-40B4-BE49-F238E27FC236}">
                  <a16:creationId xmlns:a16="http://schemas.microsoft.com/office/drawing/2014/main" id="{51EF6076-7794-4069-8F17-F7FC10EF49E6}"/>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28">
              <a:extLst>
                <a:ext uri="{FF2B5EF4-FFF2-40B4-BE49-F238E27FC236}">
                  <a16:creationId xmlns:a16="http://schemas.microsoft.com/office/drawing/2014/main" id="{2C8E82A8-62CA-4C36-8256-F10ECD6983D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98" name="TextBox 1697">
            <a:extLst>
              <a:ext uri="{FF2B5EF4-FFF2-40B4-BE49-F238E27FC236}">
                <a16:creationId xmlns:a16="http://schemas.microsoft.com/office/drawing/2014/main" id="{A49AEC81-1DE0-4296-9E67-0373618BEABC}"/>
              </a:ext>
            </a:extLst>
          </p:cNvPr>
          <p:cNvSpPr txBox="1"/>
          <p:nvPr/>
        </p:nvSpPr>
        <p:spPr>
          <a:xfrm>
            <a:off x="1047205" y="439837"/>
            <a:ext cx="485546" cy="258532"/>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accent1">
                    <a:lumMod val="75000"/>
                  </a:schemeClr>
                </a:solidFill>
                <a:latin typeface="+mj-lt"/>
                <a:ea typeface="Apple LiGothic Medium"/>
                <a:cs typeface="Apple LiGothic Medium"/>
              </a:rPr>
              <a:t>02</a:t>
            </a:r>
          </a:p>
        </p:txBody>
      </p:sp>
      <p:grpSp>
        <p:nvGrpSpPr>
          <p:cNvPr id="1699" name="Group 1698">
            <a:extLst>
              <a:ext uri="{FF2B5EF4-FFF2-40B4-BE49-F238E27FC236}">
                <a16:creationId xmlns:a16="http://schemas.microsoft.com/office/drawing/2014/main" id="{FA265B12-5E14-4DE7-B323-64C5ECC797AF}"/>
              </a:ext>
            </a:extLst>
          </p:cNvPr>
          <p:cNvGrpSpPr/>
          <p:nvPr/>
        </p:nvGrpSpPr>
        <p:grpSpPr>
          <a:xfrm>
            <a:off x="1064458" y="710972"/>
            <a:ext cx="457390" cy="457390"/>
            <a:chOff x="1176043" y="485585"/>
            <a:chExt cx="457390" cy="457390"/>
          </a:xfrm>
        </p:grpSpPr>
        <p:sp>
          <p:nvSpPr>
            <p:cNvPr id="1700" name="Oval 1699">
              <a:extLst>
                <a:ext uri="{FF2B5EF4-FFF2-40B4-BE49-F238E27FC236}">
                  <a16:creationId xmlns:a16="http://schemas.microsoft.com/office/drawing/2014/main" id="{B1759934-99B7-42D2-BF6A-98AD3DB6D2A7}"/>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01" name="Group 1700">
              <a:extLst>
                <a:ext uri="{FF2B5EF4-FFF2-40B4-BE49-F238E27FC236}">
                  <a16:creationId xmlns:a16="http://schemas.microsoft.com/office/drawing/2014/main" id="{25ABB389-6F3F-4528-A11B-1DF8EBEB08FF}"/>
                </a:ext>
              </a:extLst>
            </p:cNvPr>
            <p:cNvGrpSpPr/>
            <p:nvPr/>
          </p:nvGrpSpPr>
          <p:grpSpPr>
            <a:xfrm>
              <a:off x="1226448" y="544915"/>
              <a:ext cx="349271" cy="349271"/>
              <a:chOff x="2569855" y="2152858"/>
              <a:chExt cx="933450" cy="933450"/>
            </a:xfrm>
          </p:grpSpPr>
          <p:sp>
            <p:nvSpPr>
              <p:cNvPr id="1702" name="Freeform 5">
                <a:extLst>
                  <a:ext uri="{FF2B5EF4-FFF2-40B4-BE49-F238E27FC236}">
                    <a16:creationId xmlns:a16="http://schemas.microsoft.com/office/drawing/2014/main" id="{29A86CF7-2E31-46A2-818E-8F2EC38E77CA}"/>
                  </a:ext>
                </a:extLst>
              </p:cNvPr>
              <p:cNvSpPr>
                <a:spLocks/>
              </p:cNvSpPr>
              <p:nvPr/>
            </p:nvSpPr>
            <p:spPr bwMode="auto">
              <a:xfrm>
                <a:off x="256985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703" name="Group 1702">
                <a:extLst>
                  <a:ext uri="{FF2B5EF4-FFF2-40B4-BE49-F238E27FC236}">
                    <a16:creationId xmlns:a16="http://schemas.microsoft.com/office/drawing/2014/main" id="{784EC627-B617-47E7-9669-B7084E03ED7D}"/>
                  </a:ext>
                </a:extLst>
              </p:cNvPr>
              <p:cNvGrpSpPr/>
              <p:nvPr/>
            </p:nvGrpSpPr>
            <p:grpSpPr>
              <a:xfrm>
                <a:off x="2728913" y="2324308"/>
                <a:ext cx="638175" cy="590551"/>
                <a:chOff x="2728913" y="2324100"/>
                <a:chExt cx="638175" cy="590551"/>
              </a:xfrm>
              <a:solidFill>
                <a:schemeClr val="accent1">
                  <a:lumMod val="75000"/>
                  <a:alpha val="40000"/>
                </a:schemeClr>
              </a:solidFill>
            </p:grpSpPr>
            <p:sp>
              <p:nvSpPr>
                <p:cNvPr id="1704" name="Freeform 6">
                  <a:extLst>
                    <a:ext uri="{FF2B5EF4-FFF2-40B4-BE49-F238E27FC236}">
                      <a16:creationId xmlns:a16="http://schemas.microsoft.com/office/drawing/2014/main" id="{FE085264-AEF8-4EA9-BEB3-CAA48CEECFDE}"/>
                    </a:ext>
                  </a:extLst>
                </p:cNvPr>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7">
                  <a:extLst>
                    <a:ext uri="{FF2B5EF4-FFF2-40B4-BE49-F238E27FC236}">
                      <a16:creationId xmlns:a16="http://schemas.microsoft.com/office/drawing/2014/main" id="{25F41226-8077-4838-94D1-5EC3263BCEE0}"/>
                    </a:ext>
                  </a:extLst>
                </p:cNvPr>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8">
                  <a:extLst>
                    <a:ext uri="{FF2B5EF4-FFF2-40B4-BE49-F238E27FC236}">
                      <a16:creationId xmlns:a16="http://schemas.microsoft.com/office/drawing/2014/main" id="{58F4781D-AE05-4E0B-94A8-422403C52C1D}"/>
                    </a:ext>
                  </a:extLst>
                </p:cNvPr>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9">
                  <a:extLst>
                    <a:ext uri="{FF2B5EF4-FFF2-40B4-BE49-F238E27FC236}">
                      <a16:creationId xmlns:a16="http://schemas.microsoft.com/office/drawing/2014/main" id="{7DFD582B-A196-4473-955E-19FBF098E3AB}"/>
                    </a:ext>
                  </a:extLst>
                </p:cNvPr>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0">
                  <a:extLst>
                    <a:ext uri="{FF2B5EF4-FFF2-40B4-BE49-F238E27FC236}">
                      <a16:creationId xmlns:a16="http://schemas.microsoft.com/office/drawing/2014/main" id="{B1659839-2C5E-4633-9294-3C4AAB77A78E}"/>
                    </a:ext>
                  </a:extLst>
                </p:cNvPr>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1">
                  <a:extLst>
                    <a:ext uri="{FF2B5EF4-FFF2-40B4-BE49-F238E27FC236}">
                      <a16:creationId xmlns:a16="http://schemas.microsoft.com/office/drawing/2014/main" id="{5D81DBEA-7E8B-4853-8493-7379382C4976}"/>
                    </a:ext>
                  </a:extLst>
                </p:cNvPr>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2">
                  <a:extLst>
                    <a:ext uri="{FF2B5EF4-FFF2-40B4-BE49-F238E27FC236}">
                      <a16:creationId xmlns:a16="http://schemas.microsoft.com/office/drawing/2014/main" id="{BFF5EBFE-980D-401F-AC3B-8D43B747492B}"/>
                    </a:ext>
                  </a:extLst>
                </p:cNvPr>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3">
                  <a:extLst>
                    <a:ext uri="{FF2B5EF4-FFF2-40B4-BE49-F238E27FC236}">
                      <a16:creationId xmlns:a16="http://schemas.microsoft.com/office/drawing/2014/main" id="{6DF3F924-B34A-464B-ABAC-39C576CCF478}"/>
                    </a:ext>
                  </a:extLst>
                </p:cNvPr>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4">
                  <a:extLst>
                    <a:ext uri="{FF2B5EF4-FFF2-40B4-BE49-F238E27FC236}">
                      <a16:creationId xmlns:a16="http://schemas.microsoft.com/office/drawing/2014/main" id="{CA727898-485B-4137-B5F3-A986C991821C}"/>
                    </a:ext>
                  </a:extLst>
                </p:cNvPr>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5">
                  <a:extLst>
                    <a:ext uri="{FF2B5EF4-FFF2-40B4-BE49-F238E27FC236}">
                      <a16:creationId xmlns:a16="http://schemas.microsoft.com/office/drawing/2014/main" id="{E264BC8B-1AFE-4350-8342-C32C08DE3D52}"/>
                    </a:ext>
                  </a:extLst>
                </p:cNvPr>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16">
                  <a:extLst>
                    <a:ext uri="{FF2B5EF4-FFF2-40B4-BE49-F238E27FC236}">
                      <a16:creationId xmlns:a16="http://schemas.microsoft.com/office/drawing/2014/main" id="{3796EDD9-C8C7-4047-BDD3-ABE52F053E7E}"/>
                    </a:ext>
                  </a:extLst>
                </p:cNvPr>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7">
                  <a:extLst>
                    <a:ext uri="{FF2B5EF4-FFF2-40B4-BE49-F238E27FC236}">
                      <a16:creationId xmlns:a16="http://schemas.microsoft.com/office/drawing/2014/main" id="{CF260224-9999-4679-A95B-1262D6812051}"/>
                    </a:ext>
                  </a:extLst>
                </p:cNvPr>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18">
                  <a:extLst>
                    <a:ext uri="{FF2B5EF4-FFF2-40B4-BE49-F238E27FC236}">
                      <a16:creationId xmlns:a16="http://schemas.microsoft.com/office/drawing/2014/main" id="{08CFCE21-3294-46BD-AB9E-68E3507FA6D4}"/>
                    </a:ext>
                  </a:extLst>
                </p:cNvPr>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19">
                  <a:extLst>
                    <a:ext uri="{FF2B5EF4-FFF2-40B4-BE49-F238E27FC236}">
                      <a16:creationId xmlns:a16="http://schemas.microsoft.com/office/drawing/2014/main" id="{97807D80-2BD9-4B7F-BE31-1BFF62872FD1}"/>
                    </a:ext>
                  </a:extLst>
                </p:cNvPr>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20">
                  <a:extLst>
                    <a:ext uri="{FF2B5EF4-FFF2-40B4-BE49-F238E27FC236}">
                      <a16:creationId xmlns:a16="http://schemas.microsoft.com/office/drawing/2014/main" id="{E23FAAB8-60B0-4477-A66B-4D65151B9D66}"/>
                    </a:ext>
                  </a:extLst>
                </p:cNvPr>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21">
                  <a:extLst>
                    <a:ext uri="{FF2B5EF4-FFF2-40B4-BE49-F238E27FC236}">
                      <a16:creationId xmlns:a16="http://schemas.microsoft.com/office/drawing/2014/main" id="{DFF79A5E-29CE-459B-9ACE-3456F9E8CA2F}"/>
                    </a:ext>
                  </a:extLst>
                </p:cNvPr>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1725" name="TextBox 1724">
            <a:extLst>
              <a:ext uri="{FF2B5EF4-FFF2-40B4-BE49-F238E27FC236}">
                <a16:creationId xmlns:a16="http://schemas.microsoft.com/office/drawing/2014/main" id="{E044A284-54FF-4B04-9DD0-37C22B449815}"/>
              </a:ext>
            </a:extLst>
          </p:cNvPr>
          <p:cNvSpPr txBox="1"/>
          <p:nvPr>
            <p:custDataLst>
              <p:tags r:id="rId10"/>
            </p:custDataLst>
          </p:nvPr>
        </p:nvSpPr>
        <p:spPr>
          <a:xfrm>
            <a:off x="3039470" y="627976"/>
            <a:ext cx="6104531" cy="424732"/>
          </a:xfrm>
          <a:prstGeom prst="rect">
            <a:avLst/>
          </a:prstGeom>
          <a:noFill/>
        </p:spPr>
        <p:txBody>
          <a:bodyPr wrap="square" rtlCol="0" anchor="t">
            <a:spAutoFit/>
          </a:bodyPr>
          <a:lstStyle/>
          <a:p>
            <a:pPr algn="ctr" defTabSz="685783">
              <a:lnSpc>
                <a:spcPct val="90000"/>
              </a:lnSpc>
              <a:spcBef>
                <a:spcPts val="600"/>
              </a:spcBef>
            </a:pPr>
            <a:r>
              <a:rPr lang="en-US" sz="2400" dirty="0">
                <a:latin typeface="+mj-lt"/>
                <a:ea typeface="Apple LiGothic Medium"/>
                <a:cs typeface="Apple LiGothic Medium"/>
              </a:rPr>
              <a:t>Multi-Layered Threat Sensors</a:t>
            </a:r>
          </a:p>
        </p:txBody>
      </p:sp>
      <p:sp>
        <p:nvSpPr>
          <p:cNvPr id="46" name="Rectangle 45">
            <a:extLst>
              <a:ext uri="{FF2B5EF4-FFF2-40B4-BE49-F238E27FC236}">
                <a16:creationId xmlns:a16="http://schemas.microsoft.com/office/drawing/2014/main" id="{090D142B-3F9D-4100-85B6-3C16D75C4AC4}"/>
              </a:ext>
            </a:extLst>
          </p:cNvPr>
          <p:cNvSpPr/>
          <p:nvPr>
            <p:custDataLst>
              <p:tags r:id="rId11"/>
            </p:custDataLst>
          </p:nvPr>
        </p:nvSpPr>
        <p:spPr>
          <a:xfrm>
            <a:off x="3805735" y="978815"/>
            <a:ext cx="4572000" cy="461665"/>
          </a:xfrm>
          <a:prstGeom prst="rect">
            <a:avLst/>
          </a:prstGeom>
        </p:spPr>
        <p:txBody>
          <a:bodyPr>
            <a:spAutoFit/>
          </a:bodyPr>
          <a:lstStyle/>
          <a:p>
            <a:pPr lvl="0" algn="ctr">
              <a:spcBef>
                <a:spcPts val="450"/>
              </a:spcBef>
              <a:buClr>
                <a:srgbClr val="6DB344"/>
              </a:buClr>
            </a:pPr>
            <a:r>
              <a:rPr lang="en-US" sz="1200" dirty="0">
                <a:latin typeface="+mn-lt"/>
              </a:rPr>
              <a:t>Quickly detect, block, and respond dynamically when threats arise to prevent breaches from impacting the business</a:t>
            </a:r>
          </a:p>
        </p:txBody>
      </p:sp>
      <p:grpSp>
        <p:nvGrpSpPr>
          <p:cNvPr id="24" name="Group 23">
            <a:extLst>
              <a:ext uri="{FF2B5EF4-FFF2-40B4-BE49-F238E27FC236}">
                <a16:creationId xmlns:a16="http://schemas.microsoft.com/office/drawing/2014/main" id="{42EED1A6-71C4-4C13-AF5F-E5BEA9B2F544}"/>
              </a:ext>
            </a:extLst>
          </p:cNvPr>
          <p:cNvGrpSpPr/>
          <p:nvPr>
            <p:custDataLst>
              <p:tags r:id="rId12"/>
            </p:custDataLst>
          </p:nvPr>
        </p:nvGrpSpPr>
        <p:grpSpPr>
          <a:xfrm>
            <a:off x="4373655" y="1508250"/>
            <a:ext cx="356373" cy="541022"/>
            <a:chOff x="3802155" y="1563817"/>
            <a:chExt cx="356373" cy="541022"/>
          </a:xfrm>
        </p:grpSpPr>
        <p:pic>
          <p:nvPicPr>
            <p:cNvPr id="3" name="Graphic 2">
              <a:extLst>
                <a:ext uri="{FF2B5EF4-FFF2-40B4-BE49-F238E27FC236}">
                  <a16:creationId xmlns:a16="http://schemas.microsoft.com/office/drawing/2014/main" id="{AD8F2395-9DFF-48AC-AD5B-CCC4D848B17C}"/>
                </a:ext>
              </a:extLst>
            </p:cNvPr>
            <p:cNvPicPr>
              <a:picLocks noChangeAspect="1"/>
            </p:cNvPicPr>
            <p:nvPr/>
          </p:nvPicPr>
          <p:blipFill>
            <a:blip r:embed="rId33" cstate="print">
              <a:extLst>
                <a:ext uri="{28A0092B-C50C-407E-A947-70E740481C1C}">
                  <a14:useLocalDpi xmlns:a14="http://schemas.microsoft.com/office/drawing/2010/main"/>
                </a:ext>
                <a:ext uri="{96DAC541-7B7A-43D3-8B79-37D633B846F1}">
                  <asvg:svgBlip xmlns="" xmlns:asvg="http://schemas.microsoft.com/office/drawing/2016/SVG/main" r:embed="rId34"/>
                </a:ext>
              </a:extLst>
            </a:blip>
            <a:stretch>
              <a:fillRect/>
            </a:stretch>
          </p:blipFill>
          <p:spPr>
            <a:xfrm>
              <a:off x="3802155" y="1563817"/>
              <a:ext cx="356373" cy="425349"/>
            </a:xfrm>
            <a:prstGeom prst="rect">
              <a:avLst/>
            </a:prstGeom>
          </p:spPr>
        </p:pic>
        <p:sp>
          <p:nvSpPr>
            <p:cNvPr id="21" name="Oval 20">
              <a:extLst>
                <a:ext uri="{FF2B5EF4-FFF2-40B4-BE49-F238E27FC236}">
                  <a16:creationId xmlns:a16="http://schemas.microsoft.com/office/drawing/2014/main" id="{ED3E9C02-9EE8-441D-9A8C-B69A5BD7FD37}"/>
                </a:ext>
              </a:extLst>
            </p:cNvPr>
            <p:cNvSpPr/>
            <p:nvPr/>
          </p:nvSpPr>
          <p:spPr>
            <a:xfrm>
              <a:off x="3930662" y="2018038"/>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7062AFE6-A942-46BA-A49C-D4FD74E3B080}"/>
              </a:ext>
            </a:extLst>
          </p:cNvPr>
          <p:cNvGrpSpPr/>
          <p:nvPr>
            <p:custDataLst>
              <p:tags r:id="rId13"/>
            </p:custDataLst>
          </p:nvPr>
        </p:nvGrpSpPr>
        <p:grpSpPr>
          <a:xfrm>
            <a:off x="6465374" y="1508250"/>
            <a:ext cx="361950" cy="540889"/>
            <a:chOff x="5893874" y="1520950"/>
            <a:chExt cx="361950" cy="540889"/>
          </a:xfrm>
        </p:grpSpPr>
        <p:grpSp>
          <p:nvGrpSpPr>
            <p:cNvPr id="13" name="Group 4">
              <a:extLst>
                <a:ext uri="{FF2B5EF4-FFF2-40B4-BE49-F238E27FC236}">
                  <a16:creationId xmlns:a16="http://schemas.microsoft.com/office/drawing/2014/main" id="{AE06901A-E190-420E-8C7F-7AABAE4CFF4B}"/>
                </a:ext>
              </a:extLst>
            </p:cNvPr>
            <p:cNvGrpSpPr>
              <a:grpSpLocks noChangeAspect="1"/>
            </p:cNvGrpSpPr>
            <p:nvPr/>
          </p:nvGrpSpPr>
          <p:grpSpPr bwMode="auto">
            <a:xfrm>
              <a:off x="5893874" y="1520950"/>
              <a:ext cx="361950" cy="423863"/>
              <a:chOff x="2767" y="1485"/>
              <a:chExt cx="228" cy="267"/>
            </a:xfrm>
          </p:grpSpPr>
          <p:sp>
            <p:nvSpPr>
              <p:cNvPr id="15" name="Freeform 5">
                <a:extLst>
                  <a:ext uri="{FF2B5EF4-FFF2-40B4-BE49-F238E27FC236}">
                    <a16:creationId xmlns:a16="http://schemas.microsoft.com/office/drawing/2014/main" id="{DF060683-D171-4D64-88FC-00BF5B1FAF6E}"/>
                  </a:ext>
                </a:extLst>
              </p:cNvPr>
              <p:cNvSpPr>
                <a:spLocks/>
              </p:cNvSpPr>
              <p:nvPr/>
            </p:nvSpPr>
            <p:spPr bwMode="auto">
              <a:xfrm>
                <a:off x="2767" y="1485"/>
                <a:ext cx="228" cy="267"/>
              </a:xfrm>
              <a:custGeom>
                <a:avLst/>
                <a:gdLst>
                  <a:gd name="T0" fmla="*/ 124 w 126"/>
                  <a:gd name="T1" fmla="*/ 60 h 149"/>
                  <a:gd name="T2" fmla="*/ 65 w 126"/>
                  <a:gd name="T3" fmla="*/ 1 h 149"/>
                  <a:gd name="T4" fmla="*/ 0 w 126"/>
                  <a:gd name="T5" fmla="*/ 63 h 149"/>
                  <a:gd name="T6" fmla="*/ 47 w 126"/>
                  <a:gd name="T7" fmla="*/ 124 h 149"/>
                  <a:gd name="T8" fmla="*/ 62 w 126"/>
                  <a:gd name="T9" fmla="*/ 149 h 149"/>
                  <a:gd name="T10" fmla="*/ 78 w 126"/>
                  <a:gd name="T11" fmla="*/ 124 h 149"/>
                  <a:gd name="T12" fmla="*/ 124 w 126"/>
                  <a:gd name="T13" fmla="*/ 60 h 149"/>
                </a:gdLst>
                <a:ahLst/>
                <a:cxnLst>
                  <a:cxn ang="0">
                    <a:pos x="T0" y="T1"/>
                  </a:cxn>
                  <a:cxn ang="0">
                    <a:pos x="T2" y="T3"/>
                  </a:cxn>
                  <a:cxn ang="0">
                    <a:pos x="T4" y="T5"/>
                  </a:cxn>
                  <a:cxn ang="0">
                    <a:pos x="T6" y="T7"/>
                  </a:cxn>
                  <a:cxn ang="0">
                    <a:pos x="T8" y="T9"/>
                  </a:cxn>
                  <a:cxn ang="0">
                    <a:pos x="T10" y="T11"/>
                  </a:cxn>
                  <a:cxn ang="0">
                    <a:pos x="T12" y="T13"/>
                  </a:cxn>
                </a:cxnLst>
                <a:rect l="0" t="0" r="r" b="b"/>
                <a:pathLst>
                  <a:path w="126" h="149">
                    <a:moveTo>
                      <a:pt x="124" y="60"/>
                    </a:moveTo>
                    <a:cubicBezTo>
                      <a:pt x="123" y="29"/>
                      <a:pt x="97" y="3"/>
                      <a:pt x="65" y="1"/>
                    </a:cubicBezTo>
                    <a:cubicBezTo>
                      <a:pt x="30" y="0"/>
                      <a:pt x="0" y="28"/>
                      <a:pt x="0" y="63"/>
                    </a:cubicBezTo>
                    <a:cubicBezTo>
                      <a:pt x="0" y="92"/>
                      <a:pt x="20" y="117"/>
                      <a:pt x="47" y="124"/>
                    </a:cubicBezTo>
                    <a:cubicBezTo>
                      <a:pt x="62" y="149"/>
                      <a:pt x="62" y="149"/>
                      <a:pt x="62" y="149"/>
                    </a:cubicBezTo>
                    <a:cubicBezTo>
                      <a:pt x="78" y="124"/>
                      <a:pt x="78" y="124"/>
                      <a:pt x="78" y="124"/>
                    </a:cubicBezTo>
                    <a:cubicBezTo>
                      <a:pt x="106" y="116"/>
                      <a:pt x="126" y="91"/>
                      <a:pt x="124" y="60"/>
                    </a:cubicBezTo>
                    <a:close/>
                  </a:path>
                </a:pathLst>
              </a:cu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a:extLst>
                  <a:ext uri="{FF2B5EF4-FFF2-40B4-BE49-F238E27FC236}">
                    <a16:creationId xmlns:a16="http://schemas.microsoft.com/office/drawing/2014/main" id="{09736AE8-1DA0-4DB8-A470-A52C85891DA6}"/>
                  </a:ext>
                </a:extLst>
              </p:cNvPr>
              <p:cNvSpPr>
                <a:spLocks noEditPoints="1"/>
              </p:cNvSpPr>
              <p:nvPr/>
            </p:nvSpPr>
            <p:spPr bwMode="auto">
              <a:xfrm>
                <a:off x="2870" y="1594"/>
                <a:ext cx="20" cy="22"/>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2 w 11"/>
                  <a:gd name="T11" fmla="*/ 6 h 12"/>
                  <a:gd name="T12" fmla="*/ 5 w 11"/>
                  <a:gd name="T13" fmla="*/ 3 h 12"/>
                  <a:gd name="T14" fmla="*/ 8 w 11"/>
                  <a:gd name="T15" fmla="*/ 6 h 12"/>
                  <a:gd name="T16" fmla="*/ 5 w 11"/>
                  <a:gd name="T17" fmla="*/ 9 h 12"/>
                  <a:gd name="T18" fmla="*/ 2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2" y="6"/>
                    </a:moveTo>
                    <a:cubicBezTo>
                      <a:pt x="2" y="4"/>
                      <a:pt x="4" y="3"/>
                      <a:pt x="5" y="3"/>
                    </a:cubicBezTo>
                    <a:cubicBezTo>
                      <a:pt x="7" y="3"/>
                      <a:pt x="8" y="4"/>
                      <a:pt x="8" y="6"/>
                    </a:cubicBezTo>
                    <a:cubicBezTo>
                      <a:pt x="8" y="8"/>
                      <a:pt x="7" y="9"/>
                      <a:pt x="5" y="9"/>
                    </a:cubicBezTo>
                    <a:cubicBezTo>
                      <a:pt x="4" y="9"/>
                      <a:pt x="2"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
                <a:extLst>
                  <a:ext uri="{FF2B5EF4-FFF2-40B4-BE49-F238E27FC236}">
                    <a16:creationId xmlns:a16="http://schemas.microsoft.com/office/drawing/2014/main" id="{E6B3A58F-A829-4612-A02B-AF7D38430118}"/>
                  </a:ext>
                </a:extLst>
              </p:cNvPr>
              <p:cNvSpPr>
                <a:spLocks noEditPoints="1"/>
              </p:cNvSpPr>
              <p:nvPr/>
            </p:nvSpPr>
            <p:spPr bwMode="auto">
              <a:xfrm>
                <a:off x="2802" y="1519"/>
                <a:ext cx="157" cy="152"/>
              </a:xfrm>
              <a:custGeom>
                <a:avLst/>
                <a:gdLst>
                  <a:gd name="T0" fmla="*/ 66 w 87"/>
                  <a:gd name="T1" fmla="*/ 36 h 85"/>
                  <a:gd name="T2" fmla="*/ 43 w 87"/>
                  <a:gd name="T3" fmla="*/ 0 h 85"/>
                  <a:gd name="T4" fmla="*/ 21 w 87"/>
                  <a:gd name="T5" fmla="*/ 36 h 85"/>
                  <a:gd name="T6" fmla="*/ 1 w 87"/>
                  <a:gd name="T7" fmla="*/ 59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3 h 85"/>
                  <a:gd name="T20" fmla="*/ 35 w 87"/>
                  <a:gd name="T21" fmla="*/ 56 h 85"/>
                  <a:gd name="T22" fmla="*/ 23 w 87"/>
                  <a:gd name="T23" fmla="*/ 48 h 85"/>
                  <a:gd name="T24" fmla="*/ 22 w 87"/>
                  <a:gd name="T25" fmla="*/ 81 h 85"/>
                  <a:gd name="T26" fmla="*/ 3 w 87"/>
                  <a:gd name="T27" fmla="*/ 64 h 85"/>
                  <a:gd name="T28" fmla="*/ 38 w 87"/>
                  <a:gd name="T29" fmla="*/ 57 h 85"/>
                  <a:gd name="T30" fmla="*/ 37 w 87"/>
                  <a:gd name="T31" fmla="*/ 53 h 85"/>
                  <a:gd name="T32" fmla="*/ 29 w 87"/>
                  <a:gd name="T33" fmla="*/ 47 h 85"/>
                  <a:gd name="T34" fmla="*/ 24 w 87"/>
                  <a:gd name="T35" fmla="*/ 45 h 85"/>
                  <a:gd name="T36" fmla="*/ 6 w 87"/>
                  <a:gd name="T37" fmla="*/ 50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5 h 85"/>
                  <a:gd name="T56" fmla="*/ 51 w 87"/>
                  <a:gd name="T57" fmla="*/ 52 h 85"/>
                  <a:gd name="T58" fmla="*/ 47 w 87"/>
                  <a:gd name="T59" fmla="*/ 66 h 85"/>
                  <a:gd name="T60" fmla="*/ 55 w 87"/>
                  <a:gd name="T61" fmla="*/ 81 h 85"/>
                  <a:gd name="T62" fmla="*/ 42 w 87"/>
                  <a:gd name="T63" fmla="*/ 73 h 85"/>
                  <a:gd name="T64" fmla="*/ 40 w 87"/>
                  <a:gd name="T65" fmla="*/ 64 h 85"/>
                  <a:gd name="T66" fmla="*/ 58 w 87"/>
                  <a:gd name="T67" fmla="*/ 10 h 85"/>
                  <a:gd name="T68" fmla="*/ 59 w 87"/>
                  <a:gd name="T69" fmla="*/ 13 h 85"/>
                  <a:gd name="T70" fmla="*/ 60 w 87"/>
                  <a:gd name="T71" fmla="*/ 16 h 85"/>
                  <a:gd name="T72" fmla="*/ 43 w 87"/>
                  <a:gd name="T73" fmla="*/ 28 h 85"/>
                  <a:gd name="T74" fmla="*/ 27 w 87"/>
                  <a:gd name="T75" fmla="*/ 16 h 85"/>
                  <a:gd name="T76" fmla="*/ 28 w 87"/>
                  <a:gd name="T77" fmla="*/ 13 h 85"/>
                  <a:gd name="T78" fmla="*/ 29 w 87"/>
                  <a:gd name="T79" fmla="*/ 10 h 85"/>
                  <a:gd name="T80" fmla="*/ 43 w 87"/>
                  <a:gd name="T81" fmla="*/ 37 h 85"/>
                  <a:gd name="T82" fmla="*/ 61 w 87"/>
                  <a:gd name="T83" fmla="*/ 48 h 85"/>
                  <a:gd name="T84" fmla="*/ 59 w 87"/>
                  <a:gd name="T85" fmla="*/ 80 h 85"/>
                  <a:gd name="T86" fmla="*/ 64 w 87"/>
                  <a:gd name="T87" fmla="*/ 48 h 85"/>
                  <a:gd name="T88" fmla="*/ 83 w 87"/>
                  <a:gd name="T89" fmla="*/ 59 h 85"/>
                  <a:gd name="T90" fmla="*/ 65 w 87"/>
                  <a:gd name="T91" fmla="*/ 81 h 85"/>
                  <a:gd name="T92" fmla="*/ 60 w 87"/>
                  <a:gd name="T9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1"/>
                    </a:cubicBezTo>
                    <a:cubicBezTo>
                      <a:pt x="74" y="39"/>
                      <a:pt x="70" y="37"/>
                      <a:pt x="66" y="36"/>
                    </a:cubicBezTo>
                    <a:cubicBezTo>
                      <a:pt x="67" y="33"/>
                      <a:pt x="68" y="30"/>
                      <a:pt x="68" y="27"/>
                    </a:cubicBezTo>
                    <a:cubicBezTo>
                      <a:pt x="68" y="20"/>
                      <a:pt x="65" y="13"/>
                      <a:pt x="60" y="9"/>
                    </a:cubicBezTo>
                    <a:cubicBezTo>
                      <a:pt x="56" y="3"/>
                      <a:pt x="50" y="0"/>
                      <a:pt x="43" y="0"/>
                    </a:cubicBezTo>
                    <a:cubicBezTo>
                      <a:pt x="37" y="0"/>
                      <a:pt x="30" y="3"/>
                      <a:pt x="27" y="9"/>
                    </a:cubicBezTo>
                    <a:cubicBezTo>
                      <a:pt x="22" y="13"/>
                      <a:pt x="19" y="20"/>
                      <a:pt x="19" y="27"/>
                    </a:cubicBezTo>
                    <a:cubicBezTo>
                      <a:pt x="19" y="30"/>
                      <a:pt x="20" y="33"/>
                      <a:pt x="21" y="36"/>
                    </a:cubicBezTo>
                    <a:cubicBezTo>
                      <a:pt x="17" y="37"/>
                      <a:pt x="13" y="39"/>
                      <a:pt x="10" y="41"/>
                    </a:cubicBezTo>
                    <a:cubicBezTo>
                      <a:pt x="5" y="46"/>
                      <a:pt x="1" y="52"/>
                      <a:pt x="1" y="59"/>
                    </a:cubicBezTo>
                    <a:cubicBezTo>
                      <a:pt x="1" y="59"/>
                      <a:pt x="1" y="59"/>
                      <a:pt x="1" y="59"/>
                    </a:cubicBezTo>
                    <a:cubicBezTo>
                      <a:pt x="1" y="61"/>
                      <a:pt x="0" y="63"/>
                      <a:pt x="0" y="64"/>
                    </a:cubicBezTo>
                    <a:cubicBezTo>
                      <a:pt x="0" y="75"/>
                      <a:pt x="9" y="84"/>
                      <a:pt x="20" y="84"/>
                    </a:cubicBezTo>
                    <a:cubicBezTo>
                      <a:pt x="21" y="84"/>
                      <a:pt x="21" y="84"/>
                      <a:pt x="22" y="84"/>
                    </a:cubicBezTo>
                    <a:cubicBezTo>
                      <a:pt x="29" y="85"/>
                      <a:pt x="36" y="83"/>
                      <a:pt x="41" y="79"/>
                    </a:cubicBezTo>
                    <a:cubicBezTo>
                      <a:pt x="42" y="78"/>
                      <a:pt x="42" y="77"/>
                      <a:pt x="43" y="76"/>
                    </a:cubicBezTo>
                    <a:cubicBezTo>
                      <a:pt x="44" y="77"/>
                      <a:pt x="45" y="78"/>
                      <a:pt x="46" y="79"/>
                    </a:cubicBezTo>
                    <a:cubicBezTo>
                      <a:pt x="50" y="82"/>
                      <a:pt x="56" y="84"/>
                      <a:pt x="61" y="84"/>
                    </a:cubicBezTo>
                    <a:cubicBezTo>
                      <a:pt x="61" y="84"/>
                      <a:pt x="61" y="84"/>
                      <a:pt x="61" y="84"/>
                    </a:cubicBezTo>
                    <a:cubicBezTo>
                      <a:pt x="62" y="84"/>
                      <a:pt x="64" y="84"/>
                      <a:pt x="65" y="84"/>
                    </a:cubicBezTo>
                    <a:cubicBezTo>
                      <a:pt x="65" y="84"/>
                      <a:pt x="66" y="84"/>
                      <a:pt x="67" y="84"/>
                    </a:cubicBezTo>
                    <a:cubicBezTo>
                      <a:pt x="78" y="84"/>
                      <a:pt x="87" y="75"/>
                      <a:pt x="87" y="64"/>
                    </a:cubicBezTo>
                    <a:cubicBezTo>
                      <a:pt x="87" y="62"/>
                      <a:pt x="86" y="60"/>
                      <a:pt x="86" y="59"/>
                    </a:cubicBezTo>
                    <a:close/>
                    <a:moveTo>
                      <a:pt x="35" y="56"/>
                    </a:moveTo>
                    <a:cubicBezTo>
                      <a:pt x="35" y="56"/>
                      <a:pt x="35" y="57"/>
                      <a:pt x="35" y="57"/>
                    </a:cubicBezTo>
                    <a:cubicBezTo>
                      <a:pt x="35" y="57"/>
                      <a:pt x="35" y="57"/>
                      <a:pt x="35" y="57"/>
                    </a:cubicBezTo>
                    <a:cubicBezTo>
                      <a:pt x="35" y="57"/>
                      <a:pt x="35" y="57"/>
                      <a:pt x="36" y="58"/>
                    </a:cubicBezTo>
                    <a:cubicBezTo>
                      <a:pt x="36" y="59"/>
                      <a:pt x="37" y="60"/>
                      <a:pt x="37" y="61"/>
                    </a:cubicBezTo>
                    <a:cubicBezTo>
                      <a:pt x="37" y="62"/>
                      <a:pt x="37" y="63"/>
                      <a:pt x="37" y="63"/>
                    </a:cubicBezTo>
                    <a:cubicBezTo>
                      <a:pt x="37" y="64"/>
                      <a:pt x="37" y="64"/>
                      <a:pt x="37" y="64"/>
                    </a:cubicBezTo>
                    <a:cubicBezTo>
                      <a:pt x="30" y="62"/>
                      <a:pt x="26" y="56"/>
                      <a:pt x="26" y="48"/>
                    </a:cubicBezTo>
                    <a:cubicBezTo>
                      <a:pt x="30" y="50"/>
                      <a:pt x="33" y="52"/>
                      <a:pt x="35" y="56"/>
                    </a:cubicBezTo>
                    <a:close/>
                    <a:moveTo>
                      <a:pt x="20" y="47"/>
                    </a:moveTo>
                    <a:cubicBezTo>
                      <a:pt x="21" y="47"/>
                      <a:pt x="22" y="48"/>
                      <a:pt x="23" y="48"/>
                    </a:cubicBezTo>
                    <a:cubicBezTo>
                      <a:pt x="23" y="48"/>
                      <a:pt x="23" y="48"/>
                      <a:pt x="23" y="48"/>
                    </a:cubicBezTo>
                    <a:cubicBezTo>
                      <a:pt x="23" y="57"/>
                      <a:pt x="28" y="65"/>
                      <a:pt x="37" y="67"/>
                    </a:cubicBezTo>
                    <a:cubicBezTo>
                      <a:pt x="36" y="71"/>
                      <a:pt x="34" y="75"/>
                      <a:pt x="31" y="78"/>
                    </a:cubicBezTo>
                    <a:cubicBezTo>
                      <a:pt x="28" y="80"/>
                      <a:pt x="25" y="81"/>
                      <a:pt x="22" y="81"/>
                    </a:cubicBezTo>
                    <a:cubicBezTo>
                      <a:pt x="22" y="81"/>
                      <a:pt x="22" y="81"/>
                      <a:pt x="22" y="81"/>
                    </a:cubicBezTo>
                    <a:cubicBezTo>
                      <a:pt x="21" y="81"/>
                      <a:pt x="21" y="81"/>
                      <a:pt x="20" y="81"/>
                    </a:cubicBezTo>
                    <a:cubicBezTo>
                      <a:pt x="11" y="81"/>
                      <a:pt x="3" y="74"/>
                      <a:pt x="3" y="64"/>
                    </a:cubicBezTo>
                    <a:cubicBezTo>
                      <a:pt x="3" y="55"/>
                      <a:pt x="11" y="47"/>
                      <a:pt x="20" y="47"/>
                    </a:cubicBezTo>
                    <a:close/>
                    <a:moveTo>
                      <a:pt x="40" y="64"/>
                    </a:moveTo>
                    <a:cubicBezTo>
                      <a:pt x="40" y="62"/>
                      <a:pt x="39" y="59"/>
                      <a:pt x="38" y="57"/>
                    </a:cubicBezTo>
                    <a:cubicBezTo>
                      <a:pt x="38" y="57"/>
                      <a:pt x="38" y="57"/>
                      <a:pt x="38" y="56"/>
                    </a:cubicBezTo>
                    <a:cubicBezTo>
                      <a:pt x="38" y="56"/>
                      <a:pt x="38" y="55"/>
                      <a:pt x="37" y="55"/>
                    </a:cubicBezTo>
                    <a:cubicBezTo>
                      <a:pt x="37" y="54"/>
                      <a:pt x="37" y="54"/>
                      <a:pt x="37" y="53"/>
                    </a:cubicBezTo>
                    <a:cubicBezTo>
                      <a:pt x="36" y="53"/>
                      <a:pt x="36" y="53"/>
                      <a:pt x="36" y="53"/>
                    </a:cubicBezTo>
                    <a:cubicBezTo>
                      <a:pt x="36" y="53"/>
                      <a:pt x="36" y="52"/>
                      <a:pt x="35" y="52"/>
                    </a:cubicBezTo>
                    <a:cubicBezTo>
                      <a:pt x="34" y="50"/>
                      <a:pt x="31" y="48"/>
                      <a:pt x="29" y="47"/>
                    </a:cubicBezTo>
                    <a:cubicBezTo>
                      <a:pt x="28" y="46"/>
                      <a:pt x="28" y="46"/>
                      <a:pt x="27" y="46"/>
                    </a:cubicBezTo>
                    <a:cubicBezTo>
                      <a:pt x="27" y="46"/>
                      <a:pt x="26" y="45"/>
                      <a:pt x="25" y="45"/>
                    </a:cubicBezTo>
                    <a:cubicBezTo>
                      <a:pt x="25" y="45"/>
                      <a:pt x="24" y="45"/>
                      <a:pt x="24" y="45"/>
                    </a:cubicBezTo>
                    <a:cubicBezTo>
                      <a:pt x="23" y="45"/>
                      <a:pt x="22" y="45"/>
                      <a:pt x="22" y="45"/>
                    </a:cubicBezTo>
                    <a:cubicBezTo>
                      <a:pt x="17" y="44"/>
                      <a:pt x="11" y="46"/>
                      <a:pt x="7" y="49"/>
                    </a:cubicBezTo>
                    <a:cubicBezTo>
                      <a:pt x="7" y="49"/>
                      <a:pt x="6" y="50"/>
                      <a:pt x="6" y="50"/>
                    </a:cubicBezTo>
                    <a:cubicBezTo>
                      <a:pt x="7" y="48"/>
                      <a:pt x="9" y="45"/>
                      <a:pt x="12" y="43"/>
                    </a:cubicBezTo>
                    <a:cubicBezTo>
                      <a:pt x="15" y="41"/>
                      <a:pt x="19" y="39"/>
                      <a:pt x="23" y="39"/>
                    </a:cubicBezTo>
                    <a:cubicBezTo>
                      <a:pt x="24" y="39"/>
                      <a:pt x="24" y="38"/>
                      <a:pt x="24" y="38"/>
                    </a:cubicBezTo>
                    <a:cubicBezTo>
                      <a:pt x="24" y="37"/>
                      <a:pt x="24" y="37"/>
                      <a:pt x="24" y="37"/>
                    </a:cubicBezTo>
                    <a:cubicBezTo>
                      <a:pt x="23" y="33"/>
                      <a:pt x="22" y="30"/>
                      <a:pt x="22" y="27"/>
                    </a:cubicBezTo>
                    <a:cubicBezTo>
                      <a:pt x="22" y="24"/>
                      <a:pt x="22" y="21"/>
                      <a:pt x="24" y="18"/>
                    </a:cubicBezTo>
                    <a:cubicBezTo>
                      <a:pt x="24" y="19"/>
                      <a:pt x="23" y="19"/>
                      <a:pt x="23" y="20"/>
                    </a:cubicBezTo>
                    <a:cubicBezTo>
                      <a:pt x="23" y="25"/>
                      <a:pt x="26" y="30"/>
                      <a:pt x="29" y="34"/>
                    </a:cubicBezTo>
                    <a:cubicBezTo>
                      <a:pt x="30" y="34"/>
                      <a:pt x="30" y="35"/>
                      <a:pt x="31" y="35"/>
                    </a:cubicBezTo>
                    <a:cubicBezTo>
                      <a:pt x="31" y="35"/>
                      <a:pt x="32" y="36"/>
                      <a:pt x="32" y="36"/>
                    </a:cubicBezTo>
                    <a:cubicBezTo>
                      <a:pt x="33" y="36"/>
                      <a:pt x="33" y="37"/>
                      <a:pt x="34" y="37"/>
                    </a:cubicBezTo>
                    <a:cubicBezTo>
                      <a:pt x="40" y="40"/>
                      <a:pt x="47" y="40"/>
                      <a:pt x="53" y="37"/>
                    </a:cubicBezTo>
                    <a:cubicBezTo>
                      <a:pt x="53" y="37"/>
                      <a:pt x="54" y="36"/>
                      <a:pt x="54" y="36"/>
                    </a:cubicBezTo>
                    <a:cubicBezTo>
                      <a:pt x="55" y="36"/>
                      <a:pt x="55" y="35"/>
                      <a:pt x="56" y="35"/>
                    </a:cubicBezTo>
                    <a:cubicBezTo>
                      <a:pt x="56" y="35"/>
                      <a:pt x="57" y="34"/>
                      <a:pt x="57" y="34"/>
                    </a:cubicBezTo>
                    <a:cubicBezTo>
                      <a:pt x="61" y="30"/>
                      <a:pt x="63" y="25"/>
                      <a:pt x="63" y="20"/>
                    </a:cubicBezTo>
                    <a:cubicBezTo>
                      <a:pt x="63" y="19"/>
                      <a:pt x="63" y="19"/>
                      <a:pt x="63" y="18"/>
                    </a:cubicBezTo>
                    <a:cubicBezTo>
                      <a:pt x="64" y="21"/>
                      <a:pt x="65" y="24"/>
                      <a:pt x="65" y="27"/>
                    </a:cubicBezTo>
                    <a:cubicBezTo>
                      <a:pt x="65" y="30"/>
                      <a:pt x="64" y="33"/>
                      <a:pt x="62" y="37"/>
                    </a:cubicBezTo>
                    <a:cubicBezTo>
                      <a:pt x="62" y="37"/>
                      <a:pt x="62" y="37"/>
                      <a:pt x="62" y="38"/>
                    </a:cubicBezTo>
                    <a:cubicBezTo>
                      <a:pt x="63" y="38"/>
                      <a:pt x="63" y="39"/>
                      <a:pt x="63" y="39"/>
                    </a:cubicBezTo>
                    <a:cubicBezTo>
                      <a:pt x="68" y="39"/>
                      <a:pt x="72" y="41"/>
                      <a:pt x="75" y="43"/>
                    </a:cubicBezTo>
                    <a:cubicBezTo>
                      <a:pt x="77" y="45"/>
                      <a:pt x="79" y="48"/>
                      <a:pt x="81" y="50"/>
                    </a:cubicBezTo>
                    <a:cubicBezTo>
                      <a:pt x="80" y="50"/>
                      <a:pt x="80" y="49"/>
                      <a:pt x="79" y="49"/>
                    </a:cubicBezTo>
                    <a:cubicBezTo>
                      <a:pt x="75" y="46"/>
                      <a:pt x="70" y="44"/>
                      <a:pt x="65" y="45"/>
                    </a:cubicBezTo>
                    <a:cubicBezTo>
                      <a:pt x="64" y="45"/>
                      <a:pt x="64" y="45"/>
                      <a:pt x="63" y="45"/>
                    </a:cubicBezTo>
                    <a:cubicBezTo>
                      <a:pt x="62" y="45"/>
                      <a:pt x="62" y="45"/>
                      <a:pt x="61" y="45"/>
                    </a:cubicBezTo>
                    <a:cubicBezTo>
                      <a:pt x="61" y="45"/>
                      <a:pt x="60" y="46"/>
                      <a:pt x="59" y="46"/>
                    </a:cubicBezTo>
                    <a:cubicBezTo>
                      <a:pt x="59" y="46"/>
                      <a:pt x="58" y="46"/>
                      <a:pt x="58" y="47"/>
                    </a:cubicBezTo>
                    <a:cubicBezTo>
                      <a:pt x="55" y="48"/>
                      <a:pt x="53" y="50"/>
                      <a:pt x="51" y="52"/>
                    </a:cubicBezTo>
                    <a:cubicBezTo>
                      <a:pt x="49" y="55"/>
                      <a:pt x="47" y="58"/>
                      <a:pt x="47" y="62"/>
                    </a:cubicBezTo>
                    <a:cubicBezTo>
                      <a:pt x="47" y="63"/>
                      <a:pt x="47" y="63"/>
                      <a:pt x="47" y="64"/>
                    </a:cubicBezTo>
                    <a:cubicBezTo>
                      <a:pt x="47" y="64"/>
                      <a:pt x="47" y="65"/>
                      <a:pt x="47" y="66"/>
                    </a:cubicBezTo>
                    <a:cubicBezTo>
                      <a:pt x="47" y="66"/>
                      <a:pt x="47" y="67"/>
                      <a:pt x="47" y="67"/>
                    </a:cubicBezTo>
                    <a:cubicBezTo>
                      <a:pt x="48" y="72"/>
                      <a:pt x="50" y="77"/>
                      <a:pt x="54" y="80"/>
                    </a:cubicBezTo>
                    <a:cubicBezTo>
                      <a:pt x="55" y="80"/>
                      <a:pt x="55" y="80"/>
                      <a:pt x="55" y="81"/>
                    </a:cubicBezTo>
                    <a:cubicBezTo>
                      <a:pt x="53" y="80"/>
                      <a:pt x="50" y="79"/>
                      <a:pt x="48" y="77"/>
                    </a:cubicBezTo>
                    <a:cubicBezTo>
                      <a:pt x="47" y="76"/>
                      <a:pt x="45" y="75"/>
                      <a:pt x="44" y="73"/>
                    </a:cubicBezTo>
                    <a:cubicBezTo>
                      <a:pt x="44" y="73"/>
                      <a:pt x="43" y="73"/>
                      <a:pt x="42" y="73"/>
                    </a:cubicBezTo>
                    <a:cubicBezTo>
                      <a:pt x="41" y="75"/>
                      <a:pt x="40" y="76"/>
                      <a:pt x="39" y="77"/>
                    </a:cubicBezTo>
                    <a:cubicBezTo>
                      <a:pt x="37" y="79"/>
                      <a:pt x="34" y="80"/>
                      <a:pt x="31" y="81"/>
                    </a:cubicBezTo>
                    <a:cubicBezTo>
                      <a:pt x="37" y="77"/>
                      <a:pt x="40" y="71"/>
                      <a:pt x="40" y="64"/>
                    </a:cubicBezTo>
                    <a:close/>
                    <a:moveTo>
                      <a:pt x="29" y="10"/>
                    </a:moveTo>
                    <a:cubicBezTo>
                      <a:pt x="32" y="5"/>
                      <a:pt x="38" y="2"/>
                      <a:pt x="43" y="2"/>
                    </a:cubicBezTo>
                    <a:cubicBezTo>
                      <a:pt x="49" y="2"/>
                      <a:pt x="54" y="5"/>
                      <a:pt x="58" y="10"/>
                    </a:cubicBezTo>
                    <a:cubicBezTo>
                      <a:pt x="58" y="10"/>
                      <a:pt x="58" y="10"/>
                      <a:pt x="58" y="10"/>
                    </a:cubicBezTo>
                    <a:cubicBezTo>
                      <a:pt x="58" y="11"/>
                      <a:pt x="58" y="12"/>
                      <a:pt x="59" y="13"/>
                    </a:cubicBezTo>
                    <a:cubicBezTo>
                      <a:pt x="59" y="13"/>
                      <a:pt x="59" y="13"/>
                      <a:pt x="59" y="13"/>
                    </a:cubicBezTo>
                    <a:cubicBezTo>
                      <a:pt x="59" y="13"/>
                      <a:pt x="59" y="14"/>
                      <a:pt x="60" y="15"/>
                    </a:cubicBezTo>
                    <a:cubicBezTo>
                      <a:pt x="60" y="15"/>
                      <a:pt x="60" y="15"/>
                      <a:pt x="60" y="16"/>
                    </a:cubicBezTo>
                    <a:cubicBezTo>
                      <a:pt x="60" y="16"/>
                      <a:pt x="60" y="16"/>
                      <a:pt x="60" y="16"/>
                    </a:cubicBezTo>
                    <a:cubicBezTo>
                      <a:pt x="60" y="17"/>
                      <a:pt x="60" y="18"/>
                      <a:pt x="60" y="20"/>
                    </a:cubicBezTo>
                    <a:cubicBezTo>
                      <a:pt x="60" y="24"/>
                      <a:pt x="59" y="28"/>
                      <a:pt x="55" y="31"/>
                    </a:cubicBezTo>
                    <a:cubicBezTo>
                      <a:pt x="52" y="29"/>
                      <a:pt x="48" y="28"/>
                      <a:pt x="43" y="28"/>
                    </a:cubicBezTo>
                    <a:cubicBezTo>
                      <a:pt x="39" y="28"/>
                      <a:pt x="35" y="29"/>
                      <a:pt x="31" y="31"/>
                    </a:cubicBezTo>
                    <a:cubicBezTo>
                      <a:pt x="28" y="28"/>
                      <a:pt x="26" y="24"/>
                      <a:pt x="26" y="20"/>
                    </a:cubicBezTo>
                    <a:cubicBezTo>
                      <a:pt x="26" y="18"/>
                      <a:pt x="26" y="17"/>
                      <a:pt x="27" y="16"/>
                    </a:cubicBezTo>
                    <a:cubicBezTo>
                      <a:pt x="27" y="16"/>
                      <a:pt x="27" y="16"/>
                      <a:pt x="27" y="16"/>
                    </a:cubicBezTo>
                    <a:cubicBezTo>
                      <a:pt x="27" y="15"/>
                      <a:pt x="27" y="15"/>
                      <a:pt x="27" y="15"/>
                    </a:cubicBezTo>
                    <a:cubicBezTo>
                      <a:pt x="27" y="14"/>
                      <a:pt x="28" y="13"/>
                      <a:pt x="28" y="13"/>
                    </a:cubicBezTo>
                    <a:cubicBezTo>
                      <a:pt x="28" y="12"/>
                      <a:pt x="29" y="11"/>
                      <a:pt x="29" y="10"/>
                    </a:cubicBezTo>
                    <a:cubicBezTo>
                      <a:pt x="29" y="10"/>
                      <a:pt x="29" y="10"/>
                      <a:pt x="29" y="10"/>
                    </a:cubicBezTo>
                    <a:cubicBezTo>
                      <a:pt x="29" y="10"/>
                      <a:pt x="29" y="10"/>
                      <a:pt x="29" y="10"/>
                    </a:cubicBezTo>
                    <a:close/>
                    <a:moveTo>
                      <a:pt x="43" y="30"/>
                    </a:moveTo>
                    <a:cubicBezTo>
                      <a:pt x="47" y="30"/>
                      <a:pt x="50" y="31"/>
                      <a:pt x="53" y="33"/>
                    </a:cubicBezTo>
                    <a:cubicBezTo>
                      <a:pt x="50" y="35"/>
                      <a:pt x="47" y="37"/>
                      <a:pt x="43" y="37"/>
                    </a:cubicBezTo>
                    <a:cubicBezTo>
                      <a:pt x="40" y="37"/>
                      <a:pt x="36" y="35"/>
                      <a:pt x="33" y="33"/>
                    </a:cubicBezTo>
                    <a:cubicBezTo>
                      <a:pt x="36" y="31"/>
                      <a:pt x="40" y="30"/>
                      <a:pt x="43" y="30"/>
                    </a:cubicBezTo>
                    <a:close/>
                    <a:moveTo>
                      <a:pt x="61" y="48"/>
                    </a:moveTo>
                    <a:cubicBezTo>
                      <a:pt x="61" y="56"/>
                      <a:pt x="56" y="62"/>
                      <a:pt x="50" y="64"/>
                    </a:cubicBezTo>
                    <a:cubicBezTo>
                      <a:pt x="50" y="57"/>
                      <a:pt x="54" y="51"/>
                      <a:pt x="61" y="48"/>
                    </a:cubicBezTo>
                    <a:close/>
                    <a:moveTo>
                      <a:pt x="59" y="80"/>
                    </a:moveTo>
                    <a:cubicBezTo>
                      <a:pt x="54" y="77"/>
                      <a:pt x="51" y="72"/>
                      <a:pt x="50" y="67"/>
                    </a:cubicBezTo>
                    <a:cubicBezTo>
                      <a:pt x="58" y="64"/>
                      <a:pt x="64" y="57"/>
                      <a:pt x="64" y="48"/>
                    </a:cubicBezTo>
                    <a:cubicBezTo>
                      <a:pt x="64" y="48"/>
                      <a:pt x="64" y="48"/>
                      <a:pt x="64" y="48"/>
                    </a:cubicBezTo>
                    <a:cubicBezTo>
                      <a:pt x="65" y="48"/>
                      <a:pt x="66" y="47"/>
                      <a:pt x="67" y="47"/>
                    </a:cubicBezTo>
                    <a:cubicBezTo>
                      <a:pt x="73" y="47"/>
                      <a:pt x="80" y="51"/>
                      <a:pt x="82" y="58"/>
                    </a:cubicBezTo>
                    <a:cubicBezTo>
                      <a:pt x="82" y="58"/>
                      <a:pt x="83" y="58"/>
                      <a:pt x="83" y="59"/>
                    </a:cubicBezTo>
                    <a:cubicBezTo>
                      <a:pt x="83" y="61"/>
                      <a:pt x="84" y="62"/>
                      <a:pt x="84" y="64"/>
                    </a:cubicBezTo>
                    <a:cubicBezTo>
                      <a:pt x="84" y="74"/>
                      <a:pt x="76" y="81"/>
                      <a:pt x="67" y="81"/>
                    </a:cubicBezTo>
                    <a:cubicBezTo>
                      <a:pt x="66" y="81"/>
                      <a:pt x="66" y="81"/>
                      <a:pt x="65" y="81"/>
                    </a:cubicBezTo>
                    <a:cubicBezTo>
                      <a:pt x="65" y="81"/>
                      <a:pt x="65" y="81"/>
                      <a:pt x="65" y="81"/>
                    </a:cubicBezTo>
                    <a:cubicBezTo>
                      <a:pt x="64" y="81"/>
                      <a:pt x="63" y="81"/>
                      <a:pt x="62" y="81"/>
                    </a:cubicBezTo>
                    <a:cubicBezTo>
                      <a:pt x="62" y="81"/>
                      <a:pt x="61" y="80"/>
                      <a:pt x="60" y="80"/>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86" name="Oval 1185">
              <a:extLst>
                <a:ext uri="{FF2B5EF4-FFF2-40B4-BE49-F238E27FC236}">
                  <a16:creationId xmlns:a16="http://schemas.microsoft.com/office/drawing/2014/main" id="{D39E2088-190E-460A-8D7C-1623FB80DB08}"/>
                </a:ext>
              </a:extLst>
            </p:cNvPr>
            <p:cNvSpPr/>
            <p:nvPr/>
          </p:nvSpPr>
          <p:spPr>
            <a:xfrm>
              <a:off x="6029974" y="1975038"/>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47">
            <a:extLst>
              <a:ext uri="{FF2B5EF4-FFF2-40B4-BE49-F238E27FC236}">
                <a16:creationId xmlns:a16="http://schemas.microsoft.com/office/drawing/2014/main" id="{AF7EA883-EF94-4C6B-A4F3-C8286FC6AFB2}"/>
              </a:ext>
            </a:extLst>
          </p:cNvPr>
          <p:cNvGrpSpPr/>
          <p:nvPr>
            <p:custDataLst>
              <p:tags r:id="rId14"/>
            </p:custDataLst>
          </p:nvPr>
        </p:nvGrpSpPr>
        <p:grpSpPr>
          <a:xfrm>
            <a:off x="5423630" y="3041281"/>
            <a:ext cx="349669" cy="540180"/>
            <a:chOff x="4852130" y="3034931"/>
            <a:chExt cx="349669" cy="540180"/>
          </a:xfrm>
        </p:grpSpPr>
        <p:pic>
          <p:nvPicPr>
            <p:cNvPr id="19" name="Graphic 18">
              <a:extLst>
                <a:ext uri="{FF2B5EF4-FFF2-40B4-BE49-F238E27FC236}">
                  <a16:creationId xmlns:a16="http://schemas.microsoft.com/office/drawing/2014/main" id="{5A99F40C-B9BB-40EF-86DF-C5B77572FA3E}"/>
                </a:ext>
              </a:extLst>
            </p:cNvPr>
            <p:cNvPicPr>
              <a:picLocks noChangeAspect="1"/>
            </p:cNvPicPr>
            <p:nvPr/>
          </p:nvPicPr>
          <p:blipFill>
            <a:blip r:embed="rId35" cstate="print">
              <a:extLst>
                <a:ext uri="{28A0092B-C50C-407E-A947-70E740481C1C}">
                  <a14:useLocalDpi xmlns:a14="http://schemas.microsoft.com/office/drawing/2010/main"/>
                </a:ext>
                <a:ext uri="{96DAC541-7B7A-43D3-8B79-37D633B846F1}">
                  <asvg:svgBlip xmlns="" xmlns:asvg="http://schemas.microsoft.com/office/drawing/2016/SVG/main" r:embed="rId36"/>
                </a:ext>
              </a:extLst>
            </a:blip>
            <a:stretch>
              <a:fillRect/>
            </a:stretch>
          </p:blipFill>
          <p:spPr>
            <a:xfrm>
              <a:off x="4852130" y="3157764"/>
              <a:ext cx="349669" cy="417347"/>
            </a:xfrm>
            <a:prstGeom prst="rect">
              <a:avLst/>
            </a:prstGeom>
          </p:spPr>
        </p:pic>
        <p:sp>
          <p:nvSpPr>
            <p:cNvPr id="1195" name="Oval 1194">
              <a:extLst>
                <a:ext uri="{FF2B5EF4-FFF2-40B4-BE49-F238E27FC236}">
                  <a16:creationId xmlns:a16="http://schemas.microsoft.com/office/drawing/2014/main" id="{AC2487F4-2EDD-40EA-8016-BAC7270B4DAC}"/>
                </a:ext>
              </a:extLst>
            </p:cNvPr>
            <p:cNvSpPr/>
            <p:nvPr/>
          </p:nvSpPr>
          <p:spPr>
            <a:xfrm rot="10800000">
              <a:off x="4979360" y="3034931"/>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436E4C28-D728-4ED7-8564-7DE5C2ABB4C5}"/>
              </a:ext>
            </a:extLst>
          </p:cNvPr>
          <p:cNvGrpSpPr/>
          <p:nvPr>
            <p:custDataLst>
              <p:tags r:id="rId15"/>
            </p:custDataLst>
          </p:nvPr>
        </p:nvGrpSpPr>
        <p:grpSpPr>
          <a:xfrm>
            <a:off x="7530911" y="3054153"/>
            <a:ext cx="344666" cy="542342"/>
            <a:chOff x="5343167" y="3034931"/>
            <a:chExt cx="344666" cy="542342"/>
          </a:xfrm>
        </p:grpSpPr>
        <p:pic>
          <p:nvPicPr>
            <p:cNvPr id="18" name="Graphic 17">
              <a:extLst>
                <a:ext uri="{FF2B5EF4-FFF2-40B4-BE49-F238E27FC236}">
                  <a16:creationId xmlns:a16="http://schemas.microsoft.com/office/drawing/2014/main" id="{DF901BDD-88EE-4B90-AABA-99349D4ACDD8}"/>
                </a:ext>
              </a:extLst>
            </p:cNvPr>
            <p:cNvPicPr>
              <a:picLocks noChangeAspect="1"/>
            </p:cNvPicPr>
            <p:nvPr/>
          </p:nvPicPr>
          <p:blipFill>
            <a:blip r:embed="rId37" cstate="print">
              <a:extLst>
                <a:ext uri="{28A0092B-C50C-407E-A947-70E740481C1C}">
                  <a14:useLocalDpi xmlns:a14="http://schemas.microsoft.com/office/drawing/2010/main"/>
                </a:ext>
                <a:ext uri="{96DAC541-7B7A-43D3-8B79-37D633B846F1}">
                  <asvg:svgBlip xmlns="" xmlns:asvg="http://schemas.microsoft.com/office/drawing/2016/SVG/main" r:embed="rId38"/>
                </a:ext>
              </a:extLst>
            </a:blip>
            <a:stretch>
              <a:fillRect/>
            </a:stretch>
          </p:blipFill>
          <p:spPr>
            <a:xfrm>
              <a:off x="5343167" y="3165897"/>
              <a:ext cx="344666" cy="411376"/>
            </a:xfrm>
            <a:prstGeom prst="rect">
              <a:avLst/>
            </a:prstGeom>
          </p:spPr>
        </p:pic>
        <p:sp>
          <p:nvSpPr>
            <p:cNvPr id="1197" name="Oval 1196">
              <a:extLst>
                <a:ext uri="{FF2B5EF4-FFF2-40B4-BE49-F238E27FC236}">
                  <a16:creationId xmlns:a16="http://schemas.microsoft.com/office/drawing/2014/main" id="{B9059D2B-28E7-4EC3-81C1-25545D44E5F0}"/>
                </a:ext>
              </a:extLst>
            </p:cNvPr>
            <p:cNvSpPr/>
            <p:nvPr/>
          </p:nvSpPr>
          <p:spPr>
            <a:xfrm rot="10800000">
              <a:off x="5468310" y="3034931"/>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4" name="Rectangle 43">
            <a:extLst>
              <a:ext uri="{FF2B5EF4-FFF2-40B4-BE49-F238E27FC236}">
                <a16:creationId xmlns:a16="http://schemas.microsoft.com/office/drawing/2014/main" id="{1BBC8824-4071-472B-B293-3BFA88668965}"/>
              </a:ext>
            </a:extLst>
          </p:cNvPr>
          <p:cNvSpPr/>
          <p:nvPr>
            <p:custDataLst>
              <p:tags r:id="rId16"/>
            </p:custDataLst>
          </p:nvPr>
        </p:nvSpPr>
        <p:spPr>
          <a:xfrm>
            <a:off x="3812478" y="2983247"/>
            <a:ext cx="1478618" cy="461665"/>
          </a:xfrm>
          <a:prstGeom prst="rect">
            <a:avLst/>
          </a:prstGeom>
        </p:spPr>
        <p:txBody>
          <a:bodyPr wrap="square">
            <a:spAutoFit/>
          </a:bodyPr>
          <a:lstStyle/>
          <a:p>
            <a:pPr algn="ctr"/>
            <a:r>
              <a:rPr lang="en-US" sz="1200" dirty="0">
                <a:latin typeface="+mn-lt"/>
              </a:rPr>
              <a:t>Next-Gen Firewall with AMP</a:t>
            </a:r>
            <a:endParaRPr lang="en-US" dirty="0">
              <a:latin typeface="+mn-lt"/>
            </a:endParaRPr>
          </a:p>
        </p:txBody>
      </p:sp>
      <p:sp>
        <p:nvSpPr>
          <p:cNvPr id="1721" name="Rectangle 1720">
            <a:extLst>
              <a:ext uri="{FF2B5EF4-FFF2-40B4-BE49-F238E27FC236}">
                <a16:creationId xmlns:a16="http://schemas.microsoft.com/office/drawing/2014/main" id="{B550117B-3A6A-40F8-9C40-994D8915AB5D}"/>
              </a:ext>
            </a:extLst>
          </p:cNvPr>
          <p:cNvSpPr/>
          <p:nvPr>
            <p:custDataLst>
              <p:tags r:id="rId17"/>
            </p:custDataLst>
          </p:nvPr>
        </p:nvSpPr>
        <p:spPr>
          <a:xfrm>
            <a:off x="4653665" y="1701968"/>
            <a:ext cx="1890986" cy="461665"/>
          </a:xfrm>
          <a:prstGeom prst="rect">
            <a:avLst/>
          </a:prstGeom>
        </p:spPr>
        <p:txBody>
          <a:bodyPr wrap="square" anchor="b">
            <a:spAutoFit/>
          </a:bodyPr>
          <a:lstStyle/>
          <a:p>
            <a:pPr algn="ctr"/>
            <a:r>
              <a:rPr lang="en-US" sz="1200" dirty="0">
                <a:latin typeface="+mn-lt"/>
              </a:rPr>
              <a:t>Next-Gen IPS </a:t>
            </a:r>
            <a:br>
              <a:rPr lang="en-US" sz="1200" dirty="0">
                <a:latin typeface="+mn-lt"/>
              </a:rPr>
            </a:br>
            <a:r>
              <a:rPr lang="en-US" sz="1200" dirty="0">
                <a:latin typeface="+mn-lt"/>
              </a:rPr>
              <a:t>with AMP</a:t>
            </a:r>
            <a:endParaRPr lang="en-US" dirty="0">
              <a:latin typeface="+mn-lt"/>
            </a:endParaRPr>
          </a:p>
        </p:txBody>
      </p:sp>
      <p:sp>
        <p:nvSpPr>
          <p:cNvPr id="1722" name="Rectangle 1721">
            <a:extLst>
              <a:ext uri="{FF2B5EF4-FFF2-40B4-BE49-F238E27FC236}">
                <a16:creationId xmlns:a16="http://schemas.microsoft.com/office/drawing/2014/main" id="{07DBB5C8-9268-44CE-8976-187D8B54A0CC}"/>
              </a:ext>
            </a:extLst>
          </p:cNvPr>
          <p:cNvSpPr/>
          <p:nvPr>
            <p:custDataLst>
              <p:tags r:id="rId18"/>
            </p:custDataLst>
          </p:nvPr>
        </p:nvSpPr>
        <p:spPr>
          <a:xfrm>
            <a:off x="5907220" y="2983247"/>
            <a:ext cx="1478618" cy="276999"/>
          </a:xfrm>
          <a:prstGeom prst="rect">
            <a:avLst/>
          </a:prstGeom>
        </p:spPr>
        <p:txBody>
          <a:bodyPr wrap="square">
            <a:spAutoFit/>
          </a:bodyPr>
          <a:lstStyle/>
          <a:p>
            <a:pPr algn="ctr"/>
            <a:r>
              <a:rPr lang="en-US" sz="1200" dirty="0" err="1">
                <a:latin typeface="+mn-lt"/>
              </a:rPr>
              <a:t>Stealthwatch</a:t>
            </a:r>
            <a:endParaRPr lang="en-US" dirty="0">
              <a:latin typeface="+mn-lt"/>
            </a:endParaRPr>
          </a:p>
        </p:txBody>
      </p:sp>
      <p:sp>
        <p:nvSpPr>
          <p:cNvPr id="1723" name="Rectangle 1722">
            <a:extLst>
              <a:ext uri="{FF2B5EF4-FFF2-40B4-BE49-F238E27FC236}">
                <a16:creationId xmlns:a16="http://schemas.microsoft.com/office/drawing/2014/main" id="{598EF67E-A605-44B4-B40A-2990D6E2D7DF}"/>
              </a:ext>
            </a:extLst>
          </p:cNvPr>
          <p:cNvSpPr/>
          <p:nvPr>
            <p:custDataLst>
              <p:tags r:id="rId19"/>
            </p:custDataLst>
          </p:nvPr>
        </p:nvSpPr>
        <p:spPr>
          <a:xfrm>
            <a:off x="6993219" y="1701968"/>
            <a:ext cx="1565321" cy="461665"/>
          </a:xfrm>
          <a:prstGeom prst="rect">
            <a:avLst/>
          </a:prstGeom>
        </p:spPr>
        <p:txBody>
          <a:bodyPr wrap="square" anchor="b">
            <a:spAutoFit/>
          </a:bodyPr>
          <a:lstStyle/>
          <a:p>
            <a:pPr algn="ctr"/>
            <a:r>
              <a:rPr lang="en-US" sz="1200" dirty="0">
                <a:latin typeface="+mn-lt"/>
              </a:rPr>
              <a:t>Next-Gen Firewall with </a:t>
            </a:r>
            <a:r>
              <a:rPr lang="en-US" sz="1200" dirty="0" err="1">
                <a:latin typeface="+mn-lt"/>
              </a:rPr>
              <a:t>Radware</a:t>
            </a:r>
            <a:r>
              <a:rPr lang="en-US" sz="1200" dirty="0">
                <a:latin typeface="+mn-lt"/>
              </a:rPr>
              <a:t> DDoS </a:t>
            </a:r>
            <a:endParaRPr lang="en-US" dirty="0">
              <a:latin typeface="+mn-lt"/>
            </a:endParaRPr>
          </a:p>
        </p:txBody>
      </p:sp>
      <p:grpSp>
        <p:nvGrpSpPr>
          <p:cNvPr id="1155" name="Group 1154"/>
          <p:cNvGrpSpPr/>
          <p:nvPr/>
        </p:nvGrpSpPr>
        <p:grpSpPr>
          <a:xfrm>
            <a:off x="7605282" y="4302688"/>
            <a:ext cx="1226228" cy="567685"/>
            <a:chOff x="7605282" y="4302688"/>
            <a:chExt cx="1226228" cy="567685"/>
          </a:xfrm>
        </p:grpSpPr>
        <p:grpSp>
          <p:nvGrpSpPr>
            <p:cNvPr id="1156" name="Group 1155"/>
            <p:cNvGrpSpPr/>
            <p:nvPr/>
          </p:nvGrpSpPr>
          <p:grpSpPr>
            <a:xfrm>
              <a:off x="7605282" y="4302688"/>
              <a:ext cx="1224049" cy="269045"/>
              <a:chOff x="5683793" y="4534103"/>
              <a:chExt cx="1224049" cy="269045"/>
            </a:xfrm>
          </p:grpSpPr>
          <p:sp>
            <p:nvSpPr>
              <p:cNvPr id="1160" name="Rectangle: Rounded Corners 30">
                <a:extLst>
                  <a:ext uri="{FF2B5EF4-FFF2-40B4-BE49-F238E27FC236}">
                    <a16:creationId xmlns:a16="http://schemas.microsoft.com/office/drawing/2014/main" id="{BDD1837A-886D-40A3-8B58-B970F3C1C40C}"/>
                  </a:ext>
                </a:extLst>
              </p:cNvPr>
              <p:cNvSpPr/>
              <p:nvPr/>
            </p:nvSpPr>
            <p:spPr>
              <a:xfrm>
                <a:off x="5683793" y="4534103"/>
                <a:ext cx="1224049" cy="269045"/>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161" name="Rectangle 1160">
                <a:extLst>
                  <a:ext uri="{FF2B5EF4-FFF2-40B4-BE49-F238E27FC236}">
                    <a16:creationId xmlns:a16="http://schemas.microsoft.com/office/drawing/2014/main" id="{67B3A002-29DF-4AAC-B80F-4975850276B9}"/>
                  </a:ext>
                </a:extLst>
              </p:cNvPr>
              <p:cNvSpPr/>
              <p:nvPr/>
            </p:nvSpPr>
            <p:spPr>
              <a:xfrm>
                <a:off x="5711398" y="4535475"/>
                <a:ext cx="808235" cy="261610"/>
              </a:xfrm>
              <a:prstGeom prst="rect">
                <a:avLst/>
              </a:prstGeom>
              <a:noFill/>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ACI</a:t>
                </a:r>
                <a:endParaRPr lang="en-US" sz="1400" dirty="0">
                  <a:solidFill>
                    <a:schemeClr val="bg2"/>
                  </a:solidFill>
                  <a:latin typeface="CiscoSans ExtraLight" charset="0"/>
                  <a:ea typeface="CiscoSans ExtraLight" charset="0"/>
                  <a:cs typeface="CiscoSans ExtraLight" charset="0"/>
                </a:endParaRPr>
              </a:p>
            </p:txBody>
          </p:sp>
        </p:grpSp>
        <p:grpSp>
          <p:nvGrpSpPr>
            <p:cNvPr id="1157" name="Group 1156"/>
            <p:cNvGrpSpPr/>
            <p:nvPr/>
          </p:nvGrpSpPr>
          <p:grpSpPr>
            <a:xfrm>
              <a:off x="7607461" y="4601328"/>
              <a:ext cx="1224049" cy="269045"/>
              <a:chOff x="7607461" y="4601328"/>
              <a:chExt cx="1224049" cy="269045"/>
            </a:xfrm>
          </p:grpSpPr>
          <p:sp>
            <p:nvSpPr>
              <p:cNvPr id="1158" name="Rectangle: Rounded Corners 30">
                <a:extLst>
                  <a:ext uri="{FF2B5EF4-FFF2-40B4-BE49-F238E27FC236}">
                    <a16:creationId xmlns:a16="http://schemas.microsoft.com/office/drawing/2014/main" id="{BDD1837A-886D-40A3-8B58-B970F3C1C40C}"/>
                  </a:ext>
                </a:extLst>
              </p:cNvPr>
              <p:cNvSpPr/>
              <p:nvPr/>
            </p:nvSpPr>
            <p:spPr>
              <a:xfrm>
                <a:off x="7607461" y="4601328"/>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1159" name="Rectangle 1158">
                <a:extLst>
                  <a:ext uri="{FF2B5EF4-FFF2-40B4-BE49-F238E27FC236}">
                    <a16:creationId xmlns:a16="http://schemas.microsoft.com/office/drawing/2014/main" id="{67B3A002-29DF-4AAC-B80F-4975850276B9}"/>
                  </a:ext>
                </a:extLst>
              </p:cNvPr>
              <p:cNvSpPr/>
              <p:nvPr/>
            </p:nvSpPr>
            <p:spPr>
              <a:xfrm>
                <a:off x="7634168" y="4607575"/>
                <a:ext cx="1184940" cy="261610"/>
              </a:xfrm>
              <a:prstGeom prst="rect">
                <a:avLst/>
              </a:prstGeom>
            </p:spPr>
            <p:txBody>
              <a:bodyPr wrap="none" anchor="ctr">
                <a:spAutoFit/>
              </a:bodyPr>
              <a:lstStyle/>
              <a:p>
                <a:r>
                  <a:rPr lang="en-US" sz="1100" dirty="0">
                    <a:solidFill>
                      <a:schemeClr val="bg2"/>
                    </a:solidFill>
                    <a:latin typeface="CiscoSans ExtraLight" charset="0"/>
                    <a:ea typeface="CiscoSans ExtraLight" charset="0"/>
                    <a:cs typeface="CiscoSans ExtraLight" charset="0"/>
                  </a:rPr>
                  <a:t>Cisco </a:t>
                </a:r>
                <a:r>
                  <a:rPr lang="en-US" sz="1100" dirty="0" err="1">
                    <a:solidFill>
                      <a:schemeClr val="bg2"/>
                    </a:solidFill>
                    <a:latin typeface="CiscoSans ExtraLight" charset="0"/>
                    <a:ea typeface="CiscoSans ExtraLight" charset="0"/>
                    <a:cs typeface="CiscoSans ExtraLight" charset="0"/>
                  </a:rPr>
                  <a:t>Tetration</a:t>
                </a:r>
                <a:r>
                  <a:rPr lang="en-US" sz="1100" dirty="0">
                    <a:solidFill>
                      <a:schemeClr val="bg2"/>
                    </a:solidFill>
                    <a:latin typeface="CiscoSans ExtraLight" charset="0"/>
                    <a:ea typeface="CiscoSans ExtraLight" charset="0"/>
                    <a:cs typeface="CiscoSans ExtraLight" charset="0"/>
                  </a:rPr>
                  <a:t> </a:t>
                </a:r>
                <a:endParaRPr lang="en-US" sz="1400" dirty="0">
                  <a:solidFill>
                    <a:schemeClr val="bg2"/>
                  </a:solidFill>
                  <a:latin typeface="CiscoSans ExtraLight" charset="0"/>
                  <a:ea typeface="CiscoSans ExtraLight" charset="0"/>
                  <a:cs typeface="CiscoSans ExtraLight" charset="0"/>
                </a:endParaRPr>
              </a:p>
            </p:txBody>
          </p:sp>
        </p:grpSp>
      </p:grpSp>
    </p:spTree>
    <p:extLst>
      <p:ext uri="{BB962C8B-B14F-4D97-AF65-F5344CB8AC3E}">
        <p14:creationId xmlns:p14="http://schemas.microsoft.com/office/powerpoint/2010/main" val="391023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35" presetClass="emph" presetSubtype="0" repeatCount="5000" fill="hold" nodeType="withEffect">
                                  <p:stCondLst>
                                    <p:cond delay="0"/>
                                  </p:stCondLst>
                                  <p:childTnLst>
                                    <p:anim calcmode="discrete" valueType="str">
                                      <p:cBhvr>
                                        <p:cTn id="9" dur="100" fill="hold"/>
                                        <p:tgtEl>
                                          <p:spTgt spid="45"/>
                                        </p:tgtEl>
                                        <p:attrNameLst>
                                          <p:attrName>style.visibility</p:attrName>
                                        </p:attrNameLst>
                                      </p:cBhvr>
                                      <p:tavLst>
                                        <p:tav tm="0">
                                          <p:val>
                                            <p:strVal val="hidden"/>
                                          </p:val>
                                        </p:tav>
                                        <p:tav tm="50000">
                                          <p:val>
                                            <p:strVal val="visible"/>
                                          </p:val>
                                        </p:tav>
                                      </p:tavLst>
                                    </p:anim>
                                  </p:childTnLst>
                                </p:cTn>
                              </p:par>
                              <p:par>
                                <p:cTn id="10" presetID="42" presetClass="path" presetSubtype="0" accel="100000" fill="hold" nodeType="withEffect">
                                  <p:stCondLst>
                                    <p:cond delay="0"/>
                                  </p:stCondLst>
                                  <p:childTnLst>
                                    <p:animMotion origin="layout" path="M 1.11111E-6 -2.59259E-6 L 0.01996 -0.00092 " pathEditMode="relative" rAng="0" ptsTypes="AA">
                                      <p:cBhvr>
                                        <p:cTn id="11" dur="500" fill="hold"/>
                                        <p:tgtEl>
                                          <p:spTgt spid="45"/>
                                        </p:tgtEl>
                                        <p:attrNameLst>
                                          <p:attrName>ppt_x</p:attrName>
                                          <p:attrName>ppt_y</p:attrName>
                                        </p:attrNameLst>
                                      </p:cBhvr>
                                      <p:rCtr x="990" y="-62"/>
                                    </p:animMotion>
                                  </p:childTnLst>
                                </p:cTn>
                              </p:par>
                              <p:par>
                                <p:cTn id="12" presetID="63" presetClass="path" presetSubtype="0" decel="100000" fill="hold" nodeType="withEffect">
                                  <p:stCondLst>
                                    <p:cond delay="500"/>
                                  </p:stCondLst>
                                  <p:childTnLst>
                                    <p:animMotion origin="layout" path="M 1.11111E-6 -2.59259E-6 L 0.02101 -0.00092 " pathEditMode="relative" rAng="0" ptsTypes="AA">
                                      <p:cBhvr>
                                        <p:cTn id="13" dur="750" spd="-100000" fill="hold"/>
                                        <p:tgtEl>
                                          <p:spTgt spid="45"/>
                                        </p:tgtEl>
                                        <p:attrNameLst>
                                          <p:attrName>ppt_x</p:attrName>
                                          <p:attrName>ppt_y</p:attrName>
                                        </p:attrNameLst>
                                      </p:cBhvr>
                                      <p:rCtr x="1042" y="-62"/>
                                    </p:animMotion>
                                  </p:childTnLst>
                                </p:cTn>
                              </p:par>
                              <p:par>
                                <p:cTn id="14" presetID="10"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35" presetClass="emph" presetSubtype="0" repeatCount="5000" fill="hold" nodeType="withEffect">
                                  <p:stCondLst>
                                    <p:cond delay="0"/>
                                  </p:stCondLst>
                                  <p:childTnLst>
                                    <p:anim calcmode="discrete" valueType="str">
                                      <p:cBhvr>
                                        <p:cTn id="18" dur="100" fill="hold"/>
                                        <p:tgtEl>
                                          <p:spTgt spid="26"/>
                                        </p:tgtEl>
                                        <p:attrNameLst>
                                          <p:attrName>style.visibility</p:attrName>
                                        </p:attrNameLst>
                                      </p:cBhvr>
                                      <p:tavLst>
                                        <p:tav tm="0">
                                          <p:val>
                                            <p:strVal val="hidden"/>
                                          </p:val>
                                        </p:tav>
                                        <p:tav tm="50000">
                                          <p:val>
                                            <p:strVal val="visible"/>
                                          </p:val>
                                        </p:tav>
                                      </p:tavLst>
                                    </p:anim>
                                  </p:childTnLst>
                                </p:cTn>
                              </p:par>
                              <p:par>
                                <p:cTn id="19" presetID="63" presetClass="path" presetSubtype="0" decel="100000" fill="hold" nodeType="withEffect">
                                  <p:stCondLst>
                                    <p:cond delay="0"/>
                                  </p:stCondLst>
                                  <p:childTnLst>
                                    <p:animMotion origin="layout" path="M 1.11111E-6 -0.02098 L -2.5E-6 4.5679E-6 " pathEditMode="relative" rAng="0" ptsTypes="AA">
                                      <p:cBhvr>
                                        <p:cTn id="20" dur="500" fill="hold"/>
                                        <p:tgtEl>
                                          <p:spTgt spid="26"/>
                                        </p:tgtEl>
                                        <p:attrNameLst>
                                          <p:attrName>ppt_x</p:attrName>
                                          <p:attrName>ppt_y</p:attrName>
                                        </p:attrNameLst>
                                      </p:cBhvr>
                                      <p:rCtr x="0" y="1481"/>
                                    </p:animMotion>
                                  </p:childTnLst>
                                </p:cTn>
                              </p:par>
                              <p:par>
                                <p:cTn id="21" presetID="42" presetClass="path" presetSubtype="0" accel="50000" decel="50000" fill="hold" nodeType="withEffect">
                                  <p:stCondLst>
                                    <p:cond delay="500"/>
                                  </p:stCondLst>
                                  <p:childTnLst>
                                    <p:animMotion origin="layout" path="M -2.5E-6 4.5679E-6 L -2.5E-6 -0.02099 " pathEditMode="relative" rAng="0" ptsTypes="AA">
                                      <p:cBhvr>
                                        <p:cTn id="22" dur="750" fill="hold"/>
                                        <p:tgtEl>
                                          <p:spTgt spid="26"/>
                                        </p:tgtEl>
                                        <p:attrNameLst>
                                          <p:attrName>ppt_x</p:attrName>
                                          <p:attrName>ppt_y</p:attrName>
                                        </p:attrNameLst>
                                      </p:cBhvr>
                                      <p:rCtr x="0" y="-1049"/>
                                    </p:animMotion>
                                  </p:childTnLst>
                                </p:cTn>
                              </p:par>
                              <p:par>
                                <p:cTn id="23" presetID="10"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35" presetClass="emph" presetSubtype="0" repeatCount="5000" fill="hold" nodeType="withEffect">
                                  <p:stCondLst>
                                    <p:cond delay="0"/>
                                  </p:stCondLst>
                                  <p:childTnLst>
                                    <p:anim calcmode="discrete" valueType="str">
                                      <p:cBhvr>
                                        <p:cTn id="27" dur="100" fill="hold"/>
                                        <p:tgtEl>
                                          <p:spTgt spid="29"/>
                                        </p:tgtEl>
                                        <p:attrNameLst>
                                          <p:attrName>style.visibility</p:attrName>
                                        </p:attrNameLst>
                                      </p:cBhvr>
                                      <p:tavLst>
                                        <p:tav tm="0">
                                          <p:val>
                                            <p:strVal val="hidden"/>
                                          </p:val>
                                        </p:tav>
                                        <p:tav tm="50000">
                                          <p:val>
                                            <p:strVal val="visible"/>
                                          </p:val>
                                        </p:tav>
                                      </p:tavLst>
                                    </p:anim>
                                  </p:childTnLst>
                                </p:cTn>
                              </p:par>
                              <p:par>
                                <p:cTn id="28" presetID="63" presetClass="path" presetSubtype="0" accel="100000" fill="hold" nodeType="withEffect">
                                  <p:stCondLst>
                                    <p:cond delay="0"/>
                                  </p:stCondLst>
                                  <p:childTnLst>
                                    <p:animMotion origin="layout" path="M -2.77778E-6 1.7284E-6 L -0.00989 0.01821 " pathEditMode="relative" rAng="0" ptsTypes="AA">
                                      <p:cBhvr>
                                        <p:cTn id="29" dur="500" fill="hold"/>
                                        <p:tgtEl>
                                          <p:spTgt spid="29"/>
                                        </p:tgtEl>
                                        <p:attrNameLst>
                                          <p:attrName>ppt_x</p:attrName>
                                          <p:attrName>ppt_y</p:attrName>
                                        </p:attrNameLst>
                                      </p:cBhvr>
                                      <p:rCtr x="-503" y="895"/>
                                    </p:animMotion>
                                  </p:childTnLst>
                                </p:cTn>
                              </p:par>
                              <p:par>
                                <p:cTn id="30" presetID="42" presetClass="path" presetSubtype="0" accel="50000" decel="50000" fill="hold" nodeType="withEffect">
                                  <p:stCondLst>
                                    <p:cond delay="500"/>
                                  </p:stCondLst>
                                  <p:childTnLst>
                                    <p:animMotion origin="layout" path="M -2.77778E-6 1.7284E-6 L -0.00729 0.01759 " pathEditMode="relative" rAng="0" ptsTypes="AA">
                                      <p:cBhvr>
                                        <p:cTn id="31" dur="750" spd="-100000" fill="hold"/>
                                        <p:tgtEl>
                                          <p:spTgt spid="29"/>
                                        </p:tgtEl>
                                        <p:attrNameLst>
                                          <p:attrName>ppt_x</p:attrName>
                                          <p:attrName>ppt_y</p:attrName>
                                        </p:attrNameLst>
                                      </p:cBhvr>
                                      <p:rCtr x="-365" y="864"/>
                                    </p:animMotion>
                                  </p:childTnLst>
                                </p:cTn>
                              </p:par>
                              <p:par>
                                <p:cTn id="32" presetID="10" presetClass="entr" presetSubtype="0" fill="hold" nodeType="with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par>
                                <p:cTn id="35" presetID="35" presetClass="emph" presetSubtype="0" repeatCount="5000" fill="hold" nodeType="withEffect">
                                  <p:stCondLst>
                                    <p:cond delay="0"/>
                                  </p:stCondLst>
                                  <p:childTnLst>
                                    <p:anim calcmode="discrete" valueType="str">
                                      <p:cBhvr>
                                        <p:cTn id="36" dur="100" fill="hold"/>
                                        <p:tgtEl>
                                          <p:spTgt spid="41"/>
                                        </p:tgtEl>
                                        <p:attrNameLst>
                                          <p:attrName>style.visibility</p:attrName>
                                        </p:attrNameLst>
                                      </p:cBhvr>
                                      <p:tavLst>
                                        <p:tav tm="0">
                                          <p:val>
                                            <p:strVal val="hidden"/>
                                          </p:val>
                                        </p:tav>
                                        <p:tav tm="50000">
                                          <p:val>
                                            <p:strVal val="visible"/>
                                          </p:val>
                                        </p:tav>
                                      </p:tavLst>
                                    </p:anim>
                                  </p:childTnLst>
                                </p:cTn>
                              </p:par>
                              <p:par>
                                <p:cTn id="37" presetID="42" presetClass="path" presetSubtype="0" accel="100000" fill="hold" nodeType="withEffect">
                                  <p:stCondLst>
                                    <p:cond delay="0"/>
                                  </p:stCondLst>
                                  <p:childTnLst>
                                    <p:animMotion origin="layout" path="M 0.00416 -0.01327 L 0.0059 -0.03549 " pathEditMode="relative" rAng="0" ptsTypes="AA">
                                      <p:cBhvr>
                                        <p:cTn id="38" dur="500" fill="hold"/>
                                        <p:tgtEl>
                                          <p:spTgt spid="41"/>
                                        </p:tgtEl>
                                        <p:attrNameLst>
                                          <p:attrName>ppt_x</p:attrName>
                                          <p:attrName>ppt_y</p:attrName>
                                        </p:attrNameLst>
                                      </p:cBhvr>
                                      <p:rCtr x="87" y="-1111"/>
                                    </p:animMotion>
                                  </p:childTnLst>
                                </p:cTn>
                              </p:par>
                              <p:par>
                                <p:cTn id="39" presetID="63" presetClass="path" presetSubtype="0" decel="100000" fill="hold" nodeType="withEffect">
                                  <p:stCondLst>
                                    <p:cond delay="500"/>
                                  </p:stCondLst>
                                  <p:childTnLst>
                                    <p:animMotion origin="layout" path="M 0.00243 -0.00154 L 0.00607 -0.03549 " pathEditMode="relative" rAng="0" ptsTypes="AA">
                                      <p:cBhvr>
                                        <p:cTn id="40" dur="750" spd="-100000" fill="hold"/>
                                        <p:tgtEl>
                                          <p:spTgt spid="41"/>
                                        </p:tgtEl>
                                        <p:attrNameLst>
                                          <p:attrName>ppt_x</p:attrName>
                                          <p:attrName>ppt_y</p:attrName>
                                        </p:attrNameLst>
                                      </p:cBhvr>
                                      <p:rCtr x="174" y="-1698"/>
                                    </p:animMotion>
                                  </p:childTnLst>
                                </p:cTn>
                              </p:par>
                            </p:childTnLst>
                          </p:cTn>
                        </p:par>
                        <p:par>
                          <p:cTn id="41" fill="hold">
                            <p:stCondLst>
                              <p:cond delay="1250"/>
                            </p:stCondLst>
                            <p:childTnLst>
                              <p:par>
                                <p:cTn id="42" presetID="1" presetClass="entr" presetSubtype="0" fill="hold" grpId="0" nodeType="afterEffect">
                                  <p:stCondLst>
                                    <p:cond delay="500"/>
                                  </p:stCondLst>
                                  <p:childTnLst>
                                    <p:set>
                                      <p:cBhvr>
                                        <p:cTn id="43" dur="1" fill="hold">
                                          <p:stCondLst>
                                            <p:cond delay="0"/>
                                          </p:stCondLst>
                                        </p:cTn>
                                        <p:tgtEl>
                                          <p:spTgt spid="1666"/>
                                        </p:tgtEl>
                                        <p:attrNameLst>
                                          <p:attrName>style.visibility</p:attrName>
                                        </p:attrNameLst>
                                      </p:cBhvr>
                                      <p:to>
                                        <p:strVal val="visible"/>
                                      </p:to>
                                    </p:set>
                                  </p:childTnLst>
                                </p:cTn>
                              </p:par>
                              <p:par>
                                <p:cTn id="44" presetID="10" presetClass="exit" presetSubtype="0" repeatCount="indefinite" fill="hold" grpId="1" nodeType="withEffect">
                                  <p:stCondLst>
                                    <p:cond delay="500"/>
                                  </p:stCondLst>
                                  <p:childTnLst>
                                    <p:animEffect transition="out" filter="fade">
                                      <p:cBhvr>
                                        <p:cTn id="45" dur="1000"/>
                                        <p:tgtEl>
                                          <p:spTgt spid="1666"/>
                                        </p:tgtEl>
                                      </p:cBhvr>
                                    </p:animEffect>
                                    <p:set>
                                      <p:cBhvr>
                                        <p:cTn id="46" dur="1" fill="hold">
                                          <p:stCondLst>
                                            <p:cond delay="999"/>
                                          </p:stCondLst>
                                        </p:cTn>
                                        <p:tgtEl>
                                          <p:spTgt spid="1666"/>
                                        </p:tgtEl>
                                        <p:attrNameLst>
                                          <p:attrName>style.visibility</p:attrName>
                                        </p:attrNameLst>
                                      </p:cBhvr>
                                      <p:to>
                                        <p:strVal val="hidden"/>
                                      </p:to>
                                    </p:set>
                                  </p:childTnLst>
                                </p:cTn>
                              </p:par>
                              <p:par>
                                <p:cTn id="47" presetID="6" presetClass="emph" presetSubtype="0" repeatCount="indefinite" decel="100000" fill="hold" grpId="2" nodeType="withEffect">
                                  <p:stCondLst>
                                    <p:cond delay="500"/>
                                  </p:stCondLst>
                                  <p:childTnLst>
                                    <p:animScale>
                                      <p:cBhvr>
                                        <p:cTn id="48" dur="1000" fill="hold"/>
                                        <p:tgtEl>
                                          <p:spTgt spid="1666"/>
                                        </p:tgtEl>
                                      </p:cBhvr>
                                      <p:by x="150000" y="150000"/>
                                    </p:animScale>
                                  </p:childTnLst>
                                </p:cTn>
                              </p:par>
                              <p:par>
                                <p:cTn id="49" presetID="1" presetClass="entr" presetSubtype="0" fill="hold" grpId="0" nodeType="withEffect">
                                  <p:stCondLst>
                                    <p:cond delay="500"/>
                                  </p:stCondLst>
                                  <p:childTnLst>
                                    <p:set>
                                      <p:cBhvr>
                                        <p:cTn id="50" dur="1" fill="hold">
                                          <p:stCondLst>
                                            <p:cond delay="0"/>
                                          </p:stCondLst>
                                        </p:cTn>
                                        <p:tgtEl>
                                          <p:spTgt spid="1668"/>
                                        </p:tgtEl>
                                        <p:attrNameLst>
                                          <p:attrName>style.visibility</p:attrName>
                                        </p:attrNameLst>
                                      </p:cBhvr>
                                      <p:to>
                                        <p:strVal val="visible"/>
                                      </p:to>
                                    </p:set>
                                  </p:childTnLst>
                                </p:cTn>
                              </p:par>
                              <p:par>
                                <p:cTn id="51" presetID="10" presetClass="exit" presetSubtype="0" repeatCount="indefinite" fill="hold" grpId="1" nodeType="withEffect">
                                  <p:stCondLst>
                                    <p:cond delay="500"/>
                                  </p:stCondLst>
                                  <p:childTnLst>
                                    <p:animEffect transition="out" filter="fade">
                                      <p:cBhvr>
                                        <p:cTn id="52" dur="1000"/>
                                        <p:tgtEl>
                                          <p:spTgt spid="1668"/>
                                        </p:tgtEl>
                                      </p:cBhvr>
                                    </p:animEffect>
                                    <p:set>
                                      <p:cBhvr>
                                        <p:cTn id="53" dur="1" fill="hold">
                                          <p:stCondLst>
                                            <p:cond delay="999"/>
                                          </p:stCondLst>
                                        </p:cTn>
                                        <p:tgtEl>
                                          <p:spTgt spid="1668"/>
                                        </p:tgtEl>
                                        <p:attrNameLst>
                                          <p:attrName>style.visibility</p:attrName>
                                        </p:attrNameLst>
                                      </p:cBhvr>
                                      <p:to>
                                        <p:strVal val="hidden"/>
                                      </p:to>
                                    </p:set>
                                  </p:childTnLst>
                                </p:cTn>
                              </p:par>
                              <p:par>
                                <p:cTn id="54" presetID="6" presetClass="emph" presetSubtype="0" repeatCount="indefinite" decel="100000" fill="hold" grpId="2" nodeType="withEffect">
                                  <p:stCondLst>
                                    <p:cond delay="500"/>
                                  </p:stCondLst>
                                  <p:childTnLst>
                                    <p:animScale>
                                      <p:cBhvr>
                                        <p:cTn id="55" dur="1000" fill="hold"/>
                                        <p:tgtEl>
                                          <p:spTgt spid="1668"/>
                                        </p:tgtEl>
                                      </p:cBhvr>
                                      <p:by x="150000" y="150000"/>
                                    </p:animScale>
                                  </p:childTnLst>
                                </p:cTn>
                              </p:par>
                              <p:par>
                                <p:cTn id="56" presetID="1" presetClass="entr" presetSubtype="0" fill="hold" grpId="0" nodeType="withEffect">
                                  <p:stCondLst>
                                    <p:cond delay="500"/>
                                  </p:stCondLst>
                                  <p:childTnLst>
                                    <p:set>
                                      <p:cBhvr>
                                        <p:cTn id="57" dur="1" fill="hold">
                                          <p:stCondLst>
                                            <p:cond delay="0"/>
                                          </p:stCondLst>
                                        </p:cTn>
                                        <p:tgtEl>
                                          <p:spTgt spid="1669"/>
                                        </p:tgtEl>
                                        <p:attrNameLst>
                                          <p:attrName>style.visibility</p:attrName>
                                        </p:attrNameLst>
                                      </p:cBhvr>
                                      <p:to>
                                        <p:strVal val="visible"/>
                                      </p:to>
                                    </p:set>
                                  </p:childTnLst>
                                </p:cTn>
                              </p:par>
                              <p:par>
                                <p:cTn id="58" presetID="10" presetClass="exit" presetSubtype="0" repeatCount="indefinite" fill="hold" grpId="1" nodeType="withEffect">
                                  <p:stCondLst>
                                    <p:cond delay="500"/>
                                  </p:stCondLst>
                                  <p:childTnLst>
                                    <p:animEffect transition="out" filter="fade">
                                      <p:cBhvr>
                                        <p:cTn id="59" dur="1000"/>
                                        <p:tgtEl>
                                          <p:spTgt spid="1669"/>
                                        </p:tgtEl>
                                      </p:cBhvr>
                                    </p:animEffect>
                                    <p:set>
                                      <p:cBhvr>
                                        <p:cTn id="60" dur="1" fill="hold">
                                          <p:stCondLst>
                                            <p:cond delay="999"/>
                                          </p:stCondLst>
                                        </p:cTn>
                                        <p:tgtEl>
                                          <p:spTgt spid="1669"/>
                                        </p:tgtEl>
                                        <p:attrNameLst>
                                          <p:attrName>style.visibility</p:attrName>
                                        </p:attrNameLst>
                                      </p:cBhvr>
                                      <p:to>
                                        <p:strVal val="hidden"/>
                                      </p:to>
                                    </p:set>
                                  </p:childTnLst>
                                </p:cTn>
                              </p:par>
                              <p:par>
                                <p:cTn id="61" presetID="6" presetClass="emph" presetSubtype="0" repeatCount="indefinite" decel="100000" fill="hold" grpId="2" nodeType="withEffect">
                                  <p:stCondLst>
                                    <p:cond delay="500"/>
                                  </p:stCondLst>
                                  <p:childTnLst>
                                    <p:animScale>
                                      <p:cBhvr>
                                        <p:cTn id="62" dur="1000" fill="hold"/>
                                        <p:tgtEl>
                                          <p:spTgt spid="1669"/>
                                        </p:tgtEl>
                                      </p:cBhvr>
                                      <p:by x="150000" y="150000"/>
                                    </p:animScale>
                                  </p:childTnLst>
                                </p:cTn>
                              </p:par>
                              <p:par>
                                <p:cTn id="63" presetID="1" presetClass="entr" presetSubtype="0" fill="hold" grpId="0" nodeType="withEffect">
                                  <p:stCondLst>
                                    <p:cond delay="500"/>
                                  </p:stCondLst>
                                  <p:childTnLst>
                                    <p:set>
                                      <p:cBhvr>
                                        <p:cTn id="64" dur="1" fill="hold">
                                          <p:stCondLst>
                                            <p:cond delay="0"/>
                                          </p:stCondLst>
                                        </p:cTn>
                                        <p:tgtEl>
                                          <p:spTgt spid="1670"/>
                                        </p:tgtEl>
                                        <p:attrNameLst>
                                          <p:attrName>style.visibility</p:attrName>
                                        </p:attrNameLst>
                                      </p:cBhvr>
                                      <p:to>
                                        <p:strVal val="visible"/>
                                      </p:to>
                                    </p:set>
                                  </p:childTnLst>
                                </p:cTn>
                              </p:par>
                              <p:par>
                                <p:cTn id="65" presetID="10" presetClass="exit" presetSubtype="0" repeatCount="indefinite" fill="hold" grpId="1" nodeType="withEffect">
                                  <p:stCondLst>
                                    <p:cond delay="500"/>
                                  </p:stCondLst>
                                  <p:childTnLst>
                                    <p:animEffect transition="out" filter="fade">
                                      <p:cBhvr>
                                        <p:cTn id="66" dur="1000"/>
                                        <p:tgtEl>
                                          <p:spTgt spid="1670"/>
                                        </p:tgtEl>
                                      </p:cBhvr>
                                    </p:animEffect>
                                    <p:set>
                                      <p:cBhvr>
                                        <p:cTn id="67" dur="1" fill="hold">
                                          <p:stCondLst>
                                            <p:cond delay="999"/>
                                          </p:stCondLst>
                                        </p:cTn>
                                        <p:tgtEl>
                                          <p:spTgt spid="1670"/>
                                        </p:tgtEl>
                                        <p:attrNameLst>
                                          <p:attrName>style.visibility</p:attrName>
                                        </p:attrNameLst>
                                      </p:cBhvr>
                                      <p:to>
                                        <p:strVal val="hidden"/>
                                      </p:to>
                                    </p:set>
                                  </p:childTnLst>
                                </p:cTn>
                              </p:par>
                              <p:par>
                                <p:cTn id="68" presetID="6" presetClass="emph" presetSubtype="0" repeatCount="indefinite" decel="100000" fill="hold" grpId="2" nodeType="withEffect">
                                  <p:stCondLst>
                                    <p:cond delay="500"/>
                                  </p:stCondLst>
                                  <p:childTnLst>
                                    <p:animScale>
                                      <p:cBhvr>
                                        <p:cTn id="69" dur="1000" fill="hold"/>
                                        <p:tgtEl>
                                          <p:spTgt spid="1670"/>
                                        </p:tgtEl>
                                      </p:cBhvr>
                                      <p:by x="150000" y="150000"/>
                                    </p:animScale>
                                  </p:childTnLst>
                                </p:cTn>
                              </p:par>
                              <p:par>
                                <p:cTn id="70" presetID="10" presetClass="entr" presetSubtype="0" fill="hold" nodeType="withEffect">
                                  <p:stCondLst>
                                    <p:cond delay="0"/>
                                  </p:stCondLst>
                                  <p:childTnLst>
                                    <p:set>
                                      <p:cBhvr>
                                        <p:cTn id="71" dur="1" fill="hold">
                                          <p:stCondLst>
                                            <p:cond delay="0"/>
                                          </p:stCondLst>
                                        </p:cTn>
                                        <p:tgtEl>
                                          <p:spTgt spid="1646"/>
                                        </p:tgtEl>
                                        <p:attrNameLst>
                                          <p:attrName>style.visibility</p:attrName>
                                        </p:attrNameLst>
                                      </p:cBhvr>
                                      <p:to>
                                        <p:strVal val="visible"/>
                                      </p:to>
                                    </p:set>
                                    <p:animEffect transition="in" filter="fade">
                                      <p:cBhvr>
                                        <p:cTn id="72" dur="500"/>
                                        <p:tgtEl>
                                          <p:spTgt spid="1646"/>
                                        </p:tgtEl>
                                      </p:cBhvr>
                                    </p:animEffect>
                                  </p:childTnLst>
                                </p:cTn>
                              </p:par>
                              <p:par>
                                <p:cTn id="73" presetID="35" presetClass="emph" presetSubtype="0" repeatCount="5000" fill="hold" nodeType="withEffect">
                                  <p:stCondLst>
                                    <p:cond delay="0"/>
                                  </p:stCondLst>
                                  <p:childTnLst>
                                    <p:anim calcmode="discrete" valueType="str">
                                      <p:cBhvr>
                                        <p:cTn id="74" dur="100" fill="hold"/>
                                        <p:tgtEl>
                                          <p:spTgt spid="1646"/>
                                        </p:tgtEl>
                                        <p:attrNameLst>
                                          <p:attrName>style.visibility</p:attrName>
                                        </p:attrNameLst>
                                      </p:cBhvr>
                                      <p:tavLst>
                                        <p:tav tm="0">
                                          <p:val>
                                            <p:strVal val="hidden"/>
                                          </p:val>
                                        </p:tav>
                                        <p:tav tm="50000">
                                          <p:val>
                                            <p:strVal val="visible"/>
                                          </p:val>
                                        </p:tav>
                                      </p:tavLst>
                                    </p:anim>
                                  </p:childTnLst>
                                </p:cTn>
                              </p:par>
                              <p:par>
                                <p:cTn id="75" presetID="10" presetClass="entr" presetSubtype="0" fill="hold" nodeType="withEffect">
                                  <p:stCondLst>
                                    <p:cond delay="0"/>
                                  </p:stCondLst>
                                  <p:childTnLst>
                                    <p:set>
                                      <p:cBhvr>
                                        <p:cTn id="76" dur="1" fill="hold">
                                          <p:stCondLst>
                                            <p:cond delay="0"/>
                                          </p:stCondLst>
                                        </p:cTn>
                                        <p:tgtEl>
                                          <p:spTgt spid="1661"/>
                                        </p:tgtEl>
                                        <p:attrNameLst>
                                          <p:attrName>style.visibility</p:attrName>
                                        </p:attrNameLst>
                                      </p:cBhvr>
                                      <p:to>
                                        <p:strVal val="visible"/>
                                      </p:to>
                                    </p:set>
                                    <p:animEffect transition="in" filter="fade">
                                      <p:cBhvr>
                                        <p:cTn id="77" dur="500"/>
                                        <p:tgtEl>
                                          <p:spTgt spid="1661"/>
                                        </p:tgtEl>
                                      </p:cBhvr>
                                    </p:animEffect>
                                  </p:childTnLst>
                                </p:cTn>
                              </p:par>
                              <p:par>
                                <p:cTn id="78" presetID="35" presetClass="emph" presetSubtype="0" repeatCount="5000" fill="hold" nodeType="withEffect">
                                  <p:stCondLst>
                                    <p:cond delay="0"/>
                                  </p:stCondLst>
                                  <p:childTnLst>
                                    <p:anim calcmode="discrete" valueType="str">
                                      <p:cBhvr>
                                        <p:cTn id="79" dur="100" fill="hold"/>
                                        <p:tgtEl>
                                          <p:spTgt spid="1661"/>
                                        </p:tgtEl>
                                        <p:attrNameLst>
                                          <p:attrName>style.visibility</p:attrName>
                                        </p:attrNameLst>
                                      </p:cBhvr>
                                      <p:tavLst>
                                        <p:tav tm="0">
                                          <p:val>
                                            <p:strVal val="hidden"/>
                                          </p:val>
                                        </p:tav>
                                        <p:tav tm="50000">
                                          <p:val>
                                            <p:strVal val="visible"/>
                                          </p:val>
                                        </p:tav>
                                      </p:tavLst>
                                    </p:anim>
                                  </p:childTnLst>
                                </p:cTn>
                              </p:par>
                              <p:par>
                                <p:cTn id="80" presetID="10" presetClass="entr" presetSubtype="0" fill="hold" nodeType="withEffect">
                                  <p:stCondLst>
                                    <p:cond delay="0"/>
                                  </p:stCondLst>
                                  <p:childTnLst>
                                    <p:set>
                                      <p:cBhvr>
                                        <p:cTn id="81" dur="1" fill="hold">
                                          <p:stCondLst>
                                            <p:cond delay="0"/>
                                          </p:stCondLst>
                                        </p:cTn>
                                        <p:tgtEl>
                                          <p:spTgt spid="1641"/>
                                        </p:tgtEl>
                                        <p:attrNameLst>
                                          <p:attrName>style.visibility</p:attrName>
                                        </p:attrNameLst>
                                      </p:cBhvr>
                                      <p:to>
                                        <p:strVal val="visible"/>
                                      </p:to>
                                    </p:set>
                                    <p:animEffect transition="in" filter="fade">
                                      <p:cBhvr>
                                        <p:cTn id="82" dur="500"/>
                                        <p:tgtEl>
                                          <p:spTgt spid="1641"/>
                                        </p:tgtEl>
                                      </p:cBhvr>
                                    </p:animEffect>
                                  </p:childTnLst>
                                </p:cTn>
                              </p:par>
                              <p:par>
                                <p:cTn id="83" presetID="35" presetClass="emph" presetSubtype="0" repeatCount="5000" fill="hold" nodeType="withEffect">
                                  <p:stCondLst>
                                    <p:cond delay="0"/>
                                  </p:stCondLst>
                                  <p:childTnLst>
                                    <p:anim calcmode="discrete" valueType="str">
                                      <p:cBhvr>
                                        <p:cTn id="84" dur="100" fill="hold"/>
                                        <p:tgtEl>
                                          <p:spTgt spid="1641"/>
                                        </p:tgtEl>
                                        <p:attrNameLst>
                                          <p:attrName>style.visibility</p:attrName>
                                        </p:attrNameLst>
                                      </p:cBhvr>
                                      <p:tavLst>
                                        <p:tav tm="0">
                                          <p:val>
                                            <p:strVal val="hidden"/>
                                          </p:val>
                                        </p:tav>
                                        <p:tav tm="50000">
                                          <p:val>
                                            <p:strVal val="visible"/>
                                          </p:val>
                                        </p:tav>
                                      </p:tavLst>
                                    </p:anim>
                                  </p:childTnLst>
                                </p:cTn>
                              </p:par>
                              <p:par>
                                <p:cTn id="85" presetID="10" presetClass="entr" presetSubtype="0" fill="hold" nodeType="withEffect">
                                  <p:stCondLst>
                                    <p:cond delay="0"/>
                                  </p:stCondLst>
                                  <p:childTnLst>
                                    <p:set>
                                      <p:cBhvr>
                                        <p:cTn id="86" dur="1" fill="hold">
                                          <p:stCondLst>
                                            <p:cond delay="0"/>
                                          </p:stCondLst>
                                        </p:cTn>
                                        <p:tgtEl>
                                          <p:spTgt spid="1651"/>
                                        </p:tgtEl>
                                        <p:attrNameLst>
                                          <p:attrName>style.visibility</p:attrName>
                                        </p:attrNameLst>
                                      </p:cBhvr>
                                      <p:to>
                                        <p:strVal val="visible"/>
                                      </p:to>
                                    </p:set>
                                    <p:animEffect transition="in" filter="fade">
                                      <p:cBhvr>
                                        <p:cTn id="87" dur="500"/>
                                        <p:tgtEl>
                                          <p:spTgt spid="1651"/>
                                        </p:tgtEl>
                                      </p:cBhvr>
                                    </p:animEffect>
                                  </p:childTnLst>
                                </p:cTn>
                              </p:par>
                              <p:par>
                                <p:cTn id="88" presetID="35" presetClass="emph" presetSubtype="0" repeatCount="5000" fill="hold" nodeType="withEffect">
                                  <p:stCondLst>
                                    <p:cond delay="0"/>
                                  </p:stCondLst>
                                  <p:childTnLst>
                                    <p:anim calcmode="discrete" valueType="str">
                                      <p:cBhvr>
                                        <p:cTn id="89" dur="100" fill="hold"/>
                                        <p:tgtEl>
                                          <p:spTgt spid="1651"/>
                                        </p:tgtEl>
                                        <p:attrNameLst>
                                          <p:attrName>style.visibility</p:attrName>
                                        </p:attrNameLst>
                                      </p:cBhvr>
                                      <p:tavLst>
                                        <p:tav tm="0">
                                          <p:val>
                                            <p:strVal val="hidden"/>
                                          </p:val>
                                        </p:tav>
                                        <p:tav tm="50000">
                                          <p:val>
                                            <p:strVal val="visible"/>
                                          </p:val>
                                        </p:tav>
                                      </p:tavLst>
                                    </p:anim>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725"/>
                                        </p:tgtEl>
                                        <p:attrNameLst>
                                          <p:attrName>style.visibility</p:attrName>
                                        </p:attrNameLst>
                                      </p:cBhvr>
                                      <p:to>
                                        <p:strVal val="visible"/>
                                      </p:to>
                                    </p:set>
                                    <p:animEffect transition="in" filter="fade">
                                      <p:cBhvr>
                                        <p:cTn id="97" dur="500"/>
                                        <p:tgtEl>
                                          <p:spTgt spid="172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6"/>
                                        </p:tgtEl>
                                        <p:attrNameLst>
                                          <p:attrName>style.visibility</p:attrName>
                                        </p:attrNameLst>
                                      </p:cBhvr>
                                      <p:to>
                                        <p:strVal val="visible"/>
                                      </p:to>
                                    </p:set>
                                    <p:animEffect transition="in" filter="fade">
                                      <p:cBhvr>
                                        <p:cTn id="100" dur="500"/>
                                        <p:tgtEl>
                                          <p:spTgt spid="46"/>
                                        </p:tgtEl>
                                      </p:cBhvr>
                                    </p:animEffect>
                                  </p:childTnLst>
                                </p:cTn>
                              </p:par>
                              <p:par>
                                <p:cTn id="101" presetID="10" presetClass="entr" presetSubtype="0" fill="hold" nodeType="withEffect">
                                  <p:stCondLst>
                                    <p:cond delay="10"/>
                                  </p:stCondLst>
                                  <p:childTnLst>
                                    <p:set>
                                      <p:cBhvr>
                                        <p:cTn id="102" dur="1" fill="hold">
                                          <p:stCondLst>
                                            <p:cond delay="0"/>
                                          </p:stCondLst>
                                        </p:cTn>
                                        <p:tgtEl>
                                          <p:spTgt spid="1678"/>
                                        </p:tgtEl>
                                        <p:attrNameLst>
                                          <p:attrName>style.visibility</p:attrName>
                                        </p:attrNameLst>
                                      </p:cBhvr>
                                      <p:to>
                                        <p:strVal val="visible"/>
                                      </p:to>
                                    </p:set>
                                    <p:animEffect transition="in" filter="fade">
                                      <p:cBhvr>
                                        <p:cTn id="103" dur="250"/>
                                        <p:tgtEl>
                                          <p:spTgt spid="1678"/>
                                        </p:tgtEl>
                                      </p:cBhvr>
                                    </p:animEffect>
                                  </p:childTnLst>
                                </p:cTn>
                              </p:par>
                              <p:par>
                                <p:cTn id="104" presetID="6" presetClass="emph" presetSubtype="0" fill="hold" nodeType="withEffect">
                                  <p:stCondLst>
                                    <p:cond delay="0"/>
                                  </p:stCondLst>
                                  <p:childTnLst>
                                    <p:animScale>
                                      <p:cBhvr>
                                        <p:cTn id="105" dur="10" fill="hold"/>
                                        <p:tgtEl>
                                          <p:spTgt spid="1678"/>
                                        </p:tgtEl>
                                      </p:cBhvr>
                                      <p:by x="1000" y="1000"/>
                                    </p:animScale>
                                  </p:childTnLst>
                                </p:cTn>
                              </p:par>
                              <p:par>
                                <p:cTn id="106" presetID="6" presetClass="emph" presetSubtype="0" decel="100000" fill="hold" nodeType="withEffect">
                                  <p:stCondLst>
                                    <p:cond delay="10"/>
                                  </p:stCondLst>
                                  <p:childTnLst>
                                    <p:animScale>
                                      <p:cBhvr>
                                        <p:cTn id="107" dur="990" fill="hold"/>
                                        <p:tgtEl>
                                          <p:spTgt spid="1678"/>
                                        </p:tgtEl>
                                      </p:cBhvr>
                                      <p:by x="9999000" y="9999000"/>
                                    </p:animScale>
                                  </p:childTnLst>
                                </p:cTn>
                              </p:par>
                              <p:par>
                                <p:cTn id="108" presetID="10" presetClass="entr" presetSubtype="0" fill="hold" nodeType="withEffect">
                                  <p:stCondLst>
                                    <p:cond delay="100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250"/>
                                        <p:tgtEl>
                                          <p:spTgt spid="24"/>
                                        </p:tgtEl>
                                      </p:cBhvr>
                                    </p:animEffect>
                                  </p:childTnLst>
                                </p:cTn>
                              </p:par>
                              <p:par>
                                <p:cTn id="111" presetID="10" presetClass="entr" presetSubtype="0" fill="hold" grpId="0" nodeType="withEffect">
                                  <p:stCondLst>
                                    <p:cond delay="1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500"/>
                                        <p:tgtEl>
                                          <p:spTgt spid="44"/>
                                        </p:tgtEl>
                                      </p:cBhvr>
                                    </p:animEffect>
                                  </p:childTnLst>
                                </p:cTn>
                              </p:par>
                              <p:par>
                                <p:cTn id="114" presetID="42" presetClass="path" presetSubtype="0" decel="100000" fill="hold" grpId="1" nodeType="withEffect">
                                  <p:stCondLst>
                                    <p:cond delay="10"/>
                                  </p:stCondLst>
                                  <p:childTnLst>
                                    <p:animMotion origin="layout" path="M -3.05556E-6 7.40741E-7 L -3.05556E-6 0.05895 " pathEditMode="relative" rAng="0" ptsTypes="AA">
                                      <p:cBhvr>
                                        <p:cTn id="115" dur="1000" spd="-100000" fill="hold"/>
                                        <p:tgtEl>
                                          <p:spTgt spid="44"/>
                                        </p:tgtEl>
                                        <p:attrNameLst>
                                          <p:attrName>ppt_x</p:attrName>
                                          <p:attrName>ppt_y</p:attrName>
                                        </p:attrNameLst>
                                      </p:cBhvr>
                                      <p:rCtr x="0" y="2932"/>
                                    </p:animMotion>
                                  </p:childTnLst>
                                </p:cTn>
                              </p:par>
                              <p:par>
                                <p:cTn id="116" presetID="10" presetClass="entr" presetSubtype="0" fill="hold" nodeType="withEffect">
                                  <p:stCondLst>
                                    <p:cond delay="150"/>
                                  </p:stCondLst>
                                  <p:childTnLst>
                                    <p:set>
                                      <p:cBhvr>
                                        <p:cTn id="117" dur="1" fill="hold">
                                          <p:stCondLst>
                                            <p:cond delay="0"/>
                                          </p:stCondLst>
                                        </p:cTn>
                                        <p:tgtEl>
                                          <p:spTgt spid="1673"/>
                                        </p:tgtEl>
                                        <p:attrNameLst>
                                          <p:attrName>style.visibility</p:attrName>
                                        </p:attrNameLst>
                                      </p:cBhvr>
                                      <p:to>
                                        <p:strVal val="visible"/>
                                      </p:to>
                                    </p:set>
                                    <p:animEffect transition="in" filter="fade">
                                      <p:cBhvr>
                                        <p:cTn id="118" dur="250"/>
                                        <p:tgtEl>
                                          <p:spTgt spid="1673"/>
                                        </p:tgtEl>
                                      </p:cBhvr>
                                    </p:animEffect>
                                  </p:childTnLst>
                                </p:cTn>
                              </p:par>
                              <p:par>
                                <p:cTn id="119" presetID="6" presetClass="emph" presetSubtype="0" fill="hold" nodeType="withEffect">
                                  <p:stCondLst>
                                    <p:cond delay="0"/>
                                  </p:stCondLst>
                                  <p:childTnLst>
                                    <p:animScale>
                                      <p:cBhvr>
                                        <p:cTn id="120" dur="10" fill="hold"/>
                                        <p:tgtEl>
                                          <p:spTgt spid="1673"/>
                                        </p:tgtEl>
                                      </p:cBhvr>
                                      <p:by x="1000" y="1000"/>
                                    </p:animScale>
                                  </p:childTnLst>
                                </p:cTn>
                              </p:par>
                              <p:par>
                                <p:cTn id="121" presetID="6" presetClass="emph" presetSubtype="0" decel="100000" fill="hold" nodeType="withEffect">
                                  <p:stCondLst>
                                    <p:cond delay="150"/>
                                  </p:stCondLst>
                                  <p:childTnLst>
                                    <p:animScale>
                                      <p:cBhvr>
                                        <p:cTn id="122" dur="1000" fill="hold"/>
                                        <p:tgtEl>
                                          <p:spTgt spid="1673"/>
                                        </p:tgtEl>
                                      </p:cBhvr>
                                      <p:by x="9999000" y="9999000"/>
                                    </p:animScale>
                                  </p:childTnLst>
                                </p:cTn>
                              </p:par>
                              <p:par>
                                <p:cTn id="123" presetID="10" presetClass="entr" presetSubtype="0" fill="hold" nodeType="withEffect">
                                  <p:stCondLst>
                                    <p:cond delay="1000"/>
                                  </p:stCondLst>
                                  <p:childTnLst>
                                    <p:set>
                                      <p:cBhvr>
                                        <p:cTn id="124" dur="1" fill="hold">
                                          <p:stCondLst>
                                            <p:cond delay="0"/>
                                          </p:stCondLst>
                                        </p:cTn>
                                        <p:tgtEl>
                                          <p:spTgt spid="48"/>
                                        </p:tgtEl>
                                        <p:attrNameLst>
                                          <p:attrName>style.visibility</p:attrName>
                                        </p:attrNameLst>
                                      </p:cBhvr>
                                      <p:to>
                                        <p:strVal val="visible"/>
                                      </p:to>
                                    </p:set>
                                    <p:animEffect transition="in" filter="fade">
                                      <p:cBhvr>
                                        <p:cTn id="125" dur="250"/>
                                        <p:tgtEl>
                                          <p:spTgt spid="48"/>
                                        </p:tgtEl>
                                      </p:cBhvr>
                                    </p:animEffect>
                                  </p:childTnLst>
                                </p:cTn>
                              </p:par>
                              <p:par>
                                <p:cTn id="126" presetID="10" presetClass="entr" presetSubtype="0" fill="hold" grpId="0" nodeType="withEffect">
                                  <p:stCondLst>
                                    <p:cond delay="150"/>
                                  </p:stCondLst>
                                  <p:childTnLst>
                                    <p:set>
                                      <p:cBhvr>
                                        <p:cTn id="127" dur="1" fill="hold">
                                          <p:stCondLst>
                                            <p:cond delay="0"/>
                                          </p:stCondLst>
                                        </p:cTn>
                                        <p:tgtEl>
                                          <p:spTgt spid="1721"/>
                                        </p:tgtEl>
                                        <p:attrNameLst>
                                          <p:attrName>style.visibility</p:attrName>
                                        </p:attrNameLst>
                                      </p:cBhvr>
                                      <p:to>
                                        <p:strVal val="visible"/>
                                      </p:to>
                                    </p:set>
                                    <p:animEffect transition="in" filter="fade">
                                      <p:cBhvr>
                                        <p:cTn id="128" dur="500"/>
                                        <p:tgtEl>
                                          <p:spTgt spid="1721"/>
                                        </p:tgtEl>
                                      </p:cBhvr>
                                    </p:animEffect>
                                  </p:childTnLst>
                                </p:cTn>
                              </p:par>
                              <p:par>
                                <p:cTn id="129" presetID="42" presetClass="path" presetSubtype="0" decel="100000" fill="hold" grpId="1" nodeType="withEffect">
                                  <p:stCondLst>
                                    <p:cond delay="150"/>
                                  </p:stCondLst>
                                  <p:childTnLst>
                                    <p:animMotion origin="layout" path="M 3.61111E-6 2.71605E-6 L 3.61111E-6 -0.06543 " pathEditMode="relative" rAng="0" ptsTypes="AA">
                                      <p:cBhvr>
                                        <p:cTn id="130" dur="1000" spd="-100000" fill="hold"/>
                                        <p:tgtEl>
                                          <p:spTgt spid="1721"/>
                                        </p:tgtEl>
                                        <p:attrNameLst>
                                          <p:attrName>ppt_x</p:attrName>
                                          <p:attrName>ppt_y</p:attrName>
                                        </p:attrNameLst>
                                      </p:cBhvr>
                                      <p:rCtr x="0" y="-3272"/>
                                    </p:animMotion>
                                  </p:childTnLst>
                                </p:cTn>
                              </p:par>
                              <p:par>
                                <p:cTn id="131" presetID="10" presetClass="entr" presetSubtype="0" fill="hold" nodeType="withEffect">
                                  <p:stCondLst>
                                    <p:cond delay="300"/>
                                  </p:stCondLst>
                                  <p:childTnLst>
                                    <p:set>
                                      <p:cBhvr>
                                        <p:cTn id="132" dur="1" fill="hold">
                                          <p:stCondLst>
                                            <p:cond delay="0"/>
                                          </p:stCondLst>
                                        </p:cTn>
                                        <p:tgtEl>
                                          <p:spTgt spid="1693"/>
                                        </p:tgtEl>
                                        <p:attrNameLst>
                                          <p:attrName>style.visibility</p:attrName>
                                        </p:attrNameLst>
                                      </p:cBhvr>
                                      <p:to>
                                        <p:strVal val="visible"/>
                                      </p:to>
                                    </p:set>
                                    <p:animEffect transition="in" filter="fade">
                                      <p:cBhvr>
                                        <p:cTn id="133" dur="250"/>
                                        <p:tgtEl>
                                          <p:spTgt spid="1693"/>
                                        </p:tgtEl>
                                      </p:cBhvr>
                                    </p:animEffect>
                                  </p:childTnLst>
                                </p:cTn>
                              </p:par>
                              <p:par>
                                <p:cTn id="134" presetID="6" presetClass="emph" presetSubtype="0" fill="hold" nodeType="withEffect">
                                  <p:stCondLst>
                                    <p:cond delay="0"/>
                                  </p:stCondLst>
                                  <p:childTnLst>
                                    <p:animScale>
                                      <p:cBhvr>
                                        <p:cTn id="135" dur="10" fill="hold"/>
                                        <p:tgtEl>
                                          <p:spTgt spid="1693"/>
                                        </p:tgtEl>
                                      </p:cBhvr>
                                      <p:by x="1000" y="1000"/>
                                    </p:animScale>
                                  </p:childTnLst>
                                </p:cTn>
                              </p:par>
                              <p:par>
                                <p:cTn id="136" presetID="6" presetClass="emph" presetSubtype="0" decel="100000" fill="hold" nodeType="withEffect">
                                  <p:stCondLst>
                                    <p:cond delay="300"/>
                                  </p:stCondLst>
                                  <p:childTnLst>
                                    <p:animScale>
                                      <p:cBhvr>
                                        <p:cTn id="137" dur="1000" fill="hold"/>
                                        <p:tgtEl>
                                          <p:spTgt spid="1693"/>
                                        </p:tgtEl>
                                      </p:cBhvr>
                                      <p:by x="9999000" y="9999000"/>
                                    </p:animScale>
                                  </p:childTnLst>
                                </p:cTn>
                              </p:par>
                              <p:par>
                                <p:cTn id="138" presetID="10" presetClass="entr" presetSubtype="0" fill="hold" nodeType="withEffect">
                                  <p:stCondLst>
                                    <p:cond delay="1100"/>
                                  </p:stCondLst>
                                  <p:childTnLst>
                                    <p:set>
                                      <p:cBhvr>
                                        <p:cTn id="139" dur="1" fill="hold">
                                          <p:stCondLst>
                                            <p:cond delay="0"/>
                                          </p:stCondLst>
                                        </p:cTn>
                                        <p:tgtEl>
                                          <p:spTgt spid="33"/>
                                        </p:tgtEl>
                                        <p:attrNameLst>
                                          <p:attrName>style.visibility</p:attrName>
                                        </p:attrNameLst>
                                      </p:cBhvr>
                                      <p:to>
                                        <p:strVal val="visible"/>
                                      </p:to>
                                    </p:set>
                                    <p:animEffect transition="in" filter="fade">
                                      <p:cBhvr>
                                        <p:cTn id="140" dur="250"/>
                                        <p:tgtEl>
                                          <p:spTgt spid="33"/>
                                        </p:tgtEl>
                                      </p:cBhvr>
                                    </p:animEffect>
                                  </p:childTnLst>
                                </p:cTn>
                              </p:par>
                              <p:par>
                                <p:cTn id="141" presetID="10" presetClass="entr" presetSubtype="0" fill="hold" grpId="0" nodeType="withEffect">
                                  <p:stCondLst>
                                    <p:cond delay="300"/>
                                  </p:stCondLst>
                                  <p:childTnLst>
                                    <p:set>
                                      <p:cBhvr>
                                        <p:cTn id="142" dur="1" fill="hold">
                                          <p:stCondLst>
                                            <p:cond delay="0"/>
                                          </p:stCondLst>
                                        </p:cTn>
                                        <p:tgtEl>
                                          <p:spTgt spid="1722"/>
                                        </p:tgtEl>
                                        <p:attrNameLst>
                                          <p:attrName>style.visibility</p:attrName>
                                        </p:attrNameLst>
                                      </p:cBhvr>
                                      <p:to>
                                        <p:strVal val="visible"/>
                                      </p:to>
                                    </p:set>
                                    <p:animEffect transition="in" filter="fade">
                                      <p:cBhvr>
                                        <p:cTn id="143" dur="500"/>
                                        <p:tgtEl>
                                          <p:spTgt spid="1722"/>
                                        </p:tgtEl>
                                      </p:cBhvr>
                                    </p:animEffect>
                                  </p:childTnLst>
                                </p:cTn>
                              </p:par>
                              <p:par>
                                <p:cTn id="144" presetID="42" presetClass="path" presetSubtype="0" decel="100000" fill="hold" grpId="1" nodeType="withEffect">
                                  <p:stCondLst>
                                    <p:cond delay="300"/>
                                  </p:stCondLst>
                                  <p:childTnLst>
                                    <p:animMotion origin="layout" path="M -3.05556E-6 7.40741E-7 L -3.05556E-6 0.05895 " pathEditMode="relative" rAng="0" ptsTypes="AA">
                                      <p:cBhvr>
                                        <p:cTn id="145" dur="1000" spd="-100000" fill="hold"/>
                                        <p:tgtEl>
                                          <p:spTgt spid="1722"/>
                                        </p:tgtEl>
                                        <p:attrNameLst>
                                          <p:attrName>ppt_x</p:attrName>
                                          <p:attrName>ppt_y</p:attrName>
                                        </p:attrNameLst>
                                      </p:cBhvr>
                                      <p:rCtr x="0" y="2932"/>
                                    </p:animMotion>
                                  </p:childTnLst>
                                </p:cTn>
                              </p:par>
                              <p:par>
                                <p:cTn id="146" presetID="10" presetClass="entr" presetSubtype="0" fill="hold" nodeType="withEffect">
                                  <p:stCondLst>
                                    <p:cond delay="450"/>
                                  </p:stCondLst>
                                  <p:childTnLst>
                                    <p:set>
                                      <p:cBhvr>
                                        <p:cTn id="147" dur="1" fill="hold">
                                          <p:stCondLst>
                                            <p:cond delay="0"/>
                                          </p:stCondLst>
                                        </p:cTn>
                                        <p:tgtEl>
                                          <p:spTgt spid="1683"/>
                                        </p:tgtEl>
                                        <p:attrNameLst>
                                          <p:attrName>style.visibility</p:attrName>
                                        </p:attrNameLst>
                                      </p:cBhvr>
                                      <p:to>
                                        <p:strVal val="visible"/>
                                      </p:to>
                                    </p:set>
                                    <p:animEffect transition="in" filter="fade">
                                      <p:cBhvr>
                                        <p:cTn id="148" dur="250"/>
                                        <p:tgtEl>
                                          <p:spTgt spid="1683"/>
                                        </p:tgtEl>
                                      </p:cBhvr>
                                    </p:animEffect>
                                  </p:childTnLst>
                                </p:cTn>
                              </p:par>
                              <p:par>
                                <p:cTn id="149" presetID="6" presetClass="emph" presetSubtype="0" fill="hold" nodeType="withEffect">
                                  <p:stCondLst>
                                    <p:cond delay="0"/>
                                  </p:stCondLst>
                                  <p:childTnLst>
                                    <p:animScale>
                                      <p:cBhvr>
                                        <p:cTn id="150" dur="10" fill="hold"/>
                                        <p:tgtEl>
                                          <p:spTgt spid="1683"/>
                                        </p:tgtEl>
                                      </p:cBhvr>
                                      <p:by x="1000" y="1000"/>
                                    </p:animScale>
                                  </p:childTnLst>
                                </p:cTn>
                              </p:par>
                              <p:par>
                                <p:cTn id="151" presetID="6" presetClass="emph" presetSubtype="0" decel="100000" fill="hold" nodeType="withEffect">
                                  <p:stCondLst>
                                    <p:cond delay="450"/>
                                  </p:stCondLst>
                                  <p:childTnLst>
                                    <p:animScale>
                                      <p:cBhvr>
                                        <p:cTn id="152" dur="1000" fill="hold"/>
                                        <p:tgtEl>
                                          <p:spTgt spid="1683"/>
                                        </p:tgtEl>
                                      </p:cBhvr>
                                      <p:by x="9999000" y="9999000"/>
                                    </p:animScale>
                                  </p:childTnLst>
                                </p:cTn>
                              </p:par>
                              <p:par>
                                <p:cTn id="153" presetID="10" presetClass="entr" presetSubtype="0" fill="hold" nodeType="withEffect">
                                  <p:stCondLst>
                                    <p:cond delay="1300"/>
                                  </p:stCondLst>
                                  <p:childTnLst>
                                    <p:set>
                                      <p:cBhvr>
                                        <p:cTn id="154" dur="1" fill="hold">
                                          <p:stCondLst>
                                            <p:cond delay="0"/>
                                          </p:stCondLst>
                                        </p:cTn>
                                        <p:tgtEl>
                                          <p:spTgt spid="49"/>
                                        </p:tgtEl>
                                        <p:attrNameLst>
                                          <p:attrName>style.visibility</p:attrName>
                                        </p:attrNameLst>
                                      </p:cBhvr>
                                      <p:to>
                                        <p:strVal val="visible"/>
                                      </p:to>
                                    </p:set>
                                    <p:animEffect transition="in" filter="fade">
                                      <p:cBhvr>
                                        <p:cTn id="155" dur="250"/>
                                        <p:tgtEl>
                                          <p:spTgt spid="49"/>
                                        </p:tgtEl>
                                      </p:cBhvr>
                                    </p:animEffect>
                                  </p:childTnLst>
                                </p:cTn>
                              </p:par>
                              <p:par>
                                <p:cTn id="156" presetID="10" presetClass="entr" presetSubtype="0" fill="hold" grpId="0" nodeType="withEffect">
                                  <p:stCondLst>
                                    <p:cond delay="450"/>
                                  </p:stCondLst>
                                  <p:childTnLst>
                                    <p:set>
                                      <p:cBhvr>
                                        <p:cTn id="157" dur="1" fill="hold">
                                          <p:stCondLst>
                                            <p:cond delay="0"/>
                                          </p:stCondLst>
                                        </p:cTn>
                                        <p:tgtEl>
                                          <p:spTgt spid="1723"/>
                                        </p:tgtEl>
                                        <p:attrNameLst>
                                          <p:attrName>style.visibility</p:attrName>
                                        </p:attrNameLst>
                                      </p:cBhvr>
                                      <p:to>
                                        <p:strVal val="visible"/>
                                      </p:to>
                                    </p:set>
                                    <p:animEffect transition="in" filter="fade">
                                      <p:cBhvr>
                                        <p:cTn id="158" dur="500"/>
                                        <p:tgtEl>
                                          <p:spTgt spid="1723"/>
                                        </p:tgtEl>
                                      </p:cBhvr>
                                    </p:animEffect>
                                  </p:childTnLst>
                                </p:cTn>
                              </p:par>
                              <p:par>
                                <p:cTn id="159" presetID="42" presetClass="path" presetSubtype="0" decel="100000" fill="hold" grpId="1" nodeType="withEffect">
                                  <p:stCondLst>
                                    <p:cond delay="450"/>
                                  </p:stCondLst>
                                  <p:childTnLst>
                                    <p:animMotion origin="layout" path="M 2.77778E-6 2.71605E-6 L 2.77778E-6 -0.06543 " pathEditMode="relative" rAng="0" ptsTypes="AA">
                                      <p:cBhvr>
                                        <p:cTn id="160" dur="1000" spd="-100000" fill="hold"/>
                                        <p:tgtEl>
                                          <p:spTgt spid="1723"/>
                                        </p:tgtEl>
                                        <p:attrNameLst>
                                          <p:attrName>ppt_x</p:attrName>
                                          <p:attrName>ppt_y</p:attrName>
                                        </p:attrNameLst>
                                      </p:cBhvr>
                                      <p:rCtr x="0" y="-3272"/>
                                    </p:animMotion>
                                  </p:childTnLst>
                                </p:cTn>
                              </p:par>
                              <p:par>
                                <p:cTn id="161" presetID="1" presetClass="entr" presetSubtype="0" fill="hold" grpId="0" nodeType="withEffect">
                                  <p:stCondLst>
                                    <p:cond delay="1500"/>
                                  </p:stCondLst>
                                  <p:childTnLst>
                                    <p:set>
                                      <p:cBhvr>
                                        <p:cTn id="162" dur="1" fill="hold">
                                          <p:stCondLst>
                                            <p:cond delay="0"/>
                                          </p:stCondLst>
                                        </p:cTn>
                                        <p:tgtEl>
                                          <p:spTgt spid="1727"/>
                                        </p:tgtEl>
                                        <p:attrNameLst>
                                          <p:attrName>style.visibility</p:attrName>
                                        </p:attrNameLst>
                                      </p:cBhvr>
                                      <p:to>
                                        <p:strVal val="visible"/>
                                      </p:to>
                                    </p:set>
                                  </p:childTnLst>
                                </p:cTn>
                              </p:par>
                              <p:par>
                                <p:cTn id="163" presetID="10" presetClass="exit" presetSubtype="0" repeatCount="indefinite" fill="hold" grpId="1" nodeType="withEffect">
                                  <p:stCondLst>
                                    <p:cond delay="1500"/>
                                  </p:stCondLst>
                                  <p:childTnLst>
                                    <p:animEffect transition="out" filter="fade">
                                      <p:cBhvr>
                                        <p:cTn id="164" dur="1000"/>
                                        <p:tgtEl>
                                          <p:spTgt spid="1727"/>
                                        </p:tgtEl>
                                      </p:cBhvr>
                                    </p:animEffect>
                                    <p:set>
                                      <p:cBhvr>
                                        <p:cTn id="165" dur="1" fill="hold">
                                          <p:stCondLst>
                                            <p:cond delay="999"/>
                                          </p:stCondLst>
                                        </p:cTn>
                                        <p:tgtEl>
                                          <p:spTgt spid="1727"/>
                                        </p:tgtEl>
                                        <p:attrNameLst>
                                          <p:attrName>style.visibility</p:attrName>
                                        </p:attrNameLst>
                                      </p:cBhvr>
                                      <p:to>
                                        <p:strVal val="hidden"/>
                                      </p:to>
                                    </p:set>
                                  </p:childTnLst>
                                </p:cTn>
                              </p:par>
                              <p:par>
                                <p:cTn id="166" presetID="6" presetClass="emph" presetSubtype="0" repeatCount="indefinite" decel="100000" fill="hold" grpId="2" nodeType="withEffect">
                                  <p:stCondLst>
                                    <p:cond delay="1500"/>
                                  </p:stCondLst>
                                  <p:childTnLst>
                                    <p:animScale>
                                      <p:cBhvr>
                                        <p:cTn id="167" dur="1000" fill="hold"/>
                                        <p:tgtEl>
                                          <p:spTgt spid="1727"/>
                                        </p:tgtEl>
                                      </p:cBhvr>
                                      <p:by x="125000" y="125000"/>
                                    </p:animScale>
                                  </p:childTnLst>
                                </p:cTn>
                              </p:par>
                              <p:par>
                                <p:cTn id="168" presetID="1" presetClass="entr" presetSubtype="0" fill="hold" grpId="0" nodeType="withEffect">
                                  <p:stCondLst>
                                    <p:cond delay="1500"/>
                                  </p:stCondLst>
                                  <p:childTnLst>
                                    <p:set>
                                      <p:cBhvr>
                                        <p:cTn id="169" dur="1" fill="hold">
                                          <p:stCondLst>
                                            <p:cond delay="0"/>
                                          </p:stCondLst>
                                        </p:cTn>
                                        <p:tgtEl>
                                          <p:spTgt spid="1728"/>
                                        </p:tgtEl>
                                        <p:attrNameLst>
                                          <p:attrName>style.visibility</p:attrName>
                                        </p:attrNameLst>
                                      </p:cBhvr>
                                      <p:to>
                                        <p:strVal val="visible"/>
                                      </p:to>
                                    </p:set>
                                  </p:childTnLst>
                                </p:cTn>
                              </p:par>
                              <p:par>
                                <p:cTn id="170" presetID="10" presetClass="exit" presetSubtype="0" repeatCount="indefinite" fill="hold" grpId="1" nodeType="withEffect">
                                  <p:stCondLst>
                                    <p:cond delay="1500"/>
                                  </p:stCondLst>
                                  <p:childTnLst>
                                    <p:animEffect transition="out" filter="fade">
                                      <p:cBhvr>
                                        <p:cTn id="171" dur="1000"/>
                                        <p:tgtEl>
                                          <p:spTgt spid="1728"/>
                                        </p:tgtEl>
                                      </p:cBhvr>
                                    </p:animEffect>
                                    <p:set>
                                      <p:cBhvr>
                                        <p:cTn id="172" dur="1" fill="hold">
                                          <p:stCondLst>
                                            <p:cond delay="999"/>
                                          </p:stCondLst>
                                        </p:cTn>
                                        <p:tgtEl>
                                          <p:spTgt spid="1728"/>
                                        </p:tgtEl>
                                        <p:attrNameLst>
                                          <p:attrName>style.visibility</p:attrName>
                                        </p:attrNameLst>
                                      </p:cBhvr>
                                      <p:to>
                                        <p:strVal val="hidden"/>
                                      </p:to>
                                    </p:set>
                                  </p:childTnLst>
                                </p:cTn>
                              </p:par>
                              <p:par>
                                <p:cTn id="173" presetID="6" presetClass="emph" presetSubtype="0" repeatCount="indefinite" decel="100000" fill="hold" grpId="2" nodeType="withEffect">
                                  <p:stCondLst>
                                    <p:cond delay="1500"/>
                                  </p:stCondLst>
                                  <p:childTnLst>
                                    <p:animScale>
                                      <p:cBhvr>
                                        <p:cTn id="174" dur="1000" fill="hold"/>
                                        <p:tgtEl>
                                          <p:spTgt spid="1728"/>
                                        </p:tgtEl>
                                      </p:cBhvr>
                                      <p:by x="125000" y="125000"/>
                                    </p:animScale>
                                  </p:childTnLst>
                                </p:cTn>
                              </p:par>
                              <p:par>
                                <p:cTn id="175" presetID="1" presetClass="entr" presetSubtype="0" fill="hold" grpId="0" nodeType="withEffect">
                                  <p:stCondLst>
                                    <p:cond delay="1500"/>
                                  </p:stCondLst>
                                  <p:childTnLst>
                                    <p:set>
                                      <p:cBhvr>
                                        <p:cTn id="176" dur="1" fill="hold">
                                          <p:stCondLst>
                                            <p:cond delay="0"/>
                                          </p:stCondLst>
                                        </p:cTn>
                                        <p:tgtEl>
                                          <p:spTgt spid="1729"/>
                                        </p:tgtEl>
                                        <p:attrNameLst>
                                          <p:attrName>style.visibility</p:attrName>
                                        </p:attrNameLst>
                                      </p:cBhvr>
                                      <p:to>
                                        <p:strVal val="visible"/>
                                      </p:to>
                                    </p:set>
                                  </p:childTnLst>
                                </p:cTn>
                              </p:par>
                              <p:par>
                                <p:cTn id="177" presetID="10" presetClass="exit" presetSubtype="0" repeatCount="indefinite" fill="hold" grpId="1" nodeType="withEffect">
                                  <p:stCondLst>
                                    <p:cond delay="1500"/>
                                  </p:stCondLst>
                                  <p:childTnLst>
                                    <p:animEffect transition="out" filter="fade">
                                      <p:cBhvr>
                                        <p:cTn id="178" dur="1000"/>
                                        <p:tgtEl>
                                          <p:spTgt spid="1729"/>
                                        </p:tgtEl>
                                      </p:cBhvr>
                                    </p:animEffect>
                                    <p:set>
                                      <p:cBhvr>
                                        <p:cTn id="179" dur="1" fill="hold">
                                          <p:stCondLst>
                                            <p:cond delay="999"/>
                                          </p:stCondLst>
                                        </p:cTn>
                                        <p:tgtEl>
                                          <p:spTgt spid="1729"/>
                                        </p:tgtEl>
                                        <p:attrNameLst>
                                          <p:attrName>style.visibility</p:attrName>
                                        </p:attrNameLst>
                                      </p:cBhvr>
                                      <p:to>
                                        <p:strVal val="hidden"/>
                                      </p:to>
                                    </p:set>
                                  </p:childTnLst>
                                </p:cTn>
                              </p:par>
                              <p:par>
                                <p:cTn id="180" presetID="6" presetClass="emph" presetSubtype="0" repeatCount="indefinite" decel="100000" fill="hold" grpId="2" nodeType="withEffect">
                                  <p:stCondLst>
                                    <p:cond delay="1500"/>
                                  </p:stCondLst>
                                  <p:childTnLst>
                                    <p:animScale>
                                      <p:cBhvr>
                                        <p:cTn id="181" dur="1000" fill="hold"/>
                                        <p:tgtEl>
                                          <p:spTgt spid="1729"/>
                                        </p:tgtEl>
                                      </p:cBhvr>
                                      <p:by x="125000" y="125000"/>
                                    </p:animScale>
                                  </p:childTnLst>
                                </p:cTn>
                              </p:par>
                              <p:par>
                                <p:cTn id="182" presetID="1" presetClass="entr" presetSubtype="0" fill="hold" grpId="0" nodeType="withEffect">
                                  <p:stCondLst>
                                    <p:cond delay="1500"/>
                                  </p:stCondLst>
                                  <p:childTnLst>
                                    <p:set>
                                      <p:cBhvr>
                                        <p:cTn id="183" dur="1" fill="hold">
                                          <p:stCondLst>
                                            <p:cond delay="0"/>
                                          </p:stCondLst>
                                        </p:cTn>
                                        <p:tgtEl>
                                          <p:spTgt spid="1730"/>
                                        </p:tgtEl>
                                        <p:attrNameLst>
                                          <p:attrName>style.visibility</p:attrName>
                                        </p:attrNameLst>
                                      </p:cBhvr>
                                      <p:to>
                                        <p:strVal val="visible"/>
                                      </p:to>
                                    </p:set>
                                  </p:childTnLst>
                                </p:cTn>
                              </p:par>
                              <p:par>
                                <p:cTn id="184" presetID="10" presetClass="exit" presetSubtype="0" repeatCount="indefinite" fill="hold" grpId="1" nodeType="withEffect">
                                  <p:stCondLst>
                                    <p:cond delay="1500"/>
                                  </p:stCondLst>
                                  <p:childTnLst>
                                    <p:animEffect transition="out" filter="fade">
                                      <p:cBhvr>
                                        <p:cTn id="185" dur="1000"/>
                                        <p:tgtEl>
                                          <p:spTgt spid="1730"/>
                                        </p:tgtEl>
                                      </p:cBhvr>
                                    </p:animEffect>
                                    <p:set>
                                      <p:cBhvr>
                                        <p:cTn id="186" dur="1" fill="hold">
                                          <p:stCondLst>
                                            <p:cond delay="999"/>
                                          </p:stCondLst>
                                        </p:cTn>
                                        <p:tgtEl>
                                          <p:spTgt spid="1730"/>
                                        </p:tgtEl>
                                        <p:attrNameLst>
                                          <p:attrName>style.visibility</p:attrName>
                                        </p:attrNameLst>
                                      </p:cBhvr>
                                      <p:to>
                                        <p:strVal val="hidden"/>
                                      </p:to>
                                    </p:set>
                                  </p:childTnLst>
                                </p:cTn>
                              </p:par>
                              <p:par>
                                <p:cTn id="187" presetID="6" presetClass="emph" presetSubtype="0" repeatCount="indefinite" decel="100000" fill="hold" grpId="2" nodeType="withEffect">
                                  <p:stCondLst>
                                    <p:cond delay="1500"/>
                                  </p:stCondLst>
                                  <p:childTnLst>
                                    <p:animScale>
                                      <p:cBhvr>
                                        <p:cTn id="188" dur="1000" fill="hold"/>
                                        <p:tgtEl>
                                          <p:spTgt spid="1730"/>
                                        </p:tgtEl>
                                      </p:cBhvr>
                                      <p:by x="125000" y="125000"/>
                                    </p:animScale>
                                  </p:childTnLst>
                                </p:cTn>
                              </p:par>
                            </p:childTnLst>
                          </p:cTn>
                        </p:par>
                        <p:par>
                          <p:cTn id="189" fill="hold">
                            <p:stCondLst>
                              <p:cond delay="2500"/>
                            </p:stCondLst>
                            <p:childTnLst>
                              <p:par>
                                <p:cTn id="190" presetID="1" presetClass="entr" presetSubtype="0" fill="hold" nodeType="afterEffect">
                                  <p:stCondLst>
                                    <p:cond delay="0"/>
                                  </p:stCondLst>
                                  <p:childTnLst>
                                    <p:set>
                                      <p:cBhvr>
                                        <p:cTn id="191" dur="1" fill="hold">
                                          <p:stCondLst>
                                            <p:cond delay="0"/>
                                          </p:stCondLst>
                                        </p:cTn>
                                        <p:tgtEl>
                                          <p:spTgt spid="1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 grpId="0" animBg="1"/>
      <p:bldP spid="1666" grpId="1" animBg="1"/>
      <p:bldP spid="1666" grpId="2" animBg="1"/>
      <p:bldP spid="1668" grpId="0" animBg="1"/>
      <p:bldP spid="1668" grpId="1" animBg="1"/>
      <p:bldP spid="1668" grpId="2" animBg="1"/>
      <p:bldP spid="1669" grpId="0" animBg="1"/>
      <p:bldP spid="1669" grpId="1" animBg="1"/>
      <p:bldP spid="1669" grpId="2" animBg="1"/>
      <p:bldP spid="1670" grpId="0" animBg="1"/>
      <p:bldP spid="1670" grpId="1" animBg="1"/>
      <p:bldP spid="1670" grpId="2" animBg="1"/>
      <p:bldP spid="42" grpId="0" animBg="1"/>
      <p:bldP spid="1727" grpId="0" animBg="1"/>
      <p:bldP spid="1727" grpId="1" animBg="1"/>
      <p:bldP spid="1727" grpId="2" animBg="1"/>
      <p:bldP spid="1728" grpId="0" animBg="1"/>
      <p:bldP spid="1728" grpId="1" animBg="1"/>
      <p:bldP spid="1728" grpId="2" animBg="1"/>
      <p:bldP spid="1729" grpId="0" animBg="1"/>
      <p:bldP spid="1729" grpId="1" animBg="1"/>
      <p:bldP spid="1729" grpId="2" animBg="1"/>
      <p:bldP spid="1730" grpId="0" animBg="1"/>
      <p:bldP spid="1730" grpId="1" animBg="1"/>
      <p:bldP spid="1730" grpId="2" animBg="1"/>
      <p:bldP spid="1725" grpId="0"/>
      <p:bldP spid="46" grpId="0"/>
      <p:bldP spid="44" grpId="0"/>
      <p:bldP spid="44" grpId="1"/>
      <p:bldP spid="1721" grpId="0"/>
      <p:bldP spid="1721" grpId="1"/>
      <p:bldP spid="1722" grpId="0"/>
      <p:bldP spid="1722" grpId="1"/>
      <p:bldP spid="1723" grpId="0"/>
      <p:bldP spid="1723"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7" name="Oval 6">
            <a:extLst>
              <a:ext uri="{FF2B5EF4-FFF2-40B4-BE49-F238E27FC236}">
                <a16:creationId xmlns:a16="http://schemas.microsoft.com/office/drawing/2014/main" id="{34D990A2-79AD-4947-B6B2-3A6C88876865}"/>
              </a:ext>
            </a:extLst>
          </p:cNvPr>
          <p:cNvSpPr/>
          <p:nvPr/>
        </p:nvSpPr>
        <p:spPr>
          <a:xfrm>
            <a:off x="4884540" y="1381801"/>
            <a:ext cx="2373912" cy="2373912"/>
          </a:xfrm>
          <a:prstGeom prst="ellipse">
            <a:avLst/>
          </a:prstGeom>
          <a:solidFill>
            <a:schemeClr val="bg2"/>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951873" y="-615394"/>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673" name="Group 24">
            <a:extLst>
              <a:ext uri="{FF2B5EF4-FFF2-40B4-BE49-F238E27FC236}">
                <a16:creationId xmlns:a16="http://schemas.microsoft.com/office/drawing/2014/main" id="{E30313BF-505A-4E82-BCDB-2CB302DA4182}"/>
              </a:ext>
            </a:extLst>
          </p:cNvPr>
          <p:cNvGrpSpPr>
            <a:grpSpLocks noChangeAspect="1"/>
          </p:cNvGrpSpPr>
          <p:nvPr>
            <p:custDataLst>
              <p:tags r:id="rId1"/>
            </p:custDataLst>
          </p:nvPr>
        </p:nvGrpSpPr>
        <p:grpSpPr bwMode="auto">
          <a:xfrm>
            <a:off x="4619382" y="2158602"/>
            <a:ext cx="802054" cy="802054"/>
            <a:chOff x="1626" y="-1079"/>
            <a:chExt cx="588" cy="588"/>
          </a:xfrm>
        </p:grpSpPr>
        <p:sp>
          <p:nvSpPr>
            <p:cNvPr id="1674" name="Freeform 25">
              <a:extLst>
                <a:ext uri="{FF2B5EF4-FFF2-40B4-BE49-F238E27FC236}">
                  <a16:creationId xmlns:a16="http://schemas.microsoft.com/office/drawing/2014/main" id="{74FE4C50-024A-4083-BAE7-98C0019F084D}"/>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75" name="Freeform 26">
              <a:extLst>
                <a:ext uri="{FF2B5EF4-FFF2-40B4-BE49-F238E27FC236}">
                  <a16:creationId xmlns:a16="http://schemas.microsoft.com/office/drawing/2014/main" id="{3EFEEB5F-AAF3-4533-AD85-7B431F3DA12A}"/>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76" name="Freeform 27">
              <a:extLst>
                <a:ext uri="{FF2B5EF4-FFF2-40B4-BE49-F238E27FC236}">
                  <a16:creationId xmlns:a16="http://schemas.microsoft.com/office/drawing/2014/main" id="{6A743E41-07B5-4F93-9A48-36723CDBB984}"/>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77" name="Freeform 28">
              <a:extLst>
                <a:ext uri="{FF2B5EF4-FFF2-40B4-BE49-F238E27FC236}">
                  <a16:creationId xmlns:a16="http://schemas.microsoft.com/office/drawing/2014/main" id="{C93B50B2-C774-4E45-B2E7-EC8D6FC5B200}"/>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678" name="Group 24">
            <a:extLst>
              <a:ext uri="{FF2B5EF4-FFF2-40B4-BE49-F238E27FC236}">
                <a16:creationId xmlns:a16="http://schemas.microsoft.com/office/drawing/2014/main" id="{7587AABA-095D-4AEF-BFB7-04080D669ECA}"/>
              </a:ext>
            </a:extLst>
          </p:cNvPr>
          <p:cNvGrpSpPr>
            <a:grpSpLocks noChangeAspect="1"/>
          </p:cNvGrpSpPr>
          <p:nvPr>
            <p:custDataLst>
              <p:tags r:id="rId2"/>
            </p:custDataLst>
          </p:nvPr>
        </p:nvGrpSpPr>
        <p:grpSpPr bwMode="auto">
          <a:xfrm>
            <a:off x="3568295" y="2158602"/>
            <a:ext cx="802054" cy="802054"/>
            <a:chOff x="1626" y="-1079"/>
            <a:chExt cx="588" cy="588"/>
          </a:xfrm>
        </p:grpSpPr>
        <p:sp>
          <p:nvSpPr>
            <p:cNvPr id="1679" name="Freeform 25">
              <a:extLst>
                <a:ext uri="{FF2B5EF4-FFF2-40B4-BE49-F238E27FC236}">
                  <a16:creationId xmlns:a16="http://schemas.microsoft.com/office/drawing/2014/main" id="{3528DA2C-E5AE-48FF-97CA-F4A78425B48E}"/>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0" name="Freeform 26">
              <a:extLst>
                <a:ext uri="{FF2B5EF4-FFF2-40B4-BE49-F238E27FC236}">
                  <a16:creationId xmlns:a16="http://schemas.microsoft.com/office/drawing/2014/main" id="{FF1156D9-2941-4F33-ACC9-FFB963019D9B}"/>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1" name="Freeform 27">
              <a:extLst>
                <a:ext uri="{FF2B5EF4-FFF2-40B4-BE49-F238E27FC236}">
                  <a16:creationId xmlns:a16="http://schemas.microsoft.com/office/drawing/2014/main" id="{5C452D0E-2915-4028-98EA-B7145BC808AE}"/>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2" name="Freeform 28">
              <a:extLst>
                <a:ext uri="{FF2B5EF4-FFF2-40B4-BE49-F238E27FC236}">
                  <a16:creationId xmlns:a16="http://schemas.microsoft.com/office/drawing/2014/main" id="{9BC6F0DD-8E24-44CD-80FD-ED6683395C1B}"/>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683" name="Group 24">
            <a:extLst>
              <a:ext uri="{FF2B5EF4-FFF2-40B4-BE49-F238E27FC236}">
                <a16:creationId xmlns:a16="http://schemas.microsoft.com/office/drawing/2014/main" id="{17ED7E2F-2D31-466B-AE91-F1E420CE6DDC}"/>
              </a:ext>
            </a:extLst>
          </p:cNvPr>
          <p:cNvGrpSpPr>
            <a:grpSpLocks noChangeAspect="1"/>
          </p:cNvGrpSpPr>
          <p:nvPr>
            <p:custDataLst>
              <p:tags r:id="rId3"/>
            </p:custDataLst>
          </p:nvPr>
        </p:nvGrpSpPr>
        <p:grpSpPr bwMode="auto">
          <a:xfrm>
            <a:off x="6721556" y="2158602"/>
            <a:ext cx="802054" cy="802054"/>
            <a:chOff x="1626" y="-1079"/>
            <a:chExt cx="588" cy="588"/>
          </a:xfrm>
        </p:grpSpPr>
        <p:sp>
          <p:nvSpPr>
            <p:cNvPr id="1684" name="Freeform 25">
              <a:extLst>
                <a:ext uri="{FF2B5EF4-FFF2-40B4-BE49-F238E27FC236}">
                  <a16:creationId xmlns:a16="http://schemas.microsoft.com/office/drawing/2014/main" id="{E1F3E8E5-5F6C-432C-BA99-8184D6F9344B}"/>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5" name="Freeform 26">
              <a:extLst>
                <a:ext uri="{FF2B5EF4-FFF2-40B4-BE49-F238E27FC236}">
                  <a16:creationId xmlns:a16="http://schemas.microsoft.com/office/drawing/2014/main" id="{5074CA5D-DB20-480C-AC0B-D93A63784719}"/>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6" name="Freeform 27">
              <a:extLst>
                <a:ext uri="{FF2B5EF4-FFF2-40B4-BE49-F238E27FC236}">
                  <a16:creationId xmlns:a16="http://schemas.microsoft.com/office/drawing/2014/main" id="{4BDE3274-9DEA-41B5-9A7D-68F616F04662}"/>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7" name="Freeform 28">
              <a:extLst>
                <a:ext uri="{FF2B5EF4-FFF2-40B4-BE49-F238E27FC236}">
                  <a16:creationId xmlns:a16="http://schemas.microsoft.com/office/drawing/2014/main" id="{E6B36440-1F63-404F-B314-DD7DB29ECFF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17" name="red 1">
            <a:extLst>
              <a:ext uri="{FF2B5EF4-FFF2-40B4-BE49-F238E27FC236}">
                <a16:creationId xmlns:a16="http://schemas.microsoft.com/office/drawing/2014/main" id="{15015EC1-DC85-4160-890A-1F172F70BCF2}"/>
              </a:ext>
            </a:extLst>
          </p:cNvPr>
          <p:cNvSpPr/>
          <p:nvPr>
            <p:custDataLst>
              <p:tags r:id="rId4"/>
            </p:custDataLst>
          </p:nvPr>
        </p:nvSpPr>
        <p:spPr>
          <a:xfrm>
            <a:off x="4266115" y="3244629"/>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1" name="red 1.1">
            <a:extLst>
              <a:ext uri="{FF2B5EF4-FFF2-40B4-BE49-F238E27FC236}">
                <a16:creationId xmlns:a16="http://schemas.microsoft.com/office/drawing/2014/main" id="{8CD3EE5E-41B4-4284-B396-9D6CE03EA820}"/>
              </a:ext>
            </a:extLst>
          </p:cNvPr>
          <p:cNvSpPr/>
          <p:nvPr>
            <p:custDataLst>
              <p:tags r:id="rId5"/>
            </p:custDataLst>
          </p:nvPr>
        </p:nvSpPr>
        <p:spPr>
          <a:xfrm rot="18953932">
            <a:off x="4230132" y="3244628"/>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3" name="red 1.2">
            <a:extLst>
              <a:ext uri="{FF2B5EF4-FFF2-40B4-BE49-F238E27FC236}">
                <a16:creationId xmlns:a16="http://schemas.microsoft.com/office/drawing/2014/main" id="{DAD7F397-F2A3-4830-85E2-9CF35713D997}"/>
              </a:ext>
            </a:extLst>
          </p:cNvPr>
          <p:cNvSpPr/>
          <p:nvPr>
            <p:custDataLst>
              <p:tags r:id="rId6"/>
            </p:custDataLst>
          </p:nvPr>
        </p:nvSpPr>
        <p:spPr>
          <a:xfrm rot="18953932">
            <a:off x="4234127" y="3250494"/>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2" name="red 3">
            <a:extLst>
              <a:ext uri="{FF2B5EF4-FFF2-40B4-BE49-F238E27FC236}">
                <a16:creationId xmlns:a16="http://schemas.microsoft.com/office/drawing/2014/main" id="{203811E6-396A-4C56-A7F4-ACC6E2001D92}"/>
              </a:ext>
            </a:extLst>
          </p:cNvPr>
          <p:cNvSpPr/>
          <p:nvPr>
            <p:custDataLst>
              <p:tags r:id="rId7"/>
            </p:custDataLst>
          </p:nvPr>
        </p:nvSpPr>
        <p:spPr>
          <a:xfrm rot="18953932">
            <a:off x="7728914" y="3256395"/>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7" name="red 3.1">
            <a:extLst>
              <a:ext uri="{FF2B5EF4-FFF2-40B4-BE49-F238E27FC236}">
                <a16:creationId xmlns:a16="http://schemas.microsoft.com/office/drawing/2014/main" id="{E5D057A7-173C-4778-BC46-8EB921467D47}"/>
              </a:ext>
            </a:extLst>
          </p:cNvPr>
          <p:cNvSpPr/>
          <p:nvPr>
            <p:custDataLst>
              <p:tags r:id="rId8"/>
            </p:custDataLst>
          </p:nvPr>
        </p:nvSpPr>
        <p:spPr>
          <a:xfrm rot="18953932">
            <a:off x="7728913" y="3249742"/>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0" name="Red 3.2">
            <a:extLst>
              <a:ext uri="{FF2B5EF4-FFF2-40B4-BE49-F238E27FC236}">
                <a16:creationId xmlns:a16="http://schemas.microsoft.com/office/drawing/2014/main" id="{54866710-929D-45AA-8EA5-A7D64594421C}"/>
              </a:ext>
            </a:extLst>
          </p:cNvPr>
          <p:cNvSpPr/>
          <p:nvPr>
            <p:custDataLst>
              <p:tags r:id="rId9"/>
            </p:custDataLst>
          </p:nvPr>
        </p:nvSpPr>
        <p:spPr>
          <a:xfrm rot="18953932">
            <a:off x="7721946" y="3260837"/>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8" name="red 4">
            <a:extLst>
              <a:ext uri="{FF2B5EF4-FFF2-40B4-BE49-F238E27FC236}">
                <a16:creationId xmlns:a16="http://schemas.microsoft.com/office/drawing/2014/main" id="{B253396D-2882-401F-B48A-D8832E7CAC0D}"/>
              </a:ext>
            </a:extLst>
          </p:cNvPr>
          <p:cNvSpPr/>
          <p:nvPr>
            <p:custDataLst>
              <p:tags r:id="rId10"/>
            </p:custDataLst>
          </p:nvPr>
        </p:nvSpPr>
        <p:spPr>
          <a:xfrm rot="18953932">
            <a:off x="7037533" y="825340"/>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80" name="red 4.1">
            <a:extLst>
              <a:ext uri="{FF2B5EF4-FFF2-40B4-BE49-F238E27FC236}">
                <a16:creationId xmlns:a16="http://schemas.microsoft.com/office/drawing/2014/main" id="{C905BC66-211F-4A84-9E78-BF44E27E79C0}"/>
              </a:ext>
            </a:extLst>
          </p:cNvPr>
          <p:cNvSpPr/>
          <p:nvPr>
            <p:custDataLst>
              <p:tags r:id="rId11"/>
            </p:custDataLst>
          </p:nvPr>
        </p:nvSpPr>
        <p:spPr>
          <a:xfrm rot="18953932">
            <a:off x="7034585" y="808145"/>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2" name="red 4.2">
            <a:extLst>
              <a:ext uri="{FF2B5EF4-FFF2-40B4-BE49-F238E27FC236}">
                <a16:creationId xmlns:a16="http://schemas.microsoft.com/office/drawing/2014/main" id="{BA46E80F-5BB6-40C8-9BAE-529BB06A4963}"/>
              </a:ext>
            </a:extLst>
          </p:cNvPr>
          <p:cNvSpPr/>
          <p:nvPr>
            <p:custDataLst>
              <p:tags r:id="rId12"/>
            </p:custDataLst>
          </p:nvPr>
        </p:nvSpPr>
        <p:spPr>
          <a:xfrm rot="18953932">
            <a:off x="7034585" y="812902"/>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1" name="red 5">
            <a:extLst>
              <a:ext uri="{FF2B5EF4-FFF2-40B4-BE49-F238E27FC236}">
                <a16:creationId xmlns:a16="http://schemas.microsoft.com/office/drawing/2014/main" id="{59511C2C-9DE4-4F41-9F35-5855BD57FAAD}"/>
              </a:ext>
            </a:extLst>
          </p:cNvPr>
          <p:cNvSpPr/>
          <p:nvPr>
            <p:custDataLst>
              <p:tags r:id="rId13"/>
            </p:custDataLst>
          </p:nvPr>
        </p:nvSpPr>
        <p:spPr>
          <a:xfrm rot="18953932">
            <a:off x="5001462" y="838392"/>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3" name="red 5.1">
            <a:extLst>
              <a:ext uri="{FF2B5EF4-FFF2-40B4-BE49-F238E27FC236}">
                <a16:creationId xmlns:a16="http://schemas.microsoft.com/office/drawing/2014/main" id="{EFE64FE4-538D-437A-A0B0-F2F713F1A3C1}"/>
              </a:ext>
            </a:extLst>
          </p:cNvPr>
          <p:cNvSpPr/>
          <p:nvPr>
            <p:custDataLst>
              <p:tags r:id="rId14"/>
            </p:custDataLst>
          </p:nvPr>
        </p:nvSpPr>
        <p:spPr>
          <a:xfrm rot="18953932">
            <a:off x="4986137" y="837807"/>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4" name="red 5.2">
            <a:extLst>
              <a:ext uri="{FF2B5EF4-FFF2-40B4-BE49-F238E27FC236}">
                <a16:creationId xmlns:a16="http://schemas.microsoft.com/office/drawing/2014/main" id="{41B83568-7635-448D-BF83-6C2891008CC4}"/>
              </a:ext>
            </a:extLst>
          </p:cNvPr>
          <p:cNvSpPr/>
          <p:nvPr>
            <p:custDataLst>
              <p:tags r:id="rId15"/>
            </p:custDataLst>
          </p:nvPr>
        </p:nvSpPr>
        <p:spPr>
          <a:xfrm rot="18953932">
            <a:off x="4984304" y="838801"/>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pic>
        <p:nvPicPr>
          <p:cNvPr id="4" name="Graphic 3">
            <a:extLst>
              <a:ext uri="{FF2B5EF4-FFF2-40B4-BE49-F238E27FC236}">
                <a16:creationId xmlns:a16="http://schemas.microsoft.com/office/drawing/2014/main" id="{9A16AAA9-0E25-4BAB-A473-AF5E36149F89}"/>
              </a:ext>
            </a:extLst>
          </p:cNvPr>
          <p:cNvPicPr>
            <a:picLocks noChangeAspect="1"/>
          </p:cNvPicPr>
          <p:nvPr>
            <p:custDataLst>
              <p:tags r:id="rId16"/>
            </p:custDataLst>
          </p:nvPr>
        </p:nvPicPr>
        <p:blipFill>
          <a:blip r:embed="rId29" cstate="print">
            <a:extLst>
              <a:ext uri="{28A0092B-C50C-407E-A947-70E740481C1C}">
                <a14:useLocalDpi xmlns:a14="http://schemas.microsoft.com/office/drawing/2010/main"/>
              </a:ext>
              <a:ext uri="{96DAC541-7B7A-43D3-8B79-37D633B846F1}">
                <asvg:svgBlip xmlns="" xmlns:asvg="http://schemas.microsoft.com/office/drawing/2016/SVG/main" r:embed="rId30"/>
              </a:ext>
            </a:extLst>
          </a:blip>
          <a:stretch>
            <a:fillRect/>
          </a:stretch>
        </p:blipFill>
        <p:spPr>
          <a:xfrm>
            <a:off x="4850948" y="689765"/>
            <a:ext cx="328344" cy="328344"/>
          </a:xfrm>
          <a:prstGeom prst="rect">
            <a:avLst/>
          </a:prstGeom>
        </p:spPr>
      </p:pic>
      <p:pic>
        <p:nvPicPr>
          <p:cNvPr id="5" name="Graphic 4">
            <a:extLst>
              <a:ext uri="{FF2B5EF4-FFF2-40B4-BE49-F238E27FC236}">
                <a16:creationId xmlns:a16="http://schemas.microsoft.com/office/drawing/2014/main" id="{04EBEFA9-BC33-4AE7-91BA-C84D3B76482D}"/>
              </a:ext>
            </a:extLst>
          </p:cNvPr>
          <p:cNvPicPr>
            <a:picLocks noChangeAspect="1"/>
          </p:cNvPicPr>
          <p:nvPr>
            <p:custDataLst>
              <p:tags r:id="rId17"/>
            </p:custDataLst>
          </p:nvPr>
        </p:nvPicPr>
        <p:blipFill>
          <a:blip r:embed="rId31" cstate="print">
            <a:extLst>
              <a:ext uri="{28A0092B-C50C-407E-A947-70E740481C1C}">
                <a14:useLocalDpi xmlns:a14="http://schemas.microsoft.com/office/drawing/2010/main"/>
              </a:ext>
              <a:ext uri="{96DAC541-7B7A-43D3-8B79-37D633B846F1}">
                <asvg:svgBlip xmlns="" xmlns:asvg="http://schemas.microsoft.com/office/drawing/2016/SVG/main" r:embed="rId32"/>
              </a:ext>
            </a:extLst>
          </a:blip>
          <a:stretch>
            <a:fillRect/>
          </a:stretch>
        </p:blipFill>
        <p:spPr>
          <a:xfrm>
            <a:off x="6952669" y="689765"/>
            <a:ext cx="324702" cy="324702"/>
          </a:xfrm>
          <a:prstGeom prst="rect">
            <a:avLst/>
          </a:prstGeom>
        </p:spPr>
      </p:pic>
      <p:pic>
        <p:nvPicPr>
          <p:cNvPr id="8" name="Graphic 7">
            <a:extLst>
              <a:ext uri="{FF2B5EF4-FFF2-40B4-BE49-F238E27FC236}">
                <a16:creationId xmlns:a16="http://schemas.microsoft.com/office/drawing/2014/main" id="{6E689990-C480-43E0-B37C-A2291BE4C19F}"/>
              </a:ext>
            </a:extLst>
          </p:cNvPr>
          <p:cNvPicPr>
            <a:picLocks noChangeAspect="1"/>
          </p:cNvPicPr>
          <p:nvPr>
            <p:custDataLst>
              <p:tags r:id="rId18"/>
            </p:custDataLst>
          </p:nvPr>
        </p:nvPicPr>
        <p:blipFill>
          <a:blip r:embed="rId33" cstate="print">
            <a:extLst>
              <a:ext uri="{28A0092B-C50C-407E-A947-70E740481C1C}">
                <a14:useLocalDpi xmlns:a14="http://schemas.microsoft.com/office/drawing/2010/main"/>
              </a:ext>
              <a:ext uri="{96DAC541-7B7A-43D3-8B79-37D633B846F1}">
                <asvg:svgBlip xmlns="" xmlns:asvg="http://schemas.microsoft.com/office/drawing/2016/SVG/main" r:embed="rId34"/>
              </a:ext>
            </a:extLst>
          </a:blip>
          <a:stretch>
            <a:fillRect/>
          </a:stretch>
        </p:blipFill>
        <p:spPr>
          <a:xfrm>
            <a:off x="4124015" y="3119490"/>
            <a:ext cx="318989" cy="318989"/>
          </a:xfrm>
          <a:prstGeom prst="rect">
            <a:avLst/>
          </a:prstGeom>
        </p:spPr>
      </p:pic>
      <p:grpSp>
        <p:nvGrpSpPr>
          <p:cNvPr id="11" name="Group 4">
            <a:extLst>
              <a:ext uri="{FF2B5EF4-FFF2-40B4-BE49-F238E27FC236}">
                <a16:creationId xmlns:a16="http://schemas.microsoft.com/office/drawing/2014/main" id="{E8984880-1205-40F0-AD44-E535F6133B9A}"/>
              </a:ext>
            </a:extLst>
          </p:cNvPr>
          <p:cNvGrpSpPr>
            <a:grpSpLocks noChangeAspect="1"/>
          </p:cNvGrpSpPr>
          <p:nvPr>
            <p:custDataLst>
              <p:tags r:id="rId19"/>
            </p:custDataLst>
          </p:nvPr>
        </p:nvGrpSpPr>
        <p:grpSpPr bwMode="auto">
          <a:xfrm>
            <a:off x="7590232" y="3126766"/>
            <a:ext cx="330301" cy="330301"/>
            <a:chOff x="2767" y="1508"/>
            <a:chExt cx="226" cy="226"/>
          </a:xfrm>
        </p:grpSpPr>
        <p:sp>
          <p:nvSpPr>
            <p:cNvPr id="14" name="Oval 5">
              <a:extLst>
                <a:ext uri="{FF2B5EF4-FFF2-40B4-BE49-F238E27FC236}">
                  <a16:creationId xmlns:a16="http://schemas.microsoft.com/office/drawing/2014/main" id="{D04B3A96-A5F4-4D0C-9242-0C205DAF8C40}"/>
                </a:ext>
              </a:extLst>
            </p:cNvPr>
            <p:cNvSpPr>
              <a:spLocks noChangeArrowheads="1"/>
            </p:cNvSpPr>
            <p:nvPr/>
          </p:nvSpPr>
          <p:spPr bwMode="auto">
            <a:xfrm>
              <a:off x="2767" y="1508"/>
              <a:ext cx="226" cy="226"/>
            </a:xfrm>
            <a:prstGeom prst="ellipse">
              <a:avLst/>
            </a:pr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 name="Freeform 6">
              <a:extLst>
                <a:ext uri="{FF2B5EF4-FFF2-40B4-BE49-F238E27FC236}">
                  <a16:creationId xmlns:a16="http://schemas.microsoft.com/office/drawing/2014/main" id="{F58DF7D7-B878-40A8-B446-82139D3A6AEF}"/>
                </a:ext>
              </a:extLst>
            </p:cNvPr>
            <p:cNvSpPr>
              <a:spLocks noEditPoints="1"/>
            </p:cNvSpPr>
            <p:nvPr/>
          </p:nvSpPr>
          <p:spPr bwMode="auto">
            <a:xfrm>
              <a:off x="2870" y="1618"/>
              <a:ext cx="20" cy="20"/>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2 w 11"/>
                <a:gd name="T11" fmla="*/ 5 h 11"/>
                <a:gd name="T12" fmla="*/ 5 w 11"/>
                <a:gd name="T13" fmla="*/ 2 h 11"/>
                <a:gd name="T14" fmla="*/ 8 w 11"/>
                <a:gd name="T15" fmla="*/ 5 h 11"/>
                <a:gd name="T16" fmla="*/ 5 w 11"/>
                <a:gd name="T17" fmla="*/ 8 h 11"/>
                <a:gd name="T18" fmla="*/ 2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2" y="5"/>
                  </a:moveTo>
                  <a:cubicBezTo>
                    <a:pt x="2" y="4"/>
                    <a:pt x="4" y="2"/>
                    <a:pt x="5" y="2"/>
                  </a:cubicBezTo>
                  <a:cubicBezTo>
                    <a:pt x="7" y="2"/>
                    <a:pt x="8" y="4"/>
                    <a:pt x="8" y="5"/>
                  </a:cubicBezTo>
                  <a:cubicBezTo>
                    <a:pt x="8" y="7"/>
                    <a:pt x="7" y="8"/>
                    <a:pt x="5" y="8"/>
                  </a:cubicBezTo>
                  <a:cubicBezTo>
                    <a:pt x="4" y="8"/>
                    <a:pt x="2" y="7"/>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 name="Freeform 7">
              <a:extLst>
                <a:ext uri="{FF2B5EF4-FFF2-40B4-BE49-F238E27FC236}">
                  <a16:creationId xmlns:a16="http://schemas.microsoft.com/office/drawing/2014/main" id="{F791D7DF-C4A7-4AF7-93A7-96565E931BA4}"/>
                </a:ext>
              </a:extLst>
            </p:cNvPr>
            <p:cNvSpPr>
              <a:spLocks noEditPoints="1"/>
            </p:cNvSpPr>
            <p:nvPr/>
          </p:nvSpPr>
          <p:spPr bwMode="auto">
            <a:xfrm>
              <a:off x="2802" y="1540"/>
              <a:ext cx="157" cy="154"/>
            </a:xfrm>
            <a:custGeom>
              <a:avLst/>
              <a:gdLst>
                <a:gd name="T0" fmla="*/ 66 w 87"/>
                <a:gd name="T1" fmla="*/ 36 h 85"/>
                <a:gd name="T2" fmla="*/ 43 w 87"/>
                <a:gd name="T3" fmla="*/ 0 h 85"/>
                <a:gd name="T4" fmla="*/ 21 w 87"/>
                <a:gd name="T5" fmla="*/ 36 h 85"/>
                <a:gd name="T6" fmla="*/ 1 w 87"/>
                <a:gd name="T7" fmla="*/ 60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4 h 85"/>
                <a:gd name="T20" fmla="*/ 35 w 87"/>
                <a:gd name="T21" fmla="*/ 56 h 85"/>
                <a:gd name="T22" fmla="*/ 23 w 87"/>
                <a:gd name="T23" fmla="*/ 48 h 85"/>
                <a:gd name="T24" fmla="*/ 22 w 87"/>
                <a:gd name="T25" fmla="*/ 82 h 85"/>
                <a:gd name="T26" fmla="*/ 3 w 87"/>
                <a:gd name="T27" fmla="*/ 65 h 85"/>
                <a:gd name="T28" fmla="*/ 38 w 87"/>
                <a:gd name="T29" fmla="*/ 57 h 85"/>
                <a:gd name="T30" fmla="*/ 37 w 87"/>
                <a:gd name="T31" fmla="*/ 54 h 85"/>
                <a:gd name="T32" fmla="*/ 29 w 87"/>
                <a:gd name="T33" fmla="*/ 47 h 85"/>
                <a:gd name="T34" fmla="*/ 24 w 87"/>
                <a:gd name="T35" fmla="*/ 45 h 85"/>
                <a:gd name="T36" fmla="*/ 6 w 87"/>
                <a:gd name="T37" fmla="*/ 51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6 h 85"/>
                <a:gd name="T56" fmla="*/ 51 w 87"/>
                <a:gd name="T57" fmla="*/ 52 h 85"/>
                <a:gd name="T58" fmla="*/ 47 w 87"/>
                <a:gd name="T59" fmla="*/ 66 h 85"/>
                <a:gd name="T60" fmla="*/ 55 w 87"/>
                <a:gd name="T61" fmla="*/ 81 h 85"/>
                <a:gd name="T62" fmla="*/ 42 w 87"/>
                <a:gd name="T63" fmla="*/ 74 h 85"/>
                <a:gd name="T64" fmla="*/ 40 w 87"/>
                <a:gd name="T65" fmla="*/ 65 h 85"/>
                <a:gd name="T66" fmla="*/ 58 w 87"/>
                <a:gd name="T67" fmla="*/ 10 h 85"/>
                <a:gd name="T68" fmla="*/ 59 w 87"/>
                <a:gd name="T69" fmla="*/ 13 h 85"/>
                <a:gd name="T70" fmla="*/ 60 w 87"/>
                <a:gd name="T71" fmla="*/ 17 h 85"/>
                <a:gd name="T72" fmla="*/ 43 w 87"/>
                <a:gd name="T73" fmla="*/ 28 h 85"/>
                <a:gd name="T74" fmla="*/ 27 w 87"/>
                <a:gd name="T75" fmla="*/ 17 h 85"/>
                <a:gd name="T76" fmla="*/ 28 w 87"/>
                <a:gd name="T77" fmla="*/ 13 h 85"/>
                <a:gd name="T78" fmla="*/ 29 w 87"/>
                <a:gd name="T79" fmla="*/ 11 h 85"/>
                <a:gd name="T80" fmla="*/ 43 w 87"/>
                <a:gd name="T81" fmla="*/ 37 h 85"/>
                <a:gd name="T82" fmla="*/ 61 w 87"/>
                <a:gd name="T83" fmla="*/ 49 h 85"/>
                <a:gd name="T84" fmla="*/ 59 w 87"/>
                <a:gd name="T85" fmla="*/ 80 h 85"/>
                <a:gd name="T86" fmla="*/ 64 w 87"/>
                <a:gd name="T87" fmla="*/ 48 h 85"/>
                <a:gd name="T88" fmla="*/ 83 w 87"/>
                <a:gd name="T89" fmla="*/ 59 h 85"/>
                <a:gd name="T90" fmla="*/ 65 w 87"/>
                <a:gd name="T91" fmla="*/ 82 h 85"/>
                <a:gd name="T92" fmla="*/ 60 w 87"/>
                <a:gd name="T9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2"/>
                  </a:cubicBezTo>
                  <a:cubicBezTo>
                    <a:pt x="74" y="39"/>
                    <a:pt x="70" y="37"/>
                    <a:pt x="66" y="36"/>
                  </a:cubicBezTo>
                  <a:cubicBezTo>
                    <a:pt x="67" y="33"/>
                    <a:pt x="68" y="30"/>
                    <a:pt x="68" y="27"/>
                  </a:cubicBezTo>
                  <a:cubicBezTo>
                    <a:pt x="68" y="20"/>
                    <a:pt x="65" y="14"/>
                    <a:pt x="60" y="9"/>
                  </a:cubicBezTo>
                  <a:cubicBezTo>
                    <a:pt x="56" y="4"/>
                    <a:pt x="50" y="0"/>
                    <a:pt x="43" y="0"/>
                  </a:cubicBezTo>
                  <a:cubicBezTo>
                    <a:pt x="37" y="0"/>
                    <a:pt x="30" y="4"/>
                    <a:pt x="27" y="9"/>
                  </a:cubicBezTo>
                  <a:cubicBezTo>
                    <a:pt x="22" y="14"/>
                    <a:pt x="19" y="20"/>
                    <a:pt x="19" y="27"/>
                  </a:cubicBezTo>
                  <a:cubicBezTo>
                    <a:pt x="19" y="30"/>
                    <a:pt x="20" y="33"/>
                    <a:pt x="21" y="36"/>
                  </a:cubicBezTo>
                  <a:cubicBezTo>
                    <a:pt x="17" y="37"/>
                    <a:pt x="13" y="39"/>
                    <a:pt x="10" y="42"/>
                  </a:cubicBezTo>
                  <a:cubicBezTo>
                    <a:pt x="5" y="46"/>
                    <a:pt x="1" y="52"/>
                    <a:pt x="1" y="59"/>
                  </a:cubicBezTo>
                  <a:cubicBezTo>
                    <a:pt x="1" y="59"/>
                    <a:pt x="1" y="59"/>
                    <a:pt x="1" y="60"/>
                  </a:cubicBezTo>
                  <a:cubicBezTo>
                    <a:pt x="1" y="61"/>
                    <a:pt x="0" y="63"/>
                    <a:pt x="0" y="65"/>
                  </a:cubicBezTo>
                  <a:cubicBezTo>
                    <a:pt x="0" y="76"/>
                    <a:pt x="9" y="85"/>
                    <a:pt x="20" y="85"/>
                  </a:cubicBezTo>
                  <a:cubicBezTo>
                    <a:pt x="21" y="85"/>
                    <a:pt x="21" y="85"/>
                    <a:pt x="22" y="84"/>
                  </a:cubicBezTo>
                  <a:cubicBezTo>
                    <a:pt x="29" y="85"/>
                    <a:pt x="36" y="83"/>
                    <a:pt x="41" y="79"/>
                  </a:cubicBezTo>
                  <a:cubicBezTo>
                    <a:pt x="42" y="78"/>
                    <a:pt x="42" y="77"/>
                    <a:pt x="43" y="77"/>
                  </a:cubicBezTo>
                  <a:cubicBezTo>
                    <a:pt x="44" y="77"/>
                    <a:pt x="45" y="78"/>
                    <a:pt x="46" y="79"/>
                  </a:cubicBezTo>
                  <a:cubicBezTo>
                    <a:pt x="50" y="83"/>
                    <a:pt x="56" y="85"/>
                    <a:pt x="61" y="85"/>
                  </a:cubicBezTo>
                  <a:cubicBezTo>
                    <a:pt x="61" y="85"/>
                    <a:pt x="61" y="85"/>
                    <a:pt x="61" y="85"/>
                  </a:cubicBezTo>
                  <a:cubicBezTo>
                    <a:pt x="62" y="85"/>
                    <a:pt x="64" y="85"/>
                    <a:pt x="65" y="84"/>
                  </a:cubicBezTo>
                  <a:cubicBezTo>
                    <a:pt x="65" y="84"/>
                    <a:pt x="66" y="85"/>
                    <a:pt x="67" y="85"/>
                  </a:cubicBezTo>
                  <a:cubicBezTo>
                    <a:pt x="78" y="85"/>
                    <a:pt x="87" y="76"/>
                    <a:pt x="87" y="65"/>
                  </a:cubicBezTo>
                  <a:cubicBezTo>
                    <a:pt x="87" y="63"/>
                    <a:pt x="86" y="61"/>
                    <a:pt x="86" y="59"/>
                  </a:cubicBezTo>
                  <a:close/>
                  <a:moveTo>
                    <a:pt x="35" y="56"/>
                  </a:moveTo>
                  <a:cubicBezTo>
                    <a:pt x="35" y="57"/>
                    <a:pt x="35" y="57"/>
                    <a:pt x="35" y="57"/>
                  </a:cubicBezTo>
                  <a:cubicBezTo>
                    <a:pt x="35" y="57"/>
                    <a:pt x="35" y="57"/>
                    <a:pt x="35" y="57"/>
                  </a:cubicBezTo>
                  <a:cubicBezTo>
                    <a:pt x="35" y="57"/>
                    <a:pt x="35" y="58"/>
                    <a:pt x="36" y="58"/>
                  </a:cubicBezTo>
                  <a:cubicBezTo>
                    <a:pt x="36" y="59"/>
                    <a:pt x="37" y="60"/>
                    <a:pt x="37" y="62"/>
                  </a:cubicBezTo>
                  <a:cubicBezTo>
                    <a:pt x="37" y="62"/>
                    <a:pt x="37" y="63"/>
                    <a:pt x="37" y="64"/>
                  </a:cubicBezTo>
                  <a:cubicBezTo>
                    <a:pt x="37" y="64"/>
                    <a:pt x="37" y="64"/>
                    <a:pt x="37" y="65"/>
                  </a:cubicBezTo>
                  <a:cubicBezTo>
                    <a:pt x="30" y="62"/>
                    <a:pt x="26" y="56"/>
                    <a:pt x="26" y="49"/>
                  </a:cubicBezTo>
                  <a:cubicBezTo>
                    <a:pt x="30" y="50"/>
                    <a:pt x="33" y="53"/>
                    <a:pt x="35" y="56"/>
                  </a:cubicBezTo>
                  <a:close/>
                  <a:moveTo>
                    <a:pt x="20" y="48"/>
                  </a:moveTo>
                  <a:cubicBezTo>
                    <a:pt x="21" y="48"/>
                    <a:pt x="22" y="48"/>
                    <a:pt x="23" y="48"/>
                  </a:cubicBezTo>
                  <a:cubicBezTo>
                    <a:pt x="23" y="48"/>
                    <a:pt x="23" y="48"/>
                    <a:pt x="23" y="48"/>
                  </a:cubicBezTo>
                  <a:cubicBezTo>
                    <a:pt x="23" y="57"/>
                    <a:pt x="28" y="65"/>
                    <a:pt x="37" y="68"/>
                  </a:cubicBezTo>
                  <a:cubicBezTo>
                    <a:pt x="36" y="72"/>
                    <a:pt x="34" y="75"/>
                    <a:pt x="31" y="78"/>
                  </a:cubicBezTo>
                  <a:cubicBezTo>
                    <a:pt x="28" y="80"/>
                    <a:pt x="25" y="81"/>
                    <a:pt x="22" y="82"/>
                  </a:cubicBezTo>
                  <a:cubicBezTo>
                    <a:pt x="22" y="82"/>
                    <a:pt x="22" y="82"/>
                    <a:pt x="22" y="82"/>
                  </a:cubicBezTo>
                  <a:cubicBezTo>
                    <a:pt x="21" y="82"/>
                    <a:pt x="21" y="82"/>
                    <a:pt x="20" y="82"/>
                  </a:cubicBezTo>
                  <a:cubicBezTo>
                    <a:pt x="11" y="82"/>
                    <a:pt x="3" y="74"/>
                    <a:pt x="3" y="65"/>
                  </a:cubicBezTo>
                  <a:cubicBezTo>
                    <a:pt x="3" y="55"/>
                    <a:pt x="11" y="48"/>
                    <a:pt x="20" y="48"/>
                  </a:cubicBezTo>
                  <a:close/>
                  <a:moveTo>
                    <a:pt x="40" y="65"/>
                  </a:moveTo>
                  <a:cubicBezTo>
                    <a:pt x="40" y="62"/>
                    <a:pt x="39" y="59"/>
                    <a:pt x="38" y="57"/>
                  </a:cubicBezTo>
                  <a:cubicBezTo>
                    <a:pt x="38" y="57"/>
                    <a:pt x="38" y="57"/>
                    <a:pt x="38" y="57"/>
                  </a:cubicBezTo>
                  <a:cubicBezTo>
                    <a:pt x="38" y="56"/>
                    <a:pt x="38" y="56"/>
                    <a:pt x="37" y="55"/>
                  </a:cubicBezTo>
                  <a:cubicBezTo>
                    <a:pt x="37" y="55"/>
                    <a:pt x="37" y="54"/>
                    <a:pt x="37" y="54"/>
                  </a:cubicBezTo>
                  <a:cubicBezTo>
                    <a:pt x="36" y="53"/>
                    <a:pt x="36" y="53"/>
                    <a:pt x="36" y="53"/>
                  </a:cubicBezTo>
                  <a:cubicBezTo>
                    <a:pt x="36" y="53"/>
                    <a:pt x="36" y="52"/>
                    <a:pt x="35" y="52"/>
                  </a:cubicBezTo>
                  <a:cubicBezTo>
                    <a:pt x="34" y="50"/>
                    <a:pt x="31" y="48"/>
                    <a:pt x="29" y="47"/>
                  </a:cubicBezTo>
                  <a:cubicBezTo>
                    <a:pt x="28" y="47"/>
                    <a:pt x="28" y="46"/>
                    <a:pt x="27" y="46"/>
                  </a:cubicBezTo>
                  <a:cubicBezTo>
                    <a:pt x="27" y="46"/>
                    <a:pt x="26" y="46"/>
                    <a:pt x="25" y="46"/>
                  </a:cubicBezTo>
                  <a:cubicBezTo>
                    <a:pt x="25" y="45"/>
                    <a:pt x="24" y="45"/>
                    <a:pt x="24" y="45"/>
                  </a:cubicBezTo>
                  <a:cubicBezTo>
                    <a:pt x="23" y="45"/>
                    <a:pt x="22" y="45"/>
                    <a:pt x="22" y="45"/>
                  </a:cubicBezTo>
                  <a:cubicBezTo>
                    <a:pt x="17" y="44"/>
                    <a:pt x="11" y="46"/>
                    <a:pt x="7" y="49"/>
                  </a:cubicBezTo>
                  <a:cubicBezTo>
                    <a:pt x="7" y="50"/>
                    <a:pt x="6" y="50"/>
                    <a:pt x="6" y="51"/>
                  </a:cubicBezTo>
                  <a:cubicBezTo>
                    <a:pt x="7" y="48"/>
                    <a:pt x="9" y="46"/>
                    <a:pt x="12" y="44"/>
                  </a:cubicBezTo>
                  <a:cubicBezTo>
                    <a:pt x="15" y="41"/>
                    <a:pt x="19" y="39"/>
                    <a:pt x="23" y="39"/>
                  </a:cubicBezTo>
                  <a:cubicBezTo>
                    <a:pt x="24" y="39"/>
                    <a:pt x="24" y="39"/>
                    <a:pt x="24" y="38"/>
                  </a:cubicBezTo>
                  <a:cubicBezTo>
                    <a:pt x="24" y="38"/>
                    <a:pt x="24" y="37"/>
                    <a:pt x="24" y="37"/>
                  </a:cubicBezTo>
                  <a:cubicBezTo>
                    <a:pt x="23" y="34"/>
                    <a:pt x="22" y="30"/>
                    <a:pt x="22" y="27"/>
                  </a:cubicBezTo>
                  <a:cubicBezTo>
                    <a:pt x="22" y="24"/>
                    <a:pt x="22" y="21"/>
                    <a:pt x="24" y="18"/>
                  </a:cubicBezTo>
                  <a:cubicBezTo>
                    <a:pt x="24" y="19"/>
                    <a:pt x="23" y="19"/>
                    <a:pt x="23" y="20"/>
                  </a:cubicBezTo>
                  <a:cubicBezTo>
                    <a:pt x="23" y="25"/>
                    <a:pt x="26" y="30"/>
                    <a:pt x="29" y="34"/>
                  </a:cubicBezTo>
                  <a:cubicBezTo>
                    <a:pt x="30" y="35"/>
                    <a:pt x="30" y="35"/>
                    <a:pt x="31" y="35"/>
                  </a:cubicBezTo>
                  <a:cubicBezTo>
                    <a:pt x="31" y="36"/>
                    <a:pt x="32" y="36"/>
                    <a:pt x="32" y="36"/>
                  </a:cubicBezTo>
                  <a:cubicBezTo>
                    <a:pt x="33" y="37"/>
                    <a:pt x="33" y="37"/>
                    <a:pt x="34" y="37"/>
                  </a:cubicBezTo>
                  <a:cubicBezTo>
                    <a:pt x="40" y="41"/>
                    <a:pt x="47" y="41"/>
                    <a:pt x="53" y="37"/>
                  </a:cubicBezTo>
                  <a:cubicBezTo>
                    <a:pt x="53" y="37"/>
                    <a:pt x="54" y="37"/>
                    <a:pt x="54" y="36"/>
                  </a:cubicBezTo>
                  <a:cubicBezTo>
                    <a:pt x="55" y="36"/>
                    <a:pt x="55" y="36"/>
                    <a:pt x="56" y="35"/>
                  </a:cubicBezTo>
                  <a:cubicBezTo>
                    <a:pt x="56" y="35"/>
                    <a:pt x="57" y="35"/>
                    <a:pt x="57" y="34"/>
                  </a:cubicBezTo>
                  <a:cubicBezTo>
                    <a:pt x="61" y="30"/>
                    <a:pt x="63" y="25"/>
                    <a:pt x="63" y="20"/>
                  </a:cubicBezTo>
                  <a:cubicBezTo>
                    <a:pt x="63" y="19"/>
                    <a:pt x="63" y="19"/>
                    <a:pt x="63" y="18"/>
                  </a:cubicBezTo>
                  <a:cubicBezTo>
                    <a:pt x="64" y="21"/>
                    <a:pt x="65" y="24"/>
                    <a:pt x="65" y="27"/>
                  </a:cubicBezTo>
                  <a:cubicBezTo>
                    <a:pt x="65" y="30"/>
                    <a:pt x="64" y="34"/>
                    <a:pt x="62" y="37"/>
                  </a:cubicBezTo>
                  <a:cubicBezTo>
                    <a:pt x="62" y="37"/>
                    <a:pt x="62" y="38"/>
                    <a:pt x="62" y="38"/>
                  </a:cubicBezTo>
                  <a:cubicBezTo>
                    <a:pt x="63" y="39"/>
                    <a:pt x="63" y="39"/>
                    <a:pt x="63" y="39"/>
                  </a:cubicBezTo>
                  <a:cubicBezTo>
                    <a:pt x="68" y="39"/>
                    <a:pt x="72" y="41"/>
                    <a:pt x="75" y="44"/>
                  </a:cubicBezTo>
                  <a:cubicBezTo>
                    <a:pt x="77" y="46"/>
                    <a:pt x="79" y="48"/>
                    <a:pt x="81" y="51"/>
                  </a:cubicBezTo>
                  <a:cubicBezTo>
                    <a:pt x="80" y="50"/>
                    <a:pt x="80" y="50"/>
                    <a:pt x="79" y="49"/>
                  </a:cubicBezTo>
                  <a:cubicBezTo>
                    <a:pt x="75" y="46"/>
                    <a:pt x="70" y="44"/>
                    <a:pt x="65" y="45"/>
                  </a:cubicBezTo>
                  <a:cubicBezTo>
                    <a:pt x="64" y="45"/>
                    <a:pt x="64" y="45"/>
                    <a:pt x="63" y="45"/>
                  </a:cubicBezTo>
                  <a:cubicBezTo>
                    <a:pt x="62" y="45"/>
                    <a:pt x="62" y="45"/>
                    <a:pt x="61" y="46"/>
                  </a:cubicBezTo>
                  <a:cubicBezTo>
                    <a:pt x="61" y="46"/>
                    <a:pt x="60" y="46"/>
                    <a:pt x="59" y="46"/>
                  </a:cubicBezTo>
                  <a:cubicBezTo>
                    <a:pt x="59" y="46"/>
                    <a:pt x="58" y="47"/>
                    <a:pt x="58" y="47"/>
                  </a:cubicBezTo>
                  <a:cubicBezTo>
                    <a:pt x="55" y="48"/>
                    <a:pt x="53" y="50"/>
                    <a:pt x="51" y="52"/>
                  </a:cubicBezTo>
                  <a:cubicBezTo>
                    <a:pt x="49" y="55"/>
                    <a:pt x="47" y="59"/>
                    <a:pt x="47" y="62"/>
                  </a:cubicBezTo>
                  <a:cubicBezTo>
                    <a:pt x="47" y="63"/>
                    <a:pt x="47" y="64"/>
                    <a:pt x="47" y="64"/>
                  </a:cubicBezTo>
                  <a:cubicBezTo>
                    <a:pt x="47" y="65"/>
                    <a:pt x="47" y="65"/>
                    <a:pt x="47" y="66"/>
                  </a:cubicBezTo>
                  <a:cubicBezTo>
                    <a:pt x="47" y="67"/>
                    <a:pt x="47" y="67"/>
                    <a:pt x="47" y="68"/>
                  </a:cubicBezTo>
                  <a:cubicBezTo>
                    <a:pt x="48" y="73"/>
                    <a:pt x="50" y="77"/>
                    <a:pt x="54" y="80"/>
                  </a:cubicBezTo>
                  <a:cubicBezTo>
                    <a:pt x="55" y="80"/>
                    <a:pt x="55" y="81"/>
                    <a:pt x="55" y="81"/>
                  </a:cubicBezTo>
                  <a:cubicBezTo>
                    <a:pt x="53" y="80"/>
                    <a:pt x="50" y="79"/>
                    <a:pt x="48" y="77"/>
                  </a:cubicBezTo>
                  <a:cubicBezTo>
                    <a:pt x="47" y="76"/>
                    <a:pt x="45" y="75"/>
                    <a:pt x="44" y="74"/>
                  </a:cubicBezTo>
                  <a:cubicBezTo>
                    <a:pt x="44" y="73"/>
                    <a:pt x="43" y="73"/>
                    <a:pt x="42" y="74"/>
                  </a:cubicBezTo>
                  <a:cubicBezTo>
                    <a:pt x="41" y="75"/>
                    <a:pt x="40" y="76"/>
                    <a:pt x="39" y="77"/>
                  </a:cubicBezTo>
                  <a:cubicBezTo>
                    <a:pt x="37" y="79"/>
                    <a:pt x="34" y="80"/>
                    <a:pt x="31" y="81"/>
                  </a:cubicBezTo>
                  <a:cubicBezTo>
                    <a:pt x="37" y="77"/>
                    <a:pt x="40" y="71"/>
                    <a:pt x="40" y="65"/>
                  </a:cubicBezTo>
                  <a:close/>
                  <a:moveTo>
                    <a:pt x="29" y="11"/>
                  </a:moveTo>
                  <a:cubicBezTo>
                    <a:pt x="32" y="6"/>
                    <a:pt x="38" y="3"/>
                    <a:pt x="43" y="3"/>
                  </a:cubicBezTo>
                  <a:cubicBezTo>
                    <a:pt x="49" y="3"/>
                    <a:pt x="54" y="6"/>
                    <a:pt x="58" y="10"/>
                  </a:cubicBezTo>
                  <a:cubicBezTo>
                    <a:pt x="58" y="11"/>
                    <a:pt x="58" y="11"/>
                    <a:pt x="58" y="11"/>
                  </a:cubicBezTo>
                  <a:cubicBezTo>
                    <a:pt x="58" y="11"/>
                    <a:pt x="58" y="12"/>
                    <a:pt x="59" y="13"/>
                  </a:cubicBezTo>
                  <a:cubicBezTo>
                    <a:pt x="59" y="13"/>
                    <a:pt x="59" y="13"/>
                    <a:pt x="59" y="13"/>
                  </a:cubicBezTo>
                  <a:cubicBezTo>
                    <a:pt x="59" y="14"/>
                    <a:pt x="59" y="14"/>
                    <a:pt x="60" y="15"/>
                  </a:cubicBezTo>
                  <a:cubicBezTo>
                    <a:pt x="60" y="15"/>
                    <a:pt x="60" y="16"/>
                    <a:pt x="60" y="16"/>
                  </a:cubicBezTo>
                  <a:cubicBezTo>
                    <a:pt x="60" y="16"/>
                    <a:pt x="60" y="16"/>
                    <a:pt x="60" y="17"/>
                  </a:cubicBezTo>
                  <a:cubicBezTo>
                    <a:pt x="60" y="18"/>
                    <a:pt x="60" y="19"/>
                    <a:pt x="60" y="20"/>
                  </a:cubicBezTo>
                  <a:cubicBezTo>
                    <a:pt x="60" y="24"/>
                    <a:pt x="59" y="29"/>
                    <a:pt x="55" y="32"/>
                  </a:cubicBezTo>
                  <a:cubicBezTo>
                    <a:pt x="52" y="29"/>
                    <a:pt x="48" y="28"/>
                    <a:pt x="43" y="28"/>
                  </a:cubicBezTo>
                  <a:cubicBezTo>
                    <a:pt x="39" y="28"/>
                    <a:pt x="35" y="29"/>
                    <a:pt x="31" y="32"/>
                  </a:cubicBezTo>
                  <a:cubicBezTo>
                    <a:pt x="28" y="29"/>
                    <a:pt x="26" y="24"/>
                    <a:pt x="26" y="20"/>
                  </a:cubicBezTo>
                  <a:cubicBezTo>
                    <a:pt x="26" y="19"/>
                    <a:pt x="26" y="18"/>
                    <a:pt x="27" y="17"/>
                  </a:cubicBezTo>
                  <a:cubicBezTo>
                    <a:pt x="27" y="16"/>
                    <a:pt x="27" y="16"/>
                    <a:pt x="27" y="16"/>
                  </a:cubicBezTo>
                  <a:cubicBezTo>
                    <a:pt x="27" y="16"/>
                    <a:pt x="27" y="15"/>
                    <a:pt x="27" y="15"/>
                  </a:cubicBezTo>
                  <a:cubicBezTo>
                    <a:pt x="27" y="14"/>
                    <a:pt x="28" y="13"/>
                    <a:pt x="28" y="13"/>
                  </a:cubicBezTo>
                  <a:cubicBezTo>
                    <a:pt x="28" y="12"/>
                    <a:pt x="29" y="11"/>
                    <a:pt x="29" y="11"/>
                  </a:cubicBezTo>
                  <a:cubicBezTo>
                    <a:pt x="29" y="11"/>
                    <a:pt x="29" y="11"/>
                    <a:pt x="29" y="11"/>
                  </a:cubicBezTo>
                  <a:cubicBezTo>
                    <a:pt x="29" y="11"/>
                    <a:pt x="29" y="11"/>
                    <a:pt x="29" y="11"/>
                  </a:cubicBezTo>
                  <a:close/>
                  <a:moveTo>
                    <a:pt x="43" y="31"/>
                  </a:moveTo>
                  <a:cubicBezTo>
                    <a:pt x="47" y="31"/>
                    <a:pt x="50" y="32"/>
                    <a:pt x="53" y="34"/>
                  </a:cubicBezTo>
                  <a:cubicBezTo>
                    <a:pt x="50" y="36"/>
                    <a:pt x="47" y="37"/>
                    <a:pt x="43" y="37"/>
                  </a:cubicBezTo>
                  <a:cubicBezTo>
                    <a:pt x="40" y="37"/>
                    <a:pt x="36" y="36"/>
                    <a:pt x="33" y="34"/>
                  </a:cubicBezTo>
                  <a:cubicBezTo>
                    <a:pt x="36" y="32"/>
                    <a:pt x="40" y="31"/>
                    <a:pt x="43" y="31"/>
                  </a:cubicBezTo>
                  <a:close/>
                  <a:moveTo>
                    <a:pt x="61" y="49"/>
                  </a:moveTo>
                  <a:cubicBezTo>
                    <a:pt x="61" y="56"/>
                    <a:pt x="56" y="62"/>
                    <a:pt x="50" y="65"/>
                  </a:cubicBezTo>
                  <a:cubicBezTo>
                    <a:pt x="50" y="58"/>
                    <a:pt x="54" y="51"/>
                    <a:pt x="61" y="49"/>
                  </a:cubicBezTo>
                  <a:close/>
                  <a:moveTo>
                    <a:pt x="59" y="80"/>
                  </a:moveTo>
                  <a:cubicBezTo>
                    <a:pt x="54" y="77"/>
                    <a:pt x="51" y="73"/>
                    <a:pt x="50" y="68"/>
                  </a:cubicBezTo>
                  <a:cubicBezTo>
                    <a:pt x="58" y="65"/>
                    <a:pt x="64" y="57"/>
                    <a:pt x="64" y="48"/>
                  </a:cubicBezTo>
                  <a:cubicBezTo>
                    <a:pt x="64" y="48"/>
                    <a:pt x="64" y="48"/>
                    <a:pt x="64" y="48"/>
                  </a:cubicBezTo>
                  <a:cubicBezTo>
                    <a:pt x="65" y="48"/>
                    <a:pt x="66" y="48"/>
                    <a:pt x="67" y="48"/>
                  </a:cubicBezTo>
                  <a:cubicBezTo>
                    <a:pt x="73" y="48"/>
                    <a:pt x="80" y="52"/>
                    <a:pt x="82" y="58"/>
                  </a:cubicBezTo>
                  <a:cubicBezTo>
                    <a:pt x="82" y="58"/>
                    <a:pt x="83" y="59"/>
                    <a:pt x="83" y="59"/>
                  </a:cubicBezTo>
                  <a:cubicBezTo>
                    <a:pt x="83" y="61"/>
                    <a:pt x="84" y="63"/>
                    <a:pt x="84" y="65"/>
                  </a:cubicBezTo>
                  <a:cubicBezTo>
                    <a:pt x="84" y="74"/>
                    <a:pt x="76" y="82"/>
                    <a:pt x="67" y="82"/>
                  </a:cubicBezTo>
                  <a:cubicBezTo>
                    <a:pt x="66" y="82"/>
                    <a:pt x="66" y="82"/>
                    <a:pt x="65" y="82"/>
                  </a:cubicBezTo>
                  <a:cubicBezTo>
                    <a:pt x="65" y="82"/>
                    <a:pt x="65" y="82"/>
                    <a:pt x="65" y="82"/>
                  </a:cubicBezTo>
                  <a:cubicBezTo>
                    <a:pt x="64" y="82"/>
                    <a:pt x="63" y="81"/>
                    <a:pt x="62" y="81"/>
                  </a:cubicBezTo>
                  <a:cubicBezTo>
                    <a:pt x="62" y="81"/>
                    <a:pt x="61" y="81"/>
                    <a:pt x="60" y="81"/>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2" name="Rectangle 1">
            <a:extLst>
              <a:ext uri="{FF2B5EF4-FFF2-40B4-BE49-F238E27FC236}">
                <a16:creationId xmlns:a16="http://schemas.microsoft.com/office/drawing/2014/main" id="{D941A42D-75B0-47CC-BB9B-14DCA7FBC5D0}"/>
              </a:ext>
            </a:extLst>
          </p:cNvPr>
          <p:cNvSpPr/>
          <p:nvPr/>
        </p:nvSpPr>
        <p:spPr>
          <a:xfrm>
            <a:off x="0"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266501"/>
          </a:xfrm>
          <a:prstGeom prst="rect">
            <a:avLst/>
          </a:prstGeom>
          <a:noFill/>
        </p:spPr>
        <p:txBody>
          <a:bodyPr wrap="square" rtlCol="0" anchor="t">
            <a:spAutoFit/>
          </a:bodyPr>
          <a:lstStyle/>
          <a:p>
            <a:pPr defTabSz="685783">
              <a:lnSpc>
                <a:spcPct val="90000"/>
              </a:lnSpc>
              <a:spcBef>
                <a:spcPts val="600"/>
              </a:spcBef>
            </a:pPr>
            <a:r>
              <a:rPr lang="en-US" sz="2800" dirty="0">
                <a:solidFill>
                  <a:schemeClr val="bg1"/>
                </a:solidFill>
                <a:latin typeface="CiscoSans ExtraLight" charset="0"/>
                <a:ea typeface="CiscoSans ExtraLight" charset="0"/>
                <a:cs typeface="CiscoSans ExtraLight" charset="0"/>
              </a:rPr>
              <a:t>Protect the Workload</a:t>
            </a:r>
            <a:br>
              <a:rPr lang="en-US" sz="2800" dirty="0">
                <a:solidFill>
                  <a:schemeClr val="bg1"/>
                </a:solidFill>
                <a:latin typeface="CiscoSans ExtraLight" charset="0"/>
                <a:ea typeface="CiscoSans ExtraLight" charset="0"/>
                <a:cs typeface="CiscoSans ExtraLight" charset="0"/>
              </a:rPr>
            </a:br>
            <a:r>
              <a:rPr lang="en-US" sz="2800" dirty="0">
                <a:solidFill>
                  <a:schemeClr val="bg2"/>
                </a:solidFill>
                <a:latin typeface="CiscoSans ExtraLight" charset="0"/>
                <a:ea typeface="CiscoSans ExtraLight" charset="0"/>
                <a:cs typeface="CiscoSans ExtraLight" charset="0"/>
              </a:rPr>
              <a:t>Everywhere</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03</a:t>
            </a:r>
          </a:p>
        </p:txBody>
      </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sp>
        <p:nvSpPr>
          <p:cNvPr id="1264" name="TextBox 1263">
            <a:extLst>
              <a:ext uri="{FF2B5EF4-FFF2-40B4-BE49-F238E27FC236}">
                <a16:creationId xmlns:a16="http://schemas.microsoft.com/office/drawing/2014/main" id="{3A62242C-C137-49FD-A463-6BE0BEE29070}"/>
              </a:ext>
            </a:extLst>
          </p:cNvPr>
          <p:cNvSpPr txBox="1"/>
          <p:nvPr/>
        </p:nvSpPr>
        <p:spPr>
          <a:xfrm>
            <a:off x="1047205"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02</a:t>
            </a:r>
          </a:p>
        </p:txBody>
      </p:sp>
      <p:grpSp>
        <p:nvGrpSpPr>
          <p:cNvPr id="1265" name="Group 1264">
            <a:extLst>
              <a:ext uri="{FF2B5EF4-FFF2-40B4-BE49-F238E27FC236}">
                <a16:creationId xmlns:a16="http://schemas.microsoft.com/office/drawing/2014/main" id="{0147FDED-F24C-4D80-A76F-E04E3AD489C2}"/>
              </a:ext>
            </a:extLst>
          </p:cNvPr>
          <p:cNvGrpSpPr/>
          <p:nvPr/>
        </p:nvGrpSpPr>
        <p:grpSpPr>
          <a:xfrm>
            <a:off x="1064458" y="710972"/>
            <a:ext cx="457390" cy="457390"/>
            <a:chOff x="1176043" y="485585"/>
            <a:chExt cx="457390" cy="457390"/>
          </a:xfrm>
        </p:grpSpPr>
        <p:sp>
          <p:nvSpPr>
            <p:cNvPr id="1266" name="Oval 1265">
              <a:extLst>
                <a:ext uri="{FF2B5EF4-FFF2-40B4-BE49-F238E27FC236}">
                  <a16:creationId xmlns:a16="http://schemas.microsoft.com/office/drawing/2014/main" id="{279965A9-BEC6-4FF4-ADCB-FE2AFFC1C41B}"/>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267" name="Group 1266">
              <a:extLst>
                <a:ext uri="{FF2B5EF4-FFF2-40B4-BE49-F238E27FC236}">
                  <a16:creationId xmlns:a16="http://schemas.microsoft.com/office/drawing/2014/main" id="{DE98A654-CFB5-47C2-962D-D702E35DC8C4}"/>
                </a:ext>
              </a:extLst>
            </p:cNvPr>
            <p:cNvGrpSpPr/>
            <p:nvPr/>
          </p:nvGrpSpPr>
          <p:grpSpPr>
            <a:xfrm>
              <a:off x="1230721" y="544915"/>
              <a:ext cx="349271" cy="349271"/>
              <a:chOff x="2581275" y="2152858"/>
              <a:chExt cx="933450" cy="933450"/>
            </a:xfrm>
          </p:grpSpPr>
          <p:sp>
            <p:nvSpPr>
              <p:cNvPr id="1268" name="Freeform 5">
                <a:extLst>
                  <a:ext uri="{FF2B5EF4-FFF2-40B4-BE49-F238E27FC236}">
                    <a16:creationId xmlns:a16="http://schemas.microsoft.com/office/drawing/2014/main" id="{8C8F4F87-76D6-4F17-9275-FC82569F6E02}"/>
                  </a:ext>
                </a:extLst>
              </p:cNvPr>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nvGrpSpPr>
              <p:cNvPr id="1269" name="Group 1268">
                <a:extLst>
                  <a:ext uri="{FF2B5EF4-FFF2-40B4-BE49-F238E27FC236}">
                    <a16:creationId xmlns:a16="http://schemas.microsoft.com/office/drawing/2014/main" id="{160CD534-F88C-4CBD-99D8-3CA07E05A0D7}"/>
                  </a:ext>
                </a:extLst>
              </p:cNvPr>
              <p:cNvGrpSpPr/>
              <p:nvPr/>
            </p:nvGrpSpPr>
            <p:grpSpPr>
              <a:xfrm>
                <a:off x="2728913" y="2324308"/>
                <a:ext cx="638175" cy="590551"/>
                <a:chOff x="2728913" y="2324100"/>
                <a:chExt cx="638175" cy="590551"/>
              </a:xfrm>
              <a:solidFill>
                <a:schemeClr val="accent1">
                  <a:lumMod val="75000"/>
                  <a:alpha val="40000"/>
                </a:schemeClr>
              </a:solidFill>
            </p:grpSpPr>
            <p:sp>
              <p:nvSpPr>
                <p:cNvPr id="1270" name="Freeform 6">
                  <a:extLst>
                    <a:ext uri="{FF2B5EF4-FFF2-40B4-BE49-F238E27FC236}">
                      <a16:creationId xmlns:a16="http://schemas.microsoft.com/office/drawing/2014/main" id="{6EEE40AC-8FB2-495B-8372-F54495771D79}"/>
                    </a:ext>
                  </a:extLst>
                </p:cNvPr>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1" name="Freeform 7">
                  <a:extLst>
                    <a:ext uri="{FF2B5EF4-FFF2-40B4-BE49-F238E27FC236}">
                      <a16:creationId xmlns:a16="http://schemas.microsoft.com/office/drawing/2014/main" id="{F95118E3-2584-499B-9C4E-3324F810E755}"/>
                    </a:ext>
                  </a:extLst>
                </p:cNvPr>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2" name="Freeform 8">
                  <a:extLst>
                    <a:ext uri="{FF2B5EF4-FFF2-40B4-BE49-F238E27FC236}">
                      <a16:creationId xmlns:a16="http://schemas.microsoft.com/office/drawing/2014/main" id="{23E09E73-4FCF-4055-8919-DF0FBF577EA5}"/>
                    </a:ext>
                  </a:extLst>
                </p:cNvPr>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3" name="Freeform 9">
                  <a:extLst>
                    <a:ext uri="{FF2B5EF4-FFF2-40B4-BE49-F238E27FC236}">
                      <a16:creationId xmlns:a16="http://schemas.microsoft.com/office/drawing/2014/main" id="{101A5DCA-741C-4CA4-8C65-03FC970D248B}"/>
                    </a:ext>
                  </a:extLst>
                </p:cNvPr>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4" name="Freeform 10">
                  <a:extLst>
                    <a:ext uri="{FF2B5EF4-FFF2-40B4-BE49-F238E27FC236}">
                      <a16:creationId xmlns:a16="http://schemas.microsoft.com/office/drawing/2014/main" id="{356B938C-066A-44CF-A504-ED81260993ED}"/>
                    </a:ext>
                  </a:extLst>
                </p:cNvPr>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5" name="Freeform 11">
                  <a:extLst>
                    <a:ext uri="{FF2B5EF4-FFF2-40B4-BE49-F238E27FC236}">
                      <a16:creationId xmlns:a16="http://schemas.microsoft.com/office/drawing/2014/main" id="{8D344B2F-8029-4DCF-A6CD-44520CA14415}"/>
                    </a:ext>
                  </a:extLst>
                </p:cNvPr>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6" name="Freeform 12">
                  <a:extLst>
                    <a:ext uri="{FF2B5EF4-FFF2-40B4-BE49-F238E27FC236}">
                      <a16:creationId xmlns:a16="http://schemas.microsoft.com/office/drawing/2014/main" id="{C4B8CFE0-4F19-4F46-8E31-081DF6A5E3CE}"/>
                    </a:ext>
                  </a:extLst>
                </p:cNvPr>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7" name="Freeform 13">
                  <a:extLst>
                    <a:ext uri="{FF2B5EF4-FFF2-40B4-BE49-F238E27FC236}">
                      <a16:creationId xmlns:a16="http://schemas.microsoft.com/office/drawing/2014/main" id="{62A6BA83-BC9E-4C87-B04B-8AB735CD4A2E}"/>
                    </a:ext>
                  </a:extLst>
                </p:cNvPr>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1" name="Freeform 14">
                  <a:extLst>
                    <a:ext uri="{FF2B5EF4-FFF2-40B4-BE49-F238E27FC236}">
                      <a16:creationId xmlns:a16="http://schemas.microsoft.com/office/drawing/2014/main" id="{DA84508E-F07F-40E1-BA8D-831073114E3C}"/>
                    </a:ext>
                  </a:extLst>
                </p:cNvPr>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2" name="Freeform 15">
                  <a:extLst>
                    <a:ext uri="{FF2B5EF4-FFF2-40B4-BE49-F238E27FC236}">
                      <a16:creationId xmlns:a16="http://schemas.microsoft.com/office/drawing/2014/main" id="{B92C3BF0-1EF0-41EE-A98A-5CEDBBDFFF95}"/>
                    </a:ext>
                  </a:extLst>
                </p:cNvPr>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5" name="Freeform 16">
                  <a:extLst>
                    <a:ext uri="{FF2B5EF4-FFF2-40B4-BE49-F238E27FC236}">
                      <a16:creationId xmlns:a16="http://schemas.microsoft.com/office/drawing/2014/main" id="{C1E1D554-1576-4EDD-83FD-15742E5283CE}"/>
                    </a:ext>
                  </a:extLst>
                </p:cNvPr>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6" name="Freeform 17">
                  <a:extLst>
                    <a:ext uri="{FF2B5EF4-FFF2-40B4-BE49-F238E27FC236}">
                      <a16:creationId xmlns:a16="http://schemas.microsoft.com/office/drawing/2014/main" id="{D200CF18-B078-4D61-913B-260B984FF8B4}"/>
                    </a:ext>
                  </a:extLst>
                </p:cNvPr>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8" name="Freeform 18">
                  <a:extLst>
                    <a:ext uri="{FF2B5EF4-FFF2-40B4-BE49-F238E27FC236}">
                      <a16:creationId xmlns:a16="http://schemas.microsoft.com/office/drawing/2014/main" id="{22DCEA91-244B-45C1-958A-B5850DD6C621}"/>
                    </a:ext>
                  </a:extLst>
                </p:cNvPr>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9" name="Freeform 19">
                  <a:extLst>
                    <a:ext uri="{FF2B5EF4-FFF2-40B4-BE49-F238E27FC236}">
                      <a16:creationId xmlns:a16="http://schemas.microsoft.com/office/drawing/2014/main" id="{453596DB-1BD9-4CD9-9699-255A15CD45FA}"/>
                    </a:ext>
                  </a:extLst>
                </p:cNvPr>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0" name="Freeform 20">
                  <a:extLst>
                    <a:ext uri="{FF2B5EF4-FFF2-40B4-BE49-F238E27FC236}">
                      <a16:creationId xmlns:a16="http://schemas.microsoft.com/office/drawing/2014/main" id="{9185536E-A758-4C29-8F5A-768404EB87C5}"/>
                    </a:ext>
                  </a:extLst>
                </p:cNvPr>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3" name="Freeform 21">
                  <a:extLst>
                    <a:ext uri="{FF2B5EF4-FFF2-40B4-BE49-F238E27FC236}">
                      <a16:creationId xmlns:a16="http://schemas.microsoft.com/office/drawing/2014/main" id="{A51C2195-A78B-4380-8C87-E5895F6FED8F}"/>
                    </a:ext>
                  </a:extLst>
                </p:cNvPr>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grpSp>
      <p:sp>
        <p:nvSpPr>
          <p:cNvPr id="1374" name="TextBox 1373">
            <a:extLst>
              <a:ext uri="{FF2B5EF4-FFF2-40B4-BE49-F238E27FC236}">
                <a16:creationId xmlns:a16="http://schemas.microsoft.com/office/drawing/2014/main" id="{0B409806-D7AF-489F-A044-9A0622D06486}"/>
              </a:ext>
            </a:extLst>
          </p:cNvPr>
          <p:cNvSpPr txBox="1"/>
          <p:nvPr/>
        </p:nvSpPr>
        <p:spPr>
          <a:xfrm>
            <a:off x="470129" y="437529"/>
            <a:ext cx="485546" cy="263149"/>
          </a:xfrm>
          <a:prstGeom prst="rect">
            <a:avLst/>
          </a:prstGeom>
          <a:noFill/>
        </p:spPr>
        <p:txBody>
          <a:bodyPr wrap="square" rtlCol="0" anchor="ctr">
            <a:spAutoFit/>
          </a:bodyPr>
          <a:lstStyle/>
          <a:p>
            <a:pPr algn="ctr" defTabSz="685783">
              <a:lnSpc>
                <a:spcPct val="90000"/>
              </a:lnSpc>
              <a:spcBef>
                <a:spcPts val="600"/>
              </a:spcBef>
            </a:pPr>
            <a:r>
              <a:rPr lang="en-US" sz="1200" dirty="0">
                <a:solidFill>
                  <a:schemeClr val="bg2"/>
                </a:solidFill>
                <a:latin typeface="CiscoSans ExtraLight" charset="0"/>
                <a:ea typeface="CiscoSans ExtraLight" charset="0"/>
                <a:cs typeface="CiscoSans ExtraLight" charset="0"/>
              </a:rPr>
              <a:t>01</a:t>
            </a:r>
          </a:p>
        </p:txBody>
      </p:sp>
      <p:grpSp>
        <p:nvGrpSpPr>
          <p:cNvPr id="1375" name="Group 1374">
            <a:extLst>
              <a:ext uri="{FF2B5EF4-FFF2-40B4-BE49-F238E27FC236}">
                <a16:creationId xmlns:a16="http://schemas.microsoft.com/office/drawing/2014/main" id="{55EB1DD6-7C97-4B06-B8AC-51BB1B6247DD}"/>
              </a:ext>
            </a:extLst>
          </p:cNvPr>
          <p:cNvGrpSpPr/>
          <p:nvPr/>
        </p:nvGrpSpPr>
        <p:grpSpPr>
          <a:xfrm>
            <a:off x="485585" y="710972"/>
            <a:ext cx="457390" cy="457390"/>
            <a:chOff x="485585" y="485585"/>
            <a:chExt cx="457390" cy="457390"/>
          </a:xfrm>
        </p:grpSpPr>
        <p:sp>
          <p:nvSpPr>
            <p:cNvPr id="1376" name="Oval 1375">
              <a:extLst>
                <a:ext uri="{FF2B5EF4-FFF2-40B4-BE49-F238E27FC236}">
                  <a16:creationId xmlns:a16="http://schemas.microsoft.com/office/drawing/2014/main" id="{F1F797F5-DAE5-4527-8CB9-01E7DAD7B993}"/>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1377" name="Group 1376">
              <a:extLst>
                <a:ext uri="{FF2B5EF4-FFF2-40B4-BE49-F238E27FC236}">
                  <a16:creationId xmlns:a16="http://schemas.microsoft.com/office/drawing/2014/main" id="{3FE244F8-0123-48B0-B594-7084E6E0630E}"/>
                </a:ext>
              </a:extLst>
            </p:cNvPr>
            <p:cNvGrpSpPr>
              <a:grpSpLocks noChangeAspect="1"/>
            </p:cNvGrpSpPr>
            <p:nvPr/>
          </p:nvGrpSpPr>
          <p:grpSpPr>
            <a:xfrm>
              <a:off x="553540" y="560453"/>
              <a:ext cx="318407" cy="318194"/>
              <a:chOff x="2471710" y="-1801813"/>
              <a:chExt cx="2363788" cy="2362200"/>
            </a:xfrm>
          </p:grpSpPr>
          <p:sp>
            <p:nvSpPr>
              <p:cNvPr id="1378" name="Oval 36">
                <a:extLst>
                  <a:ext uri="{FF2B5EF4-FFF2-40B4-BE49-F238E27FC236}">
                    <a16:creationId xmlns:a16="http://schemas.microsoft.com/office/drawing/2014/main" id="{C07E0534-B5A1-48F2-9BE5-68995A588A25}"/>
                  </a:ext>
                </a:extLst>
              </p:cNvPr>
              <p:cNvSpPr>
                <a:spLocks noChangeArrowheads="1"/>
              </p:cNvSpPr>
              <p:nvPr/>
            </p:nvSpPr>
            <p:spPr bwMode="auto">
              <a:xfrm>
                <a:off x="2471710"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9" name="Freeform 35">
                <a:extLst>
                  <a:ext uri="{FF2B5EF4-FFF2-40B4-BE49-F238E27FC236}">
                    <a16:creationId xmlns:a16="http://schemas.microsoft.com/office/drawing/2014/main" id="{2375AF57-A5A5-49D6-B788-064B1C20EDA4}"/>
                  </a:ext>
                </a:extLst>
              </p:cNvPr>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0" name="Freeform 34">
                <a:extLst>
                  <a:ext uri="{FF2B5EF4-FFF2-40B4-BE49-F238E27FC236}">
                    <a16:creationId xmlns:a16="http://schemas.microsoft.com/office/drawing/2014/main" id="{8C272BC1-B759-4501-8F94-01417BE4DBE8}"/>
                  </a:ext>
                </a:extLst>
              </p:cNvPr>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1" name="Oval 32">
                <a:extLst>
                  <a:ext uri="{FF2B5EF4-FFF2-40B4-BE49-F238E27FC236}">
                    <a16:creationId xmlns:a16="http://schemas.microsoft.com/office/drawing/2014/main" id="{EEE00666-BF63-4A0A-8F3E-8C2AEBEE6D36}"/>
                  </a:ext>
                </a:extLst>
              </p:cNvPr>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82" name="Oval 33">
                <a:extLst>
                  <a:ext uri="{FF2B5EF4-FFF2-40B4-BE49-F238E27FC236}">
                    <a16:creationId xmlns:a16="http://schemas.microsoft.com/office/drawing/2014/main" id="{8E156959-D89A-4E30-B4C8-2E794A1F34A5}"/>
                  </a:ext>
                </a:extLst>
              </p:cNvPr>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sp>
        <p:nvSpPr>
          <p:cNvPr id="898" name="Oval 897">
            <a:extLst>
              <a:ext uri="{FF2B5EF4-FFF2-40B4-BE49-F238E27FC236}">
                <a16:creationId xmlns:a16="http://schemas.microsoft.com/office/drawing/2014/main" id="{B764F741-6593-4D44-AEDE-A3B8034C2351}"/>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899" name="Oval 898">
            <a:extLst>
              <a:ext uri="{FF2B5EF4-FFF2-40B4-BE49-F238E27FC236}">
                <a16:creationId xmlns:a16="http://schemas.microsoft.com/office/drawing/2014/main" id="{C653EF00-1B86-474C-ADCC-30D5267A7C80}"/>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0" name="Oval 899">
            <a:extLst>
              <a:ext uri="{FF2B5EF4-FFF2-40B4-BE49-F238E27FC236}">
                <a16:creationId xmlns:a16="http://schemas.microsoft.com/office/drawing/2014/main" id="{8263A0CD-4F72-47D5-ADA6-17FB447A3724}"/>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1" name="Oval 900">
            <a:extLst>
              <a:ext uri="{FF2B5EF4-FFF2-40B4-BE49-F238E27FC236}">
                <a16:creationId xmlns:a16="http://schemas.microsoft.com/office/drawing/2014/main" id="{3A30F62B-2B49-4A29-A884-337F79F570BA}"/>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2" name="Oval 901">
            <a:extLst>
              <a:ext uri="{FF2B5EF4-FFF2-40B4-BE49-F238E27FC236}">
                <a16:creationId xmlns:a16="http://schemas.microsoft.com/office/drawing/2014/main" id="{6331F13C-2353-41F8-BBF3-9364ED181540}"/>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3" name="Oval 902">
            <a:extLst>
              <a:ext uri="{FF2B5EF4-FFF2-40B4-BE49-F238E27FC236}">
                <a16:creationId xmlns:a16="http://schemas.microsoft.com/office/drawing/2014/main" id="{DB9C550B-7CBB-4EBD-A5AA-3173A057749E}"/>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4" name="Oval 903">
            <a:extLst>
              <a:ext uri="{FF2B5EF4-FFF2-40B4-BE49-F238E27FC236}">
                <a16:creationId xmlns:a16="http://schemas.microsoft.com/office/drawing/2014/main" id="{5CFBF8FB-332A-4C4C-AE30-4F56877122B9}"/>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5" name="Oval 904">
            <a:extLst>
              <a:ext uri="{FF2B5EF4-FFF2-40B4-BE49-F238E27FC236}">
                <a16:creationId xmlns:a16="http://schemas.microsoft.com/office/drawing/2014/main" id="{03D0217E-02B8-475D-8C38-F495DBCA0332}"/>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7" name="Oval 906">
            <a:extLst>
              <a:ext uri="{FF2B5EF4-FFF2-40B4-BE49-F238E27FC236}">
                <a16:creationId xmlns:a16="http://schemas.microsoft.com/office/drawing/2014/main" id="{060A4F43-5625-4AC2-9F2B-5F0DB0EADDF6}"/>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908" name="Oval 907">
            <a:extLst>
              <a:ext uri="{FF2B5EF4-FFF2-40B4-BE49-F238E27FC236}">
                <a16:creationId xmlns:a16="http://schemas.microsoft.com/office/drawing/2014/main" id="{D5B3E41B-8D48-4068-B68D-CB973918EA52}"/>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pic>
        <p:nvPicPr>
          <p:cNvPr id="1223" name="Picture 1222">
            <a:extLst>
              <a:ext uri="{FF2B5EF4-FFF2-40B4-BE49-F238E27FC236}">
                <a16:creationId xmlns:a16="http://schemas.microsoft.com/office/drawing/2014/main" id="{C4C4BB7A-B18E-40E8-83FB-50A62CEC13FF}"/>
              </a:ext>
            </a:extLst>
          </p:cNvPr>
          <p:cNvPicPr>
            <a:picLocks noChangeAspect="1"/>
          </p:cNvPicPr>
          <p:nvPr>
            <p:custDataLst>
              <p:tags r:id="rId20"/>
            </p:custDataLst>
          </p:nvPr>
        </p:nvPicPr>
        <p:blipFill>
          <a:blip r:embed="rId35" cstate="print">
            <a:extLst>
              <a:ext uri="{28A0092B-C50C-407E-A947-70E740481C1C}">
                <a14:useLocalDpi xmlns:a14="http://schemas.microsoft.com/office/drawing/2010/main"/>
              </a:ext>
            </a:extLst>
          </a:blip>
          <a:stretch>
            <a:fillRect/>
          </a:stretch>
        </p:blipFill>
        <p:spPr>
          <a:xfrm>
            <a:off x="6800580" y="1724732"/>
            <a:ext cx="669926" cy="669926"/>
          </a:xfrm>
          <a:prstGeom prst="rect">
            <a:avLst/>
          </a:prstGeom>
        </p:spPr>
      </p:pic>
      <p:pic>
        <p:nvPicPr>
          <p:cNvPr id="1224" name="Picture 1223">
            <a:extLst>
              <a:ext uri="{FF2B5EF4-FFF2-40B4-BE49-F238E27FC236}">
                <a16:creationId xmlns:a16="http://schemas.microsoft.com/office/drawing/2014/main" id="{9BC47ECC-E367-4C70-9ECC-0839AC3AAC9C}"/>
              </a:ext>
            </a:extLst>
          </p:cNvPr>
          <p:cNvPicPr>
            <a:picLocks noChangeAspect="1"/>
          </p:cNvPicPr>
          <p:nvPr>
            <p:custDataLst>
              <p:tags r:id="rId21"/>
            </p:custDataLst>
          </p:nvPr>
        </p:nvPicPr>
        <p:blipFill>
          <a:blip r:embed="rId36" cstate="print">
            <a:extLst>
              <a:ext uri="{28A0092B-C50C-407E-A947-70E740481C1C}">
                <a14:useLocalDpi xmlns:a14="http://schemas.microsoft.com/office/drawing/2010/main"/>
              </a:ext>
              <a:ext uri="{96DAC541-7B7A-43D3-8B79-37D633B846F1}">
                <asvg:svgBlip xmlns="" xmlns:asvg="http://schemas.microsoft.com/office/drawing/2016/SVG/main" r:embed="rId37"/>
              </a:ext>
            </a:extLst>
          </a:blip>
          <a:stretch>
            <a:fillRect/>
          </a:stretch>
        </p:blipFill>
        <p:spPr>
          <a:xfrm>
            <a:off x="4692051" y="1724732"/>
            <a:ext cx="669926" cy="669926"/>
          </a:xfrm>
          <a:prstGeom prst="rect">
            <a:avLst/>
          </a:prstGeom>
        </p:spPr>
      </p:pic>
      <p:pic>
        <p:nvPicPr>
          <p:cNvPr id="906" name="Picture 905">
            <a:extLst>
              <a:ext uri="{FF2B5EF4-FFF2-40B4-BE49-F238E27FC236}">
                <a16:creationId xmlns:a16="http://schemas.microsoft.com/office/drawing/2014/main" id="{C05A69E9-DCFE-4D3D-98D4-86149C2CFC38}"/>
              </a:ext>
            </a:extLst>
          </p:cNvPr>
          <p:cNvPicPr>
            <a:picLocks noChangeAspect="1"/>
          </p:cNvPicPr>
          <p:nvPr>
            <p:custDataLst>
              <p:tags r:id="rId22"/>
            </p:custDataLst>
          </p:nvPr>
        </p:nvPicPr>
        <p:blipFill>
          <a:blip r:embed="rId38"/>
          <a:stretch>
            <a:fillRect/>
          </a:stretch>
        </p:blipFill>
        <p:spPr>
          <a:xfrm>
            <a:off x="5736533" y="3371153"/>
            <a:ext cx="669926" cy="669926"/>
          </a:xfrm>
          <a:prstGeom prst="rect">
            <a:avLst/>
          </a:prstGeom>
        </p:spPr>
      </p:pic>
      <p:sp>
        <p:nvSpPr>
          <p:cNvPr id="1669" name="TextBox 1668">
            <a:extLst>
              <a:ext uri="{FF2B5EF4-FFF2-40B4-BE49-F238E27FC236}">
                <a16:creationId xmlns:a16="http://schemas.microsoft.com/office/drawing/2014/main" id="{712B7F11-E2BA-43A6-A662-642A3E465192}"/>
              </a:ext>
            </a:extLst>
          </p:cNvPr>
          <p:cNvSpPr txBox="1"/>
          <p:nvPr>
            <p:custDataLst>
              <p:tags r:id="rId23"/>
            </p:custDataLst>
          </p:nvPr>
        </p:nvSpPr>
        <p:spPr>
          <a:xfrm>
            <a:off x="5613711" y="2109031"/>
            <a:ext cx="905198" cy="893700"/>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latin typeface="CiscoSans ExtraLight" charset="0"/>
              <a:ea typeface="CiscoSans ExtraLight" charset="0"/>
              <a:cs typeface="CiscoSans ExtraLight" charset="0"/>
            </a:endParaRPr>
          </a:p>
        </p:txBody>
      </p:sp>
      <p:sp>
        <p:nvSpPr>
          <p:cNvPr id="1220" name="TextBox 1219">
            <a:extLst>
              <a:ext uri="{FF2B5EF4-FFF2-40B4-BE49-F238E27FC236}">
                <a16:creationId xmlns:a16="http://schemas.microsoft.com/office/drawing/2014/main" id="{E668D16C-220D-43E5-A795-294895F3A282}"/>
              </a:ext>
            </a:extLst>
          </p:cNvPr>
          <p:cNvSpPr txBox="1"/>
          <p:nvPr>
            <p:custDataLst>
              <p:tags r:id="rId24"/>
            </p:custDataLst>
          </p:nvPr>
        </p:nvSpPr>
        <p:spPr>
          <a:xfrm>
            <a:off x="5544359" y="2040560"/>
            <a:ext cx="1043902" cy="103064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endParaRPr lang="en-US" dirty="0">
              <a:latin typeface="CiscoSans ExtraLight" charset="0"/>
              <a:ea typeface="CiscoSans ExtraLight" charset="0"/>
              <a:cs typeface="CiscoSans ExtraLight" charset="0"/>
            </a:endParaRPr>
          </a:p>
        </p:txBody>
      </p:sp>
      <p:grpSp>
        <p:nvGrpSpPr>
          <p:cNvPr id="1198" name="Group 24">
            <a:extLst>
              <a:ext uri="{FF2B5EF4-FFF2-40B4-BE49-F238E27FC236}">
                <a16:creationId xmlns:a16="http://schemas.microsoft.com/office/drawing/2014/main" id="{769780BF-6828-4DCB-BC8B-4FF6B6B567ED}"/>
              </a:ext>
            </a:extLst>
          </p:cNvPr>
          <p:cNvGrpSpPr>
            <a:grpSpLocks noChangeAspect="1"/>
          </p:cNvGrpSpPr>
          <p:nvPr>
            <p:custDataLst>
              <p:tags r:id="rId25"/>
            </p:custDataLst>
          </p:nvPr>
        </p:nvGrpSpPr>
        <p:grpSpPr bwMode="auto">
          <a:xfrm>
            <a:off x="5474752" y="1962885"/>
            <a:ext cx="1193488" cy="1193488"/>
            <a:chOff x="1626" y="-1079"/>
            <a:chExt cx="588" cy="588"/>
          </a:xfrm>
        </p:grpSpPr>
        <p:sp>
          <p:nvSpPr>
            <p:cNvPr id="1199" name="Freeform 25">
              <a:extLst>
                <a:ext uri="{FF2B5EF4-FFF2-40B4-BE49-F238E27FC236}">
                  <a16:creationId xmlns:a16="http://schemas.microsoft.com/office/drawing/2014/main" id="{4E829A3D-BA2E-49FB-909F-435F95E11EEF}"/>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0" name="Freeform 26">
              <a:extLst>
                <a:ext uri="{FF2B5EF4-FFF2-40B4-BE49-F238E27FC236}">
                  <a16:creationId xmlns:a16="http://schemas.microsoft.com/office/drawing/2014/main" id="{BD75EEF7-565A-4C24-8E92-B2B932A31949}"/>
                </a:ext>
              </a:extLst>
            </p:cNvPr>
            <p:cNvSpPr>
              <a:spLocks/>
            </p:cNvSpPr>
            <p:nvPr/>
          </p:nvSpPr>
          <p:spPr bwMode="auto">
            <a:xfrm>
              <a:off x="1832"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1" name="Freeform 27">
              <a:extLst>
                <a:ext uri="{FF2B5EF4-FFF2-40B4-BE49-F238E27FC236}">
                  <a16:creationId xmlns:a16="http://schemas.microsoft.com/office/drawing/2014/main" id="{DFD60D55-2323-46F0-9DFF-29EA8FDE37AA}"/>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2" name="Freeform 28">
              <a:extLst>
                <a:ext uri="{FF2B5EF4-FFF2-40B4-BE49-F238E27FC236}">
                  <a16:creationId xmlns:a16="http://schemas.microsoft.com/office/drawing/2014/main" id="{51EAF139-C6B2-44D4-811A-FBED01AEDD7D}"/>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693" name="Group 24">
            <a:extLst>
              <a:ext uri="{FF2B5EF4-FFF2-40B4-BE49-F238E27FC236}">
                <a16:creationId xmlns:a16="http://schemas.microsoft.com/office/drawing/2014/main" id="{FECECFB8-D4CC-475B-A7AC-6ABDDCFEAC17}"/>
              </a:ext>
            </a:extLst>
          </p:cNvPr>
          <p:cNvGrpSpPr>
            <a:grpSpLocks noChangeAspect="1"/>
          </p:cNvGrpSpPr>
          <p:nvPr>
            <p:custDataLst>
              <p:tags r:id="rId26"/>
            </p:custDataLst>
          </p:nvPr>
        </p:nvGrpSpPr>
        <p:grpSpPr bwMode="auto">
          <a:xfrm>
            <a:off x="5670469" y="2158602"/>
            <a:ext cx="802054" cy="802054"/>
            <a:chOff x="1626" y="-1079"/>
            <a:chExt cx="588" cy="588"/>
          </a:xfrm>
        </p:grpSpPr>
        <p:sp>
          <p:nvSpPr>
            <p:cNvPr id="1694" name="Freeform 25">
              <a:extLst>
                <a:ext uri="{FF2B5EF4-FFF2-40B4-BE49-F238E27FC236}">
                  <a16:creationId xmlns:a16="http://schemas.microsoft.com/office/drawing/2014/main" id="{61BBDF9C-3A01-4958-8B14-C1F10282050A}"/>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95" name="Freeform 26">
              <a:extLst>
                <a:ext uri="{FF2B5EF4-FFF2-40B4-BE49-F238E27FC236}">
                  <a16:creationId xmlns:a16="http://schemas.microsoft.com/office/drawing/2014/main" id="{4EB8CE1F-8D82-4B30-B2F4-238D0C1E31B4}"/>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96" name="Freeform 27">
              <a:extLst>
                <a:ext uri="{FF2B5EF4-FFF2-40B4-BE49-F238E27FC236}">
                  <a16:creationId xmlns:a16="http://schemas.microsoft.com/office/drawing/2014/main" id="{51EF6076-7794-4069-8F17-F7FC10EF49E6}"/>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97" name="Freeform 28">
              <a:extLst>
                <a:ext uri="{FF2B5EF4-FFF2-40B4-BE49-F238E27FC236}">
                  <a16:creationId xmlns:a16="http://schemas.microsoft.com/office/drawing/2014/main" id="{2C8E82A8-62CA-4C36-8256-F10ECD6983D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Tree>
    <p:extLst>
      <p:ext uri="{BB962C8B-B14F-4D97-AF65-F5344CB8AC3E}">
        <p14:creationId xmlns:p14="http://schemas.microsoft.com/office/powerpoint/2010/main" val="290374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100000" fill="hold" nodeType="withEffect">
                                  <p:stCondLst>
                                    <p:cond delay="0"/>
                                  </p:stCondLst>
                                  <p:childTnLst>
                                    <p:animMotion origin="layout" path="M 5.55556E-7 -8.64198E-7 L -0.11476 -8.64198E-7 " pathEditMode="relative" rAng="0" ptsTypes="AA">
                                      <p:cBhvr>
                                        <p:cTn id="6" dur="750" fill="hold"/>
                                        <p:tgtEl>
                                          <p:spTgt spid="1683"/>
                                        </p:tgtEl>
                                        <p:attrNameLst>
                                          <p:attrName>ppt_x</p:attrName>
                                          <p:attrName>ppt_y</p:attrName>
                                        </p:attrNameLst>
                                      </p:cBhvr>
                                      <p:rCtr x="-5747" y="0"/>
                                    </p:animMotion>
                                  </p:childTnLst>
                                </p:cTn>
                              </p:par>
                              <p:par>
                                <p:cTn id="7" presetID="10" presetClass="exit" presetSubtype="0" fill="hold" nodeType="withEffect">
                                  <p:stCondLst>
                                    <p:cond delay="500"/>
                                  </p:stCondLst>
                                  <p:childTnLst>
                                    <p:animEffect transition="out" filter="fade">
                                      <p:cBhvr>
                                        <p:cTn id="8" dur="250"/>
                                        <p:tgtEl>
                                          <p:spTgt spid="1683"/>
                                        </p:tgtEl>
                                      </p:cBhvr>
                                    </p:animEffect>
                                    <p:set>
                                      <p:cBhvr>
                                        <p:cTn id="9" dur="1" fill="hold">
                                          <p:stCondLst>
                                            <p:cond delay="249"/>
                                          </p:stCondLst>
                                        </p:cTn>
                                        <p:tgtEl>
                                          <p:spTgt spid="1683"/>
                                        </p:tgtEl>
                                        <p:attrNameLst>
                                          <p:attrName>style.visibility</p:attrName>
                                        </p:attrNameLst>
                                      </p:cBhvr>
                                      <p:to>
                                        <p:strVal val="hidden"/>
                                      </p:to>
                                    </p:set>
                                  </p:childTnLst>
                                </p:cTn>
                              </p:par>
                              <p:par>
                                <p:cTn id="10" presetID="35" presetClass="path" presetSubtype="0" accel="100000" fill="hold" nodeType="withEffect">
                                  <p:stCondLst>
                                    <p:cond delay="0"/>
                                  </p:stCondLst>
                                  <p:childTnLst>
                                    <p:animMotion origin="layout" path="M 2.22222E-6 -8.64198E-7 L 0.23073 -8.64198E-7 " pathEditMode="relative" rAng="0" ptsTypes="AA">
                                      <p:cBhvr>
                                        <p:cTn id="11" dur="750" fill="hold"/>
                                        <p:tgtEl>
                                          <p:spTgt spid="1678"/>
                                        </p:tgtEl>
                                        <p:attrNameLst>
                                          <p:attrName>ppt_x</p:attrName>
                                          <p:attrName>ppt_y</p:attrName>
                                        </p:attrNameLst>
                                      </p:cBhvr>
                                      <p:rCtr x="11528" y="0"/>
                                    </p:animMotion>
                                  </p:childTnLst>
                                </p:cTn>
                              </p:par>
                              <p:par>
                                <p:cTn id="12" presetID="10" presetClass="exit" presetSubtype="0" fill="hold" nodeType="withEffect">
                                  <p:stCondLst>
                                    <p:cond delay="500"/>
                                  </p:stCondLst>
                                  <p:childTnLst>
                                    <p:animEffect transition="out" filter="fade">
                                      <p:cBhvr>
                                        <p:cTn id="13" dur="250"/>
                                        <p:tgtEl>
                                          <p:spTgt spid="1678"/>
                                        </p:tgtEl>
                                      </p:cBhvr>
                                    </p:animEffect>
                                    <p:set>
                                      <p:cBhvr>
                                        <p:cTn id="14" dur="1" fill="hold">
                                          <p:stCondLst>
                                            <p:cond delay="249"/>
                                          </p:stCondLst>
                                        </p:cTn>
                                        <p:tgtEl>
                                          <p:spTgt spid="1678"/>
                                        </p:tgtEl>
                                        <p:attrNameLst>
                                          <p:attrName>style.visibility</p:attrName>
                                        </p:attrNameLst>
                                      </p:cBhvr>
                                      <p:to>
                                        <p:strVal val="hidden"/>
                                      </p:to>
                                    </p:set>
                                  </p:childTnLst>
                                </p:cTn>
                              </p:par>
                              <p:par>
                                <p:cTn id="15" presetID="35" presetClass="path" presetSubtype="0" accel="100000" fill="hold" nodeType="withEffect">
                                  <p:stCondLst>
                                    <p:cond delay="0"/>
                                  </p:stCondLst>
                                  <p:childTnLst>
                                    <p:animMotion origin="layout" path="M 1.66667E-6 -8.64198E-7 L 0.1151 -8.64198E-7 " pathEditMode="relative" rAng="0" ptsTypes="AA">
                                      <p:cBhvr>
                                        <p:cTn id="16" dur="750" fill="hold"/>
                                        <p:tgtEl>
                                          <p:spTgt spid="1673"/>
                                        </p:tgtEl>
                                        <p:attrNameLst>
                                          <p:attrName>ppt_x</p:attrName>
                                          <p:attrName>ppt_y</p:attrName>
                                        </p:attrNameLst>
                                      </p:cBhvr>
                                      <p:rCtr x="5747" y="0"/>
                                    </p:animMotion>
                                  </p:childTnLst>
                                </p:cTn>
                              </p:par>
                              <p:par>
                                <p:cTn id="17" presetID="10" presetClass="exit" presetSubtype="0" fill="hold" nodeType="withEffect">
                                  <p:stCondLst>
                                    <p:cond delay="500"/>
                                  </p:stCondLst>
                                  <p:childTnLst>
                                    <p:animEffect transition="out" filter="fade">
                                      <p:cBhvr>
                                        <p:cTn id="18" dur="250"/>
                                        <p:tgtEl>
                                          <p:spTgt spid="1673"/>
                                        </p:tgtEl>
                                      </p:cBhvr>
                                    </p:animEffect>
                                    <p:set>
                                      <p:cBhvr>
                                        <p:cTn id="19" dur="1" fill="hold">
                                          <p:stCondLst>
                                            <p:cond delay="249"/>
                                          </p:stCondLst>
                                        </p:cTn>
                                        <p:tgtEl>
                                          <p:spTgt spid="1673"/>
                                        </p:tgtEl>
                                        <p:attrNameLst>
                                          <p:attrName>style.visibility</p:attrName>
                                        </p:attrNameLst>
                                      </p:cBhvr>
                                      <p:to>
                                        <p:strVal val="hidden"/>
                                      </p:to>
                                    </p:set>
                                  </p:childTnLst>
                                </p:cTn>
                              </p:par>
                              <p:par>
                                <p:cTn id="20" presetID="6" presetClass="emph" presetSubtype="0" decel="100000" fill="hold" nodeType="withEffect">
                                  <p:stCondLst>
                                    <p:cond delay="250"/>
                                  </p:stCondLst>
                                  <p:childTnLst>
                                    <p:animScale>
                                      <p:cBhvr>
                                        <p:cTn id="21" dur="500" fill="hold"/>
                                        <p:tgtEl>
                                          <p:spTgt spid="1693"/>
                                        </p:tgtEl>
                                      </p:cBhvr>
                                      <p:by x="115000" y="115000"/>
                                    </p:animScale>
                                  </p:childTnLst>
                                </p:cTn>
                              </p:par>
                              <p:par>
                                <p:cTn id="22" presetID="6" presetClass="emph" presetSubtype="0" accel="100000" fill="hold" nodeType="withEffect">
                                  <p:stCondLst>
                                    <p:cond delay="750"/>
                                  </p:stCondLst>
                                  <p:childTnLst>
                                    <p:animScale>
                                      <p:cBhvr>
                                        <p:cTn id="23" dur="250" fill="hold"/>
                                        <p:tgtEl>
                                          <p:spTgt spid="1693"/>
                                        </p:tgtEl>
                                      </p:cBhvr>
                                      <p:by x="0" y="0"/>
                                    </p:animScale>
                                  </p:childTnLst>
                                </p:cTn>
                              </p:par>
                              <p:par>
                                <p:cTn id="24" presetID="10" presetClass="entr" presetSubtype="0" fill="hold" nodeType="withEffect">
                                  <p:stCondLst>
                                    <p:cond delay="1000"/>
                                  </p:stCondLst>
                                  <p:childTnLst>
                                    <p:set>
                                      <p:cBhvr>
                                        <p:cTn id="25" dur="1" fill="hold">
                                          <p:stCondLst>
                                            <p:cond delay="0"/>
                                          </p:stCondLst>
                                        </p:cTn>
                                        <p:tgtEl>
                                          <p:spTgt spid="1198"/>
                                        </p:tgtEl>
                                        <p:attrNameLst>
                                          <p:attrName>style.visibility</p:attrName>
                                        </p:attrNameLst>
                                      </p:cBhvr>
                                      <p:to>
                                        <p:strVal val="visible"/>
                                      </p:to>
                                    </p:set>
                                    <p:animEffect transition="in" filter="fade">
                                      <p:cBhvr>
                                        <p:cTn id="26" dur="250"/>
                                        <p:tgtEl>
                                          <p:spTgt spid="1198"/>
                                        </p:tgtEl>
                                      </p:cBhvr>
                                    </p:animEffect>
                                  </p:childTnLst>
                                </p:cTn>
                              </p:par>
                              <p:par>
                                <p:cTn id="27" presetID="6" presetClass="emph" presetSubtype="0" fill="hold" nodeType="withEffect">
                                  <p:stCondLst>
                                    <p:cond delay="750"/>
                                  </p:stCondLst>
                                  <p:childTnLst>
                                    <p:animScale>
                                      <p:cBhvr>
                                        <p:cTn id="28" dur="10" fill="hold"/>
                                        <p:tgtEl>
                                          <p:spTgt spid="1198"/>
                                        </p:tgtEl>
                                      </p:cBhvr>
                                      <p:by x="1000" y="1000"/>
                                    </p:animScale>
                                  </p:childTnLst>
                                </p:cTn>
                              </p:par>
                              <p:par>
                                <p:cTn id="29" presetID="6" presetClass="emph" presetSubtype="0" decel="100000" fill="hold" nodeType="withEffect">
                                  <p:stCondLst>
                                    <p:cond delay="1000"/>
                                  </p:stCondLst>
                                  <p:childTnLst>
                                    <p:animScale>
                                      <p:cBhvr>
                                        <p:cTn id="30" dur="750" fill="hold"/>
                                        <p:tgtEl>
                                          <p:spTgt spid="1198"/>
                                        </p:tgtEl>
                                      </p:cBhvr>
                                      <p:by x="9999000" y="9999000"/>
                                    </p:animScale>
                                  </p:childTnLst>
                                </p:cTn>
                              </p:par>
                              <p:par>
                                <p:cTn id="31" presetID="10" presetClass="entr" presetSubtype="0" fill="hold" nodeType="withEffect">
                                  <p:stCondLst>
                                    <p:cond delay="1000"/>
                                  </p:stCondLst>
                                  <p:childTnLst>
                                    <p:set>
                                      <p:cBhvr>
                                        <p:cTn id="32" dur="1" fill="hold">
                                          <p:stCondLst>
                                            <p:cond delay="0"/>
                                          </p:stCondLst>
                                        </p:cTn>
                                        <p:tgtEl>
                                          <p:spTgt spid="1224"/>
                                        </p:tgtEl>
                                        <p:attrNameLst>
                                          <p:attrName>style.visibility</p:attrName>
                                        </p:attrNameLst>
                                      </p:cBhvr>
                                      <p:to>
                                        <p:strVal val="visible"/>
                                      </p:to>
                                    </p:set>
                                    <p:animEffect transition="in" filter="fade">
                                      <p:cBhvr>
                                        <p:cTn id="33" dur="250"/>
                                        <p:tgtEl>
                                          <p:spTgt spid="1224"/>
                                        </p:tgtEl>
                                      </p:cBhvr>
                                    </p:animEffect>
                                  </p:childTnLst>
                                </p:cTn>
                              </p:par>
                              <p:par>
                                <p:cTn id="34" presetID="6" presetClass="emph" presetSubtype="0" fill="hold" nodeType="withEffect">
                                  <p:stCondLst>
                                    <p:cond delay="500"/>
                                  </p:stCondLst>
                                  <p:childTnLst>
                                    <p:animScale>
                                      <p:cBhvr>
                                        <p:cTn id="35" dur="10" fill="hold"/>
                                        <p:tgtEl>
                                          <p:spTgt spid="1224"/>
                                        </p:tgtEl>
                                      </p:cBhvr>
                                      <p:by x="1000" y="1000"/>
                                    </p:animScale>
                                  </p:childTnLst>
                                </p:cTn>
                              </p:par>
                              <p:par>
                                <p:cTn id="36" presetID="6" presetClass="emph" presetSubtype="0" decel="100000" fill="hold" nodeType="withEffect">
                                  <p:stCondLst>
                                    <p:cond delay="1000"/>
                                  </p:stCondLst>
                                  <p:childTnLst>
                                    <p:animScale>
                                      <p:cBhvr>
                                        <p:cTn id="37" dur="750" fill="hold"/>
                                        <p:tgtEl>
                                          <p:spTgt spid="1224"/>
                                        </p:tgtEl>
                                      </p:cBhvr>
                                      <p:by x="9999000" y="9999000"/>
                                    </p:animScale>
                                  </p:childTnLst>
                                </p:cTn>
                              </p:par>
                              <p:par>
                                <p:cTn id="38" presetID="10" presetClass="entr" presetSubtype="0" fill="hold" nodeType="withEffect">
                                  <p:stCondLst>
                                    <p:cond delay="1000"/>
                                  </p:stCondLst>
                                  <p:childTnLst>
                                    <p:set>
                                      <p:cBhvr>
                                        <p:cTn id="39" dur="1" fill="hold">
                                          <p:stCondLst>
                                            <p:cond delay="0"/>
                                          </p:stCondLst>
                                        </p:cTn>
                                        <p:tgtEl>
                                          <p:spTgt spid="1223"/>
                                        </p:tgtEl>
                                        <p:attrNameLst>
                                          <p:attrName>style.visibility</p:attrName>
                                        </p:attrNameLst>
                                      </p:cBhvr>
                                      <p:to>
                                        <p:strVal val="visible"/>
                                      </p:to>
                                    </p:set>
                                    <p:animEffect transition="in" filter="fade">
                                      <p:cBhvr>
                                        <p:cTn id="40" dur="250"/>
                                        <p:tgtEl>
                                          <p:spTgt spid="1223"/>
                                        </p:tgtEl>
                                      </p:cBhvr>
                                    </p:animEffect>
                                  </p:childTnLst>
                                </p:cTn>
                              </p:par>
                              <p:par>
                                <p:cTn id="41" presetID="6" presetClass="emph" presetSubtype="0" fill="hold" nodeType="withEffect">
                                  <p:stCondLst>
                                    <p:cond delay="500"/>
                                  </p:stCondLst>
                                  <p:childTnLst>
                                    <p:animScale>
                                      <p:cBhvr>
                                        <p:cTn id="42" dur="10" fill="hold"/>
                                        <p:tgtEl>
                                          <p:spTgt spid="1223"/>
                                        </p:tgtEl>
                                      </p:cBhvr>
                                      <p:by x="1000" y="1000"/>
                                    </p:animScale>
                                  </p:childTnLst>
                                </p:cTn>
                              </p:par>
                              <p:par>
                                <p:cTn id="43" presetID="6" presetClass="emph" presetSubtype="0" decel="100000" fill="hold" nodeType="withEffect">
                                  <p:stCondLst>
                                    <p:cond delay="1000"/>
                                  </p:stCondLst>
                                  <p:childTnLst>
                                    <p:animScale>
                                      <p:cBhvr>
                                        <p:cTn id="44" dur="750" fill="hold"/>
                                        <p:tgtEl>
                                          <p:spTgt spid="1223"/>
                                        </p:tgtEl>
                                      </p:cBhvr>
                                      <p:by x="9999000" y="9999000"/>
                                    </p:animScale>
                                  </p:childTnLst>
                                </p:cTn>
                              </p:par>
                              <p:par>
                                <p:cTn id="45" presetID="10" presetClass="entr" presetSubtype="0" fill="hold" nodeType="withEffect">
                                  <p:stCondLst>
                                    <p:cond delay="1000"/>
                                  </p:stCondLst>
                                  <p:childTnLst>
                                    <p:set>
                                      <p:cBhvr>
                                        <p:cTn id="46" dur="1" fill="hold">
                                          <p:stCondLst>
                                            <p:cond delay="0"/>
                                          </p:stCondLst>
                                        </p:cTn>
                                        <p:tgtEl>
                                          <p:spTgt spid="906"/>
                                        </p:tgtEl>
                                        <p:attrNameLst>
                                          <p:attrName>style.visibility</p:attrName>
                                        </p:attrNameLst>
                                      </p:cBhvr>
                                      <p:to>
                                        <p:strVal val="visible"/>
                                      </p:to>
                                    </p:set>
                                    <p:animEffect transition="in" filter="fade">
                                      <p:cBhvr>
                                        <p:cTn id="47" dur="250"/>
                                        <p:tgtEl>
                                          <p:spTgt spid="906"/>
                                        </p:tgtEl>
                                      </p:cBhvr>
                                    </p:animEffect>
                                  </p:childTnLst>
                                </p:cTn>
                              </p:par>
                              <p:par>
                                <p:cTn id="48" presetID="6" presetClass="emph" presetSubtype="0" fill="hold" nodeType="withEffect">
                                  <p:stCondLst>
                                    <p:cond delay="500"/>
                                  </p:stCondLst>
                                  <p:childTnLst>
                                    <p:animScale>
                                      <p:cBhvr>
                                        <p:cTn id="49" dur="10" fill="hold"/>
                                        <p:tgtEl>
                                          <p:spTgt spid="906"/>
                                        </p:tgtEl>
                                      </p:cBhvr>
                                      <p:by x="1000" y="1000"/>
                                    </p:animScale>
                                  </p:childTnLst>
                                </p:cTn>
                              </p:par>
                              <p:par>
                                <p:cTn id="50" presetID="6" presetClass="emph" presetSubtype="0" decel="100000" fill="hold" nodeType="withEffect">
                                  <p:stCondLst>
                                    <p:cond delay="1000"/>
                                  </p:stCondLst>
                                  <p:childTnLst>
                                    <p:animScale>
                                      <p:cBhvr>
                                        <p:cTn id="51" dur="750" fill="hold"/>
                                        <p:tgtEl>
                                          <p:spTgt spid="906"/>
                                        </p:tgtEl>
                                      </p:cBhvr>
                                      <p:by x="9999000" y="9999000"/>
                                    </p:animScale>
                                  </p:childTnLst>
                                </p:cTn>
                              </p:par>
                            </p:childTnLst>
                          </p:cTn>
                        </p:par>
                        <p:par>
                          <p:cTn id="52" fill="hold">
                            <p:stCondLst>
                              <p:cond delay="1750"/>
                            </p:stCondLst>
                            <p:childTnLst>
                              <p:par>
                                <p:cTn id="53" presetID="1" presetClass="entr" presetSubtype="0" fill="hold" grpId="0" nodeType="afterEffect">
                                  <p:stCondLst>
                                    <p:cond delay="0"/>
                                  </p:stCondLst>
                                  <p:childTnLst>
                                    <p:set>
                                      <p:cBhvr>
                                        <p:cTn id="54" dur="1" fill="hold">
                                          <p:stCondLst>
                                            <p:cond delay="0"/>
                                          </p:stCondLst>
                                        </p:cTn>
                                        <p:tgtEl>
                                          <p:spTgt spid="1220"/>
                                        </p:tgtEl>
                                        <p:attrNameLst>
                                          <p:attrName>style.visibility</p:attrName>
                                        </p:attrNameLst>
                                      </p:cBhvr>
                                      <p:to>
                                        <p:strVal val="visible"/>
                                      </p:to>
                                    </p:set>
                                  </p:childTnLst>
                                </p:cTn>
                              </p:par>
                              <p:par>
                                <p:cTn id="55" presetID="10" presetClass="exit" presetSubtype="0" repeatCount="indefinite" fill="hold" grpId="1" nodeType="withEffect">
                                  <p:stCondLst>
                                    <p:cond delay="0"/>
                                  </p:stCondLst>
                                  <p:childTnLst>
                                    <p:animEffect transition="out" filter="fade">
                                      <p:cBhvr>
                                        <p:cTn id="56" dur="1000"/>
                                        <p:tgtEl>
                                          <p:spTgt spid="1220"/>
                                        </p:tgtEl>
                                      </p:cBhvr>
                                    </p:animEffect>
                                    <p:set>
                                      <p:cBhvr>
                                        <p:cTn id="57" dur="1" fill="hold">
                                          <p:stCondLst>
                                            <p:cond delay="999"/>
                                          </p:stCondLst>
                                        </p:cTn>
                                        <p:tgtEl>
                                          <p:spTgt spid="1220"/>
                                        </p:tgtEl>
                                        <p:attrNameLst>
                                          <p:attrName>style.visibility</p:attrName>
                                        </p:attrNameLst>
                                      </p:cBhvr>
                                      <p:to>
                                        <p:strVal val="hidden"/>
                                      </p:to>
                                    </p:set>
                                  </p:childTnLst>
                                </p:cTn>
                              </p:par>
                              <p:par>
                                <p:cTn id="58" presetID="6" presetClass="emph" presetSubtype="0" repeatCount="indefinite" decel="100000" fill="hold" grpId="2" nodeType="withEffect">
                                  <p:stCondLst>
                                    <p:cond delay="0"/>
                                  </p:stCondLst>
                                  <p:childTnLst>
                                    <p:animScale>
                                      <p:cBhvr>
                                        <p:cTn id="59" dur="1000" fill="hold"/>
                                        <p:tgtEl>
                                          <p:spTgt spid="1220"/>
                                        </p:tgtEl>
                                      </p:cBhvr>
                                      <p:by x="150000" y="150000"/>
                                    </p:animScale>
                                  </p:childTnLst>
                                </p:cTn>
                              </p:par>
                              <p:par>
                                <p:cTn id="60" presetID="1" presetClass="entr" presetSubtype="0" fill="hold" grpId="0" nodeType="withEffect">
                                  <p:stCondLst>
                                    <p:cond delay="0"/>
                                  </p:stCondLst>
                                  <p:childTnLst>
                                    <p:set>
                                      <p:cBhvr>
                                        <p:cTn id="61" dur="1" fill="hold">
                                          <p:stCondLst>
                                            <p:cond delay="0"/>
                                          </p:stCondLst>
                                        </p:cTn>
                                        <p:tgtEl>
                                          <p:spTgt spid="1669"/>
                                        </p:tgtEl>
                                        <p:attrNameLst>
                                          <p:attrName>style.visibility</p:attrName>
                                        </p:attrNameLst>
                                      </p:cBhvr>
                                      <p:to>
                                        <p:strVal val="visible"/>
                                      </p:to>
                                    </p:set>
                                  </p:childTnLst>
                                </p:cTn>
                              </p:par>
                              <p:par>
                                <p:cTn id="62" presetID="10" presetClass="exit" presetSubtype="0" repeatCount="indefinite" fill="hold" grpId="1" nodeType="withEffect">
                                  <p:stCondLst>
                                    <p:cond delay="0"/>
                                  </p:stCondLst>
                                  <p:childTnLst>
                                    <p:animEffect transition="out" filter="fade">
                                      <p:cBhvr>
                                        <p:cTn id="63" dur="1000"/>
                                        <p:tgtEl>
                                          <p:spTgt spid="1669"/>
                                        </p:tgtEl>
                                      </p:cBhvr>
                                    </p:animEffect>
                                    <p:set>
                                      <p:cBhvr>
                                        <p:cTn id="64" dur="1" fill="hold">
                                          <p:stCondLst>
                                            <p:cond delay="999"/>
                                          </p:stCondLst>
                                        </p:cTn>
                                        <p:tgtEl>
                                          <p:spTgt spid="1669"/>
                                        </p:tgtEl>
                                        <p:attrNameLst>
                                          <p:attrName>style.visibility</p:attrName>
                                        </p:attrNameLst>
                                      </p:cBhvr>
                                      <p:to>
                                        <p:strVal val="hidden"/>
                                      </p:to>
                                    </p:set>
                                  </p:childTnLst>
                                </p:cTn>
                              </p:par>
                              <p:par>
                                <p:cTn id="65" presetID="6" presetClass="emph" presetSubtype="0" repeatCount="indefinite" decel="100000" fill="hold" grpId="2" nodeType="withEffect">
                                  <p:stCondLst>
                                    <p:cond delay="0"/>
                                  </p:stCondLst>
                                  <p:childTnLst>
                                    <p:animScale>
                                      <p:cBhvr>
                                        <p:cTn id="66" dur="1000" fill="hold"/>
                                        <p:tgtEl>
                                          <p:spTgt spid="1669"/>
                                        </p:tgtEl>
                                      </p:cBhvr>
                                      <p:by x="150000" y="150000"/>
                                    </p:animScale>
                                  </p:childTnLst>
                                </p:cTn>
                              </p:par>
                              <p:par>
                                <p:cTn id="67" presetID="10" presetClass="entr" presetSubtype="0"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nodeType="withEffect">
                                  <p:stCondLst>
                                    <p:cond delay="0"/>
                                  </p:stCondLst>
                                  <p:childTnLst>
                                    <p:set>
                                      <p:cBhvr>
                                        <p:cTn id="71" dur="1" fill="hold">
                                          <p:stCondLst>
                                            <p:cond delay="0"/>
                                          </p:stCondLst>
                                        </p:cTn>
                                        <p:tgtEl>
                                          <p:spTgt spid="5"/>
                                        </p:tgtEl>
                                        <p:attrNameLst>
                                          <p:attrName>style.visibility</p:attrName>
                                        </p:attrNameLst>
                                      </p:cBhvr>
                                      <p:to>
                                        <p:strVal val="visible"/>
                                      </p:to>
                                    </p:set>
                                    <p:animEffect transition="in" filter="fade">
                                      <p:cBhvr>
                                        <p:cTn id="72" dur="500"/>
                                        <p:tgtEl>
                                          <p:spTgt spid="5"/>
                                        </p:tgtEl>
                                      </p:cBhvr>
                                    </p:animEffect>
                                  </p:childTnLst>
                                </p:cTn>
                              </p:par>
                              <p:par>
                                <p:cTn id="73" presetID="10" presetClass="entr" presetSubtype="0" fill="hold" nodeType="withEffect">
                                  <p:stCondLst>
                                    <p:cond delay="0"/>
                                  </p:stCondLst>
                                  <p:childTnLst>
                                    <p:set>
                                      <p:cBhvr>
                                        <p:cTn id="74" dur="1" fill="hold">
                                          <p:stCondLst>
                                            <p:cond delay="0"/>
                                          </p:stCondLst>
                                        </p:cTn>
                                        <p:tgtEl>
                                          <p:spTgt spid="8"/>
                                        </p:tgtEl>
                                        <p:attrNameLst>
                                          <p:attrName>style.visibility</p:attrName>
                                        </p:attrNameLst>
                                      </p:cBhvr>
                                      <p:to>
                                        <p:strVal val="visible"/>
                                      </p:to>
                                    </p:set>
                                    <p:animEffect transition="in" filter="fade">
                                      <p:cBhvr>
                                        <p:cTn id="75" dur="500"/>
                                        <p:tgtEl>
                                          <p:spTgt spid="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7"/>
                                        </p:tgtEl>
                                        <p:attrNameLst>
                                          <p:attrName>style.visibility</p:attrName>
                                        </p:attrNameLst>
                                      </p:cBhvr>
                                      <p:to>
                                        <p:strVal val="visible"/>
                                      </p:to>
                                    </p:set>
                                    <p:animEffect transition="in" filter="fade">
                                      <p:cBhvr>
                                        <p:cTn id="78" dur="500"/>
                                        <p:tgtEl>
                                          <p:spTgt spid="7"/>
                                        </p:tgtEl>
                                      </p:cBhvr>
                                    </p:animEffect>
                                  </p:childTnLst>
                                </p:cTn>
                              </p:par>
                              <p:par>
                                <p:cTn id="79" presetID="10" presetClass="entr" presetSubtype="0" fill="hold"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fade">
                                      <p:cBhvr>
                                        <p:cTn id="81" dur="500"/>
                                        <p:tgtEl>
                                          <p:spTgt spid="11"/>
                                        </p:tgtEl>
                                      </p:cBhvr>
                                    </p:animEffect>
                                  </p:childTnLst>
                                </p:cTn>
                              </p:par>
                              <p:par>
                                <p:cTn id="82" presetID="8" presetClass="emph" presetSubtype="0" repeatCount="indefinite" fill="hold" grpId="1" nodeType="withEffect">
                                  <p:stCondLst>
                                    <p:cond delay="0"/>
                                  </p:stCondLst>
                                  <p:childTnLst>
                                    <p:animRot by="21600000">
                                      <p:cBhvr>
                                        <p:cTn id="83" dur="2750" fill="hold"/>
                                        <p:tgtEl>
                                          <p:spTgt spid="7"/>
                                        </p:tgtEl>
                                        <p:attrNameLst>
                                          <p:attrName>r</p:attrName>
                                        </p:attrNameLst>
                                      </p:cBhvr>
                                    </p:animRot>
                                  </p:childTnLst>
                                </p:cTn>
                              </p:par>
                              <p:par>
                                <p:cTn id="84" presetID="10" presetClass="entr" presetSubtype="0" fill="hold" grpId="1" nodeType="withEffect">
                                  <p:stCondLst>
                                    <p:cond delay="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500"/>
                                        <p:tgtEl>
                                          <p:spTgt spid="17"/>
                                        </p:tgtEl>
                                      </p:cBhvr>
                                    </p:animEffect>
                                  </p:childTnLst>
                                </p:cTn>
                              </p:par>
                              <p:par>
                                <p:cTn id="87" presetID="0" presetClass="path" presetSubtype="0" repeatCount="indefinite" fill="hold" grpId="0" nodeType="withEffect">
                                  <p:stCondLst>
                                    <p:cond delay="50"/>
                                  </p:stCondLst>
                                  <p:childTnLst>
                                    <p:animMotion origin="layout" path="M -0.00018 -0.00309 L 0.07552 -0.03765 L 0.06024 0.40309 " pathEditMode="relative" rAng="0" ptsTypes="AAA">
                                      <p:cBhvr>
                                        <p:cTn id="88" dur="5750" fill="hold"/>
                                        <p:tgtEl>
                                          <p:spTgt spid="17"/>
                                        </p:tgtEl>
                                        <p:attrNameLst>
                                          <p:attrName>ppt_x</p:attrName>
                                          <p:attrName>ppt_y</p:attrName>
                                        </p:attrNameLst>
                                      </p:cBhvr>
                                      <p:rCtr x="3785" y="18580"/>
                                    </p:animMotion>
                                  </p:childTnLst>
                                </p:cTn>
                              </p:par>
                              <p:par>
                                <p:cTn id="89" presetID="10" presetClass="entr" presetSubtype="0" fill="hold" grpId="1" nodeType="withEffect">
                                  <p:stCondLst>
                                    <p:cond delay="500"/>
                                  </p:stCondLst>
                                  <p:childTnLst>
                                    <p:set>
                                      <p:cBhvr>
                                        <p:cTn id="90" dur="1" fill="hold">
                                          <p:stCondLst>
                                            <p:cond delay="0"/>
                                          </p:stCondLst>
                                        </p:cTn>
                                        <p:tgtEl>
                                          <p:spTgt spid="881"/>
                                        </p:tgtEl>
                                        <p:attrNameLst>
                                          <p:attrName>style.visibility</p:attrName>
                                        </p:attrNameLst>
                                      </p:cBhvr>
                                      <p:to>
                                        <p:strVal val="visible"/>
                                      </p:to>
                                    </p:set>
                                    <p:animEffect transition="in" filter="fade">
                                      <p:cBhvr>
                                        <p:cTn id="91" dur="500"/>
                                        <p:tgtEl>
                                          <p:spTgt spid="881"/>
                                        </p:tgtEl>
                                      </p:cBhvr>
                                    </p:animEffect>
                                  </p:childTnLst>
                                </p:cTn>
                              </p:par>
                              <p:par>
                                <p:cTn id="92" presetID="0" presetClass="path" presetSubtype="0" repeatCount="indefinite" fill="hold" grpId="0" nodeType="withEffect">
                                  <p:stCondLst>
                                    <p:cond delay="550"/>
                                  </p:stCondLst>
                                  <p:childTnLst>
                                    <p:animMotion origin="layout" path="M -0.00087 2.46914E-7 L 0.05868 -0.11944 L -0.13646 -0.32809 " pathEditMode="relative" ptsTypes="AAA">
                                      <p:cBhvr>
                                        <p:cTn id="93" dur="5250" fill="hold"/>
                                        <p:tgtEl>
                                          <p:spTgt spid="881"/>
                                        </p:tgtEl>
                                        <p:attrNameLst>
                                          <p:attrName>ppt_x</p:attrName>
                                          <p:attrName>ppt_y</p:attrName>
                                        </p:attrNameLst>
                                      </p:cBhvr>
                                    </p:animMotion>
                                  </p:childTnLst>
                                </p:cTn>
                              </p:par>
                              <p:par>
                                <p:cTn id="94" presetID="10" presetClass="entr" presetSubtype="0" fill="hold" grpId="1" nodeType="withEffect">
                                  <p:stCondLst>
                                    <p:cond delay="1000"/>
                                  </p:stCondLst>
                                  <p:childTnLst>
                                    <p:set>
                                      <p:cBhvr>
                                        <p:cTn id="95" dur="1" fill="hold">
                                          <p:stCondLst>
                                            <p:cond delay="0"/>
                                          </p:stCondLst>
                                        </p:cTn>
                                        <p:tgtEl>
                                          <p:spTgt spid="883"/>
                                        </p:tgtEl>
                                        <p:attrNameLst>
                                          <p:attrName>style.visibility</p:attrName>
                                        </p:attrNameLst>
                                      </p:cBhvr>
                                      <p:to>
                                        <p:strVal val="visible"/>
                                      </p:to>
                                    </p:set>
                                    <p:animEffect transition="in" filter="fade">
                                      <p:cBhvr>
                                        <p:cTn id="96" dur="500"/>
                                        <p:tgtEl>
                                          <p:spTgt spid="883"/>
                                        </p:tgtEl>
                                      </p:cBhvr>
                                    </p:animEffect>
                                  </p:childTnLst>
                                </p:cTn>
                              </p:par>
                              <p:par>
                                <p:cTn id="97" presetID="0" presetClass="path" presetSubtype="0" repeatCount="indefinite" fill="hold" grpId="0" nodeType="withEffect">
                                  <p:stCondLst>
                                    <p:cond delay="950"/>
                                  </p:stCondLst>
                                  <p:childTnLst>
                                    <p:animMotion origin="layout" path="M -0.00122 -0.00123 L 0.06875 -0.07191 L -0.12344 0.36821 " pathEditMode="relative" ptsTypes="AAA">
                                      <p:cBhvr>
                                        <p:cTn id="98" dur="5250" fill="hold"/>
                                        <p:tgtEl>
                                          <p:spTgt spid="883"/>
                                        </p:tgtEl>
                                        <p:attrNameLst>
                                          <p:attrName>ppt_x</p:attrName>
                                          <p:attrName>ppt_y</p:attrName>
                                        </p:attrNameLst>
                                      </p:cBhvr>
                                    </p:animMotion>
                                  </p:childTnLst>
                                </p:cTn>
                              </p:par>
                              <p:par>
                                <p:cTn id="99" presetID="10" presetClass="entr" presetSubtype="0" fill="hold" grpId="1" nodeType="withEffect">
                                  <p:stCondLst>
                                    <p:cond delay="0"/>
                                  </p:stCondLst>
                                  <p:childTnLst>
                                    <p:set>
                                      <p:cBhvr>
                                        <p:cTn id="100" dur="1" fill="hold">
                                          <p:stCondLst>
                                            <p:cond delay="0"/>
                                          </p:stCondLst>
                                        </p:cTn>
                                        <p:tgtEl>
                                          <p:spTgt spid="882"/>
                                        </p:tgtEl>
                                        <p:attrNameLst>
                                          <p:attrName>style.visibility</p:attrName>
                                        </p:attrNameLst>
                                      </p:cBhvr>
                                      <p:to>
                                        <p:strVal val="visible"/>
                                      </p:to>
                                    </p:set>
                                    <p:animEffect transition="in" filter="fade">
                                      <p:cBhvr>
                                        <p:cTn id="101" dur="500"/>
                                        <p:tgtEl>
                                          <p:spTgt spid="882"/>
                                        </p:tgtEl>
                                      </p:cBhvr>
                                    </p:animEffect>
                                  </p:childTnLst>
                                </p:cTn>
                              </p:par>
                              <p:par>
                                <p:cTn id="102" presetID="0" presetClass="path" presetSubtype="0" repeatCount="indefinite" decel="100000" fill="hold" grpId="0" nodeType="withEffect">
                                  <p:stCondLst>
                                    <p:cond delay="0"/>
                                  </p:stCondLst>
                                  <p:childTnLst>
                                    <p:animMotion origin="layout" path="M 0.00625 0.00494 L -0.07483 -0.01327 L 0.05642 0.3821 " pathEditMode="relative" rAng="2640000" ptsTypes="AAA">
                                      <p:cBhvr>
                                        <p:cTn id="103" dur="5250" fill="hold"/>
                                        <p:tgtEl>
                                          <p:spTgt spid="882"/>
                                        </p:tgtEl>
                                        <p:attrNameLst>
                                          <p:attrName>ppt_x</p:attrName>
                                          <p:attrName>ppt_y</p:attrName>
                                        </p:attrNameLst>
                                      </p:cBhvr>
                                      <p:rCtr x="156" y="14815"/>
                                    </p:animMotion>
                                  </p:childTnLst>
                                </p:cTn>
                              </p:par>
                              <p:par>
                                <p:cTn id="104" presetID="10" presetClass="entr" presetSubtype="0" fill="hold" grpId="1" nodeType="withEffect">
                                  <p:stCondLst>
                                    <p:cond delay="500"/>
                                  </p:stCondLst>
                                  <p:childTnLst>
                                    <p:set>
                                      <p:cBhvr>
                                        <p:cTn id="105" dur="1" fill="hold">
                                          <p:stCondLst>
                                            <p:cond delay="0"/>
                                          </p:stCondLst>
                                        </p:cTn>
                                        <p:tgtEl>
                                          <p:spTgt spid="887"/>
                                        </p:tgtEl>
                                        <p:attrNameLst>
                                          <p:attrName>style.visibility</p:attrName>
                                        </p:attrNameLst>
                                      </p:cBhvr>
                                      <p:to>
                                        <p:strVal val="visible"/>
                                      </p:to>
                                    </p:set>
                                    <p:animEffect transition="in" filter="fade">
                                      <p:cBhvr>
                                        <p:cTn id="106" dur="500"/>
                                        <p:tgtEl>
                                          <p:spTgt spid="887"/>
                                        </p:tgtEl>
                                      </p:cBhvr>
                                    </p:animEffect>
                                  </p:childTnLst>
                                </p:cTn>
                              </p:par>
                              <p:par>
                                <p:cTn id="107" presetID="0" presetClass="path" presetSubtype="0" repeatCount="indefinite" fill="hold" grpId="0" nodeType="withEffect">
                                  <p:stCondLst>
                                    <p:cond delay="500"/>
                                  </p:stCondLst>
                                  <p:childTnLst>
                                    <p:animMotion origin="layout" path="M -0.00018 -0.00093 L -0.0533 -0.12655 L 0.18021 -0.53303 " pathEditMode="relative" ptsTypes="AAA">
                                      <p:cBhvr>
                                        <p:cTn id="108" dur="5750" fill="hold"/>
                                        <p:tgtEl>
                                          <p:spTgt spid="887"/>
                                        </p:tgtEl>
                                        <p:attrNameLst>
                                          <p:attrName>ppt_x</p:attrName>
                                          <p:attrName>ppt_y</p:attrName>
                                        </p:attrNameLst>
                                      </p:cBhvr>
                                    </p:animMotion>
                                  </p:childTnLst>
                                </p:cTn>
                              </p:par>
                              <p:par>
                                <p:cTn id="109" presetID="10" presetClass="entr" presetSubtype="0" fill="hold" grpId="1" nodeType="withEffect">
                                  <p:stCondLst>
                                    <p:cond delay="950"/>
                                  </p:stCondLst>
                                  <p:childTnLst>
                                    <p:set>
                                      <p:cBhvr>
                                        <p:cTn id="110" dur="1" fill="hold">
                                          <p:stCondLst>
                                            <p:cond delay="0"/>
                                          </p:stCondLst>
                                        </p:cTn>
                                        <p:tgtEl>
                                          <p:spTgt spid="890"/>
                                        </p:tgtEl>
                                        <p:attrNameLst>
                                          <p:attrName>style.visibility</p:attrName>
                                        </p:attrNameLst>
                                      </p:cBhvr>
                                      <p:to>
                                        <p:strVal val="visible"/>
                                      </p:to>
                                    </p:set>
                                    <p:animEffect transition="in" filter="fade">
                                      <p:cBhvr>
                                        <p:cTn id="111" dur="500"/>
                                        <p:tgtEl>
                                          <p:spTgt spid="890"/>
                                        </p:tgtEl>
                                      </p:cBhvr>
                                    </p:animEffect>
                                  </p:childTnLst>
                                </p:cTn>
                              </p:par>
                              <p:par>
                                <p:cTn id="112" presetID="0" presetClass="path" presetSubtype="0" repeatCount="indefinite" decel="100000" fill="hold" grpId="0" nodeType="withEffect">
                                  <p:stCondLst>
                                    <p:cond delay="950"/>
                                  </p:stCondLst>
                                  <p:childTnLst>
                                    <p:animMotion origin="layout" path="M 0.00121 -0.00031 L -0.06094 -0.06142 L 0.16302 -0.1676 " pathEditMode="relative" ptsTypes="AAA">
                                      <p:cBhvr>
                                        <p:cTn id="113" dur="5250" fill="hold"/>
                                        <p:tgtEl>
                                          <p:spTgt spid="890"/>
                                        </p:tgtEl>
                                        <p:attrNameLst>
                                          <p:attrName>ppt_x</p:attrName>
                                          <p:attrName>ppt_y</p:attrName>
                                        </p:attrNameLst>
                                      </p:cBhvr>
                                    </p:animMotion>
                                  </p:childTnLst>
                                </p:cTn>
                              </p:par>
                              <p:par>
                                <p:cTn id="114" presetID="10" presetClass="entr" presetSubtype="0" fill="hold" grpId="1" nodeType="withEffect">
                                  <p:stCondLst>
                                    <p:cond delay="0"/>
                                  </p:stCondLst>
                                  <p:childTnLst>
                                    <p:set>
                                      <p:cBhvr>
                                        <p:cTn id="115" dur="1" fill="hold">
                                          <p:stCondLst>
                                            <p:cond delay="0"/>
                                          </p:stCondLst>
                                        </p:cTn>
                                        <p:tgtEl>
                                          <p:spTgt spid="888"/>
                                        </p:tgtEl>
                                        <p:attrNameLst>
                                          <p:attrName>style.visibility</p:attrName>
                                        </p:attrNameLst>
                                      </p:cBhvr>
                                      <p:to>
                                        <p:strVal val="visible"/>
                                      </p:to>
                                    </p:set>
                                    <p:animEffect transition="in" filter="fade">
                                      <p:cBhvr>
                                        <p:cTn id="116" dur="500"/>
                                        <p:tgtEl>
                                          <p:spTgt spid="888"/>
                                        </p:tgtEl>
                                      </p:cBhvr>
                                    </p:animEffect>
                                  </p:childTnLst>
                                </p:cTn>
                              </p:par>
                              <p:par>
                                <p:cTn id="117" presetID="0" presetClass="path" presetSubtype="0" repeatCount="indefinite" decel="100000" fill="hold" grpId="0" nodeType="withEffect">
                                  <p:stCondLst>
                                    <p:cond delay="50"/>
                                  </p:stCondLst>
                                  <p:childTnLst>
                                    <p:animMotion origin="layout" path="M -0.00017 -0.00185 L -0.04757 0.12469 L 0.25799 0.16697 " pathEditMode="relative" ptsTypes="AAA">
                                      <p:cBhvr>
                                        <p:cTn id="118" dur="5250" fill="hold"/>
                                        <p:tgtEl>
                                          <p:spTgt spid="888"/>
                                        </p:tgtEl>
                                        <p:attrNameLst>
                                          <p:attrName>ppt_x</p:attrName>
                                          <p:attrName>ppt_y</p:attrName>
                                        </p:attrNameLst>
                                      </p:cBhvr>
                                    </p:animMotion>
                                  </p:childTnLst>
                                </p:cTn>
                              </p:par>
                              <p:par>
                                <p:cTn id="119" presetID="10" presetClass="entr" presetSubtype="0" fill="hold" grpId="1" nodeType="withEffect">
                                  <p:stCondLst>
                                    <p:cond delay="500"/>
                                  </p:stCondLst>
                                  <p:childTnLst>
                                    <p:set>
                                      <p:cBhvr>
                                        <p:cTn id="120" dur="1" fill="hold">
                                          <p:stCondLst>
                                            <p:cond delay="0"/>
                                          </p:stCondLst>
                                        </p:cTn>
                                        <p:tgtEl>
                                          <p:spTgt spid="880"/>
                                        </p:tgtEl>
                                        <p:attrNameLst>
                                          <p:attrName>style.visibility</p:attrName>
                                        </p:attrNameLst>
                                      </p:cBhvr>
                                      <p:to>
                                        <p:strVal val="visible"/>
                                      </p:to>
                                    </p:set>
                                    <p:animEffect transition="in" filter="fade">
                                      <p:cBhvr>
                                        <p:cTn id="121" dur="500"/>
                                        <p:tgtEl>
                                          <p:spTgt spid="880"/>
                                        </p:tgtEl>
                                      </p:cBhvr>
                                    </p:animEffect>
                                  </p:childTnLst>
                                </p:cTn>
                              </p:par>
                              <p:par>
                                <p:cTn id="122" presetID="0" presetClass="path" presetSubtype="0" repeatCount="indefinite" fill="hold" grpId="0" nodeType="withEffect">
                                  <p:stCondLst>
                                    <p:cond delay="450"/>
                                  </p:stCondLst>
                                  <p:childTnLst>
                                    <p:animMotion origin="layout" path="M -0.00087 0.00031 L -0.1099 0.10525 L -0.18698 -0.24784 " pathEditMode="relative" ptsTypes="AAA">
                                      <p:cBhvr>
                                        <p:cTn id="123" dur="4750" fill="hold"/>
                                        <p:tgtEl>
                                          <p:spTgt spid="880"/>
                                        </p:tgtEl>
                                        <p:attrNameLst>
                                          <p:attrName>ppt_x</p:attrName>
                                          <p:attrName>ppt_y</p:attrName>
                                        </p:attrNameLst>
                                      </p:cBhvr>
                                    </p:animMotion>
                                  </p:childTnLst>
                                </p:cTn>
                              </p:par>
                              <p:par>
                                <p:cTn id="124" presetID="10" presetClass="entr" presetSubtype="0" fill="hold" grpId="1" nodeType="withEffect">
                                  <p:stCondLst>
                                    <p:cond delay="950"/>
                                  </p:stCondLst>
                                  <p:childTnLst>
                                    <p:set>
                                      <p:cBhvr>
                                        <p:cTn id="125" dur="1" fill="hold">
                                          <p:stCondLst>
                                            <p:cond delay="0"/>
                                          </p:stCondLst>
                                        </p:cTn>
                                        <p:tgtEl>
                                          <p:spTgt spid="892"/>
                                        </p:tgtEl>
                                        <p:attrNameLst>
                                          <p:attrName>style.visibility</p:attrName>
                                        </p:attrNameLst>
                                      </p:cBhvr>
                                      <p:to>
                                        <p:strVal val="visible"/>
                                      </p:to>
                                    </p:set>
                                    <p:animEffect transition="in" filter="fade">
                                      <p:cBhvr>
                                        <p:cTn id="126" dur="500"/>
                                        <p:tgtEl>
                                          <p:spTgt spid="892"/>
                                        </p:tgtEl>
                                      </p:cBhvr>
                                    </p:animEffect>
                                  </p:childTnLst>
                                </p:cTn>
                              </p:par>
                              <p:par>
                                <p:cTn id="127" presetID="0" presetClass="path" presetSubtype="0" repeatCount="indefinite" decel="100000" fill="hold" grpId="0" nodeType="withEffect">
                                  <p:stCondLst>
                                    <p:cond delay="950"/>
                                  </p:stCondLst>
                                  <p:childTnLst>
                                    <p:animMotion origin="layout" path="M 0.00052 -0.00185 L -0.06129 0.1142 L -0.04046 -0.23395 " pathEditMode="relative" ptsTypes="AAA">
                                      <p:cBhvr>
                                        <p:cTn id="128" dur="5250" fill="hold"/>
                                        <p:tgtEl>
                                          <p:spTgt spid="892"/>
                                        </p:tgtEl>
                                        <p:attrNameLst>
                                          <p:attrName>ppt_x</p:attrName>
                                          <p:attrName>ppt_y</p:attrName>
                                        </p:attrNameLst>
                                      </p:cBhvr>
                                    </p:animMotion>
                                  </p:childTnLst>
                                </p:cTn>
                              </p:par>
                              <p:par>
                                <p:cTn id="129" presetID="10" presetClass="entr" presetSubtype="0" fill="hold" grpId="1" nodeType="withEffect">
                                  <p:stCondLst>
                                    <p:cond delay="0"/>
                                  </p:stCondLst>
                                  <p:childTnLst>
                                    <p:set>
                                      <p:cBhvr>
                                        <p:cTn id="130" dur="1" fill="hold">
                                          <p:stCondLst>
                                            <p:cond delay="0"/>
                                          </p:stCondLst>
                                        </p:cTn>
                                        <p:tgtEl>
                                          <p:spTgt spid="891"/>
                                        </p:tgtEl>
                                        <p:attrNameLst>
                                          <p:attrName>style.visibility</p:attrName>
                                        </p:attrNameLst>
                                      </p:cBhvr>
                                      <p:to>
                                        <p:strVal val="visible"/>
                                      </p:to>
                                    </p:set>
                                    <p:animEffect transition="in" filter="fade">
                                      <p:cBhvr>
                                        <p:cTn id="131" dur="500"/>
                                        <p:tgtEl>
                                          <p:spTgt spid="891"/>
                                        </p:tgtEl>
                                      </p:cBhvr>
                                    </p:animEffect>
                                  </p:childTnLst>
                                </p:cTn>
                              </p:par>
                              <p:par>
                                <p:cTn id="132" presetID="0" presetClass="path" presetSubtype="0" repeatCount="indefinite" fill="hold" grpId="0" nodeType="withEffect">
                                  <p:stCondLst>
                                    <p:cond delay="0"/>
                                  </p:stCondLst>
                                  <p:childTnLst>
                                    <p:animMotion origin="layout" path="M -0.00017 -0.00185 L 0.01858 0.16852 L -0.23211 0.0216 " pathEditMode="relative" ptsTypes="AAA">
                                      <p:cBhvr>
                                        <p:cTn id="133" dur="6500" fill="hold"/>
                                        <p:tgtEl>
                                          <p:spTgt spid="891"/>
                                        </p:tgtEl>
                                        <p:attrNameLst>
                                          <p:attrName>ppt_x</p:attrName>
                                          <p:attrName>ppt_y</p:attrName>
                                        </p:attrNameLst>
                                      </p:cBhvr>
                                    </p:animMotion>
                                  </p:childTnLst>
                                </p:cTn>
                              </p:par>
                              <p:par>
                                <p:cTn id="134" presetID="10" presetClass="entr" presetSubtype="0" fill="hold" grpId="1" nodeType="withEffect">
                                  <p:stCondLst>
                                    <p:cond delay="500"/>
                                  </p:stCondLst>
                                  <p:childTnLst>
                                    <p:set>
                                      <p:cBhvr>
                                        <p:cTn id="135" dur="1" fill="hold">
                                          <p:stCondLst>
                                            <p:cond delay="0"/>
                                          </p:stCondLst>
                                        </p:cTn>
                                        <p:tgtEl>
                                          <p:spTgt spid="893"/>
                                        </p:tgtEl>
                                        <p:attrNameLst>
                                          <p:attrName>style.visibility</p:attrName>
                                        </p:attrNameLst>
                                      </p:cBhvr>
                                      <p:to>
                                        <p:strVal val="visible"/>
                                      </p:to>
                                    </p:set>
                                    <p:animEffect transition="in" filter="fade">
                                      <p:cBhvr>
                                        <p:cTn id="136" dur="500"/>
                                        <p:tgtEl>
                                          <p:spTgt spid="893"/>
                                        </p:tgtEl>
                                      </p:cBhvr>
                                    </p:animEffect>
                                  </p:childTnLst>
                                </p:cTn>
                              </p:par>
                              <p:par>
                                <p:cTn id="137" presetID="0" presetClass="path" presetSubtype="0" repeatCount="indefinite" accel="10000" fill="hold" grpId="0" nodeType="withEffect">
                                  <p:stCondLst>
                                    <p:cond delay="500"/>
                                  </p:stCondLst>
                                  <p:childTnLst>
                                    <p:animMotion origin="layout" path="M -0.00191 0.00308 L 0.04531 0.13395 L 0.1217 -0.19198 " pathEditMode="relative" ptsTypes="AAA">
                                      <p:cBhvr>
                                        <p:cTn id="138" dur="5250" fill="hold"/>
                                        <p:tgtEl>
                                          <p:spTgt spid="893"/>
                                        </p:tgtEl>
                                        <p:attrNameLst>
                                          <p:attrName>ppt_x</p:attrName>
                                          <p:attrName>ppt_y</p:attrName>
                                        </p:attrNameLst>
                                      </p:cBhvr>
                                    </p:animMotion>
                                  </p:childTnLst>
                                </p:cTn>
                              </p:par>
                              <p:par>
                                <p:cTn id="139" presetID="10" presetClass="entr" presetSubtype="0" fill="hold" grpId="1" nodeType="withEffect">
                                  <p:stCondLst>
                                    <p:cond delay="950"/>
                                  </p:stCondLst>
                                  <p:childTnLst>
                                    <p:set>
                                      <p:cBhvr>
                                        <p:cTn id="140" dur="1" fill="hold">
                                          <p:stCondLst>
                                            <p:cond delay="0"/>
                                          </p:stCondLst>
                                        </p:cTn>
                                        <p:tgtEl>
                                          <p:spTgt spid="894"/>
                                        </p:tgtEl>
                                        <p:attrNameLst>
                                          <p:attrName>style.visibility</p:attrName>
                                        </p:attrNameLst>
                                      </p:cBhvr>
                                      <p:to>
                                        <p:strVal val="visible"/>
                                      </p:to>
                                    </p:set>
                                    <p:animEffect transition="in" filter="fade">
                                      <p:cBhvr>
                                        <p:cTn id="141" dur="500"/>
                                        <p:tgtEl>
                                          <p:spTgt spid="894"/>
                                        </p:tgtEl>
                                      </p:cBhvr>
                                    </p:animEffect>
                                  </p:childTnLst>
                                </p:cTn>
                              </p:par>
                              <p:par>
                                <p:cTn id="142" presetID="0" presetClass="path" presetSubtype="0" repeatCount="indefinite" decel="100000" fill="hold" grpId="0" nodeType="withEffect">
                                  <p:stCondLst>
                                    <p:cond delay="950"/>
                                  </p:stCondLst>
                                  <p:childTnLst>
                                    <p:animMotion origin="layout" path="M 0.00105 0.00154 L 0.08716 0.10154 L 0.23299 -0.2034 " pathEditMode="relative" ptsTypes="AAA">
                                      <p:cBhvr>
                                        <p:cTn id="143" dur="5250" fill="hold"/>
                                        <p:tgtEl>
                                          <p:spTgt spid="894"/>
                                        </p:tgtEl>
                                        <p:attrNameLst>
                                          <p:attrName>ppt_x</p:attrName>
                                          <p:attrName>ppt_y</p:attrName>
                                        </p:attrNameLst>
                                      </p:cBhvr>
                                    </p:animMotion>
                                  </p:childTnLst>
                                </p:cTn>
                              </p:par>
                              <p:par>
                                <p:cTn id="144" presetID="1" presetClass="entr" presetSubtype="0" fill="hold" grpId="1" nodeType="withEffect">
                                  <p:stCondLst>
                                    <p:cond delay="750"/>
                                  </p:stCondLst>
                                  <p:childTnLst>
                                    <p:set>
                                      <p:cBhvr>
                                        <p:cTn id="145" dur="1" fill="hold">
                                          <p:stCondLst>
                                            <p:cond delay="0"/>
                                          </p:stCondLst>
                                        </p:cTn>
                                        <p:tgtEl>
                                          <p:spTgt spid="898"/>
                                        </p:tgtEl>
                                        <p:attrNameLst>
                                          <p:attrName>style.visibility</p:attrName>
                                        </p:attrNameLst>
                                      </p:cBhvr>
                                      <p:to>
                                        <p:strVal val="visible"/>
                                      </p:to>
                                    </p:set>
                                  </p:childTnLst>
                                </p:cTn>
                              </p:par>
                              <p:par>
                                <p:cTn id="146" presetID="1" presetClass="entr" presetSubtype="0" fill="hold" grpId="1" nodeType="withEffect">
                                  <p:stCondLst>
                                    <p:cond delay="750"/>
                                  </p:stCondLst>
                                  <p:childTnLst>
                                    <p:set>
                                      <p:cBhvr>
                                        <p:cTn id="147" dur="1" fill="hold">
                                          <p:stCondLst>
                                            <p:cond delay="0"/>
                                          </p:stCondLst>
                                        </p:cTn>
                                        <p:tgtEl>
                                          <p:spTgt spid="899"/>
                                        </p:tgtEl>
                                        <p:attrNameLst>
                                          <p:attrName>style.visibility</p:attrName>
                                        </p:attrNameLst>
                                      </p:cBhvr>
                                      <p:to>
                                        <p:strVal val="visible"/>
                                      </p:to>
                                    </p:set>
                                  </p:childTnLst>
                                </p:cTn>
                              </p:par>
                              <p:par>
                                <p:cTn id="148" presetID="1" presetClass="entr" presetSubtype="0" fill="hold" grpId="1" nodeType="withEffect">
                                  <p:stCondLst>
                                    <p:cond delay="750"/>
                                  </p:stCondLst>
                                  <p:childTnLst>
                                    <p:set>
                                      <p:cBhvr>
                                        <p:cTn id="149" dur="1" fill="hold">
                                          <p:stCondLst>
                                            <p:cond delay="0"/>
                                          </p:stCondLst>
                                        </p:cTn>
                                        <p:tgtEl>
                                          <p:spTgt spid="900"/>
                                        </p:tgtEl>
                                        <p:attrNameLst>
                                          <p:attrName>style.visibility</p:attrName>
                                        </p:attrNameLst>
                                      </p:cBhvr>
                                      <p:to>
                                        <p:strVal val="visible"/>
                                      </p:to>
                                    </p:set>
                                  </p:childTnLst>
                                </p:cTn>
                              </p:par>
                              <p:par>
                                <p:cTn id="150" presetID="1" presetClass="entr" presetSubtype="0" fill="hold" grpId="1" nodeType="withEffect">
                                  <p:stCondLst>
                                    <p:cond delay="750"/>
                                  </p:stCondLst>
                                  <p:childTnLst>
                                    <p:set>
                                      <p:cBhvr>
                                        <p:cTn id="151" dur="1" fill="hold">
                                          <p:stCondLst>
                                            <p:cond delay="0"/>
                                          </p:stCondLst>
                                        </p:cTn>
                                        <p:tgtEl>
                                          <p:spTgt spid="901"/>
                                        </p:tgtEl>
                                        <p:attrNameLst>
                                          <p:attrName>style.visibility</p:attrName>
                                        </p:attrNameLst>
                                      </p:cBhvr>
                                      <p:to>
                                        <p:strVal val="visible"/>
                                      </p:to>
                                    </p:set>
                                  </p:childTnLst>
                                </p:cTn>
                              </p:par>
                              <p:par>
                                <p:cTn id="152" presetID="1" presetClass="entr" presetSubtype="0" fill="hold" grpId="1" nodeType="withEffect">
                                  <p:stCondLst>
                                    <p:cond delay="750"/>
                                  </p:stCondLst>
                                  <p:childTnLst>
                                    <p:set>
                                      <p:cBhvr>
                                        <p:cTn id="153" dur="1" fill="hold">
                                          <p:stCondLst>
                                            <p:cond delay="0"/>
                                          </p:stCondLst>
                                        </p:cTn>
                                        <p:tgtEl>
                                          <p:spTgt spid="902"/>
                                        </p:tgtEl>
                                        <p:attrNameLst>
                                          <p:attrName>style.visibility</p:attrName>
                                        </p:attrNameLst>
                                      </p:cBhvr>
                                      <p:to>
                                        <p:strVal val="visible"/>
                                      </p:to>
                                    </p:set>
                                  </p:childTnLst>
                                </p:cTn>
                              </p:par>
                              <p:par>
                                <p:cTn id="154" presetID="1" presetClass="entr" presetSubtype="0" fill="hold" grpId="1" nodeType="withEffect">
                                  <p:stCondLst>
                                    <p:cond delay="750"/>
                                  </p:stCondLst>
                                  <p:childTnLst>
                                    <p:set>
                                      <p:cBhvr>
                                        <p:cTn id="155" dur="1" fill="hold">
                                          <p:stCondLst>
                                            <p:cond delay="0"/>
                                          </p:stCondLst>
                                        </p:cTn>
                                        <p:tgtEl>
                                          <p:spTgt spid="903"/>
                                        </p:tgtEl>
                                        <p:attrNameLst>
                                          <p:attrName>style.visibility</p:attrName>
                                        </p:attrNameLst>
                                      </p:cBhvr>
                                      <p:to>
                                        <p:strVal val="visible"/>
                                      </p:to>
                                    </p:set>
                                  </p:childTnLst>
                                </p:cTn>
                              </p:par>
                              <p:par>
                                <p:cTn id="156" presetID="1" presetClass="entr" presetSubtype="0" fill="hold" grpId="1" nodeType="withEffect">
                                  <p:stCondLst>
                                    <p:cond delay="750"/>
                                  </p:stCondLst>
                                  <p:childTnLst>
                                    <p:set>
                                      <p:cBhvr>
                                        <p:cTn id="157" dur="1" fill="hold">
                                          <p:stCondLst>
                                            <p:cond delay="0"/>
                                          </p:stCondLst>
                                        </p:cTn>
                                        <p:tgtEl>
                                          <p:spTgt spid="904"/>
                                        </p:tgtEl>
                                        <p:attrNameLst>
                                          <p:attrName>style.visibility</p:attrName>
                                        </p:attrNameLst>
                                      </p:cBhvr>
                                      <p:to>
                                        <p:strVal val="visible"/>
                                      </p:to>
                                    </p:set>
                                  </p:childTnLst>
                                </p:cTn>
                              </p:par>
                              <p:par>
                                <p:cTn id="158" presetID="1" presetClass="entr" presetSubtype="0" fill="hold" grpId="1" nodeType="withEffect">
                                  <p:stCondLst>
                                    <p:cond delay="750"/>
                                  </p:stCondLst>
                                  <p:childTnLst>
                                    <p:set>
                                      <p:cBhvr>
                                        <p:cTn id="159" dur="1" fill="hold">
                                          <p:stCondLst>
                                            <p:cond delay="0"/>
                                          </p:stCondLst>
                                        </p:cTn>
                                        <p:tgtEl>
                                          <p:spTgt spid="905"/>
                                        </p:tgtEl>
                                        <p:attrNameLst>
                                          <p:attrName>style.visibility</p:attrName>
                                        </p:attrNameLst>
                                      </p:cBhvr>
                                      <p:to>
                                        <p:strVal val="visible"/>
                                      </p:to>
                                    </p:set>
                                  </p:childTnLst>
                                </p:cTn>
                              </p:par>
                              <p:par>
                                <p:cTn id="160" presetID="1" presetClass="entr" presetSubtype="0" fill="hold" grpId="1" nodeType="withEffect">
                                  <p:stCondLst>
                                    <p:cond delay="750"/>
                                  </p:stCondLst>
                                  <p:childTnLst>
                                    <p:set>
                                      <p:cBhvr>
                                        <p:cTn id="161" dur="1" fill="hold">
                                          <p:stCondLst>
                                            <p:cond delay="0"/>
                                          </p:stCondLst>
                                        </p:cTn>
                                        <p:tgtEl>
                                          <p:spTgt spid="907"/>
                                        </p:tgtEl>
                                        <p:attrNameLst>
                                          <p:attrName>style.visibility</p:attrName>
                                        </p:attrNameLst>
                                      </p:cBhvr>
                                      <p:to>
                                        <p:strVal val="visible"/>
                                      </p:to>
                                    </p:set>
                                  </p:childTnLst>
                                </p:cTn>
                              </p:par>
                              <p:par>
                                <p:cTn id="162" presetID="1" presetClass="entr" presetSubtype="0" fill="hold" grpId="1" nodeType="withEffect">
                                  <p:stCondLst>
                                    <p:cond delay="750"/>
                                  </p:stCondLst>
                                  <p:childTnLst>
                                    <p:set>
                                      <p:cBhvr>
                                        <p:cTn id="163" dur="1" fill="hold">
                                          <p:stCondLst>
                                            <p:cond delay="0"/>
                                          </p:stCondLst>
                                        </p:cTn>
                                        <p:tgtEl>
                                          <p:spTgt spid="908"/>
                                        </p:tgtEl>
                                        <p:attrNameLst>
                                          <p:attrName>style.visibility</p:attrName>
                                        </p:attrNameLst>
                                      </p:cBhvr>
                                      <p:to>
                                        <p:strVal val="visible"/>
                                      </p:to>
                                    </p:set>
                                  </p:childTnLst>
                                </p:cTn>
                              </p:par>
                              <p:par>
                                <p:cTn id="164" presetID="0" presetClass="path" presetSubtype="0" repeatCount="indefinite" fill="hold" grpId="0" nodeType="withEffect">
                                  <p:stCondLst>
                                    <p:cond delay="25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ptsTypes="AAAAAAAAAAAAAAAAAAAAAAAAAAAAAAA">
                                      <p:cBhvr>
                                        <p:cTn id="165" dur="10250" fill="hold"/>
                                        <p:tgtEl>
                                          <p:spTgt spid="898"/>
                                        </p:tgtEl>
                                        <p:attrNameLst>
                                          <p:attrName>ppt_x</p:attrName>
                                          <p:attrName>ppt_y</p:attrName>
                                        </p:attrNameLst>
                                      </p:cBhvr>
                                    </p:animMotion>
                                  </p:childTnLst>
                                </p:cTn>
                              </p:par>
                              <p:par>
                                <p:cTn id="166" presetID="0" presetClass="path" presetSubtype="0" repeatCount="indefinite" fill="hold" grpId="0" nodeType="withEffect">
                                  <p:stCondLst>
                                    <p:cond delay="22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ptsTypes="AAAAAAAAAAAAAAAAAAAAAAAAAAA">
                                      <p:cBhvr>
                                        <p:cTn id="167" dur="9240" fill="hold"/>
                                        <p:tgtEl>
                                          <p:spTgt spid="899"/>
                                        </p:tgtEl>
                                        <p:attrNameLst>
                                          <p:attrName>ppt_x</p:attrName>
                                          <p:attrName>ppt_y</p:attrName>
                                        </p:attrNameLst>
                                      </p:cBhvr>
                                    </p:animMotion>
                                  </p:childTnLst>
                                </p:cTn>
                              </p:par>
                              <p:par>
                                <p:cTn id="168" presetID="0" presetClass="path" presetSubtype="0" repeatCount="indefinite" fill="hold" grpId="0" nodeType="withEffect">
                                  <p:stCondLst>
                                    <p:cond delay="175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ptsTypes="AAAAAAAAAAAAAAAAAAAAAAAAAAAAAAAAAAAAAA">
                                      <p:cBhvr>
                                        <p:cTn id="169" dur="10540" fill="hold"/>
                                        <p:tgtEl>
                                          <p:spTgt spid="900"/>
                                        </p:tgtEl>
                                        <p:attrNameLst>
                                          <p:attrName>ppt_x</p:attrName>
                                          <p:attrName>ppt_y</p:attrName>
                                        </p:attrNameLst>
                                      </p:cBhvr>
                                    </p:animMotion>
                                  </p:childTnLst>
                                </p:cTn>
                              </p:par>
                              <p:par>
                                <p:cTn id="170" presetID="0" presetClass="path" presetSubtype="0" repeatCount="indefinite" fill="hold" grpId="0" nodeType="withEffect">
                                  <p:stCondLst>
                                    <p:cond delay="10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71" dur="11000" fill="hold"/>
                                        <p:tgtEl>
                                          <p:spTgt spid="901"/>
                                        </p:tgtEl>
                                        <p:attrNameLst>
                                          <p:attrName>ppt_x</p:attrName>
                                          <p:attrName>ppt_y</p:attrName>
                                        </p:attrNameLst>
                                      </p:cBhvr>
                                      <p:rCtr x="9965" y="4537"/>
                                    </p:animMotion>
                                  </p:childTnLst>
                                </p:cTn>
                              </p:par>
                              <p:par>
                                <p:cTn id="172" presetID="0" presetClass="path" presetSubtype="0" repeatCount="indefinite" fill="hold" grpId="0" nodeType="withEffect">
                                  <p:stCondLst>
                                    <p:cond delay="25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73" dur="11330" fill="hold"/>
                                        <p:tgtEl>
                                          <p:spTgt spid="902"/>
                                        </p:tgtEl>
                                        <p:attrNameLst>
                                          <p:attrName>ppt_x</p:attrName>
                                          <p:attrName>ppt_y</p:attrName>
                                        </p:attrNameLst>
                                      </p:cBhvr>
                                      <p:rCtr x="9965" y="4537"/>
                                    </p:animMotion>
                                  </p:childTnLst>
                                </p:cTn>
                              </p:par>
                              <p:par>
                                <p:cTn id="174" presetID="0" presetClass="path" presetSubtype="0" repeatCount="indefinite" fill="hold" grpId="0" nodeType="withEffect">
                                  <p:stCondLst>
                                    <p:cond delay="20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75" dur="12010" fill="hold"/>
                                        <p:tgtEl>
                                          <p:spTgt spid="903"/>
                                        </p:tgtEl>
                                        <p:attrNameLst>
                                          <p:attrName>ppt_x</p:attrName>
                                          <p:attrName>ppt_y</p:attrName>
                                        </p:attrNameLst>
                                      </p:cBhvr>
                                      <p:rCtr x="9965" y="4537"/>
                                    </p:animMotion>
                                  </p:childTnLst>
                                </p:cTn>
                              </p:par>
                              <p:par>
                                <p:cTn id="176" presetID="0" presetClass="path" presetSubtype="0" repeatCount="indefinite" fill="hold" grpId="0" nodeType="withEffect">
                                  <p:stCondLst>
                                    <p:cond delay="17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rAng="0" ptsTypes="AAAAAAAAAAAAAAAAAAAAAAAAAAA">
                                      <p:cBhvr>
                                        <p:cTn id="177" dur="13250" fill="hold"/>
                                        <p:tgtEl>
                                          <p:spTgt spid="904"/>
                                        </p:tgtEl>
                                        <p:attrNameLst>
                                          <p:attrName>ppt_x</p:attrName>
                                          <p:attrName>ppt_y</p:attrName>
                                        </p:attrNameLst>
                                      </p:cBhvr>
                                      <p:rCtr x="-12413" y="1574"/>
                                    </p:animMotion>
                                  </p:childTnLst>
                                </p:cTn>
                              </p:par>
                              <p:par>
                                <p:cTn id="178" presetID="0" presetClass="path" presetSubtype="0" repeatCount="indefinite" fill="hold" grpId="0" nodeType="withEffect">
                                  <p:stCondLst>
                                    <p:cond delay="32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rAng="0" ptsTypes="AAAAAAAAAAAAAAAAAAAAAAAAAAA">
                                      <p:cBhvr>
                                        <p:cTn id="179" dur="9750" fill="hold"/>
                                        <p:tgtEl>
                                          <p:spTgt spid="905"/>
                                        </p:tgtEl>
                                        <p:attrNameLst>
                                          <p:attrName>ppt_x</p:attrName>
                                          <p:attrName>ppt_y</p:attrName>
                                        </p:attrNameLst>
                                      </p:cBhvr>
                                      <p:rCtr x="-12413" y="1574"/>
                                    </p:animMotion>
                                  </p:childTnLst>
                                </p:cTn>
                              </p:par>
                              <p:par>
                                <p:cTn id="180" presetID="0" presetClass="path" presetSubtype="0" repeatCount="indefinite" fill="hold" grpId="0" nodeType="withEffect">
                                  <p:stCondLst>
                                    <p:cond delay="100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rAng="0" ptsTypes="AAAAAAAAAAAAAAAAAAAAAAAAAAAAAAAAAAAAAA">
                                      <p:cBhvr>
                                        <p:cTn id="181" dur="10850" fill="hold"/>
                                        <p:tgtEl>
                                          <p:spTgt spid="907"/>
                                        </p:tgtEl>
                                        <p:attrNameLst>
                                          <p:attrName>ppt_x</p:attrName>
                                          <p:attrName>ppt_y</p:attrName>
                                        </p:attrNameLst>
                                      </p:cBhvr>
                                      <p:rCtr x="-3073" y="-12623"/>
                                    </p:animMotion>
                                  </p:childTnLst>
                                </p:cTn>
                              </p:par>
                              <p:par>
                                <p:cTn id="182" presetID="0" presetClass="path" presetSubtype="0" repeatCount="indefinite" fill="hold" grpId="0" nodeType="withEffect">
                                  <p:stCondLst>
                                    <p:cond delay="400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rAng="0" ptsTypes="AAAAAAAAAAAAAAAAAAAAAAAAAAAAAAAAAAAAAA">
                                      <p:cBhvr>
                                        <p:cTn id="183" dur="10000" fill="hold"/>
                                        <p:tgtEl>
                                          <p:spTgt spid="908"/>
                                        </p:tgtEl>
                                        <p:attrNameLst>
                                          <p:attrName>ppt_x</p:attrName>
                                          <p:attrName>ppt_y</p:attrName>
                                        </p:attrNameLst>
                                      </p:cBhvr>
                                      <p:rCtr x="-3073" y="-126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7" grpId="0" animBg="1"/>
      <p:bldP spid="17" grpId="1" animBg="1"/>
      <p:bldP spid="881" grpId="0" animBg="1"/>
      <p:bldP spid="881" grpId="1" animBg="1"/>
      <p:bldP spid="883" grpId="0" animBg="1"/>
      <p:bldP spid="883" grpId="1" animBg="1"/>
      <p:bldP spid="882" grpId="0" animBg="1"/>
      <p:bldP spid="882" grpId="1" animBg="1"/>
      <p:bldP spid="887" grpId="0" animBg="1"/>
      <p:bldP spid="887" grpId="1" animBg="1"/>
      <p:bldP spid="890" grpId="0" animBg="1"/>
      <p:bldP spid="890" grpId="1" animBg="1"/>
      <p:bldP spid="888" grpId="0" animBg="1"/>
      <p:bldP spid="888" grpId="1" animBg="1"/>
      <p:bldP spid="880" grpId="0" animBg="1"/>
      <p:bldP spid="880" grpId="1" animBg="1"/>
      <p:bldP spid="892" grpId="0" animBg="1"/>
      <p:bldP spid="892" grpId="1" animBg="1"/>
      <p:bldP spid="891" grpId="0" animBg="1"/>
      <p:bldP spid="891" grpId="1" animBg="1"/>
      <p:bldP spid="893" grpId="0" animBg="1"/>
      <p:bldP spid="893" grpId="1" animBg="1"/>
      <p:bldP spid="894" grpId="0" animBg="1"/>
      <p:bldP spid="894" grpId="1" animBg="1"/>
      <p:bldP spid="898" grpId="0" animBg="1"/>
      <p:bldP spid="898" grpId="1" animBg="1"/>
      <p:bldP spid="899" grpId="0" animBg="1"/>
      <p:bldP spid="899" grpId="1" animBg="1"/>
      <p:bldP spid="900" grpId="0" animBg="1"/>
      <p:bldP spid="900" grpId="1" animBg="1"/>
      <p:bldP spid="901" grpId="0" animBg="1"/>
      <p:bldP spid="901" grpId="1" animBg="1"/>
      <p:bldP spid="902" grpId="0" animBg="1"/>
      <p:bldP spid="902" grpId="1" animBg="1"/>
      <p:bldP spid="903" grpId="0" animBg="1"/>
      <p:bldP spid="903" grpId="1" animBg="1"/>
      <p:bldP spid="904" grpId="0" animBg="1"/>
      <p:bldP spid="904" grpId="1" animBg="1"/>
      <p:bldP spid="905" grpId="0" animBg="1"/>
      <p:bldP spid="905" grpId="1" animBg="1"/>
      <p:bldP spid="907" grpId="0" animBg="1"/>
      <p:bldP spid="907" grpId="1" animBg="1"/>
      <p:bldP spid="908" grpId="0" animBg="1"/>
      <p:bldP spid="908" grpId="1" animBg="1"/>
      <p:bldP spid="1669" grpId="0" animBg="1"/>
      <p:bldP spid="1669" grpId="1" animBg="1"/>
      <p:bldP spid="1669" grpId="2" animBg="1"/>
      <p:bldP spid="1220" grpId="0" animBg="1"/>
      <p:bldP spid="1220" grpId="1" animBg="1"/>
      <p:bldP spid="1220" grpId="2"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99"/>
          <p:cNvSpPr/>
          <p:nvPr/>
        </p:nvSpPr>
        <p:spPr>
          <a:xfrm>
            <a:off x="418853" y="1206053"/>
            <a:ext cx="2706624" cy="30021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14378"/>
            <a:endParaRPr lang="en-US" b="1" dirty="0">
              <a:solidFill>
                <a:srgbClr val="676767"/>
              </a:solidFill>
            </a:endParaRPr>
          </a:p>
        </p:txBody>
      </p:sp>
      <p:sp>
        <p:nvSpPr>
          <p:cNvPr id="22" name="Rectangle 21"/>
          <p:cNvSpPr/>
          <p:nvPr/>
        </p:nvSpPr>
        <p:spPr>
          <a:xfrm>
            <a:off x="3219451" y="1206053"/>
            <a:ext cx="2706624" cy="30021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14378"/>
            <a:endParaRPr lang="en-US" b="1" dirty="0">
              <a:solidFill>
                <a:schemeClr val="bg2"/>
              </a:solidFill>
            </a:endParaRPr>
          </a:p>
        </p:txBody>
      </p:sp>
      <p:sp>
        <p:nvSpPr>
          <p:cNvPr id="27" name="Rectangle 26"/>
          <p:cNvSpPr/>
          <p:nvPr/>
        </p:nvSpPr>
        <p:spPr>
          <a:xfrm>
            <a:off x="6020048" y="1206053"/>
            <a:ext cx="2706624" cy="30021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14378"/>
            <a:endParaRPr lang="en-US" b="1" dirty="0">
              <a:solidFill>
                <a:srgbClr val="676767"/>
              </a:solidFill>
            </a:endParaRPr>
          </a:p>
        </p:txBody>
      </p:sp>
      <p:sp>
        <p:nvSpPr>
          <p:cNvPr id="4" name="Title 3"/>
          <p:cNvSpPr>
            <a:spLocks noGrp="1"/>
          </p:cNvSpPr>
          <p:nvPr>
            <p:ph type="title"/>
          </p:nvPr>
        </p:nvSpPr>
        <p:spPr>
          <a:xfrm>
            <a:off x="231774" y="170261"/>
            <a:ext cx="8686800" cy="539352"/>
          </a:xfrm>
        </p:spPr>
        <p:txBody>
          <a:bodyPr/>
          <a:lstStyle/>
          <a:p>
            <a:r>
              <a:rPr lang="en-US" sz="2000" dirty="0">
                <a:solidFill>
                  <a:schemeClr val="tx1"/>
                </a:solidFill>
              </a:rPr>
              <a:t>AMP helps detect and mitigate threats that have evaded defenses</a:t>
            </a:r>
          </a:p>
        </p:txBody>
      </p:sp>
      <p:grpSp>
        <p:nvGrpSpPr>
          <p:cNvPr id="9" name="Group 8"/>
          <p:cNvGrpSpPr/>
          <p:nvPr/>
        </p:nvGrpSpPr>
        <p:grpSpPr>
          <a:xfrm>
            <a:off x="6823262" y="1802436"/>
            <a:ext cx="1100199" cy="1024175"/>
            <a:chOff x="7136948" y="2548137"/>
            <a:chExt cx="556954" cy="518468"/>
          </a:xfrm>
          <a:solidFill>
            <a:schemeClr val="accent2"/>
          </a:solidFill>
        </p:grpSpPr>
        <p:grpSp>
          <p:nvGrpSpPr>
            <p:cNvPr id="45" name="Group 44"/>
            <p:cNvGrpSpPr>
              <a:grpSpLocks noChangeAspect="1"/>
            </p:cNvGrpSpPr>
            <p:nvPr/>
          </p:nvGrpSpPr>
          <p:grpSpPr>
            <a:xfrm>
              <a:off x="7136948" y="2824635"/>
              <a:ext cx="556954" cy="241970"/>
              <a:chOff x="8780467" y="4812507"/>
              <a:chExt cx="423863" cy="184150"/>
            </a:xfrm>
            <a:grpFill/>
          </p:grpSpPr>
          <p:sp>
            <p:nvSpPr>
              <p:cNvPr id="48" name="Freeform 118"/>
              <p:cNvSpPr>
                <a:spLocks/>
              </p:cNvSpPr>
              <p:nvPr/>
            </p:nvSpPr>
            <p:spPr bwMode="auto">
              <a:xfrm>
                <a:off x="8780467" y="4842669"/>
                <a:ext cx="79375" cy="153988"/>
              </a:xfrm>
              <a:custGeom>
                <a:avLst/>
                <a:gdLst>
                  <a:gd name="T0" fmla="*/ 322 w 355"/>
                  <a:gd name="T1" fmla="*/ 0 h 683"/>
                  <a:gd name="T2" fmla="*/ 322 w 355"/>
                  <a:gd name="T3" fmla="*/ 0 h 683"/>
                  <a:gd name="T4" fmla="*/ 79 w 355"/>
                  <a:gd name="T5" fmla="*/ 0 h 683"/>
                  <a:gd name="T6" fmla="*/ 79 w 355"/>
                  <a:gd name="T7" fmla="*/ 0 h 683"/>
                  <a:gd name="T8" fmla="*/ 72 w 355"/>
                  <a:gd name="T9" fmla="*/ 1 h 683"/>
                  <a:gd name="T10" fmla="*/ 65 w 355"/>
                  <a:gd name="T11" fmla="*/ 4 h 683"/>
                  <a:gd name="T12" fmla="*/ 58 w 355"/>
                  <a:gd name="T13" fmla="*/ 7 h 683"/>
                  <a:gd name="T14" fmla="*/ 53 w 355"/>
                  <a:gd name="T15" fmla="*/ 11 h 683"/>
                  <a:gd name="T16" fmla="*/ 47 w 355"/>
                  <a:gd name="T17" fmla="*/ 15 h 683"/>
                  <a:gd name="T18" fmla="*/ 43 w 355"/>
                  <a:gd name="T19" fmla="*/ 21 h 683"/>
                  <a:gd name="T20" fmla="*/ 39 w 355"/>
                  <a:gd name="T21" fmla="*/ 27 h 683"/>
                  <a:gd name="T22" fmla="*/ 37 w 355"/>
                  <a:gd name="T23" fmla="*/ 33 h 683"/>
                  <a:gd name="T24" fmla="*/ 37 w 355"/>
                  <a:gd name="T25" fmla="*/ 33 h 683"/>
                  <a:gd name="T26" fmla="*/ 28 w 355"/>
                  <a:gd name="T27" fmla="*/ 72 h 683"/>
                  <a:gd name="T28" fmla="*/ 20 w 355"/>
                  <a:gd name="T29" fmla="*/ 110 h 683"/>
                  <a:gd name="T30" fmla="*/ 14 w 355"/>
                  <a:gd name="T31" fmla="*/ 149 h 683"/>
                  <a:gd name="T32" fmla="*/ 9 w 355"/>
                  <a:gd name="T33" fmla="*/ 188 h 683"/>
                  <a:gd name="T34" fmla="*/ 5 w 355"/>
                  <a:gd name="T35" fmla="*/ 227 h 683"/>
                  <a:gd name="T36" fmla="*/ 2 w 355"/>
                  <a:gd name="T37" fmla="*/ 266 h 683"/>
                  <a:gd name="T38" fmla="*/ 0 w 355"/>
                  <a:gd name="T39" fmla="*/ 305 h 683"/>
                  <a:gd name="T40" fmla="*/ 0 w 355"/>
                  <a:gd name="T41" fmla="*/ 344 h 683"/>
                  <a:gd name="T42" fmla="*/ 1 w 355"/>
                  <a:gd name="T43" fmla="*/ 383 h 683"/>
                  <a:gd name="T44" fmla="*/ 2 w 355"/>
                  <a:gd name="T45" fmla="*/ 422 h 683"/>
                  <a:gd name="T46" fmla="*/ 5 w 355"/>
                  <a:gd name="T47" fmla="*/ 462 h 683"/>
                  <a:gd name="T48" fmla="*/ 9 w 355"/>
                  <a:gd name="T49" fmla="*/ 500 h 683"/>
                  <a:gd name="T50" fmla="*/ 15 w 355"/>
                  <a:gd name="T51" fmla="*/ 539 h 683"/>
                  <a:gd name="T52" fmla="*/ 21 w 355"/>
                  <a:gd name="T53" fmla="*/ 578 h 683"/>
                  <a:gd name="T54" fmla="*/ 29 w 355"/>
                  <a:gd name="T55" fmla="*/ 617 h 683"/>
                  <a:gd name="T56" fmla="*/ 39 w 355"/>
                  <a:gd name="T57" fmla="*/ 655 h 683"/>
                  <a:gd name="T58" fmla="*/ 39 w 355"/>
                  <a:gd name="T59" fmla="*/ 655 h 683"/>
                  <a:gd name="T60" fmla="*/ 41 w 355"/>
                  <a:gd name="T61" fmla="*/ 661 h 683"/>
                  <a:gd name="T62" fmla="*/ 44 w 355"/>
                  <a:gd name="T63" fmla="*/ 667 h 683"/>
                  <a:gd name="T64" fmla="*/ 48 w 355"/>
                  <a:gd name="T65" fmla="*/ 672 h 683"/>
                  <a:gd name="T66" fmla="*/ 53 w 355"/>
                  <a:gd name="T67" fmla="*/ 676 h 683"/>
                  <a:gd name="T68" fmla="*/ 59 w 355"/>
                  <a:gd name="T69" fmla="*/ 680 h 683"/>
                  <a:gd name="T70" fmla="*/ 65 w 355"/>
                  <a:gd name="T71" fmla="*/ 682 h 683"/>
                  <a:gd name="T72" fmla="*/ 72 w 355"/>
                  <a:gd name="T73" fmla="*/ 683 h 683"/>
                  <a:gd name="T74" fmla="*/ 78 w 355"/>
                  <a:gd name="T75" fmla="*/ 682 h 683"/>
                  <a:gd name="T76" fmla="*/ 78 w 355"/>
                  <a:gd name="T77" fmla="*/ 682 h 683"/>
                  <a:gd name="T78" fmla="*/ 197 w 355"/>
                  <a:gd name="T79" fmla="*/ 659 h 683"/>
                  <a:gd name="T80" fmla="*/ 321 w 355"/>
                  <a:gd name="T81" fmla="*/ 636 h 683"/>
                  <a:gd name="T82" fmla="*/ 321 w 355"/>
                  <a:gd name="T83" fmla="*/ 636 h 683"/>
                  <a:gd name="T84" fmla="*/ 327 w 355"/>
                  <a:gd name="T85" fmla="*/ 634 h 683"/>
                  <a:gd name="T86" fmla="*/ 334 w 355"/>
                  <a:gd name="T87" fmla="*/ 631 h 683"/>
                  <a:gd name="T88" fmla="*/ 339 w 355"/>
                  <a:gd name="T89" fmla="*/ 627 h 683"/>
                  <a:gd name="T90" fmla="*/ 344 w 355"/>
                  <a:gd name="T91" fmla="*/ 622 h 683"/>
                  <a:gd name="T92" fmla="*/ 349 w 355"/>
                  <a:gd name="T93" fmla="*/ 617 h 683"/>
                  <a:gd name="T94" fmla="*/ 352 w 355"/>
                  <a:gd name="T95" fmla="*/ 611 h 683"/>
                  <a:gd name="T96" fmla="*/ 354 w 355"/>
                  <a:gd name="T97" fmla="*/ 604 h 683"/>
                  <a:gd name="T98" fmla="*/ 355 w 355"/>
                  <a:gd name="T99" fmla="*/ 598 h 683"/>
                  <a:gd name="T100" fmla="*/ 355 w 355"/>
                  <a:gd name="T101" fmla="*/ 598 h 683"/>
                  <a:gd name="T102" fmla="*/ 355 w 355"/>
                  <a:gd name="T103" fmla="*/ 34 h 683"/>
                  <a:gd name="T104" fmla="*/ 355 w 355"/>
                  <a:gd name="T105" fmla="*/ 34 h 683"/>
                  <a:gd name="T106" fmla="*/ 354 w 355"/>
                  <a:gd name="T107" fmla="*/ 27 h 683"/>
                  <a:gd name="T108" fmla="*/ 352 w 355"/>
                  <a:gd name="T109" fmla="*/ 21 h 683"/>
                  <a:gd name="T110" fmla="*/ 349 w 355"/>
                  <a:gd name="T111" fmla="*/ 16 h 683"/>
                  <a:gd name="T112" fmla="*/ 344 w 355"/>
                  <a:gd name="T113" fmla="*/ 11 h 683"/>
                  <a:gd name="T114" fmla="*/ 340 w 355"/>
                  <a:gd name="T115" fmla="*/ 7 h 683"/>
                  <a:gd name="T116" fmla="*/ 334 w 355"/>
                  <a:gd name="T117" fmla="*/ 4 h 683"/>
                  <a:gd name="T118" fmla="*/ 328 w 355"/>
                  <a:gd name="T119" fmla="*/ 1 h 683"/>
                  <a:gd name="T120" fmla="*/ 322 w 355"/>
                  <a:gd name="T121" fmla="*/ 0 h 683"/>
                  <a:gd name="T122" fmla="*/ 322 w 355"/>
                  <a:gd name="T123" fmla="*/ 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683">
                    <a:moveTo>
                      <a:pt x="322" y="0"/>
                    </a:moveTo>
                    <a:lnTo>
                      <a:pt x="322" y="0"/>
                    </a:lnTo>
                    <a:lnTo>
                      <a:pt x="79" y="0"/>
                    </a:lnTo>
                    <a:lnTo>
                      <a:pt x="79" y="0"/>
                    </a:lnTo>
                    <a:lnTo>
                      <a:pt x="72" y="1"/>
                    </a:lnTo>
                    <a:lnTo>
                      <a:pt x="65" y="4"/>
                    </a:lnTo>
                    <a:lnTo>
                      <a:pt x="58" y="7"/>
                    </a:lnTo>
                    <a:lnTo>
                      <a:pt x="53" y="11"/>
                    </a:lnTo>
                    <a:lnTo>
                      <a:pt x="47" y="15"/>
                    </a:lnTo>
                    <a:lnTo>
                      <a:pt x="43" y="21"/>
                    </a:lnTo>
                    <a:lnTo>
                      <a:pt x="39" y="27"/>
                    </a:lnTo>
                    <a:lnTo>
                      <a:pt x="37" y="33"/>
                    </a:lnTo>
                    <a:lnTo>
                      <a:pt x="37" y="33"/>
                    </a:lnTo>
                    <a:lnTo>
                      <a:pt x="28" y="72"/>
                    </a:lnTo>
                    <a:lnTo>
                      <a:pt x="20" y="110"/>
                    </a:lnTo>
                    <a:lnTo>
                      <a:pt x="14" y="149"/>
                    </a:lnTo>
                    <a:lnTo>
                      <a:pt x="9" y="188"/>
                    </a:lnTo>
                    <a:lnTo>
                      <a:pt x="5" y="227"/>
                    </a:lnTo>
                    <a:lnTo>
                      <a:pt x="2" y="266"/>
                    </a:lnTo>
                    <a:lnTo>
                      <a:pt x="0" y="305"/>
                    </a:lnTo>
                    <a:lnTo>
                      <a:pt x="0" y="344"/>
                    </a:lnTo>
                    <a:lnTo>
                      <a:pt x="1" y="383"/>
                    </a:lnTo>
                    <a:lnTo>
                      <a:pt x="2" y="422"/>
                    </a:lnTo>
                    <a:lnTo>
                      <a:pt x="5" y="462"/>
                    </a:lnTo>
                    <a:lnTo>
                      <a:pt x="9" y="500"/>
                    </a:lnTo>
                    <a:lnTo>
                      <a:pt x="15" y="539"/>
                    </a:lnTo>
                    <a:lnTo>
                      <a:pt x="21" y="578"/>
                    </a:lnTo>
                    <a:lnTo>
                      <a:pt x="29" y="617"/>
                    </a:lnTo>
                    <a:lnTo>
                      <a:pt x="39" y="655"/>
                    </a:lnTo>
                    <a:lnTo>
                      <a:pt x="39" y="655"/>
                    </a:lnTo>
                    <a:lnTo>
                      <a:pt x="41" y="661"/>
                    </a:lnTo>
                    <a:lnTo>
                      <a:pt x="44" y="667"/>
                    </a:lnTo>
                    <a:lnTo>
                      <a:pt x="48" y="672"/>
                    </a:lnTo>
                    <a:lnTo>
                      <a:pt x="53" y="676"/>
                    </a:lnTo>
                    <a:lnTo>
                      <a:pt x="59" y="680"/>
                    </a:lnTo>
                    <a:lnTo>
                      <a:pt x="65" y="682"/>
                    </a:lnTo>
                    <a:lnTo>
                      <a:pt x="72" y="683"/>
                    </a:lnTo>
                    <a:lnTo>
                      <a:pt x="78" y="682"/>
                    </a:lnTo>
                    <a:lnTo>
                      <a:pt x="78" y="682"/>
                    </a:lnTo>
                    <a:lnTo>
                      <a:pt x="197" y="659"/>
                    </a:lnTo>
                    <a:lnTo>
                      <a:pt x="321" y="636"/>
                    </a:lnTo>
                    <a:lnTo>
                      <a:pt x="321" y="636"/>
                    </a:lnTo>
                    <a:lnTo>
                      <a:pt x="327" y="634"/>
                    </a:lnTo>
                    <a:lnTo>
                      <a:pt x="334" y="631"/>
                    </a:lnTo>
                    <a:lnTo>
                      <a:pt x="339" y="627"/>
                    </a:lnTo>
                    <a:lnTo>
                      <a:pt x="344" y="622"/>
                    </a:lnTo>
                    <a:lnTo>
                      <a:pt x="349" y="617"/>
                    </a:lnTo>
                    <a:lnTo>
                      <a:pt x="352" y="611"/>
                    </a:lnTo>
                    <a:lnTo>
                      <a:pt x="354" y="604"/>
                    </a:lnTo>
                    <a:lnTo>
                      <a:pt x="355" y="598"/>
                    </a:lnTo>
                    <a:lnTo>
                      <a:pt x="355" y="598"/>
                    </a:lnTo>
                    <a:lnTo>
                      <a:pt x="355" y="34"/>
                    </a:lnTo>
                    <a:lnTo>
                      <a:pt x="355" y="34"/>
                    </a:lnTo>
                    <a:lnTo>
                      <a:pt x="354" y="27"/>
                    </a:lnTo>
                    <a:lnTo>
                      <a:pt x="352" y="21"/>
                    </a:lnTo>
                    <a:lnTo>
                      <a:pt x="349" y="16"/>
                    </a:lnTo>
                    <a:lnTo>
                      <a:pt x="344" y="11"/>
                    </a:lnTo>
                    <a:lnTo>
                      <a:pt x="340" y="7"/>
                    </a:lnTo>
                    <a:lnTo>
                      <a:pt x="334" y="4"/>
                    </a:lnTo>
                    <a:lnTo>
                      <a:pt x="328" y="1"/>
                    </a:lnTo>
                    <a:lnTo>
                      <a:pt x="322" y="0"/>
                    </a:lnTo>
                    <a:lnTo>
                      <a:pt x="3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676767"/>
                  </a:solidFill>
                </a:endParaRPr>
              </a:p>
            </p:txBody>
          </p:sp>
          <p:sp>
            <p:nvSpPr>
              <p:cNvPr id="49" name="Freeform 119"/>
              <p:cNvSpPr>
                <a:spLocks/>
              </p:cNvSpPr>
              <p:nvPr/>
            </p:nvSpPr>
            <p:spPr bwMode="auto">
              <a:xfrm>
                <a:off x="8878892" y="4812507"/>
                <a:ext cx="325438" cy="138113"/>
              </a:xfrm>
              <a:custGeom>
                <a:avLst/>
                <a:gdLst>
                  <a:gd name="T0" fmla="*/ 1424 w 1435"/>
                  <a:gd name="T1" fmla="*/ 243 h 609"/>
                  <a:gd name="T2" fmla="*/ 1399 w 1435"/>
                  <a:gd name="T3" fmla="*/ 221 h 609"/>
                  <a:gd name="T4" fmla="*/ 1365 w 1435"/>
                  <a:gd name="T5" fmla="*/ 202 h 609"/>
                  <a:gd name="T6" fmla="*/ 1324 w 1435"/>
                  <a:gd name="T7" fmla="*/ 193 h 609"/>
                  <a:gd name="T8" fmla="*/ 1280 w 1435"/>
                  <a:gd name="T9" fmla="*/ 193 h 609"/>
                  <a:gd name="T10" fmla="*/ 1237 w 1435"/>
                  <a:gd name="T11" fmla="*/ 204 h 609"/>
                  <a:gd name="T12" fmla="*/ 1138 w 1435"/>
                  <a:gd name="T13" fmla="*/ 251 h 609"/>
                  <a:gd name="T14" fmla="*/ 1020 w 1435"/>
                  <a:gd name="T15" fmla="*/ 301 h 609"/>
                  <a:gd name="T16" fmla="*/ 990 w 1435"/>
                  <a:gd name="T17" fmla="*/ 310 h 609"/>
                  <a:gd name="T18" fmla="*/ 927 w 1435"/>
                  <a:gd name="T19" fmla="*/ 313 h 609"/>
                  <a:gd name="T20" fmla="*/ 775 w 1435"/>
                  <a:gd name="T21" fmla="*/ 308 h 609"/>
                  <a:gd name="T22" fmla="*/ 638 w 1435"/>
                  <a:gd name="T23" fmla="*/ 307 h 609"/>
                  <a:gd name="T24" fmla="*/ 779 w 1435"/>
                  <a:gd name="T25" fmla="*/ 220 h 609"/>
                  <a:gd name="T26" fmla="*/ 808 w 1435"/>
                  <a:gd name="T27" fmla="*/ 201 h 609"/>
                  <a:gd name="T28" fmla="*/ 830 w 1435"/>
                  <a:gd name="T29" fmla="*/ 177 h 609"/>
                  <a:gd name="T30" fmla="*/ 843 w 1435"/>
                  <a:gd name="T31" fmla="*/ 147 h 609"/>
                  <a:gd name="T32" fmla="*/ 848 w 1435"/>
                  <a:gd name="T33" fmla="*/ 114 h 609"/>
                  <a:gd name="T34" fmla="*/ 842 w 1435"/>
                  <a:gd name="T35" fmla="*/ 80 h 609"/>
                  <a:gd name="T36" fmla="*/ 833 w 1435"/>
                  <a:gd name="T37" fmla="*/ 59 h 609"/>
                  <a:gd name="T38" fmla="*/ 812 w 1435"/>
                  <a:gd name="T39" fmla="*/ 32 h 609"/>
                  <a:gd name="T40" fmla="*/ 786 w 1435"/>
                  <a:gd name="T41" fmla="*/ 12 h 609"/>
                  <a:gd name="T42" fmla="*/ 754 w 1435"/>
                  <a:gd name="T43" fmla="*/ 1 h 609"/>
                  <a:gd name="T44" fmla="*/ 721 w 1435"/>
                  <a:gd name="T45" fmla="*/ 0 h 609"/>
                  <a:gd name="T46" fmla="*/ 687 w 1435"/>
                  <a:gd name="T47" fmla="*/ 9 h 609"/>
                  <a:gd name="T48" fmla="*/ 512 w 1435"/>
                  <a:gd name="T49" fmla="*/ 76 h 609"/>
                  <a:gd name="T50" fmla="*/ 448 w 1435"/>
                  <a:gd name="T51" fmla="*/ 88 h 609"/>
                  <a:gd name="T52" fmla="*/ 404 w 1435"/>
                  <a:gd name="T53" fmla="*/ 85 h 609"/>
                  <a:gd name="T54" fmla="*/ 331 w 1435"/>
                  <a:gd name="T55" fmla="*/ 64 h 609"/>
                  <a:gd name="T56" fmla="*/ 262 w 1435"/>
                  <a:gd name="T57" fmla="*/ 50 h 609"/>
                  <a:gd name="T58" fmla="*/ 218 w 1435"/>
                  <a:gd name="T59" fmla="*/ 46 h 609"/>
                  <a:gd name="T60" fmla="*/ 183 w 1435"/>
                  <a:gd name="T61" fmla="*/ 48 h 609"/>
                  <a:gd name="T62" fmla="*/ 154 w 1435"/>
                  <a:gd name="T63" fmla="*/ 55 h 609"/>
                  <a:gd name="T64" fmla="*/ 112 w 1435"/>
                  <a:gd name="T65" fmla="*/ 76 h 609"/>
                  <a:gd name="T66" fmla="*/ 73 w 1435"/>
                  <a:gd name="T67" fmla="*/ 111 h 609"/>
                  <a:gd name="T68" fmla="*/ 21 w 1435"/>
                  <a:gd name="T69" fmla="*/ 176 h 609"/>
                  <a:gd name="T70" fmla="*/ 0 w 1435"/>
                  <a:gd name="T71" fmla="*/ 609 h 609"/>
                  <a:gd name="T72" fmla="*/ 112 w 1435"/>
                  <a:gd name="T73" fmla="*/ 607 h 609"/>
                  <a:gd name="T74" fmla="*/ 388 w 1435"/>
                  <a:gd name="T75" fmla="*/ 608 h 609"/>
                  <a:gd name="T76" fmla="*/ 544 w 1435"/>
                  <a:gd name="T77" fmla="*/ 604 h 609"/>
                  <a:gd name="T78" fmla="*/ 700 w 1435"/>
                  <a:gd name="T79" fmla="*/ 590 h 609"/>
                  <a:gd name="T80" fmla="*/ 834 w 1435"/>
                  <a:gd name="T81" fmla="*/ 567 h 609"/>
                  <a:gd name="T82" fmla="*/ 947 w 1435"/>
                  <a:gd name="T83" fmla="*/ 539 h 609"/>
                  <a:gd name="T84" fmla="*/ 1036 w 1435"/>
                  <a:gd name="T85" fmla="*/ 509 h 609"/>
                  <a:gd name="T86" fmla="*/ 1119 w 1435"/>
                  <a:gd name="T87" fmla="*/ 473 h 609"/>
                  <a:gd name="T88" fmla="*/ 1387 w 1435"/>
                  <a:gd name="T89" fmla="*/ 336 h 609"/>
                  <a:gd name="T90" fmla="*/ 1421 w 1435"/>
                  <a:gd name="T91" fmla="*/ 312 h 609"/>
                  <a:gd name="T92" fmla="*/ 1432 w 1435"/>
                  <a:gd name="T93" fmla="*/ 295 h 609"/>
                  <a:gd name="T94" fmla="*/ 1435 w 1435"/>
                  <a:gd name="T95" fmla="*/ 275 h 609"/>
                  <a:gd name="T96" fmla="*/ 1429 w 1435"/>
                  <a:gd name="T97" fmla="*/ 25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5" h="609">
                    <a:moveTo>
                      <a:pt x="1429" y="251"/>
                    </a:moveTo>
                    <a:lnTo>
                      <a:pt x="1429" y="251"/>
                    </a:lnTo>
                    <a:lnTo>
                      <a:pt x="1424" y="243"/>
                    </a:lnTo>
                    <a:lnTo>
                      <a:pt x="1417" y="235"/>
                    </a:lnTo>
                    <a:lnTo>
                      <a:pt x="1409" y="228"/>
                    </a:lnTo>
                    <a:lnTo>
                      <a:pt x="1399" y="221"/>
                    </a:lnTo>
                    <a:lnTo>
                      <a:pt x="1389" y="213"/>
                    </a:lnTo>
                    <a:lnTo>
                      <a:pt x="1378" y="207"/>
                    </a:lnTo>
                    <a:lnTo>
                      <a:pt x="1365" y="202"/>
                    </a:lnTo>
                    <a:lnTo>
                      <a:pt x="1352" y="198"/>
                    </a:lnTo>
                    <a:lnTo>
                      <a:pt x="1339" y="195"/>
                    </a:lnTo>
                    <a:lnTo>
                      <a:pt x="1324" y="193"/>
                    </a:lnTo>
                    <a:lnTo>
                      <a:pt x="1310" y="192"/>
                    </a:lnTo>
                    <a:lnTo>
                      <a:pt x="1295" y="191"/>
                    </a:lnTo>
                    <a:lnTo>
                      <a:pt x="1280" y="193"/>
                    </a:lnTo>
                    <a:lnTo>
                      <a:pt x="1266" y="195"/>
                    </a:lnTo>
                    <a:lnTo>
                      <a:pt x="1251" y="199"/>
                    </a:lnTo>
                    <a:lnTo>
                      <a:pt x="1237" y="204"/>
                    </a:lnTo>
                    <a:lnTo>
                      <a:pt x="1237" y="204"/>
                    </a:lnTo>
                    <a:lnTo>
                      <a:pt x="1207" y="219"/>
                    </a:lnTo>
                    <a:lnTo>
                      <a:pt x="1138" y="251"/>
                    </a:lnTo>
                    <a:lnTo>
                      <a:pt x="1097" y="270"/>
                    </a:lnTo>
                    <a:lnTo>
                      <a:pt x="1056" y="286"/>
                    </a:lnTo>
                    <a:lnTo>
                      <a:pt x="1020" y="301"/>
                    </a:lnTo>
                    <a:lnTo>
                      <a:pt x="1003" y="306"/>
                    </a:lnTo>
                    <a:lnTo>
                      <a:pt x="990" y="310"/>
                    </a:lnTo>
                    <a:lnTo>
                      <a:pt x="990" y="310"/>
                    </a:lnTo>
                    <a:lnTo>
                      <a:pt x="979" y="312"/>
                    </a:lnTo>
                    <a:lnTo>
                      <a:pt x="964" y="313"/>
                    </a:lnTo>
                    <a:lnTo>
                      <a:pt x="927" y="313"/>
                    </a:lnTo>
                    <a:lnTo>
                      <a:pt x="882" y="312"/>
                    </a:lnTo>
                    <a:lnTo>
                      <a:pt x="831" y="310"/>
                    </a:lnTo>
                    <a:lnTo>
                      <a:pt x="775" y="308"/>
                    </a:lnTo>
                    <a:lnTo>
                      <a:pt x="719" y="306"/>
                    </a:lnTo>
                    <a:lnTo>
                      <a:pt x="665" y="306"/>
                    </a:lnTo>
                    <a:lnTo>
                      <a:pt x="638" y="307"/>
                    </a:lnTo>
                    <a:lnTo>
                      <a:pt x="613" y="309"/>
                    </a:lnTo>
                    <a:lnTo>
                      <a:pt x="779" y="220"/>
                    </a:lnTo>
                    <a:lnTo>
                      <a:pt x="779" y="220"/>
                    </a:lnTo>
                    <a:lnTo>
                      <a:pt x="789" y="214"/>
                    </a:lnTo>
                    <a:lnTo>
                      <a:pt x="799" y="208"/>
                    </a:lnTo>
                    <a:lnTo>
                      <a:pt x="808" y="201"/>
                    </a:lnTo>
                    <a:lnTo>
                      <a:pt x="817" y="194"/>
                    </a:lnTo>
                    <a:lnTo>
                      <a:pt x="824" y="186"/>
                    </a:lnTo>
                    <a:lnTo>
                      <a:pt x="830" y="177"/>
                    </a:lnTo>
                    <a:lnTo>
                      <a:pt x="835" y="167"/>
                    </a:lnTo>
                    <a:lnTo>
                      <a:pt x="840" y="157"/>
                    </a:lnTo>
                    <a:lnTo>
                      <a:pt x="843" y="147"/>
                    </a:lnTo>
                    <a:lnTo>
                      <a:pt x="846" y="135"/>
                    </a:lnTo>
                    <a:lnTo>
                      <a:pt x="847" y="124"/>
                    </a:lnTo>
                    <a:lnTo>
                      <a:pt x="848" y="114"/>
                    </a:lnTo>
                    <a:lnTo>
                      <a:pt x="847" y="103"/>
                    </a:lnTo>
                    <a:lnTo>
                      <a:pt x="845" y="91"/>
                    </a:lnTo>
                    <a:lnTo>
                      <a:pt x="842" y="80"/>
                    </a:lnTo>
                    <a:lnTo>
                      <a:pt x="838" y="69"/>
                    </a:lnTo>
                    <a:lnTo>
                      <a:pt x="838" y="69"/>
                    </a:lnTo>
                    <a:lnTo>
                      <a:pt x="833" y="59"/>
                    </a:lnTo>
                    <a:lnTo>
                      <a:pt x="827" y="48"/>
                    </a:lnTo>
                    <a:lnTo>
                      <a:pt x="821" y="40"/>
                    </a:lnTo>
                    <a:lnTo>
                      <a:pt x="812" y="32"/>
                    </a:lnTo>
                    <a:lnTo>
                      <a:pt x="804" y="25"/>
                    </a:lnTo>
                    <a:lnTo>
                      <a:pt x="795" y="18"/>
                    </a:lnTo>
                    <a:lnTo>
                      <a:pt x="786" y="12"/>
                    </a:lnTo>
                    <a:lnTo>
                      <a:pt x="775" y="7"/>
                    </a:lnTo>
                    <a:lnTo>
                      <a:pt x="765" y="4"/>
                    </a:lnTo>
                    <a:lnTo>
                      <a:pt x="754" y="1"/>
                    </a:lnTo>
                    <a:lnTo>
                      <a:pt x="744" y="0"/>
                    </a:lnTo>
                    <a:lnTo>
                      <a:pt x="732" y="0"/>
                    </a:lnTo>
                    <a:lnTo>
                      <a:pt x="721" y="0"/>
                    </a:lnTo>
                    <a:lnTo>
                      <a:pt x="710" y="2"/>
                    </a:lnTo>
                    <a:lnTo>
                      <a:pt x="699" y="5"/>
                    </a:lnTo>
                    <a:lnTo>
                      <a:pt x="687" y="9"/>
                    </a:lnTo>
                    <a:lnTo>
                      <a:pt x="539" y="67"/>
                    </a:lnTo>
                    <a:lnTo>
                      <a:pt x="539" y="67"/>
                    </a:lnTo>
                    <a:lnTo>
                      <a:pt x="512" y="76"/>
                    </a:lnTo>
                    <a:lnTo>
                      <a:pt x="487" y="82"/>
                    </a:lnTo>
                    <a:lnTo>
                      <a:pt x="467" y="86"/>
                    </a:lnTo>
                    <a:lnTo>
                      <a:pt x="448" y="88"/>
                    </a:lnTo>
                    <a:lnTo>
                      <a:pt x="433" y="88"/>
                    </a:lnTo>
                    <a:lnTo>
                      <a:pt x="417" y="87"/>
                    </a:lnTo>
                    <a:lnTo>
                      <a:pt x="404" y="85"/>
                    </a:lnTo>
                    <a:lnTo>
                      <a:pt x="392" y="82"/>
                    </a:lnTo>
                    <a:lnTo>
                      <a:pt x="364" y="74"/>
                    </a:lnTo>
                    <a:lnTo>
                      <a:pt x="331" y="64"/>
                    </a:lnTo>
                    <a:lnTo>
                      <a:pt x="312" y="59"/>
                    </a:lnTo>
                    <a:lnTo>
                      <a:pt x="289" y="54"/>
                    </a:lnTo>
                    <a:lnTo>
                      <a:pt x="262" y="50"/>
                    </a:lnTo>
                    <a:lnTo>
                      <a:pt x="232" y="47"/>
                    </a:lnTo>
                    <a:lnTo>
                      <a:pt x="232" y="47"/>
                    </a:lnTo>
                    <a:lnTo>
                      <a:pt x="218" y="46"/>
                    </a:lnTo>
                    <a:lnTo>
                      <a:pt x="206" y="46"/>
                    </a:lnTo>
                    <a:lnTo>
                      <a:pt x="195" y="47"/>
                    </a:lnTo>
                    <a:lnTo>
                      <a:pt x="183" y="48"/>
                    </a:lnTo>
                    <a:lnTo>
                      <a:pt x="173" y="50"/>
                    </a:lnTo>
                    <a:lnTo>
                      <a:pt x="163" y="52"/>
                    </a:lnTo>
                    <a:lnTo>
                      <a:pt x="154" y="55"/>
                    </a:lnTo>
                    <a:lnTo>
                      <a:pt x="144" y="59"/>
                    </a:lnTo>
                    <a:lnTo>
                      <a:pt x="127" y="67"/>
                    </a:lnTo>
                    <a:lnTo>
                      <a:pt x="112" y="76"/>
                    </a:lnTo>
                    <a:lnTo>
                      <a:pt x="98" y="87"/>
                    </a:lnTo>
                    <a:lnTo>
                      <a:pt x="85" y="99"/>
                    </a:lnTo>
                    <a:lnTo>
                      <a:pt x="73" y="111"/>
                    </a:lnTo>
                    <a:lnTo>
                      <a:pt x="62" y="124"/>
                    </a:lnTo>
                    <a:lnTo>
                      <a:pt x="41" y="151"/>
                    </a:lnTo>
                    <a:lnTo>
                      <a:pt x="21" y="176"/>
                    </a:lnTo>
                    <a:lnTo>
                      <a:pt x="11" y="186"/>
                    </a:lnTo>
                    <a:lnTo>
                      <a:pt x="0" y="196"/>
                    </a:lnTo>
                    <a:lnTo>
                      <a:pt x="0" y="609"/>
                    </a:lnTo>
                    <a:lnTo>
                      <a:pt x="0" y="609"/>
                    </a:lnTo>
                    <a:lnTo>
                      <a:pt x="53" y="607"/>
                    </a:lnTo>
                    <a:lnTo>
                      <a:pt x="112" y="607"/>
                    </a:lnTo>
                    <a:lnTo>
                      <a:pt x="243" y="607"/>
                    </a:lnTo>
                    <a:lnTo>
                      <a:pt x="314" y="608"/>
                    </a:lnTo>
                    <a:lnTo>
                      <a:pt x="388" y="608"/>
                    </a:lnTo>
                    <a:lnTo>
                      <a:pt x="465" y="606"/>
                    </a:lnTo>
                    <a:lnTo>
                      <a:pt x="544" y="604"/>
                    </a:lnTo>
                    <a:lnTo>
                      <a:pt x="544" y="604"/>
                    </a:lnTo>
                    <a:lnTo>
                      <a:pt x="598" y="600"/>
                    </a:lnTo>
                    <a:lnTo>
                      <a:pt x="650" y="596"/>
                    </a:lnTo>
                    <a:lnTo>
                      <a:pt x="700" y="590"/>
                    </a:lnTo>
                    <a:lnTo>
                      <a:pt x="747" y="583"/>
                    </a:lnTo>
                    <a:lnTo>
                      <a:pt x="792" y="576"/>
                    </a:lnTo>
                    <a:lnTo>
                      <a:pt x="834" y="567"/>
                    </a:lnTo>
                    <a:lnTo>
                      <a:pt x="874" y="558"/>
                    </a:lnTo>
                    <a:lnTo>
                      <a:pt x="912" y="549"/>
                    </a:lnTo>
                    <a:lnTo>
                      <a:pt x="947" y="539"/>
                    </a:lnTo>
                    <a:lnTo>
                      <a:pt x="980" y="528"/>
                    </a:lnTo>
                    <a:lnTo>
                      <a:pt x="1009" y="518"/>
                    </a:lnTo>
                    <a:lnTo>
                      <a:pt x="1036" y="509"/>
                    </a:lnTo>
                    <a:lnTo>
                      <a:pt x="1061" y="499"/>
                    </a:lnTo>
                    <a:lnTo>
                      <a:pt x="1083" y="489"/>
                    </a:lnTo>
                    <a:lnTo>
                      <a:pt x="1119" y="473"/>
                    </a:lnTo>
                    <a:lnTo>
                      <a:pt x="1371" y="344"/>
                    </a:lnTo>
                    <a:lnTo>
                      <a:pt x="1371" y="344"/>
                    </a:lnTo>
                    <a:lnTo>
                      <a:pt x="1387" y="336"/>
                    </a:lnTo>
                    <a:lnTo>
                      <a:pt x="1402" y="326"/>
                    </a:lnTo>
                    <a:lnTo>
                      <a:pt x="1415" y="317"/>
                    </a:lnTo>
                    <a:lnTo>
                      <a:pt x="1421" y="312"/>
                    </a:lnTo>
                    <a:lnTo>
                      <a:pt x="1425" y="307"/>
                    </a:lnTo>
                    <a:lnTo>
                      <a:pt x="1429" y="301"/>
                    </a:lnTo>
                    <a:lnTo>
                      <a:pt x="1432" y="295"/>
                    </a:lnTo>
                    <a:lnTo>
                      <a:pt x="1434" y="288"/>
                    </a:lnTo>
                    <a:lnTo>
                      <a:pt x="1435" y="282"/>
                    </a:lnTo>
                    <a:lnTo>
                      <a:pt x="1435" y="275"/>
                    </a:lnTo>
                    <a:lnTo>
                      <a:pt x="1434" y="268"/>
                    </a:lnTo>
                    <a:lnTo>
                      <a:pt x="1432" y="260"/>
                    </a:lnTo>
                    <a:lnTo>
                      <a:pt x="1429" y="251"/>
                    </a:lnTo>
                    <a:lnTo>
                      <a:pt x="1429"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676767"/>
                  </a:solidFill>
                </a:endParaRPr>
              </a:p>
            </p:txBody>
          </p:sp>
        </p:grpSp>
        <p:sp>
          <p:nvSpPr>
            <p:cNvPr id="50" name="Freeform 411"/>
            <p:cNvSpPr>
              <a:spLocks noEditPoints="1"/>
            </p:cNvSpPr>
            <p:nvPr/>
          </p:nvSpPr>
          <p:spPr bwMode="auto">
            <a:xfrm>
              <a:off x="7353300" y="2548137"/>
              <a:ext cx="242314" cy="255938"/>
            </a:xfrm>
            <a:custGeom>
              <a:avLst/>
              <a:gdLst>
                <a:gd name="T0" fmla="*/ 1717 w 1741"/>
                <a:gd name="T1" fmla="*/ 292 h 1847"/>
                <a:gd name="T2" fmla="*/ 1604 w 1741"/>
                <a:gd name="T3" fmla="*/ 299 h 1847"/>
                <a:gd name="T4" fmla="*/ 1491 w 1741"/>
                <a:gd name="T5" fmla="*/ 294 h 1847"/>
                <a:gd name="T6" fmla="*/ 1393 w 1741"/>
                <a:gd name="T7" fmla="*/ 282 h 1847"/>
                <a:gd name="T8" fmla="*/ 1288 w 1741"/>
                <a:gd name="T9" fmla="*/ 259 h 1847"/>
                <a:gd name="T10" fmla="*/ 1179 w 1741"/>
                <a:gd name="T11" fmla="*/ 222 h 1847"/>
                <a:gd name="T12" fmla="*/ 1072 w 1741"/>
                <a:gd name="T13" fmla="*/ 169 h 1847"/>
                <a:gd name="T14" fmla="*/ 968 w 1741"/>
                <a:gd name="T15" fmla="*/ 97 h 1847"/>
                <a:gd name="T16" fmla="*/ 919 w 1741"/>
                <a:gd name="T17" fmla="*/ 53 h 1847"/>
                <a:gd name="T18" fmla="*/ 872 w 1741"/>
                <a:gd name="T19" fmla="*/ 3 h 1847"/>
                <a:gd name="T20" fmla="*/ 871 w 1741"/>
                <a:gd name="T21" fmla="*/ 1 h 1847"/>
                <a:gd name="T22" fmla="*/ 869 w 1741"/>
                <a:gd name="T23" fmla="*/ 3 h 1847"/>
                <a:gd name="T24" fmla="*/ 839 w 1741"/>
                <a:gd name="T25" fmla="*/ 36 h 1847"/>
                <a:gd name="T26" fmla="*/ 791 w 1741"/>
                <a:gd name="T27" fmla="*/ 83 h 1847"/>
                <a:gd name="T28" fmla="*/ 705 w 1741"/>
                <a:gd name="T29" fmla="*/ 148 h 1847"/>
                <a:gd name="T30" fmla="*/ 599 w 1741"/>
                <a:gd name="T31" fmla="*/ 207 h 1847"/>
                <a:gd name="T32" fmla="*/ 490 w 1741"/>
                <a:gd name="T33" fmla="*/ 249 h 1847"/>
                <a:gd name="T34" fmla="*/ 383 w 1741"/>
                <a:gd name="T35" fmla="*/ 276 h 1847"/>
                <a:gd name="T36" fmla="*/ 282 w 1741"/>
                <a:gd name="T37" fmla="*/ 291 h 1847"/>
                <a:gd name="T38" fmla="*/ 191 w 1741"/>
                <a:gd name="T39" fmla="*/ 299 h 1847"/>
                <a:gd name="T40" fmla="*/ 53 w 1741"/>
                <a:gd name="T41" fmla="*/ 295 h 1847"/>
                <a:gd name="T42" fmla="*/ 0 w 1741"/>
                <a:gd name="T43" fmla="*/ 289 h 1847"/>
                <a:gd name="T44" fmla="*/ 2 w 1741"/>
                <a:gd name="T45" fmla="*/ 413 h 1847"/>
                <a:gd name="T46" fmla="*/ 13 w 1741"/>
                <a:gd name="T47" fmla="*/ 548 h 1847"/>
                <a:gd name="T48" fmla="*/ 35 w 1741"/>
                <a:gd name="T49" fmla="*/ 719 h 1847"/>
                <a:gd name="T50" fmla="*/ 75 w 1741"/>
                <a:gd name="T51" fmla="*/ 911 h 1847"/>
                <a:gd name="T52" fmla="*/ 113 w 1741"/>
                <a:gd name="T53" fmla="*/ 1045 h 1847"/>
                <a:gd name="T54" fmla="*/ 149 w 1741"/>
                <a:gd name="T55" fmla="*/ 1147 h 1847"/>
                <a:gd name="T56" fmla="*/ 193 w 1741"/>
                <a:gd name="T57" fmla="*/ 1248 h 1847"/>
                <a:gd name="T58" fmla="*/ 244 w 1741"/>
                <a:gd name="T59" fmla="*/ 1346 h 1847"/>
                <a:gd name="T60" fmla="*/ 303 w 1741"/>
                <a:gd name="T61" fmla="*/ 1441 h 1847"/>
                <a:gd name="T62" fmla="*/ 372 w 1741"/>
                <a:gd name="T63" fmla="*/ 1531 h 1847"/>
                <a:gd name="T64" fmla="*/ 450 w 1741"/>
                <a:gd name="T65" fmla="*/ 1613 h 1847"/>
                <a:gd name="T66" fmla="*/ 538 w 1741"/>
                <a:gd name="T67" fmla="*/ 1688 h 1847"/>
                <a:gd name="T68" fmla="*/ 637 w 1741"/>
                <a:gd name="T69" fmla="*/ 1752 h 1847"/>
                <a:gd name="T70" fmla="*/ 747 w 1741"/>
                <a:gd name="T71" fmla="*/ 1805 h 1847"/>
                <a:gd name="T72" fmla="*/ 869 w 1741"/>
                <a:gd name="T73" fmla="*/ 1846 h 1847"/>
                <a:gd name="T74" fmla="*/ 871 w 1741"/>
                <a:gd name="T75" fmla="*/ 1847 h 1847"/>
                <a:gd name="T76" fmla="*/ 872 w 1741"/>
                <a:gd name="T77" fmla="*/ 1846 h 1847"/>
                <a:gd name="T78" fmla="*/ 956 w 1741"/>
                <a:gd name="T79" fmla="*/ 1820 h 1847"/>
                <a:gd name="T80" fmla="*/ 1070 w 1741"/>
                <a:gd name="T81" fmla="*/ 1771 h 1847"/>
                <a:gd name="T82" fmla="*/ 1172 w 1741"/>
                <a:gd name="T83" fmla="*/ 1710 h 1847"/>
                <a:gd name="T84" fmla="*/ 1264 w 1741"/>
                <a:gd name="T85" fmla="*/ 1639 h 1847"/>
                <a:gd name="T86" fmla="*/ 1345 w 1741"/>
                <a:gd name="T87" fmla="*/ 1559 h 1847"/>
                <a:gd name="T88" fmla="*/ 1417 w 1741"/>
                <a:gd name="T89" fmla="*/ 1472 h 1847"/>
                <a:gd name="T90" fmla="*/ 1479 w 1741"/>
                <a:gd name="T91" fmla="*/ 1379 h 1847"/>
                <a:gd name="T92" fmla="*/ 1533 w 1741"/>
                <a:gd name="T93" fmla="*/ 1281 h 1847"/>
                <a:gd name="T94" fmla="*/ 1579 w 1741"/>
                <a:gd name="T95" fmla="*/ 1181 h 1847"/>
                <a:gd name="T96" fmla="*/ 1618 w 1741"/>
                <a:gd name="T97" fmla="*/ 1079 h 1847"/>
                <a:gd name="T98" fmla="*/ 1649 w 1741"/>
                <a:gd name="T99" fmla="*/ 978 h 1847"/>
                <a:gd name="T100" fmla="*/ 1696 w 1741"/>
                <a:gd name="T101" fmla="*/ 781 h 1847"/>
                <a:gd name="T102" fmla="*/ 1724 w 1741"/>
                <a:gd name="T103" fmla="*/ 602 h 1847"/>
                <a:gd name="T104" fmla="*/ 1737 w 1741"/>
                <a:gd name="T105" fmla="*/ 454 h 1847"/>
                <a:gd name="T106" fmla="*/ 1741 w 1741"/>
                <a:gd name="T107" fmla="*/ 305 h 1847"/>
                <a:gd name="T108" fmla="*/ 1128 w 1741"/>
                <a:gd name="T109" fmla="*/ 1219 h 1847"/>
                <a:gd name="T110" fmla="*/ 682 w 1741"/>
                <a:gd name="T111" fmla="*/ 962 h 1847"/>
                <a:gd name="T112" fmla="*/ 864 w 1741"/>
                <a:gd name="T113" fmla="*/ 479 h 1847"/>
                <a:gd name="T114" fmla="*/ 1074 w 1741"/>
                <a:gd name="T115" fmla="*/ 950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1" h="1847">
                  <a:moveTo>
                    <a:pt x="1741" y="289"/>
                  </a:moveTo>
                  <a:lnTo>
                    <a:pt x="1741" y="289"/>
                  </a:lnTo>
                  <a:lnTo>
                    <a:pt x="1717" y="292"/>
                  </a:lnTo>
                  <a:lnTo>
                    <a:pt x="1688" y="295"/>
                  </a:lnTo>
                  <a:lnTo>
                    <a:pt x="1650" y="297"/>
                  </a:lnTo>
                  <a:lnTo>
                    <a:pt x="1604" y="299"/>
                  </a:lnTo>
                  <a:lnTo>
                    <a:pt x="1550" y="299"/>
                  </a:lnTo>
                  <a:lnTo>
                    <a:pt x="1522" y="296"/>
                  </a:lnTo>
                  <a:lnTo>
                    <a:pt x="1491" y="294"/>
                  </a:lnTo>
                  <a:lnTo>
                    <a:pt x="1460" y="291"/>
                  </a:lnTo>
                  <a:lnTo>
                    <a:pt x="1427" y="287"/>
                  </a:lnTo>
                  <a:lnTo>
                    <a:pt x="1393" y="282"/>
                  </a:lnTo>
                  <a:lnTo>
                    <a:pt x="1359" y="276"/>
                  </a:lnTo>
                  <a:lnTo>
                    <a:pt x="1324" y="268"/>
                  </a:lnTo>
                  <a:lnTo>
                    <a:pt x="1288" y="259"/>
                  </a:lnTo>
                  <a:lnTo>
                    <a:pt x="1253" y="249"/>
                  </a:lnTo>
                  <a:lnTo>
                    <a:pt x="1216" y="236"/>
                  </a:lnTo>
                  <a:lnTo>
                    <a:pt x="1179" y="222"/>
                  </a:lnTo>
                  <a:lnTo>
                    <a:pt x="1143" y="207"/>
                  </a:lnTo>
                  <a:lnTo>
                    <a:pt x="1108" y="188"/>
                  </a:lnTo>
                  <a:lnTo>
                    <a:pt x="1072" y="169"/>
                  </a:lnTo>
                  <a:lnTo>
                    <a:pt x="1036" y="148"/>
                  </a:lnTo>
                  <a:lnTo>
                    <a:pt x="1002" y="123"/>
                  </a:lnTo>
                  <a:lnTo>
                    <a:pt x="968" y="97"/>
                  </a:lnTo>
                  <a:lnTo>
                    <a:pt x="952" y="83"/>
                  </a:lnTo>
                  <a:lnTo>
                    <a:pt x="935" y="68"/>
                  </a:lnTo>
                  <a:lnTo>
                    <a:pt x="919" y="53"/>
                  </a:lnTo>
                  <a:lnTo>
                    <a:pt x="903" y="36"/>
                  </a:lnTo>
                  <a:lnTo>
                    <a:pt x="888" y="20"/>
                  </a:lnTo>
                  <a:lnTo>
                    <a:pt x="872" y="3"/>
                  </a:lnTo>
                  <a:lnTo>
                    <a:pt x="872" y="0"/>
                  </a:lnTo>
                  <a:lnTo>
                    <a:pt x="872" y="0"/>
                  </a:lnTo>
                  <a:lnTo>
                    <a:pt x="871" y="1"/>
                  </a:lnTo>
                  <a:lnTo>
                    <a:pt x="871" y="1"/>
                  </a:lnTo>
                  <a:lnTo>
                    <a:pt x="869" y="0"/>
                  </a:lnTo>
                  <a:lnTo>
                    <a:pt x="869" y="3"/>
                  </a:lnTo>
                  <a:lnTo>
                    <a:pt x="869" y="3"/>
                  </a:lnTo>
                  <a:lnTo>
                    <a:pt x="854" y="20"/>
                  </a:lnTo>
                  <a:lnTo>
                    <a:pt x="839" y="36"/>
                  </a:lnTo>
                  <a:lnTo>
                    <a:pt x="823" y="53"/>
                  </a:lnTo>
                  <a:lnTo>
                    <a:pt x="807" y="68"/>
                  </a:lnTo>
                  <a:lnTo>
                    <a:pt x="791" y="83"/>
                  </a:lnTo>
                  <a:lnTo>
                    <a:pt x="774" y="97"/>
                  </a:lnTo>
                  <a:lnTo>
                    <a:pt x="740" y="123"/>
                  </a:lnTo>
                  <a:lnTo>
                    <a:pt x="705" y="148"/>
                  </a:lnTo>
                  <a:lnTo>
                    <a:pt x="670" y="169"/>
                  </a:lnTo>
                  <a:lnTo>
                    <a:pt x="635" y="188"/>
                  </a:lnTo>
                  <a:lnTo>
                    <a:pt x="599" y="207"/>
                  </a:lnTo>
                  <a:lnTo>
                    <a:pt x="562" y="222"/>
                  </a:lnTo>
                  <a:lnTo>
                    <a:pt x="525" y="236"/>
                  </a:lnTo>
                  <a:lnTo>
                    <a:pt x="490" y="249"/>
                  </a:lnTo>
                  <a:lnTo>
                    <a:pt x="454" y="259"/>
                  </a:lnTo>
                  <a:lnTo>
                    <a:pt x="418" y="268"/>
                  </a:lnTo>
                  <a:lnTo>
                    <a:pt x="383" y="276"/>
                  </a:lnTo>
                  <a:lnTo>
                    <a:pt x="349" y="282"/>
                  </a:lnTo>
                  <a:lnTo>
                    <a:pt x="315" y="287"/>
                  </a:lnTo>
                  <a:lnTo>
                    <a:pt x="282" y="291"/>
                  </a:lnTo>
                  <a:lnTo>
                    <a:pt x="250" y="294"/>
                  </a:lnTo>
                  <a:lnTo>
                    <a:pt x="221" y="296"/>
                  </a:lnTo>
                  <a:lnTo>
                    <a:pt x="191" y="299"/>
                  </a:lnTo>
                  <a:lnTo>
                    <a:pt x="138" y="299"/>
                  </a:lnTo>
                  <a:lnTo>
                    <a:pt x="91" y="297"/>
                  </a:lnTo>
                  <a:lnTo>
                    <a:pt x="53" y="295"/>
                  </a:lnTo>
                  <a:lnTo>
                    <a:pt x="25" y="292"/>
                  </a:lnTo>
                  <a:lnTo>
                    <a:pt x="0" y="289"/>
                  </a:lnTo>
                  <a:lnTo>
                    <a:pt x="0" y="289"/>
                  </a:lnTo>
                  <a:lnTo>
                    <a:pt x="0" y="305"/>
                  </a:lnTo>
                  <a:lnTo>
                    <a:pt x="0" y="346"/>
                  </a:lnTo>
                  <a:lnTo>
                    <a:pt x="2" y="413"/>
                  </a:lnTo>
                  <a:lnTo>
                    <a:pt x="4" y="454"/>
                  </a:lnTo>
                  <a:lnTo>
                    <a:pt x="8" y="498"/>
                  </a:lnTo>
                  <a:lnTo>
                    <a:pt x="13" y="548"/>
                  </a:lnTo>
                  <a:lnTo>
                    <a:pt x="19" y="602"/>
                  </a:lnTo>
                  <a:lnTo>
                    <a:pt x="26" y="659"/>
                  </a:lnTo>
                  <a:lnTo>
                    <a:pt x="35" y="719"/>
                  </a:lnTo>
                  <a:lnTo>
                    <a:pt x="46" y="781"/>
                  </a:lnTo>
                  <a:lnTo>
                    <a:pt x="58" y="845"/>
                  </a:lnTo>
                  <a:lnTo>
                    <a:pt x="75" y="911"/>
                  </a:lnTo>
                  <a:lnTo>
                    <a:pt x="92" y="978"/>
                  </a:lnTo>
                  <a:lnTo>
                    <a:pt x="102" y="1012"/>
                  </a:lnTo>
                  <a:lnTo>
                    <a:pt x="113" y="1045"/>
                  </a:lnTo>
                  <a:lnTo>
                    <a:pt x="125" y="1079"/>
                  </a:lnTo>
                  <a:lnTo>
                    <a:pt x="137" y="1114"/>
                  </a:lnTo>
                  <a:lnTo>
                    <a:pt x="149" y="1147"/>
                  </a:lnTo>
                  <a:lnTo>
                    <a:pt x="163" y="1181"/>
                  </a:lnTo>
                  <a:lnTo>
                    <a:pt x="178" y="1214"/>
                  </a:lnTo>
                  <a:lnTo>
                    <a:pt x="193" y="1248"/>
                  </a:lnTo>
                  <a:lnTo>
                    <a:pt x="209" y="1281"/>
                  </a:lnTo>
                  <a:lnTo>
                    <a:pt x="226" y="1314"/>
                  </a:lnTo>
                  <a:lnTo>
                    <a:pt x="244" y="1346"/>
                  </a:lnTo>
                  <a:lnTo>
                    <a:pt x="263" y="1379"/>
                  </a:lnTo>
                  <a:lnTo>
                    <a:pt x="283" y="1410"/>
                  </a:lnTo>
                  <a:lnTo>
                    <a:pt x="303" y="1441"/>
                  </a:lnTo>
                  <a:lnTo>
                    <a:pt x="326" y="1472"/>
                  </a:lnTo>
                  <a:lnTo>
                    <a:pt x="348" y="1501"/>
                  </a:lnTo>
                  <a:lnTo>
                    <a:pt x="372" y="1531"/>
                  </a:lnTo>
                  <a:lnTo>
                    <a:pt x="397" y="1559"/>
                  </a:lnTo>
                  <a:lnTo>
                    <a:pt x="422" y="1587"/>
                  </a:lnTo>
                  <a:lnTo>
                    <a:pt x="450" y="1613"/>
                  </a:lnTo>
                  <a:lnTo>
                    <a:pt x="478" y="1639"/>
                  </a:lnTo>
                  <a:lnTo>
                    <a:pt x="507" y="1663"/>
                  </a:lnTo>
                  <a:lnTo>
                    <a:pt x="538" y="1688"/>
                  </a:lnTo>
                  <a:lnTo>
                    <a:pt x="569" y="1710"/>
                  </a:lnTo>
                  <a:lnTo>
                    <a:pt x="603" y="1732"/>
                  </a:lnTo>
                  <a:lnTo>
                    <a:pt x="637" y="1752"/>
                  </a:lnTo>
                  <a:lnTo>
                    <a:pt x="672" y="1771"/>
                  </a:lnTo>
                  <a:lnTo>
                    <a:pt x="709" y="1789"/>
                  </a:lnTo>
                  <a:lnTo>
                    <a:pt x="747" y="1805"/>
                  </a:lnTo>
                  <a:lnTo>
                    <a:pt x="787" y="1820"/>
                  </a:lnTo>
                  <a:lnTo>
                    <a:pt x="827" y="1834"/>
                  </a:lnTo>
                  <a:lnTo>
                    <a:pt x="869" y="1846"/>
                  </a:lnTo>
                  <a:lnTo>
                    <a:pt x="869" y="1847"/>
                  </a:lnTo>
                  <a:lnTo>
                    <a:pt x="869" y="1847"/>
                  </a:lnTo>
                  <a:lnTo>
                    <a:pt x="871" y="1847"/>
                  </a:lnTo>
                  <a:lnTo>
                    <a:pt x="871" y="1847"/>
                  </a:lnTo>
                  <a:lnTo>
                    <a:pt x="872" y="1847"/>
                  </a:lnTo>
                  <a:lnTo>
                    <a:pt x="872" y="1846"/>
                  </a:lnTo>
                  <a:lnTo>
                    <a:pt x="872" y="1846"/>
                  </a:lnTo>
                  <a:lnTo>
                    <a:pt x="915" y="1834"/>
                  </a:lnTo>
                  <a:lnTo>
                    <a:pt x="956" y="1820"/>
                  </a:lnTo>
                  <a:lnTo>
                    <a:pt x="995" y="1805"/>
                  </a:lnTo>
                  <a:lnTo>
                    <a:pt x="1033" y="1789"/>
                  </a:lnTo>
                  <a:lnTo>
                    <a:pt x="1070" y="1771"/>
                  </a:lnTo>
                  <a:lnTo>
                    <a:pt x="1105" y="1752"/>
                  </a:lnTo>
                  <a:lnTo>
                    <a:pt x="1139" y="1732"/>
                  </a:lnTo>
                  <a:lnTo>
                    <a:pt x="1172" y="1710"/>
                  </a:lnTo>
                  <a:lnTo>
                    <a:pt x="1204" y="1688"/>
                  </a:lnTo>
                  <a:lnTo>
                    <a:pt x="1234" y="1663"/>
                  </a:lnTo>
                  <a:lnTo>
                    <a:pt x="1264" y="1639"/>
                  </a:lnTo>
                  <a:lnTo>
                    <a:pt x="1292" y="1613"/>
                  </a:lnTo>
                  <a:lnTo>
                    <a:pt x="1319" y="1587"/>
                  </a:lnTo>
                  <a:lnTo>
                    <a:pt x="1345" y="1559"/>
                  </a:lnTo>
                  <a:lnTo>
                    <a:pt x="1370" y="1531"/>
                  </a:lnTo>
                  <a:lnTo>
                    <a:pt x="1393" y="1501"/>
                  </a:lnTo>
                  <a:lnTo>
                    <a:pt x="1417" y="1472"/>
                  </a:lnTo>
                  <a:lnTo>
                    <a:pt x="1438" y="1441"/>
                  </a:lnTo>
                  <a:lnTo>
                    <a:pt x="1459" y="1410"/>
                  </a:lnTo>
                  <a:lnTo>
                    <a:pt x="1479" y="1379"/>
                  </a:lnTo>
                  <a:lnTo>
                    <a:pt x="1497" y="1346"/>
                  </a:lnTo>
                  <a:lnTo>
                    <a:pt x="1516" y="1314"/>
                  </a:lnTo>
                  <a:lnTo>
                    <a:pt x="1533" y="1281"/>
                  </a:lnTo>
                  <a:lnTo>
                    <a:pt x="1549" y="1248"/>
                  </a:lnTo>
                  <a:lnTo>
                    <a:pt x="1565" y="1214"/>
                  </a:lnTo>
                  <a:lnTo>
                    <a:pt x="1579" y="1181"/>
                  </a:lnTo>
                  <a:lnTo>
                    <a:pt x="1592" y="1147"/>
                  </a:lnTo>
                  <a:lnTo>
                    <a:pt x="1605" y="1114"/>
                  </a:lnTo>
                  <a:lnTo>
                    <a:pt x="1618" y="1079"/>
                  </a:lnTo>
                  <a:lnTo>
                    <a:pt x="1629" y="1045"/>
                  </a:lnTo>
                  <a:lnTo>
                    <a:pt x="1639" y="1012"/>
                  </a:lnTo>
                  <a:lnTo>
                    <a:pt x="1649" y="978"/>
                  </a:lnTo>
                  <a:lnTo>
                    <a:pt x="1668" y="911"/>
                  </a:lnTo>
                  <a:lnTo>
                    <a:pt x="1683" y="845"/>
                  </a:lnTo>
                  <a:lnTo>
                    <a:pt x="1696" y="781"/>
                  </a:lnTo>
                  <a:lnTo>
                    <a:pt x="1707" y="719"/>
                  </a:lnTo>
                  <a:lnTo>
                    <a:pt x="1717" y="659"/>
                  </a:lnTo>
                  <a:lnTo>
                    <a:pt x="1724" y="602"/>
                  </a:lnTo>
                  <a:lnTo>
                    <a:pt x="1730" y="548"/>
                  </a:lnTo>
                  <a:lnTo>
                    <a:pt x="1734" y="498"/>
                  </a:lnTo>
                  <a:lnTo>
                    <a:pt x="1737" y="454"/>
                  </a:lnTo>
                  <a:lnTo>
                    <a:pt x="1739" y="413"/>
                  </a:lnTo>
                  <a:lnTo>
                    <a:pt x="1741" y="346"/>
                  </a:lnTo>
                  <a:lnTo>
                    <a:pt x="1741" y="305"/>
                  </a:lnTo>
                  <a:lnTo>
                    <a:pt x="1741" y="289"/>
                  </a:lnTo>
                  <a:lnTo>
                    <a:pt x="1741" y="289"/>
                  </a:lnTo>
                  <a:close/>
                  <a:moveTo>
                    <a:pt x="1128" y="1219"/>
                  </a:moveTo>
                  <a:lnTo>
                    <a:pt x="881" y="1098"/>
                  </a:lnTo>
                  <a:lnTo>
                    <a:pt x="643" y="1233"/>
                  </a:lnTo>
                  <a:lnTo>
                    <a:pt x="682" y="962"/>
                  </a:lnTo>
                  <a:lnTo>
                    <a:pt x="480" y="775"/>
                  </a:lnTo>
                  <a:lnTo>
                    <a:pt x="750" y="728"/>
                  </a:lnTo>
                  <a:lnTo>
                    <a:pt x="864" y="479"/>
                  </a:lnTo>
                  <a:lnTo>
                    <a:pt x="993" y="721"/>
                  </a:lnTo>
                  <a:lnTo>
                    <a:pt x="1265" y="752"/>
                  </a:lnTo>
                  <a:lnTo>
                    <a:pt x="1074" y="950"/>
                  </a:lnTo>
                  <a:lnTo>
                    <a:pt x="1128" y="1219"/>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676767"/>
                </a:solidFill>
              </a:endParaRPr>
            </a:p>
          </p:txBody>
        </p:sp>
      </p:grpSp>
      <p:sp>
        <p:nvSpPr>
          <p:cNvPr id="28" name="Freeform 9"/>
          <p:cNvSpPr>
            <a:spLocks noChangeAspect="1" noEditPoints="1"/>
          </p:cNvSpPr>
          <p:nvPr/>
        </p:nvSpPr>
        <p:spPr bwMode="auto">
          <a:xfrm>
            <a:off x="1287920" y="1828819"/>
            <a:ext cx="965442" cy="920996"/>
          </a:xfrm>
          <a:custGeom>
            <a:avLst/>
            <a:gdLst>
              <a:gd name="T0" fmla="*/ 978 w 1192"/>
              <a:gd name="T1" fmla="*/ 111 h 1140"/>
              <a:gd name="T2" fmla="*/ 776 w 1192"/>
              <a:gd name="T3" fmla="*/ 326 h 1140"/>
              <a:gd name="T4" fmla="*/ 721 w 1192"/>
              <a:gd name="T5" fmla="*/ 385 h 1140"/>
              <a:gd name="T6" fmla="*/ 686 w 1192"/>
              <a:gd name="T7" fmla="*/ 422 h 1140"/>
              <a:gd name="T8" fmla="*/ 516 w 1192"/>
              <a:gd name="T9" fmla="*/ 544 h 1140"/>
              <a:gd name="T10" fmla="*/ 662 w 1192"/>
              <a:gd name="T11" fmla="*/ 500 h 1140"/>
              <a:gd name="T12" fmla="*/ 596 w 1192"/>
              <a:gd name="T13" fmla="*/ 677 h 1140"/>
              <a:gd name="T14" fmla="*/ 613 w 1192"/>
              <a:gd name="T15" fmla="*/ 416 h 1140"/>
              <a:gd name="T16" fmla="*/ 481 w 1192"/>
              <a:gd name="T17" fmla="*/ 420 h 1140"/>
              <a:gd name="T18" fmla="*/ 596 w 1192"/>
              <a:gd name="T19" fmla="*/ 713 h 1140"/>
              <a:gd name="T20" fmla="*/ 734 w 1192"/>
              <a:gd name="T21" fmla="*/ 423 h 1140"/>
              <a:gd name="T22" fmla="*/ 412 w 1192"/>
              <a:gd name="T23" fmla="*/ 544 h 1140"/>
              <a:gd name="T24" fmla="*/ 455 w 1192"/>
              <a:gd name="T25" fmla="*/ 368 h 1140"/>
              <a:gd name="T26" fmla="*/ 702 w 1192"/>
              <a:gd name="T27" fmla="*/ 324 h 1140"/>
              <a:gd name="T28" fmla="*/ 431 w 1192"/>
              <a:gd name="T29" fmla="*/ 342 h 1140"/>
              <a:gd name="T30" fmla="*/ 390 w 1192"/>
              <a:gd name="T31" fmla="*/ 325 h 1140"/>
              <a:gd name="T32" fmla="*/ 897 w 1192"/>
              <a:gd name="T33" fmla="*/ 544 h 1140"/>
              <a:gd name="T34" fmla="*/ 914 w 1192"/>
              <a:gd name="T35" fmla="*/ 544 h 1140"/>
              <a:gd name="T36" fmla="*/ 378 w 1192"/>
              <a:gd name="T37" fmla="*/ 312 h 1140"/>
              <a:gd name="T38" fmla="*/ 596 w 1192"/>
              <a:gd name="T39" fmla="*/ 184 h 1140"/>
              <a:gd name="T40" fmla="*/ 794 w 1192"/>
              <a:gd name="T41" fmla="*/ 202 h 1140"/>
              <a:gd name="T42" fmla="*/ 318 w 1192"/>
              <a:gd name="T43" fmla="*/ 222 h 1140"/>
              <a:gd name="T44" fmla="*/ 152 w 1192"/>
              <a:gd name="T45" fmla="*/ 544 h 1140"/>
              <a:gd name="T46" fmla="*/ 912 w 1192"/>
              <a:gd name="T47" fmla="*/ 234 h 1140"/>
              <a:gd name="T48" fmla="*/ 596 w 1192"/>
              <a:gd name="T49" fmla="*/ 1008 h 1140"/>
              <a:gd name="T50" fmla="*/ 282 w 1192"/>
              <a:gd name="T51" fmla="*/ 210 h 1140"/>
              <a:gd name="T52" fmla="*/ 279 w 1192"/>
              <a:gd name="T53" fmla="*/ 181 h 1140"/>
              <a:gd name="T54" fmla="*/ 869 w 1192"/>
              <a:gd name="T55" fmla="*/ 116 h 1140"/>
              <a:gd name="T56" fmla="*/ 596 w 1192"/>
              <a:gd name="T57" fmla="*/ 0 h 1140"/>
              <a:gd name="T58" fmla="*/ 201 w 1192"/>
              <a:gd name="T59" fmla="*/ 105 h 1140"/>
              <a:gd name="T60" fmla="*/ 596 w 1192"/>
              <a:gd name="T61" fmla="*/ 1140 h 1140"/>
              <a:gd name="T62" fmla="*/ 596 w 1192"/>
              <a:gd name="T63" fmla="*/ 952 h 1140"/>
              <a:gd name="T64" fmla="*/ 341 w 1192"/>
              <a:gd name="T65" fmla="*/ 299 h 1140"/>
              <a:gd name="T66" fmla="*/ 950 w 1192"/>
              <a:gd name="T67" fmla="*/ 544 h 1140"/>
              <a:gd name="T68" fmla="*/ 1003 w 1192"/>
              <a:gd name="T69" fmla="*/ 544 h 1140"/>
              <a:gd name="T70" fmla="*/ 552 w 1192"/>
              <a:gd name="T71" fmla="*/ 544 h 1140"/>
              <a:gd name="T72" fmla="*/ 596 w 1192"/>
              <a:gd name="T73" fmla="*/ 588 h 1140"/>
              <a:gd name="T74" fmla="*/ 331 w 1192"/>
              <a:gd name="T75" fmla="*/ 544 h 1140"/>
              <a:gd name="T76" fmla="*/ 376 w 1192"/>
              <a:gd name="T77" fmla="*/ 544 h 1140"/>
              <a:gd name="T78" fmla="*/ 759 w 1192"/>
              <a:gd name="T79" fmla="*/ 397 h 1140"/>
              <a:gd name="T80" fmla="*/ 596 w 1192"/>
              <a:gd name="T81" fmla="*/ 1104 h 1140"/>
              <a:gd name="T82" fmla="*/ 241 w 1192"/>
              <a:gd name="T83" fmla="*/ 193 h 1140"/>
              <a:gd name="T84" fmla="*/ 1095 w 1192"/>
              <a:gd name="T85" fmla="*/ 544 h 1140"/>
              <a:gd name="T86" fmla="*/ 1156 w 1192"/>
              <a:gd name="T87" fmla="*/ 544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92" h="1140">
                <a:moveTo>
                  <a:pt x="1004" y="110"/>
                </a:moveTo>
                <a:cubicBezTo>
                  <a:pt x="1000" y="107"/>
                  <a:pt x="996" y="105"/>
                  <a:pt x="991" y="105"/>
                </a:cubicBezTo>
                <a:cubicBezTo>
                  <a:pt x="986" y="105"/>
                  <a:pt x="981" y="107"/>
                  <a:pt x="978" y="111"/>
                </a:cubicBezTo>
                <a:cubicBezTo>
                  <a:pt x="912" y="181"/>
                  <a:pt x="912" y="181"/>
                  <a:pt x="912" y="181"/>
                </a:cubicBezTo>
                <a:cubicBezTo>
                  <a:pt x="912" y="181"/>
                  <a:pt x="912" y="181"/>
                  <a:pt x="912" y="181"/>
                </a:cubicBezTo>
                <a:cubicBezTo>
                  <a:pt x="776" y="326"/>
                  <a:pt x="776" y="326"/>
                  <a:pt x="776" y="326"/>
                </a:cubicBezTo>
                <a:cubicBezTo>
                  <a:pt x="776" y="326"/>
                  <a:pt x="776" y="326"/>
                  <a:pt x="776" y="326"/>
                </a:cubicBezTo>
                <a:cubicBezTo>
                  <a:pt x="721" y="385"/>
                  <a:pt x="721" y="385"/>
                  <a:pt x="721" y="385"/>
                </a:cubicBezTo>
                <a:cubicBezTo>
                  <a:pt x="721" y="385"/>
                  <a:pt x="721" y="385"/>
                  <a:pt x="721" y="385"/>
                </a:cubicBezTo>
                <a:cubicBezTo>
                  <a:pt x="686" y="422"/>
                  <a:pt x="686" y="422"/>
                  <a:pt x="686" y="422"/>
                </a:cubicBezTo>
                <a:cubicBezTo>
                  <a:pt x="686" y="422"/>
                  <a:pt x="686" y="422"/>
                  <a:pt x="686" y="422"/>
                </a:cubicBezTo>
                <a:cubicBezTo>
                  <a:pt x="686" y="422"/>
                  <a:pt x="686" y="422"/>
                  <a:pt x="686" y="422"/>
                </a:cubicBezTo>
                <a:cubicBezTo>
                  <a:pt x="635" y="476"/>
                  <a:pt x="635" y="476"/>
                  <a:pt x="635" y="476"/>
                </a:cubicBezTo>
                <a:cubicBezTo>
                  <a:pt x="624" y="469"/>
                  <a:pt x="610" y="465"/>
                  <a:pt x="596" y="465"/>
                </a:cubicBezTo>
                <a:cubicBezTo>
                  <a:pt x="552" y="465"/>
                  <a:pt x="516" y="500"/>
                  <a:pt x="516" y="544"/>
                </a:cubicBezTo>
                <a:cubicBezTo>
                  <a:pt x="516" y="588"/>
                  <a:pt x="552" y="624"/>
                  <a:pt x="596" y="624"/>
                </a:cubicBezTo>
                <a:cubicBezTo>
                  <a:pt x="640" y="624"/>
                  <a:pt x="675" y="588"/>
                  <a:pt x="675" y="544"/>
                </a:cubicBezTo>
                <a:cubicBezTo>
                  <a:pt x="675" y="528"/>
                  <a:pt x="670" y="513"/>
                  <a:pt x="662" y="500"/>
                </a:cubicBezTo>
                <a:cubicBezTo>
                  <a:pt x="699" y="460"/>
                  <a:pt x="699" y="460"/>
                  <a:pt x="699" y="460"/>
                </a:cubicBezTo>
                <a:cubicBezTo>
                  <a:pt x="719" y="484"/>
                  <a:pt x="729" y="513"/>
                  <a:pt x="729" y="544"/>
                </a:cubicBezTo>
                <a:cubicBezTo>
                  <a:pt x="729" y="618"/>
                  <a:pt x="669" y="677"/>
                  <a:pt x="596" y="677"/>
                </a:cubicBezTo>
                <a:cubicBezTo>
                  <a:pt x="522" y="677"/>
                  <a:pt x="463" y="618"/>
                  <a:pt x="463" y="544"/>
                </a:cubicBezTo>
                <a:cubicBezTo>
                  <a:pt x="463" y="507"/>
                  <a:pt x="477" y="473"/>
                  <a:pt x="504" y="447"/>
                </a:cubicBezTo>
                <a:cubicBezTo>
                  <a:pt x="537" y="420"/>
                  <a:pt x="574" y="409"/>
                  <a:pt x="613" y="416"/>
                </a:cubicBezTo>
                <a:cubicBezTo>
                  <a:pt x="623" y="417"/>
                  <a:pt x="633" y="411"/>
                  <a:pt x="634" y="401"/>
                </a:cubicBezTo>
                <a:cubicBezTo>
                  <a:pt x="636" y="391"/>
                  <a:pt x="629" y="382"/>
                  <a:pt x="619" y="380"/>
                </a:cubicBezTo>
                <a:cubicBezTo>
                  <a:pt x="569" y="372"/>
                  <a:pt x="521" y="386"/>
                  <a:pt x="481" y="420"/>
                </a:cubicBezTo>
                <a:cubicBezTo>
                  <a:pt x="480" y="420"/>
                  <a:pt x="480" y="421"/>
                  <a:pt x="480" y="421"/>
                </a:cubicBezTo>
                <a:cubicBezTo>
                  <a:pt x="446" y="453"/>
                  <a:pt x="427" y="498"/>
                  <a:pt x="427" y="544"/>
                </a:cubicBezTo>
                <a:cubicBezTo>
                  <a:pt x="427" y="638"/>
                  <a:pt x="502" y="713"/>
                  <a:pt x="596" y="713"/>
                </a:cubicBezTo>
                <a:cubicBezTo>
                  <a:pt x="689" y="713"/>
                  <a:pt x="765" y="638"/>
                  <a:pt x="765" y="544"/>
                </a:cubicBezTo>
                <a:cubicBezTo>
                  <a:pt x="765" y="504"/>
                  <a:pt x="750" y="464"/>
                  <a:pt x="724" y="434"/>
                </a:cubicBezTo>
                <a:cubicBezTo>
                  <a:pt x="734" y="423"/>
                  <a:pt x="734" y="423"/>
                  <a:pt x="734" y="423"/>
                </a:cubicBezTo>
                <a:cubicBezTo>
                  <a:pt x="763" y="457"/>
                  <a:pt x="779" y="499"/>
                  <a:pt x="779" y="544"/>
                </a:cubicBezTo>
                <a:cubicBezTo>
                  <a:pt x="779" y="646"/>
                  <a:pt x="697" y="728"/>
                  <a:pt x="596" y="728"/>
                </a:cubicBezTo>
                <a:cubicBezTo>
                  <a:pt x="494" y="728"/>
                  <a:pt x="412" y="646"/>
                  <a:pt x="412" y="544"/>
                </a:cubicBezTo>
                <a:cubicBezTo>
                  <a:pt x="412" y="493"/>
                  <a:pt x="433" y="445"/>
                  <a:pt x="470" y="410"/>
                </a:cubicBezTo>
                <a:cubicBezTo>
                  <a:pt x="477" y="404"/>
                  <a:pt x="478" y="392"/>
                  <a:pt x="471" y="385"/>
                </a:cubicBezTo>
                <a:cubicBezTo>
                  <a:pt x="455" y="368"/>
                  <a:pt x="455" y="368"/>
                  <a:pt x="455" y="368"/>
                </a:cubicBezTo>
                <a:cubicBezTo>
                  <a:pt x="495" y="336"/>
                  <a:pt x="544" y="318"/>
                  <a:pt x="596" y="318"/>
                </a:cubicBezTo>
                <a:cubicBezTo>
                  <a:pt x="625" y="318"/>
                  <a:pt x="653" y="324"/>
                  <a:pt x="679" y="334"/>
                </a:cubicBezTo>
                <a:cubicBezTo>
                  <a:pt x="688" y="338"/>
                  <a:pt x="699" y="334"/>
                  <a:pt x="702" y="324"/>
                </a:cubicBezTo>
                <a:cubicBezTo>
                  <a:pt x="706" y="315"/>
                  <a:pt x="702" y="305"/>
                  <a:pt x="692" y="301"/>
                </a:cubicBezTo>
                <a:cubicBezTo>
                  <a:pt x="662" y="289"/>
                  <a:pt x="629" y="282"/>
                  <a:pt x="596" y="282"/>
                </a:cubicBezTo>
                <a:cubicBezTo>
                  <a:pt x="535" y="282"/>
                  <a:pt x="477" y="303"/>
                  <a:pt x="431" y="342"/>
                </a:cubicBezTo>
                <a:cubicBezTo>
                  <a:pt x="415" y="326"/>
                  <a:pt x="415" y="326"/>
                  <a:pt x="415" y="326"/>
                </a:cubicBezTo>
                <a:cubicBezTo>
                  <a:pt x="412" y="322"/>
                  <a:pt x="408" y="320"/>
                  <a:pt x="403" y="320"/>
                </a:cubicBezTo>
                <a:cubicBezTo>
                  <a:pt x="398" y="320"/>
                  <a:pt x="393" y="322"/>
                  <a:pt x="390" y="325"/>
                </a:cubicBezTo>
                <a:cubicBezTo>
                  <a:pt x="330" y="382"/>
                  <a:pt x="295" y="462"/>
                  <a:pt x="295" y="544"/>
                </a:cubicBezTo>
                <a:cubicBezTo>
                  <a:pt x="295" y="710"/>
                  <a:pt x="430" y="845"/>
                  <a:pt x="596" y="845"/>
                </a:cubicBezTo>
                <a:cubicBezTo>
                  <a:pt x="762" y="845"/>
                  <a:pt x="897" y="710"/>
                  <a:pt x="897" y="544"/>
                </a:cubicBezTo>
                <a:cubicBezTo>
                  <a:pt x="897" y="468"/>
                  <a:pt x="867" y="393"/>
                  <a:pt x="814" y="338"/>
                </a:cubicBezTo>
                <a:cubicBezTo>
                  <a:pt x="826" y="325"/>
                  <a:pt x="826" y="325"/>
                  <a:pt x="826" y="325"/>
                </a:cubicBezTo>
                <a:cubicBezTo>
                  <a:pt x="883" y="384"/>
                  <a:pt x="914" y="462"/>
                  <a:pt x="914" y="544"/>
                </a:cubicBezTo>
                <a:cubicBezTo>
                  <a:pt x="914" y="720"/>
                  <a:pt x="771" y="862"/>
                  <a:pt x="596" y="862"/>
                </a:cubicBezTo>
                <a:cubicBezTo>
                  <a:pt x="420" y="862"/>
                  <a:pt x="278" y="720"/>
                  <a:pt x="278" y="544"/>
                </a:cubicBezTo>
                <a:cubicBezTo>
                  <a:pt x="278" y="456"/>
                  <a:pt x="313" y="373"/>
                  <a:pt x="378" y="312"/>
                </a:cubicBezTo>
                <a:cubicBezTo>
                  <a:pt x="385" y="306"/>
                  <a:pt x="386" y="294"/>
                  <a:pt x="379" y="287"/>
                </a:cubicBezTo>
                <a:cubicBezTo>
                  <a:pt x="363" y="270"/>
                  <a:pt x="363" y="270"/>
                  <a:pt x="363" y="270"/>
                </a:cubicBezTo>
                <a:cubicBezTo>
                  <a:pt x="428" y="215"/>
                  <a:pt x="510" y="184"/>
                  <a:pt x="596" y="184"/>
                </a:cubicBezTo>
                <a:cubicBezTo>
                  <a:pt x="659" y="184"/>
                  <a:pt x="721" y="201"/>
                  <a:pt x="775" y="233"/>
                </a:cubicBezTo>
                <a:cubicBezTo>
                  <a:pt x="784" y="238"/>
                  <a:pt x="795" y="235"/>
                  <a:pt x="800" y="226"/>
                </a:cubicBezTo>
                <a:cubicBezTo>
                  <a:pt x="805" y="218"/>
                  <a:pt x="802" y="207"/>
                  <a:pt x="794" y="202"/>
                </a:cubicBezTo>
                <a:cubicBezTo>
                  <a:pt x="734" y="167"/>
                  <a:pt x="665" y="148"/>
                  <a:pt x="596" y="148"/>
                </a:cubicBezTo>
                <a:cubicBezTo>
                  <a:pt x="501" y="148"/>
                  <a:pt x="410" y="182"/>
                  <a:pt x="339" y="244"/>
                </a:cubicBezTo>
                <a:cubicBezTo>
                  <a:pt x="318" y="222"/>
                  <a:pt x="318" y="222"/>
                  <a:pt x="318" y="222"/>
                </a:cubicBezTo>
                <a:cubicBezTo>
                  <a:pt x="314" y="218"/>
                  <a:pt x="310" y="216"/>
                  <a:pt x="305" y="216"/>
                </a:cubicBezTo>
                <a:cubicBezTo>
                  <a:pt x="300" y="216"/>
                  <a:pt x="296" y="218"/>
                  <a:pt x="292" y="221"/>
                </a:cubicBezTo>
                <a:cubicBezTo>
                  <a:pt x="203" y="304"/>
                  <a:pt x="152" y="422"/>
                  <a:pt x="152" y="544"/>
                </a:cubicBezTo>
                <a:cubicBezTo>
                  <a:pt x="152" y="789"/>
                  <a:pt x="351" y="988"/>
                  <a:pt x="596" y="988"/>
                </a:cubicBezTo>
                <a:cubicBezTo>
                  <a:pt x="840" y="988"/>
                  <a:pt x="1039" y="789"/>
                  <a:pt x="1039" y="544"/>
                </a:cubicBezTo>
                <a:cubicBezTo>
                  <a:pt x="1039" y="428"/>
                  <a:pt x="993" y="316"/>
                  <a:pt x="912" y="234"/>
                </a:cubicBezTo>
                <a:cubicBezTo>
                  <a:pt x="926" y="219"/>
                  <a:pt x="926" y="219"/>
                  <a:pt x="926" y="219"/>
                </a:cubicBezTo>
                <a:cubicBezTo>
                  <a:pt x="1012" y="306"/>
                  <a:pt x="1059" y="421"/>
                  <a:pt x="1059" y="544"/>
                </a:cubicBezTo>
                <a:cubicBezTo>
                  <a:pt x="1059" y="800"/>
                  <a:pt x="851" y="1008"/>
                  <a:pt x="596" y="1008"/>
                </a:cubicBezTo>
                <a:cubicBezTo>
                  <a:pt x="340" y="1008"/>
                  <a:pt x="132" y="800"/>
                  <a:pt x="132" y="544"/>
                </a:cubicBezTo>
                <a:cubicBezTo>
                  <a:pt x="132" y="419"/>
                  <a:pt x="181" y="303"/>
                  <a:pt x="269" y="215"/>
                </a:cubicBezTo>
                <a:cubicBezTo>
                  <a:pt x="274" y="216"/>
                  <a:pt x="279" y="214"/>
                  <a:pt x="282" y="210"/>
                </a:cubicBezTo>
                <a:cubicBezTo>
                  <a:pt x="290" y="204"/>
                  <a:pt x="290" y="192"/>
                  <a:pt x="283" y="185"/>
                </a:cubicBezTo>
                <a:cubicBezTo>
                  <a:pt x="279" y="181"/>
                  <a:pt x="279" y="181"/>
                  <a:pt x="279" y="181"/>
                </a:cubicBezTo>
                <a:cubicBezTo>
                  <a:pt x="279" y="181"/>
                  <a:pt x="279" y="181"/>
                  <a:pt x="279" y="181"/>
                </a:cubicBezTo>
                <a:cubicBezTo>
                  <a:pt x="261" y="162"/>
                  <a:pt x="261" y="162"/>
                  <a:pt x="261" y="162"/>
                </a:cubicBezTo>
                <a:cubicBezTo>
                  <a:pt x="354" y="81"/>
                  <a:pt x="472" y="36"/>
                  <a:pt x="596" y="36"/>
                </a:cubicBezTo>
                <a:cubicBezTo>
                  <a:pt x="693" y="36"/>
                  <a:pt x="787" y="64"/>
                  <a:pt x="869" y="116"/>
                </a:cubicBezTo>
                <a:cubicBezTo>
                  <a:pt x="877" y="121"/>
                  <a:pt x="888" y="119"/>
                  <a:pt x="894" y="110"/>
                </a:cubicBezTo>
                <a:cubicBezTo>
                  <a:pt x="899" y="102"/>
                  <a:pt x="897" y="91"/>
                  <a:pt x="888" y="85"/>
                </a:cubicBezTo>
                <a:cubicBezTo>
                  <a:pt x="801" y="30"/>
                  <a:pt x="700" y="0"/>
                  <a:pt x="596" y="0"/>
                </a:cubicBezTo>
                <a:cubicBezTo>
                  <a:pt x="463" y="0"/>
                  <a:pt x="336" y="48"/>
                  <a:pt x="237" y="136"/>
                </a:cubicBezTo>
                <a:cubicBezTo>
                  <a:pt x="213" y="111"/>
                  <a:pt x="213" y="111"/>
                  <a:pt x="213" y="111"/>
                </a:cubicBezTo>
                <a:cubicBezTo>
                  <a:pt x="210" y="107"/>
                  <a:pt x="206" y="105"/>
                  <a:pt x="201" y="105"/>
                </a:cubicBezTo>
                <a:cubicBezTo>
                  <a:pt x="196" y="105"/>
                  <a:pt x="191" y="107"/>
                  <a:pt x="188" y="110"/>
                </a:cubicBezTo>
                <a:cubicBezTo>
                  <a:pt x="68" y="222"/>
                  <a:pt x="0" y="380"/>
                  <a:pt x="0" y="544"/>
                </a:cubicBezTo>
                <a:cubicBezTo>
                  <a:pt x="0" y="873"/>
                  <a:pt x="267" y="1140"/>
                  <a:pt x="596" y="1140"/>
                </a:cubicBezTo>
                <a:cubicBezTo>
                  <a:pt x="924" y="1140"/>
                  <a:pt x="1192" y="873"/>
                  <a:pt x="1192" y="544"/>
                </a:cubicBezTo>
                <a:cubicBezTo>
                  <a:pt x="1192" y="380"/>
                  <a:pt x="1123" y="222"/>
                  <a:pt x="1004" y="110"/>
                </a:cubicBezTo>
                <a:close/>
                <a:moveTo>
                  <a:pt x="596" y="952"/>
                </a:moveTo>
                <a:cubicBezTo>
                  <a:pt x="371" y="952"/>
                  <a:pt x="188" y="769"/>
                  <a:pt x="188" y="544"/>
                </a:cubicBezTo>
                <a:cubicBezTo>
                  <a:pt x="188" y="437"/>
                  <a:pt x="229" y="336"/>
                  <a:pt x="304" y="260"/>
                </a:cubicBezTo>
                <a:cubicBezTo>
                  <a:pt x="341" y="299"/>
                  <a:pt x="341" y="299"/>
                  <a:pt x="341" y="299"/>
                </a:cubicBezTo>
                <a:cubicBezTo>
                  <a:pt x="277" y="365"/>
                  <a:pt x="242" y="452"/>
                  <a:pt x="242" y="544"/>
                </a:cubicBezTo>
                <a:cubicBezTo>
                  <a:pt x="242" y="739"/>
                  <a:pt x="401" y="898"/>
                  <a:pt x="596" y="898"/>
                </a:cubicBezTo>
                <a:cubicBezTo>
                  <a:pt x="791" y="898"/>
                  <a:pt x="950" y="739"/>
                  <a:pt x="950" y="544"/>
                </a:cubicBezTo>
                <a:cubicBezTo>
                  <a:pt x="950" y="452"/>
                  <a:pt x="915" y="365"/>
                  <a:pt x="851" y="299"/>
                </a:cubicBezTo>
                <a:cubicBezTo>
                  <a:pt x="888" y="260"/>
                  <a:pt x="888" y="260"/>
                  <a:pt x="888" y="260"/>
                </a:cubicBezTo>
                <a:cubicBezTo>
                  <a:pt x="962" y="336"/>
                  <a:pt x="1003" y="437"/>
                  <a:pt x="1003" y="544"/>
                </a:cubicBezTo>
                <a:cubicBezTo>
                  <a:pt x="1003" y="769"/>
                  <a:pt x="820" y="952"/>
                  <a:pt x="596" y="952"/>
                </a:cubicBezTo>
                <a:close/>
                <a:moveTo>
                  <a:pt x="596" y="588"/>
                </a:moveTo>
                <a:cubicBezTo>
                  <a:pt x="572" y="588"/>
                  <a:pt x="552" y="568"/>
                  <a:pt x="552" y="544"/>
                </a:cubicBezTo>
                <a:cubicBezTo>
                  <a:pt x="552" y="520"/>
                  <a:pt x="572" y="501"/>
                  <a:pt x="596" y="501"/>
                </a:cubicBezTo>
                <a:cubicBezTo>
                  <a:pt x="620" y="501"/>
                  <a:pt x="639" y="520"/>
                  <a:pt x="639" y="544"/>
                </a:cubicBezTo>
                <a:cubicBezTo>
                  <a:pt x="639" y="568"/>
                  <a:pt x="620" y="588"/>
                  <a:pt x="596" y="588"/>
                </a:cubicBezTo>
                <a:close/>
                <a:moveTo>
                  <a:pt x="861" y="544"/>
                </a:moveTo>
                <a:cubicBezTo>
                  <a:pt x="861" y="690"/>
                  <a:pt x="742" y="809"/>
                  <a:pt x="596" y="809"/>
                </a:cubicBezTo>
                <a:cubicBezTo>
                  <a:pt x="450" y="809"/>
                  <a:pt x="331" y="690"/>
                  <a:pt x="331" y="544"/>
                </a:cubicBezTo>
                <a:cubicBezTo>
                  <a:pt x="331" y="476"/>
                  <a:pt x="356" y="413"/>
                  <a:pt x="402" y="364"/>
                </a:cubicBezTo>
                <a:cubicBezTo>
                  <a:pt x="433" y="397"/>
                  <a:pt x="433" y="397"/>
                  <a:pt x="433" y="397"/>
                </a:cubicBezTo>
                <a:cubicBezTo>
                  <a:pt x="397" y="437"/>
                  <a:pt x="376" y="490"/>
                  <a:pt x="376" y="544"/>
                </a:cubicBezTo>
                <a:cubicBezTo>
                  <a:pt x="376" y="665"/>
                  <a:pt x="475" y="764"/>
                  <a:pt x="596" y="764"/>
                </a:cubicBezTo>
                <a:cubicBezTo>
                  <a:pt x="717" y="764"/>
                  <a:pt x="815" y="665"/>
                  <a:pt x="815" y="544"/>
                </a:cubicBezTo>
                <a:cubicBezTo>
                  <a:pt x="815" y="490"/>
                  <a:pt x="795" y="437"/>
                  <a:pt x="759" y="397"/>
                </a:cubicBezTo>
                <a:cubicBezTo>
                  <a:pt x="790" y="364"/>
                  <a:pt x="790" y="364"/>
                  <a:pt x="790" y="364"/>
                </a:cubicBezTo>
                <a:cubicBezTo>
                  <a:pt x="836" y="413"/>
                  <a:pt x="861" y="476"/>
                  <a:pt x="861" y="544"/>
                </a:cubicBezTo>
                <a:close/>
                <a:moveTo>
                  <a:pt x="596" y="1104"/>
                </a:moveTo>
                <a:cubicBezTo>
                  <a:pt x="287" y="1104"/>
                  <a:pt x="36" y="853"/>
                  <a:pt x="36" y="544"/>
                </a:cubicBezTo>
                <a:cubicBezTo>
                  <a:pt x="36" y="394"/>
                  <a:pt x="94" y="254"/>
                  <a:pt x="200" y="149"/>
                </a:cubicBezTo>
                <a:cubicBezTo>
                  <a:pt x="241" y="193"/>
                  <a:pt x="241" y="193"/>
                  <a:pt x="241" y="193"/>
                </a:cubicBezTo>
                <a:cubicBezTo>
                  <a:pt x="149" y="286"/>
                  <a:pt x="96" y="413"/>
                  <a:pt x="96" y="544"/>
                </a:cubicBezTo>
                <a:cubicBezTo>
                  <a:pt x="96" y="820"/>
                  <a:pt x="320" y="1044"/>
                  <a:pt x="596" y="1044"/>
                </a:cubicBezTo>
                <a:cubicBezTo>
                  <a:pt x="871" y="1044"/>
                  <a:pt x="1095" y="820"/>
                  <a:pt x="1095" y="544"/>
                </a:cubicBezTo>
                <a:cubicBezTo>
                  <a:pt x="1095" y="413"/>
                  <a:pt x="1043" y="286"/>
                  <a:pt x="951" y="193"/>
                </a:cubicBezTo>
                <a:cubicBezTo>
                  <a:pt x="992" y="149"/>
                  <a:pt x="992" y="149"/>
                  <a:pt x="992" y="149"/>
                </a:cubicBezTo>
                <a:cubicBezTo>
                  <a:pt x="1098" y="254"/>
                  <a:pt x="1156" y="394"/>
                  <a:pt x="1156" y="544"/>
                </a:cubicBezTo>
                <a:cubicBezTo>
                  <a:pt x="1156" y="853"/>
                  <a:pt x="905" y="1104"/>
                  <a:pt x="596" y="110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defTabSz="914378"/>
            <a:endParaRPr lang="en-US">
              <a:solidFill>
                <a:srgbClr val="676767"/>
              </a:solidFill>
            </a:endParaRPr>
          </a:p>
        </p:txBody>
      </p:sp>
      <p:grpSp>
        <p:nvGrpSpPr>
          <p:cNvPr id="23" name="Group 1"/>
          <p:cNvGrpSpPr>
            <a:grpSpLocks noChangeAspect="1"/>
          </p:cNvGrpSpPr>
          <p:nvPr/>
        </p:nvGrpSpPr>
        <p:grpSpPr>
          <a:xfrm>
            <a:off x="3910590" y="1802437"/>
            <a:ext cx="1322824" cy="1105946"/>
            <a:chOff x="0" y="0"/>
            <a:chExt cx="582058" cy="463771"/>
          </a:xfrm>
          <a:solidFill>
            <a:schemeClr val="accent5"/>
          </a:solidFill>
        </p:grpSpPr>
        <p:sp>
          <p:nvSpPr>
            <p:cNvPr id="24" name="Freeform: Shape 23"/>
            <p:cNvSpPr/>
            <p:nvPr/>
          </p:nvSpPr>
          <p:spPr>
            <a:xfrm>
              <a:off x="0" y="323311"/>
              <a:ext cx="448346" cy="140460"/>
            </a:xfrm>
            <a:custGeom>
              <a:avLst/>
              <a:gdLst>
                <a:gd name="connsiteX0" fmla="*/ 488417 w 656424"/>
                <a:gd name="connsiteY0" fmla="*/ 0 h 205649"/>
                <a:gd name="connsiteX1" fmla="*/ 518713 w 656424"/>
                <a:gd name="connsiteY1" fmla="*/ 36723 h 205649"/>
                <a:gd name="connsiteX2" fmla="*/ 471891 w 656424"/>
                <a:gd name="connsiteY2" fmla="*/ 28461 h 205649"/>
                <a:gd name="connsiteX3" fmla="*/ 359886 w 656424"/>
                <a:gd name="connsiteY3" fmla="*/ 99152 h 205649"/>
                <a:gd name="connsiteX4" fmla="*/ 588487 w 656424"/>
                <a:gd name="connsiteY4" fmla="*/ 134039 h 205649"/>
                <a:gd name="connsiteX5" fmla="*/ 612357 w 656424"/>
                <a:gd name="connsiteY5" fmla="*/ 119350 h 205649"/>
                <a:gd name="connsiteX6" fmla="*/ 656424 w 656424"/>
                <a:gd name="connsiteY6" fmla="*/ 153319 h 205649"/>
                <a:gd name="connsiteX7" fmla="*/ 545337 w 656424"/>
                <a:gd name="connsiteY7" fmla="*/ 162499 h 205649"/>
                <a:gd name="connsiteX8" fmla="*/ 568289 w 656424"/>
                <a:gd name="connsiteY8" fmla="*/ 147810 h 205649"/>
                <a:gd name="connsiteX9" fmla="*/ 337852 w 656424"/>
                <a:gd name="connsiteY9" fmla="*/ 112924 h 205649"/>
                <a:gd name="connsiteX10" fmla="*/ 225847 w 656424"/>
                <a:gd name="connsiteY10" fmla="*/ 184533 h 205649"/>
                <a:gd name="connsiteX11" fmla="*/ 271751 w 656424"/>
                <a:gd name="connsiteY11" fmla="*/ 192796 h 205649"/>
                <a:gd name="connsiteX12" fmla="*/ 167090 w 656424"/>
                <a:gd name="connsiteY12" fmla="*/ 205649 h 205649"/>
                <a:gd name="connsiteX13" fmla="*/ 134957 w 656424"/>
                <a:gd name="connsiteY13" fmla="*/ 168926 h 205649"/>
                <a:gd name="connsiteX14" fmla="*/ 183615 w 656424"/>
                <a:gd name="connsiteY14" fmla="*/ 178107 h 205649"/>
                <a:gd name="connsiteX15" fmla="*/ 294703 w 656424"/>
                <a:gd name="connsiteY15" fmla="*/ 106497 h 205649"/>
                <a:gd name="connsiteX16" fmla="*/ 65183 w 656424"/>
                <a:gd name="connsiteY16" fmla="*/ 70692 h 205649"/>
                <a:gd name="connsiteX17" fmla="*/ 44068 w 656424"/>
                <a:gd name="connsiteY17" fmla="*/ 84463 h 205649"/>
                <a:gd name="connsiteX18" fmla="*/ 0 w 656424"/>
                <a:gd name="connsiteY18" fmla="*/ 53248 h 205649"/>
                <a:gd name="connsiteX19" fmla="*/ 109251 w 656424"/>
                <a:gd name="connsiteY19" fmla="*/ 44068 h 205649"/>
                <a:gd name="connsiteX20" fmla="*/ 88136 w 656424"/>
                <a:gd name="connsiteY20" fmla="*/ 56921 h 205649"/>
                <a:gd name="connsiteX21" fmla="*/ 300435 w 656424"/>
                <a:gd name="connsiteY21" fmla="*/ 90578 h 205649"/>
                <a:gd name="connsiteX22" fmla="*/ 301774 w 656424"/>
                <a:gd name="connsiteY22" fmla="*/ 94010 h 205649"/>
                <a:gd name="connsiteX23" fmla="*/ 323333 w 656424"/>
                <a:gd name="connsiteY23" fmla="*/ 103640 h 205649"/>
                <a:gd name="connsiteX24" fmla="*/ 354131 w 656424"/>
                <a:gd name="connsiteY24" fmla="*/ 70325 h 205649"/>
                <a:gd name="connsiteX25" fmla="*/ 354131 w 656424"/>
                <a:gd name="connsiteY25" fmla="*/ 67994 h 205649"/>
                <a:gd name="connsiteX26" fmla="*/ 428741 w 656424"/>
                <a:gd name="connsiteY26" fmla="*/ 22034 h 205649"/>
                <a:gd name="connsiteX27" fmla="*/ 381001 w 656424"/>
                <a:gd name="connsiteY27" fmla="*/ 13771 h 20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6424" h="205649">
                  <a:moveTo>
                    <a:pt x="488417" y="0"/>
                  </a:moveTo>
                  <a:lnTo>
                    <a:pt x="518713" y="36723"/>
                  </a:lnTo>
                  <a:lnTo>
                    <a:pt x="471891" y="28461"/>
                  </a:lnTo>
                  <a:lnTo>
                    <a:pt x="359886" y="99152"/>
                  </a:lnTo>
                  <a:lnTo>
                    <a:pt x="588487" y="134039"/>
                  </a:lnTo>
                  <a:lnTo>
                    <a:pt x="612357" y="119350"/>
                  </a:lnTo>
                  <a:lnTo>
                    <a:pt x="656424" y="153319"/>
                  </a:lnTo>
                  <a:lnTo>
                    <a:pt x="545337" y="162499"/>
                  </a:lnTo>
                  <a:lnTo>
                    <a:pt x="568289" y="147810"/>
                  </a:lnTo>
                  <a:lnTo>
                    <a:pt x="337852" y="112924"/>
                  </a:lnTo>
                  <a:lnTo>
                    <a:pt x="225847" y="184533"/>
                  </a:lnTo>
                  <a:lnTo>
                    <a:pt x="271751" y="192796"/>
                  </a:lnTo>
                  <a:lnTo>
                    <a:pt x="167090" y="205649"/>
                  </a:lnTo>
                  <a:lnTo>
                    <a:pt x="134957" y="168926"/>
                  </a:lnTo>
                  <a:lnTo>
                    <a:pt x="183615" y="178107"/>
                  </a:lnTo>
                  <a:lnTo>
                    <a:pt x="294703" y="106497"/>
                  </a:lnTo>
                  <a:lnTo>
                    <a:pt x="65183" y="70692"/>
                  </a:lnTo>
                  <a:lnTo>
                    <a:pt x="44068" y="84463"/>
                  </a:lnTo>
                  <a:lnTo>
                    <a:pt x="0" y="53248"/>
                  </a:lnTo>
                  <a:lnTo>
                    <a:pt x="109251" y="44068"/>
                  </a:lnTo>
                  <a:lnTo>
                    <a:pt x="88136" y="56921"/>
                  </a:lnTo>
                  <a:lnTo>
                    <a:pt x="300435" y="90578"/>
                  </a:lnTo>
                  <a:lnTo>
                    <a:pt x="301774" y="94010"/>
                  </a:lnTo>
                  <a:cubicBezTo>
                    <a:pt x="307420" y="99996"/>
                    <a:pt x="315120" y="103640"/>
                    <a:pt x="323333" y="103640"/>
                  </a:cubicBezTo>
                  <a:cubicBezTo>
                    <a:pt x="341812" y="103640"/>
                    <a:pt x="354131" y="89065"/>
                    <a:pt x="354131" y="70325"/>
                  </a:cubicBezTo>
                  <a:lnTo>
                    <a:pt x="354131" y="67994"/>
                  </a:lnTo>
                  <a:lnTo>
                    <a:pt x="428741" y="22034"/>
                  </a:lnTo>
                  <a:lnTo>
                    <a:pt x="381001" y="13771"/>
                  </a:lnTo>
                  <a:close/>
                </a:path>
              </a:pathLst>
            </a:custGeom>
            <a:grpFill/>
            <a:ln w="6350" cap="flat" cmpd="sng" algn="ctr">
              <a:noFill/>
              <a:prstDash val="solid"/>
              <a:round/>
            </a:ln>
            <a:effectLst/>
          </p:spPr>
          <p:txBody>
            <a:bodyPr rtlCol="0" anchor="ctr"/>
            <a:lstStyle/>
            <a:p>
              <a:pPr defTabSz="914378"/>
              <a:endParaRPr lang="en-US">
                <a:solidFill>
                  <a:srgbClr val="676767"/>
                </a:solidFill>
              </a:endParaRPr>
            </a:p>
          </p:txBody>
        </p:sp>
        <p:pic>
          <p:nvPicPr>
            <p:cNvPr id="25" name="Graphic 13" descr="Flag"/>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112825" y="0"/>
              <a:ext cx="469233" cy="429481"/>
            </a:xfrm>
            <a:prstGeom prst="rect">
              <a:avLst/>
            </a:prstGeom>
          </p:spPr>
        </p:pic>
        <p:sp>
          <p:nvSpPr>
            <p:cNvPr id="26" name="&quot;Not Allowed&quot; Symbol 25"/>
            <p:cNvSpPr/>
            <p:nvPr/>
          </p:nvSpPr>
          <p:spPr>
            <a:xfrm>
              <a:off x="313711" y="58103"/>
              <a:ext cx="102965" cy="102965"/>
            </a:xfrm>
            <a:prstGeom prst="noSmoking">
              <a:avLst>
                <a:gd name="adj" fmla="val 15032"/>
              </a:avLst>
            </a:prstGeom>
            <a:grpFill/>
            <a:ln w="6350" cap="flat" cmpd="sng" algn="ctr">
              <a:noFill/>
              <a:prstDash val="solid"/>
            </a:ln>
            <a:effectLst/>
          </p:spPr>
          <p:txBody>
            <a:bodyPr rtlCol="0" anchor="ctr"/>
            <a:lstStyle/>
            <a:p>
              <a:pPr defTabSz="914378"/>
              <a:endParaRPr lang="en-US">
                <a:solidFill>
                  <a:srgbClr val="676767"/>
                </a:solidFill>
              </a:endParaRPr>
            </a:p>
          </p:txBody>
        </p:sp>
      </p:grpSp>
      <p:sp>
        <p:nvSpPr>
          <p:cNvPr id="39" name="Rectangle 38"/>
          <p:cNvSpPr/>
          <p:nvPr/>
        </p:nvSpPr>
        <p:spPr bwMode="auto">
          <a:xfrm>
            <a:off x="417329" y="3031154"/>
            <a:ext cx="2706624" cy="9168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lvl="1" algn="ctr" defTabSz="914378">
              <a:spcAft>
                <a:spcPts val="300"/>
              </a:spcAft>
              <a:defRPr/>
            </a:pPr>
            <a:r>
              <a:rPr lang="en-US" b="1" dirty="0">
                <a:solidFill>
                  <a:schemeClr val="accent6"/>
                </a:solidFill>
              </a:rPr>
              <a:t>Make the unknown, known</a:t>
            </a:r>
          </a:p>
        </p:txBody>
      </p:sp>
      <p:sp>
        <p:nvSpPr>
          <p:cNvPr id="40" name="Rectangle 39"/>
          <p:cNvSpPr/>
          <p:nvPr/>
        </p:nvSpPr>
        <p:spPr bwMode="auto">
          <a:xfrm>
            <a:off x="6020048" y="3031154"/>
            <a:ext cx="2706624" cy="9168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lvl="1" algn="ctr" defTabSz="914378">
              <a:spcAft>
                <a:spcPts val="300"/>
              </a:spcAft>
              <a:defRPr/>
            </a:pPr>
            <a:r>
              <a:rPr lang="en-US" b="1" dirty="0">
                <a:solidFill>
                  <a:srgbClr val="57B74E"/>
                </a:solidFill>
              </a:rPr>
              <a:t>Accelerate security response</a:t>
            </a:r>
          </a:p>
        </p:txBody>
      </p:sp>
      <p:sp>
        <p:nvSpPr>
          <p:cNvPr id="41" name="Rectangle 40"/>
          <p:cNvSpPr/>
          <p:nvPr/>
        </p:nvSpPr>
        <p:spPr bwMode="auto">
          <a:xfrm>
            <a:off x="3218689" y="3031154"/>
            <a:ext cx="2706624" cy="9168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lvl="1" algn="ctr" defTabSz="914378">
              <a:spcAft>
                <a:spcPts val="300"/>
              </a:spcAft>
              <a:defRPr/>
            </a:pPr>
            <a:r>
              <a:rPr lang="en-US" b="1" dirty="0">
                <a:solidFill>
                  <a:schemeClr val="accent5"/>
                </a:solidFill>
              </a:rPr>
              <a:t>See once, block everywhere</a:t>
            </a:r>
          </a:p>
        </p:txBody>
      </p:sp>
    </p:spTree>
    <p:extLst>
      <p:ext uri="{BB962C8B-B14F-4D97-AF65-F5344CB8AC3E}">
        <p14:creationId xmlns:p14="http://schemas.microsoft.com/office/powerpoint/2010/main" val="3269780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oup 86"/>
          <p:cNvGrpSpPr/>
          <p:nvPr/>
        </p:nvGrpSpPr>
        <p:grpSpPr>
          <a:xfrm>
            <a:off x="755982" y="1467371"/>
            <a:ext cx="3351639" cy="2698164"/>
            <a:chOff x="1646151" y="1956495"/>
            <a:chExt cx="4468852" cy="3597552"/>
          </a:xfrm>
        </p:grpSpPr>
        <p:cxnSp>
          <p:nvCxnSpPr>
            <p:cNvPr id="46" name="Straight Connector 45"/>
            <p:cNvCxnSpPr/>
            <p:nvPr/>
          </p:nvCxnSpPr>
          <p:spPr>
            <a:xfrm flipV="1">
              <a:off x="1700487" y="3962531"/>
              <a:ext cx="1470176" cy="25864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1646151" y="3148746"/>
              <a:ext cx="1493958" cy="6103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2204595" y="2404951"/>
              <a:ext cx="1155862" cy="114090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102529" y="1956495"/>
              <a:ext cx="557009" cy="155236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2005070" y="4033310"/>
              <a:ext cx="1894327" cy="100807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V="1">
              <a:off x="3004019" y="4000800"/>
              <a:ext cx="1094578" cy="146006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flipV="1">
              <a:off x="4019585" y="4091854"/>
              <a:ext cx="73879" cy="146219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flipV="1">
              <a:off x="4236545" y="4000800"/>
              <a:ext cx="949311" cy="1460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a:off x="3949235" y="2024602"/>
              <a:ext cx="233829" cy="145098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4311539" y="2020459"/>
              <a:ext cx="915877" cy="150097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4836252" y="2664142"/>
              <a:ext cx="1171767" cy="86727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854026" y="3731792"/>
              <a:ext cx="1260977" cy="364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4453242" y="4048088"/>
              <a:ext cx="1288103" cy="60048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 name="Title 3"/>
          <p:cNvSpPr>
            <a:spLocks noGrp="1"/>
          </p:cNvSpPr>
          <p:nvPr>
            <p:ph type="title"/>
          </p:nvPr>
        </p:nvSpPr>
        <p:spPr>
          <a:xfrm>
            <a:off x="231774" y="170261"/>
            <a:ext cx="8686800" cy="539352"/>
          </a:xfrm>
        </p:spPr>
        <p:txBody>
          <a:bodyPr/>
          <a:lstStyle/>
          <a:p>
            <a:r>
              <a:rPr lang="en-US" dirty="0">
                <a:solidFill>
                  <a:schemeClr val="tx1"/>
                </a:solidFill>
              </a:rPr>
              <a:t>Cisco Security Architecture: Security that works together</a:t>
            </a:r>
          </a:p>
        </p:txBody>
      </p:sp>
      <p:sp>
        <p:nvSpPr>
          <p:cNvPr id="3" name="TextBox 2"/>
          <p:cNvSpPr txBox="1"/>
          <p:nvPr/>
        </p:nvSpPr>
        <p:spPr>
          <a:xfrm>
            <a:off x="5061102" y="922126"/>
            <a:ext cx="3724096" cy="3877985"/>
          </a:xfrm>
          <a:prstGeom prst="rect">
            <a:avLst/>
          </a:prstGeom>
          <a:noFill/>
        </p:spPr>
        <p:txBody>
          <a:bodyPr wrap="none" rtlCol="0">
            <a:spAutoFit/>
          </a:bodyPr>
          <a:lstStyle/>
          <a:p>
            <a:r>
              <a:rPr lang="en-US" dirty="0"/>
              <a:t>Threat Intelligence</a:t>
            </a:r>
          </a:p>
          <a:p>
            <a:pPr marL="342900" indent="-342900">
              <a:buFont typeface="Arial" panose="020B0604020202020204" pitchFamily="34" charset="0"/>
              <a:buChar char="•"/>
            </a:pPr>
            <a:r>
              <a:rPr lang="en-US" sz="1500" dirty="0"/>
              <a:t>Threat Hunting and research</a:t>
            </a:r>
          </a:p>
          <a:p>
            <a:pPr marL="342900" indent="-342900">
              <a:buFont typeface="Arial" panose="020B0604020202020204" pitchFamily="34" charset="0"/>
              <a:buChar char="•"/>
            </a:pPr>
            <a:r>
              <a:rPr lang="en-US" sz="1500" dirty="0"/>
              <a:t>Cross-portfolio notification</a:t>
            </a:r>
          </a:p>
          <a:p>
            <a:endParaRPr lang="en-US" dirty="0"/>
          </a:p>
          <a:p>
            <a:r>
              <a:rPr lang="en-US" dirty="0"/>
              <a:t>Event Data and Correlation</a:t>
            </a:r>
          </a:p>
          <a:p>
            <a:pPr marL="342900" indent="-342900">
              <a:buFont typeface="Arial" panose="020B0604020202020204" pitchFamily="34" charset="0"/>
              <a:buChar char="•"/>
            </a:pPr>
            <a:r>
              <a:rPr lang="en-US" sz="1500" dirty="0"/>
              <a:t>Common view of threat information</a:t>
            </a:r>
          </a:p>
          <a:p>
            <a:pPr marL="342900" indent="-342900">
              <a:buFont typeface="Arial" panose="020B0604020202020204" pitchFamily="34" charset="0"/>
              <a:buChar char="•"/>
            </a:pPr>
            <a:r>
              <a:rPr lang="en-US" sz="1500" dirty="0"/>
              <a:t>Dynamic, event-driven alarms</a:t>
            </a:r>
          </a:p>
          <a:p>
            <a:endParaRPr lang="en-US" dirty="0"/>
          </a:p>
          <a:p>
            <a:r>
              <a:rPr lang="en-US" dirty="0"/>
              <a:t>Policy Information</a:t>
            </a:r>
          </a:p>
          <a:p>
            <a:pPr marL="342900" indent="-342900">
              <a:buFont typeface="Arial" panose="020B0604020202020204" pitchFamily="34" charset="0"/>
              <a:buChar char="•"/>
            </a:pPr>
            <a:r>
              <a:rPr lang="en-US" sz="1500" dirty="0"/>
              <a:t>Situational and contextual awareness</a:t>
            </a:r>
          </a:p>
          <a:p>
            <a:pPr marL="342900" indent="-342900">
              <a:buFont typeface="Arial" panose="020B0604020202020204" pitchFamily="34" charset="0"/>
              <a:buChar char="•"/>
            </a:pPr>
            <a:r>
              <a:rPr lang="en-US" sz="1500" dirty="0"/>
              <a:t>See it once, block it everywhere</a:t>
            </a:r>
          </a:p>
          <a:p>
            <a:endParaRPr lang="en-US" dirty="0"/>
          </a:p>
          <a:p>
            <a:r>
              <a:rPr lang="en-US" dirty="0"/>
              <a:t>Contextual Information</a:t>
            </a:r>
          </a:p>
          <a:p>
            <a:pPr marL="342900" indent="-342900">
              <a:buFont typeface="Arial" panose="020B0604020202020204" pitchFamily="34" charset="0"/>
              <a:buChar char="•"/>
            </a:pPr>
            <a:r>
              <a:rPr lang="en-US" sz="1500" dirty="0"/>
              <a:t>Applications, Operating Systems</a:t>
            </a:r>
          </a:p>
          <a:p>
            <a:pPr marL="342900" indent="-342900">
              <a:buFont typeface="Arial" panose="020B0604020202020204" pitchFamily="34" charset="0"/>
              <a:buChar char="•"/>
            </a:pPr>
            <a:r>
              <a:rPr lang="en-US" sz="1500" dirty="0"/>
              <a:t>Who, What, When, How, Where</a:t>
            </a:r>
          </a:p>
        </p:txBody>
      </p:sp>
      <p:sp>
        <p:nvSpPr>
          <p:cNvPr id="7" name="Oval 6"/>
          <p:cNvSpPr/>
          <p:nvPr/>
        </p:nvSpPr>
        <p:spPr>
          <a:xfrm>
            <a:off x="883705" y="1446151"/>
            <a:ext cx="482762" cy="482762"/>
          </a:xfrm>
          <a:prstGeom prst="ellipse">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8" name="TextBox 7"/>
          <p:cNvSpPr txBox="1"/>
          <p:nvPr/>
        </p:nvSpPr>
        <p:spPr>
          <a:xfrm>
            <a:off x="883705" y="1604145"/>
            <a:ext cx="482762" cy="184666"/>
          </a:xfrm>
          <a:prstGeom prst="rect">
            <a:avLst/>
          </a:prstGeom>
          <a:noFill/>
        </p:spPr>
        <p:txBody>
          <a:bodyPr wrap="square" lIns="0" rIns="0" rtlCol="0">
            <a:spAutoFit/>
          </a:bodyPr>
          <a:lstStyle/>
          <a:p>
            <a:pPr algn="ctr"/>
            <a:r>
              <a:rPr lang="en-US" sz="600" dirty="0" err="1"/>
              <a:t>Stealthwatch</a:t>
            </a:r>
            <a:endParaRPr lang="en-US" sz="600" dirty="0"/>
          </a:p>
        </p:txBody>
      </p:sp>
      <p:sp>
        <p:nvSpPr>
          <p:cNvPr id="10" name="Oval 9"/>
          <p:cNvSpPr/>
          <p:nvPr/>
        </p:nvSpPr>
        <p:spPr>
          <a:xfrm>
            <a:off x="467743" y="2114877"/>
            <a:ext cx="482762" cy="482762"/>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11" name="TextBox 10"/>
          <p:cNvSpPr txBox="1"/>
          <p:nvPr/>
        </p:nvSpPr>
        <p:spPr>
          <a:xfrm>
            <a:off x="467743" y="2201807"/>
            <a:ext cx="482762" cy="369332"/>
          </a:xfrm>
          <a:prstGeom prst="rect">
            <a:avLst/>
          </a:prstGeom>
          <a:noFill/>
        </p:spPr>
        <p:txBody>
          <a:bodyPr wrap="square" lIns="0" rIns="0" rtlCol="0">
            <a:spAutoFit/>
          </a:bodyPr>
          <a:lstStyle/>
          <a:p>
            <a:pPr algn="ctr"/>
            <a:r>
              <a:rPr lang="en-US" sz="600" dirty="0"/>
              <a:t>AMP </a:t>
            </a:r>
          </a:p>
          <a:p>
            <a:pPr algn="ctr"/>
            <a:r>
              <a:rPr lang="en-US" sz="600" dirty="0"/>
              <a:t>for </a:t>
            </a:r>
          </a:p>
          <a:p>
            <a:pPr algn="ctr"/>
            <a:r>
              <a:rPr lang="en-US" sz="600" dirty="0"/>
              <a:t>networks</a:t>
            </a:r>
          </a:p>
        </p:txBody>
      </p:sp>
      <p:sp>
        <p:nvSpPr>
          <p:cNvPr id="12" name="Oval 11"/>
          <p:cNvSpPr/>
          <p:nvPr/>
        </p:nvSpPr>
        <p:spPr>
          <a:xfrm>
            <a:off x="481646" y="2946787"/>
            <a:ext cx="482762" cy="482762"/>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13" name="TextBox 12"/>
          <p:cNvSpPr txBox="1"/>
          <p:nvPr/>
        </p:nvSpPr>
        <p:spPr>
          <a:xfrm>
            <a:off x="481646" y="3104780"/>
            <a:ext cx="482762" cy="184666"/>
          </a:xfrm>
          <a:prstGeom prst="rect">
            <a:avLst/>
          </a:prstGeom>
          <a:noFill/>
        </p:spPr>
        <p:txBody>
          <a:bodyPr wrap="square" lIns="0" rIns="0" rtlCol="0">
            <a:spAutoFit/>
          </a:bodyPr>
          <a:lstStyle/>
          <a:p>
            <a:pPr algn="ctr"/>
            <a:r>
              <a:rPr lang="en-US" sz="600" dirty="0"/>
              <a:t>ISR / ASR</a:t>
            </a:r>
          </a:p>
        </p:txBody>
      </p:sp>
      <p:sp>
        <p:nvSpPr>
          <p:cNvPr id="15" name="Oval 14"/>
          <p:cNvSpPr/>
          <p:nvPr/>
        </p:nvSpPr>
        <p:spPr>
          <a:xfrm>
            <a:off x="837736" y="3572233"/>
            <a:ext cx="482762" cy="482762"/>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16" name="TextBox 15"/>
          <p:cNvSpPr txBox="1"/>
          <p:nvPr/>
        </p:nvSpPr>
        <p:spPr>
          <a:xfrm>
            <a:off x="837736" y="3640489"/>
            <a:ext cx="482762" cy="369332"/>
          </a:xfrm>
          <a:prstGeom prst="rect">
            <a:avLst/>
          </a:prstGeom>
          <a:noFill/>
        </p:spPr>
        <p:txBody>
          <a:bodyPr wrap="square" lIns="0" rIns="0" rtlCol="0">
            <a:spAutoFit/>
          </a:bodyPr>
          <a:lstStyle/>
          <a:p>
            <a:pPr algn="ctr"/>
            <a:r>
              <a:rPr lang="en-US" sz="600" dirty="0"/>
              <a:t>Email Security Appliance</a:t>
            </a:r>
          </a:p>
        </p:txBody>
      </p:sp>
      <p:sp>
        <p:nvSpPr>
          <p:cNvPr id="19" name="Oval 18"/>
          <p:cNvSpPr/>
          <p:nvPr/>
        </p:nvSpPr>
        <p:spPr>
          <a:xfrm>
            <a:off x="1504057" y="3883617"/>
            <a:ext cx="482762" cy="482762"/>
          </a:xfrm>
          <a:prstGeom prst="ellipse">
            <a:avLst/>
          </a:prstGeom>
          <a:solidFill>
            <a:srgbClr val="00206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20" name="TextBox 19"/>
          <p:cNvSpPr txBox="1"/>
          <p:nvPr/>
        </p:nvSpPr>
        <p:spPr>
          <a:xfrm>
            <a:off x="1504057" y="4041610"/>
            <a:ext cx="482762" cy="184666"/>
          </a:xfrm>
          <a:prstGeom prst="rect">
            <a:avLst/>
          </a:prstGeom>
          <a:noFill/>
        </p:spPr>
        <p:txBody>
          <a:bodyPr wrap="square" lIns="0" rIns="0" rtlCol="0">
            <a:spAutoFit/>
          </a:bodyPr>
          <a:lstStyle/>
          <a:p>
            <a:pPr algn="ctr"/>
            <a:r>
              <a:rPr lang="en-US" sz="600" dirty="0"/>
              <a:t>ISE</a:t>
            </a:r>
          </a:p>
        </p:txBody>
      </p:sp>
      <p:sp>
        <p:nvSpPr>
          <p:cNvPr id="21" name="Oval 20"/>
          <p:cNvSpPr/>
          <p:nvPr/>
        </p:nvSpPr>
        <p:spPr>
          <a:xfrm>
            <a:off x="2353936" y="4009144"/>
            <a:ext cx="482762" cy="482762"/>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22" name="TextBox 21"/>
          <p:cNvSpPr txBox="1"/>
          <p:nvPr/>
        </p:nvSpPr>
        <p:spPr>
          <a:xfrm>
            <a:off x="2353936" y="4167137"/>
            <a:ext cx="482762" cy="184666"/>
          </a:xfrm>
          <a:prstGeom prst="rect">
            <a:avLst/>
          </a:prstGeom>
          <a:noFill/>
        </p:spPr>
        <p:txBody>
          <a:bodyPr wrap="square" lIns="0" rIns="0" rtlCol="0">
            <a:spAutoFit/>
          </a:bodyPr>
          <a:lstStyle/>
          <a:p>
            <a:pPr algn="ctr"/>
            <a:r>
              <a:rPr lang="en-US" sz="600" dirty="0" err="1"/>
              <a:t>ThreatGrid</a:t>
            </a:r>
            <a:endParaRPr lang="en-US" sz="600" dirty="0"/>
          </a:p>
        </p:txBody>
      </p:sp>
      <p:sp>
        <p:nvSpPr>
          <p:cNvPr id="23" name="Oval 22"/>
          <p:cNvSpPr/>
          <p:nvPr/>
        </p:nvSpPr>
        <p:spPr>
          <a:xfrm>
            <a:off x="3161889" y="3845959"/>
            <a:ext cx="482762" cy="48276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24" name="TextBox 23"/>
          <p:cNvSpPr txBox="1"/>
          <p:nvPr/>
        </p:nvSpPr>
        <p:spPr>
          <a:xfrm>
            <a:off x="3161889" y="4003952"/>
            <a:ext cx="482762" cy="184666"/>
          </a:xfrm>
          <a:prstGeom prst="rect">
            <a:avLst/>
          </a:prstGeom>
          <a:noFill/>
        </p:spPr>
        <p:txBody>
          <a:bodyPr wrap="square" lIns="0" rIns="0" rtlCol="0">
            <a:spAutoFit/>
          </a:bodyPr>
          <a:lstStyle/>
          <a:p>
            <a:pPr algn="ctr"/>
            <a:r>
              <a:rPr lang="en-US" sz="600" dirty="0"/>
              <a:t>Umbrella</a:t>
            </a:r>
          </a:p>
        </p:txBody>
      </p:sp>
      <p:sp>
        <p:nvSpPr>
          <p:cNvPr id="25" name="Oval 24"/>
          <p:cNvSpPr/>
          <p:nvPr/>
        </p:nvSpPr>
        <p:spPr>
          <a:xfrm>
            <a:off x="3676745" y="3303006"/>
            <a:ext cx="482762" cy="482762"/>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26" name="TextBox 25"/>
          <p:cNvSpPr txBox="1"/>
          <p:nvPr/>
        </p:nvSpPr>
        <p:spPr>
          <a:xfrm>
            <a:off x="3676745" y="3460999"/>
            <a:ext cx="482762" cy="184666"/>
          </a:xfrm>
          <a:prstGeom prst="rect">
            <a:avLst/>
          </a:prstGeom>
          <a:noFill/>
        </p:spPr>
        <p:txBody>
          <a:bodyPr wrap="square" lIns="0" rIns="0" rtlCol="0">
            <a:spAutoFit/>
          </a:bodyPr>
          <a:lstStyle/>
          <a:p>
            <a:pPr algn="ctr"/>
            <a:r>
              <a:rPr lang="en-US" sz="600" dirty="0" err="1"/>
              <a:t>Cloudlock</a:t>
            </a:r>
            <a:endParaRPr lang="en-US" sz="600" dirty="0"/>
          </a:p>
        </p:txBody>
      </p:sp>
      <p:sp>
        <p:nvSpPr>
          <p:cNvPr id="27" name="Oval 26"/>
          <p:cNvSpPr/>
          <p:nvPr/>
        </p:nvSpPr>
        <p:spPr>
          <a:xfrm>
            <a:off x="3918127" y="2542221"/>
            <a:ext cx="482762" cy="482762"/>
          </a:xfrm>
          <a:prstGeom prst="ellipse">
            <a:avLst/>
          </a:prstGeom>
          <a:solidFill>
            <a:srgbClr val="00206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28" name="TextBox 27"/>
          <p:cNvSpPr txBox="1"/>
          <p:nvPr/>
        </p:nvSpPr>
        <p:spPr>
          <a:xfrm>
            <a:off x="3918127" y="2700214"/>
            <a:ext cx="482762" cy="184666"/>
          </a:xfrm>
          <a:prstGeom prst="rect">
            <a:avLst/>
          </a:prstGeom>
          <a:noFill/>
        </p:spPr>
        <p:txBody>
          <a:bodyPr wrap="square" lIns="0" rIns="0" rtlCol="0">
            <a:spAutoFit/>
          </a:bodyPr>
          <a:lstStyle/>
          <a:p>
            <a:pPr algn="ctr"/>
            <a:r>
              <a:rPr lang="en-US" sz="600" dirty="0"/>
              <a:t>NGFW</a:t>
            </a:r>
          </a:p>
        </p:txBody>
      </p:sp>
      <p:sp>
        <p:nvSpPr>
          <p:cNvPr id="31" name="Oval 30"/>
          <p:cNvSpPr/>
          <p:nvPr/>
        </p:nvSpPr>
        <p:spPr>
          <a:xfrm>
            <a:off x="3796615" y="1781436"/>
            <a:ext cx="482762" cy="482762"/>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32" name="TextBox 31"/>
          <p:cNvSpPr txBox="1"/>
          <p:nvPr/>
        </p:nvSpPr>
        <p:spPr>
          <a:xfrm>
            <a:off x="3796615" y="1847823"/>
            <a:ext cx="482762" cy="369332"/>
          </a:xfrm>
          <a:prstGeom prst="rect">
            <a:avLst/>
          </a:prstGeom>
          <a:noFill/>
        </p:spPr>
        <p:txBody>
          <a:bodyPr wrap="square" lIns="0" rIns="0" rtlCol="0">
            <a:spAutoFit/>
          </a:bodyPr>
          <a:lstStyle/>
          <a:p>
            <a:pPr algn="ctr"/>
            <a:r>
              <a:rPr lang="en-US" sz="600" dirty="0"/>
              <a:t>Cloud </a:t>
            </a:r>
          </a:p>
          <a:p>
            <a:pPr algn="ctr"/>
            <a:r>
              <a:rPr lang="en-US" sz="600" dirty="0"/>
              <a:t>Email Security</a:t>
            </a:r>
          </a:p>
        </p:txBody>
      </p:sp>
      <p:sp>
        <p:nvSpPr>
          <p:cNvPr id="33" name="Oval 32"/>
          <p:cNvSpPr/>
          <p:nvPr/>
        </p:nvSpPr>
        <p:spPr>
          <a:xfrm>
            <a:off x="3206466" y="1294652"/>
            <a:ext cx="482762" cy="482762"/>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34" name="TextBox 33"/>
          <p:cNvSpPr txBox="1"/>
          <p:nvPr/>
        </p:nvSpPr>
        <p:spPr>
          <a:xfrm>
            <a:off x="3206466" y="1452646"/>
            <a:ext cx="482762" cy="184666"/>
          </a:xfrm>
          <a:prstGeom prst="rect">
            <a:avLst/>
          </a:prstGeom>
          <a:noFill/>
        </p:spPr>
        <p:txBody>
          <a:bodyPr wrap="square" lIns="0" rIns="0" rtlCol="0">
            <a:spAutoFit/>
          </a:bodyPr>
          <a:lstStyle/>
          <a:p>
            <a:pPr algn="ctr"/>
            <a:r>
              <a:rPr lang="en-US" sz="600" dirty="0"/>
              <a:t>Meraki</a:t>
            </a:r>
          </a:p>
        </p:txBody>
      </p:sp>
      <p:sp>
        <p:nvSpPr>
          <p:cNvPr id="35" name="Oval 34"/>
          <p:cNvSpPr/>
          <p:nvPr/>
        </p:nvSpPr>
        <p:spPr>
          <a:xfrm>
            <a:off x="2445917" y="1101919"/>
            <a:ext cx="482762" cy="482762"/>
          </a:xfrm>
          <a:prstGeom prst="ellips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36" name="TextBox 35"/>
          <p:cNvSpPr txBox="1"/>
          <p:nvPr/>
        </p:nvSpPr>
        <p:spPr>
          <a:xfrm>
            <a:off x="2445917" y="1174037"/>
            <a:ext cx="482762" cy="369332"/>
          </a:xfrm>
          <a:prstGeom prst="rect">
            <a:avLst/>
          </a:prstGeom>
          <a:noFill/>
        </p:spPr>
        <p:txBody>
          <a:bodyPr wrap="square" lIns="0" rIns="0" rtlCol="0">
            <a:spAutoFit/>
          </a:bodyPr>
          <a:lstStyle/>
          <a:p>
            <a:pPr algn="ctr"/>
            <a:r>
              <a:rPr lang="en-US" sz="600" dirty="0"/>
              <a:t>AMP </a:t>
            </a:r>
          </a:p>
          <a:p>
            <a:pPr algn="ctr"/>
            <a:r>
              <a:rPr lang="en-US" sz="600" dirty="0"/>
              <a:t>for </a:t>
            </a:r>
          </a:p>
          <a:p>
            <a:pPr algn="ctr"/>
            <a:r>
              <a:rPr lang="en-US" sz="600" dirty="0"/>
              <a:t>Endpoints</a:t>
            </a:r>
          </a:p>
        </p:txBody>
      </p:sp>
      <p:sp>
        <p:nvSpPr>
          <p:cNvPr id="37" name="Oval 36"/>
          <p:cNvSpPr/>
          <p:nvPr/>
        </p:nvSpPr>
        <p:spPr>
          <a:xfrm>
            <a:off x="1612047" y="1121039"/>
            <a:ext cx="482762" cy="48276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 dirty="0">
              <a:solidFill>
                <a:schemeClr val="tx1"/>
              </a:solidFill>
            </a:endParaRPr>
          </a:p>
        </p:txBody>
      </p:sp>
      <p:sp>
        <p:nvSpPr>
          <p:cNvPr id="38" name="TextBox 37"/>
          <p:cNvSpPr txBox="1"/>
          <p:nvPr/>
        </p:nvSpPr>
        <p:spPr>
          <a:xfrm>
            <a:off x="1612047" y="1188556"/>
            <a:ext cx="482762" cy="369332"/>
          </a:xfrm>
          <a:prstGeom prst="rect">
            <a:avLst/>
          </a:prstGeom>
          <a:noFill/>
        </p:spPr>
        <p:txBody>
          <a:bodyPr wrap="square" lIns="0" rIns="0" rtlCol="0">
            <a:spAutoFit/>
          </a:bodyPr>
          <a:lstStyle/>
          <a:p>
            <a:pPr algn="ctr"/>
            <a:r>
              <a:rPr lang="en-US" sz="600" dirty="0"/>
              <a:t>Web </a:t>
            </a:r>
          </a:p>
          <a:p>
            <a:pPr algn="ctr"/>
            <a:r>
              <a:rPr lang="en-US" sz="600" dirty="0"/>
              <a:t>Security Appliance</a:t>
            </a:r>
          </a:p>
        </p:txBody>
      </p:sp>
      <p:pic>
        <p:nvPicPr>
          <p:cNvPr id="43" name="Picture 42"/>
          <p:cNvPicPr>
            <a:picLocks noChangeAspect="1"/>
          </p:cNvPicPr>
          <p:nvPr/>
        </p:nvPicPr>
        <p:blipFill>
          <a:blip r:embed="rId3">
            <a:clrChange>
              <a:clrFrom>
                <a:srgbClr val="FFFFFF"/>
              </a:clrFrom>
              <a:clrTo>
                <a:srgbClr val="FFFFFF">
                  <a:alpha val="0"/>
                </a:srgbClr>
              </a:clrTo>
            </a:clrChange>
          </a:blip>
          <a:stretch>
            <a:fillRect/>
          </a:stretch>
        </p:blipFill>
        <p:spPr>
          <a:xfrm>
            <a:off x="1745437" y="2585671"/>
            <a:ext cx="1489244" cy="635653"/>
          </a:xfrm>
          <a:prstGeom prst="rect">
            <a:avLst/>
          </a:prstGeom>
        </p:spPr>
      </p:pic>
      <p:sp>
        <p:nvSpPr>
          <p:cNvPr id="96" name="Oval 95"/>
          <p:cNvSpPr/>
          <p:nvPr/>
        </p:nvSpPr>
        <p:spPr>
          <a:xfrm>
            <a:off x="2528940" y="3984171"/>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7" name="Oval 96"/>
          <p:cNvSpPr/>
          <p:nvPr/>
        </p:nvSpPr>
        <p:spPr>
          <a:xfrm>
            <a:off x="871106" y="2375848"/>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8" name="Oval 97"/>
          <p:cNvSpPr/>
          <p:nvPr/>
        </p:nvSpPr>
        <p:spPr>
          <a:xfrm>
            <a:off x="1174815" y="1822608"/>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9" name="Oval 98"/>
          <p:cNvSpPr/>
          <p:nvPr/>
        </p:nvSpPr>
        <p:spPr>
          <a:xfrm>
            <a:off x="1174815" y="1812787"/>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0" name="Oval 99"/>
          <p:cNvSpPr/>
          <p:nvPr/>
        </p:nvSpPr>
        <p:spPr>
          <a:xfrm>
            <a:off x="3197066" y="3829719"/>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1" name="Oval 100"/>
          <p:cNvSpPr/>
          <p:nvPr/>
        </p:nvSpPr>
        <p:spPr>
          <a:xfrm>
            <a:off x="1819992" y="3870151"/>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Oval 101"/>
          <p:cNvSpPr/>
          <p:nvPr/>
        </p:nvSpPr>
        <p:spPr>
          <a:xfrm>
            <a:off x="3634755" y="3380492"/>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Oval 102"/>
          <p:cNvSpPr/>
          <p:nvPr/>
        </p:nvSpPr>
        <p:spPr>
          <a:xfrm>
            <a:off x="3234681" y="1673788"/>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4" name="Oval 103"/>
          <p:cNvSpPr/>
          <p:nvPr/>
        </p:nvSpPr>
        <p:spPr>
          <a:xfrm>
            <a:off x="3769253" y="2080379"/>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5" name="Oval 104"/>
          <p:cNvSpPr/>
          <p:nvPr/>
        </p:nvSpPr>
        <p:spPr>
          <a:xfrm>
            <a:off x="1183403" y="3609447"/>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6" name="Oval 105"/>
          <p:cNvSpPr/>
          <p:nvPr/>
        </p:nvSpPr>
        <p:spPr>
          <a:xfrm>
            <a:off x="3857403" y="2738122"/>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7" name="Oval 106"/>
          <p:cNvSpPr/>
          <p:nvPr/>
        </p:nvSpPr>
        <p:spPr>
          <a:xfrm>
            <a:off x="875772" y="3089673"/>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8" name="Oval 107"/>
          <p:cNvSpPr/>
          <p:nvPr/>
        </p:nvSpPr>
        <p:spPr>
          <a:xfrm>
            <a:off x="1829017" y="1529656"/>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9" name="Oval 108"/>
          <p:cNvSpPr/>
          <p:nvPr/>
        </p:nvSpPr>
        <p:spPr>
          <a:xfrm>
            <a:off x="2576321" y="1541157"/>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0" name="Oval 109"/>
          <p:cNvSpPr/>
          <p:nvPr/>
        </p:nvSpPr>
        <p:spPr>
          <a:xfrm>
            <a:off x="1755711" y="3871977"/>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1" name="Oval 110"/>
          <p:cNvSpPr/>
          <p:nvPr/>
        </p:nvSpPr>
        <p:spPr>
          <a:xfrm>
            <a:off x="2464882" y="3973839"/>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2" name="Oval 111"/>
          <p:cNvSpPr/>
          <p:nvPr/>
        </p:nvSpPr>
        <p:spPr>
          <a:xfrm>
            <a:off x="862999" y="2366430"/>
            <a:ext cx="121444" cy="121444"/>
          </a:xfrm>
          <a:prstGeom prst="ellipse">
            <a:avLst/>
          </a:pr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extLst>
      <p:ext uri="{BB962C8B-B14F-4D97-AF65-F5344CB8AC3E}">
        <p14:creationId xmlns:p14="http://schemas.microsoft.com/office/powerpoint/2010/main" val="357120171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grpId="0" nodeType="withEffect">
                                  <p:stCondLst>
                                    <p:cond delay="0"/>
                                  </p:stCondLst>
                                  <p:childTnLst>
                                    <p:animMotion origin="layout" path="M 8.33333E-7 5.92593E-6 L 8.33333E-7 5.92593E-6 C -0.00026 -0.00416 -0.00078 -0.00833 -0.00078 -0.01249 C -0.00078 -0.02106 0.00039 -0.04027 0.00078 -0.04999 C 0.00156 -0.08009 0.00222 -0.08194 0.00078 -0.10833 C 0.00078 -0.11087 0.00026 -0.11296 8.33333E-7 -0.11527 C -0.00026 -0.11897 -0.00039 -0.12291 -0.00078 -0.12638 C -0.00104 -0.12962 -0.00182 -0.13587 -0.00234 -0.13888 C -0.00247 -0.1405 -0.00286 -0.14166 -0.00312 -0.14305 C -0.00338 -0.1486 -0.00351 -0.15439 -0.0039 -0.15972 C -0.00429 -0.1655 -0.00482 -0.17106 -0.00547 -0.17638 C -0.00573 -0.1787 -0.00599 -0.18101 -0.00625 -0.18333 C -0.00755 -0.20046 -0.0056 -0.1912 -0.00937 -0.20416 C -0.00963 -0.20647 -0.00976 -0.20902 -0.01015 -0.2111 C -0.01028 -0.21272 -0.01067 -0.21388 -0.01094 -0.21527 C -0.01198 -0.22175 -0.01302 -0.22823 -0.01406 -0.23472 C -0.01458 -0.23796 -0.01484 -0.24143 -0.01562 -0.24444 C -0.01614 -0.24675 -0.01653 -0.2493 -0.01719 -0.25138 C -0.01758 -0.25347 -0.01823 -0.25509 -0.01875 -0.25694 C -0.01901 -0.25879 -0.01914 -0.26087 -0.01953 -0.26249 C -0.01992 -0.26458 -0.02057 -0.2662 -0.02109 -0.26805 C -0.02135 -0.26944 -0.02148 -0.27106 -0.02187 -0.27222 C -0.02226 -0.2743 -0.02291 -0.27592 -0.02344 -0.27777 C -0.02435 -0.28194 -0.02383 -0.28286 -0.02578 -0.2861 C -0.02643 -0.28749 -0.02734 -0.28796 -0.02812 -0.28888 C -0.03164 -0.29837 -0.02721 -0.2868 -0.03281 -0.29999 C -0.03333 -0.30138 -0.03359 -0.303 -0.03437 -0.30416 C -0.03528 -0.30601 -0.03659 -0.30671 -0.0375 -0.30833 C -0.03867 -0.31087 -0.04062 -0.31666 -0.04062 -0.31666 C -0.04297 -0.33425 -0.03984 -0.31249 -0.04219 -0.32638 C -0.04245 -0.32823 -0.04258 -0.33032 -0.04297 -0.33194 C -0.04388 -0.33772 -0.04401 -0.34421 -0.04609 -0.3486 L -0.04922 -0.35555 C -0.05117 -0.3662 -0.04974 -0.36157 -0.05312 -0.36944 C -0.05364 -0.37222 -0.0539 -0.37522 -0.05469 -0.37777 C -0.0569 -0.3861 -0.05586 -0.38147 -0.05781 -0.39166 C -0.05807 -0.39305 -0.05833 -0.39444 -0.05859 -0.39583 C -0.05885 -0.39814 -0.05911 -0.40046 -0.05937 -0.40277 C -0.05963 -0.40601 -0.05976 -0.40948 -0.06015 -0.41249 C -0.06028 -0.41411 -0.06067 -0.41527 -0.06094 -0.41666 C -0.0612 -0.41897 -0.06133 -0.42152 -0.06172 -0.4236 C -0.06185 -0.42522 -0.06224 -0.42638 -0.0625 -0.42777 C -0.06276 -0.42985 -0.06393 -0.43935 -0.06484 -0.44305 C -0.06523 -0.44513 -0.06588 -0.44675 -0.0664 -0.4486 C -0.06666 -0.44999 -0.06679 -0.45161 -0.06719 -0.45277 C -0.06758 -0.45485 -0.06823 -0.45647 -0.06875 -0.45833 C -0.06901 -0.45972 -0.06914 -0.46134 -0.06953 -0.46249 C -0.06992 -0.46458 -0.07057 -0.4662 -0.07109 -0.46805 C -0.07304 -0.47731 -0.07161 -0.47453 -0.07422 -0.48055 C -0.07435 -0.48124 -0.07474 -0.48147 -0.07487 -0.48194 " pathEditMode="relative" ptsTypes="AAAAAAAAAAAAAAAAAAAAAAAAAAAAAAAAAAAAAAAAAAAAAAAAAA">
                                      <p:cBhvr>
                                        <p:cTn id="6" dur="2000" fill="hold"/>
                                        <p:tgtEl>
                                          <p:spTgt spid="96"/>
                                        </p:tgtEl>
                                        <p:attrNameLst>
                                          <p:attrName>ppt_x</p:attrName>
                                          <p:attrName>ppt_y</p:attrName>
                                        </p:attrNameLst>
                                      </p:cBhvr>
                                    </p:animMotion>
                                  </p:childTnLst>
                                </p:cTn>
                              </p:par>
                              <p:par>
                                <p:cTn id="7" presetID="0" presetClass="path" presetSubtype="0" repeatCount="indefinite" accel="50000" decel="50000" fill="hold" grpId="0" nodeType="withEffect">
                                  <p:stCondLst>
                                    <p:cond delay="0"/>
                                  </p:stCondLst>
                                  <p:childTnLst>
                                    <p:animMotion origin="layout" path="M 1.875E-6 1.11111E-6 L 1.875E-6 1.11111E-6 C 0.00221 0.00093 0.00469 0.00116 0.0069 0.00278 C 0.00873 0.00394 0.01003 0.00648 0.01159 0.00833 L 0.01628 0.01389 L 0.01862 0.01667 C 0.0194 0.01759 0.02018 0.01875 0.02096 0.01944 L 0.02565 0.02222 C 0.02643 0.02361 0.02708 0.02523 0.028 0.02639 C 0.02943 0.02778 0.03112 0.02824 0.03268 0.02917 L 0.03503 0.03056 C 0.03581 0.03102 0.03672 0.03125 0.03737 0.03194 C 0.03841 0.03287 0.03945 0.0338 0.0405 0.03472 C 0.04128 0.03519 0.04219 0.03542 0.04284 0.03611 C 0.04375 0.03681 0.0444 0.03819 0.04518 0.03889 C 0.04649 0.03958 0.04792 0.03958 0.04909 0.04028 C 0.05 0.04051 0.05065 0.0412 0.05143 0.04167 C 0.05248 0.04213 0.05352 0.04236 0.05456 0.04306 C 0.05612 0.04375 0.05768 0.04491 0.05925 0.04583 C 0.06029 0.0463 0.06133 0.04653 0.06237 0.04722 C 0.06784 0.04977 0.0612 0.04676 0.06784 0.05139 C 0.06888 0.05185 0.06992 0.05208 0.07096 0.05278 C 0.07175 0.05301 0.07253 0.0537 0.07331 0.05417 C 0.07461 0.05463 0.07591 0.05486 0.07721 0.05556 C 0.07826 0.05579 0.0793 0.05648 0.08034 0.05694 C 0.08281 0.05764 0.08998 0.05903 0.09206 0.05972 C 0.09362 0.06065 0.09518 0.06204 0.09675 0.0625 C 0.09857 0.06296 0.10039 0.06319 0.10221 0.06389 C 0.10352 0.06412 0.10482 0.06481 0.10612 0.06528 C 0.10846 0.06574 0.11081 0.0662 0.11315 0.06667 L 0.16237 0.06528 C 0.16641 0.06505 0.16419 0.06088 0.16628 0.05556 C 0.1668 0.05417 0.16745 0.05278 0.16784 0.05139 C 0.16823 0.05 0.16836 0.04861 0.16862 0.04722 C 0.17018 0.0375 0.16875 0.04491 0.17018 0.03194 C 0.17031 0.03032 0.17083 0.02917 0.17096 0.02778 C 0.17136 0.02546 0.17149 0.02315 0.17175 0.02083 C 0.17344 -0.02778 0.17136 0.02338 0.17409 -0.02083 C 0.17448 -0.02685 0.17474 -0.03426 0.17565 -0.04028 C 0.17604 -0.04329 0.17721 -0.04861 0.17721 -0.04861 C 0.17826 -0.06134 0.178 -0.05694 0.17878 -0.07083 C 0.17943 -0.08148 0.18008 -0.0956 0.18112 -0.10694 C 0.18138 -0.10949 0.18164 -0.11157 0.1819 -0.11389 C 0.18255 -0.12106 0.18255 -0.12407 0.18346 -0.13056 C 0.18373 -0.13218 0.18412 -0.13333 0.18425 -0.13472 C 0.18464 -0.1375 0.18477 -0.14051 0.18503 -0.14306 C 0.18568 -0.14954 0.18633 -0.15301 0.18659 -0.15972 C 0.18672 -0.1625 0.18659 -0.16528 0.18659 -0.16806 " pathEditMode="relative" ptsTypes="AAAAAAAAAAAAAAAAAAAAAAAAAAAAAAAAAAAAAAAAAAAAAAAA">
                                      <p:cBhvr>
                                        <p:cTn id="8" dur="2000" fill="hold"/>
                                        <p:tgtEl>
                                          <p:spTgt spid="97"/>
                                        </p:tgtEl>
                                        <p:attrNameLst>
                                          <p:attrName>ppt_x</p:attrName>
                                          <p:attrName>ppt_y</p:attrName>
                                        </p:attrNameLst>
                                      </p:cBhvr>
                                    </p:animMotion>
                                  </p:childTnLst>
                                </p:cTn>
                              </p:par>
                              <p:par>
                                <p:cTn id="9" presetID="0" presetClass="path" presetSubtype="0" repeatCount="indefinite" fill="hold" grpId="0" nodeType="withEffect">
                                  <p:stCondLst>
                                    <p:cond delay="500"/>
                                  </p:stCondLst>
                                  <p:childTnLst>
                                    <p:animMotion origin="layout" path="M -0.0026 -0.003 L -0.0026 -0.003 C -0.00169 -0.00184 0.00247 0.00279 0.00365 0.0058 C 0.00599 0.01228 0.00195 0.00626 0.00612 0.01135 C 0.00768 0.01968 0.0056 0.00927 0.00794 0.01806 C 0.00898 0.02154 0.00807 0.02154 0.0099 0.02478 C 0.01055 0.02593 0.01159 0.02663 0.01237 0.02802 C 0.01302 0.02941 0.01354 0.03103 0.01419 0.03242 C 0.01484 0.03357 0.0155 0.0345 0.01615 0.03589 C 0.01654 0.03681 0.0168 0.0382 0.01732 0.03913 C 0.01784 0.04005 0.01862 0.04052 0.01927 0.04144 C 0.02539 0.05047 0.01745 0.03936 0.0224 0.04793 C 0.02292 0.04885 0.02357 0.04955 0.02422 0.05024 C 0.0276 0.05927 0.02318 0.04885 0.02734 0.05464 C 0.02878 0.05649 0.02982 0.05904 0.03112 0.06135 C 0.03177 0.06251 0.03229 0.0639 0.03294 0.06459 C 0.03359 0.06552 0.03425 0.06598 0.0349 0.06691 C 0.03789 0.0713 0.03568 0.06876 0.03802 0.07362 C 0.03854 0.07478 0.03932 0.0757 0.03984 0.07686 C 0.04036 0.07802 0.0405 0.07918 0.04115 0.08033 C 0.04167 0.08126 0.04245 0.08149 0.04297 0.08242 C 0.04609 0.08705 0.04336 0.08496 0.04675 0.08681 C 0.04688 0.08797 0.04688 0.08936 0.0474 0.09029 C 0.04844 0.09214 0.05104 0.09468 0.05104 0.09468 C 0.05417 0.10302 0.05026 0.09283 0.05417 0.1014 C 0.05469 0.10232 0.05495 0.10371 0.05547 0.10464 C 0.05599 0.10556 0.05677 0.10603 0.05729 0.10695 C 0.06237 0.11482 0.05911 0.11251 0.06302 0.11459 C 0.06458 0.12362 0.06211 0.1132 0.0655 0.11922 C 0.06875 0.12501 0.06302 0.12061 0.06797 0.12362 C 0.06836 0.12478 0.06862 0.12617 0.06927 0.12686 C 0.06979 0.12755 0.07044 0.12755 0.07109 0.12802 C 0.07175 0.12871 0.0724 0.12941 0.07292 0.13033 C 0.07318 0.13126 0.07318 0.13265 0.07357 0.13357 C 0.07409 0.13473 0.07487 0.13496 0.07552 0.13589 C 0.08034 0.14283 0.07461 0.13589 0.07917 0.14144 C 0.08125 0.147 0.07982 0.14399 0.08425 0.14908 C 0.0849 0.14978 0.08542 0.15093 0.08607 0.1514 C 0.09063 0.15394 0.0888 0.15232 0.09167 0.1558 C 0.09453 0.1632 0.09128 0.15603 0.09479 0.16019 C 0.09557 0.16112 0.09596 0.16251 0.09675 0.16367 C 0.09792 0.16529 0.09922 0.16644 0.10052 0.16806 L 0.10612 0.17478 C 0.10677 0.17547 0.10742 0.17593 0.10794 0.17686 C 0.10859 0.17802 0.10938 0.17894 0.1099 0.18033 C 0.11081 0.18242 0.11133 0.18496 0.11237 0.18681 C 0.11354 0.18913 0.1151 0.19098 0.11615 0.19353 C 0.11901 0.2014 0.11732 0.19885 0.12044 0.20255 C 0.12344 0.21043 0.12188 0.20718 0.12487 0.21251 C 0.125 0.21367 0.12513 0.21482 0.12552 0.21575 C 0.12578 0.21691 0.12643 0.21783 0.12669 0.21922 C 0.12708 0.22061 0.12708 0.22223 0.12734 0.22362 C 0.12747 0.22478 0.12786 0.2257 0.128 0.22686 C 0.12852 0.23056 0.1293 0.23797 0.1293 0.23797 C 0.12904 0.24584 0.12904 0.25371 0.12865 0.26135 C 0.12852 0.26367 0.12773 0.26575 0.12734 0.26806 L 0.12669 0.2713 L 0.12552 0.27802 C 0.12526 0.27918 0.12526 0.28033 0.12487 0.28149 C 0.12357 0.28473 0.12331 0.28519 0.1224 0.28913 C 0.12214 0.29029 0.12201 0.29144 0.12175 0.2926 C 0.12096 0.29561 0.11914 0.30163 0.11797 0.30371 C 0.11732 0.30464 0.11667 0.3058 0.11615 0.30695 C 0.11523 0.30904 0.11445 0.31135 0.11354 0.31367 L 0.11107 0.32038 C 0.11068 0.3213 0.11003 0.32246 0.1099 0.32362 C 0.10964 0.32478 0.10964 0.32593 0.10925 0.32686 C 0.1082 0.32964 0.1069 0.3308 0.10547 0.33242 C 0.10104 0.34445 0.10794 0.3264 0.10234 0.33913 C 0.10143 0.34121 0.10065 0.34353 0.09987 0.34584 C 0.09948 0.347 0.09922 0.34839 0.09857 0.34908 L 0.09675 0.3514 C 0.09635 0.35255 0.09596 0.35371 0.09544 0.35464 C 0.09492 0.3558 0.09401 0.35603 0.09362 0.35695 C 0.09115 0.36228 0.09518 0.35904 0.09115 0.36135 C 0.09063 0.36251 0.09036 0.36367 0.08984 0.36482 C 0.08867 0.36714 0.08711 0.36876 0.08607 0.3713 C 0.08568 0.37246 0.08542 0.37385 0.0849 0.37478 C 0.08438 0.3757 0.08359 0.37617 0.08294 0.37686 C 0.08229 0.37802 0.08177 0.37918 0.08112 0.38033 C 0.07969 0.38751 0.08164 0.38033 0.07865 0.38473 C 0.07461 0.39052 0.08021 0.38635 0.07552 0.38913 C 0.075 0.39029 0.07474 0.39168 0.07422 0.3926 C 0.0737 0.39353 0.07279 0.39376 0.0724 0.39468 C 0.07188 0.39561 0.07214 0.397 0.07175 0.39816 C 0.07122 0.39931 0.07044 0.40024 0.06979 0.4014 C 0.06589 0.41043 0.06914 0.40603 0.0655 0.41019 C 0.06471 0.41459 0.06536 0.41274 0.06354 0.41598 " pathEditMode="relative" ptsTypes="AAAAAAAAAAAAAAAAAAAAAAAAAAAAAAAAAAAAAAAAAAAAAAAAAAAAAAAAAAAAAAAAAAAAAAAAAAAAAAAAAAAAAAAA">
                                      <p:cBhvr>
                                        <p:cTn id="10" dur="2000" fill="hold"/>
                                        <p:tgtEl>
                                          <p:spTgt spid="98"/>
                                        </p:tgtEl>
                                        <p:attrNameLst>
                                          <p:attrName>ppt_x</p:attrName>
                                          <p:attrName>ppt_y</p:attrName>
                                        </p:attrNameLst>
                                      </p:cBhvr>
                                    </p:animMotion>
                                  </p:childTnLst>
                                </p:cTn>
                              </p:par>
                              <p:par>
                                <p:cTn id="11" presetID="0" presetClass="path" presetSubtype="0" repeatCount="indefinite" fill="hold" grpId="0" nodeType="withEffect">
                                  <p:stCondLst>
                                    <p:cond delay="0"/>
                                  </p:stCondLst>
                                  <p:childTnLst>
                                    <p:animMotion origin="layout" path="M 0 0 L 0 0 C 0.00144 0.0037 0.00352 0.00671 0.0043 0.01111 C 0.00586 0.01898 0.00443 0.01644 0.00743 0.01991 C 0.00782 0.02107 0.00808 0.02245 0.00873 0.02315 C 0.00977 0.02454 0.01237 0.02546 0.01237 0.02546 C 0.01368 0.03195 0.01211 0.02593 0.01498 0.03102 C 0.01719 0.03519 0.01498 0.03403 0.0181 0.03773 C 0.01862 0.03843 0.01927 0.03843 0.01993 0.03889 C 0.02032 0.03982 0.02071 0.0412 0.02123 0.04213 C 0.02175 0.04306 0.02253 0.04329 0.02305 0.04445 C 0.02344 0.04514 0.02318 0.04676 0.0237 0.04769 C 0.02474 0.04954 0.02748 0.05208 0.02748 0.05208 C 0.03099 0.06158 0.02631 0.05046 0.0306 0.05648 C 0.03112 0.05741 0.03125 0.05903 0.03177 0.05995 C 0.0323 0.06088 0.03308 0.06134 0.03373 0.06204 C 0.03451 0.06435 0.0349 0.06736 0.0362 0.06875 C 0.04284 0.07662 0.03269 0.06435 0.03998 0.07431 C 0.04115 0.07593 0.04245 0.07732 0.04362 0.0787 L 0.04558 0.08102 L 0.0474 0.08333 C 0.05105 0.09283 0.04623 0.08148 0.05052 0.08773 C 0.05456 0.09352 0.04896 0.08935 0.05365 0.09213 C 0.05391 0.09329 0.05391 0.09445 0.0543 0.09537 C 0.05482 0.09653 0.05573 0.09653 0.05612 0.09769 C 0.0599 0.10833 0.05508 0.10162 0.05925 0.10648 C 0.05964 0.10903 0.06055 0.11597 0.0612 0.11759 C 0.06198 0.11991 0.06316 0.12176 0.06368 0.12431 C 0.06446 0.1287 0.06368 0.12732 0.06615 0.1287 C 0.06849 0.13495 0.06615 0.13009 0.06927 0.13333 C 0.07058 0.13449 0.07175 0.13611 0.07305 0.13773 C 0.0737 0.13843 0.07422 0.13935 0.07487 0.13982 L 0.07865 0.14213 C 0.0793 0.14259 0.07995 0.14259 0.0806 0.14329 C 0.08112 0.14398 0.08177 0.14491 0.08243 0.14537 C 0.08308 0.14607 0.08373 0.14607 0.08425 0.14653 C 0.08503 0.14722 0.08555 0.14815 0.0862 0.14884 C 0.08672 0.14931 0.0875 0.14931 0.08802 0.15 C 0.09454 0.15625 0.08946 0.15301 0.09362 0.15556 C 0.09427 0.15648 0.0948 0.15787 0.09558 0.1588 C 0.0961 0.15949 0.09688 0.15926 0.0974 0.15995 C 0.09805 0.16065 0.09818 0.16227 0.0987 0.1632 C 0.10052 0.16713 0.10013 0.1662 0.10248 0.16759 C 0.10469 0.17384 0.10261 0.16898 0.10743 0.17546 C 0.11289 0.18287 0.11042 0.18102 0.11433 0.18333 C 0.11511 0.18426 0.11589 0.18565 0.1168 0.18658 C 0.11732 0.18704 0.11797 0.1875 0.11862 0.18773 C 0.12071 0.18843 0.12292 0.18866 0.12487 0.18982 C 0.12552 0.19028 0.12618 0.19097 0.12683 0.19097 C 0.13164 0.19167 0.13633 0.19167 0.14115 0.19213 C 0.14245 0.19259 0.14375 0.19283 0.14493 0.19329 C 0.14558 0.19352 0.1461 0.19445 0.14675 0.19445 C 0.15222 0.19445 0.15769 0.19352 0.16302 0.19329 C 0.16693 0.19097 0.16589 0.1912 0.1724 0.19097 L 0.21862 0.18982 C 0.21993 0.18958 0.22123 0.18912 0.2224 0.18889 C 0.22409 0.18843 0.22579 0.1882 0.22748 0.18773 C 0.22852 0.18727 0.22956 0.18704 0.2306 0.18658 C 0.24141 0.18704 0.25964 0.1875 0.27175 0.18889 C 0.27748 0.18935 0.28868 0.19097 0.28868 0.19097 C 0.29245 0.19074 0.29623 0.19074 0.29987 0.18982 C 0.31146 0.18727 0.29896 0.18773 0.30547 0.18773 " pathEditMode="relative" ptsTypes="AAAAAAAAAAAAAAAAAAAAAAAAAAAAAAAAAAAAAAAAAAAAAAAAAAAAAAAAAAAAAA">
                                      <p:cBhvr>
                                        <p:cTn id="12" dur="2000" fill="hold"/>
                                        <p:tgtEl>
                                          <p:spTgt spid="99"/>
                                        </p:tgtEl>
                                        <p:attrNameLst>
                                          <p:attrName>ppt_x</p:attrName>
                                          <p:attrName>ppt_y</p:attrName>
                                        </p:attrNameLst>
                                      </p:cBhvr>
                                    </p:animMotion>
                                  </p:childTnLst>
                                </p:cTn>
                              </p:par>
                              <p:par>
                                <p:cTn id="13" presetID="0" presetClass="path" presetSubtype="0" repeatCount="indefinite" fill="hold" grpId="0" nodeType="withEffect">
                                  <p:stCondLst>
                                    <p:cond delay="750"/>
                                  </p:stCondLst>
                                  <p:childTnLst>
                                    <p:animMotion origin="layout" path="M 0 0 L 0 0 C -0.00169 -0.00533 -0.00339 -0.01042 -0.00508 -0.01574 C -0.00547 -0.0169 -0.00612 -0.01783 -0.00625 -0.01898 C -0.0069 -0.02176 -0.00664 -0.02546 -0.00755 -0.02778 C -0.01315 -0.04259 -0.00508 -0.02084 -0.00937 -0.03449 C -0.01016 -0.03681 -0.01107 -0.03912 -0.01198 -0.04121 C -0.0125 -0.04259 -0.01328 -0.04398 -0.0138 -0.0456 C -0.01497 -0.04931 -0.01615 -0.05278 -0.01693 -0.05671 C -0.01732 -0.05903 -0.01745 -0.06158 -0.01823 -0.06343 C -0.02435 -0.07801 -0.0168 -0.05996 -0.02135 -0.0713 C -0.02187 -0.07269 -0.02266 -0.07408 -0.02318 -0.0757 C -0.0237 -0.07709 -0.02396 -0.07871 -0.02448 -0.08009 C -0.02487 -0.08125 -0.02539 -0.08218 -0.02565 -0.08334 C -0.02826 -0.09259 -0.02396 -0.08056 -0.0276 -0.09005 C -0.02799 -0.09329 -0.02865 -0.09861 -0.02943 -0.10116 C -0.02982 -0.10278 -0.03021 -0.10417 -0.03073 -0.10556 C -0.03125 -0.10764 -0.03177 -0.10949 -0.03255 -0.11111 C -0.03307 -0.1125 -0.03385 -0.1132 -0.03437 -0.11459 C -0.03867 -0.12454 -0.03411 -0.11597 -0.03815 -0.12454 C -0.0388 -0.1257 -0.03958 -0.12662 -0.0401 -0.12778 C -0.04102 -0.13009 -0.04128 -0.1331 -0.04258 -0.13449 L -0.04635 -0.13889 C -0.04857 -0.14514 -0.04635 -0.13982 -0.04948 -0.14445 C -0.05013 -0.1456 -0.05065 -0.14699 -0.0513 -0.14792 C -0.05247 -0.14954 -0.05378 -0.15093 -0.05508 -0.15232 L -0.0569 -0.15463 C -0.05755 -0.15533 -0.05833 -0.15579 -0.05885 -0.15671 C -0.05937 -0.15787 -0.0599 -0.15926 -0.06068 -0.16019 C -0.0612 -0.16088 -0.06198 -0.16065 -0.0625 -0.16111 C -0.06615 -0.16435 -0.0625 -0.16273 -0.06693 -0.16574 C -0.06771 -0.16621 -0.06862 -0.16644 -0.0694 -0.16667 C -0.0707 -0.16736 -0.07187 -0.16852 -0.07318 -0.16898 C -0.07422 -0.16945 -0.07526 -0.16991 -0.0763 -0.17014 C -0.08229 -0.17153 -0.08685 -0.17176 -0.09323 -0.17222 C -0.09714 -0.17477 -0.09401 -0.17315 -0.1013 -0.17454 C -0.10299 -0.175 -0.10469 -0.17523 -0.10625 -0.1757 C -0.10755 -0.17593 -0.10885 -0.17662 -0.11003 -0.17685 C -0.11419 -0.17732 -0.11836 -0.17755 -0.12253 -0.17778 L -0.15573 -0.17685 C -0.15755 -0.17662 -0.15781 -0.17477 -0.15937 -0.17338 C -0.16133 -0.17199 -0.16641 -0.17153 -0.16758 -0.1713 C -0.16888 -0.17037 -0.17057 -0.16921 -0.17187 -0.16898 C -0.17422 -0.16852 -0.17656 -0.16829 -0.17878 -0.16783 C -0.1832 -0.16528 -0.17943 -0.16713 -0.18815 -0.16574 C -0.18984 -0.16528 -0.19154 -0.16482 -0.19323 -0.16459 L -0.19883 -0.16343 C -0.20026 -0.1632 -0.20169 -0.16273 -0.20312 -0.16227 L -0.2082 -0.16111 C -0.21185 -0.15903 -0.20833 -0.16088 -0.2138 -0.15903 C -0.21458 -0.1588 -0.21549 -0.1581 -0.21628 -0.15787 C -0.22318 -0.15579 -0.21914 -0.15787 -0.225 -0.15556 C -0.22591 -0.15533 -0.22669 -0.15486 -0.2276 -0.15463 C -0.22852 -0.15417 -0.22969 -0.15394 -0.23073 -0.15347 C -0.2319 -0.15278 -0.2332 -0.15185 -0.23437 -0.15116 C -0.23503 -0.15093 -0.23568 -0.15023 -0.23633 -0.15 C -0.2375 -0.14977 -0.2388 -0.14954 -0.2401 -0.14908 C -0.24089 -0.14861 -0.24167 -0.14838 -0.24258 -0.14792 C -0.24401 -0.14722 -0.24531 -0.14607 -0.24687 -0.1456 C -0.24987 -0.14514 -0.2556 -0.14445 -0.2556 -0.14445 " pathEditMode="relative" ptsTypes="AAAAAAAAAAAAAAAAAAAAAAAAAAAAAAAAAAAAAAAAAAAAAAAAAAAAAAAAAAAA">
                                      <p:cBhvr>
                                        <p:cTn id="14" dur="2000" fill="hold"/>
                                        <p:tgtEl>
                                          <p:spTgt spid="100"/>
                                        </p:tgtEl>
                                        <p:attrNameLst>
                                          <p:attrName>ppt_x</p:attrName>
                                          <p:attrName>ppt_y</p:attrName>
                                        </p:attrNameLst>
                                      </p:cBhvr>
                                    </p:animMotion>
                                  </p:childTnLst>
                                </p:cTn>
                              </p:par>
                              <p:par>
                                <p:cTn id="15" presetID="0" presetClass="path" presetSubtype="0" repeatCount="indefinite" fill="hold" grpId="0" nodeType="withEffect">
                                  <p:stCondLst>
                                    <p:cond delay="500"/>
                                  </p:stCondLst>
                                  <p:childTnLst>
                                    <p:animMotion origin="layout" path="M 1.66667E-6 5.18519E-6 L 1.66667E-6 5.18519E-6 C 0.0013 -0.00462 0.00234 -0.00948 0.0039 -0.01388 C 0.00521 -0.01805 0.00742 -0.02106 0.00859 -0.02499 C 0.00911 -0.02685 0.00937 -0.02893 0.01015 -0.03055 C 0.01067 -0.03217 0.01172 -0.03333 0.0125 -0.03472 C 0.01354 -0.03749 0.01458 -0.04027 0.01562 -0.04305 C 0.01614 -0.04444 0.0164 -0.04606 0.01719 -0.04722 C 0.01823 -0.04907 0.01927 -0.05092 0.02031 -0.05277 C 0.02265 -0.05786 0.02461 -0.06342 0.02734 -0.06805 C 0.02838 -0.0699 0.02942 -0.07175 0.03047 -0.0736 C 0.03099 -0.07499 0.03138 -0.07661 0.03203 -0.07777 C 0.03515 -0.08448 0.03502 -0.08379 0.03828 -0.08749 C 0.03854 -0.08888 0.03867 -0.0905 0.03906 -0.09166 C 0.03945 -0.09328 0.03997 -0.09467 0.04062 -0.09583 C 0.04336 -0.10277 0.0431 -0.10185 0.04609 -0.10694 C 0.04726 -0.11388 0.04609 -0.10902 0.04922 -0.11666 C 0.05026 -0.11944 0.0513 -0.12222 0.05234 -0.12499 C 0.05286 -0.12638 0.05325 -0.128 0.0539 -0.12916 C 0.05469 -0.13124 0.0569 -0.13634 0.05781 -0.13888 C 0.06276 -0.15509 0.05677 -0.13958 0.06484 -0.15833 C 0.06562 -0.16018 0.06614 -0.16226 0.06719 -0.16388 L 0.07265 -0.1736 C 0.07344 -0.17499 0.07435 -0.17615 0.075 -0.17777 C 0.07552 -0.17916 0.07578 -0.18101 0.07656 -0.18194 C 0.07708 -0.18286 0.07812 -0.18286 0.0789 -0.18333 C 0.07969 -0.18472 0.08021 -0.18657 0.08125 -0.18749 C 0.0819 -0.18842 0.08294 -0.18819 0.08359 -0.18888 C 0.08528 -0.19143 0.0862 -0.1956 0.08828 -0.19722 C 0.08932 -0.19814 0.09023 -0.1993 0.0914 -0.19999 C 0.09205 -0.20069 0.09297 -0.20092 0.09375 -0.20138 C 0.09453 -0.20231 0.09518 -0.2037 0.09609 -0.20416 C 0.09987 -0.2074 0.10039 -0.20647 0.1039 -0.20833 C 0.10547 -0.20925 0.10703 -0.21018 0.10859 -0.2111 L 0.11094 -0.21249 C 0.11302 -0.21388 0.11471 -0.21504 0.11719 -0.21527 C 0.12252 -0.2162 0.12812 -0.2162 0.13359 -0.21666 C 0.13437 -0.21712 0.13502 -0.21782 0.13594 -0.21805 C 0.13711 -0.21874 0.13841 -0.21921 0.13984 -0.21944 C 0.14974 -0.22245 0.15169 -0.22129 0.16562 -0.22222 C 0.16797 -0.22268 0.17018 -0.2236 0.17265 -0.2236 C 0.17916 -0.2236 0.18567 -0.22314 0.19219 -0.22222 C 0.19375 -0.22222 0.19518 -0.22129 0.19687 -0.22083 C 0.20039 -0.22036 0.20416 -0.2199 0.20781 -0.21944 C 0.2138 -0.2199 0.21979 -0.22013 0.22578 -0.22083 C 0.22656 -0.22106 0.22721 -0.22198 0.22812 -0.22222 C 0.23255 -0.22384 0.23242 -0.2236 0.23515 -0.2236 " pathEditMode="relative" ptsTypes="AAAAAAAAAAAAAAAAAAAAAAAAAAAAAAAAAAAAAAAAAAAAAAA">
                                      <p:cBhvr>
                                        <p:cTn id="16" dur="2000" fill="hold"/>
                                        <p:tgtEl>
                                          <p:spTgt spid="101"/>
                                        </p:tgtEl>
                                        <p:attrNameLst>
                                          <p:attrName>ppt_x</p:attrName>
                                          <p:attrName>ppt_y</p:attrName>
                                        </p:attrNameLst>
                                      </p:cBhvr>
                                    </p:animMotion>
                                  </p:childTnLst>
                                </p:cTn>
                              </p:par>
                              <p:par>
                                <p:cTn id="17" presetID="0" presetClass="path" presetSubtype="0" repeatCount="indefinite" fill="hold" grpId="0" nodeType="withEffect">
                                  <p:stCondLst>
                                    <p:cond delay="750"/>
                                  </p:stCondLst>
                                  <p:childTnLst>
                                    <p:animMotion origin="layout" path="M 0 0 L 0 0 C -0.00208 -0.00277 -0.00417 -0.00578 -0.00625 -0.00833 C -0.00729 -0.00949 -0.00846 -0.01018 -0.00938 -0.01111 C -0.01107 -0.01296 -0.01237 -0.01574 -0.01406 -0.01666 C -0.01484 -0.01713 -0.01576 -0.01736 -0.01641 -0.01805 C -0.0181 -0.0199 -0.0194 -0.02268 -0.02109 -0.02361 C -0.02188 -0.02407 -0.02279 -0.02453 -0.02344 -0.025 C -0.02435 -0.02592 -0.025 -0.02731 -0.02578 -0.02777 L -0.03281 -0.03194 L -0.04688 -0.04027 C -0.04766 -0.04074 -0.04857 -0.04097 -0.04922 -0.04166 C -0.05 -0.04259 -0.05078 -0.04398 -0.05156 -0.04444 C -0.05261 -0.04537 -0.05378 -0.04537 -0.05469 -0.04583 C -0.05638 -0.04675 -0.05781 -0.04768 -0.05938 -0.04861 C -0.06016 -0.04907 -0.06094 -0.04976 -0.06172 -0.05 C -0.06302 -0.05046 -0.06445 -0.05092 -0.06563 -0.05138 C -0.06732 -0.05231 -0.06901 -0.05254 -0.07031 -0.05416 C -0.07344 -0.05787 -0.07188 -0.05648 -0.075 -0.05833 C -0.07578 -0.05972 -0.07656 -0.06134 -0.07734 -0.0625 C -0.07813 -0.06365 -0.07904 -0.06412 -0.07969 -0.06527 C -0.08333 -0.07175 -0.07904 -0.06828 -0.08359 -0.07083 C -0.08412 -0.07222 -0.08451 -0.07384 -0.08516 -0.075 C -0.08594 -0.07638 -0.08685 -0.07685 -0.0875 -0.07777 C -0.08841 -0.07916 -0.08906 -0.08078 -0.08984 -0.08194 C -0.09063 -0.0831 -0.09154 -0.08379 -0.09219 -0.08472 C -0.09961 -0.0956 -0.0875 -0.08055 -0.09922 -0.09444 L -0.10391 -0.1 C -0.10469 -0.10092 -0.10547 -0.10231 -0.10625 -0.10277 C -0.10703 -0.10324 -0.10781 -0.10393 -0.10859 -0.10416 C -0.11068 -0.10532 -0.11289 -0.10578 -0.11484 -0.10694 C -0.11641 -0.10787 -0.11823 -0.1081 -0.11953 -0.10972 C -0.1263 -0.11782 -0.11784 -0.10833 -0.12422 -0.11388 C -0.13034 -0.11944 -0.12305 -0.11458 -0.12891 -0.11805 C -0.12943 -0.11944 -0.12982 -0.12129 -0.13047 -0.12222 C -0.13451 -0.128 -0.13281 -0.11527 -0.13594 -0.13194 L -0.1375 -0.14027 C -0.13724 -0.14722 -0.13724 -0.15439 -0.13672 -0.16111 C -0.13672 -0.16273 -0.1362 -0.16388 -0.13594 -0.16527 C -0.13568 -0.16805 -0.13555 -0.17106 -0.13516 -0.17361 C -0.1332 -0.18796 -0.13412 -0.17662 -0.13281 -0.1875 C -0.13151 -0.19976 -0.13281 -0.19189 -0.13125 -0.2 C -0.13099 -0.20324 -0.13073 -0.20648 -0.13047 -0.20972 C -0.13021 -0.21435 -0.12943 -0.22592 -0.12891 -0.23055 C -0.12878 -0.23263 -0.12839 -0.23425 -0.12813 -0.23611 C -0.12787 -0.23842 -0.12761 -0.24074 -0.12734 -0.24305 C -0.12617 -0.25601 -0.12734 -0.24907 -0.12578 -0.25694 C -0.12539 -0.26851 -0.12526 -0.27546 -0.12422 -0.28611 C -0.12318 -0.29953 -0.12409 -0.28796 -0.12266 -0.29722 C -0.1224 -0.29953 -0.12214 -0.30185 -0.12188 -0.30416 C -0.12162 -0.3074 -0.12096 -0.3162 -0.12031 -0.31944 C -0.11992 -0.32245 -0.11927 -0.325 -0.11875 -0.32777 L -0.11719 -0.33611 L -0.11641 -0.34027 C -0.11615 -0.34166 -0.11589 -0.34305 -0.11563 -0.34444 C -0.11458 -0.35648 -0.11484 -0.35 -0.11484 -0.36388 " pathEditMode="relative" ptsTypes="AAAAAAAAAAAAAAAAAAAAAAAAAAAAAAAAAAAAAAAAAAAAAAAAAAAAAAAA">
                                      <p:cBhvr>
                                        <p:cTn id="18" dur="2000" fill="hold"/>
                                        <p:tgtEl>
                                          <p:spTgt spid="102"/>
                                        </p:tgtEl>
                                        <p:attrNameLst>
                                          <p:attrName>ppt_x</p:attrName>
                                          <p:attrName>ppt_y</p:attrName>
                                        </p:attrNameLst>
                                      </p:cBhvr>
                                    </p:animMotion>
                                  </p:childTnLst>
                                </p:cTn>
                              </p:par>
                              <p:par>
                                <p:cTn id="19" presetID="0" presetClass="path" presetSubtype="0" repeatCount="indefinite" accel="50000" decel="50000" fill="hold" grpId="0" nodeType="withEffect">
                                  <p:stCondLst>
                                    <p:cond delay="0"/>
                                  </p:stCondLst>
                                  <p:childTnLst>
                                    <p:animMotion origin="layout" path="M -8.33333E-7 -3.7037E-7 L -8.33333E-7 -3.7037E-7 C -0.00065 0.0088 -0.00039 0.01088 -0.00156 0.01805 C -0.00209 0.02083 -0.00222 0.02384 -0.00313 0.02639 C -0.00365 0.02778 -0.00443 0.02893 -0.00469 0.03055 C -0.00547 0.0331 -0.00534 0.03634 -0.00625 0.03889 C -0.0099 0.04861 -0.00781 0.04537 -0.01172 0.05 L -0.01797 0.06667 C -0.01849 0.06805 -0.01927 0.06921 -0.01953 0.07083 C -0.02162 0.08125 -0.01888 0.06829 -0.02188 0.07917 C -0.02227 0.08032 -0.0224 0.08194 -0.02266 0.08333 C -0.02318 0.08472 -0.02396 0.08588 -0.02422 0.0875 C -0.025 0.09005 -0.02526 0.09305 -0.02578 0.09583 L -0.02735 0.10417 C -0.02761 0.10555 -0.02774 0.10694 -0.02813 0.10833 C -0.02865 0.10972 -0.0293 0.11088 -0.02969 0.1125 C -0.03008 0.11366 -0.03008 0.11528 -0.03047 0.11667 C -0.03151 0.11944 -0.03308 0.12176 -0.0336 0.125 C -0.03451 0.12917 -0.03438 0.12963 -0.03594 0.13333 C -0.03815 0.13773 -0.03841 0.13634 -0.03985 0.14167 C -0.04024 0.14282 -0.04024 0.14444 -0.04063 0.14583 C -0.04167 0.14861 -0.04271 0.15139 -0.04375 0.15417 C -0.04427 0.15555 -0.04466 0.15694 -0.04531 0.15833 L -0.04766 0.1625 C -0.04909 0.16967 -0.04805 0.16528 -0.05156 0.175 C -0.05209 0.17639 -0.05235 0.17824 -0.05313 0.17917 L -0.05781 0.18472 C -0.05834 0.18611 -0.05873 0.1875 -0.05938 0.18889 C -0.06016 0.19005 -0.0612 0.19028 -0.06172 0.19167 C -0.06224 0.19259 -0.06211 0.19444 -0.0625 0.19583 C -0.06315 0.19768 -0.06406 0.19954 -0.06485 0.20139 C -0.06563 0.20509 -0.06563 0.20648 -0.06719 0.20972 C -0.06875 0.2125 -0.07071 0.21458 -0.07188 0.21805 L -0.07656 0.23055 L -0.07813 0.23472 C -0.07865 0.23611 -0.07943 0.23727 -0.07969 0.23889 L -0.0836 0.25972 L -0.08438 0.26389 C -0.08464 0.26528 -0.08477 0.26667 -0.08516 0.26805 C -0.0862 0.27083 -0.08776 0.27315 -0.08828 0.27639 C -0.08854 0.27778 -0.08867 0.27917 -0.08906 0.28055 C -0.09011 0.28333 -0.09167 0.28565 -0.09219 0.28889 C -0.09427 0.2993 -0.09154 0.28634 -0.09453 0.29722 C -0.09492 0.29838 -0.09492 0.3 -0.09531 0.30139 C -0.09636 0.30417 -0.0974 0.30694 -0.09844 0.30972 C -0.09896 0.31111 -0.09974 0.31227 -0.1 0.31389 C -0.10026 0.31528 -0.10039 0.3169 -0.10078 0.31805 C -0.10143 0.31921 -0.10235 0.31991 -0.10313 0.32083 C -0.10365 0.32222 -0.1043 0.32338 -0.10469 0.325 C -0.10508 0.32616 -0.10508 0.32778 -0.10547 0.32917 C -0.10612 0.33079 -0.10716 0.33171 -0.10781 0.33333 C -0.1112 0.34028 -0.10755 0.33518 -0.11172 0.34028 L -0.11641 0.35278 C -0.11693 0.35417 -0.11719 0.35602 -0.11797 0.35694 L -0.12031 0.35972 C -0.12084 0.36111 -0.12123 0.36273 -0.12188 0.36389 C -0.12331 0.36597 -0.12656 0.36944 -0.12656 0.36944 C -0.12865 0.38055 -0.12552 0.36759 -0.12969 0.375 C -0.13386 0.38241 -0.12656 0.37685 -0.13281 0.38055 C -0.13373 0.38472 -0.13451 0.39028 -0.13672 0.39305 L -0.13906 0.39583 L -0.14219 0.40417 C -0.14271 0.40555 -0.14297 0.40764 -0.14375 0.40833 C -0.14792 0.41065 -0.14545 0.4088 -0.15078 0.41528 C -0.15156 0.4162 -0.15248 0.41667 -0.15313 0.41805 C -0.15834 0.42708 -0.15586 0.42454 -0.15938 0.42778 " pathEditMode="relative" ptsTypes="AAAAAAAAAAAAAAAAAAAAAAAAAAAAAAAAAAAAAAAAAAAAAAAAAAAAAAAAAAAAAAAAAA">
                                      <p:cBhvr>
                                        <p:cTn id="20" dur="2000" fill="hold"/>
                                        <p:tgtEl>
                                          <p:spTgt spid="103"/>
                                        </p:tgtEl>
                                        <p:attrNameLst>
                                          <p:attrName>ppt_x</p:attrName>
                                          <p:attrName>ppt_y</p:attrName>
                                        </p:attrNameLst>
                                      </p:cBhvr>
                                    </p:animMotion>
                                  </p:childTnLst>
                                </p:cTn>
                              </p:par>
                              <p:par>
                                <p:cTn id="21" presetID="0" presetClass="path" presetSubtype="0" repeatCount="indefinite" fill="hold" grpId="0" nodeType="withEffect">
                                  <p:stCondLst>
                                    <p:cond delay="0"/>
                                  </p:stCondLst>
                                  <p:childTnLst>
                                    <p:animMotion origin="layout" path="M 0 0 L 0 0 C -0.00234 0.00255 -0.00469 0.00556 -0.00703 0.00811 C -0.00807 0.00926 -0.00937 0.00973 -0.01016 0.01088 C -0.01198 0.01343 -0.01302 0.01713 -0.01484 0.01922 C -0.01562 0.02014 -0.01654 0.02107 -0.01719 0.02199 C -0.01836 0.02338 -0.01927 0.025 -0.02031 0.02616 C -0.02135 0.02732 -0.0224 0.02824 -0.02344 0.02894 C -0.025 0.0301 -0.02682 0.0301 -0.02812 0.03172 C -0.02891 0.03264 -0.02982 0.03357 -0.03047 0.03449 C -0.0319 0.03635 -0.03307 0.03866 -0.03437 0.04005 C -0.03516 0.04098 -0.03594 0.04098 -0.03672 0.04144 C -0.03854 0.04468 -0.04089 0.04746 -0.04219 0.05116 C -0.04271 0.05255 -0.0431 0.0544 -0.04375 0.05533 C -0.0444 0.05625 -0.04531 0.05625 -0.04609 0.05672 C -0.04661 0.05811 -0.04701 0.05973 -0.04766 0.06088 C -0.0487 0.06273 -0.05182 0.06644 -0.05312 0.06783 C -0.05365 0.06922 -0.05391 0.0713 -0.05469 0.07199 C -0.05612 0.07361 -0.05781 0.07408 -0.05937 0.07477 C -0.06107 0.0757 -0.06328 0.07639 -0.06484 0.07755 C -0.06602 0.07848 -0.06706 0.07917 -0.06797 0.08033 C -0.0776 0.09213 -0.07174 0.0882 -0.07734 0.09144 C -0.07839 0.09283 -0.07943 0.09445 -0.08047 0.09561 C -0.08125 0.09653 -0.08216 0.0963 -0.08281 0.09699 C -0.08385 0.09815 -0.08437 0.1 -0.08516 0.10116 C -0.09427 0.1132 -0.08529 0.1007 -0.09141 0.10672 C -0.0931 0.10834 -0.09453 0.11042 -0.09609 0.11227 C -0.09687 0.1132 -0.09766 0.11436 -0.09844 0.11505 C -0.10156 0.11783 -0.10143 0.11736 -0.10391 0.12061 C -0.10508 0.12199 -0.10599 0.12361 -0.10703 0.12477 C -0.10781 0.1257 -0.10872 0.1257 -0.10937 0.12616 C -0.11029 0.12709 -0.11094 0.12824 -0.11172 0.12894 C -0.1125 0.12963 -0.11341 0.12986 -0.11406 0.13033 C -0.11602 0.13172 -0.11771 0.13334 -0.11953 0.13449 C -0.12318 0.13704 -0.12305 0.13588 -0.12812 0.13727 C -0.13112 0.1382 -0.13112 0.13889 -0.13359 0.14005 C -0.13464 0.14074 -0.13581 0.14098 -0.13672 0.14144 C -0.13841 0.14236 -0.1401 0.14283 -0.14141 0.14422 C -0.14427 0.14746 -0.14701 0.15139 -0.15 0.15394 C -0.15156 0.15533 -0.15326 0.15648 -0.15469 0.15811 C -0.15573 0.15926 -0.15625 0.16111 -0.15703 0.16227 C -0.15833 0.16389 -0.15964 0.16505 -0.16094 0.16644 C -0.16406 0.17454 -0.16081 0.16736 -0.16484 0.17338 C -0.16966 0.18056 -0.16602 0.17778 -0.17031 0.18033 C -0.17083 0.18172 -0.17122 0.18334 -0.17187 0.18449 C -0.17266 0.18588 -0.17357 0.18635 -0.17422 0.18727 C -0.17539 0.18866 -0.1763 0.19028 -0.17734 0.19144 C -0.17865 0.19306 -0.18008 0.19422 -0.18125 0.19561 C -0.18372 0.19861 -0.18477 0.20116 -0.1875 0.20255 C -0.18906 0.20348 -0.19062 0.20348 -0.19219 0.20394 C -0.19349 0.20533 -0.19479 0.20695 -0.19609 0.20811 C -0.19727 0.20926 -0.20065 0.21042 -0.20156 0.21088 C -0.20234 0.21181 -0.20312 0.2132 -0.20391 0.21366 C -0.20599 0.21505 -0.2082 0.21528 -0.21016 0.21644 C -0.21094 0.2169 -0.21185 0.21736 -0.2125 0.21783 C -0.21341 0.21875 -0.21406 0.21991 -0.21484 0.22061 C -0.21562 0.2213 -0.21654 0.2213 -0.21719 0.22199 C -0.21888 0.22361 -0.22031 0.2257 -0.22187 0.22755 C -0.22266 0.22848 -0.2237 0.22917 -0.22422 0.23033 C -0.22773 0.23866 -0.22552 0.23473 -0.23125 0.24144 L -0.23359 0.24422 C -0.23698 0.25324 -0.23294 0.24445 -0.23828 0.24977 C -0.24648 0.25811 -0.23568 0.25116 -0.24297 0.25533 C -0.24492 0.2588 -0.24622 0.26135 -0.24844 0.26366 C -0.24922 0.26459 -0.25013 0.26459 -0.25078 0.26505 C -0.25169 0.26598 -0.25234 0.26713 -0.25312 0.26783 C -0.25469 0.26945 -0.25625 0.27084 -0.25781 0.27199 C -0.25937 0.27315 -0.2612 0.27315 -0.2625 0.27477 C -0.26328 0.2757 -0.26406 0.27686 -0.26484 0.27755 C -0.26562 0.27824 -0.26654 0.27824 -0.26719 0.27894 C -0.26888 0.28056 -0.27018 0.28357 -0.27187 0.28449 C -0.27344 0.28542 -0.27526 0.28565 -0.27656 0.28727 C -0.27943 0.29074 -0.27799 0.29005 -0.28047 0.29005 " pathEditMode="relative" ptsTypes="AAAAAAAAAAAAAAAAAAAAAAAAAAAAAAAAAAAAAAAAAAAAAAAAAAAAAAAAAAAAAAAAAAAAAAAAA">
                                      <p:cBhvr>
                                        <p:cTn id="22" dur="2000" fill="hold"/>
                                        <p:tgtEl>
                                          <p:spTgt spid="104"/>
                                        </p:tgtEl>
                                        <p:attrNameLst>
                                          <p:attrName>ppt_x</p:attrName>
                                          <p:attrName>ppt_y</p:attrName>
                                        </p:attrNameLst>
                                      </p:cBhvr>
                                    </p:animMotion>
                                  </p:childTnLst>
                                </p:cTn>
                              </p:par>
                              <p:par>
                                <p:cTn id="23" presetID="0" presetClass="path" presetSubtype="0" repeatCount="indefinite" fill="hold" grpId="0" nodeType="withEffect">
                                  <p:stCondLst>
                                    <p:cond delay="250"/>
                                  </p:stCondLst>
                                  <p:childTnLst>
                                    <p:animMotion origin="layout" path="M 0 0 L 0 0 C 0.00234 -0.00139 0.00456 -0.00324 0.00703 -0.00416 C 0.01523 -0.00833 0.00833 -0.00185 0.01875 -0.00972 C 0.02005 -0.01088 0.02135 -0.0125 0.02266 -0.01389 C 0.02513 -0.01689 0.02513 -0.01736 0.02812 -0.01944 C 0.02956 -0.0206 0.03125 -0.02129 0.03281 -0.02222 C 0.03594 -0.02453 0.03906 -0.02662 0.04219 -0.02916 C 0.04323 -0.03009 0.04414 -0.03125 0.04531 -0.03194 C 0.04596 -0.03264 0.04687 -0.03287 0.04766 -0.03333 C 0.04844 -0.03426 0.04922 -0.03518 0.05 -0.03611 C 0.05104 -0.0375 0.05182 -0.03935 0.05312 -0.04027 C 0.05482 -0.04189 0.05677 -0.04213 0.05859 -0.04305 C 0.06016 -0.0449 0.06185 -0.04652 0.06328 -0.04861 C 0.06758 -0.05555 0.06185 -0.05115 0.06719 -0.05416 C 0.06797 -0.05555 0.06862 -0.0574 0.06953 -0.05833 C 0.07044 -0.05972 0.07161 -0.06018 0.07266 -0.06111 C 0.07396 -0.0625 0.07526 -0.06389 0.07656 -0.06527 C 0.08776 -0.07939 0.07239 -0.06203 0.08516 -0.07639 C 0.08633 -0.07801 0.0875 -0.07986 0.08906 -0.08055 C 0.08984 -0.08102 0.09062 -0.08148 0.09141 -0.08194 C 0.09739 -0.0875 0.0901 -0.08264 0.09609 -0.08611 C 0.10338 -0.09606 0.09505 -0.08611 0.10234 -0.09166 C 0.10364 -0.09282 0.10482 -0.0949 0.10625 -0.09583 C 0.10768 -0.09722 0.10937 -0.09745 0.11094 -0.09861 C 0.11172 -0.0993 0.11237 -0.10092 0.11328 -0.10139 C 0.11471 -0.10277 0.11797 -0.10416 0.11797 -0.10416 C 0.125 -0.10324 0.12604 -0.10463 0.13125 -0.1 C 0.13203 -0.0993 0.13281 -0.09861 0.13359 -0.09722 C 0.1345 -0.0956 0.13516 -0.09375 0.13594 -0.09166 C 0.13698 -0.08912 0.13906 -0.08333 0.13906 -0.08333 C 0.13932 -0.08148 0.13932 -0.07963 0.13984 -0.07777 C 0.1401 -0.07639 0.14101 -0.07523 0.14141 -0.07361 C 0.14193 -0.0706 0.14193 -0.06713 0.14219 -0.06389 C 0.14245 -0.03287 0.14245 -0.00185 0.14297 0.02917 C 0.14297 0.03102 0.14362 0.03264 0.14375 0.03473 C 0.14414 0.04098 0.14414 0.04769 0.14453 0.05417 C 0.14466 0.05834 0.14453 0.0625 0.14531 0.06667 C 0.14583 0.06968 0.14844 0.075 0.14844 0.075 C 0.14752 0.08079 0.14766 0.07848 0.14766 0.08195 " pathEditMode="relative" ptsTypes="AAAAAAAAAAAAAAAAAAAAAAAAAAAAAAAAAAAAAAAA">
                                      <p:cBhvr>
                                        <p:cTn id="24" dur="2000" fill="hold"/>
                                        <p:tgtEl>
                                          <p:spTgt spid="105"/>
                                        </p:tgtEl>
                                        <p:attrNameLst>
                                          <p:attrName>ppt_x</p:attrName>
                                          <p:attrName>ppt_y</p:attrName>
                                        </p:attrNameLst>
                                      </p:cBhvr>
                                    </p:animMotion>
                                  </p:childTnLst>
                                </p:cTn>
                              </p:par>
                              <p:par>
                                <p:cTn id="25" presetID="0" presetClass="path" presetSubtype="0" repeatCount="indefinite" fill="hold" grpId="0" nodeType="withEffect">
                                  <p:stCondLst>
                                    <p:cond delay="500"/>
                                  </p:stCondLst>
                                  <p:childTnLst>
                                    <p:animMotion origin="layout" path="M 0 0 L 0 0 C -0.00559 -0.00046 -0.01145 0 -0.01705 -0.00139 C -0.01809 -0.00139 -0.01848 -0.00393 -0.01953 -0.00417 L -0.05 -0.00278 C -0.05208 -0.00185 -0.05403 -0.00023 -0.05625 0 C -0.0608 0.00116 -0.06562 0.00093 -0.07018 0.00139 C -0.07369 0.00185 -0.07708 0.00232 -0.08033 0.00278 C -0.08255 0.00324 -0.08463 0.0037 -0.08658 0.00417 C -0.08776 0.00463 -0.08867 0.00556 -0.08971 0.00556 C -0.09752 0.00741 -0.10533 0.00903 -0.11315 0.00972 C -0.12539 0.01088 -0.13763 0.01065 -0.14986 0.01111 L -0.21158 0.01667 C -0.21276 0.0169 -0.2138 0.01597 -0.21471 0.01528 C -0.21705 0.01412 -0.22044 0.01227 -0.22252 0.00972 C -0.22434 0.00787 -0.22669 0.00347 -0.22877 0.00139 C -0.22955 0.00093 -0.23046 0.0007 -0.23111 0 C -0.23203 -0.00069 -0.23268 -0.00208 -0.23346 -0.00278 C -0.2345 -0.00347 -0.23567 -0.00347 -0.23658 -0.00417 C -0.23828 -0.00486 -0.23971 -0.00602 -0.24127 -0.00694 C -0.25117 -0.01204 -0.23893 -0.00486 -0.24674 -0.00972 C -0.24947 -0.01319 -0.25078 -0.01528 -0.25377 -0.01805 C -0.25455 -0.01852 -0.25533 -0.01898 -0.25611 -0.01944 C -0.26002 -0.02616 -0.25677 -0.02176 -0.26158 -0.025 C -0.26354 -0.02616 -0.26536 -0.02755 -0.26705 -0.02917 C -0.26822 -0.02986 -0.26914 -0.03102 -0.27018 -0.03194 C -0.27174 -0.03287 -0.27343 -0.03333 -0.27486 -0.03472 C -0.27591 -0.03565 -0.27695 -0.03657 -0.27799 -0.0375 C -0.27929 -0.03843 -0.28072 -0.03912 -0.2819 -0.04028 C -0.28281 -0.04097 -0.28346 -0.04213 -0.28424 -0.04305 C -0.28528 -0.04398 -0.28645 -0.04468 -0.28736 -0.04583 C -0.28958 -0.04792 -0.29153 -0.05046 -0.29361 -0.05278 C -0.29492 -0.05417 -0.29622 -0.05579 -0.29752 -0.05694 C -0.29882 -0.05787 -0.30026 -0.05856 -0.30143 -0.05972 C -0.3026 -0.06042 -0.30351 -0.06157 -0.30455 -0.0625 C -0.30559 -0.06296 -0.30677 -0.06319 -0.30768 -0.06389 C -0.30937 -0.06458 -0.3108 -0.06574 -0.31236 -0.06667 C -0.31315 -0.06713 -0.31393 -0.06759 -0.31471 -0.06805 C -0.31575 -0.06852 -0.31692 -0.06875 -0.31783 -0.06944 C -0.31953 -0.07014 -0.32096 -0.07153 -0.32252 -0.07222 L -0.32643 -0.07338 " pathEditMode="relative" ptsTypes="AAAAAAAAAAAAAAAAAAAAAAAAAAAAAAAAAAAAAAAAA">
                                      <p:cBhvr>
                                        <p:cTn id="26" dur="2000" fill="hold"/>
                                        <p:tgtEl>
                                          <p:spTgt spid="106"/>
                                        </p:tgtEl>
                                        <p:attrNameLst>
                                          <p:attrName>ppt_x</p:attrName>
                                          <p:attrName>ppt_y</p:attrName>
                                        </p:attrNameLst>
                                      </p:cBhvr>
                                    </p:animMotion>
                                  </p:childTnLst>
                                </p:cTn>
                              </p:par>
                              <p:par>
                                <p:cTn id="27" presetID="0" presetClass="path" presetSubtype="0" repeatCount="indefinite" fill="hold" grpId="0" nodeType="withEffect">
                                  <p:stCondLst>
                                    <p:cond delay="0"/>
                                  </p:stCondLst>
                                  <p:childTnLst>
                                    <p:animMotion origin="layout" path="M 0 0 L 0 0 C 0.01159 -0.00787 0.00196 -0.00185 0.00925 -0.00555 C 0.01016 -0.00602 0.01081 -0.00694 0.01159 -0.00694 C 0.01576 -0.00787 0.01992 -0.00787 0.02409 -0.00833 C 0.0267 -0.00903 0.03203 -0.00995 0.03425 -0.0125 L 0.03893 -0.01805 C 0.03972 -0.01898 0.0405 -0.0206 0.04128 -0.02083 C 0.04284 -0.02153 0.04701 -0.02361 0.04831 -0.02361 C 0.05456 -0.02454 0.06081 -0.02454 0.06706 -0.025 L 0.07175 -0.02778 C 0.07253 -0.02824 0.07331 -0.02893 0.07409 -0.02917 C 0.08594 -0.03356 0.07123 -0.02824 0.08112 -0.03194 C 0.08477 -0.03356 0.0849 -0.0331 0.08815 -0.03472 C 0.09479 -0.03819 0.08607 -0.0338 0.09284 -0.03889 C 0.09388 -0.03981 0.09505 -0.03981 0.09597 -0.04028 C 0.09766 -0.0412 0.09909 -0.04236 0.10065 -0.04305 C 0.11055 -0.04745 0.09831 -0.0419 0.10612 -0.04583 C 0.10716 -0.04653 0.10834 -0.04676 0.10925 -0.04722 C 0.11094 -0.04815 0.11393 -0.05 0.11393 -0.05 C 0.11498 -0.05278 0.11719 -0.05509 0.11706 -0.05833 C 0.1168 -0.0713 0.11693 -0.08449 0.11628 -0.09722 C 0.11615 -0.10023 0.11576 -0.10324 0.11472 -0.10555 C 0.11107 -0.11574 0.11302 -0.11157 0.10925 -0.11805 C 0.10729 -0.1287 0.11029 -0.1162 0.10612 -0.125 C 0.10313 -0.13194 0.10821 -0.12755 0.103 -0.13055 C 0.1013 -0.13981 0.10378 -0.13079 0.09987 -0.13611 C 0.09922 -0.13727 0.09909 -0.13935 0.09831 -0.14028 C 0.09779 -0.1412 0.09675 -0.14097 0.09597 -0.14167 C 0.0944 -0.14352 0.09128 -0.14722 0.09128 -0.14722 C 0.08867 -0.15417 0.0905 -0.15046 0.08503 -0.15694 L 0.08268 -0.15972 C 0.08242 -0.16111 0.08255 -0.16296 0.0819 -0.16389 C 0.08138 -0.16505 0.08034 -0.16458 0.07956 -0.16528 C 0.07865 -0.16643 0.078 -0.16805 0.07722 -0.16944 C 0.0767 -0.17083 0.0763 -0.17245 0.07565 -0.17361 C 0.075 -0.17523 0.07409 -0.17639 0.07331 -0.17778 C 0.07279 -0.17917 0.07253 -0.18102 0.07175 -0.18194 C 0.07123 -0.18287 0.07018 -0.18287 0.0694 -0.18333 C 0.06862 -0.18426 0.06784 -0.18518 0.06706 -0.18611 C 0.05951 -0.19768 0.0694 -0.18356 0.06315 -0.19444 C 0.0625 -0.19583 0.06159 -0.1963 0.06081 -0.19722 C 0.05977 -0.19861 0.05873 -0.2 0.05768 -0.20139 C 0.0569 -0.20278 0.05612 -0.20417 0.05534 -0.20555 C 0.05482 -0.20694 0.05456 -0.2088 0.05378 -0.20972 C 0.05326 -0.21065 0.05222 -0.21065 0.05143 -0.21111 C 0.05 -0.21528 0.04987 -0.2162 0.04753 -0.21944 C 0.04688 -0.2206 0.04597 -0.2213 0.04518 -0.22222 C 0.04466 -0.22361 0.0444 -0.22523 0.04362 -0.22639 C 0.0405 -0.23217 0.04037 -0.22592 0.03815 -0.2375 C 0.03763 -0.24028 0.03763 -0.24352 0.03659 -0.24583 L 0.03503 -0.25 " pathEditMode="relative" ptsTypes="AAAAAAAAAAAAAAAAAAAAAAAAAAAAAAAAAAAAAAAAAAAAAAAAAAAA">
                                      <p:cBhvr>
                                        <p:cTn id="28" dur="2000" fill="hold"/>
                                        <p:tgtEl>
                                          <p:spTgt spid="107"/>
                                        </p:tgtEl>
                                        <p:attrNameLst>
                                          <p:attrName>ppt_x</p:attrName>
                                          <p:attrName>ppt_y</p:attrName>
                                        </p:attrNameLst>
                                      </p:cBhvr>
                                    </p:animMotion>
                                  </p:childTnLst>
                                </p:cTn>
                              </p:par>
                              <p:par>
                                <p:cTn id="29" presetID="0" presetClass="path" presetSubtype="0" repeatCount="indefinite" fill="hold" grpId="0" nodeType="withEffect">
                                  <p:stCondLst>
                                    <p:cond delay="750"/>
                                  </p:stCondLst>
                                  <p:childTnLst>
                                    <p:animMotion origin="layout" path="M -0.00156 -0.00047 L -0.00156 -0.00047 C -0.00026 0.00277 0.00117 0.00555 0.00235 0.00925 C 0.00313 0.0118 0.00339 0.01481 0.00391 0.01759 L 0.00469 0.02175 C 0.00495 0.02314 0.00521 0.0243 0.00547 0.02592 C 0.00573 0.0287 0.00586 0.03148 0.00625 0.03425 C 0.00638 0.03564 0.00677 0.0368 0.00703 0.03842 C 0.00729 0.04004 0.00755 0.04189 0.00782 0.04398 C 0.00834 0.04837 0.00847 0.05324 0.00938 0.05787 C 0.01016 0.0625 0.01029 0.06226 0.01094 0.06759 C 0.0112 0.06967 0.01133 0.07222 0.01172 0.07453 C 0.01289 0.08425 0.01198 0.07592 0.01328 0.08425 C 0.01524 0.09629 0.01289 0.08379 0.01485 0.09398 C 0.01511 0.09861 0.01524 0.10972 0.01719 0.11481 C 0.01823 0.11759 0.01966 0.1199 0.02032 0.12314 L 0.02266 0.13564 L 0.02344 0.13981 C 0.0237 0.14305 0.02383 0.14629 0.02422 0.14953 C 0.02435 0.15185 0.02474 0.15393 0.025 0.15648 C 0.0263 0.17268 0.02474 0.16226 0.02735 0.17592 C 0.02761 0.17731 0.02761 0.1787 0.02813 0.18009 C 0.03503 0.19837 0.025 0.17106 0.03047 0.18842 L 0.03516 0.20092 C 0.03568 0.20231 0.03633 0.20347 0.03672 0.20509 C 0.03698 0.20648 0.03698 0.20787 0.0375 0.20925 C 0.03802 0.21087 0.03907 0.21203 0.03985 0.21342 C 0.04011 0.21481 0.04024 0.2162 0.04063 0.21759 L 0.04532 0.23009 C 0.04584 0.23148 0.04649 0.23263 0.04688 0.23425 C 0.04883 0.24467 0.0461 0.23171 0.04922 0.24259 C 0.05143 0.25046 0.04792 0.24282 0.05235 0.25092 C 0.05287 0.2537 0.053 0.25671 0.05391 0.25925 C 0.05612 0.26527 0.05482 0.26203 0.05782 0.26898 L 0.06016 0.28148 C 0.06042 0.28287 0.06042 0.28425 0.06094 0.28564 C 0.06498 0.29629 0.06341 0.29074 0.06563 0.30231 L 0.06797 0.31481 L 0.06875 0.31898 C 0.06901 0.32222 0.06914 0.32546 0.06953 0.3287 C 0.06966 0.33009 0.07005 0.33125 0.07032 0.33287 C 0.07058 0.33449 0.07084 0.33634 0.0711 0.33842 C 0.07227 0.34814 0.07149 0.34328 0.07266 0.35509 C 0.07279 0.3574 0.07318 0.35949 0.07344 0.36203 C 0.0737 0.36458 0.07396 0.36759 0.07422 0.37037 C 0.07448 0.38796 0.07461 0.40555 0.075 0.42314 C 0.07513 0.42962 0.07539 0.43611 0.07578 0.44259 C 0.07591 0.4449 0.07643 0.44699 0.07657 0.44953 C 0.0767 0.45856 0.07657 0.46805 0.07657 0.47708 " pathEditMode="relative" ptsTypes="AAAAAAAAAAAAAAAAAAAAAAAAAAAAAAAAAAAAAAAAAAAAAAAAA">
                                      <p:cBhvr>
                                        <p:cTn id="30" dur="2000" fill="hold"/>
                                        <p:tgtEl>
                                          <p:spTgt spid="108"/>
                                        </p:tgtEl>
                                        <p:attrNameLst>
                                          <p:attrName>ppt_x</p:attrName>
                                          <p:attrName>ppt_y</p:attrName>
                                        </p:attrNameLst>
                                      </p:cBhvr>
                                    </p:animMotion>
                                  </p:childTnLst>
                                </p:cTn>
                              </p:par>
                              <p:par>
                                <p:cTn id="31" presetID="0" presetClass="path" presetSubtype="0" repeatCount="indefinite" accel="50000" decel="50000" fill="remove" grpId="0" nodeType="withEffect">
                                  <p:stCondLst>
                                    <p:cond delay="0"/>
                                  </p:stCondLst>
                                  <p:childTnLst>
                                    <p:animMotion origin="layout" path="M 0 0 L 0 0 C -0.00026 0.00324 -0.0013 0.01968 -0.00156 0.02361 C -0.00182 0.02546 -0.00221 0.02708 -0.00234 0.02917 C -0.00273 0.03171 -0.00299 0.03449 -0.00312 0.0375 C -0.0039 0.04607 -0.0039 0.05116 -0.00468 0.05972 C -0.00573 0.06921 -0.00521 0.06134 -0.00625 0.06945 L -0.00781 0.08056 C -0.00807 0.0838 -0.00846 0.08681 -0.00859 0.09028 C -0.00898 0.09421 -0.00911 0.09861 -0.00937 0.10278 C -0.01093 0.12315 -0.0095 0.10139 -0.01093 0.11667 C -0.01159 0.12199 -0.01224 0.1338 -0.0125 0.13889 C -0.01315 0.14884 -0.01315 0.15926 -0.01406 0.16945 C -0.01432 0.17222 -0.01471 0.17477 -0.01484 0.17778 C -0.01523 0.18218 -0.01536 0.18704 -0.01562 0.19167 C -0.01588 0.19468 -0.01666 0.19838 -0.01718 0.20139 C -0.01692 0.21158 -0.01705 0.22176 -0.0164 0.23195 C -0.01627 0.23472 -0.01536 0.2375 -0.01484 0.24028 C -0.01458 0.24167 -0.01458 0.24306 -0.01406 0.24445 C -0.01354 0.24583 -0.01302 0.24699 -0.0125 0.24861 C -0.01224 0.24977 -0.01211 0.25139 -0.01172 0.25278 C -0.01028 0.25787 -0.01002 0.25648 -0.00781 0.26111 C -0.00729 0.26227 -0.0069 0.26389 -0.00625 0.26528 C -0.0056 0.26667 -0.00468 0.26783 -0.0039 0.26945 C -0.00338 0.2706 -0.00312 0.27245 -0.00234 0.27361 C -0.00104 0.2757 0.00078 0.27732 0.00235 0.27917 C 0.00313 0.28009 0.00391 0.28056 0.00469 0.28195 C 0.00547 0.28333 0.00625 0.28449 0.00703 0.28611 C 0.00755 0.28727 0.00768 0.28935 0.0086 0.29028 C 0.0099 0.29167 0.01328 0.29306 0.01328 0.29306 C 0.01511 0.30278 0.0125 0.29097 0.01641 0.30139 C 0.0168 0.30255 0.01667 0.30417 0.01719 0.30556 C 0.0181 0.30833 0.01927 0.31111 0.02032 0.31389 C 0.02084 0.31528 0.02149 0.31644 0.02188 0.31806 L 0.02344 0.32639 C 0.0237 0.32778 0.0237 0.32917 0.02422 0.33056 L 0.02735 0.33889 C 0.02787 0.34028 0.02852 0.34144 0.02891 0.34306 C 0.02917 0.34445 0.02917 0.34583 0.02969 0.34722 C 0.0306 0.35 0.03216 0.35232 0.03282 0.35556 C 0.03412 0.36273 0.03308 0.35833 0.03672 0.36806 C 0.03724 0.36945 0.03789 0.3706 0.03828 0.37222 C 0.03854 0.37361 0.03854 0.37523 0.03907 0.37639 C 0.03959 0.37755 0.04063 0.37824 0.04141 0.37917 C 0.04323 0.38889 0.04063 0.37708 0.04453 0.3875 C 0.04896 0.39954 0.04011 0.38241 0.04766 0.39583 C 0.04844 0.4 0.04922 0.40556 0.05157 0.40833 L 0.05391 0.41111 C 0.05534 0.41898 0.05352 0.41158 0.05703 0.41945 C 0.05808 0.42199 0.05951 0.42454 0.06016 0.42778 C 0.06042 0.42917 0.06042 0.43056 0.06094 0.43195 C 0.06146 0.43357 0.0625 0.43472 0.06328 0.43611 C 0.0638 0.43935 0.06407 0.44167 0.06563 0.44445 C 0.06628 0.4456 0.06719 0.4463 0.06797 0.44722 C 0.06979 0.45208 0.06862 0.45046 0.0711 0.45278 " pathEditMode="relative" ptsTypes="AAAAAAAAAAAAAAAAAAAAAAAAAAAAAAAAAAAAAAAAAAAAAAAAAAAAAAA">
                                      <p:cBhvr>
                                        <p:cTn id="32" dur="2000" fill="hold"/>
                                        <p:tgtEl>
                                          <p:spTgt spid="109"/>
                                        </p:tgtEl>
                                        <p:attrNameLst>
                                          <p:attrName>ppt_x</p:attrName>
                                          <p:attrName>ppt_y</p:attrName>
                                        </p:attrNameLst>
                                      </p:cBhvr>
                                    </p:animMotion>
                                  </p:childTnLst>
                                </p:cTn>
                              </p:par>
                              <p:par>
                                <p:cTn id="33" presetID="0" presetClass="path" presetSubtype="0" repeatCount="indefinite" accel="50000" decel="50000" fill="hold" grpId="0" nodeType="withEffect">
                                  <p:stCondLst>
                                    <p:cond delay="500"/>
                                  </p:stCondLst>
                                  <p:childTnLst>
                                    <p:animMotion origin="layout" path="M 0 0 L 0 0 C 0.0013 -0.00324 0.00221 -0.00694 0.0039 -0.00972 C 0.00521 -0.01227 0.00859 -0.01528 0.00859 -0.01528 C 0.00911 -0.01667 0.00924 -0.01875 0.01015 -0.01944 C 0.01146 -0.02106 0.01341 -0.0206 0.01484 -0.02222 L 0.01719 -0.025 C 0.01745 -0.02639 0.01745 -0.02824 0.01797 -0.02917 C 0.01849 -0.03056 0.01953 -0.03102 0.02031 -0.03194 C 0.02135 -0.0338 0.02252 -0.03565 0.02344 -0.0375 C 0.02435 -0.03981 0.02487 -0.04236 0.02578 -0.04444 C 0.02643 -0.04606 0.02734 -0.04722 0.02812 -0.04861 C 0.03151 -0.05602 0.02799 -0.04954 0.03047 -0.05694 C 0.03138 -0.05995 0.03294 -0.06227 0.03359 -0.06528 C 0.03385 -0.06667 0.03398 -0.06829 0.03437 -0.06944 C 0.03476 -0.07106 0.03554 -0.07222 0.03594 -0.07361 C 0.03659 -0.07639 0.03646 -0.07963 0.0375 -0.08194 C 0.03854 -0.08472 0.03997 -0.08727 0.04062 -0.09028 C 0.04088 -0.09167 0.04088 -0.09329 0.0414 -0.09444 C 0.04192 -0.0963 0.04297 -0.09722 0.04375 -0.09861 C 0.0444 -0.10255 0.0444 -0.10394 0.04609 -0.10694 C 0.04752 -0.10995 0.04948 -0.11204 0.05078 -0.11528 C 0.05221 -0.11944 0.05234 -0.12037 0.05469 -0.12361 C 0.05534 -0.12477 0.05625 -0.12546 0.05703 -0.12639 C 0.05755 -0.12824 0.05794 -0.13032 0.05859 -0.13194 C 0.06002 -0.13657 0.06263 -0.1419 0.06484 -0.14444 L 0.06953 -0.15 C 0.07239 -0.15787 0.0694 -0.15162 0.07344 -0.15556 C 0.075 -0.15741 0.07656 -0.15926 0.07812 -0.16111 C 0.0789 -0.16204 0.07955 -0.16343 0.08047 -0.16389 L 0.08515 -0.16667 C 0.08594 -0.16713 0.08659 -0.16806 0.0875 -0.16806 C 0.08958 -0.16875 0.09674 -0.17014 0.09922 -0.17083 C 0.10026 -0.1713 0.1013 -0.17176 0.10234 -0.17222 C 0.10781 -0.17176 0.11328 -0.17176 0.11875 -0.17083 C 0.12187 -0.17037 0.12252 -0.16597 0.12578 -0.16389 C 0.12734 -0.16296 0.12877 -0.16204 0.13047 -0.16111 C 0.13138 -0.16088 0.13476 -0.15949 0.13594 -0.15833 C 0.14127 -0.1537 0.13489 -0.15718 0.1414 -0.15417 C 0.14726 -0.14722 0.13971 -0.15556 0.14687 -0.15 C 0.14765 -0.14954 0.1483 -0.14792 0.14922 -0.14722 C 0.15065 -0.14606 0.15234 -0.14537 0.1539 -0.14444 L 0.15625 -0.14306 C 0.16146 -0.1338 0.15534 -0.14329 0.16172 -0.1375 C 0.16328 -0.13611 0.16458 -0.1331 0.1664 -0.13194 C 0.17226 -0.12847 0.16497 -0.13333 0.17109 -0.12778 C 0.17174 -0.12731 0.17265 -0.12708 0.17344 -0.12639 C 0.17422 -0.12569 0.17487 -0.12454 0.17578 -0.12361 C 0.17643 -0.12315 0.17734 -0.12292 0.17812 -0.12222 C 0.1832 -0.11782 0.1776 -0.12153 0.18281 -0.11528 C 0.18346 -0.11458 0.18437 -0.11435 0.18515 -0.11389 C 0.18541 -0.1125 0.18515 -0.11065 0.18594 -0.10972 C 0.18724 -0.1081 0.18906 -0.10787 0.19062 -0.10694 L 0.19297 -0.10556 L 0.20469 -0.09861 L 0.20703 -0.09722 C 0.20781 -0.09676 0.20859 -0.09653 0.20937 -0.09583 L 0.21094 -0.09444 " pathEditMode="relative" ptsTypes="AAAAAAAAAAAAAAAAAAAAAAAAAAAAAAAAAAAAAAAAAAAAAAAAAAAAAAAAAA">
                                      <p:cBhvr>
                                        <p:cTn id="34" dur="2000" fill="hold"/>
                                        <p:tgtEl>
                                          <p:spTgt spid="110"/>
                                        </p:tgtEl>
                                        <p:attrNameLst>
                                          <p:attrName>ppt_x</p:attrName>
                                          <p:attrName>ppt_y</p:attrName>
                                        </p:attrNameLst>
                                      </p:cBhvr>
                                    </p:animMotion>
                                  </p:childTnLst>
                                </p:cTn>
                              </p:par>
                              <p:par>
                                <p:cTn id="35" presetID="0" presetClass="path" presetSubtype="0" repeatCount="indefinite" accel="50000" decel="50000" fill="hold" grpId="0" nodeType="withEffect">
                                  <p:stCondLst>
                                    <p:cond delay="0"/>
                                  </p:stCondLst>
                                  <p:childTnLst>
                                    <p:animMotion origin="layout" path="M 6.875E-6 -2.59259E-6 L 6.875E-6 -2.59259E-6 C 0.00027 -0.00416 0.0004 -0.00856 0.00079 -0.0125 C 0.00092 -0.01597 0.00157 -0.01898 0.00157 -0.02222 C 0.00157 -0.02939 0.00105 -0.03634 0.00079 -0.04305 C 0.00053 -0.0456 0.00014 -0.04768 6.875E-6 -0.05 C -0.00039 -0.05277 -0.00052 -0.05555 -0.00078 -0.05833 C -0.00104 -0.06435 -0.00156 -0.07037 -0.00156 -0.07639 C -0.00156 -0.10856 -0.0013 -0.14051 -0.00078 -0.17222 C -0.00078 -0.17824 0.00027 -0.18588 0.00079 -0.19166 C 0.00131 -0.19907 0.00131 -0.20671 0.00235 -0.21389 C 0.00391 -0.22569 0.00469 -0.22361 0.00704 -0.23055 C 0.00756 -0.2324 0.00795 -0.23449 0.0086 -0.23611 C 0.01172 -0.2449 0.01485 -0.25555 0.02032 -0.26111 C 0.02162 -0.26273 0.02344 -0.26296 0.02501 -0.26389 C 0.03724 -0.25972 0.03256 -0.26018 0.05001 -0.2625 C 0.05079 -0.26273 0.05144 -0.26365 0.05235 -0.26389 C 0.05534 -0.26527 0.0586 -0.26597 0.06172 -0.26666 L 0.14063 -0.35833 " pathEditMode="relative" ptsTypes="AAAAAAAAAAAAAAAAAAA">
                                      <p:cBhvr>
                                        <p:cTn id="36" dur="2000" fill="hold"/>
                                        <p:tgtEl>
                                          <p:spTgt spid="111"/>
                                        </p:tgtEl>
                                        <p:attrNameLst>
                                          <p:attrName>ppt_x</p:attrName>
                                          <p:attrName>ppt_y</p:attrName>
                                        </p:attrNameLst>
                                      </p:cBhvr>
                                    </p:animMotion>
                                  </p:childTnLst>
                                </p:cTn>
                              </p:par>
                              <p:par>
                                <p:cTn id="37" presetID="0" presetClass="path" presetSubtype="0" repeatCount="indefinite" accel="50000" decel="50000" fill="hold" grpId="0" nodeType="withEffect">
                                  <p:stCondLst>
                                    <p:cond delay="750"/>
                                  </p:stCondLst>
                                  <p:childTnLst>
                                    <p:animMotion origin="layout" path="M 0 0 L 0 0 C 0.00013 0.00023 0.00572 0.00949 0.00768 0.01111 C 0.00924 0.01227 0.0108 0.01297 0.01236 0.01389 C 0.01575 0.01574 0.01393 0.01482 0.01783 0.01667 C 0.0207 0.01991 0.02265 0.02269 0.02565 0.025 C 0.02721 0.02593 0.0289 0.02639 0.03033 0.02778 C 0.03138 0.02871 0.03242 0.02986 0.03346 0.03056 C 0.03802 0.03311 0.04062 0.03334 0.04518 0.03473 C 0.05794 0.04213 0.04205 0.03311 0.05455 0.03889 C 0.06523 0.04352 0.05507 0.03912 0.06158 0.04445 C 0.06315 0.04561 0.06471 0.0463 0.06627 0.04723 L 0.07096 0.05 L 0.0733 0.05139 C 0.07408 0.05186 0.075 0.05186 0.07565 0.05278 C 0.07643 0.05371 0.07721 0.05486 0.07799 0.05556 C 0.07955 0.05672 0.08138 0.05648 0.08268 0.05834 C 0.08424 0.06019 0.08567 0.06273 0.08736 0.06389 L 0.09205 0.06667 L 0.0944 0.06806 C 0.10182 0.08102 0.08997 0.06135 0.10143 0.075 C 0.1052 0.0794 0.10299 0.07709 0.10846 0.08056 C 0.10924 0.08102 0.11015 0.08102 0.1108 0.08195 C 0.11158 0.08287 0.11236 0.0838 0.11315 0.08473 C 0.11536 0.08658 0.11809 0.08658 0.12018 0.0875 C 0.12109 0.08773 0.12174 0.08843 0.12252 0.08889 C 0.12656 0.09051 0.12916 0.09074 0.13346 0.09167 C 0.13528 0.09236 0.14023 0.09445 0.14127 0.09584 L 0.14596 0.10139 C 0.14674 0.10232 0.14752 0.10348 0.1483 0.10417 L 0.15065 0.10556 C 0.15559 0.1051 0.16067 0.10579 0.16549 0.10417 C 0.16744 0.10348 0.16861 0.10047 0.17018 0.09861 C 0.1733 0.09491 0.17174 0.0963 0.17486 0.09445 C 0.18177 0.08218 0.17343 0.09769 0.17877 0.08611 C 0.17955 0.08449 0.18046 0.08334 0.18111 0.08195 C 0.18229 0.07917 0.18294 0.07593 0.18424 0.07361 C 0.18632 0.06991 0.1888 0.06598 0.18971 0.06111 C 0.18997 0.05973 0.1901 0.05811 0.19049 0.05695 C 0.1914 0.05394 0.19309 0.05162 0.19361 0.04861 C 0.1957 0.03797 0.19296 0.05093 0.19596 0.04028 C 0.19635 0.03889 0.19635 0.03704 0.19674 0.03611 C 0.19739 0.03473 0.1983 0.03426 0.19908 0.03334 C 0.20104 0.02338 0.19934 0.02662 0.20299 0.02223 C 0.20442 0.01482 0.20338 0.01922 0.2069 0.00973 L 0.20846 0.00556 C 0.20898 0.00417 0.20937 0.00255 0.21002 0.00139 L 0.21236 -0.00277 C 0.21445 -0.01342 0.21171 -0.00046 0.21471 -0.01111 C 0.2151 -0.0125 0.2151 -0.01412 0.21549 -0.01527 C 0.2164 -0.01828 0.21757 -0.02083 0.21861 -0.02361 C 0.21914 -0.025 0.21992 -0.02639 0.22018 -0.02777 C 0.22044 -0.02916 0.22057 -0.03102 0.22096 -0.03194 C 0.22239 -0.03518 0.22473 -0.0368 0.22565 -0.04027 C 0.22695 -0.04467 0.22851 -0.05092 0.23033 -0.05416 L 0.23268 -0.05833 C 0.23463 -0.06828 0.23203 -0.05648 0.2358 -0.06666 C 0.24036 -0.07893 0.23151 -0.0618 0.23893 -0.075 C 0.24062 -0.08657 0.23867 -0.07523 0.24127 -0.08472 C 0.24166 -0.08611 0.24166 -0.08773 0.24205 -0.08889 L 0.24674 -0.10139 L 0.24986 -0.10972 C 0.25039 -0.11111 0.25104 -0.1125 0.25143 -0.11389 C 0.25195 -0.11574 0.25247 -0.11782 0.25299 -0.11944 C 0.25403 -0.12245 0.25559 -0.12477 0.25611 -0.12777 C 0.25664 -0.13055 0.25638 -0.13449 0.25768 -0.13611 C 0.26028 -0.13935 0.26002 -0.13727 0.26002 -0.14027 " pathEditMode="relative" ptsTypes="AAAAAAAAAAAAAAAAAAAAAAAAAAAAAAAAAAAAAAAAAAAAAAAAAAAAAAAAAAAAAAAAAAA">
                                      <p:cBhvr>
                                        <p:cTn id="38" dur="2000" fill="hold"/>
                                        <p:tgtEl>
                                          <p:spTgt spid="11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712517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70763" y="0"/>
            <a:ext cx="4572000" cy="5143500"/>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49" name="Group 48"/>
          <p:cNvGrpSpPr/>
          <p:nvPr/>
        </p:nvGrpSpPr>
        <p:grpSpPr>
          <a:xfrm>
            <a:off x="1371601" y="1066178"/>
            <a:ext cx="1828799" cy="1828800"/>
            <a:chOff x="1371601" y="1429036"/>
            <a:chExt cx="1828799" cy="1828800"/>
          </a:xfrm>
        </p:grpSpPr>
        <p:sp>
          <p:nvSpPr>
            <p:cNvPr id="47" name="Freeform 5"/>
            <p:cNvSpPr>
              <a:spLocks/>
            </p:cNvSpPr>
            <p:nvPr/>
          </p:nvSpPr>
          <p:spPr bwMode="auto">
            <a:xfrm>
              <a:off x="1371601" y="1429036"/>
              <a:ext cx="1828799" cy="1828799"/>
            </a:xfrm>
            <a:custGeom>
              <a:avLst/>
              <a:gdLst>
                <a:gd name="T0" fmla="*/ 1988 w 1990"/>
                <a:gd name="T1" fmla="*/ 1046 h 1990"/>
                <a:gd name="T2" fmla="*/ 1970 w 1990"/>
                <a:gd name="T3" fmla="*/ 1195 h 1990"/>
                <a:gd name="T4" fmla="*/ 1929 w 1990"/>
                <a:gd name="T5" fmla="*/ 1338 h 1990"/>
                <a:gd name="T6" fmla="*/ 1871 w 1990"/>
                <a:gd name="T7" fmla="*/ 1469 h 1990"/>
                <a:gd name="T8" fmla="*/ 1792 w 1990"/>
                <a:gd name="T9" fmla="*/ 1590 h 1990"/>
                <a:gd name="T10" fmla="*/ 1698 w 1990"/>
                <a:gd name="T11" fmla="*/ 1698 h 1990"/>
                <a:gd name="T12" fmla="*/ 1590 w 1990"/>
                <a:gd name="T13" fmla="*/ 1792 h 1990"/>
                <a:gd name="T14" fmla="*/ 1469 w 1990"/>
                <a:gd name="T15" fmla="*/ 1871 h 1990"/>
                <a:gd name="T16" fmla="*/ 1338 w 1990"/>
                <a:gd name="T17" fmla="*/ 1929 h 1990"/>
                <a:gd name="T18" fmla="*/ 1197 w 1990"/>
                <a:gd name="T19" fmla="*/ 1970 h 1990"/>
                <a:gd name="T20" fmla="*/ 1046 w 1990"/>
                <a:gd name="T21" fmla="*/ 1988 h 1990"/>
                <a:gd name="T22" fmla="*/ 944 w 1990"/>
                <a:gd name="T23" fmla="*/ 1988 h 1990"/>
                <a:gd name="T24" fmla="*/ 795 w 1990"/>
                <a:gd name="T25" fmla="*/ 1970 h 1990"/>
                <a:gd name="T26" fmla="*/ 652 w 1990"/>
                <a:gd name="T27" fmla="*/ 1929 h 1990"/>
                <a:gd name="T28" fmla="*/ 521 w 1990"/>
                <a:gd name="T29" fmla="*/ 1871 h 1990"/>
                <a:gd name="T30" fmla="*/ 400 w 1990"/>
                <a:gd name="T31" fmla="*/ 1792 h 1990"/>
                <a:gd name="T32" fmla="*/ 292 w 1990"/>
                <a:gd name="T33" fmla="*/ 1698 h 1990"/>
                <a:gd name="T34" fmla="*/ 198 w 1990"/>
                <a:gd name="T35" fmla="*/ 1590 h 1990"/>
                <a:gd name="T36" fmla="*/ 119 w 1990"/>
                <a:gd name="T37" fmla="*/ 1469 h 1990"/>
                <a:gd name="T38" fmla="*/ 61 w 1990"/>
                <a:gd name="T39" fmla="*/ 1338 h 1990"/>
                <a:gd name="T40" fmla="*/ 20 w 1990"/>
                <a:gd name="T41" fmla="*/ 1195 h 1990"/>
                <a:gd name="T42" fmla="*/ 2 w 1990"/>
                <a:gd name="T43" fmla="*/ 1046 h 1990"/>
                <a:gd name="T44" fmla="*/ 2 w 1990"/>
                <a:gd name="T45" fmla="*/ 944 h 1990"/>
                <a:gd name="T46" fmla="*/ 20 w 1990"/>
                <a:gd name="T47" fmla="*/ 795 h 1990"/>
                <a:gd name="T48" fmla="*/ 61 w 1990"/>
                <a:gd name="T49" fmla="*/ 652 h 1990"/>
                <a:gd name="T50" fmla="*/ 119 w 1990"/>
                <a:gd name="T51" fmla="*/ 521 h 1990"/>
                <a:gd name="T52" fmla="*/ 198 w 1990"/>
                <a:gd name="T53" fmla="*/ 400 h 1990"/>
                <a:gd name="T54" fmla="*/ 292 w 1990"/>
                <a:gd name="T55" fmla="*/ 292 h 1990"/>
                <a:gd name="T56" fmla="*/ 400 w 1990"/>
                <a:gd name="T57" fmla="*/ 198 h 1990"/>
                <a:gd name="T58" fmla="*/ 521 w 1990"/>
                <a:gd name="T59" fmla="*/ 119 h 1990"/>
                <a:gd name="T60" fmla="*/ 652 w 1990"/>
                <a:gd name="T61" fmla="*/ 61 h 1990"/>
                <a:gd name="T62" fmla="*/ 795 w 1990"/>
                <a:gd name="T63" fmla="*/ 20 h 1990"/>
                <a:gd name="T64" fmla="*/ 944 w 1990"/>
                <a:gd name="T65" fmla="*/ 2 h 1990"/>
                <a:gd name="T66" fmla="*/ 1046 w 1990"/>
                <a:gd name="T67" fmla="*/ 2 h 1990"/>
                <a:gd name="T68" fmla="*/ 1197 w 1990"/>
                <a:gd name="T69" fmla="*/ 20 h 1990"/>
                <a:gd name="T70" fmla="*/ 1338 w 1990"/>
                <a:gd name="T71" fmla="*/ 61 h 1990"/>
                <a:gd name="T72" fmla="*/ 1469 w 1990"/>
                <a:gd name="T73" fmla="*/ 119 h 1990"/>
                <a:gd name="T74" fmla="*/ 1590 w 1990"/>
                <a:gd name="T75" fmla="*/ 198 h 1990"/>
                <a:gd name="T76" fmla="*/ 1698 w 1990"/>
                <a:gd name="T77" fmla="*/ 292 h 1990"/>
                <a:gd name="T78" fmla="*/ 1792 w 1990"/>
                <a:gd name="T79" fmla="*/ 400 h 1990"/>
                <a:gd name="T80" fmla="*/ 1871 w 1990"/>
                <a:gd name="T81" fmla="*/ 521 h 1990"/>
                <a:gd name="T82" fmla="*/ 1929 w 1990"/>
                <a:gd name="T83" fmla="*/ 652 h 1990"/>
                <a:gd name="T84" fmla="*/ 1970 w 1990"/>
                <a:gd name="T85" fmla="*/ 795 h 1990"/>
                <a:gd name="T86" fmla="*/ 1988 w 1990"/>
                <a:gd name="T87" fmla="*/ 944 h 1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0" h="1990">
                  <a:moveTo>
                    <a:pt x="1990" y="995"/>
                  </a:moveTo>
                  <a:lnTo>
                    <a:pt x="1990" y="995"/>
                  </a:lnTo>
                  <a:lnTo>
                    <a:pt x="1988" y="1046"/>
                  </a:lnTo>
                  <a:lnTo>
                    <a:pt x="1986" y="1097"/>
                  </a:lnTo>
                  <a:lnTo>
                    <a:pt x="1978" y="1146"/>
                  </a:lnTo>
                  <a:lnTo>
                    <a:pt x="1970" y="1195"/>
                  </a:lnTo>
                  <a:lnTo>
                    <a:pt x="1959" y="1244"/>
                  </a:lnTo>
                  <a:lnTo>
                    <a:pt x="1945" y="1291"/>
                  </a:lnTo>
                  <a:lnTo>
                    <a:pt x="1929" y="1338"/>
                  </a:lnTo>
                  <a:lnTo>
                    <a:pt x="1912" y="1383"/>
                  </a:lnTo>
                  <a:lnTo>
                    <a:pt x="1892" y="1426"/>
                  </a:lnTo>
                  <a:lnTo>
                    <a:pt x="1871" y="1469"/>
                  </a:lnTo>
                  <a:lnTo>
                    <a:pt x="1847" y="1510"/>
                  </a:lnTo>
                  <a:lnTo>
                    <a:pt x="1820" y="1551"/>
                  </a:lnTo>
                  <a:lnTo>
                    <a:pt x="1792" y="1590"/>
                  </a:lnTo>
                  <a:lnTo>
                    <a:pt x="1763" y="1628"/>
                  </a:lnTo>
                  <a:lnTo>
                    <a:pt x="1731" y="1665"/>
                  </a:lnTo>
                  <a:lnTo>
                    <a:pt x="1698" y="1698"/>
                  </a:lnTo>
                  <a:lnTo>
                    <a:pt x="1665" y="1731"/>
                  </a:lnTo>
                  <a:lnTo>
                    <a:pt x="1628" y="1763"/>
                  </a:lnTo>
                  <a:lnTo>
                    <a:pt x="1590" y="1792"/>
                  </a:lnTo>
                  <a:lnTo>
                    <a:pt x="1551" y="1820"/>
                  </a:lnTo>
                  <a:lnTo>
                    <a:pt x="1512" y="1845"/>
                  </a:lnTo>
                  <a:lnTo>
                    <a:pt x="1469" y="1871"/>
                  </a:lnTo>
                  <a:lnTo>
                    <a:pt x="1426" y="1892"/>
                  </a:lnTo>
                  <a:lnTo>
                    <a:pt x="1383" y="1912"/>
                  </a:lnTo>
                  <a:lnTo>
                    <a:pt x="1338" y="1929"/>
                  </a:lnTo>
                  <a:lnTo>
                    <a:pt x="1291" y="1945"/>
                  </a:lnTo>
                  <a:lnTo>
                    <a:pt x="1244" y="1959"/>
                  </a:lnTo>
                  <a:lnTo>
                    <a:pt x="1197" y="1970"/>
                  </a:lnTo>
                  <a:lnTo>
                    <a:pt x="1146" y="1978"/>
                  </a:lnTo>
                  <a:lnTo>
                    <a:pt x="1097" y="1984"/>
                  </a:lnTo>
                  <a:lnTo>
                    <a:pt x="1046" y="1988"/>
                  </a:lnTo>
                  <a:lnTo>
                    <a:pt x="995" y="1990"/>
                  </a:lnTo>
                  <a:lnTo>
                    <a:pt x="995" y="1990"/>
                  </a:lnTo>
                  <a:lnTo>
                    <a:pt x="944" y="1988"/>
                  </a:lnTo>
                  <a:lnTo>
                    <a:pt x="893" y="1984"/>
                  </a:lnTo>
                  <a:lnTo>
                    <a:pt x="844" y="1978"/>
                  </a:lnTo>
                  <a:lnTo>
                    <a:pt x="795" y="1970"/>
                  </a:lnTo>
                  <a:lnTo>
                    <a:pt x="746" y="1959"/>
                  </a:lnTo>
                  <a:lnTo>
                    <a:pt x="699" y="1945"/>
                  </a:lnTo>
                  <a:lnTo>
                    <a:pt x="652" y="1929"/>
                  </a:lnTo>
                  <a:lnTo>
                    <a:pt x="607" y="1912"/>
                  </a:lnTo>
                  <a:lnTo>
                    <a:pt x="564" y="1892"/>
                  </a:lnTo>
                  <a:lnTo>
                    <a:pt x="521" y="1871"/>
                  </a:lnTo>
                  <a:lnTo>
                    <a:pt x="480" y="1845"/>
                  </a:lnTo>
                  <a:lnTo>
                    <a:pt x="439" y="1820"/>
                  </a:lnTo>
                  <a:lnTo>
                    <a:pt x="400" y="1792"/>
                  </a:lnTo>
                  <a:lnTo>
                    <a:pt x="362" y="1763"/>
                  </a:lnTo>
                  <a:lnTo>
                    <a:pt x="327" y="1731"/>
                  </a:lnTo>
                  <a:lnTo>
                    <a:pt x="292" y="1698"/>
                  </a:lnTo>
                  <a:lnTo>
                    <a:pt x="259" y="1665"/>
                  </a:lnTo>
                  <a:lnTo>
                    <a:pt x="227" y="1628"/>
                  </a:lnTo>
                  <a:lnTo>
                    <a:pt x="198" y="1590"/>
                  </a:lnTo>
                  <a:lnTo>
                    <a:pt x="170" y="1551"/>
                  </a:lnTo>
                  <a:lnTo>
                    <a:pt x="145" y="1510"/>
                  </a:lnTo>
                  <a:lnTo>
                    <a:pt x="119" y="1469"/>
                  </a:lnTo>
                  <a:lnTo>
                    <a:pt x="98" y="1426"/>
                  </a:lnTo>
                  <a:lnTo>
                    <a:pt x="78" y="1383"/>
                  </a:lnTo>
                  <a:lnTo>
                    <a:pt x="61" y="1338"/>
                  </a:lnTo>
                  <a:lnTo>
                    <a:pt x="45" y="1291"/>
                  </a:lnTo>
                  <a:lnTo>
                    <a:pt x="31" y="1244"/>
                  </a:lnTo>
                  <a:lnTo>
                    <a:pt x="20" y="1195"/>
                  </a:lnTo>
                  <a:lnTo>
                    <a:pt x="12" y="1146"/>
                  </a:lnTo>
                  <a:lnTo>
                    <a:pt x="6" y="1097"/>
                  </a:lnTo>
                  <a:lnTo>
                    <a:pt x="2" y="1046"/>
                  </a:lnTo>
                  <a:lnTo>
                    <a:pt x="0" y="995"/>
                  </a:lnTo>
                  <a:lnTo>
                    <a:pt x="0" y="995"/>
                  </a:lnTo>
                  <a:lnTo>
                    <a:pt x="2" y="944"/>
                  </a:lnTo>
                  <a:lnTo>
                    <a:pt x="6" y="893"/>
                  </a:lnTo>
                  <a:lnTo>
                    <a:pt x="12" y="844"/>
                  </a:lnTo>
                  <a:lnTo>
                    <a:pt x="20" y="795"/>
                  </a:lnTo>
                  <a:lnTo>
                    <a:pt x="31" y="746"/>
                  </a:lnTo>
                  <a:lnTo>
                    <a:pt x="45" y="699"/>
                  </a:lnTo>
                  <a:lnTo>
                    <a:pt x="61" y="652"/>
                  </a:lnTo>
                  <a:lnTo>
                    <a:pt x="78" y="607"/>
                  </a:lnTo>
                  <a:lnTo>
                    <a:pt x="98" y="564"/>
                  </a:lnTo>
                  <a:lnTo>
                    <a:pt x="119" y="521"/>
                  </a:lnTo>
                  <a:lnTo>
                    <a:pt x="145" y="480"/>
                  </a:lnTo>
                  <a:lnTo>
                    <a:pt x="170" y="439"/>
                  </a:lnTo>
                  <a:lnTo>
                    <a:pt x="198" y="400"/>
                  </a:lnTo>
                  <a:lnTo>
                    <a:pt x="227" y="362"/>
                  </a:lnTo>
                  <a:lnTo>
                    <a:pt x="259" y="325"/>
                  </a:lnTo>
                  <a:lnTo>
                    <a:pt x="292" y="292"/>
                  </a:lnTo>
                  <a:lnTo>
                    <a:pt x="327" y="259"/>
                  </a:lnTo>
                  <a:lnTo>
                    <a:pt x="362" y="227"/>
                  </a:lnTo>
                  <a:lnTo>
                    <a:pt x="400" y="198"/>
                  </a:lnTo>
                  <a:lnTo>
                    <a:pt x="439" y="170"/>
                  </a:lnTo>
                  <a:lnTo>
                    <a:pt x="480" y="145"/>
                  </a:lnTo>
                  <a:lnTo>
                    <a:pt x="521" y="119"/>
                  </a:lnTo>
                  <a:lnTo>
                    <a:pt x="564" y="98"/>
                  </a:lnTo>
                  <a:lnTo>
                    <a:pt x="607" y="78"/>
                  </a:lnTo>
                  <a:lnTo>
                    <a:pt x="652" y="61"/>
                  </a:lnTo>
                  <a:lnTo>
                    <a:pt x="699" y="45"/>
                  </a:lnTo>
                  <a:lnTo>
                    <a:pt x="746" y="31"/>
                  </a:lnTo>
                  <a:lnTo>
                    <a:pt x="795" y="20"/>
                  </a:lnTo>
                  <a:lnTo>
                    <a:pt x="844" y="12"/>
                  </a:lnTo>
                  <a:lnTo>
                    <a:pt x="893" y="6"/>
                  </a:lnTo>
                  <a:lnTo>
                    <a:pt x="944" y="2"/>
                  </a:lnTo>
                  <a:lnTo>
                    <a:pt x="995" y="0"/>
                  </a:lnTo>
                  <a:lnTo>
                    <a:pt x="995" y="0"/>
                  </a:lnTo>
                  <a:lnTo>
                    <a:pt x="1046" y="2"/>
                  </a:lnTo>
                  <a:lnTo>
                    <a:pt x="1097" y="6"/>
                  </a:lnTo>
                  <a:lnTo>
                    <a:pt x="1146" y="12"/>
                  </a:lnTo>
                  <a:lnTo>
                    <a:pt x="1197" y="20"/>
                  </a:lnTo>
                  <a:lnTo>
                    <a:pt x="1244" y="31"/>
                  </a:lnTo>
                  <a:lnTo>
                    <a:pt x="1291" y="45"/>
                  </a:lnTo>
                  <a:lnTo>
                    <a:pt x="1338" y="61"/>
                  </a:lnTo>
                  <a:lnTo>
                    <a:pt x="1383" y="78"/>
                  </a:lnTo>
                  <a:lnTo>
                    <a:pt x="1426" y="98"/>
                  </a:lnTo>
                  <a:lnTo>
                    <a:pt x="1469" y="119"/>
                  </a:lnTo>
                  <a:lnTo>
                    <a:pt x="1512" y="145"/>
                  </a:lnTo>
                  <a:lnTo>
                    <a:pt x="1551" y="170"/>
                  </a:lnTo>
                  <a:lnTo>
                    <a:pt x="1590" y="198"/>
                  </a:lnTo>
                  <a:lnTo>
                    <a:pt x="1628" y="227"/>
                  </a:lnTo>
                  <a:lnTo>
                    <a:pt x="1665" y="259"/>
                  </a:lnTo>
                  <a:lnTo>
                    <a:pt x="1698" y="292"/>
                  </a:lnTo>
                  <a:lnTo>
                    <a:pt x="1731" y="325"/>
                  </a:lnTo>
                  <a:lnTo>
                    <a:pt x="1763" y="362"/>
                  </a:lnTo>
                  <a:lnTo>
                    <a:pt x="1792" y="400"/>
                  </a:lnTo>
                  <a:lnTo>
                    <a:pt x="1820" y="439"/>
                  </a:lnTo>
                  <a:lnTo>
                    <a:pt x="1847" y="480"/>
                  </a:lnTo>
                  <a:lnTo>
                    <a:pt x="1871" y="521"/>
                  </a:lnTo>
                  <a:lnTo>
                    <a:pt x="1892" y="564"/>
                  </a:lnTo>
                  <a:lnTo>
                    <a:pt x="1912" y="607"/>
                  </a:lnTo>
                  <a:lnTo>
                    <a:pt x="1929" y="652"/>
                  </a:lnTo>
                  <a:lnTo>
                    <a:pt x="1945" y="699"/>
                  </a:lnTo>
                  <a:lnTo>
                    <a:pt x="1959" y="746"/>
                  </a:lnTo>
                  <a:lnTo>
                    <a:pt x="1970" y="795"/>
                  </a:lnTo>
                  <a:lnTo>
                    <a:pt x="1978" y="844"/>
                  </a:lnTo>
                  <a:lnTo>
                    <a:pt x="1986" y="893"/>
                  </a:lnTo>
                  <a:lnTo>
                    <a:pt x="1988" y="944"/>
                  </a:lnTo>
                  <a:lnTo>
                    <a:pt x="1990" y="995"/>
                  </a:lnTo>
                  <a:lnTo>
                    <a:pt x="1990" y="99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46" name="Freeform 45"/>
            <p:cNvSpPr>
              <a:spLocks/>
            </p:cNvSpPr>
            <p:nvPr/>
          </p:nvSpPr>
          <p:spPr bwMode="auto">
            <a:xfrm>
              <a:off x="1787277" y="1847178"/>
              <a:ext cx="1413123" cy="1410658"/>
            </a:xfrm>
            <a:custGeom>
              <a:avLst/>
              <a:gdLst>
                <a:gd name="connsiteX0" fmla="*/ 865730 w 1220536"/>
                <a:gd name="connsiteY0" fmla="*/ 0 h 1218407"/>
                <a:gd name="connsiteX1" fmla="*/ 1217523 w 1220536"/>
                <a:gd name="connsiteY1" fmla="*/ 351793 h 1218407"/>
                <a:gd name="connsiteX2" fmla="*/ 1218949 w 1220536"/>
                <a:gd name="connsiteY2" fmla="*/ 388145 h 1218407"/>
                <a:gd name="connsiteX3" fmla="*/ 1220536 w 1220536"/>
                <a:gd name="connsiteY3" fmla="*/ 428626 h 1218407"/>
                <a:gd name="connsiteX4" fmla="*/ 1218949 w 1220536"/>
                <a:gd name="connsiteY4" fmla="*/ 469107 h 1218407"/>
                <a:gd name="connsiteX5" fmla="*/ 1217361 w 1220536"/>
                <a:gd name="connsiteY5" fmla="*/ 509589 h 1218407"/>
                <a:gd name="connsiteX6" fmla="*/ 1211011 w 1220536"/>
                <a:gd name="connsiteY6" fmla="*/ 548482 h 1218407"/>
                <a:gd name="connsiteX7" fmla="*/ 1204661 w 1220536"/>
                <a:gd name="connsiteY7" fmla="*/ 587376 h 1218407"/>
                <a:gd name="connsiteX8" fmla="*/ 1195930 w 1220536"/>
                <a:gd name="connsiteY8" fmla="*/ 626270 h 1218407"/>
                <a:gd name="connsiteX9" fmla="*/ 1184817 w 1220536"/>
                <a:gd name="connsiteY9" fmla="*/ 663576 h 1218407"/>
                <a:gd name="connsiteX10" fmla="*/ 1172117 w 1220536"/>
                <a:gd name="connsiteY10" fmla="*/ 700882 h 1218407"/>
                <a:gd name="connsiteX11" fmla="*/ 1158624 w 1220536"/>
                <a:gd name="connsiteY11" fmla="*/ 736601 h 1218407"/>
                <a:gd name="connsiteX12" fmla="*/ 1142749 w 1220536"/>
                <a:gd name="connsiteY12" fmla="*/ 770732 h 1218407"/>
                <a:gd name="connsiteX13" fmla="*/ 1126080 w 1220536"/>
                <a:gd name="connsiteY13" fmla="*/ 804864 h 1218407"/>
                <a:gd name="connsiteX14" fmla="*/ 1107030 w 1220536"/>
                <a:gd name="connsiteY14" fmla="*/ 837407 h 1218407"/>
                <a:gd name="connsiteX15" fmla="*/ 1085599 w 1220536"/>
                <a:gd name="connsiteY15" fmla="*/ 869951 h 1218407"/>
                <a:gd name="connsiteX16" fmla="*/ 1063374 w 1220536"/>
                <a:gd name="connsiteY16" fmla="*/ 900907 h 1218407"/>
                <a:gd name="connsiteX17" fmla="*/ 1040355 w 1220536"/>
                <a:gd name="connsiteY17" fmla="*/ 931070 h 1218407"/>
                <a:gd name="connsiteX18" fmla="*/ 1014955 w 1220536"/>
                <a:gd name="connsiteY18" fmla="*/ 960439 h 1218407"/>
                <a:gd name="connsiteX19" fmla="*/ 988761 w 1220536"/>
                <a:gd name="connsiteY19" fmla="*/ 986632 h 1218407"/>
                <a:gd name="connsiteX20" fmla="*/ 962568 w 1220536"/>
                <a:gd name="connsiteY20" fmla="*/ 1012826 h 1218407"/>
                <a:gd name="connsiteX21" fmla="*/ 933199 w 1220536"/>
                <a:gd name="connsiteY21" fmla="*/ 1038226 h 1218407"/>
                <a:gd name="connsiteX22" fmla="*/ 903036 w 1220536"/>
                <a:gd name="connsiteY22" fmla="*/ 1061245 h 1218407"/>
                <a:gd name="connsiteX23" fmla="*/ 872080 w 1220536"/>
                <a:gd name="connsiteY23" fmla="*/ 1083470 h 1218407"/>
                <a:gd name="connsiteX24" fmla="*/ 841124 w 1220536"/>
                <a:gd name="connsiteY24" fmla="*/ 1103313 h 1218407"/>
                <a:gd name="connsiteX25" fmla="*/ 806993 w 1220536"/>
                <a:gd name="connsiteY25" fmla="*/ 1123951 h 1218407"/>
                <a:gd name="connsiteX26" fmla="*/ 772861 w 1220536"/>
                <a:gd name="connsiteY26" fmla="*/ 1140620 h 1218407"/>
                <a:gd name="connsiteX27" fmla="*/ 738730 w 1220536"/>
                <a:gd name="connsiteY27" fmla="*/ 1156495 h 1218407"/>
                <a:gd name="connsiteX28" fmla="*/ 703011 w 1220536"/>
                <a:gd name="connsiteY28" fmla="*/ 1169988 h 1218407"/>
                <a:gd name="connsiteX29" fmla="*/ 665705 w 1220536"/>
                <a:gd name="connsiteY29" fmla="*/ 1182688 h 1218407"/>
                <a:gd name="connsiteX30" fmla="*/ 628399 w 1220536"/>
                <a:gd name="connsiteY30" fmla="*/ 1193801 h 1218407"/>
                <a:gd name="connsiteX31" fmla="*/ 591093 w 1220536"/>
                <a:gd name="connsiteY31" fmla="*/ 1202532 h 1218407"/>
                <a:gd name="connsiteX32" fmla="*/ 550611 w 1220536"/>
                <a:gd name="connsiteY32" fmla="*/ 1208882 h 1218407"/>
                <a:gd name="connsiteX33" fmla="*/ 511718 w 1220536"/>
                <a:gd name="connsiteY33" fmla="*/ 1213645 h 1218407"/>
                <a:gd name="connsiteX34" fmla="*/ 471236 w 1220536"/>
                <a:gd name="connsiteY34" fmla="*/ 1216820 h 1218407"/>
                <a:gd name="connsiteX35" fmla="*/ 430755 w 1220536"/>
                <a:gd name="connsiteY35" fmla="*/ 1218407 h 1218407"/>
                <a:gd name="connsiteX36" fmla="*/ 390274 w 1220536"/>
                <a:gd name="connsiteY36" fmla="*/ 1216820 h 1218407"/>
                <a:gd name="connsiteX37" fmla="*/ 349793 w 1220536"/>
                <a:gd name="connsiteY37" fmla="*/ 1213645 h 1218407"/>
                <a:gd name="connsiteX38" fmla="*/ 347652 w 1220536"/>
                <a:gd name="connsiteY38" fmla="*/ 1213383 h 1218407"/>
                <a:gd name="connsiteX39" fmla="*/ 0 w 1220536"/>
                <a:gd name="connsiteY39" fmla="*/ 865730 h 121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20536" h="1218407">
                  <a:moveTo>
                    <a:pt x="865730" y="0"/>
                  </a:moveTo>
                  <a:lnTo>
                    <a:pt x="1217523" y="351793"/>
                  </a:lnTo>
                  <a:lnTo>
                    <a:pt x="1218949" y="388145"/>
                  </a:lnTo>
                  <a:lnTo>
                    <a:pt x="1220536" y="428626"/>
                  </a:lnTo>
                  <a:lnTo>
                    <a:pt x="1218949" y="469107"/>
                  </a:lnTo>
                  <a:lnTo>
                    <a:pt x="1217361" y="509589"/>
                  </a:lnTo>
                  <a:lnTo>
                    <a:pt x="1211011" y="548482"/>
                  </a:lnTo>
                  <a:lnTo>
                    <a:pt x="1204661" y="587376"/>
                  </a:lnTo>
                  <a:lnTo>
                    <a:pt x="1195930" y="626270"/>
                  </a:lnTo>
                  <a:lnTo>
                    <a:pt x="1184817" y="663576"/>
                  </a:lnTo>
                  <a:lnTo>
                    <a:pt x="1172117" y="700882"/>
                  </a:lnTo>
                  <a:lnTo>
                    <a:pt x="1158624" y="736601"/>
                  </a:lnTo>
                  <a:lnTo>
                    <a:pt x="1142749" y="770732"/>
                  </a:lnTo>
                  <a:lnTo>
                    <a:pt x="1126080" y="804864"/>
                  </a:lnTo>
                  <a:lnTo>
                    <a:pt x="1107030" y="837407"/>
                  </a:lnTo>
                  <a:lnTo>
                    <a:pt x="1085599" y="869951"/>
                  </a:lnTo>
                  <a:lnTo>
                    <a:pt x="1063374" y="900907"/>
                  </a:lnTo>
                  <a:lnTo>
                    <a:pt x="1040355" y="931070"/>
                  </a:lnTo>
                  <a:lnTo>
                    <a:pt x="1014955" y="960439"/>
                  </a:lnTo>
                  <a:lnTo>
                    <a:pt x="988761" y="986632"/>
                  </a:lnTo>
                  <a:lnTo>
                    <a:pt x="962568" y="1012826"/>
                  </a:lnTo>
                  <a:lnTo>
                    <a:pt x="933199" y="1038226"/>
                  </a:lnTo>
                  <a:lnTo>
                    <a:pt x="903036" y="1061245"/>
                  </a:lnTo>
                  <a:lnTo>
                    <a:pt x="872080" y="1083470"/>
                  </a:lnTo>
                  <a:lnTo>
                    <a:pt x="841124" y="1103313"/>
                  </a:lnTo>
                  <a:lnTo>
                    <a:pt x="806993" y="1123951"/>
                  </a:lnTo>
                  <a:lnTo>
                    <a:pt x="772861" y="1140620"/>
                  </a:lnTo>
                  <a:lnTo>
                    <a:pt x="738730" y="1156495"/>
                  </a:lnTo>
                  <a:lnTo>
                    <a:pt x="703011" y="1169988"/>
                  </a:lnTo>
                  <a:lnTo>
                    <a:pt x="665705" y="1182688"/>
                  </a:lnTo>
                  <a:lnTo>
                    <a:pt x="628399" y="1193801"/>
                  </a:lnTo>
                  <a:lnTo>
                    <a:pt x="591093" y="1202532"/>
                  </a:lnTo>
                  <a:lnTo>
                    <a:pt x="550611" y="1208882"/>
                  </a:lnTo>
                  <a:lnTo>
                    <a:pt x="511718" y="1213645"/>
                  </a:lnTo>
                  <a:lnTo>
                    <a:pt x="471236" y="1216820"/>
                  </a:lnTo>
                  <a:lnTo>
                    <a:pt x="430755" y="1218407"/>
                  </a:lnTo>
                  <a:lnTo>
                    <a:pt x="390274" y="1216820"/>
                  </a:lnTo>
                  <a:lnTo>
                    <a:pt x="349793" y="1213645"/>
                  </a:lnTo>
                  <a:lnTo>
                    <a:pt x="347652" y="1213383"/>
                  </a:lnTo>
                  <a:lnTo>
                    <a:pt x="0" y="865730"/>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2" name="Freeform 6"/>
            <p:cNvSpPr>
              <a:spLocks/>
            </p:cNvSpPr>
            <p:nvPr/>
          </p:nvSpPr>
          <p:spPr bwMode="auto">
            <a:xfrm>
              <a:off x="1577456" y="1634891"/>
              <a:ext cx="1417089" cy="1417089"/>
            </a:xfrm>
            <a:custGeom>
              <a:avLst/>
              <a:gdLst>
                <a:gd name="T0" fmla="*/ 1544 w 1544"/>
                <a:gd name="T1" fmla="*/ 811 h 1544"/>
                <a:gd name="T2" fmla="*/ 1528 w 1544"/>
                <a:gd name="T3" fmla="*/ 927 h 1544"/>
                <a:gd name="T4" fmla="*/ 1497 w 1544"/>
                <a:gd name="T5" fmla="*/ 1038 h 1544"/>
                <a:gd name="T6" fmla="*/ 1452 w 1544"/>
                <a:gd name="T7" fmla="*/ 1140 h 1544"/>
                <a:gd name="T8" fmla="*/ 1391 w 1544"/>
                <a:gd name="T9" fmla="*/ 1234 h 1544"/>
                <a:gd name="T10" fmla="*/ 1318 w 1544"/>
                <a:gd name="T11" fmla="*/ 1318 h 1544"/>
                <a:gd name="T12" fmla="*/ 1234 w 1544"/>
                <a:gd name="T13" fmla="*/ 1391 h 1544"/>
                <a:gd name="T14" fmla="*/ 1140 w 1544"/>
                <a:gd name="T15" fmla="*/ 1452 h 1544"/>
                <a:gd name="T16" fmla="*/ 1038 w 1544"/>
                <a:gd name="T17" fmla="*/ 1497 h 1544"/>
                <a:gd name="T18" fmla="*/ 929 w 1544"/>
                <a:gd name="T19" fmla="*/ 1528 h 1544"/>
                <a:gd name="T20" fmla="*/ 811 w 1544"/>
                <a:gd name="T21" fmla="*/ 1544 h 1544"/>
                <a:gd name="T22" fmla="*/ 733 w 1544"/>
                <a:gd name="T23" fmla="*/ 1544 h 1544"/>
                <a:gd name="T24" fmla="*/ 617 w 1544"/>
                <a:gd name="T25" fmla="*/ 1528 h 1544"/>
                <a:gd name="T26" fmla="*/ 508 w 1544"/>
                <a:gd name="T27" fmla="*/ 1497 h 1544"/>
                <a:gd name="T28" fmla="*/ 404 w 1544"/>
                <a:gd name="T29" fmla="*/ 1452 h 1544"/>
                <a:gd name="T30" fmla="*/ 310 w 1544"/>
                <a:gd name="T31" fmla="*/ 1391 h 1544"/>
                <a:gd name="T32" fmla="*/ 226 w 1544"/>
                <a:gd name="T33" fmla="*/ 1318 h 1544"/>
                <a:gd name="T34" fmla="*/ 153 w 1544"/>
                <a:gd name="T35" fmla="*/ 1234 h 1544"/>
                <a:gd name="T36" fmla="*/ 94 w 1544"/>
                <a:gd name="T37" fmla="*/ 1140 h 1544"/>
                <a:gd name="T38" fmla="*/ 47 w 1544"/>
                <a:gd name="T39" fmla="*/ 1038 h 1544"/>
                <a:gd name="T40" fmla="*/ 16 w 1544"/>
                <a:gd name="T41" fmla="*/ 927 h 1544"/>
                <a:gd name="T42" fmla="*/ 0 w 1544"/>
                <a:gd name="T43" fmla="*/ 811 h 1544"/>
                <a:gd name="T44" fmla="*/ 0 w 1544"/>
                <a:gd name="T45" fmla="*/ 733 h 1544"/>
                <a:gd name="T46" fmla="*/ 16 w 1544"/>
                <a:gd name="T47" fmla="*/ 617 h 1544"/>
                <a:gd name="T48" fmla="*/ 47 w 1544"/>
                <a:gd name="T49" fmla="*/ 506 h 1544"/>
                <a:gd name="T50" fmla="*/ 94 w 1544"/>
                <a:gd name="T51" fmla="*/ 404 h 1544"/>
                <a:gd name="T52" fmla="*/ 153 w 1544"/>
                <a:gd name="T53" fmla="*/ 310 h 1544"/>
                <a:gd name="T54" fmla="*/ 226 w 1544"/>
                <a:gd name="T55" fmla="*/ 226 h 1544"/>
                <a:gd name="T56" fmla="*/ 310 w 1544"/>
                <a:gd name="T57" fmla="*/ 153 h 1544"/>
                <a:gd name="T58" fmla="*/ 404 w 1544"/>
                <a:gd name="T59" fmla="*/ 92 h 1544"/>
                <a:gd name="T60" fmla="*/ 508 w 1544"/>
                <a:gd name="T61" fmla="*/ 47 h 1544"/>
                <a:gd name="T62" fmla="*/ 617 w 1544"/>
                <a:gd name="T63" fmla="*/ 16 h 1544"/>
                <a:gd name="T64" fmla="*/ 733 w 1544"/>
                <a:gd name="T65" fmla="*/ 0 h 1544"/>
                <a:gd name="T66" fmla="*/ 811 w 1544"/>
                <a:gd name="T67" fmla="*/ 0 h 1544"/>
                <a:gd name="T68" fmla="*/ 929 w 1544"/>
                <a:gd name="T69" fmla="*/ 16 h 1544"/>
                <a:gd name="T70" fmla="*/ 1038 w 1544"/>
                <a:gd name="T71" fmla="*/ 47 h 1544"/>
                <a:gd name="T72" fmla="*/ 1140 w 1544"/>
                <a:gd name="T73" fmla="*/ 92 h 1544"/>
                <a:gd name="T74" fmla="*/ 1234 w 1544"/>
                <a:gd name="T75" fmla="*/ 153 h 1544"/>
                <a:gd name="T76" fmla="*/ 1318 w 1544"/>
                <a:gd name="T77" fmla="*/ 226 h 1544"/>
                <a:gd name="T78" fmla="*/ 1391 w 1544"/>
                <a:gd name="T79" fmla="*/ 310 h 1544"/>
                <a:gd name="T80" fmla="*/ 1452 w 1544"/>
                <a:gd name="T81" fmla="*/ 404 h 1544"/>
                <a:gd name="T82" fmla="*/ 1497 w 1544"/>
                <a:gd name="T83" fmla="*/ 506 h 1544"/>
                <a:gd name="T84" fmla="*/ 1528 w 1544"/>
                <a:gd name="T85" fmla="*/ 617 h 1544"/>
                <a:gd name="T86" fmla="*/ 1544 w 1544"/>
                <a:gd name="T87" fmla="*/ 733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4" h="1544">
                  <a:moveTo>
                    <a:pt x="1544" y="772"/>
                  </a:moveTo>
                  <a:lnTo>
                    <a:pt x="1544" y="772"/>
                  </a:lnTo>
                  <a:lnTo>
                    <a:pt x="1544" y="811"/>
                  </a:lnTo>
                  <a:lnTo>
                    <a:pt x="1540" y="850"/>
                  </a:lnTo>
                  <a:lnTo>
                    <a:pt x="1536" y="890"/>
                  </a:lnTo>
                  <a:lnTo>
                    <a:pt x="1528" y="927"/>
                  </a:lnTo>
                  <a:lnTo>
                    <a:pt x="1520" y="966"/>
                  </a:lnTo>
                  <a:lnTo>
                    <a:pt x="1510" y="1001"/>
                  </a:lnTo>
                  <a:lnTo>
                    <a:pt x="1497" y="1038"/>
                  </a:lnTo>
                  <a:lnTo>
                    <a:pt x="1483" y="1072"/>
                  </a:lnTo>
                  <a:lnTo>
                    <a:pt x="1467" y="1107"/>
                  </a:lnTo>
                  <a:lnTo>
                    <a:pt x="1452" y="1140"/>
                  </a:lnTo>
                  <a:lnTo>
                    <a:pt x="1432" y="1172"/>
                  </a:lnTo>
                  <a:lnTo>
                    <a:pt x="1412" y="1203"/>
                  </a:lnTo>
                  <a:lnTo>
                    <a:pt x="1391" y="1234"/>
                  </a:lnTo>
                  <a:lnTo>
                    <a:pt x="1367" y="1264"/>
                  </a:lnTo>
                  <a:lnTo>
                    <a:pt x="1344" y="1291"/>
                  </a:lnTo>
                  <a:lnTo>
                    <a:pt x="1318" y="1318"/>
                  </a:lnTo>
                  <a:lnTo>
                    <a:pt x="1291" y="1344"/>
                  </a:lnTo>
                  <a:lnTo>
                    <a:pt x="1264" y="1367"/>
                  </a:lnTo>
                  <a:lnTo>
                    <a:pt x="1234" y="1391"/>
                  </a:lnTo>
                  <a:lnTo>
                    <a:pt x="1205" y="1412"/>
                  </a:lnTo>
                  <a:lnTo>
                    <a:pt x="1174" y="1432"/>
                  </a:lnTo>
                  <a:lnTo>
                    <a:pt x="1140" y="1452"/>
                  </a:lnTo>
                  <a:lnTo>
                    <a:pt x="1107" y="1467"/>
                  </a:lnTo>
                  <a:lnTo>
                    <a:pt x="1074" y="1483"/>
                  </a:lnTo>
                  <a:lnTo>
                    <a:pt x="1038" y="1497"/>
                  </a:lnTo>
                  <a:lnTo>
                    <a:pt x="1001" y="1508"/>
                  </a:lnTo>
                  <a:lnTo>
                    <a:pt x="966" y="1520"/>
                  </a:lnTo>
                  <a:lnTo>
                    <a:pt x="929" y="1528"/>
                  </a:lnTo>
                  <a:lnTo>
                    <a:pt x="890" y="1536"/>
                  </a:lnTo>
                  <a:lnTo>
                    <a:pt x="850" y="1540"/>
                  </a:lnTo>
                  <a:lnTo>
                    <a:pt x="811" y="1544"/>
                  </a:lnTo>
                  <a:lnTo>
                    <a:pt x="772" y="1544"/>
                  </a:lnTo>
                  <a:lnTo>
                    <a:pt x="772" y="1544"/>
                  </a:lnTo>
                  <a:lnTo>
                    <a:pt x="733" y="1544"/>
                  </a:lnTo>
                  <a:lnTo>
                    <a:pt x="694" y="1540"/>
                  </a:lnTo>
                  <a:lnTo>
                    <a:pt x="654" y="1536"/>
                  </a:lnTo>
                  <a:lnTo>
                    <a:pt x="617" y="1528"/>
                  </a:lnTo>
                  <a:lnTo>
                    <a:pt x="580" y="1520"/>
                  </a:lnTo>
                  <a:lnTo>
                    <a:pt x="543" y="1508"/>
                  </a:lnTo>
                  <a:lnTo>
                    <a:pt x="508" y="1497"/>
                  </a:lnTo>
                  <a:lnTo>
                    <a:pt x="472" y="1483"/>
                  </a:lnTo>
                  <a:lnTo>
                    <a:pt x="437" y="1467"/>
                  </a:lnTo>
                  <a:lnTo>
                    <a:pt x="404" y="1452"/>
                  </a:lnTo>
                  <a:lnTo>
                    <a:pt x="372" y="1432"/>
                  </a:lnTo>
                  <a:lnTo>
                    <a:pt x="341" y="1412"/>
                  </a:lnTo>
                  <a:lnTo>
                    <a:pt x="310" y="1391"/>
                  </a:lnTo>
                  <a:lnTo>
                    <a:pt x="280" y="1367"/>
                  </a:lnTo>
                  <a:lnTo>
                    <a:pt x="253" y="1344"/>
                  </a:lnTo>
                  <a:lnTo>
                    <a:pt x="226" y="1318"/>
                  </a:lnTo>
                  <a:lnTo>
                    <a:pt x="200" y="1291"/>
                  </a:lnTo>
                  <a:lnTo>
                    <a:pt x="177" y="1264"/>
                  </a:lnTo>
                  <a:lnTo>
                    <a:pt x="153" y="1234"/>
                  </a:lnTo>
                  <a:lnTo>
                    <a:pt x="132" y="1203"/>
                  </a:lnTo>
                  <a:lnTo>
                    <a:pt x="112" y="1172"/>
                  </a:lnTo>
                  <a:lnTo>
                    <a:pt x="94" y="1140"/>
                  </a:lnTo>
                  <a:lnTo>
                    <a:pt x="77" y="1107"/>
                  </a:lnTo>
                  <a:lnTo>
                    <a:pt x="61" y="1072"/>
                  </a:lnTo>
                  <a:lnTo>
                    <a:pt x="47" y="1038"/>
                  </a:lnTo>
                  <a:lnTo>
                    <a:pt x="36" y="1001"/>
                  </a:lnTo>
                  <a:lnTo>
                    <a:pt x="24" y="966"/>
                  </a:lnTo>
                  <a:lnTo>
                    <a:pt x="16" y="927"/>
                  </a:lnTo>
                  <a:lnTo>
                    <a:pt x="8" y="890"/>
                  </a:lnTo>
                  <a:lnTo>
                    <a:pt x="4" y="850"/>
                  </a:lnTo>
                  <a:lnTo>
                    <a:pt x="0" y="811"/>
                  </a:lnTo>
                  <a:lnTo>
                    <a:pt x="0" y="772"/>
                  </a:lnTo>
                  <a:lnTo>
                    <a:pt x="0" y="772"/>
                  </a:lnTo>
                  <a:lnTo>
                    <a:pt x="0" y="733"/>
                  </a:lnTo>
                  <a:lnTo>
                    <a:pt x="4" y="694"/>
                  </a:lnTo>
                  <a:lnTo>
                    <a:pt x="8" y="654"/>
                  </a:lnTo>
                  <a:lnTo>
                    <a:pt x="16" y="617"/>
                  </a:lnTo>
                  <a:lnTo>
                    <a:pt x="24" y="578"/>
                  </a:lnTo>
                  <a:lnTo>
                    <a:pt x="36" y="543"/>
                  </a:lnTo>
                  <a:lnTo>
                    <a:pt x="47" y="506"/>
                  </a:lnTo>
                  <a:lnTo>
                    <a:pt x="61" y="472"/>
                  </a:lnTo>
                  <a:lnTo>
                    <a:pt x="77" y="437"/>
                  </a:lnTo>
                  <a:lnTo>
                    <a:pt x="94" y="404"/>
                  </a:lnTo>
                  <a:lnTo>
                    <a:pt x="112" y="372"/>
                  </a:lnTo>
                  <a:lnTo>
                    <a:pt x="132" y="341"/>
                  </a:lnTo>
                  <a:lnTo>
                    <a:pt x="153" y="310"/>
                  </a:lnTo>
                  <a:lnTo>
                    <a:pt x="177" y="280"/>
                  </a:lnTo>
                  <a:lnTo>
                    <a:pt x="200" y="253"/>
                  </a:lnTo>
                  <a:lnTo>
                    <a:pt x="226" y="226"/>
                  </a:lnTo>
                  <a:lnTo>
                    <a:pt x="253" y="200"/>
                  </a:lnTo>
                  <a:lnTo>
                    <a:pt x="280" y="177"/>
                  </a:lnTo>
                  <a:lnTo>
                    <a:pt x="310" y="153"/>
                  </a:lnTo>
                  <a:lnTo>
                    <a:pt x="341" y="132"/>
                  </a:lnTo>
                  <a:lnTo>
                    <a:pt x="372" y="112"/>
                  </a:lnTo>
                  <a:lnTo>
                    <a:pt x="404" y="92"/>
                  </a:lnTo>
                  <a:lnTo>
                    <a:pt x="437" y="77"/>
                  </a:lnTo>
                  <a:lnTo>
                    <a:pt x="472" y="61"/>
                  </a:lnTo>
                  <a:lnTo>
                    <a:pt x="508" y="47"/>
                  </a:lnTo>
                  <a:lnTo>
                    <a:pt x="543" y="36"/>
                  </a:lnTo>
                  <a:lnTo>
                    <a:pt x="580" y="24"/>
                  </a:lnTo>
                  <a:lnTo>
                    <a:pt x="617" y="16"/>
                  </a:lnTo>
                  <a:lnTo>
                    <a:pt x="654" y="8"/>
                  </a:lnTo>
                  <a:lnTo>
                    <a:pt x="694" y="4"/>
                  </a:lnTo>
                  <a:lnTo>
                    <a:pt x="733" y="0"/>
                  </a:lnTo>
                  <a:lnTo>
                    <a:pt x="772" y="0"/>
                  </a:lnTo>
                  <a:lnTo>
                    <a:pt x="772" y="0"/>
                  </a:lnTo>
                  <a:lnTo>
                    <a:pt x="811" y="0"/>
                  </a:lnTo>
                  <a:lnTo>
                    <a:pt x="850" y="4"/>
                  </a:lnTo>
                  <a:lnTo>
                    <a:pt x="890" y="8"/>
                  </a:lnTo>
                  <a:lnTo>
                    <a:pt x="929" y="16"/>
                  </a:lnTo>
                  <a:lnTo>
                    <a:pt x="966" y="24"/>
                  </a:lnTo>
                  <a:lnTo>
                    <a:pt x="1001" y="36"/>
                  </a:lnTo>
                  <a:lnTo>
                    <a:pt x="1038" y="47"/>
                  </a:lnTo>
                  <a:lnTo>
                    <a:pt x="1074" y="61"/>
                  </a:lnTo>
                  <a:lnTo>
                    <a:pt x="1107" y="77"/>
                  </a:lnTo>
                  <a:lnTo>
                    <a:pt x="1140" y="92"/>
                  </a:lnTo>
                  <a:lnTo>
                    <a:pt x="1174" y="112"/>
                  </a:lnTo>
                  <a:lnTo>
                    <a:pt x="1205" y="132"/>
                  </a:lnTo>
                  <a:lnTo>
                    <a:pt x="1234" y="153"/>
                  </a:lnTo>
                  <a:lnTo>
                    <a:pt x="1264" y="177"/>
                  </a:lnTo>
                  <a:lnTo>
                    <a:pt x="1291" y="200"/>
                  </a:lnTo>
                  <a:lnTo>
                    <a:pt x="1318" y="226"/>
                  </a:lnTo>
                  <a:lnTo>
                    <a:pt x="1344" y="253"/>
                  </a:lnTo>
                  <a:lnTo>
                    <a:pt x="1367" y="280"/>
                  </a:lnTo>
                  <a:lnTo>
                    <a:pt x="1391" y="310"/>
                  </a:lnTo>
                  <a:lnTo>
                    <a:pt x="1412" y="341"/>
                  </a:lnTo>
                  <a:lnTo>
                    <a:pt x="1432" y="372"/>
                  </a:lnTo>
                  <a:lnTo>
                    <a:pt x="1452" y="404"/>
                  </a:lnTo>
                  <a:lnTo>
                    <a:pt x="1467" y="437"/>
                  </a:lnTo>
                  <a:lnTo>
                    <a:pt x="1483" y="472"/>
                  </a:lnTo>
                  <a:lnTo>
                    <a:pt x="1497" y="506"/>
                  </a:lnTo>
                  <a:lnTo>
                    <a:pt x="1510" y="543"/>
                  </a:lnTo>
                  <a:lnTo>
                    <a:pt x="1520" y="578"/>
                  </a:lnTo>
                  <a:lnTo>
                    <a:pt x="1528" y="617"/>
                  </a:lnTo>
                  <a:lnTo>
                    <a:pt x="1536" y="654"/>
                  </a:lnTo>
                  <a:lnTo>
                    <a:pt x="1540" y="694"/>
                  </a:lnTo>
                  <a:lnTo>
                    <a:pt x="1544" y="733"/>
                  </a:lnTo>
                  <a:lnTo>
                    <a:pt x="1544" y="772"/>
                  </a:lnTo>
                  <a:lnTo>
                    <a:pt x="1544" y="77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nvGrpSpPr>
            <p:cNvPr id="44" name="Group 43"/>
            <p:cNvGrpSpPr/>
            <p:nvPr/>
          </p:nvGrpSpPr>
          <p:grpSpPr>
            <a:xfrm>
              <a:off x="1597673" y="1638567"/>
              <a:ext cx="1367464" cy="1409737"/>
              <a:chOff x="1513681" y="5718176"/>
              <a:chExt cx="1181100" cy="1217612"/>
            </a:xfrm>
            <a:solidFill>
              <a:schemeClr val="accent3"/>
            </a:solidFill>
          </p:grpSpPr>
          <p:sp>
            <p:nvSpPr>
              <p:cNvPr id="13" name="Freeform 7"/>
              <p:cNvSpPr>
                <a:spLocks/>
              </p:cNvSpPr>
              <p:nvPr/>
            </p:nvSpPr>
            <p:spPr bwMode="auto">
              <a:xfrm>
                <a:off x="1910556" y="6078538"/>
                <a:ext cx="136525" cy="136525"/>
              </a:xfrm>
              <a:custGeom>
                <a:avLst/>
                <a:gdLst>
                  <a:gd name="T0" fmla="*/ 130 w 173"/>
                  <a:gd name="T1" fmla="*/ 11 h 172"/>
                  <a:gd name="T2" fmla="*/ 130 w 173"/>
                  <a:gd name="T3" fmla="*/ 11 h 172"/>
                  <a:gd name="T4" fmla="*/ 143 w 173"/>
                  <a:gd name="T5" fmla="*/ 21 h 172"/>
                  <a:gd name="T6" fmla="*/ 155 w 173"/>
                  <a:gd name="T7" fmla="*/ 33 h 172"/>
                  <a:gd name="T8" fmla="*/ 163 w 173"/>
                  <a:gd name="T9" fmla="*/ 49 h 172"/>
                  <a:gd name="T10" fmla="*/ 169 w 173"/>
                  <a:gd name="T11" fmla="*/ 64 h 172"/>
                  <a:gd name="T12" fmla="*/ 173 w 173"/>
                  <a:gd name="T13" fmla="*/ 80 h 172"/>
                  <a:gd name="T14" fmla="*/ 173 w 173"/>
                  <a:gd name="T15" fmla="*/ 98 h 172"/>
                  <a:gd name="T16" fmla="*/ 169 w 173"/>
                  <a:gd name="T17" fmla="*/ 113 h 172"/>
                  <a:gd name="T18" fmla="*/ 161 w 173"/>
                  <a:gd name="T19" fmla="*/ 129 h 172"/>
                  <a:gd name="T20" fmla="*/ 161 w 173"/>
                  <a:gd name="T21" fmla="*/ 129 h 172"/>
                  <a:gd name="T22" fmla="*/ 151 w 173"/>
                  <a:gd name="T23" fmla="*/ 143 h 172"/>
                  <a:gd name="T24" fmla="*/ 137 w 173"/>
                  <a:gd name="T25" fmla="*/ 154 h 172"/>
                  <a:gd name="T26" fmla="*/ 124 w 173"/>
                  <a:gd name="T27" fmla="*/ 164 h 172"/>
                  <a:gd name="T28" fmla="*/ 108 w 173"/>
                  <a:gd name="T29" fmla="*/ 170 h 172"/>
                  <a:gd name="T30" fmla="*/ 92 w 173"/>
                  <a:gd name="T31" fmla="*/ 172 h 172"/>
                  <a:gd name="T32" fmla="*/ 75 w 173"/>
                  <a:gd name="T33" fmla="*/ 172 h 172"/>
                  <a:gd name="T34" fmla="*/ 59 w 173"/>
                  <a:gd name="T35" fmla="*/ 168 h 172"/>
                  <a:gd name="T36" fmla="*/ 43 w 173"/>
                  <a:gd name="T37" fmla="*/ 160 h 172"/>
                  <a:gd name="T38" fmla="*/ 43 w 173"/>
                  <a:gd name="T39" fmla="*/ 160 h 172"/>
                  <a:gd name="T40" fmla="*/ 28 w 173"/>
                  <a:gd name="T41" fmla="*/ 150 h 172"/>
                  <a:gd name="T42" fmla="*/ 16 w 173"/>
                  <a:gd name="T43" fmla="*/ 139 h 172"/>
                  <a:gd name="T44" fmla="*/ 8 w 173"/>
                  <a:gd name="T45" fmla="*/ 123 h 172"/>
                  <a:gd name="T46" fmla="*/ 2 w 173"/>
                  <a:gd name="T47" fmla="*/ 107 h 172"/>
                  <a:gd name="T48" fmla="*/ 0 w 173"/>
                  <a:gd name="T49" fmla="*/ 92 h 172"/>
                  <a:gd name="T50" fmla="*/ 0 w 173"/>
                  <a:gd name="T51" fmla="*/ 76 h 172"/>
                  <a:gd name="T52" fmla="*/ 4 w 173"/>
                  <a:gd name="T53" fmla="*/ 58 h 172"/>
                  <a:gd name="T54" fmla="*/ 10 w 173"/>
                  <a:gd name="T55" fmla="*/ 43 h 172"/>
                  <a:gd name="T56" fmla="*/ 10 w 173"/>
                  <a:gd name="T57" fmla="*/ 43 h 172"/>
                  <a:gd name="T58" fmla="*/ 22 w 173"/>
                  <a:gd name="T59" fmla="*/ 29 h 172"/>
                  <a:gd name="T60" fmla="*/ 34 w 173"/>
                  <a:gd name="T61" fmla="*/ 17 h 172"/>
                  <a:gd name="T62" fmla="*/ 47 w 173"/>
                  <a:gd name="T63" fmla="*/ 7 h 172"/>
                  <a:gd name="T64" fmla="*/ 63 w 173"/>
                  <a:gd name="T65" fmla="*/ 2 h 172"/>
                  <a:gd name="T66" fmla="*/ 81 w 173"/>
                  <a:gd name="T67" fmla="*/ 0 h 172"/>
                  <a:gd name="T68" fmla="*/ 96 w 173"/>
                  <a:gd name="T69" fmla="*/ 0 h 172"/>
                  <a:gd name="T70" fmla="*/ 114 w 173"/>
                  <a:gd name="T71" fmla="*/ 4 h 172"/>
                  <a:gd name="T72" fmla="*/ 130 w 173"/>
                  <a:gd name="T73" fmla="*/ 11 h 172"/>
                  <a:gd name="T74" fmla="*/ 130 w 173"/>
                  <a:gd name="T75" fmla="*/ 1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72">
                    <a:moveTo>
                      <a:pt x="130" y="11"/>
                    </a:moveTo>
                    <a:lnTo>
                      <a:pt x="130" y="11"/>
                    </a:lnTo>
                    <a:lnTo>
                      <a:pt x="143" y="21"/>
                    </a:lnTo>
                    <a:lnTo>
                      <a:pt x="155" y="33"/>
                    </a:lnTo>
                    <a:lnTo>
                      <a:pt x="163" y="49"/>
                    </a:lnTo>
                    <a:lnTo>
                      <a:pt x="169" y="64"/>
                    </a:lnTo>
                    <a:lnTo>
                      <a:pt x="173" y="80"/>
                    </a:lnTo>
                    <a:lnTo>
                      <a:pt x="173" y="98"/>
                    </a:lnTo>
                    <a:lnTo>
                      <a:pt x="169" y="113"/>
                    </a:lnTo>
                    <a:lnTo>
                      <a:pt x="161" y="129"/>
                    </a:lnTo>
                    <a:lnTo>
                      <a:pt x="161" y="129"/>
                    </a:lnTo>
                    <a:lnTo>
                      <a:pt x="151" y="143"/>
                    </a:lnTo>
                    <a:lnTo>
                      <a:pt x="137" y="154"/>
                    </a:lnTo>
                    <a:lnTo>
                      <a:pt x="124" y="164"/>
                    </a:lnTo>
                    <a:lnTo>
                      <a:pt x="108" y="170"/>
                    </a:lnTo>
                    <a:lnTo>
                      <a:pt x="92" y="172"/>
                    </a:lnTo>
                    <a:lnTo>
                      <a:pt x="75" y="172"/>
                    </a:lnTo>
                    <a:lnTo>
                      <a:pt x="59" y="168"/>
                    </a:lnTo>
                    <a:lnTo>
                      <a:pt x="43" y="160"/>
                    </a:lnTo>
                    <a:lnTo>
                      <a:pt x="43" y="160"/>
                    </a:lnTo>
                    <a:lnTo>
                      <a:pt x="28" y="150"/>
                    </a:lnTo>
                    <a:lnTo>
                      <a:pt x="16" y="139"/>
                    </a:lnTo>
                    <a:lnTo>
                      <a:pt x="8" y="123"/>
                    </a:lnTo>
                    <a:lnTo>
                      <a:pt x="2" y="107"/>
                    </a:lnTo>
                    <a:lnTo>
                      <a:pt x="0" y="92"/>
                    </a:lnTo>
                    <a:lnTo>
                      <a:pt x="0" y="76"/>
                    </a:lnTo>
                    <a:lnTo>
                      <a:pt x="4" y="58"/>
                    </a:lnTo>
                    <a:lnTo>
                      <a:pt x="10" y="43"/>
                    </a:lnTo>
                    <a:lnTo>
                      <a:pt x="10" y="43"/>
                    </a:lnTo>
                    <a:lnTo>
                      <a:pt x="22" y="29"/>
                    </a:lnTo>
                    <a:lnTo>
                      <a:pt x="34" y="17"/>
                    </a:lnTo>
                    <a:lnTo>
                      <a:pt x="47" y="7"/>
                    </a:lnTo>
                    <a:lnTo>
                      <a:pt x="63" y="2"/>
                    </a:lnTo>
                    <a:lnTo>
                      <a:pt x="81" y="0"/>
                    </a:lnTo>
                    <a:lnTo>
                      <a:pt x="96" y="0"/>
                    </a:lnTo>
                    <a:lnTo>
                      <a:pt x="114" y="4"/>
                    </a:lnTo>
                    <a:lnTo>
                      <a:pt x="130" y="11"/>
                    </a:lnTo>
                    <a:lnTo>
                      <a:pt x="13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4" name="Freeform 8"/>
              <p:cNvSpPr>
                <a:spLocks/>
              </p:cNvSpPr>
              <p:nvPr/>
            </p:nvSpPr>
            <p:spPr bwMode="auto">
              <a:xfrm>
                <a:off x="1962944" y="6602413"/>
                <a:ext cx="139700" cy="136525"/>
              </a:xfrm>
              <a:custGeom>
                <a:avLst/>
                <a:gdLst>
                  <a:gd name="T0" fmla="*/ 131 w 174"/>
                  <a:gd name="T1" fmla="*/ 11 h 172"/>
                  <a:gd name="T2" fmla="*/ 131 w 174"/>
                  <a:gd name="T3" fmla="*/ 11 h 172"/>
                  <a:gd name="T4" fmla="*/ 145 w 174"/>
                  <a:gd name="T5" fmla="*/ 21 h 172"/>
                  <a:gd name="T6" fmla="*/ 157 w 174"/>
                  <a:gd name="T7" fmla="*/ 33 h 172"/>
                  <a:gd name="T8" fmla="*/ 164 w 174"/>
                  <a:gd name="T9" fmla="*/ 49 h 172"/>
                  <a:gd name="T10" fmla="*/ 170 w 174"/>
                  <a:gd name="T11" fmla="*/ 62 h 172"/>
                  <a:gd name="T12" fmla="*/ 174 w 174"/>
                  <a:gd name="T13" fmla="*/ 80 h 172"/>
                  <a:gd name="T14" fmla="*/ 172 w 174"/>
                  <a:gd name="T15" fmla="*/ 96 h 172"/>
                  <a:gd name="T16" fmla="*/ 170 w 174"/>
                  <a:gd name="T17" fmla="*/ 113 h 172"/>
                  <a:gd name="T18" fmla="*/ 162 w 174"/>
                  <a:gd name="T19" fmla="*/ 129 h 172"/>
                  <a:gd name="T20" fmla="*/ 162 w 174"/>
                  <a:gd name="T21" fmla="*/ 129 h 172"/>
                  <a:gd name="T22" fmla="*/ 153 w 174"/>
                  <a:gd name="T23" fmla="*/ 143 h 172"/>
                  <a:gd name="T24" fmla="*/ 139 w 174"/>
                  <a:gd name="T25" fmla="*/ 154 h 172"/>
                  <a:gd name="T26" fmla="*/ 125 w 174"/>
                  <a:gd name="T27" fmla="*/ 164 h 172"/>
                  <a:gd name="T28" fmla="*/ 110 w 174"/>
                  <a:gd name="T29" fmla="*/ 170 h 172"/>
                  <a:gd name="T30" fmla="*/ 94 w 174"/>
                  <a:gd name="T31" fmla="*/ 172 h 172"/>
                  <a:gd name="T32" fmla="*/ 76 w 174"/>
                  <a:gd name="T33" fmla="*/ 172 h 172"/>
                  <a:gd name="T34" fmla="*/ 61 w 174"/>
                  <a:gd name="T35" fmla="*/ 168 h 172"/>
                  <a:gd name="T36" fmla="*/ 43 w 174"/>
                  <a:gd name="T37" fmla="*/ 160 h 172"/>
                  <a:gd name="T38" fmla="*/ 43 w 174"/>
                  <a:gd name="T39" fmla="*/ 160 h 172"/>
                  <a:gd name="T40" fmla="*/ 29 w 174"/>
                  <a:gd name="T41" fmla="*/ 151 h 172"/>
                  <a:gd name="T42" fmla="*/ 17 w 174"/>
                  <a:gd name="T43" fmla="*/ 139 h 172"/>
                  <a:gd name="T44" fmla="*/ 10 w 174"/>
                  <a:gd name="T45" fmla="*/ 123 h 172"/>
                  <a:gd name="T46" fmla="*/ 4 w 174"/>
                  <a:gd name="T47" fmla="*/ 107 h 172"/>
                  <a:gd name="T48" fmla="*/ 0 w 174"/>
                  <a:gd name="T49" fmla="*/ 92 h 172"/>
                  <a:gd name="T50" fmla="*/ 2 w 174"/>
                  <a:gd name="T51" fmla="*/ 74 h 172"/>
                  <a:gd name="T52" fmla="*/ 6 w 174"/>
                  <a:gd name="T53" fmla="*/ 58 h 172"/>
                  <a:gd name="T54" fmla="*/ 12 w 174"/>
                  <a:gd name="T55" fmla="*/ 43 h 172"/>
                  <a:gd name="T56" fmla="*/ 12 w 174"/>
                  <a:gd name="T57" fmla="*/ 43 h 172"/>
                  <a:gd name="T58" fmla="*/ 21 w 174"/>
                  <a:gd name="T59" fmla="*/ 29 h 172"/>
                  <a:gd name="T60" fmla="*/ 35 w 174"/>
                  <a:gd name="T61" fmla="*/ 17 h 172"/>
                  <a:gd name="T62" fmla="*/ 49 w 174"/>
                  <a:gd name="T63" fmla="*/ 8 h 172"/>
                  <a:gd name="T64" fmla="*/ 64 w 174"/>
                  <a:gd name="T65" fmla="*/ 2 h 172"/>
                  <a:gd name="T66" fmla="*/ 80 w 174"/>
                  <a:gd name="T67" fmla="*/ 0 h 172"/>
                  <a:gd name="T68" fmla="*/ 98 w 174"/>
                  <a:gd name="T69" fmla="*/ 0 h 172"/>
                  <a:gd name="T70" fmla="*/ 115 w 174"/>
                  <a:gd name="T71" fmla="*/ 4 h 172"/>
                  <a:gd name="T72" fmla="*/ 131 w 174"/>
                  <a:gd name="T73" fmla="*/ 11 h 172"/>
                  <a:gd name="T74" fmla="*/ 131 w 174"/>
                  <a:gd name="T75" fmla="*/ 1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2">
                    <a:moveTo>
                      <a:pt x="131" y="11"/>
                    </a:moveTo>
                    <a:lnTo>
                      <a:pt x="131" y="11"/>
                    </a:lnTo>
                    <a:lnTo>
                      <a:pt x="145" y="21"/>
                    </a:lnTo>
                    <a:lnTo>
                      <a:pt x="157" y="33"/>
                    </a:lnTo>
                    <a:lnTo>
                      <a:pt x="164" y="49"/>
                    </a:lnTo>
                    <a:lnTo>
                      <a:pt x="170" y="62"/>
                    </a:lnTo>
                    <a:lnTo>
                      <a:pt x="174" y="80"/>
                    </a:lnTo>
                    <a:lnTo>
                      <a:pt x="172" y="96"/>
                    </a:lnTo>
                    <a:lnTo>
                      <a:pt x="170" y="113"/>
                    </a:lnTo>
                    <a:lnTo>
                      <a:pt x="162" y="129"/>
                    </a:lnTo>
                    <a:lnTo>
                      <a:pt x="162" y="129"/>
                    </a:lnTo>
                    <a:lnTo>
                      <a:pt x="153" y="143"/>
                    </a:lnTo>
                    <a:lnTo>
                      <a:pt x="139" y="154"/>
                    </a:lnTo>
                    <a:lnTo>
                      <a:pt x="125" y="164"/>
                    </a:lnTo>
                    <a:lnTo>
                      <a:pt x="110" y="170"/>
                    </a:lnTo>
                    <a:lnTo>
                      <a:pt x="94" y="172"/>
                    </a:lnTo>
                    <a:lnTo>
                      <a:pt x="76" y="172"/>
                    </a:lnTo>
                    <a:lnTo>
                      <a:pt x="61" y="168"/>
                    </a:lnTo>
                    <a:lnTo>
                      <a:pt x="43" y="160"/>
                    </a:lnTo>
                    <a:lnTo>
                      <a:pt x="43" y="160"/>
                    </a:lnTo>
                    <a:lnTo>
                      <a:pt x="29" y="151"/>
                    </a:lnTo>
                    <a:lnTo>
                      <a:pt x="17" y="139"/>
                    </a:lnTo>
                    <a:lnTo>
                      <a:pt x="10" y="123"/>
                    </a:lnTo>
                    <a:lnTo>
                      <a:pt x="4" y="107"/>
                    </a:lnTo>
                    <a:lnTo>
                      <a:pt x="0" y="92"/>
                    </a:lnTo>
                    <a:lnTo>
                      <a:pt x="2" y="74"/>
                    </a:lnTo>
                    <a:lnTo>
                      <a:pt x="6" y="58"/>
                    </a:lnTo>
                    <a:lnTo>
                      <a:pt x="12" y="43"/>
                    </a:lnTo>
                    <a:lnTo>
                      <a:pt x="12" y="43"/>
                    </a:lnTo>
                    <a:lnTo>
                      <a:pt x="21" y="29"/>
                    </a:lnTo>
                    <a:lnTo>
                      <a:pt x="35" y="17"/>
                    </a:lnTo>
                    <a:lnTo>
                      <a:pt x="49" y="8"/>
                    </a:lnTo>
                    <a:lnTo>
                      <a:pt x="64" y="2"/>
                    </a:lnTo>
                    <a:lnTo>
                      <a:pt x="80" y="0"/>
                    </a:lnTo>
                    <a:lnTo>
                      <a:pt x="98" y="0"/>
                    </a:lnTo>
                    <a:lnTo>
                      <a:pt x="115" y="4"/>
                    </a:lnTo>
                    <a:lnTo>
                      <a:pt x="131" y="11"/>
                    </a:lnTo>
                    <a:lnTo>
                      <a:pt x="13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5" name="Freeform 9"/>
              <p:cNvSpPr>
                <a:spLocks/>
              </p:cNvSpPr>
              <p:nvPr/>
            </p:nvSpPr>
            <p:spPr bwMode="auto">
              <a:xfrm>
                <a:off x="1651794" y="6389688"/>
                <a:ext cx="138112" cy="138112"/>
              </a:xfrm>
              <a:custGeom>
                <a:avLst/>
                <a:gdLst>
                  <a:gd name="T0" fmla="*/ 131 w 174"/>
                  <a:gd name="T1" fmla="*/ 12 h 175"/>
                  <a:gd name="T2" fmla="*/ 131 w 174"/>
                  <a:gd name="T3" fmla="*/ 12 h 175"/>
                  <a:gd name="T4" fmla="*/ 145 w 174"/>
                  <a:gd name="T5" fmla="*/ 22 h 175"/>
                  <a:gd name="T6" fmla="*/ 157 w 174"/>
                  <a:gd name="T7" fmla="*/ 36 h 175"/>
                  <a:gd name="T8" fmla="*/ 165 w 174"/>
                  <a:gd name="T9" fmla="*/ 49 h 175"/>
                  <a:gd name="T10" fmla="*/ 171 w 174"/>
                  <a:gd name="T11" fmla="*/ 65 h 175"/>
                  <a:gd name="T12" fmla="*/ 174 w 174"/>
                  <a:gd name="T13" fmla="*/ 81 h 175"/>
                  <a:gd name="T14" fmla="*/ 173 w 174"/>
                  <a:gd name="T15" fmla="*/ 98 h 175"/>
                  <a:gd name="T16" fmla="*/ 169 w 174"/>
                  <a:gd name="T17" fmla="*/ 114 h 175"/>
                  <a:gd name="T18" fmla="*/ 163 w 174"/>
                  <a:gd name="T19" fmla="*/ 132 h 175"/>
                  <a:gd name="T20" fmla="*/ 163 w 174"/>
                  <a:gd name="T21" fmla="*/ 132 h 175"/>
                  <a:gd name="T22" fmla="*/ 151 w 174"/>
                  <a:gd name="T23" fmla="*/ 145 h 175"/>
                  <a:gd name="T24" fmla="*/ 139 w 174"/>
                  <a:gd name="T25" fmla="*/ 157 h 175"/>
                  <a:gd name="T26" fmla="*/ 126 w 174"/>
                  <a:gd name="T27" fmla="*/ 165 h 175"/>
                  <a:gd name="T28" fmla="*/ 110 w 174"/>
                  <a:gd name="T29" fmla="*/ 171 h 175"/>
                  <a:gd name="T30" fmla="*/ 92 w 174"/>
                  <a:gd name="T31" fmla="*/ 175 h 175"/>
                  <a:gd name="T32" fmla="*/ 77 w 174"/>
                  <a:gd name="T33" fmla="*/ 173 h 175"/>
                  <a:gd name="T34" fmla="*/ 59 w 174"/>
                  <a:gd name="T35" fmla="*/ 171 h 175"/>
                  <a:gd name="T36" fmla="*/ 43 w 174"/>
                  <a:gd name="T37" fmla="*/ 163 h 175"/>
                  <a:gd name="T38" fmla="*/ 43 w 174"/>
                  <a:gd name="T39" fmla="*/ 163 h 175"/>
                  <a:gd name="T40" fmla="*/ 30 w 174"/>
                  <a:gd name="T41" fmla="*/ 153 h 175"/>
                  <a:gd name="T42" fmla="*/ 18 w 174"/>
                  <a:gd name="T43" fmla="*/ 139 h 175"/>
                  <a:gd name="T44" fmla="*/ 10 w 174"/>
                  <a:gd name="T45" fmla="*/ 126 h 175"/>
                  <a:gd name="T46" fmla="*/ 4 w 174"/>
                  <a:gd name="T47" fmla="*/ 110 h 175"/>
                  <a:gd name="T48" fmla="*/ 0 w 174"/>
                  <a:gd name="T49" fmla="*/ 94 h 175"/>
                  <a:gd name="T50" fmla="*/ 0 w 174"/>
                  <a:gd name="T51" fmla="*/ 77 h 175"/>
                  <a:gd name="T52" fmla="*/ 4 w 174"/>
                  <a:gd name="T53" fmla="*/ 61 h 175"/>
                  <a:gd name="T54" fmla="*/ 12 w 174"/>
                  <a:gd name="T55" fmla="*/ 43 h 175"/>
                  <a:gd name="T56" fmla="*/ 12 w 174"/>
                  <a:gd name="T57" fmla="*/ 43 h 175"/>
                  <a:gd name="T58" fmla="*/ 22 w 174"/>
                  <a:gd name="T59" fmla="*/ 30 h 175"/>
                  <a:gd name="T60" fmla="*/ 35 w 174"/>
                  <a:gd name="T61" fmla="*/ 18 h 175"/>
                  <a:gd name="T62" fmla="*/ 49 w 174"/>
                  <a:gd name="T63" fmla="*/ 10 h 175"/>
                  <a:gd name="T64" fmla="*/ 65 w 174"/>
                  <a:gd name="T65" fmla="*/ 4 h 175"/>
                  <a:gd name="T66" fmla="*/ 80 w 174"/>
                  <a:gd name="T67" fmla="*/ 0 h 175"/>
                  <a:gd name="T68" fmla="*/ 98 w 174"/>
                  <a:gd name="T69" fmla="*/ 2 h 175"/>
                  <a:gd name="T70" fmla="*/ 114 w 174"/>
                  <a:gd name="T71" fmla="*/ 6 h 175"/>
                  <a:gd name="T72" fmla="*/ 131 w 174"/>
                  <a:gd name="T73" fmla="*/ 12 h 175"/>
                  <a:gd name="T74" fmla="*/ 131 w 174"/>
                  <a:gd name="T75" fmla="*/ 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5">
                    <a:moveTo>
                      <a:pt x="131" y="12"/>
                    </a:moveTo>
                    <a:lnTo>
                      <a:pt x="131" y="12"/>
                    </a:lnTo>
                    <a:lnTo>
                      <a:pt x="145" y="22"/>
                    </a:lnTo>
                    <a:lnTo>
                      <a:pt x="157" y="36"/>
                    </a:lnTo>
                    <a:lnTo>
                      <a:pt x="165" y="49"/>
                    </a:lnTo>
                    <a:lnTo>
                      <a:pt x="171" y="65"/>
                    </a:lnTo>
                    <a:lnTo>
                      <a:pt x="174" y="81"/>
                    </a:lnTo>
                    <a:lnTo>
                      <a:pt x="173" y="98"/>
                    </a:lnTo>
                    <a:lnTo>
                      <a:pt x="169" y="114"/>
                    </a:lnTo>
                    <a:lnTo>
                      <a:pt x="163" y="132"/>
                    </a:lnTo>
                    <a:lnTo>
                      <a:pt x="163" y="132"/>
                    </a:lnTo>
                    <a:lnTo>
                      <a:pt x="151" y="145"/>
                    </a:lnTo>
                    <a:lnTo>
                      <a:pt x="139" y="157"/>
                    </a:lnTo>
                    <a:lnTo>
                      <a:pt x="126" y="165"/>
                    </a:lnTo>
                    <a:lnTo>
                      <a:pt x="110" y="171"/>
                    </a:lnTo>
                    <a:lnTo>
                      <a:pt x="92" y="175"/>
                    </a:lnTo>
                    <a:lnTo>
                      <a:pt x="77" y="173"/>
                    </a:lnTo>
                    <a:lnTo>
                      <a:pt x="59" y="171"/>
                    </a:lnTo>
                    <a:lnTo>
                      <a:pt x="43" y="163"/>
                    </a:lnTo>
                    <a:lnTo>
                      <a:pt x="43" y="163"/>
                    </a:lnTo>
                    <a:lnTo>
                      <a:pt x="30" y="153"/>
                    </a:lnTo>
                    <a:lnTo>
                      <a:pt x="18" y="139"/>
                    </a:lnTo>
                    <a:lnTo>
                      <a:pt x="10" y="126"/>
                    </a:lnTo>
                    <a:lnTo>
                      <a:pt x="4" y="110"/>
                    </a:lnTo>
                    <a:lnTo>
                      <a:pt x="0" y="94"/>
                    </a:lnTo>
                    <a:lnTo>
                      <a:pt x="0" y="77"/>
                    </a:lnTo>
                    <a:lnTo>
                      <a:pt x="4" y="61"/>
                    </a:lnTo>
                    <a:lnTo>
                      <a:pt x="12" y="43"/>
                    </a:lnTo>
                    <a:lnTo>
                      <a:pt x="12" y="43"/>
                    </a:lnTo>
                    <a:lnTo>
                      <a:pt x="22" y="30"/>
                    </a:lnTo>
                    <a:lnTo>
                      <a:pt x="35" y="18"/>
                    </a:lnTo>
                    <a:lnTo>
                      <a:pt x="49" y="10"/>
                    </a:lnTo>
                    <a:lnTo>
                      <a:pt x="65" y="4"/>
                    </a:lnTo>
                    <a:lnTo>
                      <a:pt x="80" y="0"/>
                    </a:lnTo>
                    <a:lnTo>
                      <a:pt x="98" y="2"/>
                    </a:lnTo>
                    <a:lnTo>
                      <a:pt x="114" y="6"/>
                    </a:lnTo>
                    <a:lnTo>
                      <a:pt x="131" y="12"/>
                    </a:lnTo>
                    <a:lnTo>
                      <a:pt x="13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6" name="Freeform 10"/>
              <p:cNvSpPr>
                <a:spLocks/>
              </p:cNvSpPr>
              <p:nvPr/>
            </p:nvSpPr>
            <p:spPr bwMode="auto">
              <a:xfrm>
                <a:off x="2032794" y="5776913"/>
                <a:ext cx="138112" cy="136525"/>
              </a:xfrm>
              <a:custGeom>
                <a:avLst/>
                <a:gdLst>
                  <a:gd name="T0" fmla="*/ 129 w 172"/>
                  <a:gd name="T1" fmla="*/ 11 h 172"/>
                  <a:gd name="T2" fmla="*/ 129 w 172"/>
                  <a:gd name="T3" fmla="*/ 11 h 172"/>
                  <a:gd name="T4" fmla="*/ 143 w 172"/>
                  <a:gd name="T5" fmla="*/ 21 h 172"/>
                  <a:gd name="T6" fmla="*/ 155 w 172"/>
                  <a:gd name="T7" fmla="*/ 33 h 172"/>
                  <a:gd name="T8" fmla="*/ 165 w 172"/>
                  <a:gd name="T9" fmla="*/ 47 h 172"/>
                  <a:gd name="T10" fmla="*/ 170 w 172"/>
                  <a:gd name="T11" fmla="*/ 62 h 172"/>
                  <a:gd name="T12" fmla="*/ 172 w 172"/>
                  <a:gd name="T13" fmla="*/ 80 h 172"/>
                  <a:gd name="T14" fmla="*/ 172 w 172"/>
                  <a:gd name="T15" fmla="*/ 96 h 172"/>
                  <a:gd name="T16" fmla="*/ 168 w 172"/>
                  <a:gd name="T17" fmla="*/ 113 h 172"/>
                  <a:gd name="T18" fmla="*/ 161 w 172"/>
                  <a:gd name="T19" fmla="*/ 129 h 172"/>
                  <a:gd name="T20" fmla="*/ 161 w 172"/>
                  <a:gd name="T21" fmla="*/ 129 h 172"/>
                  <a:gd name="T22" fmla="*/ 151 w 172"/>
                  <a:gd name="T23" fmla="*/ 143 h 172"/>
                  <a:gd name="T24" fmla="*/ 139 w 172"/>
                  <a:gd name="T25" fmla="*/ 154 h 172"/>
                  <a:gd name="T26" fmla="*/ 123 w 172"/>
                  <a:gd name="T27" fmla="*/ 164 h 172"/>
                  <a:gd name="T28" fmla="*/ 108 w 172"/>
                  <a:gd name="T29" fmla="*/ 170 h 172"/>
                  <a:gd name="T30" fmla="*/ 92 w 172"/>
                  <a:gd name="T31" fmla="*/ 172 h 172"/>
                  <a:gd name="T32" fmla="*/ 74 w 172"/>
                  <a:gd name="T33" fmla="*/ 172 h 172"/>
                  <a:gd name="T34" fmla="*/ 59 w 172"/>
                  <a:gd name="T35" fmla="*/ 168 h 172"/>
                  <a:gd name="T36" fmla="*/ 43 w 172"/>
                  <a:gd name="T37" fmla="*/ 160 h 172"/>
                  <a:gd name="T38" fmla="*/ 43 w 172"/>
                  <a:gd name="T39" fmla="*/ 160 h 172"/>
                  <a:gd name="T40" fmla="*/ 27 w 172"/>
                  <a:gd name="T41" fmla="*/ 150 h 172"/>
                  <a:gd name="T42" fmla="*/ 18 w 172"/>
                  <a:gd name="T43" fmla="*/ 139 h 172"/>
                  <a:gd name="T44" fmla="*/ 8 w 172"/>
                  <a:gd name="T45" fmla="*/ 123 h 172"/>
                  <a:gd name="T46" fmla="*/ 2 w 172"/>
                  <a:gd name="T47" fmla="*/ 107 h 172"/>
                  <a:gd name="T48" fmla="*/ 0 w 172"/>
                  <a:gd name="T49" fmla="*/ 92 h 172"/>
                  <a:gd name="T50" fmla="*/ 0 w 172"/>
                  <a:gd name="T51" fmla="*/ 74 h 172"/>
                  <a:gd name="T52" fmla="*/ 4 w 172"/>
                  <a:gd name="T53" fmla="*/ 58 h 172"/>
                  <a:gd name="T54" fmla="*/ 10 w 172"/>
                  <a:gd name="T55" fmla="*/ 43 h 172"/>
                  <a:gd name="T56" fmla="*/ 10 w 172"/>
                  <a:gd name="T57" fmla="*/ 43 h 172"/>
                  <a:gd name="T58" fmla="*/ 22 w 172"/>
                  <a:gd name="T59" fmla="*/ 27 h 172"/>
                  <a:gd name="T60" fmla="*/ 33 w 172"/>
                  <a:gd name="T61" fmla="*/ 17 h 172"/>
                  <a:gd name="T62" fmla="*/ 47 w 172"/>
                  <a:gd name="T63" fmla="*/ 7 h 172"/>
                  <a:gd name="T64" fmla="*/ 63 w 172"/>
                  <a:gd name="T65" fmla="*/ 2 h 172"/>
                  <a:gd name="T66" fmla="*/ 80 w 172"/>
                  <a:gd name="T67" fmla="*/ 0 h 172"/>
                  <a:gd name="T68" fmla="*/ 96 w 172"/>
                  <a:gd name="T69" fmla="*/ 0 h 172"/>
                  <a:gd name="T70" fmla="*/ 114 w 172"/>
                  <a:gd name="T71" fmla="*/ 4 h 172"/>
                  <a:gd name="T72" fmla="*/ 129 w 172"/>
                  <a:gd name="T73" fmla="*/ 11 h 172"/>
                  <a:gd name="T74" fmla="*/ 129 w 172"/>
                  <a:gd name="T75" fmla="*/ 1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72">
                    <a:moveTo>
                      <a:pt x="129" y="11"/>
                    </a:moveTo>
                    <a:lnTo>
                      <a:pt x="129" y="11"/>
                    </a:lnTo>
                    <a:lnTo>
                      <a:pt x="143" y="21"/>
                    </a:lnTo>
                    <a:lnTo>
                      <a:pt x="155" y="33"/>
                    </a:lnTo>
                    <a:lnTo>
                      <a:pt x="165" y="47"/>
                    </a:lnTo>
                    <a:lnTo>
                      <a:pt x="170" y="62"/>
                    </a:lnTo>
                    <a:lnTo>
                      <a:pt x="172" y="80"/>
                    </a:lnTo>
                    <a:lnTo>
                      <a:pt x="172" y="96"/>
                    </a:lnTo>
                    <a:lnTo>
                      <a:pt x="168" y="113"/>
                    </a:lnTo>
                    <a:lnTo>
                      <a:pt x="161" y="129"/>
                    </a:lnTo>
                    <a:lnTo>
                      <a:pt x="161" y="129"/>
                    </a:lnTo>
                    <a:lnTo>
                      <a:pt x="151" y="143"/>
                    </a:lnTo>
                    <a:lnTo>
                      <a:pt x="139" y="154"/>
                    </a:lnTo>
                    <a:lnTo>
                      <a:pt x="123" y="164"/>
                    </a:lnTo>
                    <a:lnTo>
                      <a:pt x="108" y="170"/>
                    </a:lnTo>
                    <a:lnTo>
                      <a:pt x="92" y="172"/>
                    </a:lnTo>
                    <a:lnTo>
                      <a:pt x="74" y="172"/>
                    </a:lnTo>
                    <a:lnTo>
                      <a:pt x="59" y="168"/>
                    </a:lnTo>
                    <a:lnTo>
                      <a:pt x="43" y="160"/>
                    </a:lnTo>
                    <a:lnTo>
                      <a:pt x="43" y="160"/>
                    </a:lnTo>
                    <a:lnTo>
                      <a:pt x="27" y="150"/>
                    </a:lnTo>
                    <a:lnTo>
                      <a:pt x="18" y="139"/>
                    </a:lnTo>
                    <a:lnTo>
                      <a:pt x="8" y="123"/>
                    </a:lnTo>
                    <a:lnTo>
                      <a:pt x="2" y="107"/>
                    </a:lnTo>
                    <a:lnTo>
                      <a:pt x="0" y="92"/>
                    </a:lnTo>
                    <a:lnTo>
                      <a:pt x="0" y="74"/>
                    </a:lnTo>
                    <a:lnTo>
                      <a:pt x="4" y="58"/>
                    </a:lnTo>
                    <a:lnTo>
                      <a:pt x="10" y="43"/>
                    </a:lnTo>
                    <a:lnTo>
                      <a:pt x="10" y="43"/>
                    </a:lnTo>
                    <a:lnTo>
                      <a:pt x="22" y="27"/>
                    </a:lnTo>
                    <a:lnTo>
                      <a:pt x="33" y="17"/>
                    </a:lnTo>
                    <a:lnTo>
                      <a:pt x="47" y="7"/>
                    </a:lnTo>
                    <a:lnTo>
                      <a:pt x="63" y="2"/>
                    </a:lnTo>
                    <a:lnTo>
                      <a:pt x="80" y="0"/>
                    </a:lnTo>
                    <a:lnTo>
                      <a:pt x="96" y="0"/>
                    </a:lnTo>
                    <a:lnTo>
                      <a:pt x="114" y="4"/>
                    </a:lnTo>
                    <a:lnTo>
                      <a:pt x="129" y="11"/>
                    </a:lnTo>
                    <a:lnTo>
                      <a:pt x="12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7" name="Freeform 11"/>
              <p:cNvSpPr>
                <a:spLocks/>
              </p:cNvSpPr>
              <p:nvPr/>
            </p:nvSpPr>
            <p:spPr bwMode="auto">
              <a:xfrm>
                <a:off x="2316956" y="5927726"/>
                <a:ext cx="138112" cy="138112"/>
              </a:xfrm>
              <a:custGeom>
                <a:avLst/>
                <a:gdLst>
                  <a:gd name="T0" fmla="*/ 132 w 175"/>
                  <a:gd name="T1" fmla="*/ 11 h 174"/>
                  <a:gd name="T2" fmla="*/ 132 w 175"/>
                  <a:gd name="T3" fmla="*/ 11 h 174"/>
                  <a:gd name="T4" fmla="*/ 145 w 175"/>
                  <a:gd name="T5" fmla="*/ 21 h 174"/>
                  <a:gd name="T6" fmla="*/ 157 w 175"/>
                  <a:gd name="T7" fmla="*/ 35 h 174"/>
                  <a:gd name="T8" fmla="*/ 165 w 175"/>
                  <a:gd name="T9" fmla="*/ 49 h 174"/>
                  <a:gd name="T10" fmla="*/ 171 w 175"/>
                  <a:gd name="T11" fmla="*/ 64 h 174"/>
                  <a:gd name="T12" fmla="*/ 175 w 175"/>
                  <a:gd name="T13" fmla="*/ 80 h 174"/>
                  <a:gd name="T14" fmla="*/ 175 w 175"/>
                  <a:gd name="T15" fmla="*/ 98 h 174"/>
                  <a:gd name="T16" fmla="*/ 171 w 175"/>
                  <a:gd name="T17" fmla="*/ 113 h 174"/>
                  <a:gd name="T18" fmla="*/ 163 w 175"/>
                  <a:gd name="T19" fmla="*/ 131 h 174"/>
                  <a:gd name="T20" fmla="*/ 163 w 175"/>
                  <a:gd name="T21" fmla="*/ 131 h 174"/>
                  <a:gd name="T22" fmla="*/ 153 w 175"/>
                  <a:gd name="T23" fmla="*/ 145 h 174"/>
                  <a:gd name="T24" fmla="*/ 140 w 175"/>
                  <a:gd name="T25" fmla="*/ 156 h 174"/>
                  <a:gd name="T26" fmla="*/ 126 w 175"/>
                  <a:gd name="T27" fmla="*/ 164 h 174"/>
                  <a:gd name="T28" fmla="*/ 110 w 175"/>
                  <a:gd name="T29" fmla="*/ 170 h 174"/>
                  <a:gd name="T30" fmla="*/ 94 w 175"/>
                  <a:gd name="T31" fmla="*/ 174 h 174"/>
                  <a:gd name="T32" fmla="*/ 77 w 175"/>
                  <a:gd name="T33" fmla="*/ 172 h 174"/>
                  <a:gd name="T34" fmla="*/ 61 w 175"/>
                  <a:gd name="T35" fmla="*/ 168 h 174"/>
                  <a:gd name="T36" fmla="*/ 46 w 175"/>
                  <a:gd name="T37" fmla="*/ 162 h 174"/>
                  <a:gd name="T38" fmla="*/ 46 w 175"/>
                  <a:gd name="T39" fmla="*/ 162 h 174"/>
                  <a:gd name="T40" fmla="*/ 30 w 175"/>
                  <a:gd name="T41" fmla="*/ 150 h 174"/>
                  <a:gd name="T42" fmla="*/ 18 w 175"/>
                  <a:gd name="T43" fmla="*/ 139 h 174"/>
                  <a:gd name="T44" fmla="*/ 10 w 175"/>
                  <a:gd name="T45" fmla="*/ 125 h 174"/>
                  <a:gd name="T46" fmla="*/ 4 w 175"/>
                  <a:gd name="T47" fmla="*/ 109 h 174"/>
                  <a:gd name="T48" fmla="*/ 0 w 175"/>
                  <a:gd name="T49" fmla="*/ 92 h 174"/>
                  <a:gd name="T50" fmla="*/ 2 w 175"/>
                  <a:gd name="T51" fmla="*/ 76 h 174"/>
                  <a:gd name="T52" fmla="*/ 6 w 175"/>
                  <a:gd name="T53" fmla="*/ 58 h 174"/>
                  <a:gd name="T54" fmla="*/ 12 w 175"/>
                  <a:gd name="T55" fmla="*/ 43 h 174"/>
                  <a:gd name="T56" fmla="*/ 12 w 175"/>
                  <a:gd name="T57" fmla="*/ 43 h 174"/>
                  <a:gd name="T58" fmla="*/ 24 w 175"/>
                  <a:gd name="T59" fmla="*/ 29 h 174"/>
                  <a:gd name="T60" fmla="*/ 36 w 175"/>
                  <a:gd name="T61" fmla="*/ 17 h 174"/>
                  <a:gd name="T62" fmla="*/ 49 w 175"/>
                  <a:gd name="T63" fmla="*/ 9 h 174"/>
                  <a:gd name="T64" fmla="*/ 65 w 175"/>
                  <a:gd name="T65" fmla="*/ 4 h 174"/>
                  <a:gd name="T66" fmla="*/ 83 w 175"/>
                  <a:gd name="T67" fmla="*/ 0 h 174"/>
                  <a:gd name="T68" fmla="*/ 98 w 175"/>
                  <a:gd name="T69" fmla="*/ 0 h 174"/>
                  <a:gd name="T70" fmla="*/ 116 w 175"/>
                  <a:gd name="T71" fmla="*/ 4 h 174"/>
                  <a:gd name="T72" fmla="*/ 132 w 175"/>
                  <a:gd name="T73" fmla="*/ 11 h 174"/>
                  <a:gd name="T74" fmla="*/ 132 w 175"/>
                  <a:gd name="T75"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4">
                    <a:moveTo>
                      <a:pt x="132" y="11"/>
                    </a:moveTo>
                    <a:lnTo>
                      <a:pt x="132" y="11"/>
                    </a:lnTo>
                    <a:lnTo>
                      <a:pt x="145" y="21"/>
                    </a:lnTo>
                    <a:lnTo>
                      <a:pt x="157" y="35"/>
                    </a:lnTo>
                    <a:lnTo>
                      <a:pt x="165" y="49"/>
                    </a:lnTo>
                    <a:lnTo>
                      <a:pt x="171" y="64"/>
                    </a:lnTo>
                    <a:lnTo>
                      <a:pt x="175" y="80"/>
                    </a:lnTo>
                    <a:lnTo>
                      <a:pt x="175" y="98"/>
                    </a:lnTo>
                    <a:lnTo>
                      <a:pt x="171" y="113"/>
                    </a:lnTo>
                    <a:lnTo>
                      <a:pt x="163" y="131"/>
                    </a:lnTo>
                    <a:lnTo>
                      <a:pt x="163" y="131"/>
                    </a:lnTo>
                    <a:lnTo>
                      <a:pt x="153" y="145"/>
                    </a:lnTo>
                    <a:lnTo>
                      <a:pt x="140" y="156"/>
                    </a:lnTo>
                    <a:lnTo>
                      <a:pt x="126" y="164"/>
                    </a:lnTo>
                    <a:lnTo>
                      <a:pt x="110" y="170"/>
                    </a:lnTo>
                    <a:lnTo>
                      <a:pt x="94" y="174"/>
                    </a:lnTo>
                    <a:lnTo>
                      <a:pt x="77" y="172"/>
                    </a:lnTo>
                    <a:lnTo>
                      <a:pt x="61" y="168"/>
                    </a:lnTo>
                    <a:lnTo>
                      <a:pt x="46" y="162"/>
                    </a:lnTo>
                    <a:lnTo>
                      <a:pt x="46" y="162"/>
                    </a:lnTo>
                    <a:lnTo>
                      <a:pt x="30" y="150"/>
                    </a:lnTo>
                    <a:lnTo>
                      <a:pt x="18" y="139"/>
                    </a:lnTo>
                    <a:lnTo>
                      <a:pt x="10" y="125"/>
                    </a:lnTo>
                    <a:lnTo>
                      <a:pt x="4" y="109"/>
                    </a:lnTo>
                    <a:lnTo>
                      <a:pt x="0" y="92"/>
                    </a:lnTo>
                    <a:lnTo>
                      <a:pt x="2" y="76"/>
                    </a:lnTo>
                    <a:lnTo>
                      <a:pt x="6" y="58"/>
                    </a:lnTo>
                    <a:lnTo>
                      <a:pt x="12" y="43"/>
                    </a:lnTo>
                    <a:lnTo>
                      <a:pt x="12" y="43"/>
                    </a:lnTo>
                    <a:lnTo>
                      <a:pt x="24" y="29"/>
                    </a:lnTo>
                    <a:lnTo>
                      <a:pt x="36" y="17"/>
                    </a:lnTo>
                    <a:lnTo>
                      <a:pt x="49" y="9"/>
                    </a:lnTo>
                    <a:lnTo>
                      <a:pt x="65" y="4"/>
                    </a:lnTo>
                    <a:lnTo>
                      <a:pt x="83" y="0"/>
                    </a:lnTo>
                    <a:lnTo>
                      <a:pt x="98" y="0"/>
                    </a:lnTo>
                    <a:lnTo>
                      <a:pt x="116" y="4"/>
                    </a:lnTo>
                    <a:lnTo>
                      <a:pt x="132" y="11"/>
                    </a:lnTo>
                    <a:lnTo>
                      <a:pt x="13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8" name="Freeform 12"/>
              <p:cNvSpPr>
                <a:spLocks/>
              </p:cNvSpPr>
              <p:nvPr/>
            </p:nvSpPr>
            <p:spPr bwMode="auto">
              <a:xfrm>
                <a:off x="1718469" y="6137276"/>
                <a:ext cx="234950" cy="317500"/>
              </a:xfrm>
              <a:custGeom>
                <a:avLst/>
                <a:gdLst>
                  <a:gd name="T0" fmla="*/ 279 w 296"/>
                  <a:gd name="T1" fmla="*/ 90 h 400"/>
                  <a:gd name="T2" fmla="*/ 279 w 296"/>
                  <a:gd name="T3" fmla="*/ 90 h 400"/>
                  <a:gd name="T4" fmla="*/ 286 w 296"/>
                  <a:gd name="T5" fmla="*/ 45 h 400"/>
                  <a:gd name="T6" fmla="*/ 296 w 296"/>
                  <a:gd name="T7" fmla="*/ 0 h 400"/>
                  <a:gd name="T8" fmla="*/ 296 w 296"/>
                  <a:gd name="T9" fmla="*/ 0 h 400"/>
                  <a:gd name="T10" fmla="*/ 249 w 296"/>
                  <a:gd name="T11" fmla="*/ 39 h 400"/>
                  <a:gd name="T12" fmla="*/ 204 w 296"/>
                  <a:gd name="T13" fmla="*/ 80 h 400"/>
                  <a:gd name="T14" fmla="*/ 163 w 296"/>
                  <a:gd name="T15" fmla="*/ 123 h 400"/>
                  <a:gd name="T16" fmla="*/ 124 w 296"/>
                  <a:gd name="T17" fmla="*/ 168 h 400"/>
                  <a:gd name="T18" fmla="*/ 89 w 296"/>
                  <a:gd name="T19" fmla="*/ 214 h 400"/>
                  <a:gd name="T20" fmla="*/ 57 w 296"/>
                  <a:gd name="T21" fmla="*/ 261 h 400"/>
                  <a:gd name="T22" fmla="*/ 28 w 296"/>
                  <a:gd name="T23" fmla="*/ 308 h 400"/>
                  <a:gd name="T24" fmla="*/ 0 w 296"/>
                  <a:gd name="T25" fmla="*/ 353 h 400"/>
                  <a:gd name="T26" fmla="*/ 0 w 296"/>
                  <a:gd name="T27" fmla="*/ 353 h 400"/>
                  <a:gd name="T28" fmla="*/ 42 w 296"/>
                  <a:gd name="T29" fmla="*/ 400 h 400"/>
                  <a:gd name="T30" fmla="*/ 42 w 296"/>
                  <a:gd name="T31" fmla="*/ 400 h 400"/>
                  <a:gd name="T32" fmla="*/ 65 w 296"/>
                  <a:gd name="T33" fmla="*/ 360 h 400"/>
                  <a:gd name="T34" fmla="*/ 89 w 296"/>
                  <a:gd name="T35" fmla="*/ 319 h 400"/>
                  <a:gd name="T36" fmla="*/ 114 w 296"/>
                  <a:gd name="T37" fmla="*/ 280 h 400"/>
                  <a:gd name="T38" fmla="*/ 143 w 296"/>
                  <a:gd name="T39" fmla="*/ 241 h 400"/>
                  <a:gd name="T40" fmla="*/ 173 w 296"/>
                  <a:gd name="T41" fmla="*/ 202 h 400"/>
                  <a:gd name="T42" fmla="*/ 206 w 296"/>
                  <a:gd name="T43" fmla="*/ 163 h 400"/>
                  <a:gd name="T44" fmla="*/ 241 w 296"/>
                  <a:gd name="T45" fmla="*/ 125 h 400"/>
                  <a:gd name="T46" fmla="*/ 279 w 296"/>
                  <a:gd name="T47" fmla="*/ 90 h 400"/>
                  <a:gd name="T48" fmla="*/ 279 w 296"/>
                  <a:gd name="T49" fmla="*/ 9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6" h="400">
                    <a:moveTo>
                      <a:pt x="279" y="90"/>
                    </a:moveTo>
                    <a:lnTo>
                      <a:pt x="279" y="90"/>
                    </a:lnTo>
                    <a:lnTo>
                      <a:pt x="286" y="45"/>
                    </a:lnTo>
                    <a:lnTo>
                      <a:pt x="296" y="0"/>
                    </a:lnTo>
                    <a:lnTo>
                      <a:pt x="296" y="0"/>
                    </a:lnTo>
                    <a:lnTo>
                      <a:pt x="249" y="39"/>
                    </a:lnTo>
                    <a:lnTo>
                      <a:pt x="204" y="80"/>
                    </a:lnTo>
                    <a:lnTo>
                      <a:pt x="163" y="123"/>
                    </a:lnTo>
                    <a:lnTo>
                      <a:pt x="124" y="168"/>
                    </a:lnTo>
                    <a:lnTo>
                      <a:pt x="89" y="214"/>
                    </a:lnTo>
                    <a:lnTo>
                      <a:pt x="57" y="261"/>
                    </a:lnTo>
                    <a:lnTo>
                      <a:pt x="28" y="308"/>
                    </a:lnTo>
                    <a:lnTo>
                      <a:pt x="0" y="353"/>
                    </a:lnTo>
                    <a:lnTo>
                      <a:pt x="0" y="353"/>
                    </a:lnTo>
                    <a:lnTo>
                      <a:pt x="42" y="400"/>
                    </a:lnTo>
                    <a:lnTo>
                      <a:pt x="42" y="400"/>
                    </a:lnTo>
                    <a:lnTo>
                      <a:pt x="65" y="360"/>
                    </a:lnTo>
                    <a:lnTo>
                      <a:pt x="89" y="319"/>
                    </a:lnTo>
                    <a:lnTo>
                      <a:pt x="114" y="280"/>
                    </a:lnTo>
                    <a:lnTo>
                      <a:pt x="143" y="241"/>
                    </a:lnTo>
                    <a:lnTo>
                      <a:pt x="173" y="202"/>
                    </a:lnTo>
                    <a:lnTo>
                      <a:pt x="206" y="163"/>
                    </a:lnTo>
                    <a:lnTo>
                      <a:pt x="241" y="125"/>
                    </a:lnTo>
                    <a:lnTo>
                      <a:pt x="279" y="90"/>
                    </a:lnTo>
                    <a:lnTo>
                      <a:pt x="279"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19" name="Freeform 13"/>
              <p:cNvSpPr>
                <a:spLocks/>
              </p:cNvSpPr>
              <p:nvPr/>
            </p:nvSpPr>
            <p:spPr bwMode="auto">
              <a:xfrm>
                <a:off x="1994694" y="5980113"/>
                <a:ext cx="379412" cy="184150"/>
              </a:xfrm>
              <a:custGeom>
                <a:avLst/>
                <a:gdLst>
                  <a:gd name="T0" fmla="*/ 22 w 478"/>
                  <a:gd name="T1" fmla="*/ 147 h 231"/>
                  <a:gd name="T2" fmla="*/ 22 w 478"/>
                  <a:gd name="T3" fmla="*/ 147 h 231"/>
                  <a:gd name="T4" fmla="*/ 10 w 478"/>
                  <a:gd name="T5" fmla="*/ 188 h 231"/>
                  <a:gd name="T6" fmla="*/ 0 w 478"/>
                  <a:gd name="T7" fmla="*/ 231 h 231"/>
                  <a:gd name="T8" fmla="*/ 0 w 478"/>
                  <a:gd name="T9" fmla="*/ 231 h 231"/>
                  <a:gd name="T10" fmla="*/ 27 w 478"/>
                  <a:gd name="T11" fmla="*/ 212 h 231"/>
                  <a:gd name="T12" fmla="*/ 57 w 478"/>
                  <a:gd name="T13" fmla="*/ 194 h 231"/>
                  <a:gd name="T14" fmla="*/ 86 w 478"/>
                  <a:gd name="T15" fmla="*/ 176 h 231"/>
                  <a:gd name="T16" fmla="*/ 118 w 478"/>
                  <a:gd name="T17" fmla="*/ 161 h 231"/>
                  <a:gd name="T18" fmla="*/ 178 w 478"/>
                  <a:gd name="T19" fmla="*/ 131 h 231"/>
                  <a:gd name="T20" fmla="*/ 239 w 478"/>
                  <a:gd name="T21" fmla="*/ 108 h 231"/>
                  <a:gd name="T22" fmla="*/ 302 w 478"/>
                  <a:gd name="T23" fmla="*/ 88 h 231"/>
                  <a:gd name="T24" fmla="*/ 362 w 478"/>
                  <a:gd name="T25" fmla="*/ 71 h 231"/>
                  <a:gd name="T26" fmla="*/ 421 w 478"/>
                  <a:gd name="T27" fmla="*/ 59 h 231"/>
                  <a:gd name="T28" fmla="*/ 478 w 478"/>
                  <a:gd name="T29" fmla="*/ 49 h 231"/>
                  <a:gd name="T30" fmla="*/ 478 w 478"/>
                  <a:gd name="T31" fmla="*/ 49 h 231"/>
                  <a:gd name="T32" fmla="*/ 449 w 478"/>
                  <a:gd name="T33" fmla="*/ 24 h 231"/>
                  <a:gd name="T34" fmla="*/ 415 w 478"/>
                  <a:gd name="T35" fmla="*/ 0 h 231"/>
                  <a:gd name="T36" fmla="*/ 415 w 478"/>
                  <a:gd name="T37" fmla="*/ 0 h 231"/>
                  <a:gd name="T38" fmla="*/ 368 w 478"/>
                  <a:gd name="T39" fmla="*/ 10 h 231"/>
                  <a:gd name="T40" fmla="*/ 319 w 478"/>
                  <a:gd name="T41" fmla="*/ 22 h 231"/>
                  <a:gd name="T42" fmla="*/ 270 w 478"/>
                  <a:gd name="T43" fmla="*/ 35 h 231"/>
                  <a:gd name="T44" fmla="*/ 219 w 478"/>
                  <a:gd name="T45" fmla="*/ 53 h 231"/>
                  <a:gd name="T46" fmla="*/ 170 w 478"/>
                  <a:gd name="T47" fmla="*/ 73 h 231"/>
                  <a:gd name="T48" fmla="*/ 119 w 478"/>
                  <a:gd name="T49" fmla="*/ 94 h 231"/>
                  <a:gd name="T50" fmla="*/ 71 w 478"/>
                  <a:gd name="T51" fmla="*/ 120 h 231"/>
                  <a:gd name="T52" fmla="*/ 22 w 478"/>
                  <a:gd name="T53" fmla="*/ 147 h 231"/>
                  <a:gd name="T54" fmla="*/ 22 w 478"/>
                  <a:gd name="T55" fmla="*/ 14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8" h="231">
                    <a:moveTo>
                      <a:pt x="22" y="147"/>
                    </a:moveTo>
                    <a:lnTo>
                      <a:pt x="22" y="147"/>
                    </a:lnTo>
                    <a:lnTo>
                      <a:pt x="10" y="188"/>
                    </a:lnTo>
                    <a:lnTo>
                      <a:pt x="0" y="231"/>
                    </a:lnTo>
                    <a:lnTo>
                      <a:pt x="0" y="231"/>
                    </a:lnTo>
                    <a:lnTo>
                      <a:pt x="27" y="212"/>
                    </a:lnTo>
                    <a:lnTo>
                      <a:pt x="57" y="194"/>
                    </a:lnTo>
                    <a:lnTo>
                      <a:pt x="86" y="176"/>
                    </a:lnTo>
                    <a:lnTo>
                      <a:pt x="118" y="161"/>
                    </a:lnTo>
                    <a:lnTo>
                      <a:pt x="178" y="131"/>
                    </a:lnTo>
                    <a:lnTo>
                      <a:pt x="239" y="108"/>
                    </a:lnTo>
                    <a:lnTo>
                      <a:pt x="302" y="88"/>
                    </a:lnTo>
                    <a:lnTo>
                      <a:pt x="362" y="71"/>
                    </a:lnTo>
                    <a:lnTo>
                      <a:pt x="421" y="59"/>
                    </a:lnTo>
                    <a:lnTo>
                      <a:pt x="478" y="49"/>
                    </a:lnTo>
                    <a:lnTo>
                      <a:pt x="478" y="49"/>
                    </a:lnTo>
                    <a:lnTo>
                      <a:pt x="449" y="24"/>
                    </a:lnTo>
                    <a:lnTo>
                      <a:pt x="415" y="0"/>
                    </a:lnTo>
                    <a:lnTo>
                      <a:pt x="415" y="0"/>
                    </a:lnTo>
                    <a:lnTo>
                      <a:pt x="368" y="10"/>
                    </a:lnTo>
                    <a:lnTo>
                      <a:pt x="319" y="22"/>
                    </a:lnTo>
                    <a:lnTo>
                      <a:pt x="270" y="35"/>
                    </a:lnTo>
                    <a:lnTo>
                      <a:pt x="219" y="53"/>
                    </a:lnTo>
                    <a:lnTo>
                      <a:pt x="170" y="73"/>
                    </a:lnTo>
                    <a:lnTo>
                      <a:pt x="119" y="94"/>
                    </a:lnTo>
                    <a:lnTo>
                      <a:pt x="71" y="120"/>
                    </a:lnTo>
                    <a:lnTo>
                      <a:pt x="22" y="147"/>
                    </a:lnTo>
                    <a:lnTo>
                      <a:pt x="2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0" name="Freeform 14"/>
              <p:cNvSpPr>
                <a:spLocks/>
              </p:cNvSpPr>
              <p:nvPr/>
            </p:nvSpPr>
            <p:spPr bwMode="auto">
              <a:xfrm>
                <a:off x="2388394" y="5957888"/>
                <a:ext cx="244475" cy="53975"/>
              </a:xfrm>
              <a:custGeom>
                <a:avLst/>
                <a:gdLst>
                  <a:gd name="T0" fmla="*/ 0 w 307"/>
                  <a:gd name="T1" fmla="*/ 14 h 66"/>
                  <a:gd name="T2" fmla="*/ 0 w 307"/>
                  <a:gd name="T3" fmla="*/ 14 h 66"/>
                  <a:gd name="T4" fmla="*/ 39 w 307"/>
                  <a:gd name="T5" fmla="*/ 49 h 66"/>
                  <a:gd name="T6" fmla="*/ 39 w 307"/>
                  <a:gd name="T7" fmla="*/ 49 h 66"/>
                  <a:gd name="T8" fmla="*/ 58 w 307"/>
                  <a:gd name="T9" fmla="*/ 66 h 66"/>
                  <a:gd name="T10" fmla="*/ 58 w 307"/>
                  <a:gd name="T11" fmla="*/ 66 h 66"/>
                  <a:gd name="T12" fmla="*/ 101 w 307"/>
                  <a:gd name="T13" fmla="*/ 62 h 66"/>
                  <a:gd name="T14" fmla="*/ 143 w 307"/>
                  <a:gd name="T15" fmla="*/ 61 h 66"/>
                  <a:gd name="T16" fmla="*/ 213 w 307"/>
                  <a:gd name="T17" fmla="*/ 59 h 66"/>
                  <a:gd name="T18" fmla="*/ 268 w 307"/>
                  <a:gd name="T19" fmla="*/ 59 h 66"/>
                  <a:gd name="T20" fmla="*/ 307 w 307"/>
                  <a:gd name="T21" fmla="*/ 62 h 66"/>
                  <a:gd name="T22" fmla="*/ 307 w 307"/>
                  <a:gd name="T23" fmla="*/ 62 h 66"/>
                  <a:gd name="T24" fmla="*/ 286 w 307"/>
                  <a:gd name="T25" fmla="*/ 31 h 66"/>
                  <a:gd name="T26" fmla="*/ 266 w 307"/>
                  <a:gd name="T27" fmla="*/ 2 h 66"/>
                  <a:gd name="T28" fmla="*/ 266 w 307"/>
                  <a:gd name="T29" fmla="*/ 2 h 66"/>
                  <a:gd name="T30" fmla="*/ 215 w 307"/>
                  <a:gd name="T31" fmla="*/ 0 h 66"/>
                  <a:gd name="T32" fmla="*/ 152 w 307"/>
                  <a:gd name="T33" fmla="*/ 2 h 66"/>
                  <a:gd name="T34" fmla="*/ 80 w 307"/>
                  <a:gd name="T35" fmla="*/ 6 h 66"/>
                  <a:gd name="T36" fmla="*/ 0 w 307"/>
                  <a:gd name="T37" fmla="*/ 14 h 66"/>
                  <a:gd name="T38" fmla="*/ 0 w 307"/>
                  <a:gd name="T39"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7" h="66">
                    <a:moveTo>
                      <a:pt x="0" y="14"/>
                    </a:moveTo>
                    <a:lnTo>
                      <a:pt x="0" y="14"/>
                    </a:lnTo>
                    <a:lnTo>
                      <a:pt x="39" y="49"/>
                    </a:lnTo>
                    <a:lnTo>
                      <a:pt x="39" y="49"/>
                    </a:lnTo>
                    <a:lnTo>
                      <a:pt x="58" y="66"/>
                    </a:lnTo>
                    <a:lnTo>
                      <a:pt x="58" y="66"/>
                    </a:lnTo>
                    <a:lnTo>
                      <a:pt x="101" y="62"/>
                    </a:lnTo>
                    <a:lnTo>
                      <a:pt x="143" y="61"/>
                    </a:lnTo>
                    <a:lnTo>
                      <a:pt x="213" y="59"/>
                    </a:lnTo>
                    <a:lnTo>
                      <a:pt x="268" y="59"/>
                    </a:lnTo>
                    <a:lnTo>
                      <a:pt x="307" y="62"/>
                    </a:lnTo>
                    <a:lnTo>
                      <a:pt x="307" y="62"/>
                    </a:lnTo>
                    <a:lnTo>
                      <a:pt x="286" y="31"/>
                    </a:lnTo>
                    <a:lnTo>
                      <a:pt x="266" y="2"/>
                    </a:lnTo>
                    <a:lnTo>
                      <a:pt x="266" y="2"/>
                    </a:lnTo>
                    <a:lnTo>
                      <a:pt x="215" y="0"/>
                    </a:lnTo>
                    <a:lnTo>
                      <a:pt x="152" y="2"/>
                    </a:lnTo>
                    <a:lnTo>
                      <a:pt x="80" y="6"/>
                    </a:lnTo>
                    <a:lnTo>
                      <a:pt x="0" y="14"/>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1" name="Freeform 15"/>
              <p:cNvSpPr>
                <a:spLocks/>
              </p:cNvSpPr>
              <p:nvPr/>
            </p:nvSpPr>
            <p:spPr bwMode="auto">
              <a:xfrm>
                <a:off x="1610519" y="6462713"/>
                <a:ext cx="119062" cy="268287"/>
              </a:xfrm>
              <a:custGeom>
                <a:avLst/>
                <a:gdLst>
                  <a:gd name="T0" fmla="*/ 106 w 149"/>
                  <a:gd name="T1" fmla="*/ 0 h 339"/>
                  <a:gd name="T2" fmla="*/ 106 w 149"/>
                  <a:gd name="T3" fmla="*/ 0 h 339"/>
                  <a:gd name="T4" fmla="*/ 86 w 149"/>
                  <a:gd name="T5" fmla="*/ 42 h 339"/>
                  <a:gd name="T6" fmla="*/ 69 w 149"/>
                  <a:gd name="T7" fmla="*/ 83 h 339"/>
                  <a:gd name="T8" fmla="*/ 39 w 149"/>
                  <a:gd name="T9" fmla="*/ 157 h 339"/>
                  <a:gd name="T10" fmla="*/ 18 w 149"/>
                  <a:gd name="T11" fmla="*/ 226 h 339"/>
                  <a:gd name="T12" fmla="*/ 0 w 149"/>
                  <a:gd name="T13" fmla="*/ 280 h 339"/>
                  <a:gd name="T14" fmla="*/ 0 w 149"/>
                  <a:gd name="T15" fmla="*/ 280 h 339"/>
                  <a:gd name="T16" fmla="*/ 24 w 149"/>
                  <a:gd name="T17" fmla="*/ 310 h 339"/>
                  <a:gd name="T18" fmla="*/ 47 w 149"/>
                  <a:gd name="T19" fmla="*/ 339 h 339"/>
                  <a:gd name="T20" fmla="*/ 47 w 149"/>
                  <a:gd name="T21" fmla="*/ 339 h 339"/>
                  <a:gd name="T22" fmla="*/ 59 w 149"/>
                  <a:gd name="T23" fmla="*/ 288 h 339"/>
                  <a:gd name="T24" fmla="*/ 81 w 149"/>
                  <a:gd name="T25" fmla="*/ 222 h 339"/>
                  <a:gd name="T26" fmla="*/ 94 w 149"/>
                  <a:gd name="T27" fmla="*/ 181 h 339"/>
                  <a:gd name="T28" fmla="*/ 110 w 149"/>
                  <a:gd name="T29" fmla="*/ 139 h 339"/>
                  <a:gd name="T30" fmla="*/ 128 w 149"/>
                  <a:gd name="T31" fmla="*/ 94 h 339"/>
                  <a:gd name="T32" fmla="*/ 149 w 149"/>
                  <a:gd name="T33" fmla="*/ 47 h 339"/>
                  <a:gd name="T34" fmla="*/ 149 w 149"/>
                  <a:gd name="T35" fmla="*/ 47 h 339"/>
                  <a:gd name="T36" fmla="*/ 106 w 149"/>
                  <a:gd name="T37" fmla="*/ 0 h 339"/>
                  <a:gd name="T38" fmla="*/ 106 w 149"/>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339">
                    <a:moveTo>
                      <a:pt x="106" y="0"/>
                    </a:moveTo>
                    <a:lnTo>
                      <a:pt x="106" y="0"/>
                    </a:lnTo>
                    <a:lnTo>
                      <a:pt x="86" y="42"/>
                    </a:lnTo>
                    <a:lnTo>
                      <a:pt x="69" y="83"/>
                    </a:lnTo>
                    <a:lnTo>
                      <a:pt x="39" y="157"/>
                    </a:lnTo>
                    <a:lnTo>
                      <a:pt x="18" y="226"/>
                    </a:lnTo>
                    <a:lnTo>
                      <a:pt x="0" y="280"/>
                    </a:lnTo>
                    <a:lnTo>
                      <a:pt x="0" y="280"/>
                    </a:lnTo>
                    <a:lnTo>
                      <a:pt x="24" y="310"/>
                    </a:lnTo>
                    <a:lnTo>
                      <a:pt x="47" y="339"/>
                    </a:lnTo>
                    <a:lnTo>
                      <a:pt x="47" y="339"/>
                    </a:lnTo>
                    <a:lnTo>
                      <a:pt x="59" y="288"/>
                    </a:lnTo>
                    <a:lnTo>
                      <a:pt x="81" y="222"/>
                    </a:lnTo>
                    <a:lnTo>
                      <a:pt x="94" y="181"/>
                    </a:lnTo>
                    <a:lnTo>
                      <a:pt x="110" y="139"/>
                    </a:lnTo>
                    <a:lnTo>
                      <a:pt x="128" y="94"/>
                    </a:lnTo>
                    <a:lnTo>
                      <a:pt x="149" y="47"/>
                    </a:lnTo>
                    <a:lnTo>
                      <a:pt x="149" y="47"/>
                    </a:lnTo>
                    <a:lnTo>
                      <a:pt x="106" y="0"/>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2" name="Freeform 16"/>
              <p:cNvSpPr>
                <a:spLocks/>
              </p:cNvSpPr>
              <p:nvPr/>
            </p:nvSpPr>
            <p:spPr bwMode="auto">
              <a:xfrm>
                <a:off x="1953419" y="5857876"/>
                <a:ext cx="160337" cy="279400"/>
              </a:xfrm>
              <a:custGeom>
                <a:avLst/>
                <a:gdLst>
                  <a:gd name="T0" fmla="*/ 75 w 204"/>
                  <a:gd name="T1" fmla="*/ 302 h 353"/>
                  <a:gd name="T2" fmla="*/ 75 w 204"/>
                  <a:gd name="T3" fmla="*/ 302 h 353"/>
                  <a:gd name="T4" fmla="*/ 88 w 204"/>
                  <a:gd name="T5" fmla="*/ 263 h 353"/>
                  <a:gd name="T6" fmla="*/ 102 w 204"/>
                  <a:gd name="T7" fmla="*/ 224 h 353"/>
                  <a:gd name="T8" fmla="*/ 118 w 204"/>
                  <a:gd name="T9" fmla="*/ 187 h 353"/>
                  <a:gd name="T10" fmla="*/ 135 w 204"/>
                  <a:gd name="T11" fmla="*/ 149 h 353"/>
                  <a:gd name="T12" fmla="*/ 169 w 204"/>
                  <a:gd name="T13" fmla="*/ 81 h 353"/>
                  <a:gd name="T14" fmla="*/ 204 w 204"/>
                  <a:gd name="T15" fmla="*/ 20 h 353"/>
                  <a:gd name="T16" fmla="*/ 204 w 204"/>
                  <a:gd name="T17" fmla="*/ 20 h 353"/>
                  <a:gd name="T18" fmla="*/ 147 w 204"/>
                  <a:gd name="T19" fmla="*/ 0 h 353"/>
                  <a:gd name="T20" fmla="*/ 147 w 204"/>
                  <a:gd name="T21" fmla="*/ 0 h 353"/>
                  <a:gd name="T22" fmla="*/ 125 w 204"/>
                  <a:gd name="T23" fmla="*/ 38 h 353"/>
                  <a:gd name="T24" fmla="*/ 104 w 204"/>
                  <a:gd name="T25" fmla="*/ 77 h 353"/>
                  <a:gd name="T26" fmla="*/ 84 w 204"/>
                  <a:gd name="T27" fmla="*/ 118 h 353"/>
                  <a:gd name="T28" fmla="*/ 65 w 204"/>
                  <a:gd name="T29" fmla="*/ 163 h 353"/>
                  <a:gd name="T30" fmla="*/ 45 w 204"/>
                  <a:gd name="T31" fmla="*/ 208 h 353"/>
                  <a:gd name="T32" fmla="*/ 30 w 204"/>
                  <a:gd name="T33" fmla="*/ 255 h 353"/>
                  <a:gd name="T34" fmla="*/ 14 w 204"/>
                  <a:gd name="T35" fmla="*/ 304 h 353"/>
                  <a:gd name="T36" fmla="*/ 0 w 204"/>
                  <a:gd name="T37" fmla="*/ 353 h 353"/>
                  <a:gd name="T38" fmla="*/ 0 w 204"/>
                  <a:gd name="T39" fmla="*/ 353 h 353"/>
                  <a:gd name="T40" fmla="*/ 8 w 204"/>
                  <a:gd name="T41" fmla="*/ 347 h 353"/>
                  <a:gd name="T42" fmla="*/ 8 w 204"/>
                  <a:gd name="T43" fmla="*/ 347 h 353"/>
                  <a:gd name="T44" fmla="*/ 41 w 204"/>
                  <a:gd name="T45" fmla="*/ 324 h 353"/>
                  <a:gd name="T46" fmla="*/ 75 w 204"/>
                  <a:gd name="T47" fmla="*/ 302 h 353"/>
                  <a:gd name="T48" fmla="*/ 75 w 204"/>
                  <a:gd name="T49" fmla="*/ 30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353">
                    <a:moveTo>
                      <a:pt x="75" y="302"/>
                    </a:moveTo>
                    <a:lnTo>
                      <a:pt x="75" y="302"/>
                    </a:lnTo>
                    <a:lnTo>
                      <a:pt x="88" y="263"/>
                    </a:lnTo>
                    <a:lnTo>
                      <a:pt x="102" y="224"/>
                    </a:lnTo>
                    <a:lnTo>
                      <a:pt x="118" y="187"/>
                    </a:lnTo>
                    <a:lnTo>
                      <a:pt x="135" y="149"/>
                    </a:lnTo>
                    <a:lnTo>
                      <a:pt x="169" y="81"/>
                    </a:lnTo>
                    <a:lnTo>
                      <a:pt x="204" y="20"/>
                    </a:lnTo>
                    <a:lnTo>
                      <a:pt x="204" y="20"/>
                    </a:lnTo>
                    <a:lnTo>
                      <a:pt x="147" y="0"/>
                    </a:lnTo>
                    <a:lnTo>
                      <a:pt x="147" y="0"/>
                    </a:lnTo>
                    <a:lnTo>
                      <a:pt x="125" y="38"/>
                    </a:lnTo>
                    <a:lnTo>
                      <a:pt x="104" y="77"/>
                    </a:lnTo>
                    <a:lnTo>
                      <a:pt x="84" y="118"/>
                    </a:lnTo>
                    <a:lnTo>
                      <a:pt x="65" y="163"/>
                    </a:lnTo>
                    <a:lnTo>
                      <a:pt x="45" y="208"/>
                    </a:lnTo>
                    <a:lnTo>
                      <a:pt x="30" y="255"/>
                    </a:lnTo>
                    <a:lnTo>
                      <a:pt x="14" y="304"/>
                    </a:lnTo>
                    <a:lnTo>
                      <a:pt x="0" y="353"/>
                    </a:lnTo>
                    <a:lnTo>
                      <a:pt x="0" y="353"/>
                    </a:lnTo>
                    <a:lnTo>
                      <a:pt x="8" y="347"/>
                    </a:lnTo>
                    <a:lnTo>
                      <a:pt x="8" y="347"/>
                    </a:lnTo>
                    <a:lnTo>
                      <a:pt x="41" y="324"/>
                    </a:lnTo>
                    <a:lnTo>
                      <a:pt x="75" y="302"/>
                    </a:lnTo>
                    <a:lnTo>
                      <a:pt x="75" y="3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3" name="Freeform 17"/>
              <p:cNvSpPr>
                <a:spLocks/>
              </p:cNvSpPr>
              <p:nvPr/>
            </p:nvSpPr>
            <p:spPr bwMode="auto">
              <a:xfrm>
                <a:off x="2094706" y="5718176"/>
                <a:ext cx="125412" cy="114300"/>
              </a:xfrm>
              <a:custGeom>
                <a:avLst/>
                <a:gdLst>
                  <a:gd name="T0" fmla="*/ 57 w 159"/>
                  <a:gd name="T1" fmla="*/ 145 h 145"/>
                  <a:gd name="T2" fmla="*/ 57 w 159"/>
                  <a:gd name="T3" fmla="*/ 145 h 145"/>
                  <a:gd name="T4" fmla="*/ 87 w 159"/>
                  <a:gd name="T5" fmla="*/ 102 h 145"/>
                  <a:gd name="T6" fmla="*/ 114 w 159"/>
                  <a:gd name="T7" fmla="*/ 65 h 145"/>
                  <a:gd name="T8" fmla="*/ 159 w 159"/>
                  <a:gd name="T9" fmla="*/ 8 h 145"/>
                  <a:gd name="T10" fmla="*/ 159 w 159"/>
                  <a:gd name="T11" fmla="*/ 8 h 145"/>
                  <a:gd name="T12" fmla="*/ 124 w 159"/>
                  <a:gd name="T13" fmla="*/ 4 h 145"/>
                  <a:gd name="T14" fmla="*/ 90 w 159"/>
                  <a:gd name="T15" fmla="*/ 0 h 145"/>
                  <a:gd name="T16" fmla="*/ 90 w 159"/>
                  <a:gd name="T17" fmla="*/ 0 h 145"/>
                  <a:gd name="T18" fmla="*/ 49 w 159"/>
                  <a:gd name="T19" fmla="*/ 55 h 145"/>
                  <a:gd name="T20" fmla="*/ 26 w 159"/>
                  <a:gd name="T21" fmla="*/ 88 h 145"/>
                  <a:gd name="T22" fmla="*/ 0 w 159"/>
                  <a:gd name="T23" fmla="*/ 126 h 145"/>
                  <a:gd name="T24" fmla="*/ 0 w 159"/>
                  <a:gd name="T25" fmla="*/ 126 h 145"/>
                  <a:gd name="T26" fmla="*/ 57 w 159"/>
                  <a:gd name="T27" fmla="*/ 145 h 145"/>
                  <a:gd name="T28" fmla="*/ 57 w 159"/>
                  <a:gd name="T2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45">
                    <a:moveTo>
                      <a:pt x="57" y="145"/>
                    </a:moveTo>
                    <a:lnTo>
                      <a:pt x="57" y="145"/>
                    </a:lnTo>
                    <a:lnTo>
                      <a:pt x="87" y="102"/>
                    </a:lnTo>
                    <a:lnTo>
                      <a:pt x="114" y="65"/>
                    </a:lnTo>
                    <a:lnTo>
                      <a:pt x="159" y="8"/>
                    </a:lnTo>
                    <a:lnTo>
                      <a:pt x="159" y="8"/>
                    </a:lnTo>
                    <a:lnTo>
                      <a:pt x="124" y="4"/>
                    </a:lnTo>
                    <a:lnTo>
                      <a:pt x="90" y="0"/>
                    </a:lnTo>
                    <a:lnTo>
                      <a:pt x="90" y="0"/>
                    </a:lnTo>
                    <a:lnTo>
                      <a:pt x="49" y="55"/>
                    </a:lnTo>
                    <a:lnTo>
                      <a:pt x="26" y="88"/>
                    </a:lnTo>
                    <a:lnTo>
                      <a:pt x="0" y="126"/>
                    </a:lnTo>
                    <a:lnTo>
                      <a:pt x="0" y="126"/>
                    </a:lnTo>
                    <a:lnTo>
                      <a:pt x="57" y="145"/>
                    </a:lnTo>
                    <a:lnTo>
                      <a:pt x="5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4" name="Freeform 18"/>
              <p:cNvSpPr>
                <a:spLocks/>
              </p:cNvSpPr>
              <p:nvPr/>
            </p:nvSpPr>
            <p:spPr bwMode="auto">
              <a:xfrm>
                <a:off x="1929606" y="6164263"/>
                <a:ext cx="122237" cy="492125"/>
              </a:xfrm>
              <a:custGeom>
                <a:avLst/>
                <a:gdLst>
                  <a:gd name="T0" fmla="*/ 12 w 154"/>
                  <a:gd name="T1" fmla="*/ 57 h 621"/>
                  <a:gd name="T2" fmla="*/ 12 w 154"/>
                  <a:gd name="T3" fmla="*/ 57 h 621"/>
                  <a:gd name="T4" fmla="*/ 6 w 154"/>
                  <a:gd name="T5" fmla="*/ 92 h 621"/>
                  <a:gd name="T6" fmla="*/ 4 w 154"/>
                  <a:gd name="T7" fmla="*/ 128 h 621"/>
                  <a:gd name="T8" fmla="*/ 2 w 154"/>
                  <a:gd name="T9" fmla="*/ 165 h 621"/>
                  <a:gd name="T10" fmla="*/ 0 w 154"/>
                  <a:gd name="T11" fmla="*/ 202 h 621"/>
                  <a:gd name="T12" fmla="*/ 0 w 154"/>
                  <a:gd name="T13" fmla="*/ 202 h 621"/>
                  <a:gd name="T14" fmla="*/ 2 w 154"/>
                  <a:gd name="T15" fmla="*/ 255 h 621"/>
                  <a:gd name="T16" fmla="*/ 6 w 154"/>
                  <a:gd name="T17" fmla="*/ 306 h 621"/>
                  <a:gd name="T18" fmla="*/ 13 w 154"/>
                  <a:gd name="T19" fmla="*/ 357 h 621"/>
                  <a:gd name="T20" fmla="*/ 21 w 154"/>
                  <a:gd name="T21" fmla="*/ 406 h 621"/>
                  <a:gd name="T22" fmla="*/ 33 w 154"/>
                  <a:gd name="T23" fmla="*/ 453 h 621"/>
                  <a:gd name="T24" fmla="*/ 47 w 154"/>
                  <a:gd name="T25" fmla="*/ 500 h 621"/>
                  <a:gd name="T26" fmla="*/ 62 w 154"/>
                  <a:gd name="T27" fmla="*/ 547 h 621"/>
                  <a:gd name="T28" fmla="*/ 78 w 154"/>
                  <a:gd name="T29" fmla="*/ 590 h 621"/>
                  <a:gd name="T30" fmla="*/ 78 w 154"/>
                  <a:gd name="T31" fmla="*/ 590 h 621"/>
                  <a:gd name="T32" fmla="*/ 117 w 154"/>
                  <a:gd name="T33" fmla="*/ 606 h 621"/>
                  <a:gd name="T34" fmla="*/ 154 w 154"/>
                  <a:gd name="T35" fmla="*/ 621 h 621"/>
                  <a:gd name="T36" fmla="*/ 154 w 154"/>
                  <a:gd name="T37" fmla="*/ 621 h 621"/>
                  <a:gd name="T38" fmla="*/ 135 w 154"/>
                  <a:gd name="T39" fmla="*/ 574 h 621"/>
                  <a:gd name="T40" fmla="*/ 117 w 154"/>
                  <a:gd name="T41" fmla="*/ 525 h 621"/>
                  <a:gd name="T42" fmla="*/ 100 w 154"/>
                  <a:gd name="T43" fmla="*/ 474 h 621"/>
                  <a:gd name="T44" fmla="*/ 86 w 154"/>
                  <a:gd name="T45" fmla="*/ 423 h 621"/>
                  <a:gd name="T46" fmla="*/ 74 w 154"/>
                  <a:gd name="T47" fmla="*/ 369 h 621"/>
                  <a:gd name="T48" fmla="*/ 66 w 154"/>
                  <a:gd name="T49" fmla="*/ 314 h 621"/>
                  <a:gd name="T50" fmla="*/ 60 w 154"/>
                  <a:gd name="T51" fmla="*/ 259 h 621"/>
                  <a:gd name="T52" fmla="*/ 59 w 154"/>
                  <a:gd name="T53" fmla="*/ 202 h 621"/>
                  <a:gd name="T54" fmla="*/ 59 w 154"/>
                  <a:gd name="T55" fmla="*/ 202 h 621"/>
                  <a:gd name="T56" fmla="*/ 59 w 154"/>
                  <a:gd name="T57" fmla="*/ 149 h 621"/>
                  <a:gd name="T58" fmla="*/ 64 w 154"/>
                  <a:gd name="T59" fmla="*/ 100 h 621"/>
                  <a:gd name="T60" fmla="*/ 72 w 154"/>
                  <a:gd name="T61" fmla="*/ 49 h 621"/>
                  <a:gd name="T62" fmla="*/ 82 w 154"/>
                  <a:gd name="T63" fmla="*/ 0 h 621"/>
                  <a:gd name="T64" fmla="*/ 82 w 154"/>
                  <a:gd name="T65" fmla="*/ 0 h 621"/>
                  <a:gd name="T66" fmla="*/ 70 w 154"/>
                  <a:gd name="T67" fmla="*/ 8 h 621"/>
                  <a:gd name="T68" fmla="*/ 70 w 154"/>
                  <a:gd name="T69" fmla="*/ 8 h 621"/>
                  <a:gd name="T70" fmla="*/ 41 w 154"/>
                  <a:gd name="T71" fmla="*/ 32 h 621"/>
                  <a:gd name="T72" fmla="*/ 12 w 154"/>
                  <a:gd name="T73" fmla="*/ 57 h 621"/>
                  <a:gd name="T74" fmla="*/ 12 w 154"/>
                  <a:gd name="T75" fmla="*/ 5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621">
                    <a:moveTo>
                      <a:pt x="12" y="57"/>
                    </a:moveTo>
                    <a:lnTo>
                      <a:pt x="12" y="57"/>
                    </a:lnTo>
                    <a:lnTo>
                      <a:pt x="6" y="92"/>
                    </a:lnTo>
                    <a:lnTo>
                      <a:pt x="4" y="128"/>
                    </a:lnTo>
                    <a:lnTo>
                      <a:pt x="2" y="165"/>
                    </a:lnTo>
                    <a:lnTo>
                      <a:pt x="0" y="202"/>
                    </a:lnTo>
                    <a:lnTo>
                      <a:pt x="0" y="202"/>
                    </a:lnTo>
                    <a:lnTo>
                      <a:pt x="2" y="255"/>
                    </a:lnTo>
                    <a:lnTo>
                      <a:pt x="6" y="306"/>
                    </a:lnTo>
                    <a:lnTo>
                      <a:pt x="13" y="357"/>
                    </a:lnTo>
                    <a:lnTo>
                      <a:pt x="21" y="406"/>
                    </a:lnTo>
                    <a:lnTo>
                      <a:pt x="33" y="453"/>
                    </a:lnTo>
                    <a:lnTo>
                      <a:pt x="47" y="500"/>
                    </a:lnTo>
                    <a:lnTo>
                      <a:pt x="62" y="547"/>
                    </a:lnTo>
                    <a:lnTo>
                      <a:pt x="78" y="590"/>
                    </a:lnTo>
                    <a:lnTo>
                      <a:pt x="78" y="590"/>
                    </a:lnTo>
                    <a:lnTo>
                      <a:pt x="117" y="606"/>
                    </a:lnTo>
                    <a:lnTo>
                      <a:pt x="154" y="621"/>
                    </a:lnTo>
                    <a:lnTo>
                      <a:pt x="154" y="621"/>
                    </a:lnTo>
                    <a:lnTo>
                      <a:pt x="135" y="574"/>
                    </a:lnTo>
                    <a:lnTo>
                      <a:pt x="117" y="525"/>
                    </a:lnTo>
                    <a:lnTo>
                      <a:pt x="100" y="474"/>
                    </a:lnTo>
                    <a:lnTo>
                      <a:pt x="86" y="423"/>
                    </a:lnTo>
                    <a:lnTo>
                      <a:pt x="74" y="369"/>
                    </a:lnTo>
                    <a:lnTo>
                      <a:pt x="66" y="314"/>
                    </a:lnTo>
                    <a:lnTo>
                      <a:pt x="60" y="259"/>
                    </a:lnTo>
                    <a:lnTo>
                      <a:pt x="59" y="202"/>
                    </a:lnTo>
                    <a:lnTo>
                      <a:pt x="59" y="202"/>
                    </a:lnTo>
                    <a:lnTo>
                      <a:pt x="59" y="149"/>
                    </a:lnTo>
                    <a:lnTo>
                      <a:pt x="64" y="100"/>
                    </a:lnTo>
                    <a:lnTo>
                      <a:pt x="72" y="49"/>
                    </a:lnTo>
                    <a:lnTo>
                      <a:pt x="82" y="0"/>
                    </a:lnTo>
                    <a:lnTo>
                      <a:pt x="82" y="0"/>
                    </a:lnTo>
                    <a:lnTo>
                      <a:pt x="70" y="8"/>
                    </a:lnTo>
                    <a:lnTo>
                      <a:pt x="70" y="8"/>
                    </a:lnTo>
                    <a:lnTo>
                      <a:pt x="41" y="32"/>
                    </a:lnTo>
                    <a:lnTo>
                      <a:pt x="12" y="57"/>
                    </a:lnTo>
                    <a:lnTo>
                      <a:pt x="1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5" name="Freeform 19"/>
              <p:cNvSpPr>
                <a:spLocks/>
              </p:cNvSpPr>
              <p:nvPr/>
            </p:nvSpPr>
            <p:spPr bwMode="auto">
              <a:xfrm>
                <a:off x="2018506" y="6692901"/>
                <a:ext cx="206375" cy="242887"/>
              </a:xfrm>
              <a:custGeom>
                <a:avLst/>
                <a:gdLst>
                  <a:gd name="T0" fmla="*/ 0 w 261"/>
                  <a:gd name="T1" fmla="*/ 0 h 308"/>
                  <a:gd name="T2" fmla="*/ 0 w 261"/>
                  <a:gd name="T3" fmla="*/ 0 h 308"/>
                  <a:gd name="T4" fmla="*/ 26 w 261"/>
                  <a:gd name="T5" fmla="*/ 51 h 308"/>
                  <a:gd name="T6" fmla="*/ 51 w 261"/>
                  <a:gd name="T7" fmla="*/ 98 h 308"/>
                  <a:gd name="T8" fmla="*/ 77 w 261"/>
                  <a:gd name="T9" fmla="*/ 143 h 308"/>
                  <a:gd name="T10" fmla="*/ 104 w 261"/>
                  <a:gd name="T11" fmla="*/ 184 h 308"/>
                  <a:gd name="T12" fmla="*/ 128 w 261"/>
                  <a:gd name="T13" fmla="*/ 222 h 308"/>
                  <a:gd name="T14" fmla="*/ 151 w 261"/>
                  <a:gd name="T15" fmla="*/ 255 h 308"/>
                  <a:gd name="T16" fmla="*/ 194 w 261"/>
                  <a:gd name="T17" fmla="*/ 308 h 308"/>
                  <a:gd name="T18" fmla="*/ 194 w 261"/>
                  <a:gd name="T19" fmla="*/ 308 h 308"/>
                  <a:gd name="T20" fmla="*/ 228 w 261"/>
                  <a:gd name="T21" fmla="*/ 304 h 308"/>
                  <a:gd name="T22" fmla="*/ 261 w 261"/>
                  <a:gd name="T23" fmla="*/ 298 h 308"/>
                  <a:gd name="T24" fmla="*/ 261 w 261"/>
                  <a:gd name="T25" fmla="*/ 298 h 308"/>
                  <a:gd name="T26" fmla="*/ 228 w 261"/>
                  <a:gd name="T27" fmla="*/ 257 h 308"/>
                  <a:gd name="T28" fmla="*/ 183 w 261"/>
                  <a:gd name="T29" fmla="*/ 196 h 308"/>
                  <a:gd name="T30" fmla="*/ 157 w 261"/>
                  <a:gd name="T31" fmla="*/ 161 h 308"/>
                  <a:gd name="T32" fmla="*/ 132 w 261"/>
                  <a:gd name="T33" fmla="*/ 120 h 308"/>
                  <a:gd name="T34" fmla="*/ 104 w 261"/>
                  <a:gd name="T35" fmla="*/ 75 h 308"/>
                  <a:gd name="T36" fmla="*/ 79 w 261"/>
                  <a:gd name="T37" fmla="*/ 26 h 308"/>
                  <a:gd name="T38" fmla="*/ 79 w 261"/>
                  <a:gd name="T39" fmla="*/ 26 h 308"/>
                  <a:gd name="T40" fmla="*/ 40 w 261"/>
                  <a:gd name="T41" fmla="*/ 14 h 308"/>
                  <a:gd name="T42" fmla="*/ 0 w 261"/>
                  <a:gd name="T43" fmla="*/ 0 h 308"/>
                  <a:gd name="T44" fmla="*/ 0 w 261"/>
                  <a:gd name="T4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1" h="308">
                    <a:moveTo>
                      <a:pt x="0" y="0"/>
                    </a:moveTo>
                    <a:lnTo>
                      <a:pt x="0" y="0"/>
                    </a:lnTo>
                    <a:lnTo>
                      <a:pt x="26" y="51"/>
                    </a:lnTo>
                    <a:lnTo>
                      <a:pt x="51" y="98"/>
                    </a:lnTo>
                    <a:lnTo>
                      <a:pt x="77" y="143"/>
                    </a:lnTo>
                    <a:lnTo>
                      <a:pt x="104" y="184"/>
                    </a:lnTo>
                    <a:lnTo>
                      <a:pt x="128" y="222"/>
                    </a:lnTo>
                    <a:lnTo>
                      <a:pt x="151" y="255"/>
                    </a:lnTo>
                    <a:lnTo>
                      <a:pt x="194" y="308"/>
                    </a:lnTo>
                    <a:lnTo>
                      <a:pt x="194" y="308"/>
                    </a:lnTo>
                    <a:lnTo>
                      <a:pt x="228" y="304"/>
                    </a:lnTo>
                    <a:lnTo>
                      <a:pt x="261" y="298"/>
                    </a:lnTo>
                    <a:lnTo>
                      <a:pt x="261" y="298"/>
                    </a:lnTo>
                    <a:lnTo>
                      <a:pt x="228" y="257"/>
                    </a:lnTo>
                    <a:lnTo>
                      <a:pt x="183" y="196"/>
                    </a:lnTo>
                    <a:lnTo>
                      <a:pt x="157" y="161"/>
                    </a:lnTo>
                    <a:lnTo>
                      <a:pt x="132" y="120"/>
                    </a:lnTo>
                    <a:lnTo>
                      <a:pt x="104" y="75"/>
                    </a:lnTo>
                    <a:lnTo>
                      <a:pt x="79" y="26"/>
                    </a:lnTo>
                    <a:lnTo>
                      <a:pt x="79" y="26"/>
                    </a:lnTo>
                    <a:lnTo>
                      <a:pt x="40" y="14"/>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6" name="Freeform 20"/>
              <p:cNvSpPr>
                <a:spLocks/>
              </p:cNvSpPr>
              <p:nvPr/>
            </p:nvSpPr>
            <p:spPr bwMode="auto">
              <a:xfrm>
                <a:off x="1939131" y="6097588"/>
                <a:ext cx="73025" cy="111125"/>
              </a:xfrm>
              <a:custGeom>
                <a:avLst/>
                <a:gdLst>
                  <a:gd name="T0" fmla="*/ 25 w 92"/>
                  <a:gd name="T1" fmla="*/ 45 h 141"/>
                  <a:gd name="T2" fmla="*/ 25 w 92"/>
                  <a:gd name="T3" fmla="*/ 45 h 141"/>
                  <a:gd name="T4" fmla="*/ 17 w 92"/>
                  <a:gd name="T5" fmla="*/ 51 h 141"/>
                  <a:gd name="T6" fmla="*/ 17 w 92"/>
                  <a:gd name="T7" fmla="*/ 51 h 141"/>
                  <a:gd name="T8" fmla="*/ 7 w 92"/>
                  <a:gd name="T9" fmla="*/ 96 h 141"/>
                  <a:gd name="T10" fmla="*/ 0 w 92"/>
                  <a:gd name="T11" fmla="*/ 141 h 141"/>
                  <a:gd name="T12" fmla="*/ 0 w 92"/>
                  <a:gd name="T13" fmla="*/ 141 h 141"/>
                  <a:gd name="T14" fmla="*/ 29 w 92"/>
                  <a:gd name="T15" fmla="*/ 116 h 141"/>
                  <a:gd name="T16" fmla="*/ 58 w 92"/>
                  <a:gd name="T17" fmla="*/ 92 h 141"/>
                  <a:gd name="T18" fmla="*/ 58 w 92"/>
                  <a:gd name="T19" fmla="*/ 92 h 141"/>
                  <a:gd name="T20" fmla="*/ 70 w 92"/>
                  <a:gd name="T21" fmla="*/ 84 h 141"/>
                  <a:gd name="T22" fmla="*/ 70 w 92"/>
                  <a:gd name="T23" fmla="*/ 84 h 141"/>
                  <a:gd name="T24" fmla="*/ 80 w 92"/>
                  <a:gd name="T25" fmla="*/ 41 h 141"/>
                  <a:gd name="T26" fmla="*/ 92 w 92"/>
                  <a:gd name="T27" fmla="*/ 0 h 141"/>
                  <a:gd name="T28" fmla="*/ 92 w 92"/>
                  <a:gd name="T29" fmla="*/ 0 h 141"/>
                  <a:gd name="T30" fmla="*/ 58 w 92"/>
                  <a:gd name="T31" fmla="*/ 22 h 141"/>
                  <a:gd name="T32" fmla="*/ 25 w 92"/>
                  <a:gd name="T33" fmla="*/ 45 h 141"/>
                  <a:gd name="T34" fmla="*/ 25 w 92"/>
                  <a:gd name="T35" fmla="*/ 4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41">
                    <a:moveTo>
                      <a:pt x="25" y="45"/>
                    </a:moveTo>
                    <a:lnTo>
                      <a:pt x="25" y="45"/>
                    </a:lnTo>
                    <a:lnTo>
                      <a:pt x="17" y="51"/>
                    </a:lnTo>
                    <a:lnTo>
                      <a:pt x="17" y="51"/>
                    </a:lnTo>
                    <a:lnTo>
                      <a:pt x="7" y="96"/>
                    </a:lnTo>
                    <a:lnTo>
                      <a:pt x="0" y="141"/>
                    </a:lnTo>
                    <a:lnTo>
                      <a:pt x="0" y="141"/>
                    </a:lnTo>
                    <a:lnTo>
                      <a:pt x="29" y="116"/>
                    </a:lnTo>
                    <a:lnTo>
                      <a:pt x="58" y="92"/>
                    </a:lnTo>
                    <a:lnTo>
                      <a:pt x="58" y="92"/>
                    </a:lnTo>
                    <a:lnTo>
                      <a:pt x="70" y="84"/>
                    </a:lnTo>
                    <a:lnTo>
                      <a:pt x="70" y="84"/>
                    </a:lnTo>
                    <a:lnTo>
                      <a:pt x="80" y="41"/>
                    </a:lnTo>
                    <a:lnTo>
                      <a:pt x="92" y="0"/>
                    </a:lnTo>
                    <a:lnTo>
                      <a:pt x="92" y="0"/>
                    </a:lnTo>
                    <a:lnTo>
                      <a:pt x="58" y="22"/>
                    </a:lnTo>
                    <a:lnTo>
                      <a:pt x="25" y="45"/>
                    </a:lnTo>
                    <a:lnTo>
                      <a:pt x="2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7" name="Freeform 21"/>
              <p:cNvSpPr>
                <a:spLocks/>
              </p:cNvSpPr>
              <p:nvPr/>
            </p:nvSpPr>
            <p:spPr bwMode="auto">
              <a:xfrm>
                <a:off x="2051844" y="6656388"/>
                <a:ext cx="557212" cy="95250"/>
              </a:xfrm>
              <a:custGeom>
                <a:avLst/>
                <a:gdLst>
                  <a:gd name="T0" fmla="*/ 0 w 702"/>
                  <a:gd name="T1" fmla="*/ 0 h 120"/>
                  <a:gd name="T2" fmla="*/ 0 w 702"/>
                  <a:gd name="T3" fmla="*/ 0 h 120"/>
                  <a:gd name="T4" fmla="*/ 18 w 702"/>
                  <a:gd name="T5" fmla="*/ 35 h 120"/>
                  <a:gd name="T6" fmla="*/ 36 w 702"/>
                  <a:gd name="T7" fmla="*/ 71 h 120"/>
                  <a:gd name="T8" fmla="*/ 36 w 702"/>
                  <a:gd name="T9" fmla="*/ 71 h 120"/>
                  <a:gd name="T10" fmla="*/ 83 w 702"/>
                  <a:gd name="T11" fmla="*/ 84 h 120"/>
                  <a:gd name="T12" fmla="*/ 130 w 702"/>
                  <a:gd name="T13" fmla="*/ 94 h 120"/>
                  <a:gd name="T14" fmla="*/ 175 w 702"/>
                  <a:gd name="T15" fmla="*/ 102 h 120"/>
                  <a:gd name="T16" fmla="*/ 220 w 702"/>
                  <a:gd name="T17" fmla="*/ 108 h 120"/>
                  <a:gd name="T18" fmla="*/ 265 w 702"/>
                  <a:gd name="T19" fmla="*/ 114 h 120"/>
                  <a:gd name="T20" fmla="*/ 308 w 702"/>
                  <a:gd name="T21" fmla="*/ 116 h 120"/>
                  <a:gd name="T22" fmla="*/ 351 w 702"/>
                  <a:gd name="T23" fmla="*/ 118 h 120"/>
                  <a:gd name="T24" fmla="*/ 392 w 702"/>
                  <a:gd name="T25" fmla="*/ 120 h 120"/>
                  <a:gd name="T26" fmla="*/ 392 w 702"/>
                  <a:gd name="T27" fmla="*/ 120 h 120"/>
                  <a:gd name="T28" fmla="*/ 471 w 702"/>
                  <a:gd name="T29" fmla="*/ 118 h 120"/>
                  <a:gd name="T30" fmla="*/ 539 w 702"/>
                  <a:gd name="T31" fmla="*/ 112 h 120"/>
                  <a:gd name="T32" fmla="*/ 600 w 702"/>
                  <a:gd name="T33" fmla="*/ 104 h 120"/>
                  <a:gd name="T34" fmla="*/ 649 w 702"/>
                  <a:gd name="T35" fmla="*/ 98 h 120"/>
                  <a:gd name="T36" fmla="*/ 649 w 702"/>
                  <a:gd name="T37" fmla="*/ 98 h 120"/>
                  <a:gd name="T38" fmla="*/ 676 w 702"/>
                  <a:gd name="T39" fmla="*/ 65 h 120"/>
                  <a:gd name="T40" fmla="*/ 702 w 702"/>
                  <a:gd name="T41" fmla="*/ 30 h 120"/>
                  <a:gd name="T42" fmla="*/ 702 w 702"/>
                  <a:gd name="T43" fmla="*/ 28 h 120"/>
                  <a:gd name="T44" fmla="*/ 702 w 702"/>
                  <a:gd name="T45" fmla="*/ 28 h 120"/>
                  <a:gd name="T46" fmla="*/ 684 w 702"/>
                  <a:gd name="T47" fmla="*/ 32 h 120"/>
                  <a:gd name="T48" fmla="*/ 637 w 702"/>
                  <a:gd name="T49" fmla="*/ 39 h 120"/>
                  <a:gd name="T50" fmla="*/ 567 w 702"/>
                  <a:gd name="T51" fmla="*/ 49 h 120"/>
                  <a:gd name="T52" fmla="*/ 523 w 702"/>
                  <a:gd name="T53" fmla="*/ 55 h 120"/>
                  <a:gd name="T54" fmla="*/ 476 w 702"/>
                  <a:gd name="T55" fmla="*/ 57 h 120"/>
                  <a:gd name="T56" fmla="*/ 426 w 702"/>
                  <a:gd name="T57" fmla="*/ 59 h 120"/>
                  <a:gd name="T58" fmla="*/ 371 w 702"/>
                  <a:gd name="T59" fmla="*/ 59 h 120"/>
                  <a:gd name="T60" fmla="*/ 312 w 702"/>
                  <a:gd name="T61" fmla="*/ 57 h 120"/>
                  <a:gd name="T62" fmla="*/ 253 w 702"/>
                  <a:gd name="T63" fmla="*/ 53 h 120"/>
                  <a:gd name="T64" fmla="*/ 190 w 702"/>
                  <a:gd name="T65" fmla="*/ 45 h 120"/>
                  <a:gd name="T66" fmla="*/ 128 w 702"/>
                  <a:gd name="T67" fmla="*/ 34 h 120"/>
                  <a:gd name="T68" fmla="*/ 65 w 702"/>
                  <a:gd name="T69" fmla="*/ 20 h 120"/>
                  <a:gd name="T70" fmla="*/ 0 w 702"/>
                  <a:gd name="T71" fmla="*/ 0 h 120"/>
                  <a:gd name="T72" fmla="*/ 0 w 702"/>
                  <a:gd name="T7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2" h="120">
                    <a:moveTo>
                      <a:pt x="0" y="0"/>
                    </a:moveTo>
                    <a:lnTo>
                      <a:pt x="0" y="0"/>
                    </a:lnTo>
                    <a:lnTo>
                      <a:pt x="18" y="35"/>
                    </a:lnTo>
                    <a:lnTo>
                      <a:pt x="36" y="71"/>
                    </a:lnTo>
                    <a:lnTo>
                      <a:pt x="36" y="71"/>
                    </a:lnTo>
                    <a:lnTo>
                      <a:pt x="83" y="84"/>
                    </a:lnTo>
                    <a:lnTo>
                      <a:pt x="130" y="94"/>
                    </a:lnTo>
                    <a:lnTo>
                      <a:pt x="175" y="102"/>
                    </a:lnTo>
                    <a:lnTo>
                      <a:pt x="220" y="108"/>
                    </a:lnTo>
                    <a:lnTo>
                      <a:pt x="265" y="114"/>
                    </a:lnTo>
                    <a:lnTo>
                      <a:pt x="308" y="116"/>
                    </a:lnTo>
                    <a:lnTo>
                      <a:pt x="351" y="118"/>
                    </a:lnTo>
                    <a:lnTo>
                      <a:pt x="392" y="120"/>
                    </a:lnTo>
                    <a:lnTo>
                      <a:pt x="392" y="120"/>
                    </a:lnTo>
                    <a:lnTo>
                      <a:pt x="471" y="118"/>
                    </a:lnTo>
                    <a:lnTo>
                      <a:pt x="539" y="112"/>
                    </a:lnTo>
                    <a:lnTo>
                      <a:pt x="600" y="104"/>
                    </a:lnTo>
                    <a:lnTo>
                      <a:pt x="649" y="98"/>
                    </a:lnTo>
                    <a:lnTo>
                      <a:pt x="649" y="98"/>
                    </a:lnTo>
                    <a:lnTo>
                      <a:pt x="676" y="65"/>
                    </a:lnTo>
                    <a:lnTo>
                      <a:pt x="702" y="30"/>
                    </a:lnTo>
                    <a:lnTo>
                      <a:pt x="702" y="28"/>
                    </a:lnTo>
                    <a:lnTo>
                      <a:pt x="702" y="28"/>
                    </a:lnTo>
                    <a:lnTo>
                      <a:pt x="684" y="32"/>
                    </a:lnTo>
                    <a:lnTo>
                      <a:pt x="637" y="39"/>
                    </a:lnTo>
                    <a:lnTo>
                      <a:pt x="567" y="49"/>
                    </a:lnTo>
                    <a:lnTo>
                      <a:pt x="523" y="55"/>
                    </a:lnTo>
                    <a:lnTo>
                      <a:pt x="476" y="57"/>
                    </a:lnTo>
                    <a:lnTo>
                      <a:pt x="426" y="59"/>
                    </a:lnTo>
                    <a:lnTo>
                      <a:pt x="371" y="59"/>
                    </a:lnTo>
                    <a:lnTo>
                      <a:pt x="312" y="57"/>
                    </a:lnTo>
                    <a:lnTo>
                      <a:pt x="253" y="53"/>
                    </a:lnTo>
                    <a:lnTo>
                      <a:pt x="190" y="45"/>
                    </a:lnTo>
                    <a:lnTo>
                      <a:pt x="128" y="34"/>
                    </a:lnTo>
                    <a:lnTo>
                      <a:pt x="65" y="2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8" name="Freeform 22"/>
              <p:cNvSpPr>
                <a:spLocks/>
              </p:cNvSpPr>
              <p:nvPr/>
            </p:nvSpPr>
            <p:spPr bwMode="auto">
              <a:xfrm>
                <a:off x="1513681" y="6105526"/>
                <a:ext cx="204787" cy="357187"/>
              </a:xfrm>
              <a:custGeom>
                <a:avLst/>
                <a:gdLst>
                  <a:gd name="T0" fmla="*/ 256 w 256"/>
                  <a:gd name="T1" fmla="*/ 392 h 448"/>
                  <a:gd name="T2" fmla="*/ 256 w 256"/>
                  <a:gd name="T3" fmla="*/ 392 h 448"/>
                  <a:gd name="T4" fmla="*/ 211 w 256"/>
                  <a:gd name="T5" fmla="*/ 335 h 448"/>
                  <a:gd name="T6" fmla="*/ 172 w 256"/>
                  <a:gd name="T7" fmla="*/ 278 h 448"/>
                  <a:gd name="T8" fmla="*/ 137 w 256"/>
                  <a:gd name="T9" fmla="*/ 221 h 448"/>
                  <a:gd name="T10" fmla="*/ 106 w 256"/>
                  <a:gd name="T11" fmla="*/ 168 h 448"/>
                  <a:gd name="T12" fmla="*/ 80 w 256"/>
                  <a:gd name="T13" fmla="*/ 117 h 448"/>
                  <a:gd name="T14" fmla="*/ 59 w 256"/>
                  <a:gd name="T15" fmla="*/ 72 h 448"/>
                  <a:gd name="T16" fmla="*/ 41 w 256"/>
                  <a:gd name="T17" fmla="*/ 33 h 448"/>
                  <a:gd name="T18" fmla="*/ 27 w 256"/>
                  <a:gd name="T19" fmla="*/ 0 h 448"/>
                  <a:gd name="T20" fmla="*/ 27 w 256"/>
                  <a:gd name="T21" fmla="*/ 0 h 448"/>
                  <a:gd name="T22" fmla="*/ 14 w 256"/>
                  <a:gd name="T23" fmla="*/ 43 h 448"/>
                  <a:gd name="T24" fmla="*/ 0 w 256"/>
                  <a:gd name="T25" fmla="*/ 86 h 448"/>
                  <a:gd name="T26" fmla="*/ 0 w 256"/>
                  <a:gd name="T27" fmla="*/ 86 h 448"/>
                  <a:gd name="T28" fmla="*/ 17 w 256"/>
                  <a:gd name="T29" fmla="*/ 123 h 448"/>
                  <a:gd name="T30" fmla="*/ 37 w 256"/>
                  <a:gd name="T31" fmla="*/ 164 h 448"/>
                  <a:gd name="T32" fmla="*/ 61 w 256"/>
                  <a:gd name="T33" fmla="*/ 207 h 448"/>
                  <a:gd name="T34" fmla="*/ 88 w 256"/>
                  <a:gd name="T35" fmla="*/ 254 h 448"/>
                  <a:gd name="T36" fmla="*/ 117 w 256"/>
                  <a:gd name="T37" fmla="*/ 302 h 448"/>
                  <a:gd name="T38" fmla="*/ 151 w 256"/>
                  <a:gd name="T39" fmla="*/ 350 h 448"/>
                  <a:gd name="T40" fmla="*/ 188 w 256"/>
                  <a:gd name="T41" fmla="*/ 399 h 448"/>
                  <a:gd name="T42" fmla="*/ 227 w 256"/>
                  <a:gd name="T43" fmla="*/ 448 h 448"/>
                  <a:gd name="T44" fmla="*/ 227 w 256"/>
                  <a:gd name="T45" fmla="*/ 448 h 448"/>
                  <a:gd name="T46" fmla="*/ 256 w 256"/>
                  <a:gd name="T47" fmla="*/ 392 h 448"/>
                  <a:gd name="T48" fmla="*/ 256 w 256"/>
                  <a:gd name="T49" fmla="*/ 39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448">
                    <a:moveTo>
                      <a:pt x="256" y="392"/>
                    </a:moveTo>
                    <a:lnTo>
                      <a:pt x="256" y="392"/>
                    </a:lnTo>
                    <a:lnTo>
                      <a:pt x="211" y="335"/>
                    </a:lnTo>
                    <a:lnTo>
                      <a:pt x="172" y="278"/>
                    </a:lnTo>
                    <a:lnTo>
                      <a:pt x="137" y="221"/>
                    </a:lnTo>
                    <a:lnTo>
                      <a:pt x="106" y="168"/>
                    </a:lnTo>
                    <a:lnTo>
                      <a:pt x="80" y="117"/>
                    </a:lnTo>
                    <a:lnTo>
                      <a:pt x="59" y="72"/>
                    </a:lnTo>
                    <a:lnTo>
                      <a:pt x="41" y="33"/>
                    </a:lnTo>
                    <a:lnTo>
                      <a:pt x="27" y="0"/>
                    </a:lnTo>
                    <a:lnTo>
                      <a:pt x="27" y="0"/>
                    </a:lnTo>
                    <a:lnTo>
                      <a:pt x="14" y="43"/>
                    </a:lnTo>
                    <a:lnTo>
                      <a:pt x="0" y="86"/>
                    </a:lnTo>
                    <a:lnTo>
                      <a:pt x="0" y="86"/>
                    </a:lnTo>
                    <a:lnTo>
                      <a:pt x="17" y="123"/>
                    </a:lnTo>
                    <a:lnTo>
                      <a:pt x="37" y="164"/>
                    </a:lnTo>
                    <a:lnTo>
                      <a:pt x="61" y="207"/>
                    </a:lnTo>
                    <a:lnTo>
                      <a:pt x="88" y="254"/>
                    </a:lnTo>
                    <a:lnTo>
                      <a:pt x="117" y="302"/>
                    </a:lnTo>
                    <a:lnTo>
                      <a:pt x="151" y="350"/>
                    </a:lnTo>
                    <a:lnTo>
                      <a:pt x="188" y="399"/>
                    </a:lnTo>
                    <a:lnTo>
                      <a:pt x="227" y="448"/>
                    </a:lnTo>
                    <a:lnTo>
                      <a:pt x="227" y="448"/>
                    </a:lnTo>
                    <a:lnTo>
                      <a:pt x="256" y="392"/>
                    </a:lnTo>
                    <a:lnTo>
                      <a:pt x="256"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29" name="Freeform 23"/>
              <p:cNvSpPr>
                <a:spLocks/>
              </p:cNvSpPr>
              <p:nvPr/>
            </p:nvSpPr>
            <p:spPr bwMode="auto">
              <a:xfrm>
                <a:off x="1729581" y="6454776"/>
                <a:ext cx="288925" cy="238125"/>
              </a:xfrm>
              <a:custGeom>
                <a:avLst/>
                <a:gdLst>
                  <a:gd name="T0" fmla="*/ 263 w 364"/>
                  <a:gd name="T1" fmla="*/ 188 h 299"/>
                  <a:gd name="T2" fmla="*/ 263 w 364"/>
                  <a:gd name="T3" fmla="*/ 188 h 299"/>
                  <a:gd name="T4" fmla="*/ 229 w 364"/>
                  <a:gd name="T5" fmla="*/ 168 h 299"/>
                  <a:gd name="T6" fmla="*/ 196 w 364"/>
                  <a:gd name="T7" fmla="*/ 147 h 299"/>
                  <a:gd name="T8" fmla="*/ 165 w 364"/>
                  <a:gd name="T9" fmla="*/ 125 h 299"/>
                  <a:gd name="T10" fmla="*/ 135 w 364"/>
                  <a:gd name="T11" fmla="*/ 101 h 299"/>
                  <a:gd name="T12" fmla="*/ 108 w 364"/>
                  <a:gd name="T13" fmla="*/ 78 h 299"/>
                  <a:gd name="T14" fmla="*/ 80 w 364"/>
                  <a:gd name="T15" fmla="*/ 52 h 299"/>
                  <a:gd name="T16" fmla="*/ 53 w 364"/>
                  <a:gd name="T17" fmla="*/ 27 h 299"/>
                  <a:gd name="T18" fmla="*/ 28 w 364"/>
                  <a:gd name="T19" fmla="*/ 0 h 299"/>
                  <a:gd name="T20" fmla="*/ 28 w 364"/>
                  <a:gd name="T21" fmla="*/ 0 h 299"/>
                  <a:gd name="T22" fmla="*/ 0 w 364"/>
                  <a:gd name="T23" fmla="*/ 56 h 299"/>
                  <a:gd name="T24" fmla="*/ 0 w 364"/>
                  <a:gd name="T25" fmla="*/ 56 h 299"/>
                  <a:gd name="T26" fmla="*/ 26 w 364"/>
                  <a:gd name="T27" fmla="*/ 82 h 299"/>
                  <a:gd name="T28" fmla="*/ 51 w 364"/>
                  <a:gd name="T29" fmla="*/ 105 h 299"/>
                  <a:gd name="T30" fmla="*/ 78 w 364"/>
                  <a:gd name="T31" fmla="*/ 131 h 299"/>
                  <a:gd name="T32" fmla="*/ 108 w 364"/>
                  <a:gd name="T33" fmla="*/ 154 h 299"/>
                  <a:gd name="T34" fmla="*/ 137 w 364"/>
                  <a:gd name="T35" fmla="*/ 176 h 299"/>
                  <a:gd name="T36" fmla="*/ 169 w 364"/>
                  <a:gd name="T37" fmla="*/ 199 h 299"/>
                  <a:gd name="T38" fmla="*/ 200 w 364"/>
                  <a:gd name="T39" fmla="*/ 219 h 299"/>
                  <a:gd name="T40" fmla="*/ 233 w 364"/>
                  <a:gd name="T41" fmla="*/ 239 h 299"/>
                  <a:gd name="T42" fmla="*/ 233 w 364"/>
                  <a:gd name="T43" fmla="*/ 239 h 299"/>
                  <a:gd name="T44" fmla="*/ 266 w 364"/>
                  <a:gd name="T45" fmla="*/ 256 h 299"/>
                  <a:gd name="T46" fmla="*/ 298 w 364"/>
                  <a:gd name="T47" fmla="*/ 272 h 299"/>
                  <a:gd name="T48" fmla="*/ 331 w 364"/>
                  <a:gd name="T49" fmla="*/ 286 h 299"/>
                  <a:gd name="T50" fmla="*/ 364 w 364"/>
                  <a:gd name="T51" fmla="*/ 299 h 299"/>
                  <a:gd name="T52" fmla="*/ 364 w 364"/>
                  <a:gd name="T53" fmla="*/ 299 h 299"/>
                  <a:gd name="T54" fmla="*/ 347 w 364"/>
                  <a:gd name="T55" fmla="*/ 262 h 299"/>
                  <a:gd name="T56" fmla="*/ 331 w 364"/>
                  <a:gd name="T57" fmla="*/ 223 h 299"/>
                  <a:gd name="T58" fmla="*/ 331 w 364"/>
                  <a:gd name="T59" fmla="*/ 223 h 299"/>
                  <a:gd name="T60" fmla="*/ 296 w 364"/>
                  <a:gd name="T61" fmla="*/ 207 h 299"/>
                  <a:gd name="T62" fmla="*/ 263 w 364"/>
                  <a:gd name="T63" fmla="*/ 188 h 299"/>
                  <a:gd name="T64" fmla="*/ 263 w 364"/>
                  <a:gd name="T65" fmla="*/ 18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99">
                    <a:moveTo>
                      <a:pt x="263" y="188"/>
                    </a:moveTo>
                    <a:lnTo>
                      <a:pt x="263" y="188"/>
                    </a:lnTo>
                    <a:lnTo>
                      <a:pt x="229" y="168"/>
                    </a:lnTo>
                    <a:lnTo>
                      <a:pt x="196" y="147"/>
                    </a:lnTo>
                    <a:lnTo>
                      <a:pt x="165" y="125"/>
                    </a:lnTo>
                    <a:lnTo>
                      <a:pt x="135" y="101"/>
                    </a:lnTo>
                    <a:lnTo>
                      <a:pt x="108" y="78"/>
                    </a:lnTo>
                    <a:lnTo>
                      <a:pt x="80" y="52"/>
                    </a:lnTo>
                    <a:lnTo>
                      <a:pt x="53" y="27"/>
                    </a:lnTo>
                    <a:lnTo>
                      <a:pt x="28" y="0"/>
                    </a:lnTo>
                    <a:lnTo>
                      <a:pt x="28" y="0"/>
                    </a:lnTo>
                    <a:lnTo>
                      <a:pt x="0" y="56"/>
                    </a:lnTo>
                    <a:lnTo>
                      <a:pt x="0" y="56"/>
                    </a:lnTo>
                    <a:lnTo>
                      <a:pt x="26" y="82"/>
                    </a:lnTo>
                    <a:lnTo>
                      <a:pt x="51" y="105"/>
                    </a:lnTo>
                    <a:lnTo>
                      <a:pt x="78" y="131"/>
                    </a:lnTo>
                    <a:lnTo>
                      <a:pt x="108" y="154"/>
                    </a:lnTo>
                    <a:lnTo>
                      <a:pt x="137" y="176"/>
                    </a:lnTo>
                    <a:lnTo>
                      <a:pt x="169" y="199"/>
                    </a:lnTo>
                    <a:lnTo>
                      <a:pt x="200" y="219"/>
                    </a:lnTo>
                    <a:lnTo>
                      <a:pt x="233" y="239"/>
                    </a:lnTo>
                    <a:lnTo>
                      <a:pt x="233" y="239"/>
                    </a:lnTo>
                    <a:lnTo>
                      <a:pt x="266" y="256"/>
                    </a:lnTo>
                    <a:lnTo>
                      <a:pt x="298" y="272"/>
                    </a:lnTo>
                    <a:lnTo>
                      <a:pt x="331" y="286"/>
                    </a:lnTo>
                    <a:lnTo>
                      <a:pt x="364" y="299"/>
                    </a:lnTo>
                    <a:lnTo>
                      <a:pt x="364" y="299"/>
                    </a:lnTo>
                    <a:lnTo>
                      <a:pt x="347" y="262"/>
                    </a:lnTo>
                    <a:lnTo>
                      <a:pt x="331" y="223"/>
                    </a:lnTo>
                    <a:lnTo>
                      <a:pt x="331" y="223"/>
                    </a:lnTo>
                    <a:lnTo>
                      <a:pt x="296" y="207"/>
                    </a:lnTo>
                    <a:lnTo>
                      <a:pt x="263" y="188"/>
                    </a:lnTo>
                    <a:lnTo>
                      <a:pt x="263"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0" name="Freeform 24"/>
              <p:cNvSpPr>
                <a:spLocks/>
              </p:cNvSpPr>
              <p:nvPr/>
            </p:nvSpPr>
            <p:spPr bwMode="auto">
              <a:xfrm>
                <a:off x="1694656" y="6416676"/>
                <a:ext cx="55562" cy="82550"/>
              </a:xfrm>
              <a:custGeom>
                <a:avLst/>
                <a:gdLst>
                  <a:gd name="T0" fmla="*/ 29 w 71"/>
                  <a:gd name="T1" fmla="*/ 0 h 103"/>
                  <a:gd name="T2" fmla="*/ 29 w 71"/>
                  <a:gd name="T3" fmla="*/ 0 h 103"/>
                  <a:gd name="T4" fmla="*/ 0 w 71"/>
                  <a:gd name="T5" fmla="*/ 56 h 103"/>
                  <a:gd name="T6" fmla="*/ 0 w 71"/>
                  <a:gd name="T7" fmla="*/ 56 h 103"/>
                  <a:gd name="T8" fmla="*/ 43 w 71"/>
                  <a:gd name="T9" fmla="*/ 103 h 103"/>
                  <a:gd name="T10" fmla="*/ 43 w 71"/>
                  <a:gd name="T11" fmla="*/ 103 h 103"/>
                  <a:gd name="T12" fmla="*/ 71 w 71"/>
                  <a:gd name="T13" fmla="*/ 47 h 103"/>
                  <a:gd name="T14" fmla="*/ 71 w 71"/>
                  <a:gd name="T15" fmla="*/ 47 h 103"/>
                  <a:gd name="T16" fmla="*/ 29 w 71"/>
                  <a:gd name="T17" fmla="*/ 0 h 103"/>
                  <a:gd name="T18" fmla="*/ 29 w 71"/>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03">
                    <a:moveTo>
                      <a:pt x="29" y="0"/>
                    </a:moveTo>
                    <a:lnTo>
                      <a:pt x="29" y="0"/>
                    </a:lnTo>
                    <a:lnTo>
                      <a:pt x="0" y="56"/>
                    </a:lnTo>
                    <a:lnTo>
                      <a:pt x="0" y="56"/>
                    </a:lnTo>
                    <a:lnTo>
                      <a:pt x="43" y="103"/>
                    </a:lnTo>
                    <a:lnTo>
                      <a:pt x="43" y="103"/>
                    </a:lnTo>
                    <a:lnTo>
                      <a:pt x="71" y="47"/>
                    </a:lnTo>
                    <a:lnTo>
                      <a:pt x="71" y="47"/>
                    </a:lnTo>
                    <a:lnTo>
                      <a:pt x="29" y="0"/>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1" name="Freeform 25"/>
              <p:cNvSpPr>
                <a:spLocks/>
              </p:cNvSpPr>
              <p:nvPr/>
            </p:nvSpPr>
            <p:spPr bwMode="auto">
              <a:xfrm>
                <a:off x="1991519" y="6630988"/>
                <a:ext cx="88900" cy="80962"/>
              </a:xfrm>
              <a:custGeom>
                <a:avLst/>
                <a:gdLst>
                  <a:gd name="T0" fmla="*/ 33 w 112"/>
                  <a:gd name="T1" fmla="*/ 76 h 102"/>
                  <a:gd name="T2" fmla="*/ 33 w 112"/>
                  <a:gd name="T3" fmla="*/ 76 h 102"/>
                  <a:gd name="T4" fmla="*/ 73 w 112"/>
                  <a:gd name="T5" fmla="*/ 90 h 102"/>
                  <a:gd name="T6" fmla="*/ 112 w 112"/>
                  <a:gd name="T7" fmla="*/ 102 h 102"/>
                  <a:gd name="T8" fmla="*/ 112 w 112"/>
                  <a:gd name="T9" fmla="*/ 102 h 102"/>
                  <a:gd name="T10" fmla="*/ 94 w 112"/>
                  <a:gd name="T11" fmla="*/ 66 h 102"/>
                  <a:gd name="T12" fmla="*/ 76 w 112"/>
                  <a:gd name="T13" fmla="*/ 31 h 102"/>
                  <a:gd name="T14" fmla="*/ 76 w 112"/>
                  <a:gd name="T15" fmla="*/ 31 h 102"/>
                  <a:gd name="T16" fmla="*/ 39 w 112"/>
                  <a:gd name="T17" fmla="*/ 16 h 102"/>
                  <a:gd name="T18" fmla="*/ 0 w 112"/>
                  <a:gd name="T19" fmla="*/ 0 h 102"/>
                  <a:gd name="T20" fmla="*/ 0 w 112"/>
                  <a:gd name="T21" fmla="*/ 0 h 102"/>
                  <a:gd name="T22" fmla="*/ 16 w 112"/>
                  <a:gd name="T23" fmla="*/ 39 h 102"/>
                  <a:gd name="T24" fmla="*/ 33 w 112"/>
                  <a:gd name="T25" fmla="*/ 76 h 102"/>
                  <a:gd name="T26" fmla="*/ 33 w 112"/>
                  <a:gd name="T27"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02">
                    <a:moveTo>
                      <a:pt x="33" y="76"/>
                    </a:moveTo>
                    <a:lnTo>
                      <a:pt x="33" y="76"/>
                    </a:lnTo>
                    <a:lnTo>
                      <a:pt x="73" y="90"/>
                    </a:lnTo>
                    <a:lnTo>
                      <a:pt x="112" y="102"/>
                    </a:lnTo>
                    <a:lnTo>
                      <a:pt x="112" y="102"/>
                    </a:lnTo>
                    <a:lnTo>
                      <a:pt x="94" y="66"/>
                    </a:lnTo>
                    <a:lnTo>
                      <a:pt x="76" y="31"/>
                    </a:lnTo>
                    <a:lnTo>
                      <a:pt x="76" y="31"/>
                    </a:lnTo>
                    <a:lnTo>
                      <a:pt x="39" y="16"/>
                    </a:lnTo>
                    <a:lnTo>
                      <a:pt x="0" y="0"/>
                    </a:lnTo>
                    <a:lnTo>
                      <a:pt x="0" y="0"/>
                    </a:lnTo>
                    <a:lnTo>
                      <a:pt x="16" y="39"/>
                    </a:lnTo>
                    <a:lnTo>
                      <a:pt x="33" y="76"/>
                    </a:lnTo>
                    <a:lnTo>
                      <a:pt x="3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2" name="Freeform 26"/>
              <p:cNvSpPr>
                <a:spLocks/>
              </p:cNvSpPr>
              <p:nvPr/>
            </p:nvSpPr>
            <p:spPr bwMode="auto">
              <a:xfrm>
                <a:off x="2374106" y="6011863"/>
                <a:ext cx="320675" cy="573087"/>
              </a:xfrm>
              <a:custGeom>
                <a:avLst/>
                <a:gdLst>
                  <a:gd name="T0" fmla="*/ 76 w 403"/>
                  <a:gd name="T1" fmla="*/ 0 h 723"/>
                  <a:gd name="T2" fmla="*/ 76 w 403"/>
                  <a:gd name="T3" fmla="*/ 0 h 723"/>
                  <a:gd name="T4" fmla="*/ 0 w 403"/>
                  <a:gd name="T5" fmla="*/ 10 h 723"/>
                  <a:gd name="T6" fmla="*/ 0 w 403"/>
                  <a:gd name="T7" fmla="*/ 10 h 723"/>
                  <a:gd name="T8" fmla="*/ 18 w 403"/>
                  <a:gd name="T9" fmla="*/ 26 h 723"/>
                  <a:gd name="T10" fmla="*/ 18 w 403"/>
                  <a:gd name="T11" fmla="*/ 26 h 723"/>
                  <a:gd name="T12" fmla="*/ 61 w 403"/>
                  <a:gd name="T13" fmla="*/ 67 h 723"/>
                  <a:gd name="T14" fmla="*/ 102 w 403"/>
                  <a:gd name="T15" fmla="*/ 112 h 723"/>
                  <a:gd name="T16" fmla="*/ 137 w 403"/>
                  <a:gd name="T17" fmla="*/ 157 h 723"/>
                  <a:gd name="T18" fmla="*/ 170 w 403"/>
                  <a:gd name="T19" fmla="*/ 206 h 723"/>
                  <a:gd name="T20" fmla="*/ 200 w 403"/>
                  <a:gd name="T21" fmla="*/ 253 h 723"/>
                  <a:gd name="T22" fmla="*/ 227 w 403"/>
                  <a:gd name="T23" fmla="*/ 302 h 723"/>
                  <a:gd name="T24" fmla="*/ 251 w 403"/>
                  <a:gd name="T25" fmla="*/ 351 h 723"/>
                  <a:gd name="T26" fmla="*/ 272 w 403"/>
                  <a:gd name="T27" fmla="*/ 400 h 723"/>
                  <a:gd name="T28" fmla="*/ 292 w 403"/>
                  <a:gd name="T29" fmla="*/ 449 h 723"/>
                  <a:gd name="T30" fmla="*/ 307 w 403"/>
                  <a:gd name="T31" fmla="*/ 494 h 723"/>
                  <a:gd name="T32" fmla="*/ 321 w 403"/>
                  <a:gd name="T33" fmla="*/ 539 h 723"/>
                  <a:gd name="T34" fmla="*/ 335 w 403"/>
                  <a:gd name="T35" fmla="*/ 582 h 723"/>
                  <a:gd name="T36" fmla="*/ 352 w 403"/>
                  <a:gd name="T37" fmla="*/ 660 h 723"/>
                  <a:gd name="T38" fmla="*/ 364 w 403"/>
                  <a:gd name="T39" fmla="*/ 723 h 723"/>
                  <a:gd name="T40" fmla="*/ 364 w 403"/>
                  <a:gd name="T41" fmla="*/ 723 h 723"/>
                  <a:gd name="T42" fmla="*/ 386 w 403"/>
                  <a:gd name="T43" fmla="*/ 674 h 723"/>
                  <a:gd name="T44" fmla="*/ 403 w 403"/>
                  <a:gd name="T45" fmla="*/ 621 h 723"/>
                  <a:gd name="T46" fmla="*/ 403 w 403"/>
                  <a:gd name="T47" fmla="*/ 621 h 723"/>
                  <a:gd name="T48" fmla="*/ 388 w 403"/>
                  <a:gd name="T49" fmla="*/ 555 h 723"/>
                  <a:gd name="T50" fmla="*/ 364 w 403"/>
                  <a:gd name="T51" fmla="*/ 480 h 723"/>
                  <a:gd name="T52" fmla="*/ 351 w 403"/>
                  <a:gd name="T53" fmla="*/ 441 h 723"/>
                  <a:gd name="T54" fmla="*/ 337 w 403"/>
                  <a:gd name="T55" fmla="*/ 402 h 723"/>
                  <a:gd name="T56" fmla="*/ 319 w 403"/>
                  <a:gd name="T57" fmla="*/ 361 h 723"/>
                  <a:gd name="T58" fmla="*/ 300 w 403"/>
                  <a:gd name="T59" fmla="*/ 320 h 723"/>
                  <a:gd name="T60" fmla="*/ 280 w 403"/>
                  <a:gd name="T61" fmla="*/ 279 h 723"/>
                  <a:gd name="T62" fmla="*/ 257 w 403"/>
                  <a:gd name="T63" fmla="*/ 237 h 723"/>
                  <a:gd name="T64" fmla="*/ 233 w 403"/>
                  <a:gd name="T65" fmla="*/ 194 h 723"/>
                  <a:gd name="T66" fmla="*/ 206 w 403"/>
                  <a:gd name="T67" fmla="*/ 155 h 723"/>
                  <a:gd name="T68" fmla="*/ 176 w 403"/>
                  <a:gd name="T69" fmla="*/ 114 h 723"/>
                  <a:gd name="T70" fmla="*/ 147 w 403"/>
                  <a:gd name="T71" fmla="*/ 75 h 723"/>
                  <a:gd name="T72" fmla="*/ 112 w 403"/>
                  <a:gd name="T73" fmla="*/ 38 h 723"/>
                  <a:gd name="T74" fmla="*/ 76 w 403"/>
                  <a:gd name="T75" fmla="*/ 0 h 723"/>
                  <a:gd name="T76" fmla="*/ 76 w 403"/>
                  <a:gd name="T7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3" h="723">
                    <a:moveTo>
                      <a:pt x="76" y="0"/>
                    </a:moveTo>
                    <a:lnTo>
                      <a:pt x="76" y="0"/>
                    </a:lnTo>
                    <a:lnTo>
                      <a:pt x="0" y="10"/>
                    </a:lnTo>
                    <a:lnTo>
                      <a:pt x="0" y="10"/>
                    </a:lnTo>
                    <a:lnTo>
                      <a:pt x="18" y="26"/>
                    </a:lnTo>
                    <a:lnTo>
                      <a:pt x="18" y="26"/>
                    </a:lnTo>
                    <a:lnTo>
                      <a:pt x="61" y="67"/>
                    </a:lnTo>
                    <a:lnTo>
                      <a:pt x="102" y="112"/>
                    </a:lnTo>
                    <a:lnTo>
                      <a:pt x="137" y="157"/>
                    </a:lnTo>
                    <a:lnTo>
                      <a:pt x="170" y="206"/>
                    </a:lnTo>
                    <a:lnTo>
                      <a:pt x="200" y="253"/>
                    </a:lnTo>
                    <a:lnTo>
                      <a:pt x="227" y="302"/>
                    </a:lnTo>
                    <a:lnTo>
                      <a:pt x="251" y="351"/>
                    </a:lnTo>
                    <a:lnTo>
                      <a:pt x="272" y="400"/>
                    </a:lnTo>
                    <a:lnTo>
                      <a:pt x="292" y="449"/>
                    </a:lnTo>
                    <a:lnTo>
                      <a:pt x="307" y="494"/>
                    </a:lnTo>
                    <a:lnTo>
                      <a:pt x="321" y="539"/>
                    </a:lnTo>
                    <a:lnTo>
                      <a:pt x="335" y="582"/>
                    </a:lnTo>
                    <a:lnTo>
                      <a:pt x="352" y="660"/>
                    </a:lnTo>
                    <a:lnTo>
                      <a:pt x="364" y="723"/>
                    </a:lnTo>
                    <a:lnTo>
                      <a:pt x="364" y="723"/>
                    </a:lnTo>
                    <a:lnTo>
                      <a:pt x="386" y="674"/>
                    </a:lnTo>
                    <a:lnTo>
                      <a:pt x="403" y="621"/>
                    </a:lnTo>
                    <a:lnTo>
                      <a:pt x="403" y="621"/>
                    </a:lnTo>
                    <a:lnTo>
                      <a:pt x="388" y="555"/>
                    </a:lnTo>
                    <a:lnTo>
                      <a:pt x="364" y="480"/>
                    </a:lnTo>
                    <a:lnTo>
                      <a:pt x="351" y="441"/>
                    </a:lnTo>
                    <a:lnTo>
                      <a:pt x="337" y="402"/>
                    </a:lnTo>
                    <a:lnTo>
                      <a:pt x="319" y="361"/>
                    </a:lnTo>
                    <a:lnTo>
                      <a:pt x="300" y="320"/>
                    </a:lnTo>
                    <a:lnTo>
                      <a:pt x="280" y="279"/>
                    </a:lnTo>
                    <a:lnTo>
                      <a:pt x="257" y="237"/>
                    </a:lnTo>
                    <a:lnTo>
                      <a:pt x="233" y="194"/>
                    </a:lnTo>
                    <a:lnTo>
                      <a:pt x="206" y="155"/>
                    </a:lnTo>
                    <a:lnTo>
                      <a:pt x="176" y="114"/>
                    </a:lnTo>
                    <a:lnTo>
                      <a:pt x="147" y="75"/>
                    </a:lnTo>
                    <a:lnTo>
                      <a:pt x="112" y="38"/>
                    </a:lnTo>
                    <a:lnTo>
                      <a:pt x="76"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3" name="Freeform 27"/>
              <p:cNvSpPr>
                <a:spLocks/>
              </p:cNvSpPr>
              <p:nvPr/>
            </p:nvSpPr>
            <p:spPr bwMode="auto">
              <a:xfrm>
                <a:off x="1780381" y="5768976"/>
                <a:ext cx="314325" cy="88900"/>
              </a:xfrm>
              <a:custGeom>
                <a:avLst/>
                <a:gdLst>
                  <a:gd name="T0" fmla="*/ 395 w 395"/>
                  <a:gd name="T1" fmla="*/ 61 h 111"/>
                  <a:gd name="T2" fmla="*/ 395 w 395"/>
                  <a:gd name="T3" fmla="*/ 61 h 111"/>
                  <a:gd name="T4" fmla="*/ 352 w 395"/>
                  <a:gd name="T5" fmla="*/ 47 h 111"/>
                  <a:gd name="T6" fmla="*/ 311 w 395"/>
                  <a:gd name="T7" fmla="*/ 37 h 111"/>
                  <a:gd name="T8" fmla="*/ 233 w 395"/>
                  <a:gd name="T9" fmla="*/ 19 h 111"/>
                  <a:gd name="T10" fmla="*/ 160 w 395"/>
                  <a:gd name="T11" fmla="*/ 8 h 111"/>
                  <a:gd name="T12" fmla="*/ 96 w 395"/>
                  <a:gd name="T13" fmla="*/ 0 h 111"/>
                  <a:gd name="T14" fmla="*/ 96 w 395"/>
                  <a:gd name="T15" fmla="*/ 0 h 111"/>
                  <a:gd name="T16" fmla="*/ 47 w 395"/>
                  <a:gd name="T17" fmla="*/ 23 h 111"/>
                  <a:gd name="T18" fmla="*/ 0 w 395"/>
                  <a:gd name="T19" fmla="*/ 51 h 111"/>
                  <a:gd name="T20" fmla="*/ 0 w 395"/>
                  <a:gd name="T21" fmla="*/ 51 h 111"/>
                  <a:gd name="T22" fmla="*/ 62 w 395"/>
                  <a:gd name="T23" fmla="*/ 55 h 111"/>
                  <a:gd name="T24" fmla="*/ 102 w 395"/>
                  <a:gd name="T25" fmla="*/ 59 h 111"/>
                  <a:gd name="T26" fmla="*/ 147 w 395"/>
                  <a:gd name="T27" fmla="*/ 64 h 111"/>
                  <a:gd name="T28" fmla="*/ 198 w 395"/>
                  <a:gd name="T29" fmla="*/ 72 h 111"/>
                  <a:gd name="T30" fmla="*/ 250 w 395"/>
                  <a:gd name="T31" fmla="*/ 82 h 111"/>
                  <a:gd name="T32" fmla="*/ 305 w 395"/>
                  <a:gd name="T33" fmla="*/ 96 h 111"/>
                  <a:gd name="T34" fmla="*/ 364 w 395"/>
                  <a:gd name="T35" fmla="*/ 111 h 111"/>
                  <a:gd name="T36" fmla="*/ 364 w 395"/>
                  <a:gd name="T37" fmla="*/ 111 h 111"/>
                  <a:gd name="T38" fmla="*/ 395 w 395"/>
                  <a:gd name="T39" fmla="*/ 61 h 111"/>
                  <a:gd name="T40" fmla="*/ 395 w 395"/>
                  <a:gd name="T41" fmla="*/ 6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5" h="111">
                    <a:moveTo>
                      <a:pt x="395" y="61"/>
                    </a:moveTo>
                    <a:lnTo>
                      <a:pt x="395" y="61"/>
                    </a:lnTo>
                    <a:lnTo>
                      <a:pt x="352" y="47"/>
                    </a:lnTo>
                    <a:lnTo>
                      <a:pt x="311" y="37"/>
                    </a:lnTo>
                    <a:lnTo>
                      <a:pt x="233" y="19"/>
                    </a:lnTo>
                    <a:lnTo>
                      <a:pt x="160" y="8"/>
                    </a:lnTo>
                    <a:lnTo>
                      <a:pt x="96" y="0"/>
                    </a:lnTo>
                    <a:lnTo>
                      <a:pt x="96" y="0"/>
                    </a:lnTo>
                    <a:lnTo>
                      <a:pt x="47" y="23"/>
                    </a:lnTo>
                    <a:lnTo>
                      <a:pt x="0" y="51"/>
                    </a:lnTo>
                    <a:lnTo>
                      <a:pt x="0" y="51"/>
                    </a:lnTo>
                    <a:lnTo>
                      <a:pt x="62" y="55"/>
                    </a:lnTo>
                    <a:lnTo>
                      <a:pt x="102" y="59"/>
                    </a:lnTo>
                    <a:lnTo>
                      <a:pt x="147" y="64"/>
                    </a:lnTo>
                    <a:lnTo>
                      <a:pt x="198" y="72"/>
                    </a:lnTo>
                    <a:lnTo>
                      <a:pt x="250" y="82"/>
                    </a:lnTo>
                    <a:lnTo>
                      <a:pt x="305" y="96"/>
                    </a:lnTo>
                    <a:lnTo>
                      <a:pt x="364" y="111"/>
                    </a:lnTo>
                    <a:lnTo>
                      <a:pt x="364" y="111"/>
                    </a:lnTo>
                    <a:lnTo>
                      <a:pt x="395" y="61"/>
                    </a:lnTo>
                    <a:lnTo>
                      <a:pt x="395"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4" name="Freeform 28"/>
              <p:cNvSpPr>
                <a:spLocks/>
              </p:cNvSpPr>
              <p:nvPr/>
            </p:nvSpPr>
            <p:spPr bwMode="auto">
              <a:xfrm>
                <a:off x="2113756" y="5832476"/>
                <a:ext cx="274637" cy="147637"/>
              </a:xfrm>
              <a:custGeom>
                <a:avLst/>
                <a:gdLst>
                  <a:gd name="T0" fmla="*/ 264 w 345"/>
                  <a:gd name="T1" fmla="*/ 186 h 186"/>
                  <a:gd name="T2" fmla="*/ 264 w 345"/>
                  <a:gd name="T3" fmla="*/ 186 h 186"/>
                  <a:gd name="T4" fmla="*/ 345 w 345"/>
                  <a:gd name="T5" fmla="*/ 173 h 186"/>
                  <a:gd name="T6" fmla="*/ 345 w 345"/>
                  <a:gd name="T7" fmla="*/ 173 h 186"/>
                  <a:gd name="T8" fmla="*/ 307 w 345"/>
                  <a:gd name="T9" fmla="*/ 143 h 186"/>
                  <a:gd name="T10" fmla="*/ 268 w 345"/>
                  <a:gd name="T11" fmla="*/ 118 h 186"/>
                  <a:gd name="T12" fmla="*/ 229 w 345"/>
                  <a:gd name="T13" fmla="*/ 92 h 186"/>
                  <a:gd name="T14" fmla="*/ 190 w 345"/>
                  <a:gd name="T15" fmla="*/ 71 h 186"/>
                  <a:gd name="T16" fmla="*/ 151 w 345"/>
                  <a:gd name="T17" fmla="*/ 51 h 186"/>
                  <a:gd name="T18" fmla="*/ 111 w 345"/>
                  <a:gd name="T19" fmla="*/ 31 h 186"/>
                  <a:gd name="T20" fmla="*/ 72 w 345"/>
                  <a:gd name="T21" fmla="*/ 14 h 186"/>
                  <a:gd name="T22" fmla="*/ 31 w 345"/>
                  <a:gd name="T23" fmla="*/ 0 h 186"/>
                  <a:gd name="T24" fmla="*/ 31 w 345"/>
                  <a:gd name="T25" fmla="*/ 0 h 186"/>
                  <a:gd name="T26" fmla="*/ 0 w 345"/>
                  <a:gd name="T27" fmla="*/ 51 h 186"/>
                  <a:gd name="T28" fmla="*/ 0 w 345"/>
                  <a:gd name="T29" fmla="*/ 51 h 186"/>
                  <a:gd name="T30" fmla="*/ 66 w 345"/>
                  <a:gd name="T31" fmla="*/ 77 h 186"/>
                  <a:gd name="T32" fmla="*/ 100 w 345"/>
                  <a:gd name="T33" fmla="*/ 90 h 186"/>
                  <a:gd name="T34" fmla="*/ 135 w 345"/>
                  <a:gd name="T35" fmla="*/ 108 h 186"/>
                  <a:gd name="T36" fmla="*/ 168 w 345"/>
                  <a:gd name="T37" fmla="*/ 126 h 186"/>
                  <a:gd name="T38" fmla="*/ 200 w 345"/>
                  <a:gd name="T39" fmla="*/ 143 h 186"/>
                  <a:gd name="T40" fmla="*/ 233 w 345"/>
                  <a:gd name="T41" fmla="*/ 163 h 186"/>
                  <a:gd name="T42" fmla="*/ 264 w 345"/>
                  <a:gd name="T43" fmla="*/ 186 h 186"/>
                  <a:gd name="T44" fmla="*/ 264 w 345"/>
                  <a:gd name="T4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5" h="186">
                    <a:moveTo>
                      <a:pt x="264" y="186"/>
                    </a:moveTo>
                    <a:lnTo>
                      <a:pt x="264" y="186"/>
                    </a:lnTo>
                    <a:lnTo>
                      <a:pt x="345" y="173"/>
                    </a:lnTo>
                    <a:lnTo>
                      <a:pt x="345" y="173"/>
                    </a:lnTo>
                    <a:lnTo>
                      <a:pt x="307" y="143"/>
                    </a:lnTo>
                    <a:lnTo>
                      <a:pt x="268" y="118"/>
                    </a:lnTo>
                    <a:lnTo>
                      <a:pt x="229" y="92"/>
                    </a:lnTo>
                    <a:lnTo>
                      <a:pt x="190" y="71"/>
                    </a:lnTo>
                    <a:lnTo>
                      <a:pt x="151" y="51"/>
                    </a:lnTo>
                    <a:lnTo>
                      <a:pt x="111" y="31"/>
                    </a:lnTo>
                    <a:lnTo>
                      <a:pt x="72" y="14"/>
                    </a:lnTo>
                    <a:lnTo>
                      <a:pt x="31" y="0"/>
                    </a:lnTo>
                    <a:lnTo>
                      <a:pt x="31" y="0"/>
                    </a:lnTo>
                    <a:lnTo>
                      <a:pt x="0" y="51"/>
                    </a:lnTo>
                    <a:lnTo>
                      <a:pt x="0" y="51"/>
                    </a:lnTo>
                    <a:lnTo>
                      <a:pt x="66" y="77"/>
                    </a:lnTo>
                    <a:lnTo>
                      <a:pt x="100" y="90"/>
                    </a:lnTo>
                    <a:lnTo>
                      <a:pt x="135" y="108"/>
                    </a:lnTo>
                    <a:lnTo>
                      <a:pt x="168" y="126"/>
                    </a:lnTo>
                    <a:lnTo>
                      <a:pt x="200" y="143"/>
                    </a:lnTo>
                    <a:lnTo>
                      <a:pt x="233" y="163"/>
                    </a:lnTo>
                    <a:lnTo>
                      <a:pt x="264" y="186"/>
                    </a:lnTo>
                    <a:lnTo>
                      <a:pt x="264"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5" name="Freeform 29"/>
              <p:cNvSpPr>
                <a:spLocks/>
              </p:cNvSpPr>
              <p:nvPr/>
            </p:nvSpPr>
            <p:spPr bwMode="auto">
              <a:xfrm>
                <a:off x="2324894" y="5969001"/>
                <a:ext cx="109537" cy="50800"/>
              </a:xfrm>
              <a:custGeom>
                <a:avLst/>
                <a:gdLst>
                  <a:gd name="T0" fmla="*/ 81 w 139"/>
                  <a:gd name="T1" fmla="*/ 0 h 62"/>
                  <a:gd name="T2" fmla="*/ 81 w 139"/>
                  <a:gd name="T3" fmla="*/ 0 h 62"/>
                  <a:gd name="T4" fmla="*/ 0 w 139"/>
                  <a:gd name="T5" fmla="*/ 13 h 62"/>
                  <a:gd name="T6" fmla="*/ 0 w 139"/>
                  <a:gd name="T7" fmla="*/ 13 h 62"/>
                  <a:gd name="T8" fmla="*/ 34 w 139"/>
                  <a:gd name="T9" fmla="*/ 37 h 62"/>
                  <a:gd name="T10" fmla="*/ 63 w 139"/>
                  <a:gd name="T11" fmla="*/ 62 h 62"/>
                  <a:gd name="T12" fmla="*/ 63 w 139"/>
                  <a:gd name="T13" fmla="*/ 62 h 62"/>
                  <a:gd name="T14" fmla="*/ 139 w 139"/>
                  <a:gd name="T15" fmla="*/ 52 h 62"/>
                  <a:gd name="T16" fmla="*/ 139 w 139"/>
                  <a:gd name="T17" fmla="*/ 52 h 62"/>
                  <a:gd name="T18" fmla="*/ 120 w 139"/>
                  <a:gd name="T19" fmla="*/ 35 h 62"/>
                  <a:gd name="T20" fmla="*/ 120 w 139"/>
                  <a:gd name="T21" fmla="*/ 35 h 62"/>
                  <a:gd name="T22" fmla="*/ 81 w 139"/>
                  <a:gd name="T23" fmla="*/ 0 h 62"/>
                  <a:gd name="T24" fmla="*/ 81 w 139"/>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62">
                    <a:moveTo>
                      <a:pt x="81" y="0"/>
                    </a:moveTo>
                    <a:lnTo>
                      <a:pt x="81" y="0"/>
                    </a:lnTo>
                    <a:lnTo>
                      <a:pt x="0" y="13"/>
                    </a:lnTo>
                    <a:lnTo>
                      <a:pt x="0" y="13"/>
                    </a:lnTo>
                    <a:lnTo>
                      <a:pt x="34" y="37"/>
                    </a:lnTo>
                    <a:lnTo>
                      <a:pt x="63" y="62"/>
                    </a:lnTo>
                    <a:lnTo>
                      <a:pt x="63" y="62"/>
                    </a:lnTo>
                    <a:lnTo>
                      <a:pt x="139" y="52"/>
                    </a:lnTo>
                    <a:lnTo>
                      <a:pt x="139" y="52"/>
                    </a:lnTo>
                    <a:lnTo>
                      <a:pt x="120" y="35"/>
                    </a:lnTo>
                    <a:lnTo>
                      <a:pt x="120" y="35"/>
                    </a:lnTo>
                    <a:lnTo>
                      <a:pt x="81" y="0"/>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sp>
            <p:nvSpPr>
              <p:cNvPr id="36" name="Freeform 30"/>
              <p:cNvSpPr>
                <a:spLocks/>
              </p:cNvSpPr>
              <p:nvPr/>
            </p:nvSpPr>
            <p:spPr bwMode="auto">
              <a:xfrm>
                <a:off x="2069306" y="5816601"/>
                <a:ext cx="69850" cy="57150"/>
              </a:xfrm>
              <a:custGeom>
                <a:avLst/>
                <a:gdLst>
                  <a:gd name="T0" fmla="*/ 88 w 88"/>
                  <a:gd name="T1" fmla="*/ 19 h 70"/>
                  <a:gd name="T2" fmla="*/ 88 w 88"/>
                  <a:gd name="T3" fmla="*/ 19 h 70"/>
                  <a:gd name="T4" fmla="*/ 31 w 88"/>
                  <a:gd name="T5" fmla="*/ 0 h 70"/>
                  <a:gd name="T6" fmla="*/ 31 w 88"/>
                  <a:gd name="T7" fmla="*/ 0 h 70"/>
                  <a:gd name="T8" fmla="*/ 0 w 88"/>
                  <a:gd name="T9" fmla="*/ 50 h 70"/>
                  <a:gd name="T10" fmla="*/ 0 w 88"/>
                  <a:gd name="T11" fmla="*/ 50 h 70"/>
                  <a:gd name="T12" fmla="*/ 57 w 88"/>
                  <a:gd name="T13" fmla="*/ 70 h 70"/>
                  <a:gd name="T14" fmla="*/ 57 w 88"/>
                  <a:gd name="T15" fmla="*/ 70 h 70"/>
                  <a:gd name="T16" fmla="*/ 88 w 88"/>
                  <a:gd name="T17" fmla="*/ 19 h 70"/>
                  <a:gd name="T18" fmla="*/ 88 w 88"/>
                  <a:gd name="T19"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0">
                    <a:moveTo>
                      <a:pt x="88" y="19"/>
                    </a:moveTo>
                    <a:lnTo>
                      <a:pt x="88" y="19"/>
                    </a:lnTo>
                    <a:lnTo>
                      <a:pt x="31" y="0"/>
                    </a:lnTo>
                    <a:lnTo>
                      <a:pt x="31" y="0"/>
                    </a:lnTo>
                    <a:lnTo>
                      <a:pt x="0" y="50"/>
                    </a:lnTo>
                    <a:lnTo>
                      <a:pt x="0" y="50"/>
                    </a:lnTo>
                    <a:lnTo>
                      <a:pt x="57" y="70"/>
                    </a:lnTo>
                    <a:lnTo>
                      <a:pt x="57" y="70"/>
                    </a:lnTo>
                    <a:lnTo>
                      <a:pt x="88" y="19"/>
                    </a:lnTo>
                    <a:lnTo>
                      <a:pt x="88"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 ExtraLight" charset="0"/>
                  <a:ea typeface="CiscoSans ExtraLight" charset="0"/>
                  <a:cs typeface="CiscoSans ExtraLight" charset="0"/>
                </a:endParaRPr>
              </a:p>
            </p:txBody>
          </p:sp>
        </p:grpSp>
      </p:grpSp>
      <p:sp>
        <p:nvSpPr>
          <p:cNvPr id="52" name="Rectangle 51"/>
          <p:cNvSpPr/>
          <p:nvPr/>
        </p:nvSpPr>
        <p:spPr>
          <a:xfrm>
            <a:off x="1297590" y="3045693"/>
            <a:ext cx="1976824" cy="954107"/>
          </a:xfrm>
          <a:prstGeom prst="rect">
            <a:avLst/>
          </a:prstGeom>
        </p:spPr>
        <p:txBody>
          <a:bodyPr wrap="none">
            <a:spAutoFit/>
          </a:bodyPr>
          <a:lstStyle/>
          <a:p>
            <a:pPr algn="ctr"/>
            <a:r>
              <a:rPr lang="en-US" sz="2800" dirty="0">
                <a:solidFill>
                  <a:schemeClr val="tx2"/>
                </a:solidFill>
                <a:latin typeface="CiscoSans ExtraLight" charset="0"/>
                <a:ea typeface="CiscoSans ExtraLight" charset="0"/>
                <a:cs typeface="CiscoSans ExtraLight" charset="0"/>
              </a:rPr>
              <a:t>Network</a:t>
            </a:r>
          </a:p>
          <a:p>
            <a:pPr algn="ctr"/>
            <a:r>
              <a:rPr lang="en-US" sz="2800" dirty="0">
                <a:solidFill>
                  <a:schemeClr val="tx2"/>
                </a:solidFill>
                <a:latin typeface="CiscoSans ExtraLight" charset="0"/>
                <a:ea typeface="CiscoSans ExtraLight" charset="0"/>
                <a:cs typeface="CiscoSans ExtraLight" charset="0"/>
              </a:rPr>
              <a:t>Challenges</a:t>
            </a:r>
          </a:p>
        </p:txBody>
      </p:sp>
      <p:grpSp>
        <p:nvGrpSpPr>
          <p:cNvPr id="6" name="Group 5"/>
          <p:cNvGrpSpPr/>
          <p:nvPr/>
        </p:nvGrpSpPr>
        <p:grpSpPr>
          <a:xfrm rot="18900000">
            <a:off x="4244423" y="2325591"/>
            <a:ext cx="492320" cy="492320"/>
            <a:chOff x="8024776" y="3999800"/>
            <a:chExt cx="741854" cy="741853"/>
          </a:xfrm>
          <a:solidFill>
            <a:schemeClr val="bg2">
              <a:lumMod val="95000"/>
            </a:schemeClr>
          </a:solidFill>
        </p:grpSpPr>
        <p:sp>
          <p:nvSpPr>
            <p:cNvPr id="3" name="Rounded Rectangle 2"/>
            <p:cNvSpPr/>
            <p:nvPr/>
          </p:nvSpPr>
          <p:spPr>
            <a:xfrm>
              <a:off x="8558214" y="3999800"/>
              <a:ext cx="208416" cy="741853"/>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45" name="Rounded Rectangle 44"/>
            <p:cNvSpPr/>
            <p:nvPr/>
          </p:nvSpPr>
          <p:spPr>
            <a:xfrm rot="5400000">
              <a:off x="8291495" y="4266518"/>
              <a:ext cx="208416" cy="741853"/>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sp>
        <p:nvSpPr>
          <p:cNvPr id="48" name="Text Placeholder 12"/>
          <p:cNvSpPr txBox="1">
            <a:spLocks/>
          </p:cNvSpPr>
          <p:nvPr/>
        </p:nvSpPr>
        <p:spPr>
          <a:xfrm>
            <a:off x="5087580" y="0"/>
            <a:ext cx="3877201" cy="5143500"/>
          </a:xfrm>
          <a:prstGeom prst="rect">
            <a:avLst/>
          </a:prstGeom>
        </p:spPr>
        <p:txBody>
          <a:bodyPr anchor="ctr" anchorCtr="0"/>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Outage/degraded service</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Insufficient visibility into the </a:t>
            </a:r>
            <a:br>
              <a:rPr lang="en-US" sz="1800" dirty="0">
                <a:latin typeface="CiscoSans ExtraLight" charset="0"/>
                <a:ea typeface="CiscoSans ExtraLight" charset="0"/>
                <a:cs typeface="CiscoSans ExtraLight" charset="0"/>
              </a:rPr>
            </a:br>
            <a:r>
              <a:rPr lang="en-US" sz="1800" dirty="0">
                <a:latin typeface="CiscoSans ExtraLight" charset="0"/>
                <a:ea typeface="CiscoSans ExtraLight" charset="0"/>
                <a:cs typeface="CiscoSans ExtraLight" charset="0"/>
              </a:rPr>
              <a:t>network, workload, application</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Rising security breaches </a:t>
            </a:r>
            <a:br>
              <a:rPr lang="en-US" sz="1800" dirty="0">
                <a:latin typeface="CiscoSans ExtraLight" charset="0"/>
                <a:ea typeface="CiscoSans ExtraLight" charset="0"/>
                <a:cs typeface="CiscoSans ExtraLight" charset="0"/>
              </a:rPr>
            </a:br>
            <a:r>
              <a:rPr lang="en-US" sz="1800" dirty="0">
                <a:latin typeface="CiscoSans ExtraLight" charset="0"/>
                <a:ea typeface="CiscoSans ExtraLight" charset="0"/>
                <a:cs typeface="CiscoSans ExtraLight" charset="0"/>
              </a:rPr>
              <a:t>and destruction of service </a:t>
            </a:r>
            <a:br>
              <a:rPr lang="en-US" sz="1800" dirty="0">
                <a:latin typeface="CiscoSans ExtraLight" charset="0"/>
                <a:ea typeface="CiscoSans ExtraLight" charset="0"/>
                <a:cs typeface="CiscoSans ExtraLight" charset="0"/>
              </a:rPr>
            </a:br>
            <a:r>
              <a:rPr lang="en-US" sz="1800" dirty="0">
                <a:latin typeface="CiscoSans ExtraLight" charset="0"/>
                <a:ea typeface="CiscoSans ExtraLight" charset="0"/>
                <a:cs typeface="CiscoSans ExtraLight" charset="0"/>
              </a:rPr>
              <a:t>(</a:t>
            </a:r>
            <a:r>
              <a:rPr lang="en-US" sz="1800" dirty="0" err="1">
                <a:latin typeface="CiscoSans ExtraLight" charset="0"/>
                <a:ea typeface="CiscoSans ExtraLight" charset="0"/>
                <a:cs typeface="CiscoSans ExtraLight" charset="0"/>
              </a:rPr>
              <a:t>DeOS</a:t>
            </a:r>
            <a:r>
              <a:rPr lang="en-US" sz="1800" dirty="0">
                <a:latin typeface="CiscoSans ExtraLight" charset="0"/>
                <a:ea typeface="CiscoSans ExtraLight" charset="0"/>
                <a:cs typeface="CiscoSans ExtraLight" charset="0"/>
              </a:rPr>
              <a:t>) attacks</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Increasing regulatory compliance requirements and audits</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Rising ACL/FW rule complexity and administration burden</a:t>
            </a:r>
          </a:p>
        </p:txBody>
      </p:sp>
    </p:spTree>
    <p:extLst>
      <p:ext uri="{BB962C8B-B14F-4D97-AF65-F5344CB8AC3E}">
        <p14:creationId xmlns:p14="http://schemas.microsoft.com/office/powerpoint/2010/main" val="2407893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0" y="0"/>
            <a:ext cx="4572000" cy="5143500"/>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nvGrpSpPr>
          <p:cNvPr id="39" name="Group 25"/>
          <p:cNvGrpSpPr>
            <a:grpSpLocks noChangeAspect="1"/>
          </p:cNvGrpSpPr>
          <p:nvPr/>
        </p:nvGrpSpPr>
        <p:grpSpPr bwMode="auto">
          <a:xfrm>
            <a:off x="5943000" y="1051605"/>
            <a:ext cx="1830000" cy="1828800"/>
            <a:chOff x="1971" y="2520"/>
            <a:chExt cx="1524" cy="1523"/>
          </a:xfrm>
        </p:grpSpPr>
        <p:sp>
          <p:nvSpPr>
            <p:cNvPr id="40" name="Oval 26"/>
            <p:cNvSpPr>
              <a:spLocks noChangeArrowheads="1"/>
            </p:cNvSpPr>
            <p:nvPr/>
          </p:nvSpPr>
          <p:spPr bwMode="auto">
            <a:xfrm>
              <a:off x="1971" y="2520"/>
              <a:ext cx="1524" cy="152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 name="Freeform 27"/>
            <p:cNvSpPr>
              <a:spLocks/>
            </p:cNvSpPr>
            <p:nvPr/>
          </p:nvSpPr>
          <p:spPr bwMode="auto">
            <a:xfrm>
              <a:off x="2386" y="2738"/>
              <a:ext cx="1101" cy="1305"/>
            </a:xfrm>
            <a:custGeom>
              <a:avLst/>
              <a:gdLst>
                <a:gd name="T0" fmla="*/ 464 w 464"/>
                <a:gd name="T1" fmla="*/ 273 h 550"/>
                <a:gd name="T2" fmla="*/ 248 w 464"/>
                <a:gd name="T3" fmla="*/ 57 h 550"/>
                <a:gd name="T4" fmla="*/ 146 w 464"/>
                <a:gd name="T5" fmla="*/ 0 h 550"/>
                <a:gd name="T6" fmla="*/ 26 w 464"/>
                <a:gd name="T7" fmla="*/ 120 h 550"/>
                <a:gd name="T8" fmla="*/ 26 w 464"/>
                <a:gd name="T9" fmla="*/ 160 h 550"/>
                <a:gd name="T10" fmla="*/ 25 w 464"/>
                <a:gd name="T11" fmla="*/ 160 h 550"/>
                <a:gd name="T12" fmla="*/ 0 w 464"/>
                <a:gd name="T13" fmla="*/ 186 h 550"/>
                <a:gd name="T14" fmla="*/ 0 w 464"/>
                <a:gd name="T15" fmla="*/ 399 h 550"/>
                <a:gd name="T16" fmla="*/ 12 w 464"/>
                <a:gd name="T17" fmla="*/ 421 h 550"/>
                <a:gd name="T18" fmla="*/ 141 w 464"/>
                <a:gd name="T19" fmla="*/ 550 h 550"/>
                <a:gd name="T20" fmla="*/ 146 w 464"/>
                <a:gd name="T21" fmla="*/ 550 h 550"/>
                <a:gd name="T22" fmla="*/ 464 w 464"/>
                <a:gd name="T23" fmla="*/ 27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4" h="550">
                  <a:moveTo>
                    <a:pt x="464" y="273"/>
                  </a:moveTo>
                  <a:cubicBezTo>
                    <a:pt x="248" y="57"/>
                    <a:pt x="248" y="57"/>
                    <a:pt x="248" y="57"/>
                  </a:cubicBezTo>
                  <a:cubicBezTo>
                    <a:pt x="227" y="23"/>
                    <a:pt x="189" y="0"/>
                    <a:pt x="146" y="0"/>
                  </a:cubicBezTo>
                  <a:cubicBezTo>
                    <a:pt x="80" y="0"/>
                    <a:pt x="26" y="54"/>
                    <a:pt x="26" y="120"/>
                  </a:cubicBezTo>
                  <a:cubicBezTo>
                    <a:pt x="26" y="160"/>
                    <a:pt x="26" y="160"/>
                    <a:pt x="26" y="160"/>
                  </a:cubicBezTo>
                  <a:cubicBezTo>
                    <a:pt x="25" y="160"/>
                    <a:pt x="25" y="160"/>
                    <a:pt x="25" y="160"/>
                  </a:cubicBezTo>
                  <a:cubicBezTo>
                    <a:pt x="11" y="160"/>
                    <a:pt x="0" y="172"/>
                    <a:pt x="0" y="186"/>
                  </a:cubicBezTo>
                  <a:cubicBezTo>
                    <a:pt x="0" y="399"/>
                    <a:pt x="0" y="399"/>
                    <a:pt x="0" y="399"/>
                  </a:cubicBezTo>
                  <a:cubicBezTo>
                    <a:pt x="0" y="408"/>
                    <a:pt x="5" y="416"/>
                    <a:pt x="12" y="421"/>
                  </a:cubicBezTo>
                  <a:cubicBezTo>
                    <a:pt x="141" y="550"/>
                    <a:pt x="141" y="550"/>
                    <a:pt x="141" y="550"/>
                  </a:cubicBezTo>
                  <a:cubicBezTo>
                    <a:pt x="143" y="550"/>
                    <a:pt x="145" y="550"/>
                    <a:pt x="146" y="550"/>
                  </a:cubicBezTo>
                  <a:cubicBezTo>
                    <a:pt x="308" y="550"/>
                    <a:pt x="443" y="430"/>
                    <a:pt x="464" y="27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 name="Freeform 28"/>
            <p:cNvSpPr>
              <a:spLocks/>
            </p:cNvSpPr>
            <p:nvPr/>
          </p:nvSpPr>
          <p:spPr bwMode="auto">
            <a:xfrm>
              <a:off x="2448" y="2738"/>
              <a:ext cx="569" cy="380"/>
            </a:xfrm>
            <a:custGeom>
              <a:avLst/>
              <a:gdLst>
                <a:gd name="T0" fmla="*/ 52 w 240"/>
                <a:gd name="T1" fmla="*/ 160 h 160"/>
                <a:gd name="T2" fmla="*/ 52 w 240"/>
                <a:gd name="T3" fmla="*/ 120 h 160"/>
                <a:gd name="T4" fmla="*/ 120 w 240"/>
                <a:gd name="T5" fmla="*/ 52 h 160"/>
                <a:gd name="T6" fmla="*/ 189 w 240"/>
                <a:gd name="T7" fmla="*/ 120 h 160"/>
                <a:gd name="T8" fmla="*/ 189 w 240"/>
                <a:gd name="T9" fmla="*/ 160 h 160"/>
                <a:gd name="T10" fmla="*/ 240 w 240"/>
                <a:gd name="T11" fmla="*/ 160 h 160"/>
                <a:gd name="T12" fmla="*/ 240 w 240"/>
                <a:gd name="T13" fmla="*/ 120 h 160"/>
                <a:gd name="T14" fmla="*/ 120 w 240"/>
                <a:gd name="T15" fmla="*/ 0 h 160"/>
                <a:gd name="T16" fmla="*/ 0 w 240"/>
                <a:gd name="T17" fmla="*/ 120 h 160"/>
                <a:gd name="T18" fmla="*/ 0 w 240"/>
                <a:gd name="T19" fmla="*/ 160 h 160"/>
                <a:gd name="T20" fmla="*/ 52 w 240"/>
                <a:gd name="T2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160">
                  <a:moveTo>
                    <a:pt x="52" y="160"/>
                  </a:moveTo>
                  <a:cubicBezTo>
                    <a:pt x="52" y="120"/>
                    <a:pt x="52" y="120"/>
                    <a:pt x="52" y="120"/>
                  </a:cubicBezTo>
                  <a:cubicBezTo>
                    <a:pt x="52" y="82"/>
                    <a:pt x="82" y="52"/>
                    <a:pt x="120" y="52"/>
                  </a:cubicBezTo>
                  <a:cubicBezTo>
                    <a:pt x="158" y="52"/>
                    <a:pt x="189" y="82"/>
                    <a:pt x="189" y="120"/>
                  </a:cubicBezTo>
                  <a:cubicBezTo>
                    <a:pt x="189" y="160"/>
                    <a:pt x="189" y="160"/>
                    <a:pt x="189" y="160"/>
                  </a:cubicBezTo>
                  <a:cubicBezTo>
                    <a:pt x="240" y="160"/>
                    <a:pt x="240" y="160"/>
                    <a:pt x="240" y="160"/>
                  </a:cubicBezTo>
                  <a:cubicBezTo>
                    <a:pt x="240" y="120"/>
                    <a:pt x="240" y="120"/>
                    <a:pt x="240" y="120"/>
                  </a:cubicBezTo>
                  <a:cubicBezTo>
                    <a:pt x="240" y="54"/>
                    <a:pt x="186" y="0"/>
                    <a:pt x="120" y="0"/>
                  </a:cubicBezTo>
                  <a:cubicBezTo>
                    <a:pt x="54" y="0"/>
                    <a:pt x="0" y="54"/>
                    <a:pt x="0" y="120"/>
                  </a:cubicBezTo>
                  <a:cubicBezTo>
                    <a:pt x="0" y="160"/>
                    <a:pt x="0" y="160"/>
                    <a:pt x="0" y="160"/>
                  </a:cubicBezTo>
                  <a:lnTo>
                    <a:pt x="52" y="16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 name="Freeform 29"/>
            <p:cNvSpPr>
              <a:spLocks/>
            </p:cNvSpPr>
            <p:nvPr/>
          </p:nvSpPr>
          <p:spPr bwMode="auto">
            <a:xfrm>
              <a:off x="2386" y="3118"/>
              <a:ext cx="693" cy="626"/>
            </a:xfrm>
            <a:custGeom>
              <a:avLst/>
              <a:gdLst>
                <a:gd name="T0" fmla="*/ 280 w 292"/>
                <a:gd name="T1" fmla="*/ 264 h 264"/>
                <a:gd name="T2" fmla="*/ 12 w 292"/>
                <a:gd name="T3" fmla="*/ 264 h 264"/>
                <a:gd name="T4" fmla="*/ 0 w 292"/>
                <a:gd name="T5" fmla="*/ 252 h 264"/>
                <a:gd name="T6" fmla="*/ 0 w 292"/>
                <a:gd name="T7" fmla="*/ 13 h 264"/>
                <a:gd name="T8" fmla="*/ 12 w 292"/>
                <a:gd name="T9" fmla="*/ 0 h 264"/>
                <a:gd name="T10" fmla="*/ 280 w 292"/>
                <a:gd name="T11" fmla="*/ 0 h 264"/>
                <a:gd name="T12" fmla="*/ 292 w 292"/>
                <a:gd name="T13" fmla="*/ 13 h 264"/>
                <a:gd name="T14" fmla="*/ 292 w 292"/>
                <a:gd name="T15" fmla="*/ 252 h 264"/>
                <a:gd name="T16" fmla="*/ 280 w 292"/>
                <a:gd name="T17"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2" h="264">
                  <a:moveTo>
                    <a:pt x="280" y="264"/>
                  </a:moveTo>
                  <a:cubicBezTo>
                    <a:pt x="12" y="264"/>
                    <a:pt x="12" y="264"/>
                    <a:pt x="12" y="264"/>
                  </a:cubicBezTo>
                  <a:cubicBezTo>
                    <a:pt x="5" y="264"/>
                    <a:pt x="0" y="259"/>
                    <a:pt x="0" y="252"/>
                  </a:cubicBezTo>
                  <a:cubicBezTo>
                    <a:pt x="0" y="13"/>
                    <a:pt x="0" y="13"/>
                    <a:pt x="0" y="13"/>
                  </a:cubicBezTo>
                  <a:cubicBezTo>
                    <a:pt x="0" y="6"/>
                    <a:pt x="5" y="0"/>
                    <a:pt x="12" y="0"/>
                  </a:cubicBezTo>
                  <a:cubicBezTo>
                    <a:pt x="280" y="0"/>
                    <a:pt x="280" y="0"/>
                    <a:pt x="280" y="0"/>
                  </a:cubicBezTo>
                  <a:cubicBezTo>
                    <a:pt x="287" y="0"/>
                    <a:pt x="292" y="6"/>
                    <a:pt x="292" y="13"/>
                  </a:cubicBezTo>
                  <a:cubicBezTo>
                    <a:pt x="292" y="252"/>
                    <a:pt x="292" y="252"/>
                    <a:pt x="292" y="252"/>
                  </a:cubicBezTo>
                  <a:cubicBezTo>
                    <a:pt x="292" y="259"/>
                    <a:pt x="287" y="264"/>
                    <a:pt x="280" y="2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50" name="Rectangle 49"/>
          <p:cNvSpPr/>
          <p:nvPr/>
        </p:nvSpPr>
        <p:spPr>
          <a:xfrm>
            <a:off x="5815887" y="3045693"/>
            <a:ext cx="2084225" cy="954107"/>
          </a:xfrm>
          <a:prstGeom prst="rect">
            <a:avLst/>
          </a:prstGeom>
        </p:spPr>
        <p:txBody>
          <a:bodyPr wrap="none">
            <a:spAutoFit/>
          </a:bodyPr>
          <a:lstStyle/>
          <a:p>
            <a:pPr algn="ctr"/>
            <a:r>
              <a:rPr lang="en-US" sz="2800" dirty="0">
                <a:solidFill>
                  <a:schemeClr val="tx2"/>
                </a:solidFill>
                <a:latin typeface="CiscoSans ExtraLight" charset="0"/>
                <a:ea typeface="CiscoSans ExtraLight" charset="0"/>
                <a:cs typeface="CiscoSans ExtraLight" charset="0"/>
              </a:rPr>
              <a:t>Security</a:t>
            </a:r>
          </a:p>
          <a:p>
            <a:pPr algn="ctr"/>
            <a:r>
              <a:rPr lang="en-US" sz="2800" dirty="0">
                <a:solidFill>
                  <a:schemeClr val="tx2"/>
                </a:solidFill>
                <a:latin typeface="CiscoSans ExtraLight" charset="0"/>
                <a:ea typeface="CiscoSans ExtraLight" charset="0"/>
                <a:cs typeface="CiscoSans ExtraLight" charset="0"/>
              </a:rPr>
              <a:t>Challenges </a:t>
            </a:r>
          </a:p>
        </p:txBody>
      </p:sp>
      <p:sp>
        <p:nvSpPr>
          <p:cNvPr id="18" name="Text Placeholder 12"/>
          <p:cNvSpPr txBox="1">
            <a:spLocks/>
          </p:cNvSpPr>
          <p:nvPr/>
        </p:nvSpPr>
        <p:spPr>
          <a:xfrm>
            <a:off x="455611" y="0"/>
            <a:ext cx="4106783" cy="5143500"/>
          </a:xfrm>
          <a:prstGeom prst="rect">
            <a:avLst/>
          </a:prstGeom>
        </p:spPr>
        <p:txBody>
          <a:bodyPr anchor="ctr" anchorCtr="0"/>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Not enough threat </a:t>
            </a:r>
            <a:r>
              <a:rPr lang="en-US" sz="1800" dirty="0">
                <a:solidFill>
                  <a:schemeClr val="accent6"/>
                </a:solidFill>
                <a:latin typeface="CiscoSans ExtraLight" charset="0"/>
                <a:ea typeface="CiscoSans ExtraLight" charset="0"/>
                <a:cs typeface="CiscoSans ExtraLight" charset="0"/>
              </a:rPr>
              <a:t>visibility</a:t>
            </a:r>
            <a:r>
              <a:rPr lang="en-US" sz="1800" dirty="0">
                <a:latin typeface="CiscoSans ExtraLight" charset="0"/>
                <a:ea typeface="CiscoSans ExtraLight" charset="0"/>
                <a:cs typeface="CiscoSans ExtraLight" charset="0"/>
              </a:rPr>
              <a:t> in the network, workloads, applications</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Inconsistent policies across workloads </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Too many point security vendors</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Hackers are more sophisticated </a:t>
            </a:r>
          </a:p>
          <a:p>
            <a:pPr marL="177800" indent="-177800">
              <a:spcBef>
                <a:spcPts val="1110"/>
              </a:spcBef>
              <a:buClr>
                <a:schemeClr val="bg1"/>
              </a:buClr>
              <a:buSzPct val="80000"/>
              <a:buFont typeface="Arial"/>
              <a:buChar char="•"/>
            </a:pPr>
            <a:r>
              <a:rPr lang="en-US" sz="1800" dirty="0">
                <a:latin typeface="CiscoSans ExtraLight" charset="0"/>
                <a:ea typeface="CiscoSans ExtraLight" charset="0"/>
                <a:cs typeface="CiscoSans ExtraLight" charset="0"/>
              </a:rPr>
              <a:t>Attack surface is too broad</a:t>
            </a:r>
          </a:p>
          <a:p>
            <a:pPr marL="177800" indent="-177800">
              <a:spcBef>
                <a:spcPts val="1110"/>
              </a:spcBef>
              <a:buClr>
                <a:schemeClr val="bg1"/>
              </a:buClr>
              <a:buSzPct val="80000"/>
              <a:buFont typeface="Arial"/>
              <a:buChar char="•"/>
            </a:pPr>
            <a:endParaRPr lang="en-US" sz="1400" dirty="0">
              <a:solidFill>
                <a:srgbClr val="676767"/>
              </a:solidFill>
              <a:latin typeface="CiscoSans ExtraLight" charset="0"/>
              <a:ea typeface="CiscoSans ExtraLight" charset="0"/>
              <a:cs typeface="CiscoSans ExtraLight" charset="0"/>
            </a:endParaRPr>
          </a:p>
        </p:txBody>
      </p:sp>
      <p:grpSp>
        <p:nvGrpSpPr>
          <p:cNvPr id="20" name="Group 19"/>
          <p:cNvGrpSpPr/>
          <p:nvPr/>
        </p:nvGrpSpPr>
        <p:grpSpPr>
          <a:xfrm rot="2700000" flipH="1">
            <a:off x="4407257" y="2325591"/>
            <a:ext cx="492320" cy="492320"/>
            <a:chOff x="8024776" y="3999800"/>
            <a:chExt cx="741854" cy="741853"/>
          </a:xfrm>
          <a:solidFill>
            <a:schemeClr val="bg2">
              <a:lumMod val="95000"/>
            </a:schemeClr>
          </a:solidFill>
        </p:grpSpPr>
        <p:sp>
          <p:nvSpPr>
            <p:cNvPr id="21" name="Rounded Rectangle 20"/>
            <p:cNvSpPr/>
            <p:nvPr/>
          </p:nvSpPr>
          <p:spPr>
            <a:xfrm>
              <a:off x="8558214" y="3999800"/>
              <a:ext cx="208416" cy="741853"/>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sp>
          <p:nvSpPr>
            <p:cNvPr id="22" name="Rounded Rectangle 21"/>
            <p:cNvSpPr/>
            <p:nvPr/>
          </p:nvSpPr>
          <p:spPr>
            <a:xfrm rot="5400000">
              <a:off x="8291495" y="4266518"/>
              <a:ext cx="208416" cy="741853"/>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iscoSans ExtraLight" charset="0"/>
                <a:ea typeface="CiscoSans ExtraLight" charset="0"/>
                <a:cs typeface="CiscoSans ExtraLight" charset="0"/>
              </a:endParaRPr>
            </a:p>
          </p:txBody>
        </p:sp>
      </p:grpSp>
    </p:spTree>
    <p:extLst>
      <p:ext uri="{BB962C8B-B14F-4D97-AF65-F5344CB8AC3E}">
        <p14:creationId xmlns:p14="http://schemas.microsoft.com/office/powerpoint/2010/main" val="659113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542696"/>
            <a:ext cx="8706234" cy="731837"/>
          </a:xfrm>
        </p:spPr>
        <p:txBody>
          <a:bodyPr/>
          <a:lstStyle/>
          <a:p>
            <a:r>
              <a:rPr lang="en-US" dirty="0">
                <a:solidFill>
                  <a:schemeClr val="tx1"/>
                </a:solidFill>
              </a:rPr>
              <a:t>Securing networks is a challenge that intensifies when networking and security technologies are decoupled</a:t>
            </a:r>
          </a:p>
        </p:txBody>
      </p:sp>
      <p:sp>
        <p:nvSpPr>
          <p:cNvPr id="3" name="Rectangle 2"/>
          <p:cNvSpPr/>
          <p:nvPr/>
        </p:nvSpPr>
        <p:spPr>
          <a:xfrm>
            <a:off x="6235180" y="3588950"/>
            <a:ext cx="2215146" cy="1256508"/>
          </a:xfrm>
          <a:prstGeom prst="rect">
            <a:avLst/>
          </a:prstGeom>
          <a:noFill/>
          <a:ln w="25400" cap="flat" cmpd="sng" algn="ctr">
            <a:noFill/>
            <a:prstDash val="solid"/>
          </a:ln>
          <a:effectLst/>
        </p:spPr>
        <p:txBody>
          <a:bodyPr lIns="0" tIns="0" rIns="0" bIns="0" rtlCol="0" anchor="t"/>
          <a:lstStyle/>
          <a:p>
            <a:pPr marL="114300" marR="0" lvl="0" algn="ctr" defTabSz="914400" eaLnBrk="1" fontAlgn="auto" latinLnBrk="0" hangingPunct="1">
              <a:lnSpc>
                <a:spcPct val="100000"/>
              </a:lnSpc>
              <a:spcBef>
                <a:spcPts val="0"/>
              </a:spcBef>
              <a:spcAft>
                <a:spcPts val="300"/>
              </a:spcAft>
              <a:buClrTx/>
              <a:buSzTx/>
              <a:tabLst/>
              <a:defRPr/>
            </a:pPr>
            <a:r>
              <a:rPr lang="en-US" sz="1200" b="1" kern="0" dirty="0">
                <a:solidFill>
                  <a:schemeClr val="accent5"/>
                </a:solidFill>
                <a:latin typeface="CiscoSansTT ExtraLight"/>
                <a:ea typeface=""/>
                <a:cs typeface=""/>
              </a:rPr>
              <a:t>Difficult infrastructure choices </a:t>
            </a:r>
          </a:p>
          <a:p>
            <a:pPr marL="114300" marR="0" lvl="0" algn="ctr" defTabSz="914400" eaLnBrk="1" fontAlgn="auto" latinLnBrk="0" hangingPunct="1">
              <a:lnSpc>
                <a:spcPct val="100000"/>
              </a:lnSpc>
              <a:spcBef>
                <a:spcPts val="0"/>
              </a:spcBef>
              <a:spcAft>
                <a:spcPts val="300"/>
              </a:spcAft>
              <a:buClrTx/>
              <a:buSzTx/>
              <a:tabLst/>
              <a:defRPr/>
            </a:pPr>
            <a:r>
              <a:rPr lang="en-US" sz="1000" kern="0" dirty="0">
                <a:solidFill>
                  <a:srgbClr val="FFFFFF"/>
                </a:solidFill>
                <a:latin typeface="CiscoSansTT ExtraLight"/>
                <a:ea typeface=""/>
                <a:cs typeface=""/>
              </a:rPr>
              <a:t>create a dilemma between performance and security</a:t>
            </a:r>
          </a:p>
        </p:txBody>
      </p:sp>
      <p:sp>
        <p:nvSpPr>
          <p:cNvPr id="4" name="Rectangle 3"/>
          <p:cNvSpPr/>
          <p:nvPr/>
        </p:nvSpPr>
        <p:spPr>
          <a:xfrm>
            <a:off x="6271158" y="1695642"/>
            <a:ext cx="2143190" cy="358820"/>
          </a:xfrm>
          <a:prstGeom prst="rect">
            <a:avLst/>
          </a:prstGeom>
          <a:noFill/>
          <a:ln w="25400" cap="flat" cmpd="sng" algn="ctr">
            <a:noFill/>
            <a:prstDash val="solid"/>
          </a:ln>
          <a:effectLst/>
        </p:spPr>
        <p:txBody>
          <a:bodyPr lIns="0" tIns="48006" rIns="0" bIns="48006" rtlCol="0" anchor="t"/>
          <a:lstStyle/>
          <a:p>
            <a:pPr marL="0" marR="0" lvl="0" indent="0" algn="ctr" defTabSz="914400" eaLnBrk="1" fontAlgn="auto" latinLnBrk="0" hangingPunct="1">
              <a:lnSpc>
                <a:spcPct val="100000"/>
              </a:lnSpc>
              <a:spcBef>
                <a:spcPts val="600"/>
              </a:spcBef>
              <a:spcAft>
                <a:spcPts val="0"/>
              </a:spcAft>
              <a:buClrTx/>
              <a:buSzTx/>
              <a:buFontTx/>
              <a:buNone/>
              <a:tabLst/>
              <a:defRPr/>
            </a:pPr>
            <a:r>
              <a:rPr lang="en-US" kern="0" dirty="0">
                <a:ln w="1905"/>
                <a:solidFill>
                  <a:srgbClr val="00BCEB"/>
                </a:solidFill>
                <a:latin typeface="CiscoSansTT ExtraLight"/>
                <a:ea typeface=""/>
                <a:cs typeface=""/>
              </a:rPr>
              <a:t>Infrastructure</a:t>
            </a:r>
          </a:p>
        </p:txBody>
      </p:sp>
      <p:sp>
        <p:nvSpPr>
          <p:cNvPr id="5" name="Rectangle 4"/>
          <p:cNvSpPr/>
          <p:nvPr/>
        </p:nvSpPr>
        <p:spPr>
          <a:xfrm>
            <a:off x="3398279" y="3588950"/>
            <a:ext cx="2185117" cy="572259"/>
          </a:xfrm>
          <a:prstGeom prst="rect">
            <a:avLst/>
          </a:prstGeom>
          <a:noFill/>
          <a:ln w="25400" cap="flat" cmpd="sng" algn="ctr">
            <a:noFill/>
            <a:prstDash val="solid"/>
          </a:ln>
          <a:effectLst/>
        </p:spPr>
        <p:txBody>
          <a:bodyPr lIns="0" tIns="0" rIns="0" bIns="0" rtlCol="0" anchor="t"/>
          <a:lstStyle/>
          <a:p>
            <a:pPr marL="114300" marR="0" lvl="0" algn="ctr" defTabSz="914400" eaLnBrk="1" fontAlgn="auto" latinLnBrk="0" hangingPunct="1">
              <a:lnSpc>
                <a:spcPct val="100000"/>
              </a:lnSpc>
              <a:spcBef>
                <a:spcPts val="0"/>
              </a:spcBef>
              <a:spcAft>
                <a:spcPts val="300"/>
              </a:spcAft>
              <a:buClrTx/>
              <a:buSzTx/>
              <a:tabLst/>
              <a:defRPr/>
            </a:pPr>
            <a:r>
              <a:rPr lang="en-US" sz="1200" b="1" kern="0" dirty="0">
                <a:solidFill>
                  <a:schemeClr val="accent5"/>
                </a:solidFill>
                <a:latin typeface="CiscoSansTT ExtraLight"/>
                <a:ea typeface=""/>
                <a:cs typeface=""/>
              </a:rPr>
              <a:t>Piecemeal security solutions</a:t>
            </a:r>
          </a:p>
          <a:p>
            <a:pPr marL="114300" marR="0" lvl="0" algn="ctr" defTabSz="914400" eaLnBrk="1" fontAlgn="auto" latinLnBrk="0" hangingPunct="1">
              <a:lnSpc>
                <a:spcPct val="100000"/>
              </a:lnSpc>
              <a:spcBef>
                <a:spcPts val="0"/>
              </a:spcBef>
              <a:spcAft>
                <a:spcPts val="300"/>
              </a:spcAft>
              <a:buClrTx/>
              <a:buSzTx/>
              <a:tabLst/>
              <a:defRPr/>
            </a:pPr>
            <a:r>
              <a:rPr lang="en-US" sz="1000" kern="0" dirty="0">
                <a:solidFill>
                  <a:srgbClr val="FFFFFF"/>
                </a:solidFill>
                <a:latin typeface="CiscoSansTT ExtraLight"/>
                <a:ea typeface=""/>
                <a:cs typeface=""/>
              </a:rPr>
              <a:t>complicate the network and let threats slip through</a:t>
            </a:r>
          </a:p>
          <a:p>
            <a:pPr marL="114300" marR="0" lvl="0" algn="ctr" defTabSz="914400" eaLnBrk="1" fontAlgn="auto" latinLnBrk="0" hangingPunct="1">
              <a:lnSpc>
                <a:spcPct val="100000"/>
              </a:lnSpc>
              <a:spcBef>
                <a:spcPts val="0"/>
              </a:spcBef>
              <a:spcAft>
                <a:spcPts val="300"/>
              </a:spcAft>
              <a:buClrTx/>
              <a:buSzTx/>
              <a:tabLst/>
              <a:defRPr/>
            </a:pPr>
            <a:endParaRPr kumimoji="0" lang="en-US" sz="1050" b="0" i="0" u="none" strike="noStrike" kern="0" cap="none" spc="0" normalizeH="0" baseline="0" noProof="0" dirty="0">
              <a:ln>
                <a:noFill/>
              </a:ln>
              <a:solidFill>
                <a:srgbClr val="676767"/>
              </a:solidFill>
              <a:effectLst/>
              <a:uLnTx/>
              <a:uFillTx/>
              <a:latin typeface="CiscoSansTT ExtraLight"/>
              <a:ea typeface=""/>
              <a:cs typeface=""/>
            </a:endParaRPr>
          </a:p>
          <a:p>
            <a:pPr marL="114300" marR="0" lvl="0" algn="ctr" defTabSz="914400" eaLnBrk="1" fontAlgn="auto" latinLnBrk="0" hangingPunct="1">
              <a:lnSpc>
                <a:spcPct val="100000"/>
              </a:lnSpc>
              <a:spcBef>
                <a:spcPts val="0"/>
              </a:spcBef>
              <a:spcAft>
                <a:spcPts val="300"/>
              </a:spcAft>
              <a:buClrTx/>
              <a:buSzTx/>
              <a:tabLst/>
              <a:defRPr/>
            </a:pPr>
            <a:endParaRPr kumimoji="0" lang="en-US" sz="1050" b="0" i="0" u="none" strike="noStrike" kern="0" cap="none" spc="0" normalizeH="0" baseline="0" noProof="0" dirty="0">
              <a:ln>
                <a:noFill/>
              </a:ln>
              <a:solidFill>
                <a:srgbClr val="676767"/>
              </a:solidFill>
              <a:effectLst/>
              <a:uLnTx/>
              <a:uFillTx/>
              <a:latin typeface="CiscoSansTT ExtraLight"/>
              <a:ea typeface=""/>
              <a:cs typeface=""/>
            </a:endParaRPr>
          </a:p>
        </p:txBody>
      </p:sp>
      <p:sp>
        <p:nvSpPr>
          <p:cNvPr id="6" name="Rectangle 5"/>
          <p:cNvSpPr/>
          <p:nvPr/>
        </p:nvSpPr>
        <p:spPr>
          <a:xfrm>
            <a:off x="3498630" y="1695642"/>
            <a:ext cx="1984416" cy="943896"/>
          </a:xfrm>
          <a:prstGeom prst="rect">
            <a:avLst/>
          </a:prstGeom>
          <a:noFill/>
          <a:ln w="25400" cap="flat" cmpd="sng" algn="ctr">
            <a:noFill/>
            <a:prstDash val="solid"/>
          </a:ln>
          <a:effectLst/>
        </p:spPr>
        <p:txBody>
          <a:bodyPr lIns="0" tIns="48006" rIns="0" bIns="48006" rtlCol="0" anchor="t"/>
          <a:lstStyle/>
          <a:p>
            <a:pPr marL="0" marR="0" lvl="0" indent="0" algn="ctr" defTabSz="914400" eaLnBrk="1" fontAlgn="auto" latinLnBrk="0" hangingPunct="1">
              <a:lnSpc>
                <a:spcPct val="100000"/>
              </a:lnSpc>
              <a:spcBef>
                <a:spcPts val="600"/>
              </a:spcBef>
              <a:spcAft>
                <a:spcPts val="0"/>
              </a:spcAft>
              <a:buClrTx/>
              <a:buSzTx/>
              <a:buFontTx/>
              <a:buNone/>
              <a:tabLst/>
              <a:defRPr/>
            </a:pPr>
            <a:r>
              <a:rPr lang="en-US" kern="0" dirty="0">
                <a:ln w="1905"/>
                <a:solidFill>
                  <a:srgbClr val="00BCEB"/>
                </a:solidFill>
                <a:latin typeface="CiscoSansTT ExtraLight"/>
                <a:ea typeface=""/>
                <a:cs typeface=""/>
              </a:rPr>
              <a:t>Security</a:t>
            </a:r>
          </a:p>
        </p:txBody>
      </p:sp>
      <p:sp>
        <p:nvSpPr>
          <p:cNvPr id="7" name="Rectangle 6"/>
          <p:cNvSpPr/>
          <p:nvPr/>
        </p:nvSpPr>
        <p:spPr>
          <a:xfrm>
            <a:off x="296790" y="3588950"/>
            <a:ext cx="2485007" cy="708590"/>
          </a:xfrm>
          <a:prstGeom prst="rect">
            <a:avLst/>
          </a:prstGeom>
          <a:noFill/>
          <a:ln w="25400" cap="flat" cmpd="sng" algn="ctr">
            <a:noFill/>
            <a:prstDash val="solid"/>
          </a:ln>
          <a:effectLst/>
        </p:spPr>
        <p:txBody>
          <a:bodyPr lIns="0" tIns="0" rIns="0" bIns="0" rtlCol="0" anchor="t"/>
          <a:lstStyle/>
          <a:p>
            <a:pPr marL="114300" marR="0" lvl="0" algn="ctr" defTabSz="914400" eaLnBrk="1" fontAlgn="auto" latinLnBrk="0" hangingPunct="1">
              <a:lnSpc>
                <a:spcPct val="100000"/>
              </a:lnSpc>
              <a:spcBef>
                <a:spcPts val="0"/>
              </a:spcBef>
              <a:spcAft>
                <a:spcPts val="300"/>
              </a:spcAft>
              <a:buClrTx/>
              <a:buSzTx/>
              <a:tabLst/>
              <a:defRPr/>
            </a:pPr>
            <a:r>
              <a:rPr lang="en-US" sz="1200" b="1" kern="0" dirty="0">
                <a:solidFill>
                  <a:schemeClr val="accent5"/>
                </a:solidFill>
                <a:latin typeface="CiscoSansTT ExtraLight"/>
                <a:ea typeface=""/>
                <a:cs typeface=""/>
              </a:rPr>
              <a:t>Complex system integration</a:t>
            </a:r>
          </a:p>
          <a:p>
            <a:pPr marL="114300" marR="0" lvl="0" algn="ctr" defTabSz="914400" eaLnBrk="1" fontAlgn="auto" latinLnBrk="0" hangingPunct="1">
              <a:lnSpc>
                <a:spcPct val="100000"/>
              </a:lnSpc>
              <a:spcBef>
                <a:spcPts val="0"/>
              </a:spcBef>
              <a:spcAft>
                <a:spcPts val="300"/>
              </a:spcAft>
              <a:buClrTx/>
              <a:buSzTx/>
              <a:tabLst/>
              <a:defRPr/>
            </a:pPr>
            <a:r>
              <a:rPr lang="en-US" sz="1000" kern="0" dirty="0">
                <a:solidFill>
                  <a:srgbClr val="FFFFFF"/>
                </a:solidFill>
                <a:latin typeface="CiscoSansTT ExtraLight"/>
                <a:ea typeface=""/>
                <a:cs typeface=""/>
              </a:rPr>
              <a:t>takes too much time and </a:t>
            </a:r>
            <a:br>
              <a:rPr lang="en-US" sz="1000" kern="0" dirty="0">
                <a:solidFill>
                  <a:srgbClr val="FFFFFF"/>
                </a:solidFill>
                <a:latin typeface="CiscoSansTT ExtraLight"/>
                <a:ea typeface=""/>
                <a:cs typeface=""/>
              </a:rPr>
            </a:br>
            <a:r>
              <a:rPr lang="en-US" sz="1000" kern="0" dirty="0">
                <a:solidFill>
                  <a:srgbClr val="FFFFFF"/>
                </a:solidFill>
                <a:latin typeface="CiscoSansTT ExtraLight"/>
                <a:ea typeface=""/>
                <a:cs typeface=""/>
              </a:rPr>
              <a:t>leaves room for error</a:t>
            </a:r>
          </a:p>
        </p:txBody>
      </p:sp>
      <p:sp>
        <p:nvSpPr>
          <p:cNvPr id="8" name="Rectangle 7"/>
          <p:cNvSpPr/>
          <p:nvPr/>
        </p:nvSpPr>
        <p:spPr>
          <a:xfrm>
            <a:off x="559092" y="1695642"/>
            <a:ext cx="1960405" cy="734291"/>
          </a:xfrm>
          <a:prstGeom prst="rect">
            <a:avLst/>
          </a:prstGeom>
          <a:noFill/>
          <a:ln w="25400" cap="flat" cmpd="sng" algn="ctr">
            <a:noFill/>
            <a:prstDash val="solid"/>
          </a:ln>
          <a:effectLst/>
        </p:spPr>
        <p:txBody>
          <a:bodyPr lIns="0" tIns="48006" rIns="0" bIns="48006" rtlCol="0" anchor="t"/>
          <a:lstStyle/>
          <a:p>
            <a:pPr marL="0" marR="0" lvl="0" indent="0" algn="ctr" defTabSz="914400" eaLnBrk="1" fontAlgn="auto" latinLnBrk="0" hangingPunct="1">
              <a:lnSpc>
                <a:spcPct val="100000"/>
              </a:lnSpc>
              <a:spcBef>
                <a:spcPts val="600"/>
              </a:spcBef>
              <a:spcAft>
                <a:spcPts val="0"/>
              </a:spcAft>
              <a:buClrTx/>
              <a:buSzTx/>
              <a:buFontTx/>
              <a:buNone/>
              <a:tabLst/>
              <a:defRPr/>
            </a:pPr>
            <a:r>
              <a:rPr lang="en-US" kern="0" dirty="0">
                <a:ln w="1905"/>
                <a:solidFill>
                  <a:srgbClr val="00BCEB"/>
                </a:solidFill>
                <a:latin typeface="CiscoSansTT ExtraLight"/>
                <a:ea typeface=""/>
                <a:cs typeface=""/>
              </a:rPr>
              <a:t>Networking</a:t>
            </a:r>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7690" y="2163365"/>
            <a:ext cx="1283208" cy="1280167"/>
          </a:xfrm>
          <a:prstGeom prst="rect">
            <a:avLst/>
          </a:prstGeom>
        </p:spPr>
      </p:pic>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53713" y="2149918"/>
            <a:ext cx="1277133" cy="1280167"/>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04186" y="2151435"/>
            <a:ext cx="1277133" cy="1277133"/>
          </a:xfrm>
          <a:prstGeom prst="rect">
            <a:avLst/>
          </a:prstGeom>
        </p:spPr>
      </p:pic>
    </p:spTree>
    <p:extLst>
      <p:ext uri="{BB962C8B-B14F-4D97-AF65-F5344CB8AC3E}">
        <p14:creationId xmlns:p14="http://schemas.microsoft.com/office/powerpoint/2010/main" val="314092317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2" name="Group 341">
            <a:extLst>
              <a:ext uri="{FF2B5EF4-FFF2-40B4-BE49-F238E27FC236}">
                <a16:creationId xmlns:a16="http://schemas.microsoft.com/office/drawing/2014/main" id="{F76801AC-7FBD-48E1-9B7C-41D72AA0EC5E}"/>
              </a:ext>
            </a:extLst>
          </p:cNvPr>
          <p:cNvGrpSpPr/>
          <p:nvPr/>
        </p:nvGrpSpPr>
        <p:grpSpPr>
          <a:xfrm>
            <a:off x="3022577" y="1489353"/>
            <a:ext cx="3089542" cy="3156472"/>
            <a:chOff x="6731001" y="5445126"/>
            <a:chExt cx="4103687" cy="4192588"/>
          </a:xfrm>
          <a:solidFill>
            <a:srgbClr val="D0D0D0"/>
          </a:solidFill>
        </p:grpSpPr>
        <p:sp>
          <p:nvSpPr>
            <p:cNvPr id="344" name="Oval 5">
              <a:extLst>
                <a:ext uri="{FF2B5EF4-FFF2-40B4-BE49-F238E27FC236}">
                  <a16:creationId xmlns:a16="http://schemas.microsoft.com/office/drawing/2014/main" id="{8256299B-1A25-4744-9141-E0EE0CCA773A}"/>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45" name="Oval 6">
              <a:extLst>
                <a:ext uri="{FF2B5EF4-FFF2-40B4-BE49-F238E27FC236}">
                  <a16:creationId xmlns:a16="http://schemas.microsoft.com/office/drawing/2014/main" id="{22CED341-9227-4AD2-B777-1D23FA5D21C9}"/>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46" name="Oval 7">
              <a:extLst>
                <a:ext uri="{FF2B5EF4-FFF2-40B4-BE49-F238E27FC236}">
                  <a16:creationId xmlns:a16="http://schemas.microsoft.com/office/drawing/2014/main" id="{5525C7B6-78D6-4B5E-AFFC-CB8DEA8BBCBE}"/>
                </a:ext>
              </a:extLst>
            </p:cNvPr>
            <p:cNvSpPr>
              <a:spLocks noChangeArrowheads="1"/>
            </p:cNvSpPr>
            <p:nvPr/>
          </p:nvSpPr>
          <p:spPr bwMode="auto">
            <a:xfrm>
              <a:off x="7770813" y="8007351"/>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49" name="Oval 8">
              <a:extLst>
                <a:ext uri="{FF2B5EF4-FFF2-40B4-BE49-F238E27FC236}">
                  <a16:creationId xmlns:a16="http://schemas.microsoft.com/office/drawing/2014/main" id="{72E0ACE3-385C-4A26-8A71-2CC47C8E260C}"/>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0" name="Oval 9">
              <a:extLst>
                <a:ext uri="{FF2B5EF4-FFF2-40B4-BE49-F238E27FC236}">
                  <a16:creationId xmlns:a16="http://schemas.microsoft.com/office/drawing/2014/main" id="{84E18C1B-79A4-4222-B6F7-4305796B0ECB}"/>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2" name="Oval 10">
              <a:extLst>
                <a:ext uri="{FF2B5EF4-FFF2-40B4-BE49-F238E27FC236}">
                  <a16:creationId xmlns:a16="http://schemas.microsoft.com/office/drawing/2014/main" id="{19CE6D8F-0456-4C29-B276-909924A6603F}"/>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3" name="Oval 11">
              <a:extLst>
                <a:ext uri="{FF2B5EF4-FFF2-40B4-BE49-F238E27FC236}">
                  <a16:creationId xmlns:a16="http://schemas.microsoft.com/office/drawing/2014/main" id="{123E7749-B77D-408F-B276-1941338FAB63}"/>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4" name="Oval 12">
              <a:extLst>
                <a:ext uri="{FF2B5EF4-FFF2-40B4-BE49-F238E27FC236}">
                  <a16:creationId xmlns:a16="http://schemas.microsoft.com/office/drawing/2014/main" id="{EC8A4C9F-04F2-4D75-BC76-6AEAEEF92DA1}"/>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5" name="Oval 13">
              <a:extLst>
                <a:ext uri="{FF2B5EF4-FFF2-40B4-BE49-F238E27FC236}">
                  <a16:creationId xmlns:a16="http://schemas.microsoft.com/office/drawing/2014/main" id="{30A9828F-8388-45EE-B45F-57E01641C6F5}"/>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6" name="Oval 14">
              <a:extLst>
                <a:ext uri="{FF2B5EF4-FFF2-40B4-BE49-F238E27FC236}">
                  <a16:creationId xmlns:a16="http://schemas.microsoft.com/office/drawing/2014/main" id="{DC7856BF-1145-4960-8513-D4DF6A8EE441}"/>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7" name="Oval 15">
              <a:extLst>
                <a:ext uri="{FF2B5EF4-FFF2-40B4-BE49-F238E27FC236}">
                  <a16:creationId xmlns:a16="http://schemas.microsoft.com/office/drawing/2014/main" id="{7DCFE9E6-669D-4973-B86E-58AE2A32D27C}"/>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8" name="Oval 16">
              <a:extLst>
                <a:ext uri="{FF2B5EF4-FFF2-40B4-BE49-F238E27FC236}">
                  <a16:creationId xmlns:a16="http://schemas.microsoft.com/office/drawing/2014/main" id="{B0F3DA6D-AA36-43F0-8F58-52DBC362321B}"/>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9" name="Oval 17">
              <a:extLst>
                <a:ext uri="{FF2B5EF4-FFF2-40B4-BE49-F238E27FC236}">
                  <a16:creationId xmlns:a16="http://schemas.microsoft.com/office/drawing/2014/main" id="{7998CDE1-EB13-4B97-A531-CE702E0C5562}"/>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0" name="Oval 18">
              <a:extLst>
                <a:ext uri="{FF2B5EF4-FFF2-40B4-BE49-F238E27FC236}">
                  <a16:creationId xmlns:a16="http://schemas.microsoft.com/office/drawing/2014/main" id="{D827BC25-DA8E-4357-918E-11A5D194808F}"/>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1" name="Oval 19">
              <a:extLst>
                <a:ext uri="{FF2B5EF4-FFF2-40B4-BE49-F238E27FC236}">
                  <a16:creationId xmlns:a16="http://schemas.microsoft.com/office/drawing/2014/main" id="{66CB4C2D-8427-4419-8495-721E2EC92802}"/>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2" name="Oval 20">
              <a:extLst>
                <a:ext uri="{FF2B5EF4-FFF2-40B4-BE49-F238E27FC236}">
                  <a16:creationId xmlns:a16="http://schemas.microsoft.com/office/drawing/2014/main" id="{E8267561-7B5D-4D10-917E-B5700640558B}"/>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3" name="Oval 21">
              <a:extLst>
                <a:ext uri="{FF2B5EF4-FFF2-40B4-BE49-F238E27FC236}">
                  <a16:creationId xmlns:a16="http://schemas.microsoft.com/office/drawing/2014/main" id="{C4CA0727-BDC1-43C4-B1FB-C76D9466C417}"/>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4" name="Oval 22">
              <a:extLst>
                <a:ext uri="{FF2B5EF4-FFF2-40B4-BE49-F238E27FC236}">
                  <a16:creationId xmlns:a16="http://schemas.microsoft.com/office/drawing/2014/main" id="{4738EA20-FA70-4950-A59C-692F581B4800}"/>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5" name="Oval 23">
              <a:extLst>
                <a:ext uri="{FF2B5EF4-FFF2-40B4-BE49-F238E27FC236}">
                  <a16:creationId xmlns:a16="http://schemas.microsoft.com/office/drawing/2014/main" id="{747F7C05-D364-4C9D-927F-5628BAE7CBF1}"/>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6" name="Oval 24">
              <a:extLst>
                <a:ext uri="{FF2B5EF4-FFF2-40B4-BE49-F238E27FC236}">
                  <a16:creationId xmlns:a16="http://schemas.microsoft.com/office/drawing/2014/main" id="{DDAEF375-187F-4913-9CB8-37298675A46E}"/>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7" name="Oval 25">
              <a:extLst>
                <a:ext uri="{FF2B5EF4-FFF2-40B4-BE49-F238E27FC236}">
                  <a16:creationId xmlns:a16="http://schemas.microsoft.com/office/drawing/2014/main" id="{6EACC2ED-4ABB-4345-90B0-DE15C2A176DC}"/>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8" name="Oval 26">
              <a:extLst>
                <a:ext uri="{FF2B5EF4-FFF2-40B4-BE49-F238E27FC236}">
                  <a16:creationId xmlns:a16="http://schemas.microsoft.com/office/drawing/2014/main" id="{485253FD-346F-4B34-A288-E06F6A73C21C}"/>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9" name="Oval 27">
              <a:extLst>
                <a:ext uri="{FF2B5EF4-FFF2-40B4-BE49-F238E27FC236}">
                  <a16:creationId xmlns:a16="http://schemas.microsoft.com/office/drawing/2014/main" id="{416CBEC7-232C-4EC2-9A14-0B5DB8431BE3}"/>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0" name="Oval 28">
              <a:extLst>
                <a:ext uri="{FF2B5EF4-FFF2-40B4-BE49-F238E27FC236}">
                  <a16:creationId xmlns:a16="http://schemas.microsoft.com/office/drawing/2014/main" id="{FEACFABD-AFBE-4ACE-9A3F-226F283E934D}"/>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1" name="Oval 29">
              <a:extLst>
                <a:ext uri="{FF2B5EF4-FFF2-40B4-BE49-F238E27FC236}">
                  <a16:creationId xmlns:a16="http://schemas.microsoft.com/office/drawing/2014/main" id="{3209D3B9-0A58-45BF-89FC-632C9E636D73}"/>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2" name="Oval 30">
              <a:extLst>
                <a:ext uri="{FF2B5EF4-FFF2-40B4-BE49-F238E27FC236}">
                  <a16:creationId xmlns:a16="http://schemas.microsoft.com/office/drawing/2014/main" id="{52E3EEA0-4F77-4B33-AE72-033DB043C40B}"/>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3" name="Oval 31">
              <a:extLst>
                <a:ext uri="{FF2B5EF4-FFF2-40B4-BE49-F238E27FC236}">
                  <a16:creationId xmlns:a16="http://schemas.microsoft.com/office/drawing/2014/main" id="{2F1C04EC-A760-4DE0-95BF-E9F65430A8C0}"/>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4" name="Oval 32">
              <a:extLst>
                <a:ext uri="{FF2B5EF4-FFF2-40B4-BE49-F238E27FC236}">
                  <a16:creationId xmlns:a16="http://schemas.microsoft.com/office/drawing/2014/main" id="{57CF123E-9F71-4173-8523-646A14E875E3}"/>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5" name="Oval 33">
              <a:extLst>
                <a:ext uri="{FF2B5EF4-FFF2-40B4-BE49-F238E27FC236}">
                  <a16:creationId xmlns:a16="http://schemas.microsoft.com/office/drawing/2014/main" id="{1D380989-1411-4C20-B01A-5D47BB5007BF}"/>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6" name="Oval 34">
              <a:extLst>
                <a:ext uri="{FF2B5EF4-FFF2-40B4-BE49-F238E27FC236}">
                  <a16:creationId xmlns:a16="http://schemas.microsoft.com/office/drawing/2014/main" id="{A392A1CB-3CB9-4C13-BFD7-6207958F4FE8}"/>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7" name="Oval 35">
              <a:extLst>
                <a:ext uri="{FF2B5EF4-FFF2-40B4-BE49-F238E27FC236}">
                  <a16:creationId xmlns:a16="http://schemas.microsoft.com/office/drawing/2014/main" id="{8C99B651-1E51-4BEE-AB8C-698B0EF5160A}"/>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8" name="Oval 36">
              <a:extLst>
                <a:ext uri="{FF2B5EF4-FFF2-40B4-BE49-F238E27FC236}">
                  <a16:creationId xmlns:a16="http://schemas.microsoft.com/office/drawing/2014/main" id="{3C4BE2CA-3B4E-4CC0-9F81-0D25886EA7BF}"/>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9" name="Oval 37">
              <a:extLst>
                <a:ext uri="{FF2B5EF4-FFF2-40B4-BE49-F238E27FC236}">
                  <a16:creationId xmlns:a16="http://schemas.microsoft.com/office/drawing/2014/main" id="{3CD7A6B5-AD9D-497C-8E02-31604C090644}"/>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0" name="Oval 38">
              <a:extLst>
                <a:ext uri="{FF2B5EF4-FFF2-40B4-BE49-F238E27FC236}">
                  <a16:creationId xmlns:a16="http://schemas.microsoft.com/office/drawing/2014/main" id="{40E05BAC-C1BB-4240-B0E6-AAF8B6101A99}"/>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1" name="Oval 39">
              <a:extLst>
                <a:ext uri="{FF2B5EF4-FFF2-40B4-BE49-F238E27FC236}">
                  <a16:creationId xmlns:a16="http://schemas.microsoft.com/office/drawing/2014/main" id="{DBD09294-5229-489F-A235-F91D7B58B2E3}"/>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2" name="Oval 40">
              <a:extLst>
                <a:ext uri="{FF2B5EF4-FFF2-40B4-BE49-F238E27FC236}">
                  <a16:creationId xmlns:a16="http://schemas.microsoft.com/office/drawing/2014/main" id="{166F5D12-8A42-4E6F-8FF4-49291B64DEE4}"/>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3" name="Oval 41">
              <a:extLst>
                <a:ext uri="{FF2B5EF4-FFF2-40B4-BE49-F238E27FC236}">
                  <a16:creationId xmlns:a16="http://schemas.microsoft.com/office/drawing/2014/main" id="{7719930E-E67B-4E8C-B6D3-0625E150F69A}"/>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6" name="Oval 42">
              <a:extLst>
                <a:ext uri="{FF2B5EF4-FFF2-40B4-BE49-F238E27FC236}">
                  <a16:creationId xmlns:a16="http://schemas.microsoft.com/office/drawing/2014/main" id="{8EA810FD-9C4F-455C-B521-3A27C90BB1EF}"/>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7" name="Oval 43">
              <a:extLst>
                <a:ext uri="{FF2B5EF4-FFF2-40B4-BE49-F238E27FC236}">
                  <a16:creationId xmlns:a16="http://schemas.microsoft.com/office/drawing/2014/main" id="{DE1753FC-E7F5-4121-B449-3B57DFD0AA5E}"/>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88" name="Oval 44">
              <a:extLst>
                <a:ext uri="{FF2B5EF4-FFF2-40B4-BE49-F238E27FC236}">
                  <a16:creationId xmlns:a16="http://schemas.microsoft.com/office/drawing/2014/main" id="{B43BF15B-1622-4D15-9432-B3D92F3C0883}"/>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96" name="Oval 45">
              <a:extLst>
                <a:ext uri="{FF2B5EF4-FFF2-40B4-BE49-F238E27FC236}">
                  <a16:creationId xmlns:a16="http://schemas.microsoft.com/office/drawing/2014/main" id="{3569E2CC-7F93-4B48-B3DC-5B4A56AF02FA}"/>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99" name="Oval 46">
              <a:extLst>
                <a:ext uri="{FF2B5EF4-FFF2-40B4-BE49-F238E27FC236}">
                  <a16:creationId xmlns:a16="http://schemas.microsoft.com/office/drawing/2014/main" id="{BADEDA56-21F9-46FC-A04B-AD7FD89D3039}"/>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1" name="Oval 47">
              <a:extLst>
                <a:ext uri="{FF2B5EF4-FFF2-40B4-BE49-F238E27FC236}">
                  <a16:creationId xmlns:a16="http://schemas.microsoft.com/office/drawing/2014/main" id="{DDD20768-453F-4ED2-AF0E-D1CBBC9C863E}"/>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4" name="Oval 48">
              <a:extLst>
                <a:ext uri="{FF2B5EF4-FFF2-40B4-BE49-F238E27FC236}">
                  <a16:creationId xmlns:a16="http://schemas.microsoft.com/office/drawing/2014/main" id="{8E636EAA-47FF-4867-B6A3-958ADD00400D}"/>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6" name="Oval 49">
              <a:extLst>
                <a:ext uri="{FF2B5EF4-FFF2-40B4-BE49-F238E27FC236}">
                  <a16:creationId xmlns:a16="http://schemas.microsoft.com/office/drawing/2014/main" id="{64D69A76-9935-4A0D-9F2C-4CABF6823D67}"/>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7" name="Oval 50">
              <a:extLst>
                <a:ext uri="{FF2B5EF4-FFF2-40B4-BE49-F238E27FC236}">
                  <a16:creationId xmlns:a16="http://schemas.microsoft.com/office/drawing/2014/main" id="{C0F287AB-BF5C-4680-A830-9EC5FCB48041}"/>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8" name="Oval 51">
              <a:extLst>
                <a:ext uri="{FF2B5EF4-FFF2-40B4-BE49-F238E27FC236}">
                  <a16:creationId xmlns:a16="http://schemas.microsoft.com/office/drawing/2014/main" id="{506149E4-EDEE-47FE-A4ED-6E1353E51F44}"/>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9" name="Oval 52">
              <a:extLst>
                <a:ext uri="{FF2B5EF4-FFF2-40B4-BE49-F238E27FC236}">
                  <a16:creationId xmlns:a16="http://schemas.microsoft.com/office/drawing/2014/main" id="{541FE235-8F37-48D5-AD10-20AB3D41179E}"/>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0" name="Oval 53">
              <a:extLst>
                <a:ext uri="{FF2B5EF4-FFF2-40B4-BE49-F238E27FC236}">
                  <a16:creationId xmlns:a16="http://schemas.microsoft.com/office/drawing/2014/main" id="{D96CCEA0-D57E-4321-BA02-396289F4F161}"/>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1" name="Oval 54">
              <a:extLst>
                <a:ext uri="{FF2B5EF4-FFF2-40B4-BE49-F238E27FC236}">
                  <a16:creationId xmlns:a16="http://schemas.microsoft.com/office/drawing/2014/main" id="{91600ED4-D506-4E84-B5C0-CAC91F2317F8}"/>
                </a:ext>
              </a:extLst>
            </p:cNvPr>
            <p:cNvSpPr>
              <a:spLocks noChangeArrowheads="1"/>
            </p:cNvSpPr>
            <p:nvPr/>
          </p:nvSpPr>
          <p:spPr bwMode="auto">
            <a:xfrm>
              <a:off x="7027863" y="7040563"/>
              <a:ext cx="55563"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2" name="Oval 55">
              <a:extLst>
                <a:ext uri="{FF2B5EF4-FFF2-40B4-BE49-F238E27FC236}">
                  <a16:creationId xmlns:a16="http://schemas.microsoft.com/office/drawing/2014/main" id="{E7470F0D-58C6-4DF5-8896-DF6909511D71}"/>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3" name="Oval 56">
              <a:extLst>
                <a:ext uri="{FF2B5EF4-FFF2-40B4-BE49-F238E27FC236}">
                  <a16:creationId xmlns:a16="http://schemas.microsoft.com/office/drawing/2014/main" id="{60F6D671-AF24-4CA8-89BF-6EA56D79CD8F}"/>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4" name="Oval 57">
              <a:extLst>
                <a:ext uri="{FF2B5EF4-FFF2-40B4-BE49-F238E27FC236}">
                  <a16:creationId xmlns:a16="http://schemas.microsoft.com/office/drawing/2014/main" id="{25D26DB0-9453-4987-BF8F-4B504BD1BDAA}"/>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5" name="Oval 58">
              <a:extLst>
                <a:ext uri="{FF2B5EF4-FFF2-40B4-BE49-F238E27FC236}">
                  <a16:creationId xmlns:a16="http://schemas.microsoft.com/office/drawing/2014/main" id="{9E66F324-B59B-4168-80D3-7DE34AA0EC08}"/>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6" name="Oval 59">
              <a:extLst>
                <a:ext uri="{FF2B5EF4-FFF2-40B4-BE49-F238E27FC236}">
                  <a16:creationId xmlns:a16="http://schemas.microsoft.com/office/drawing/2014/main" id="{7EE62D40-B818-47F0-8CA7-928488332682}"/>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7" name="Oval 60">
              <a:extLst>
                <a:ext uri="{FF2B5EF4-FFF2-40B4-BE49-F238E27FC236}">
                  <a16:creationId xmlns:a16="http://schemas.microsoft.com/office/drawing/2014/main" id="{42EB5267-C868-473F-81AC-6EFB3740AE6D}"/>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8" name="Oval 61">
              <a:extLst>
                <a:ext uri="{FF2B5EF4-FFF2-40B4-BE49-F238E27FC236}">
                  <a16:creationId xmlns:a16="http://schemas.microsoft.com/office/drawing/2014/main" id="{39A2F3C7-95D4-47BB-A54E-19EF805753CB}"/>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9" name="Oval 62">
              <a:extLst>
                <a:ext uri="{FF2B5EF4-FFF2-40B4-BE49-F238E27FC236}">
                  <a16:creationId xmlns:a16="http://schemas.microsoft.com/office/drawing/2014/main" id="{627D7A8F-6DB5-4E90-BEDC-CF9433F190F9}"/>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20" name="Oval 63">
              <a:extLst>
                <a:ext uri="{FF2B5EF4-FFF2-40B4-BE49-F238E27FC236}">
                  <a16:creationId xmlns:a16="http://schemas.microsoft.com/office/drawing/2014/main" id="{739BB231-1259-4053-B3BC-30BE68F08372}"/>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3" name="Oval 64">
              <a:extLst>
                <a:ext uri="{FF2B5EF4-FFF2-40B4-BE49-F238E27FC236}">
                  <a16:creationId xmlns:a16="http://schemas.microsoft.com/office/drawing/2014/main" id="{B9B37B37-AE9B-4B79-95C8-5641BCDBE125}"/>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4" name="Oval 65">
              <a:extLst>
                <a:ext uri="{FF2B5EF4-FFF2-40B4-BE49-F238E27FC236}">
                  <a16:creationId xmlns:a16="http://schemas.microsoft.com/office/drawing/2014/main" id="{EB5471FD-0B74-4142-AB28-8CC36EAE34B5}"/>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5" name="Oval 66">
              <a:extLst>
                <a:ext uri="{FF2B5EF4-FFF2-40B4-BE49-F238E27FC236}">
                  <a16:creationId xmlns:a16="http://schemas.microsoft.com/office/drawing/2014/main" id="{74A58BB8-D35B-4418-9268-61FAD057990E}"/>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6" name="Oval 67">
              <a:extLst>
                <a:ext uri="{FF2B5EF4-FFF2-40B4-BE49-F238E27FC236}">
                  <a16:creationId xmlns:a16="http://schemas.microsoft.com/office/drawing/2014/main" id="{BBB1D485-1745-4F3E-BFF7-D5FE6887B550}"/>
                </a:ext>
              </a:extLst>
            </p:cNvPr>
            <p:cNvSpPr>
              <a:spLocks noChangeArrowheads="1"/>
            </p:cNvSpPr>
            <p:nvPr/>
          </p:nvSpPr>
          <p:spPr bwMode="auto">
            <a:xfrm>
              <a:off x="7640638" y="9196388"/>
              <a:ext cx="69850" cy="69850"/>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Arial" charset="0"/>
                <a:ea typeface="ＭＳ Ｐゴシック" charset="0"/>
              </a:endParaRPr>
            </a:p>
          </p:txBody>
        </p:sp>
        <p:sp>
          <p:nvSpPr>
            <p:cNvPr id="447" name="Oval 68">
              <a:extLst>
                <a:ext uri="{FF2B5EF4-FFF2-40B4-BE49-F238E27FC236}">
                  <a16:creationId xmlns:a16="http://schemas.microsoft.com/office/drawing/2014/main" id="{A1832D9D-3517-44FD-A30A-C85E78C1C263}"/>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8" name="Oval 69">
              <a:extLst>
                <a:ext uri="{FF2B5EF4-FFF2-40B4-BE49-F238E27FC236}">
                  <a16:creationId xmlns:a16="http://schemas.microsoft.com/office/drawing/2014/main" id="{4ACFA20B-6B7D-46DD-95A3-28FA26CF701D}"/>
                </a:ext>
              </a:extLst>
            </p:cNvPr>
            <p:cNvSpPr>
              <a:spLocks noChangeArrowheads="1"/>
            </p:cNvSpPr>
            <p:nvPr/>
          </p:nvSpPr>
          <p:spPr bwMode="auto">
            <a:xfrm>
              <a:off x="9675813" y="9236076"/>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9" name="Oval 70">
              <a:extLst>
                <a:ext uri="{FF2B5EF4-FFF2-40B4-BE49-F238E27FC236}">
                  <a16:creationId xmlns:a16="http://schemas.microsoft.com/office/drawing/2014/main" id="{454EE391-75C5-49FA-831F-12B1C709A903}"/>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0" name="Oval 71">
              <a:extLst>
                <a:ext uri="{FF2B5EF4-FFF2-40B4-BE49-F238E27FC236}">
                  <a16:creationId xmlns:a16="http://schemas.microsoft.com/office/drawing/2014/main" id="{C6F42B2C-F4BC-4837-81CD-E7121FD1471B}"/>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1" name="Oval 72">
              <a:extLst>
                <a:ext uri="{FF2B5EF4-FFF2-40B4-BE49-F238E27FC236}">
                  <a16:creationId xmlns:a16="http://schemas.microsoft.com/office/drawing/2014/main" id="{445CBB45-01CF-4B84-BCD7-36508E9FECB9}"/>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2" name="Oval 73">
              <a:extLst>
                <a:ext uri="{FF2B5EF4-FFF2-40B4-BE49-F238E27FC236}">
                  <a16:creationId xmlns:a16="http://schemas.microsoft.com/office/drawing/2014/main" id="{1431E187-73B4-4633-9EA2-4DAEF6F46C05}"/>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3" name="Oval 74">
              <a:extLst>
                <a:ext uri="{FF2B5EF4-FFF2-40B4-BE49-F238E27FC236}">
                  <a16:creationId xmlns:a16="http://schemas.microsoft.com/office/drawing/2014/main" id="{B71B7F0E-618E-4EBA-990F-E237BBC7336E}"/>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4" name="Oval 75">
              <a:extLst>
                <a:ext uri="{FF2B5EF4-FFF2-40B4-BE49-F238E27FC236}">
                  <a16:creationId xmlns:a16="http://schemas.microsoft.com/office/drawing/2014/main" id="{85C00D34-053D-493E-BDA1-AAE4A75BC4C8}"/>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5" name="Oval 76">
              <a:extLst>
                <a:ext uri="{FF2B5EF4-FFF2-40B4-BE49-F238E27FC236}">
                  <a16:creationId xmlns:a16="http://schemas.microsoft.com/office/drawing/2014/main" id="{E2DC71C1-E595-4E3A-B01B-795D7863C8AC}"/>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68" name="Oval 77">
              <a:extLst>
                <a:ext uri="{FF2B5EF4-FFF2-40B4-BE49-F238E27FC236}">
                  <a16:creationId xmlns:a16="http://schemas.microsoft.com/office/drawing/2014/main" id="{F813C2E7-89CE-4306-B870-F52F15FF62DC}"/>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69" name="Oval 78">
              <a:extLst>
                <a:ext uri="{FF2B5EF4-FFF2-40B4-BE49-F238E27FC236}">
                  <a16:creationId xmlns:a16="http://schemas.microsoft.com/office/drawing/2014/main" id="{253A9E83-F32F-4BA7-952F-DECD2084DF00}"/>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70" name="Oval 79">
              <a:extLst>
                <a:ext uri="{FF2B5EF4-FFF2-40B4-BE49-F238E27FC236}">
                  <a16:creationId xmlns:a16="http://schemas.microsoft.com/office/drawing/2014/main" id="{A5F09E5B-6F47-46E8-BEF1-5F556410F7A9}"/>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71" name="Oval 80">
              <a:extLst>
                <a:ext uri="{FF2B5EF4-FFF2-40B4-BE49-F238E27FC236}">
                  <a16:creationId xmlns:a16="http://schemas.microsoft.com/office/drawing/2014/main" id="{E02084CA-1666-48F7-826E-CC21DF6DF498}"/>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72" name="Oval 81">
              <a:extLst>
                <a:ext uri="{FF2B5EF4-FFF2-40B4-BE49-F238E27FC236}">
                  <a16:creationId xmlns:a16="http://schemas.microsoft.com/office/drawing/2014/main" id="{32EE9F1A-D244-47DF-BA12-B7FEAD511802}"/>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0" name="Freeform 83">
              <a:extLst>
                <a:ext uri="{FF2B5EF4-FFF2-40B4-BE49-F238E27FC236}">
                  <a16:creationId xmlns:a16="http://schemas.microsoft.com/office/drawing/2014/main" id="{30B48451-58CC-4FE6-A66D-CDE5F0DB4994}"/>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1" name="Freeform 84">
              <a:extLst>
                <a:ext uri="{FF2B5EF4-FFF2-40B4-BE49-F238E27FC236}">
                  <a16:creationId xmlns:a16="http://schemas.microsoft.com/office/drawing/2014/main" id="{40CCBF2F-CCFD-4784-AFF9-9D22349B6BB0}"/>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2" name="Freeform 85">
              <a:extLst>
                <a:ext uri="{FF2B5EF4-FFF2-40B4-BE49-F238E27FC236}">
                  <a16:creationId xmlns:a16="http://schemas.microsoft.com/office/drawing/2014/main" id="{8B39A91A-9CE2-4375-B8D8-50BE70952E54}"/>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3" name="Freeform 86">
              <a:extLst>
                <a:ext uri="{FF2B5EF4-FFF2-40B4-BE49-F238E27FC236}">
                  <a16:creationId xmlns:a16="http://schemas.microsoft.com/office/drawing/2014/main" id="{51A4E666-5735-4A0A-B2FE-80D575DD6DC5}"/>
                </a:ext>
              </a:extLst>
            </p:cNvPr>
            <p:cNvSpPr>
              <a:spLocks/>
            </p:cNvSpPr>
            <p:nvPr/>
          </p:nvSpPr>
          <p:spPr bwMode="auto">
            <a:xfrm>
              <a:off x="10431463" y="7635876"/>
              <a:ext cx="87313"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4" name="Freeform 87">
              <a:extLst>
                <a:ext uri="{FF2B5EF4-FFF2-40B4-BE49-F238E27FC236}">
                  <a16:creationId xmlns:a16="http://schemas.microsoft.com/office/drawing/2014/main" id="{123331AD-9A48-40FD-A455-824EBE783B29}"/>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5" name="Freeform 88">
              <a:extLst>
                <a:ext uri="{FF2B5EF4-FFF2-40B4-BE49-F238E27FC236}">
                  <a16:creationId xmlns:a16="http://schemas.microsoft.com/office/drawing/2014/main" id="{533A545F-707B-4DE9-B449-62A4A2D28DA2}"/>
                </a:ext>
              </a:extLst>
            </p:cNvPr>
            <p:cNvSpPr>
              <a:spLocks/>
            </p:cNvSpPr>
            <p:nvPr/>
          </p:nvSpPr>
          <p:spPr bwMode="auto">
            <a:xfrm>
              <a:off x="10731501" y="8029576"/>
              <a:ext cx="85725" cy="87313"/>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6" name="Freeform 89">
              <a:extLst>
                <a:ext uri="{FF2B5EF4-FFF2-40B4-BE49-F238E27FC236}">
                  <a16:creationId xmlns:a16="http://schemas.microsoft.com/office/drawing/2014/main" id="{83254549-8E2B-4A66-8DD4-7E04C08213AF}"/>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7" name="Freeform 90">
              <a:extLst>
                <a:ext uri="{FF2B5EF4-FFF2-40B4-BE49-F238E27FC236}">
                  <a16:creationId xmlns:a16="http://schemas.microsoft.com/office/drawing/2014/main" id="{9DA7F062-797A-448B-94FF-2CCBF2148F90}"/>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8" name="Freeform 91">
              <a:extLst>
                <a:ext uri="{FF2B5EF4-FFF2-40B4-BE49-F238E27FC236}">
                  <a16:creationId xmlns:a16="http://schemas.microsoft.com/office/drawing/2014/main" id="{A2FFDB82-8C87-453F-AFD6-C6174266F060}"/>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9" name="Freeform 92">
              <a:extLst>
                <a:ext uri="{FF2B5EF4-FFF2-40B4-BE49-F238E27FC236}">
                  <a16:creationId xmlns:a16="http://schemas.microsoft.com/office/drawing/2014/main" id="{4964983B-4C67-40C6-A145-F5FB4B5FCF04}"/>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0" name="Freeform 93">
              <a:extLst>
                <a:ext uri="{FF2B5EF4-FFF2-40B4-BE49-F238E27FC236}">
                  <a16:creationId xmlns:a16="http://schemas.microsoft.com/office/drawing/2014/main" id="{33E77E2C-364E-4AEE-B489-BA3ECF4A86EA}"/>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1" name="Freeform 94">
              <a:extLst>
                <a:ext uri="{FF2B5EF4-FFF2-40B4-BE49-F238E27FC236}">
                  <a16:creationId xmlns:a16="http://schemas.microsoft.com/office/drawing/2014/main" id="{25B0C654-CA8C-4952-9D51-6BF75ABF9FC9}"/>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2" name="Freeform 95">
              <a:extLst>
                <a:ext uri="{FF2B5EF4-FFF2-40B4-BE49-F238E27FC236}">
                  <a16:creationId xmlns:a16="http://schemas.microsoft.com/office/drawing/2014/main" id="{8A8B6456-9218-413E-B199-68DBE519B612}"/>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3" name="Freeform 96">
              <a:extLst>
                <a:ext uri="{FF2B5EF4-FFF2-40B4-BE49-F238E27FC236}">
                  <a16:creationId xmlns:a16="http://schemas.microsoft.com/office/drawing/2014/main" id="{23E1973D-7EC4-4522-9616-5B7EE9503763}"/>
                </a:ext>
              </a:extLst>
            </p:cNvPr>
            <p:cNvSpPr>
              <a:spLocks/>
            </p:cNvSpPr>
            <p:nvPr/>
          </p:nvSpPr>
          <p:spPr bwMode="auto">
            <a:xfrm>
              <a:off x="7354888" y="8778876"/>
              <a:ext cx="1806575" cy="812800"/>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4" name="Freeform 97">
              <a:extLst>
                <a:ext uri="{FF2B5EF4-FFF2-40B4-BE49-F238E27FC236}">
                  <a16:creationId xmlns:a16="http://schemas.microsoft.com/office/drawing/2014/main" id="{40E6993C-4AF6-4904-92A1-221A368F74D4}"/>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5" name="Freeform 98">
              <a:extLst>
                <a:ext uri="{FF2B5EF4-FFF2-40B4-BE49-F238E27FC236}">
                  <a16:creationId xmlns:a16="http://schemas.microsoft.com/office/drawing/2014/main" id="{7B1FFA35-6060-4FA1-BE05-91BC713944CD}"/>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6" name="Freeform 99">
              <a:extLst>
                <a:ext uri="{FF2B5EF4-FFF2-40B4-BE49-F238E27FC236}">
                  <a16:creationId xmlns:a16="http://schemas.microsoft.com/office/drawing/2014/main" id="{3BC3F6F5-0615-4CB8-B3E1-AF41AD54C7BA}"/>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7" name="Oval 100">
              <a:extLst>
                <a:ext uri="{FF2B5EF4-FFF2-40B4-BE49-F238E27FC236}">
                  <a16:creationId xmlns:a16="http://schemas.microsoft.com/office/drawing/2014/main" id="{9EC9DB01-7F27-4D80-BB4B-EA4363DBDC45}"/>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8" name="Oval 101">
              <a:extLst>
                <a:ext uri="{FF2B5EF4-FFF2-40B4-BE49-F238E27FC236}">
                  <a16:creationId xmlns:a16="http://schemas.microsoft.com/office/drawing/2014/main" id="{9A380919-58C8-4329-9873-A42BA7042841}"/>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9" name="Oval 102">
              <a:extLst>
                <a:ext uri="{FF2B5EF4-FFF2-40B4-BE49-F238E27FC236}">
                  <a16:creationId xmlns:a16="http://schemas.microsoft.com/office/drawing/2014/main" id="{5A5C3C60-0501-4566-8C7A-60FC7BB04587}"/>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0" name="Freeform 103">
              <a:extLst>
                <a:ext uri="{FF2B5EF4-FFF2-40B4-BE49-F238E27FC236}">
                  <a16:creationId xmlns:a16="http://schemas.microsoft.com/office/drawing/2014/main" id="{BAD88E0F-2D30-41DE-A4D3-F4321BD24224}"/>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1" name="Freeform 104">
              <a:extLst>
                <a:ext uri="{FF2B5EF4-FFF2-40B4-BE49-F238E27FC236}">
                  <a16:creationId xmlns:a16="http://schemas.microsoft.com/office/drawing/2014/main" id="{52247205-8901-4D50-84D0-002A3CAACBE2}"/>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2" name="Freeform 105">
              <a:extLst>
                <a:ext uri="{FF2B5EF4-FFF2-40B4-BE49-F238E27FC236}">
                  <a16:creationId xmlns:a16="http://schemas.microsoft.com/office/drawing/2014/main" id="{C10227AA-3BC7-4ACF-93AB-8D9311397662}"/>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3" name="Freeform 106">
              <a:extLst>
                <a:ext uri="{FF2B5EF4-FFF2-40B4-BE49-F238E27FC236}">
                  <a16:creationId xmlns:a16="http://schemas.microsoft.com/office/drawing/2014/main" id="{43E8DB46-3D94-4654-9FEE-CE90C3D57387}"/>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4" name="Freeform 107">
              <a:extLst>
                <a:ext uri="{FF2B5EF4-FFF2-40B4-BE49-F238E27FC236}">
                  <a16:creationId xmlns:a16="http://schemas.microsoft.com/office/drawing/2014/main" id="{0D37C570-6A60-483C-8DAC-DDFCDF2DEB1E}"/>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15" name="Freeform 108">
              <a:extLst>
                <a:ext uri="{FF2B5EF4-FFF2-40B4-BE49-F238E27FC236}">
                  <a16:creationId xmlns:a16="http://schemas.microsoft.com/office/drawing/2014/main" id="{DEC1E584-9122-472F-8D13-3BE1CAB776F7}"/>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3EAE13FB-DA02-4CBC-8B54-F7EC1E6EF15B}"/>
              </a:ext>
            </a:extLst>
          </p:cNvPr>
          <p:cNvGrpSpPr/>
          <p:nvPr/>
        </p:nvGrpSpPr>
        <p:grpSpPr>
          <a:xfrm>
            <a:off x="1043992" y="1889880"/>
            <a:ext cx="2141394" cy="2338372"/>
            <a:chOff x="2055838" y="1992260"/>
            <a:chExt cx="1112909" cy="2063274"/>
          </a:xfrm>
        </p:grpSpPr>
        <p:sp>
          <p:nvSpPr>
            <p:cNvPr id="303" name="Freeform: Shape 302">
              <a:extLst>
                <a:ext uri="{FF2B5EF4-FFF2-40B4-BE49-F238E27FC236}">
                  <a16:creationId xmlns:a16="http://schemas.microsoft.com/office/drawing/2014/main" id="{F13DDED1-5F74-44F2-9A49-80201991855D}"/>
                </a:ext>
              </a:extLst>
            </p:cNvPr>
            <p:cNvSpPr/>
            <p:nvPr/>
          </p:nvSpPr>
          <p:spPr>
            <a:xfrm flipH="1">
              <a:off x="2055838" y="1992260"/>
              <a:ext cx="1112909" cy="102928"/>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05" name="Freeform: Shape 304">
              <a:extLst>
                <a:ext uri="{FF2B5EF4-FFF2-40B4-BE49-F238E27FC236}">
                  <a16:creationId xmlns:a16="http://schemas.microsoft.com/office/drawing/2014/main" id="{F5FE49FD-181C-4AEF-8E4C-189D97C70AA4}"/>
                </a:ext>
              </a:extLst>
            </p:cNvPr>
            <p:cNvSpPr/>
            <p:nvPr/>
          </p:nvSpPr>
          <p:spPr>
            <a:xfrm flipH="1" flipV="1">
              <a:off x="2055838" y="3952606"/>
              <a:ext cx="1112909" cy="102928"/>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sp>
        <p:nvSpPr>
          <p:cNvPr id="292" name="TextBox 291">
            <a:extLst>
              <a:ext uri="{FF2B5EF4-FFF2-40B4-BE49-F238E27FC236}">
                <a16:creationId xmlns:a16="http://schemas.microsoft.com/office/drawing/2014/main" id="{71B11533-8665-42EF-92F8-89C8622D351E}"/>
              </a:ext>
            </a:extLst>
          </p:cNvPr>
          <p:cNvSpPr txBox="1"/>
          <p:nvPr/>
        </p:nvSpPr>
        <p:spPr>
          <a:xfrm>
            <a:off x="6419281" y="1489353"/>
            <a:ext cx="1806268"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lvl="0" algn="r" defTabSz="457189">
              <a:defRPr/>
            </a:pPr>
            <a:r>
              <a:rPr lang="en-US" dirty="0">
                <a:solidFill>
                  <a:schemeClr val="tx1"/>
                </a:solidFill>
              </a:rPr>
              <a:t>Threats </a:t>
            </a:r>
            <a:r>
              <a:rPr lang="en-US" b="0" dirty="0">
                <a:solidFill>
                  <a:schemeClr val="tx1"/>
                </a:solidFill>
              </a:rPr>
              <a:t>are more numerous and complex</a:t>
            </a:r>
          </a:p>
        </p:txBody>
      </p:sp>
      <p:sp>
        <p:nvSpPr>
          <p:cNvPr id="297" name="TextBox 296">
            <a:extLst>
              <a:ext uri="{FF2B5EF4-FFF2-40B4-BE49-F238E27FC236}">
                <a16:creationId xmlns:a16="http://schemas.microsoft.com/office/drawing/2014/main" id="{49731B1D-B3D3-485E-8BA2-74A2CF968F38}"/>
              </a:ext>
            </a:extLst>
          </p:cNvPr>
          <p:cNvSpPr txBox="1"/>
          <p:nvPr/>
        </p:nvSpPr>
        <p:spPr>
          <a:xfrm>
            <a:off x="6098973" y="3795367"/>
            <a:ext cx="2064856"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chemeClr val="tx1"/>
                </a:solidFill>
                <a:effectLst/>
                <a:uLnTx/>
                <a:uFillTx/>
                <a:latin typeface="CiscoSansTT ExtraLight"/>
                <a:ea typeface="ＭＳ Ｐゴシック" charset="0"/>
              </a:rPr>
              <a:t>Threats </a:t>
            </a:r>
            <a:r>
              <a:rPr kumimoji="0" lang="en-US" sz="1100" b="0" i="0" u="none" strike="noStrike" kern="1200" cap="none" spc="0" normalizeH="0" baseline="0" noProof="0" dirty="0">
                <a:ln>
                  <a:noFill/>
                </a:ln>
                <a:solidFill>
                  <a:schemeClr val="tx1"/>
                </a:solidFill>
                <a:effectLst/>
                <a:uLnTx/>
                <a:uFillTx/>
                <a:latin typeface="CiscoSansTT ExtraLight"/>
                <a:ea typeface="ＭＳ Ｐゴシック" charset="0"/>
              </a:rPr>
              <a:t>are </a:t>
            </a:r>
            <a:r>
              <a:rPr lang="en-US" b="0" dirty="0">
                <a:solidFill>
                  <a:schemeClr val="tx1"/>
                </a:solidFill>
                <a:latin typeface="CiscoSansTT ExtraLight"/>
              </a:rPr>
              <a:t>using </a:t>
            </a:r>
            <a:r>
              <a:rPr kumimoji="0" lang="en-US" sz="1100" b="0" i="0" u="none" strike="noStrike" kern="1200" cap="none" spc="0" normalizeH="0" baseline="0" noProof="0" dirty="0">
                <a:ln>
                  <a:noFill/>
                </a:ln>
                <a:solidFill>
                  <a:schemeClr val="tx1"/>
                </a:solidFill>
                <a:effectLst/>
                <a:uLnTx/>
                <a:uFillTx/>
                <a:latin typeface="CiscoSansTT ExtraLight"/>
                <a:ea typeface="ＭＳ Ｐゴシック" charset="0"/>
              </a:rPr>
              <a:t>encryption</a:t>
            </a:r>
            <a:r>
              <a:rPr kumimoji="0" lang="en-US" sz="1100" b="0" i="0" u="none" strike="noStrike" kern="1200" cap="none" spc="0" normalizeH="0" noProof="0" dirty="0">
                <a:ln>
                  <a:noFill/>
                </a:ln>
                <a:solidFill>
                  <a:schemeClr val="tx1"/>
                </a:solidFill>
                <a:effectLst/>
                <a:uLnTx/>
                <a:uFillTx/>
                <a:latin typeface="CiscoSansTT ExtraLight"/>
                <a:ea typeface="ＭＳ Ｐゴシック" charset="0"/>
              </a:rPr>
              <a:t> to evade detection</a:t>
            </a:r>
            <a:endParaRPr kumimoji="0" lang="en-US" sz="1100" b="0" i="0" u="none" strike="noStrike" kern="1200" cap="none" spc="0" normalizeH="0" baseline="0" noProof="0" dirty="0">
              <a:ln>
                <a:noFill/>
              </a:ln>
              <a:solidFill>
                <a:schemeClr val="tx1"/>
              </a:solidFill>
              <a:effectLst/>
              <a:uLnTx/>
              <a:uFillTx/>
              <a:latin typeface="CiscoSansTT ExtraLight"/>
              <a:ea typeface="ＭＳ Ｐゴシック" charset="0"/>
            </a:endParaRPr>
          </a:p>
        </p:txBody>
      </p:sp>
      <p:sp>
        <p:nvSpPr>
          <p:cNvPr id="304" name="TextBox 303">
            <a:extLst>
              <a:ext uri="{FF2B5EF4-FFF2-40B4-BE49-F238E27FC236}">
                <a16:creationId xmlns:a16="http://schemas.microsoft.com/office/drawing/2014/main" id="{6A699942-0A5E-4A79-A4FC-921D76602B0B}"/>
              </a:ext>
            </a:extLst>
          </p:cNvPr>
          <p:cNvSpPr txBox="1"/>
          <p:nvPr/>
        </p:nvSpPr>
        <p:spPr>
          <a:xfrm>
            <a:off x="961311" y="1479354"/>
            <a:ext cx="1404762"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chemeClr val="tx1"/>
                </a:solidFill>
                <a:effectLst/>
                <a:uLnTx/>
                <a:uFillTx/>
                <a:latin typeface="CiscoSansTT ExtraLight"/>
                <a:ea typeface="ＭＳ Ｐゴシック" charset="0"/>
              </a:rPr>
              <a:t>More IoT devices </a:t>
            </a:r>
            <a:r>
              <a:rPr kumimoji="0" lang="en-US" sz="1100" b="0" i="0" u="none" strike="noStrike" kern="1200" cap="none" spc="0" normalizeH="0" baseline="0" noProof="0" dirty="0">
                <a:ln>
                  <a:noFill/>
                </a:ln>
                <a:solidFill>
                  <a:schemeClr val="tx1"/>
                </a:solidFill>
                <a:effectLst/>
                <a:uLnTx/>
                <a:uFillTx/>
                <a:latin typeface="CiscoSansTT ExtraLight"/>
                <a:ea typeface="ＭＳ Ｐゴシック" charset="0"/>
              </a:rPr>
              <a:t>connect everyday</a:t>
            </a:r>
          </a:p>
        </p:txBody>
      </p:sp>
      <p:sp>
        <p:nvSpPr>
          <p:cNvPr id="306" name="TextBox 305">
            <a:extLst>
              <a:ext uri="{FF2B5EF4-FFF2-40B4-BE49-F238E27FC236}">
                <a16:creationId xmlns:a16="http://schemas.microsoft.com/office/drawing/2014/main" id="{E020D315-2022-4BBF-8704-31561BF4E539}"/>
              </a:ext>
            </a:extLst>
          </p:cNvPr>
          <p:cNvSpPr txBox="1"/>
          <p:nvPr/>
        </p:nvSpPr>
        <p:spPr>
          <a:xfrm>
            <a:off x="1028117" y="3797365"/>
            <a:ext cx="1596616"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chemeClr val="tx1"/>
                </a:solidFill>
                <a:effectLst/>
                <a:uLnTx/>
                <a:uFillTx/>
                <a:latin typeface="CiscoSansTT ExtraLight"/>
                <a:ea typeface="ＭＳ Ｐゴシック" charset="0"/>
              </a:rPr>
              <a:t>Users work anywhere </a:t>
            </a:r>
            <a:r>
              <a:rPr kumimoji="0" lang="en-US" sz="1100" b="0" i="0" u="none" strike="noStrike" kern="1200" cap="none" spc="0" normalizeH="0" baseline="0" noProof="0" dirty="0">
                <a:ln>
                  <a:noFill/>
                </a:ln>
                <a:solidFill>
                  <a:schemeClr val="tx1"/>
                </a:solidFill>
                <a:effectLst/>
                <a:uLnTx/>
                <a:uFillTx/>
                <a:latin typeface="CiscoSansTT ExtraLight"/>
                <a:ea typeface="ＭＳ Ｐゴシック" charset="0"/>
              </a:rPr>
              <a:t>across many devices</a:t>
            </a:r>
          </a:p>
        </p:txBody>
      </p:sp>
      <p:pic>
        <p:nvPicPr>
          <p:cNvPr id="287" name="Picture 286">
            <a:extLst>
              <a:ext uri="{FF2B5EF4-FFF2-40B4-BE49-F238E27FC236}">
                <a16:creationId xmlns:a16="http://schemas.microsoft.com/office/drawing/2014/main" id="{91D258BA-0C19-418E-A1DB-BA41F8A121B7}"/>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3168803" y="1962922"/>
            <a:ext cx="496464" cy="498764"/>
          </a:xfrm>
          <a:prstGeom prst="rect">
            <a:avLst/>
          </a:prstGeom>
        </p:spPr>
      </p:pic>
      <p:grpSp>
        <p:nvGrpSpPr>
          <p:cNvPr id="38" name="Group 37">
            <a:extLst>
              <a:ext uri="{FF2B5EF4-FFF2-40B4-BE49-F238E27FC236}">
                <a16:creationId xmlns:a16="http://schemas.microsoft.com/office/drawing/2014/main" id="{E4197AB5-CFC4-42FB-907E-341884F1F0CD}"/>
              </a:ext>
            </a:extLst>
          </p:cNvPr>
          <p:cNvGrpSpPr/>
          <p:nvPr/>
        </p:nvGrpSpPr>
        <p:grpSpPr>
          <a:xfrm>
            <a:off x="5549254" y="1962922"/>
            <a:ext cx="498764" cy="498764"/>
            <a:chOff x="4202412" y="2133067"/>
            <a:chExt cx="498764" cy="498764"/>
          </a:xfrm>
        </p:grpSpPr>
        <p:sp>
          <p:nvSpPr>
            <p:cNvPr id="31" name="Oval 30">
              <a:extLst>
                <a:ext uri="{FF2B5EF4-FFF2-40B4-BE49-F238E27FC236}">
                  <a16:creationId xmlns:a16="http://schemas.microsoft.com/office/drawing/2014/main" id="{B32C404F-21A7-4607-9584-D98F03628A25}"/>
                </a:ext>
              </a:extLst>
            </p:cNvPr>
            <p:cNvSpPr/>
            <p:nvPr/>
          </p:nvSpPr>
          <p:spPr>
            <a:xfrm>
              <a:off x="4202412" y="2133067"/>
              <a:ext cx="498764" cy="498764"/>
            </a:xfrm>
            <a:prstGeom prst="ellipse">
              <a:avLst/>
            </a:prstGeom>
            <a:solidFill>
              <a:srgbClr val="E9E9E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30" name="Group 29">
              <a:extLst>
                <a:ext uri="{FF2B5EF4-FFF2-40B4-BE49-F238E27FC236}">
                  <a16:creationId xmlns:a16="http://schemas.microsoft.com/office/drawing/2014/main" id="{1784C94A-ECA7-41FB-9758-939466413903}"/>
                </a:ext>
              </a:extLst>
            </p:cNvPr>
            <p:cNvGrpSpPr/>
            <p:nvPr/>
          </p:nvGrpSpPr>
          <p:grpSpPr>
            <a:xfrm>
              <a:off x="4238607" y="2260303"/>
              <a:ext cx="426375" cy="208862"/>
              <a:chOff x="4003849" y="2762704"/>
              <a:chExt cx="601852" cy="294821"/>
            </a:xfrm>
            <a:solidFill>
              <a:srgbClr val="00BCEB"/>
            </a:solidFill>
          </p:grpSpPr>
          <p:sp>
            <p:nvSpPr>
              <p:cNvPr id="254" name="Freeform 225">
                <a:extLst>
                  <a:ext uri="{FF2B5EF4-FFF2-40B4-BE49-F238E27FC236}">
                    <a16:creationId xmlns:a16="http://schemas.microsoft.com/office/drawing/2014/main" id="{79C3A5FE-4FB4-4D72-95A5-A2065B929C62}"/>
                  </a:ext>
                </a:extLst>
              </p:cNvPr>
              <p:cNvSpPr>
                <a:spLocks/>
              </p:cNvSpPr>
              <p:nvPr/>
            </p:nvSpPr>
            <p:spPr bwMode="auto">
              <a:xfrm>
                <a:off x="4003849" y="2929013"/>
                <a:ext cx="601852" cy="128512"/>
              </a:xfrm>
              <a:custGeom>
                <a:avLst/>
                <a:gdLst>
                  <a:gd name="T0" fmla="*/ 389 w 436"/>
                  <a:gd name="T1" fmla="*/ 93 h 93"/>
                  <a:gd name="T2" fmla="*/ 47 w 436"/>
                  <a:gd name="T3" fmla="*/ 93 h 93"/>
                  <a:gd name="T4" fmla="*/ 0 w 436"/>
                  <a:gd name="T5" fmla="*/ 46 h 93"/>
                  <a:gd name="T6" fmla="*/ 0 w 436"/>
                  <a:gd name="T7" fmla="*/ 46 h 93"/>
                  <a:gd name="T8" fmla="*/ 47 w 436"/>
                  <a:gd name="T9" fmla="*/ 0 h 93"/>
                  <a:gd name="T10" fmla="*/ 389 w 436"/>
                  <a:gd name="T11" fmla="*/ 0 h 93"/>
                  <a:gd name="T12" fmla="*/ 436 w 436"/>
                  <a:gd name="T13" fmla="*/ 46 h 93"/>
                  <a:gd name="T14" fmla="*/ 436 w 436"/>
                  <a:gd name="T15" fmla="*/ 46 h 93"/>
                  <a:gd name="T16" fmla="*/ 389 w 436"/>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93">
                    <a:moveTo>
                      <a:pt x="389" y="93"/>
                    </a:moveTo>
                    <a:cubicBezTo>
                      <a:pt x="47" y="93"/>
                      <a:pt x="47" y="93"/>
                      <a:pt x="47" y="93"/>
                    </a:cubicBezTo>
                    <a:cubicBezTo>
                      <a:pt x="21" y="93"/>
                      <a:pt x="0" y="72"/>
                      <a:pt x="0" y="46"/>
                    </a:cubicBezTo>
                    <a:cubicBezTo>
                      <a:pt x="0" y="46"/>
                      <a:pt x="0" y="46"/>
                      <a:pt x="0" y="46"/>
                    </a:cubicBezTo>
                    <a:cubicBezTo>
                      <a:pt x="0" y="21"/>
                      <a:pt x="21" y="0"/>
                      <a:pt x="47" y="0"/>
                    </a:cubicBezTo>
                    <a:cubicBezTo>
                      <a:pt x="389" y="0"/>
                      <a:pt x="389" y="0"/>
                      <a:pt x="389" y="0"/>
                    </a:cubicBezTo>
                    <a:cubicBezTo>
                      <a:pt x="415" y="0"/>
                      <a:pt x="436" y="21"/>
                      <a:pt x="436" y="46"/>
                    </a:cubicBezTo>
                    <a:cubicBezTo>
                      <a:pt x="436" y="46"/>
                      <a:pt x="436" y="46"/>
                      <a:pt x="436" y="46"/>
                    </a:cubicBezTo>
                    <a:cubicBezTo>
                      <a:pt x="436" y="72"/>
                      <a:pt x="415" y="93"/>
                      <a:pt x="389"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55" name="Freeform 226">
                <a:extLst>
                  <a:ext uri="{FF2B5EF4-FFF2-40B4-BE49-F238E27FC236}">
                    <a16:creationId xmlns:a16="http://schemas.microsoft.com/office/drawing/2014/main" id="{3771E46B-2947-4802-9E0E-F4772183D509}"/>
                  </a:ext>
                </a:extLst>
              </p:cNvPr>
              <p:cNvSpPr>
                <a:spLocks/>
              </p:cNvSpPr>
              <p:nvPr/>
            </p:nvSpPr>
            <p:spPr bwMode="auto">
              <a:xfrm>
                <a:off x="4136431" y="2845858"/>
                <a:ext cx="426239" cy="128512"/>
              </a:xfrm>
              <a:custGeom>
                <a:avLst/>
                <a:gdLst>
                  <a:gd name="T0" fmla="*/ 262 w 309"/>
                  <a:gd name="T1" fmla="*/ 93 h 93"/>
                  <a:gd name="T2" fmla="*/ 46 w 309"/>
                  <a:gd name="T3" fmla="*/ 93 h 93"/>
                  <a:gd name="T4" fmla="*/ 0 w 309"/>
                  <a:gd name="T5" fmla="*/ 47 h 93"/>
                  <a:gd name="T6" fmla="*/ 0 w 309"/>
                  <a:gd name="T7" fmla="*/ 47 h 93"/>
                  <a:gd name="T8" fmla="*/ 46 w 309"/>
                  <a:gd name="T9" fmla="*/ 0 h 93"/>
                  <a:gd name="T10" fmla="*/ 262 w 309"/>
                  <a:gd name="T11" fmla="*/ 0 h 93"/>
                  <a:gd name="T12" fmla="*/ 309 w 309"/>
                  <a:gd name="T13" fmla="*/ 47 h 93"/>
                  <a:gd name="T14" fmla="*/ 309 w 309"/>
                  <a:gd name="T15" fmla="*/ 47 h 93"/>
                  <a:gd name="T16" fmla="*/ 262 w 30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3">
                    <a:moveTo>
                      <a:pt x="262" y="93"/>
                    </a:moveTo>
                    <a:cubicBezTo>
                      <a:pt x="46" y="93"/>
                      <a:pt x="46" y="93"/>
                      <a:pt x="46" y="93"/>
                    </a:cubicBezTo>
                    <a:cubicBezTo>
                      <a:pt x="21" y="93"/>
                      <a:pt x="0" y="72"/>
                      <a:pt x="0" y="47"/>
                    </a:cubicBezTo>
                    <a:cubicBezTo>
                      <a:pt x="0" y="47"/>
                      <a:pt x="0" y="47"/>
                      <a:pt x="0" y="47"/>
                    </a:cubicBezTo>
                    <a:cubicBezTo>
                      <a:pt x="0" y="21"/>
                      <a:pt x="21" y="0"/>
                      <a:pt x="46" y="0"/>
                    </a:cubicBezTo>
                    <a:cubicBezTo>
                      <a:pt x="262" y="0"/>
                      <a:pt x="262" y="0"/>
                      <a:pt x="262" y="0"/>
                    </a:cubicBezTo>
                    <a:cubicBezTo>
                      <a:pt x="288" y="0"/>
                      <a:pt x="309" y="21"/>
                      <a:pt x="309" y="47"/>
                    </a:cubicBezTo>
                    <a:cubicBezTo>
                      <a:pt x="309" y="47"/>
                      <a:pt x="309" y="47"/>
                      <a:pt x="309" y="47"/>
                    </a:cubicBezTo>
                    <a:cubicBezTo>
                      <a:pt x="309" y="72"/>
                      <a:pt x="288" y="93"/>
                      <a:pt x="262"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56" name="Freeform 227">
                <a:extLst>
                  <a:ext uri="{FF2B5EF4-FFF2-40B4-BE49-F238E27FC236}">
                    <a16:creationId xmlns:a16="http://schemas.microsoft.com/office/drawing/2014/main" id="{3CD69CF0-7A7E-470E-A347-4EC80679E67A}"/>
                  </a:ext>
                </a:extLst>
              </p:cNvPr>
              <p:cNvSpPr>
                <a:spLocks/>
              </p:cNvSpPr>
              <p:nvPr/>
            </p:nvSpPr>
            <p:spPr bwMode="auto">
              <a:xfrm>
                <a:off x="4304485" y="2762704"/>
                <a:ext cx="202944" cy="130256"/>
              </a:xfrm>
              <a:custGeom>
                <a:avLst/>
                <a:gdLst>
                  <a:gd name="T0" fmla="*/ 100 w 147"/>
                  <a:gd name="T1" fmla="*/ 94 h 94"/>
                  <a:gd name="T2" fmla="*/ 47 w 147"/>
                  <a:gd name="T3" fmla="*/ 94 h 94"/>
                  <a:gd name="T4" fmla="*/ 0 w 147"/>
                  <a:gd name="T5" fmla="*/ 47 h 94"/>
                  <a:gd name="T6" fmla="*/ 0 w 147"/>
                  <a:gd name="T7" fmla="*/ 47 h 94"/>
                  <a:gd name="T8" fmla="*/ 47 w 147"/>
                  <a:gd name="T9" fmla="*/ 0 h 94"/>
                  <a:gd name="T10" fmla="*/ 100 w 147"/>
                  <a:gd name="T11" fmla="*/ 0 h 94"/>
                  <a:gd name="T12" fmla="*/ 147 w 147"/>
                  <a:gd name="T13" fmla="*/ 47 h 94"/>
                  <a:gd name="T14" fmla="*/ 147 w 147"/>
                  <a:gd name="T15" fmla="*/ 47 h 94"/>
                  <a:gd name="T16" fmla="*/ 100 w 147"/>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4">
                    <a:moveTo>
                      <a:pt x="100" y="94"/>
                    </a:moveTo>
                    <a:cubicBezTo>
                      <a:pt x="47" y="94"/>
                      <a:pt x="47" y="94"/>
                      <a:pt x="47" y="94"/>
                    </a:cubicBezTo>
                    <a:cubicBezTo>
                      <a:pt x="21" y="94"/>
                      <a:pt x="0" y="73"/>
                      <a:pt x="0" y="47"/>
                    </a:cubicBezTo>
                    <a:cubicBezTo>
                      <a:pt x="0" y="47"/>
                      <a:pt x="0" y="47"/>
                      <a:pt x="0" y="47"/>
                    </a:cubicBezTo>
                    <a:cubicBezTo>
                      <a:pt x="0" y="21"/>
                      <a:pt x="21" y="0"/>
                      <a:pt x="47" y="0"/>
                    </a:cubicBezTo>
                    <a:cubicBezTo>
                      <a:pt x="100" y="0"/>
                      <a:pt x="100" y="0"/>
                      <a:pt x="100" y="0"/>
                    </a:cubicBezTo>
                    <a:cubicBezTo>
                      <a:pt x="126" y="0"/>
                      <a:pt x="147" y="21"/>
                      <a:pt x="147" y="47"/>
                    </a:cubicBezTo>
                    <a:cubicBezTo>
                      <a:pt x="147" y="47"/>
                      <a:pt x="147" y="47"/>
                      <a:pt x="147" y="47"/>
                    </a:cubicBezTo>
                    <a:cubicBezTo>
                      <a:pt x="147" y="73"/>
                      <a:pt x="126" y="94"/>
                      <a:pt x="10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35" name="Group 34">
              <a:extLst>
                <a:ext uri="{FF2B5EF4-FFF2-40B4-BE49-F238E27FC236}">
                  <a16:creationId xmlns:a16="http://schemas.microsoft.com/office/drawing/2014/main" id="{D628865B-AB38-4D07-B927-D0710644CC56}"/>
                </a:ext>
              </a:extLst>
            </p:cNvPr>
            <p:cNvGrpSpPr/>
            <p:nvPr/>
          </p:nvGrpSpPr>
          <p:grpSpPr>
            <a:xfrm>
              <a:off x="4355466" y="2317249"/>
              <a:ext cx="252999" cy="139573"/>
              <a:chOff x="4548966" y="2245520"/>
              <a:chExt cx="278299" cy="153530"/>
            </a:xfrm>
            <a:solidFill>
              <a:srgbClr val="9CE5F7"/>
            </a:solidFill>
          </p:grpSpPr>
          <p:sp>
            <p:nvSpPr>
              <p:cNvPr id="226" name="Freeform 195">
                <a:extLst>
                  <a:ext uri="{FF2B5EF4-FFF2-40B4-BE49-F238E27FC236}">
                    <a16:creationId xmlns:a16="http://schemas.microsoft.com/office/drawing/2014/main" id="{77227684-8F74-44D0-BD05-03F68CAE1A29}"/>
                  </a:ext>
                </a:extLst>
              </p:cNvPr>
              <p:cNvSpPr>
                <a:spLocks/>
              </p:cNvSpPr>
              <p:nvPr/>
            </p:nvSpPr>
            <p:spPr bwMode="auto">
              <a:xfrm>
                <a:off x="4620444" y="2268359"/>
                <a:ext cx="63865" cy="114619"/>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2" name="Freeform 201">
                <a:extLst>
                  <a:ext uri="{FF2B5EF4-FFF2-40B4-BE49-F238E27FC236}">
                    <a16:creationId xmlns:a16="http://schemas.microsoft.com/office/drawing/2014/main" id="{8DEB28CE-6A34-4C29-8CBC-481881AF5AB2}"/>
                  </a:ext>
                </a:extLst>
              </p:cNvPr>
              <p:cNvSpPr>
                <a:spLocks/>
              </p:cNvSpPr>
              <p:nvPr/>
            </p:nvSpPr>
            <p:spPr bwMode="auto">
              <a:xfrm>
                <a:off x="4692345" y="2245520"/>
                <a:ext cx="63442" cy="153530"/>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8" name="Freeform 207">
                <a:extLst>
                  <a:ext uri="{FF2B5EF4-FFF2-40B4-BE49-F238E27FC236}">
                    <a16:creationId xmlns:a16="http://schemas.microsoft.com/office/drawing/2014/main" id="{B43D0CA5-B835-46DC-9798-4C45CE101A2F}"/>
                  </a:ext>
                </a:extLst>
              </p:cNvPr>
              <p:cNvSpPr>
                <a:spLocks/>
              </p:cNvSpPr>
              <p:nvPr/>
            </p:nvSpPr>
            <p:spPr bwMode="auto">
              <a:xfrm>
                <a:off x="4764669" y="2268359"/>
                <a:ext cx="62596"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4" name="Freeform 213">
                <a:extLst>
                  <a:ext uri="{FF2B5EF4-FFF2-40B4-BE49-F238E27FC236}">
                    <a16:creationId xmlns:a16="http://schemas.microsoft.com/office/drawing/2014/main" id="{74CFD506-6768-4366-A59B-BA9364B303D2}"/>
                  </a:ext>
                </a:extLst>
              </p:cNvPr>
              <p:cNvSpPr>
                <a:spLocks/>
              </p:cNvSpPr>
              <p:nvPr/>
            </p:nvSpPr>
            <p:spPr bwMode="auto">
              <a:xfrm>
                <a:off x="4548966" y="2268359"/>
                <a:ext cx="63019"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32" name="Group 31">
              <a:extLst>
                <a:ext uri="{FF2B5EF4-FFF2-40B4-BE49-F238E27FC236}">
                  <a16:creationId xmlns:a16="http://schemas.microsoft.com/office/drawing/2014/main" id="{BAD3FA78-1FBC-4FB5-8D9A-53B1B5AE55A0}"/>
                </a:ext>
              </a:extLst>
            </p:cNvPr>
            <p:cNvGrpSpPr/>
            <p:nvPr/>
          </p:nvGrpSpPr>
          <p:grpSpPr>
            <a:xfrm>
              <a:off x="4369692" y="2334167"/>
              <a:ext cx="224546" cy="88435"/>
              <a:chOff x="4136471" y="2091022"/>
              <a:chExt cx="247001" cy="97278"/>
            </a:xfrm>
          </p:grpSpPr>
          <p:sp>
            <p:nvSpPr>
              <p:cNvPr id="227" name="Line 196">
                <a:extLst>
                  <a:ext uri="{FF2B5EF4-FFF2-40B4-BE49-F238E27FC236}">
                    <a16:creationId xmlns:a16="http://schemas.microsoft.com/office/drawing/2014/main" id="{E0CCEEC9-EE31-4F2A-96FD-4007A341943D}"/>
                  </a:ext>
                </a:extLst>
              </p:cNvPr>
              <p:cNvSpPr>
                <a:spLocks noChangeShapeType="1"/>
              </p:cNvSpPr>
              <p:nvPr/>
            </p:nvSpPr>
            <p:spPr bwMode="auto">
              <a:xfrm>
                <a:off x="4208372" y="2113861"/>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28" name="Line 197">
                <a:extLst>
                  <a:ext uri="{FF2B5EF4-FFF2-40B4-BE49-F238E27FC236}">
                    <a16:creationId xmlns:a16="http://schemas.microsoft.com/office/drawing/2014/main" id="{4ED6CC83-8043-46EA-90B5-D96C0E3CF31F}"/>
                  </a:ext>
                </a:extLst>
              </p:cNvPr>
              <p:cNvSpPr>
                <a:spLocks noChangeShapeType="1"/>
              </p:cNvSpPr>
              <p:nvPr/>
            </p:nvSpPr>
            <p:spPr bwMode="auto">
              <a:xfrm>
                <a:off x="4208372" y="2132048"/>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29" name="Line 198">
                <a:extLst>
                  <a:ext uri="{FF2B5EF4-FFF2-40B4-BE49-F238E27FC236}">
                    <a16:creationId xmlns:a16="http://schemas.microsoft.com/office/drawing/2014/main" id="{DAC0BFF4-DED5-4688-B4C7-8345DD0DFE31}"/>
                  </a:ext>
                </a:extLst>
              </p:cNvPr>
              <p:cNvSpPr>
                <a:spLocks noChangeShapeType="1"/>
              </p:cNvSpPr>
              <p:nvPr/>
            </p:nvSpPr>
            <p:spPr bwMode="auto">
              <a:xfrm>
                <a:off x="4208372" y="215108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0" name="Line 199">
                <a:extLst>
                  <a:ext uri="{FF2B5EF4-FFF2-40B4-BE49-F238E27FC236}">
                    <a16:creationId xmlns:a16="http://schemas.microsoft.com/office/drawing/2014/main" id="{93C27A02-99AB-47EA-BBF5-E05F24C94A3B}"/>
                  </a:ext>
                </a:extLst>
              </p:cNvPr>
              <p:cNvSpPr>
                <a:spLocks noChangeShapeType="1"/>
              </p:cNvSpPr>
              <p:nvPr/>
            </p:nvSpPr>
            <p:spPr bwMode="auto">
              <a:xfrm>
                <a:off x="4208372" y="216969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1" name="Line 200">
                <a:extLst>
                  <a:ext uri="{FF2B5EF4-FFF2-40B4-BE49-F238E27FC236}">
                    <a16:creationId xmlns:a16="http://schemas.microsoft.com/office/drawing/2014/main" id="{7FAEE6BF-EB91-44A8-ABE6-B93239649E24}"/>
                  </a:ext>
                </a:extLst>
              </p:cNvPr>
              <p:cNvSpPr>
                <a:spLocks noChangeShapeType="1"/>
              </p:cNvSpPr>
              <p:nvPr/>
            </p:nvSpPr>
            <p:spPr bwMode="auto">
              <a:xfrm>
                <a:off x="4208372" y="218830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3" name="Line 202">
                <a:extLst>
                  <a:ext uri="{FF2B5EF4-FFF2-40B4-BE49-F238E27FC236}">
                    <a16:creationId xmlns:a16="http://schemas.microsoft.com/office/drawing/2014/main" id="{FF9B0C0B-9771-46E6-8B2E-306D570D4F92}"/>
                  </a:ext>
                </a:extLst>
              </p:cNvPr>
              <p:cNvSpPr>
                <a:spLocks noChangeShapeType="1"/>
              </p:cNvSpPr>
              <p:nvPr/>
            </p:nvSpPr>
            <p:spPr bwMode="auto">
              <a:xfrm>
                <a:off x="4279850" y="2091022"/>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4" name="Line 203">
                <a:extLst>
                  <a:ext uri="{FF2B5EF4-FFF2-40B4-BE49-F238E27FC236}">
                    <a16:creationId xmlns:a16="http://schemas.microsoft.com/office/drawing/2014/main" id="{3E8F3F01-584F-410D-82AC-2C960BD2C0F3}"/>
                  </a:ext>
                </a:extLst>
              </p:cNvPr>
              <p:cNvSpPr>
                <a:spLocks noChangeShapeType="1"/>
              </p:cNvSpPr>
              <p:nvPr/>
            </p:nvSpPr>
            <p:spPr bwMode="auto">
              <a:xfrm>
                <a:off x="4279850" y="211005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5" name="Line 204">
                <a:extLst>
                  <a:ext uri="{FF2B5EF4-FFF2-40B4-BE49-F238E27FC236}">
                    <a16:creationId xmlns:a16="http://schemas.microsoft.com/office/drawing/2014/main" id="{BA20711D-A7D3-4D97-90E3-B3F302EE1EFF}"/>
                  </a:ext>
                </a:extLst>
              </p:cNvPr>
              <p:cNvSpPr>
                <a:spLocks noChangeShapeType="1"/>
              </p:cNvSpPr>
              <p:nvPr/>
            </p:nvSpPr>
            <p:spPr bwMode="auto">
              <a:xfrm>
                <a:off x="4279850" y="212866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6" name="Line 205">
                <a:extLst>
                  <a:ext uri="{FF2B5EF4-FFF2-40B4-BE49-F238E27FC236}">
                    <a16:creationId xmlns:a16="http://schemas.microsoft.com/office/drawing/2014/main" id="{749768BF-1FE0-432E-9DD0-AC0A75F0B363}"/>
                  </a:ext>
                </a:extLst>
              </p:cNvPr>
              <p:cNvSpPr>
                <a:spLocks noChangeShapeType="1"/>
              </p:cNvSpPr>
              <p:nvPr/>
            </p:nvSpPr>
            <p:spPr bwMode="auto">
              <a:xfrm>
                <a:off x="4279850" y="214727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7" name="Line 206">
                <a:extLst>
                  <a:ext uri="{FF2B5EF4-FFF2-40B4-BE49-F238E27FC236}">
                    <a16:creationId xmlns:a16="http://schemas.microsoft.com/office/drawing/2014/main" id="{042C7210-6D1C-4673-A1AC-5BDF0C015BD1}"/>
                  </a:ext>
                </a:extLst>
              </p:cNvPr>
              <p:cNvSpPr>
                <a:spLocks noChangeShapeType="1"/>
              </p:cNvSpPr>
              <p:nvPr/>
            </p:nvSpPr>
            <p:spPr bwMode="auto">
              <a:xfrm>
                <a:off x="4279850" y="2166306"/>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39" name="Line 208">
                <a:extLst>
                  <a:ext uri="{FF2B5EF4-FFF2-40B4-BE49-F238E27FC236}">
                    <a16:creationId xmlns:a16="http://schemas.microsoft.com/office/drawing/2014/main" id="{1C3E33E4-2085-4D44-9788-D4C931CDD926}"/>
                  </a:ext>
                </a:extLst>
              </p:cNvPr>
              <p:cNvSpPr>
                <a:spLocks noChangeShapeType="1"/>
              </p:cNvSpPr>
              <p:nvPr/>
            </p:nvSpPr>
            <p:spPr bwMode="auto">
              <a:xfrm>
                <a:off x="4352174"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0" name="Line 209">
                <a:extLst>
                  <a:ext uri="{FF2B5EF4-FFF2-40B4-BE49-F238E27FC236}">
                    <a16:creationId xmlns:a16="http://schemas.microsoft.com/office/drawing/2014/main" id="{388F9D6C-8C0C-473F-809B-193C967B47F3}"/>
                  </a:ext>
                </a:extLst>
              </p:cNvPr>
              <p:cNvSpPr>
                <a:spLocks noChangeShapeType="1"/>
              </p:cNvSpPr>
              <p:nvPr/>
            </p:nvSpPr>
            <p:spPr bwMode="auto">
              <a:xfrm>
                <a:off x="4352174"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1" name="Line 210">
                <a:extLst>
                  <a:ext uri="{FF2B5EF4-FFF2-40B4-BE49-F238E27FC236}">
                    <a16:creationId xmlns:a16="http://schemas.microsoft.com/office/drawing/2014/main" id="{31570AD2-B5AB-41AE-A326-CDE4807C7B28}"/>
                  </a:ext>
                </a:extLst>
              </p:cNvPr>
              <p:cNvSpPr>
                <a:spLocks noChangeShapeType="1"/>
              </p:cNvSpPr>
              <p:nvPr/>
            </p:nvSpPr>
            <p:spPr bwMode="auto">
              <a:xfrm>
                <a:off x="4352174"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2" name="Line 211">
                <a:extLst>
                  <a:ext uri="{FF2B5EF4-FFF2-40B4-BE49-F238E27FC236}">
                    <a16:creationId xmlns:a16="http://schemas.microsoft.com/office/drawing/2014/main" id="{B0905ECB-4CFC-4FFE-AC5B-64021E73EDF2}"/>
                  </a:ext>
                </a:extLst>
              </p:cNvPr>
              <p:cNvSpPr>
                <a:spLocks noChangeShapeType="1"/>
              </p:cNvSpPr>
              <p:nvPr/>
            </p:nvSpPr>
            <p:spPr bwMode="auto">
              <a:xfrm>
                <a:off x="4352174"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3" name="Line 212">
                <a:extLst>
                  <a:ext uri="{FF2B5EF4-FFF2-40B4-BE49-F238E27FC236}">
                    <a16:creationId xmlns:a16="http://schemas.microsoft.com/office/drawing/2014/main" id="{8C3EBD18-AE98-48F5-A506-A675B363DE54}"/>
                  </a:ext>
                </a:extLst>
              </p:cNvPr>
              <p:cNvSpPr>
                <a:spLocks noChangeShapeType="1"/>
              </p:cNvSpPr>
              <p:nvPr/>
            </p:nvSpPr>
            <p:spPr bwMode="auto">
              <a:xfrm>
                <a:off x="4352174"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5" name="Line 214">
                <a:extLst>
                  <a:ext uri="{FF2B5EF4-FFF2-40B4-BE49-F238E27FC236}">
                    <a16:creationId xmlns:a16="http://schemas.microsoft.com/office/drawing/2014/main" id="{68C028BB-E5E0-4A4A-8A97-A8DCDC223F53}"/>
                  </a:ext>
                </a:extLst>
              </p:cNvPr>
              <p:cNvSpPr>
                <a:spLocks noChangeShapeType="1"/>
              </p:cNvSpPr>
              <p:nvPr/>
            </p:nvSpPr>
            <p:spPr bwMode="auto">
              <a:xfrm>
                <a:off x="4136471"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6" name="Line 215">
                <a:extLst>
                  <a:ext uri="{FF2B5EF4-FFF2-40B4-BE49-F238E27FC236}">
                    <a16:creationId xmlns:a16="http://schemas.microsoft.com/office/drawing/2014/main" id="{F658D55C-6722-419F-8C7B-14C3A8AB1528}"/>
                  </a:ext>
                </a:extLst>
              </p:cNvPr>
              <p:cNvSpPr>
                <a:spLocks noChangeShapeType="1"/>
              </p:cNvSpPr>
              <p:nvPr/>
            </p:nvSpPr>
            <p:spPr bwMode="auto">
              <a:xfrm>
                <a:off x="4136471"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7" name="Line 216">
                <a:extLst>
                  <a:ext uri="{FF2B5EF4-FFF2-40B4-BE49-F238E27FC236}">
                    <a16:creationId xmlns:a16="http://schemas.microsoft.com/office/drawing/2014/main" id="{9234E65A-0DCF-4055-9AC8-33ABCD31A0F4}"/>
                  </a:ext>
                </a:extLst>
              </p:cNvPr>
              <p:cNvSpPr>
                <a:spLocks noChangeShapeType="1"/>
              </p:cNvSpPr>
              <p:nvPr/>
            </p:nvSpPr>
            <p:spPr bwMode="auto">
              <a:xfrm>
                <a:off x="4136471"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8" name="Line 217">
                <a:extLst>
                  <a:ext uri="{FF2B5EF4-FFF2-40B4-BE49-F238E27FC236}">
                    <a16:creationId xmlns:a16="http://schemas.microsoft.com/office/drawing/2014/main" id="{7B70C6F0-F507-476E-AF77-B18B59C883B8}"/>
                  </a:ext>
                </a:extLst>
              </p:cNvPr>
              <p:cNvSpPr>
                <a:spLocks noChangeShapeType="1"/>
              </p:cNvSpPr>
              <p:nvPr/>
            </p:nvSpPr>
            <p:spPr bwMode="auto">
              <a:xfrm>
                <a:off x="4136471"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49" name="Line 218">
                <a:extLst>
                  <a:ext uri="{FF2B5EF4-FFF2-40B4-BE49-F238E27FC236}">
                    <a16:creationId xmlns:a16="http://schemas.microsoft.com/office/drawing/2014/main" id="{E96FA09F-B483-4D86-8004-EC6183C4B034}"/>
                  </a:ext>
                </a:extLst>
              </p:cNvPr>
              <p:cNvSpPr>
                <a:spLocks noChangeShapeType="1"/>
              </p:cNvSpPr>
              <p:nvPr/>
            </p:nvSpPr>
            <p:spPr bwMode="auto">
              <a:xfrm>
                <a:off x="4136471"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sp>
        <p:nvSpPr>
          <p:cNvPr id="314" name="Freeform: Shape 313">
            <a:extLst>
              <a:ext uri="{FF2B5EF4-FFF2-40B4-BE49-F238E27FC236}">
                <a16:creationId xmlns:a16="http://schemas.microsoft.com/office/drawing/2014/main" id="{6564EB62-A722-4D1C-B7C1-9BECEC2D3F25}"/>
              </a:ext>
            </a:extLst>
          </p:cNvPr>
          <p:cNvSpPr/>
          <p:nvPr/>
        </p:nvSpPr>
        <p:spPr>
          <a:xfrm>
            <a:off x="6014442" y="1889881"/>
            <a:ext cx="2141394"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15" name="Freeform: Shape 314">
            <a:extLst>
              <a:ext uri="{FF2B5EF4-FFF2-40B4-BE49-F238E27FC236}">
                <a16:creationId xmlns:a16="http://schemas.microsoft.com/office/drawing/2014/main" id="{B5623E8D-4EEA-4583-B1D9-B9B1AFFBE465}"/>
              </a:ext>
            </a:extLst>
          </p:cNvPr>
          <p:cNvSpPr/>
          <p:nvPr/>
        </p:nvSpPr>
        <p:spPr>
          <a:xfrm flipV="1">
            <a:off x="6014442" y="4111602"/>
            <a:ext cx="2141394"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24" name="Freeform 7">
            <a:extLst>
              <a:ext uri="{FF2B5EF4-FFF2-40B4-BE49-F238E27FC236}">
                <a16:creationId xmlns:a16="http://schemas.microsoft.com/office/drawing/2014/main" id="{4A06D302-448D-4E27-B741-ADFCDAFF1B65}"/>
              </a:ext>
            </a:extLst>
          </p:cNvPr>
          <p:cNvSpPr>
            <a:spLocks noEditPoints="1"/>
          </p:cNvSpPr>
          <p:nvPr/>
        </p:nvSpPr>
        <p:spPr bwMode="auto">
          <a:xfrm>
            <a:off x="3294837" y="28463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257" name="Freeform 7">
            <a:extLst>
              <a:ext uri="{FF2B5EF4-FFF2-40B4-BE49-F238E27FC236}">
                <a16:creationId xmlns:a16="http://schemas.microsoft.com/office/drawing/2014/main" id="{58098AB0-5ABE-4704-87A7-39594E6FD301}"/>
              </a:ext>
            </a:extLst>
          </p:cNvPr>
          <p:cNvSpPr>
            <a:spLocks noEditPoints="1"/>
          </p:cNvSpPr>
          <p:nvPr/>
        </p:nvSpPr>
        <p:spPr bwMode="auto">
          <a:xfrm>
            <a:off x="4390233" y="4171082"/>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268" name="Freeform 7">
            <a:extLst>
              <a:ext uri="{FF2B5EF4-FFF2-40B4-BE49-F238E27FC236}">
                <a16:creationId xmlns:a16="http://schemas.microsoft.com/office/drawing/2014/main" id="{DD84AB4F-CD4D-4DDF-A24F-082EF4F98E9B}"/>
              </a:ext>
            </a:extLst>
          </p:cNvPr>
          <p:cNvSpPr>
            <a:spLocks noEditPoints="1"/>
          </p:cNvSpPr>
          <p:nvPr/>
        </p:nvSpPr>
        <p:spPr bwMode="auto">
          <a:xfrm>
            <a:off x="5742759" y="300845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275" name="Freeform 7">
            <a:extLst>
              <a:ext uri="{FF2B5EF4-FFF2-40B4-BE49-F238E27FC236}">
                <a16:creationId xmlns:a16="http://schemas.microsoft.com/office/drawing/2014/main" id="{08CCC2CC-B09E-431B-82D7-CEA04FCEFE19}"/>
              </a:ext>
            </a:extLst>
          </p:cNvPr>
          <p:cNvSpPr>
            <a:spLocks noEditPoints="1"/>
          </p:cNvSpPr>
          <p:nvPr/>
        </p:nvSpPr>
        <p:spPr bwMode="auto">
          <a:xfrm>
            <a:off x="6087837" y="323700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313" name="Freeform 7">
            <a:extLst>
              <a:ext uri="{FF2B5EF4-FFF2-40B4-BE49-F238E27FC236}">
                <a16:creationId xmlns:a16="http://schemas.microsoft.com/office/drawing/2014/main" id="{6B088F1E-654F-4E63-BAFB-45C80B8A99B6}"/>
              </a:ext>
            </a:extLst>
          </p:cNvPr>
          <p:cNvSpPr>
            <a:spLocks noEditPoints="1"/>
          </p:cNvSpPr>
          <p:nvPr/>
        </p:nvSpPr>
        <p:spPr bwMode="auto">
          <a:xfrm>
            <a:off x="4970454" y="200001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51" name="AutoShape 20">
            <a:extLst>
              <a:ext uri="{FF2B5EF4-FFF2-40B4-BE49-F238E27FC236}">
                <a16:creationId xmlns:a16="http://schemas.microsoft.com/office/drawing/2014/main" id="{A80884BA-2E39-4C40-AA2B-8B942252FCA0}"/>
              </a:ext>
            </a:extLst>
          </p:cNvPr>
          <p:cNvSpPr>
            <a:spLocks noChangeAspect="1" noChangeArrowheads="1" noTextEdit="1"/>
          </p:cNvSpPr>
          <p:nvPr/>
        </p:nvSpPr>
        <p:spPr bwMode="auto">
          <a:xfrm>
            <a:off x="5550191"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2" name="Freeform 22">
            <a:extLst>
              <a:ext uri="{FF2B5EF4-FFF2-40B4-BE49-F238E27FC236}">
                <a16:creationId xmlns:a16="http://schemas.microsoft.com/office/drawing/2014/main" id="{26CC472B-7A57-4843-B9D4-04E718679152}"/>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pic>
        <p:nvPicPr>
          <p:cNvPr id="333" name="Picture 332" descr="A picture containing basketball&#10;&#10;Description generated with high confidence" hidden="1">
            <a:extLst>
              <a:ext uri="{FF2B5EF4-FFF2-40B4-BE49-F238E27FC236}">
                <a16:creationId xmlns:a16="http://schemas.microsoft.com/office/drawing/2014/main" id="{1541B7E0-01D6-4754-82EB-380DF22233DE}"/>
              </a:ext>
            </a:extLst>
          </p:cNvPr>
          <p:cNvPicPr>
            <a:picLocks noChangeAspect="1"/>
          </p:cNvPicPr>
          <p:nvPr/>
        </p:nvPicPr>
        <p:blipFill rotWithShape="1">
          <a:blip r:embed="rId4">
            <a:duotone>
              <a:schemeClr val="bg2">
                <a:shade val="45000"/>
                <a:satMod val="135000"/>
              </a:schemeClr>
              <a:prstClr val="white"/>
            </a:duotone>
          </a:blip>
          <a:srcRect l="18933" t="18957" r="18874" b="19993"/>
          <a:stretch/>
        </p:blipFill>
        <p:spPr>
          <a:xfrm>
            <a:off x="3027840" y="1416470"/>
            <a:ext cx="3273900" cy="3213690"/>
          </a:xfrm>
          <a:prstGeom prst="rect">
            <a:avLst/>
          </a:prstGeom>
        </p:spPr>
      </p:pic>
      <p:sp>
        <p:nvSpPr>
          <p:cNvPr id="551" name="Rectangle 550">
            <a:extLst>
              <a:ext uri="{FF2B5EF4-FFF2-40B4-BE49-F238E27FC236}">
                <a16:creationId xmlns:a16="http://schemas.microsoft.com/office/drawing/2014/main" id="{31955A5E-42A9-4B99-AF22-3D225798778E}"/>
              </a:ext>
            </a:extLst>
          </p:cNvPr>
          <p:cNvSpPr/>
          <p:nvPr/>
        </p:nvSpPr>
        <p:spPr>
          <a:xfrm>
            <a:off x="4284497" y="1843127"/>
            <a:ext cx="205336" cy="213141"/>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334" name="Group 333">
            <a:extLst>
              <a:ext uri="{FF2B5EF4-FFF2-40B4-BE49-F238E27FC236}">
                <a16:creationId xmlns:a16="http://schemas.microsoft.com/office/drawing/2014/main" id="{55BEF2F7-142B-4073-BD33-26F48CA8E292}"/>
              </a:ext>
            </a:extLst>
          </p:cNvPr>
          <p:cNvGrpSpPr/>
          <p:nvPr/>
        </p:nvGrpSpPr>
        <p:grpSpPr>
          <a:xfrm>
            <a:off x="4097613" y="3621737"/>
            <a:ext cx="251862" cy="312190"/>
            <a:chOff x="3933631" y="3630183"/>
            <a:chExt cx="277048" cy="343409"/>
          </a:xfrm>
        </p:grpSpPr>
        <p:sp>
          <p:nvSpPr>
            <p:cNvPr id="337" name="Freeform: Shape 336">
              <a:extLst>
                <a:ext uri="{FF2B5EF4-FFF2-40B4-BE49-F238E27FC236}">
                  <a16:creationId xmlns:a16="http://schemas.microsoft.com/office/drawing/2014/main" id="{6CE2D5FA-943E-4130-8C6F-8A1A9D38736F}"/>
                </a:ext>
              </a:extLst>
            </p:cNvPr>
            <p:cNvSpPr>
              <a:spLocks/>
            </p:cNvSpPr>
            <p:nvPr/>
          </p:nvSpPr>
          <p:spPr bwMode="auto">
            <a:xfrm>
              <a:off x="3933631" y="3630183"/>
              <a:ext cx="277048" cy="343409"/>
            </a:xfrm>
            <a:custGeom>
              <a:avLst/>
              <a:gdLst>
                <a:gd name="connsiteX0" fmla="*/ 23087 w 277048"/>
                <a:gd name="connsiteY0" fmla="*/ 0 h 343409"/>
                <a:gd name="connsiteX1" fmla="*/ 182851 w 277048"/>
                <a:gd name="connsiteY1" fmla="*/ 0 h 343409"/>
                <a:gd name="connsiteX2" fmla="*/ 182851 w 277048"/>
                <a:gd name="connsiteY2" fmla="*/ 34862 h 343409"/>
                <a:gd name="connsiteX3" fmla="*/ 182851 w 277048"/>
                <a:gd name="connsiteY3" fmla="*/ 67177 h 343409"/>
                <a:gd name="connsiteX4" fmla="*/ 210771 w 277048"/>
                <a:gd name="connsiteY4" fmla="*/ 95031 h 343409"/>
                <a:gd name="connsiteX5" fmla="*/ 276596 w 277048"/>
                <a:gd name="connsiteY5" fmla="*/ 95031 h 343409"/>
                <a:gd name="connsiteX6" fmla="*/ 277048 w 277048"/>
                <a:gd name="connsiteY6" fmla="*/ 95031 h 343409"/>
                <a:gd name="connsiteX7" fmla="*/ 277048 w 277048"/>
                <a:gd name="connsiteY7" fmla="*/ 98825 h 343409"/>
                <a:gd name="connsiteX8" fmla="*/ 277048 w 277048"/>
                <a:gd name="connsiteY8" fmla="*/ 320344 h 343409"/>
                <a:gd name="connsiteX9" fmla="*/ 253961 w 277048"/>
                <a:gd name="connsiteY9" fmla="*/ 343409 h 343409"/>
                <a:gd name="connsiteX10" fmla="*/ 23087 w 277048"/>
                <a:gd name="connsiteY10" fmla="*/ 343409 h 343409"/>
                <a:gd name="connsiteX11" fmla="*/ 0 w 277048"/>
                <a:gd name="connsiteY11" fmla="*/ 320344 h 343409"/>
                <a:gd name="connsiteX12" fmla="*/ 0 w 277048"/>
                <a:gd name="connsiteY12" fmla="*/ 23065 h 343409"/>
                <a:gd name="connsiteX13" fmla="*/ 23087 w 277048"/>
                <a:gd name="connsiteY13" fmla="*/ 0 h 34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048" h="343409">
                  <a:moveTo>
                    <a:pt x="23087" y="0"/>
                  </a:moveTo>
                  <a:lnTo>
                    <a:pt x="182851" y="0"/>
                  </a:lnTo>
                  <a:lnTo>
                    <a:pt x="182851" y="34862"/>
                  </a:lnTo>
                  <a:cubicBezTo>
                    <a:pt x="182851" y="67177"/>
                    <a:pt x="182851" y="67177"/>
                    <a:pt x="182851" y="67177"/>
                  </a:cubicBezTo>
                  <a:cubicBezTo>
                    <a:pt x="182851" y="82652"/>
                    <a:pt x="196035" y="95031"/>
                    <a:pt x="210771" y="95031"/>
                  </a:cubicBezTo>
                  <a:cubicBezTo>
                    <a:pt x="248385" y="95031"/>
                    <a:pt x="267192" y="95031"/>
                    <a:pt x="276596" y="95031"/>
                  </a:cubicBezTo>
                  <a:lnTo>
                    <a:pt x="277048" y="95031"/>
                  </a:lnTo>
                  <a:lnTo>
                    <a:pt x="277048" y="98825"/>
                  </a:lnTo>
                  <a:cubicBezTo>
                    <a:pt x="277048" y="119378"/>
                    <a:pt x="277048" y="174187"/>
                    <a:pt x="277048" y="320344"/>
                  </a:cubicBezTo>
                  <a:cubicBezTo>
                    <a:pt x="277048" y="333158"/>
                    <a:pt x="266146" y="343409"/>
                    <a:pt x="253961" y="343409"/>
                  </a:cubicBezTo>
                  <a:cubicBezTo>
                    <a:pt x="253961" y="343409"/>
                    <a:pt x="253961" y="343409"/>
                    <a:pt x="23087" y="343409"/>
                  </a:cubicBezTo>
                  <a:cubicBezTo>
                    <a:pt x="10261" y="343409"/>
                    <a:pt x="0" y="333158"/>
                    <a:pt x="0" y="320344"/>
                  </a:cubicBezTo>
                  <a:cubicBezTo>
                    <a:pt x="0" y="320344"/>
                    <a:pt x="0" y="320344"/>
                    <a:pt x="0" y="23065"/>
                  </a:cubicBezTo>
                  <a:cubicBezTo>
                    <a:pt x="0" y="10251"/>
                    <a:pt x="10261" y="0"/>
                    <a:pt x="230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38" name="Freeform 23">
              <a:extLst>
                <a:ext uri="{FF2B5EF4-FFF2-40B4-BE49-F238E27FC236}">
                  <a16:creationId xmlns:a16="http://schemas.microsoft.com/office/drawing/2014/main" id="{8256D24F-91A3-4D1F-BF85-8FF15DB83C6A}"/>
                </a:ext>
              </a:extLst>
            </p:cNvPr>
            <p:cNvSpPr>
              <a:spLocks/>
            </p:cNvSpPr>
            <p:nvPr/>
          </p:nvSpPr>
          <p:spPr bwMode="auto">
            <a:xfrm>
              <a:off x="3972207" y="3694926"/>
              <a:ext cx="123013" cy="25628"/>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51" name="Freeform 24">
              <a:extLst>
                <a:ext uri="{FF2B5EF4-FFF2-40B4-BE49-F238E27FC236}">
                  <a16:creationId xmlns:a16="http://schemas.microsoft.com/office/drawing/2014/main" id="{073E536C-0350-49BF-A434-C4C2F623D63E}"/>
                </a:ext>
              </a:extLst>
            </p:cNvPr>
            <p:cNvSpPr>
              <a:spLocks/>
            </p:cNvSpPr>
            <p:nvPr/>
          </p:nvSpPr>
          <p:spPr bwMode="auto">
            <a:xfrm>
              <a:off x="3972207" y="3757781"/>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33" name="Freeform 25">
              <a:extLst>
                <a:ext uri="{FF2B5EF4-FFF2-40B4-BE49-F238E27FC236}">
                  <a16:creationId xmlns:a16="http://schemas.microsoft.com/office/drawing/2014/main" id="{09A672A2-3BDE-4E5B-AB4B-0645B8910DFC}"/>
                </a:ext>
              </a:extLst>
            </p:cNvPr>
            <p:cNvSpPr>
              <a:spLocks/>
            </p:cNvSpPr>
            <p:nvPr/>
          </p:nvSpPr>
          <p:spPr bwMode="auto">
            <a:xfrm>
              <a:off x="3972207" y="3821176"/>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34" name="Freeform 26">
              <a:extLst>
                <a:ext uri="{FF2B5EF4-FFF2-40B4-BE49-F238E27FC236}">
                  <a16:creationId xmlns:a16="http://schemas.microsoft.com/office/drawing/2014/main" id="{76DBDE0D-8A85-48CD-95BA-CD3BC2EDEA69}"/>
                </a:ext>
              </a:extLst>
            </p:cNvPr>
            <p:cNvSpPr>
              <a:spLocks/>
            </p:cNvSpPr>
            <p:nvPr/>
          </p:nvSpPr>
          <p:spPr bwMode="auto">
            <a:xfrm>
              <a:off x="3972207" y="3884570"/>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35" name="Freeform 27">
              <a:extLst>
                <a:ext uri="{FF2B5EF4-FFF2-40B4-BE49-F238E27FC236}">
                  <a16:creationId xmlns:a16="http://schemas.microsoft.com/office/drawing/2014/main" id="{940AD8B0-2719-43CD-B9BA-EA5642CC5384}"/>
                </a:ext>
              </a:extLst>
            </p:cNvPr>
            <p:cNvSpPr>
              <a:spLocks/>
            </p:cNvSpPr>
            <p:nvPr/>
          </p:nvSpPr>
          <p:spPr bwMode="auto">
            <a:xfrm>
              <a:off x="4125433" y="3630183"/>
              <a:ext cx="85246" cy="86324"/>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536" name="Group 535">
            <a:extLst>
              <a:ext uri="{FF2B5EF4-FFF2-40B4-BE49-F238E27FC236}">
                <a16:creationId xmlns:a16="http://schemas.microsoft.com/office/drawing/2014/main" id="{4F26C2F4-B05E-4623-884C-B809086DABF6}"/>
              </a:ext>
            </a:extLst>
          </p:cNvPr>
          <p:cNvGrpSpPr/>
          <p:nvPr/>
        </p:nvGrpSpPr>
        <p:grpSpPr>
          <a:xfrm>
            <a:off x="4258848" y="1759592"/>
            <a:ext cx="351842" cy="350535"/>
            <a:chOff x="3983265" y="1801321"/>
            <a:chExt cx="387026" cy="385589"/>
          </a:xfrm>
        </p:grpSpPr>
        <p:sp>
          <p:nvSpPr>
            <p:cNvPr id="537" name="Freeform 7">
              <a:extLst>
                <a:ext uri="{FF2B5EF4-FFF2-40B4-BE49-F238E27FC236}">
                  <a16:creationId xmlns:a16="http://schemas.microsoft.com/office/drawing/2014/main" id="{39561F1C-D671-4A3F-A348-DBDC2E935E00}"/>
                </a:ext>
              </a:extLst>
            </p:cNvPr>
            <p:cNvSpPr>
              <a:spLocks noChangeAspect="1" noEditPoints="1"/>
            </p:cNvSpPr>
            <p:nvPr/>
          </p:nvSpPr>
          <p:spPr bwMode="auto">
            <a:xfrm>
              <a:off x="3983265" y="1901405"/>
              <a:ext cx="265663" cy="285505"/>
            </a:xfrm>
            <a:custGeom>
              <a:avLst/>
              <a:gdLst>
                <a:gd name="T0" fmla="*/ 278 w 306"/>
                <a:gd name="T1" fmla="*/ 15 h 329"/>
                <a:gd name="T2" fmla="*/ 256 w 306"/>
                <a:gd name="T3" fmla="*/ 22 h 329"/>
                <a:gd name="T4" fmla="*/ 248 w 306"/>
                <a:gd name="T5" fmla="*/ 0 h 329"/>
                <a:gd name="T6" fmla="*/ 56 w 306"/>
                <a:gd name="T7" fmla="*/ 15 h 329"/>
                <a:gd name="T8" fmla="*/ 34 w 306"/>
                <a:gd name="T9" fmla="*/ 22 h 329"/>
                <a:gd name="T10" fmla="*/ 26 w 306"/>
                <a:gd name="T11" fmla="*/ 0 h 329"/>
                <a:gd name="T12" fmla="*/ 0 w 306"/>
                <a:gd name="T13" fmla="*/ 329 h 329"/>
                <a:gd name="T14" fmla="*/ 25 w 306"/>
                <a:gd name="T15" fmla="*/ 314 h 329"/>
                <a:gd name="T16" fmla="*/ 48 w 306"/>
                <a:gd name="T17" fmla="*/ 306 h 329"/>
                <a:gd name="T18" fmla="*/ 55 w 306"/>
                <a:gd name="T19" fmla="*/ 329 h 329"/>
                <a:gd name="T20" fmla="*/ 249 w 306"/>
                <a:gd name="T21" fmla="*/ 314 h 329"/>
                <a:gd name="T22" fmla="*/ 271 w 306"/>
                <a:gd name="T23" fmla="*/ 306 h 329"/>
                <a:gd name="T24" fmla="*/ 279 w 306"/>
                <a:gd name="T25" fmla="*/ 329 h 329"/>
                <a:gd name="T26" fmla="*/ 306 w 306"/>
                <a:gd name="T27" fmla="*/ 0 h 329"/>
                <a:gd name="T28" fmla="*/ 56 w 306"/>
                <a:gd name="T29" fmla="*/ 250 h 329"/>
                <a:gd name="T30" fmla="*/ 34 w 306"/>
                <a:gd name="T31" fmla="*/ 258 h 329"/>
                <a:gd name="T32" fmla="*/ 26 w 306"/>
                <a:gd name="T33" fmla="*/ 236 h 329"/>
                <a:gd name="T34" fmla="*/ 49 w 306"/>
                <a:gd name="T35" fmla="*/ 228 h 329"/>
                <a:gd name="T36" fmla="*/ 56 w 306"/>
                <a:gd name="T37" fmla="*/ 250 h 329"/>
                <a:gd name="T38" fmla="*/ 49 w 306"/>
                <a:gd name="T39" fmla="*/ 179 h 329"/>
                <a:gd name="T40" fmla="*/ 26 w 306"/>
                <a:gd name="T41" fmla="*/ 172 h 329"/>
                <a:gd name="T42" fmla="*/ 34 w 306"/>
                <a:gd name="T43" fmla="*/ 150 h 329"/>
                <a:gd name="T44" fmla="*/ 56 w 306"/>
                <a:gd name="T45" fmla="*/ 157 h 329"/>
                <a:gd name="T46" fmla="*/ 56 w 306"/>
                <a:gd name="T47" fmla="*/ 93 h 329"/>
                <a:gd name="T48" fmla="*/ 34 w 306"/>
                <a:gd name="T49" fmla="*/ 101 h 329"/>
                <a:gd name="T50" fmla="*/ 26 w 306"/>
                <a:gd name="T51" fmla="*/ 79 h 329"/>
                <a:gd name="T52" fmla="*/ 49 w 306"/>
                <a:gd name="T53" fmla="*/ 71 h 329"/>
                <a:gd name="T54" fmla="*/ 56 w 306"/>
                <a:gd name="T55" fmla="*/ 93 h 329"/>
                <a:gd name="T56" fmla="*/ 83 w 306"/>
                <a:gd name="T57" fmla="*/ 295 h 329"/>
                <a:gd name="T58" fmla="*/ 222 w 306"/>
                <a:gd name="T59" fmla="*/ 183 h 329"/>
                <a:gd name="T60" fmla="*/ 222 w 306"/>
                <a:gd name="T61" fmla="*/ 146 h 329"/>
                <a:gd name="T62" fmla="*/ 83 w 306"/>
                <a:gd name="T63" fmla="*/ 34 h 329"/>
                <a:gd name="T64" fmla="*/ 222 w 306"/>
                <a:gd name="T65" fmla="*/ 146 h 329"/>
                <a:gd name="T66" fmla="*/ 270 w 306"/>
                <a:gd name="T67" fmla="*/ 258 h 329"/>
                <a:gd name="T68" fmla="*/ 248 w 306"/>
                <a:gd name="T69" fmla="*/ 250 h 329"/>
                <a:gd name="T70" fmla="*/ 256 w 306"/>
                <a:gd name="T71" fmla="*/ 228 h 329"/>
                <a:gd name="T72" fmla="*/ 278 w 306"/>
                <a:gd name="T73" fmla="*/ 236 h 329"/>
                <a:gd name="T74" fmla="*/ 278 w 306"/>
                <a:gd name="T75" fmla="*/ 172 h 329"/>
                <a:gd name="T76" fmla="*/ 256 w 306"/>
                <a:gd name="T77" fmla="*/ 179 h 329"/>
                <a:gd name="T78" fmla="*/ 248 w 306"/>
                <a:gd name="T79" fmla="*/ 157 h 329"/>
                <a:gd name="T80" fmla="*/ 270 w 306"/>
                <a:gd name="T81" fmla="*/ 150 h 329"/>
                <a:gd name="T82" fmla="*/ 278 w 306"/>
                <a:gd name="T83" fmla="*/ 172 h 329"/>
                <a:gd name="T84" fmla="*/ 270 w 306"/>
                <a:gd name="T85" fmla="*/ 101 h 329"/>
                <a:gd name="T86" fmla="*/ 248 w 306"/>
                <a:gd name="T87" fmla="*/ 93 h 329"/>
                <a:gd name="T88" fmla="*/ 256 w 306"/>
                <a:gd name="T89" fmla="*/ 71 h 329"/>
                <a:gd name="T90" fmla="*/ 278 w 306"/>
                <a:gd name="T91"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6" h="329">
                  <a:moveTo>
                    <a:pt x="278" y="0"/>
                  </a:moveTo>
                  <a:cubicBezTo>
                    <a:pt x="278" y="15"/>
                    <a:pt x="278" y="15"/>
                    <a:pt x="278" y="15"/>
                  </a:cubicBezTo>
                  <a:cubicBezTo>
                    <a:pt x="278" y="19"/>
                    <a:pt x="275" y="22"/>
                    <a:pt x="270" y="22"/>
                  </a:cubicBezTo>
                  <a:cubicBezTo>
                    <a:pt x="256" y="22"/>
                    <a:pt x="256" y="22"/>
                    <a:pt x="256" y="22"/>
                  </a:cubicBezTo>
                  <a:cubicBezTo>
                    <a:pt x="252" y="22"/>
                    <a:pt x="248" y="19"/>
                    <a:pt x="248" y="15"/>
                  </a:cubicBezTo>
                  <a:cubicBezTo>
                    <a:pt x="248" y="0"/>
                    <a:pt x="248" y="0"/>
                    <a:pt x="248" y="0"/>
                  </a:cubicBezTo>
                  <a:cubicBezTo>
                    <a:pt x="56" y="0"/>
                    <a:pt x="56" y="0"/>
                    <a:pt x="56" y="0"/>
                  </a:cubicBezTo>
                  <a:cubicBezTo>
                    <a:pt x="56" y="15"/>
                    <a:pt x="56" y="15"/>
                    <a:pt x="56" y="15"/>
                  </a:cubicBezTo>
                  <a:cubicBezTo>
                    <a:pt x="56" y="19"/>
                    <a:pt x="53" y="22"/>
                    <a:pt x="49" y="22"/>
                  </a:cubicBezTo>
                  <a:cubicBezTo>
                    <a:pt x="34" y="22"/>
                    <a:pt x="34" y="22"/>
                    <a:pt x="34" y="22"/>
                  </a:cubicBezTo>
                  <a:cubicBezTo>
                    <a:pt x="30" y="22"/>
                    <a:pt x="26" y="19"/>
                    <a:pt x="26" y="15"/>
                  </a:cubicBezTo>
                  <a:cubicBezTo>
                    <a:pt x="26" y="0"/>
                    <a:pt x="26" y="0"/>
                    <a:pt x="26" y="0"/>
                  </a:cubicBezTo>
                  <a:cubicBezTo>
                    <a:pt x="0" y="0"/>
                    <a:pt x="0" y="0"/>
                    <a:pt x="0" y="0"/>
                  </a:cubicBezTo>
                  <a:cubicBezTo>
                    <a:pt x="0" y="329"/>
                    <a:pt x="0" y="329"/>
                    <a:pt x="0" y="329"/>
                  </a:cubicBezTo>
                  <a:cubicBezTo>
                    <a:pt x="25" y="329"/>
                    <a:pt x="25" y="329"/>
                    <a:pt x="25" y="329"/>
                  </a:cubicBezTo>
                  <a:cubicBezTo>
                    <a:pt x="25" y="314"/>
                    <a:pt x="25" y="314"/>
                    <a:pt x="25" y="314"/>
                  </a:cubicBezTo>
                  <a:cubicBezTo>
                    <a:pt x="25" y="310"/>
                    <a:pt x="29" y="306"/>
                    <a:pt x="33" y="306"/>
                  </a:cubicBezTo>
                  <a:cubicBezTo>
                    <a:pt x="48" y="306"/>
                    <a:pt x="48" y="306"/>
                    <a:pt x="48" y="306"/>
                  </a:cubicBezTo>
                  <a:cubicBezTo>
                    <a:pt x="52" y="306"/>
                    <a:pt x="55" y="310"/>
                    <a:pt x="55" y="314"/>
                  </a:cubicBezTo>
                  <a:cubicBezTo>
                    <a:pt x="55" y="329"/>
                    <a:pt x="55" y="329"/>
                    <a:pt x="55" y="329"/>
                  </a:cubicBezTo>
                  <a:cubicBezTo>
                    <a:pt x="249" y="329"/>
                    <a:pt x="249" y="329"/>
                    <a:pt x="249" y="329"/>
                  </a:cubicBezTo>
                  <a:cubicBezTo>
                    <a:pt x="249" y="314"/>
                    <a:pt x="249" y="314"/>
                    <a:pt x="249" y="314"/>
                  </a:cubicBezTo>
                  <a:cubicBezTo>
                    <a:pt x="249" y="310"/>
                    <a:pt x="253" y="306"/>
                    <a:pt x="257" y="306"/>
                  </a:cubicBezTo>
                  <a:cubicBezTo>
                    <a:pt x="271" y="306"/>
                    <a:pt x="271" y="306"/>
                    <a:pt x="271" y="306"/>
                  </a:cubicBezTo>
                  <a:cubicBezTo>
                    <a:pt x="276" y="306"/>
                    <a:pt x="279" y="310"/>
                    <a:pt x="279" y="314"/>
                  </a:cubicBezTo>
                  <a:cubicBezTo>
                    <a:pt x="279" y="329"/>
                    <a:pt x="279" y="329"/>
                    <a:pt x="279" y="329"/>
                  </a:cubicBezTo>
                  <a:cubicBezTo>
                    <a:pt x="306" y="329"/>
                    <a:pt x="306" y="329"/>
                    <a:pt x="306" y="329"/>
                  </a:cubicBezTo>
                  <a:cubicBezTo>
                    <a:pt x="306" y="0"/>
                    <a:pt x="306" y="0"/>
                    <a:pt x="306" y="0"/>
                  </a:cubicBezTo>
                  <a:lnTo>
                    <a:pt x="278" y="0"/>
                  </a:lnTo>
                  <a:close/>
                  <a:moveTo>
                    <a:pt x="56" y="250"/>
                  </a:moveTo>
                  <a:cubicBezTo>
                    <a:pt x="56" y="254"/>
                    <a:pt x="53" y="258"/>
                    <a:pt x="49" y="258"/>
                  </a:cubicBezTo>
                  <a:cubicBezTo>
                    <a:pt x="34" y="258"/>
                    <a:pt x="34" y="258"/>
                    <a:pt x="34" y="258"/>
                  </a:cubicBezTo>
                  <a:cubicBezTo>
                    <a:pt x="30" y="258"/>
                    <a:pt x="26" y="254"/>
                    <a:pt x="26" y="250"/>
                  </a:cubicBezTo>
                  <a:cubicBezTo>
                    <a:pt x="26" y="236"/>
                    <a:pt x="26" y="236"/>
                    <a:pt x="26" y="236"/>
                  </a:cubicBezTo>
                  <a:cubicBezTo>
                    <a:pt x="26" y="231"/>
                    <a:pt x="30" y="228"/>
                    <a:pt x="34" y="228"/>
                  </a:cubicBezTo>
                  <a:cubicBezTo>
                    <a:pt x="49" y="228"/>
                    <a:pt x="49" y="228"/>
                    <a:pt x="49" y="228"/>
                  </a:cubicBezTo>
                  <a:cubicBezTo>
                    <a:pt x="53" y="228"/>
                    <a:pt x="56" y="231"/>
                    <a:pt x="56" y="236"/>
                  </a:cubicBezTo>
                  <a:lnTo>
                    <a:pt x="56" y="250"/>
                  </a:lnTo>
                  <a:close/>
                  <a:moveTo>
                    <a:pt x="56" y="172"/>
                  </a:moveTo>
                  <a:cubicBezTo>
                    <a:pt x="56" y="176"/>
                    <a:pt x="53" y="179"/>
                    <a:pt x="49" y="179"/>
                  </a:cubicBezTo>
                  <a:cubicBezTo>
                    <a:pt x="34" y="179"/>
                    <a:pt x="34" y="179"/>
                    <a:pt x="34" y="179"/>
                  </a:cubicBezTo>
                  <a:cubicBezTo>
                    <a:pt x="30" y="179"/>
                    <a:pt x="26" y="176"/>
                    <a:pt x="26" y="172"/>
                  </a:cubicBezTo>
                  <a:cubicBezTo>
                    <a:pt x="26" y="157"/>
                    <a:pt x="26" y="157"/>
                    <a:pt x="26" y="157"/>
                  </a:cubicBezTo>
                  <a:cubicBezTo>
                    <a:pt x="26" y="153"/>
                    <a:pt x="30" y="150"/>
                    <a:pt x="34" y="150"/>
                  </a:cubicBezTo>
                  <a:cubicBezTo>
                    <a:pt x="49" y="150"/>
                    <a:pt x="49" y="150"/>
                    <a:pt x="49" y="150"/>
                  </a:cubicBezTo>
                  <a:cubicBezTo>
                    <a:pt x="53" y="150"/>
                    <a:pt x="56" y="153"/>
                    <a:pt x="56" y="157"/>
                  </a:cubicBezTo>
                  <a:lnTo>
                    <a:pt x="56" y="172"/>
                  </a:lnTo>
                  <a:close/>
                  <a:moveTo>
                    <a:pt x="56" y="93"/>
                  </a:moveTo>
                  <a:cubicBezTo>
                    <a:pt x="56" y="97"/>
                    <a:pt x="53" y="101"/>
                    <a:pt x="49" y="101"/>
                  </a:cubicBezTo>
                  <a:cubicBezTo>
                    <a:pt x="34" y="101"/>
                    <a:pt x="34" y="101"/>
                    <a:pt x="34" y="101"/>
                  </a:cubicBezTo>
                  <a:cubicBezTo>
                    <a:pt x="30" y="101"/>
                    <a:pt x="26" y="97"/>
                    <a:pt x="26" y="93"/>
                  </a:cubicBezTo>
                  <a:cubicBezTo>
                    <a:pt x="26" y="79"/>
                    <a:pt x="26" y="79"/>
                    <a:pt x="26" y="79"/>
                  </a:cubicBezTo>
                  <a:cubicBezTo>
                    <a:pt x="26" y="74"/>
                    <a:pt x="30" y="71"/>
                    <a:pt x="34" y="71"/>
                  </a:cubicBezTo>
                  <a:cubicBezTo>
                    <a:pt x="49" y="71"/>
                    <a:pt x="49" y="71"/>
                    <a:pt x="49" y="71"/>
                  </a:cubicBezTo>
                  <a:cubicBezTo>
                    <a:pt x="53" y="71"/>
                    <a:pt x="56" y="74"/>
                    <a:pt x="56" y="79"/>
                  </a:cubicBezTo>
                  <a:lnTo>
                    <a:pt x="56" y="93"/>
                  </a:lnTo>
                  <a:close/>
                  <a:moveTo>
                    <a:pt x="222" y="295"/>
                  </a:moveTo>
                  <a:cubicBezTo>
                    <a:pt x="83" y="295"/>
                    <a:pt x="83" y="295"/>
                    <a:pt x="83" y="295"/>
                  </a:cubicBezTo>
                  <a:cubicBezTo>
                    <a:pt x="83" y="183"/>
                    <a:pt x="83" y="183"/>
                    <a:pt x="83" y="183"/>
                  </a:cubicBezTo>
                  <a:cubicBezTo>
                    <a:pt x="222" y="183"/>
                    <a:pt x="222" y="183"/>
                    <a:pt x="222" y="183"/>
                  </a:cubicBezTo>
                  <a:lnTo>
                    <a:pt x="222" y="295"/>
                  </a:lnTo>
                  <a:close/>
                  <a:moveTo>
                    <a:pt x="222" y="146"/>
                  </a:moveTo>
                  <a:cubicBezTo>
                    <a:pt x="83" y="146"/>
                    <a:pt x="83" y="146"/>
                    <a:pt x="83" y="146"/>
                  </a:cubicBezTo>
                  <a:cubicBezTo>
                    <a:pt x="83" y="34"/>
                    <a:pt x="83" y="34"/>
                    <a:pt x="83" y="34"/>
                  </a:cubicBezTo>
                  <a:cubicBezTo>
                    <a:pt x="222" y="34"/>
                    <a:pt x="222" y="34"/>
                    <a:pt x="222" y="34"/>
                  </a:cubicBezTo>
                  <a:lnTo>
                    <a:pt x="222" y="146"/>
                  </a:lnTo>
                  <a:close/>
                  <a:moveTo>
                    <a:pt x="278" y="250"/>
                  </a:moveTo>
                  <a:cubicBezTo>
                    <a:pt x="278" y="254"/>
                    <a:pt x="275" y="258"/>
                    <a:pt x="270" y="258"/>
                  </a:cubicBezTo>
                  <a:cubicBezTo>
                    <a:pt x="256" y="258"/>
                    <a:pt x="256" y="258"/>
                    <a:pt x="256" y="258"/>
                  </a:cubicBezTo>
                  <a:cubicBezTo>
                    <a:pt x="252" y="258"/>
                    <a:pt x="248" y="254"/>
                    <a:pt x="248" y="250"/>
                  </a:cubicBezTo>
                  <a:cubicBezTo>
                    <a:pt x="248" y="236"/>
                    <a:pt x="248" y="236"/>
                    <a:pt x="248" y="236"/>
                  </a:cubicBezTo>
                  <a:cubicBezTo>
                    <a:pt x="248" y="231"/>
                    <a:pt x="252" y="228"/>
                    <a:pt x="256" y="228"/>
                  </a:cubicBezTo>
                  <a:cubicBezTo>
                    <a:pt x="270" y="228"/>
                    <a:pt x="270" y="228"/>
                    <a:pt x="270" y="228"/>
                  </a:cubicBezTo>
                  <a:cubicBezTo>
                    <a:pt x="275" y="228"/>
                    <a:pt x="278" y="231"/>
                    <a:pt x="278" y="236"/>
                  </a:cubicBezTo>
                  <a:lnTo>
                    <a:pt x="278" y="250"/>
                  </a:lnTo>
                  <a:close/>
                  <a:moveTo>
                    <a:pt x="278" y="172"/>
                  </a:moveTo>
                  <a:cubicBezTo>
                    <a:pt x="278" y="176"/>
                    <a:pt x="275" y="179"/>
                    <a:pt x="270" y="179"/>
                  </a:cubicBezTo>
                  <a:cubicBezTo>
                    <a:pt x="256" y="179"/>
                    <a:pt x="256" y="179"/>
                    <a:pt x="256" y="179"/>
                  </a:cubicBezTo>
                  <a:cubicBezTo>
                    <a:pt x="252" y="179"/>
                    <a:pt x="248" y="176"/>
                    <a:pt x="248" y="172"/>
                  </a:cubicBezTo>
                  <a:cubicBezTo>
                    <a:pt x="248" y="157"/>
                    <a:pt x="248" y="157"/>
                    <a:pt x="248" y="157"/>
                  </a:cubicBezTo>
                  <a:cubicBezTo>
                    <a:pt x="248" y="153"/>
                    <a:pt x="252" y="150"/>
                    <a:pt x="256" y="150"/>
                  </a:cubicBezTo>
                  <a:cubicBezTo>
                    <a:pt x="270" y="150"/>
                    <a:pt x="270" y="150"/>
                    <a:pt x="270" y="150"/>
                  </a:cubicBezTo>
                  <a:cubicBezTo>
                    <a:pt x="275" y="150"/>
                    <a:pt x="278" y="153"/>
                    <a:pt x="278" y="157"/>
                  </a:cubicBezTo>
                  <a:lnTo>
                    <a:pt x="278" y="172"/>
                  </a:lnTo>
                  <a:close/>
                  <a:moveTo>
                    <a:pt x="278" y="93"/>
                  </a:moveTo>
                  <a:cubicBezTo>
                    <a:pt x="278" y="97"/>
                    <a:pt x="275" y="101"/>
                    <a:pt x="270" y="101"/>
                  </a:cubicBezTo>
                  <a:cubicBezTo>
                    <a:pt x="256" y="101"/>
                    <a:pt x="256" y="101"/>
                    <a:pt x="256" y="101"/>
                  </a:cubicBezTo>
                  <a:cubicBezTo>
                    <a:pt x="252" y="101"/>
                    <a:pt x="248" y="97"/>
                    <a:pt x="248" y="93"/>
                  </a:cubicBezTo>
                  <a:cubicBezTo>
                    <a:pt x="248" y="79"/>
                    <a:pt x="248" y="79"/>
                    <a:pt x="248" y="79"/>
                  </a:cubicBezTo>
                  <a:cubicBezTo>
                    <a:pt x="248" y="74"/>
                    <a:pt x="252" y="71"/>
                    <a:pt x="256" y="71"/>
                  </a:cubicBezTo>
                  <a:cubicBezTo>
                    <a:pt x="270" y="71"/>
                    <a:pt x="270" y="71"/>
                    <a:pt x="270" y="71"/>
                  </a:cubicBezTo>
                  <a:cubicBezTo>
                    <a:pt x="275" y="71"/>
                    <a:pt x="278" y="74"/>
                    <a:pt x="278" y="79"/>
                  </a:cubicBezTo>
                  <a:lnTo>
                    <a:pt x="278" y="93"/>
                  </a:lnTo>
                  <a:close/>
                </a:path>
              </a:pathLst>
            </a:custGeom>
            <a:solidFill>
              <a:schemeClr val="accent1"/>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algn="l" defTabSz="822932" rtl="0" eaLnBrk="1" fontAlgn="base" latinLnBrk="0" hangingPunct="1">
                <a:lnSpc>
                  <a:spcPct val="100000"/>
                </a:lnSpc>
                <a:spcBef>
                  <a:spcPct val="0"/>
                </a:spcBef>
                <a:spcAft>
                  <a:spcPct val="0"/>
                </a:spcAft>
                <a:buClrTx/>
                <a:buSzTx/>
                <a:buFontTx/>
                <a:buNone/>
                <a:tabLst/>
                <a:defRPr/>
              </a:pPr>
              <a:endParaRPr kumimoji="0" lang="en-US" sz="2200" b="0" i="0" u="none" strike="noStrike" kern="1200" cap="none" spc="-135" normalizeH="0" baseline="0" noProof="0">
                <a:ln>
                  <a:noFill/>
                </a:ln>
                <a:solidFill>
                  <a:schemeClr val="tx1"/>
                </a:solidFill>
                <a:effectLst/>
                <a:uLnTx/>
                <a:uFillTx/>
                <a:latin typeface="Segoe Light" pitchFamily="34" charset="0"/>
                <a:ea typeface="+mn-ea"/>
                <a:cs typeface="+mn-cs"/>
              </a:endParaRPr>
            </a:p>
          </p:txBody>
        </p:sp>
        <p:grpSp>
          <p:nvGrpSpPr>
            <p:cNvPr id="538" name="Group 537">
              <a:extLst>
                <a:ext uri="{FF2B5EF4-FFF2-40B4-BE49-F238E27FC236}">
                  <a16:creationId xmlns:a16="http://schemas.microsoft.com/office/drawing/2014/main" id="{2F89DE31-92E4-4258-867F-0E6D7B3D6B2C}"/>
                </a:ext>
              </a:extLst>
            </p:cNvPr>
            <p:cNvGrpSpPr/>
            <p:nvPr/>
          </p:nvGrpSpPr>
          <p:grpSpPr>
            <a:xfrm>
              <a:off x="4141657" y="1801321"/>
              <a:ext cx="228634" cy="228634"/>
              <a:chOff x="7810428" y="2867531"/>
              <a:chExt cx="1045553" cy="1045553"/>
            </a:xfrm>
          </p:grpSpPr>
          <p:sp>
            <p:nvSpPr>
              <p:cNvPr id="539" name="Oval 538">
                <a:extLst>
                  <a:ext uri="{FF2B5EF4-FFF2-40B4-BE49-F238E27FC236}">
                    <a16:creationId xmlns:a16="http://schemas.microsoft.com/office/drawing/2014/main" id="{F4589ADB-FB84-475A-B937-D26B6E90BEDD}"/>
                  </a:ext>
                </a:extLst>
              </p:cNvPr>
              <p:cNvSpPr/>
              <p:nvPr/>
            </p:nvSpPr>
            <p:spPr>
              <a:xfrm>
                <a:off x="7810428" y="2867531"/>
                <a:ext cx="1045553" cy="104555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540" name="Freeform 45">
                <a:extLst>
                  <a:ext uri="{FF2B5EF4-FFF2-40B4-BE49-F238E27FC236}">
                    <a16:creationId xmlns:a16="http://schemas.microsoft.com/office/drawing/2014/main" id="{3C6067A4-B3F1-4F51-AA1E-92B3BC6D7E98}"/>
                  </a:ext>
                </a:extLst>
              </p:cNvPr>
              <p:cNvSpPr>
                <a:spLocks/>
              </p:cNvSpPr>
              <p:nvPr/>
            </p:nvSpPr>
            <p:spPr bwMode="auto">
              <a:xfrm>
                <a:off x="8195534" y="3137386"/>
                <a:ext cx="346045" cy="505843"/>
              </a:xfrm>
              <a:custGeom>
                <a:avLst/>
                <a:gdLst>
                  <a:gd name="T0" fmla="*/ 20 w 328"/>
                  <a:gd name="T1" fmla="*/ 2 h 311"/>
                  <a:gd name="T2" fmla="*/ 20 w 328"/>
                  <a:gd name="T3" fmla="*/ 2 h 311"/>
                  <a:gd name="T4" fmla="*/ 16 w 328"/>
                  <a:gd name="T5" fmla="*/ 0 h 311"/>
                  <a:gd name="T6" fmla="*/ 13 w 328"/>
                  <a:gd name="T7" fmla="*/ 0 h 311"/>
                  <a:gd name="T8" fmla="*/ 9 w 328"/>
                  <a:gd name="T9" fmla="*/ 0 h 311"/>
                  <a:gd name="T10" fmla="*/ 6 w 328"/>
                  <a:gd name="T11" fmla="*/ 1 h 311"/>
                  <a:gd name="T12" fmla="*/ 3 w 328"/>
                  <a:gd name="T13" fmla="*/ 3 h 311"/>
                  <a:gd name="T14" fmla="*/ 1 w 328"/>
                  <a:gd name="T15" fmla="*/ 6 h 311"/>
                  <a:gd name="T16" fmla="*/ 0 w 328"/>
                  <a:gd name="T17" fmla="*/ 9 h 311"/>
                  <a:gd name="T18" fmla="*/ 0 w 328"/>
                  <a:gd name="T19" fmla="*/ 15 h 311"/>
                  <a:gd name="T20" fmla="*/ 0 w 328"/>
                  <a:gd name="T21" fmla="*/ 296 h 311"/>
                  <a:gd name="T22" fmla="*/ 0 w 328"/>
                  <a:gd name="T23" fmla="*/ 296 h 311"/>
                  <a:gd name="T24" fmla="*/ 0 w 328"/>
                  <a:gd name="T25" fmla="*/ 300 h 311"/>
                  <a:gd name="T26" fmla="*/ 1 w 328"/>
                  <a:gd name="T27" fmla="*/ 304 h 311"/>
                  <a:gd name="T28" fmla="*/ 3 w 328"/>
                  <a:gd name="T29" fmla="*/ 307 h 311"/>
                  <a:gd name="T30" fmla="*/ 6 w 328"/>
                  <a:gd name="T31" fmla="*/ 309 h 311"/>
                  <a:gd name="T32" fmla="*/ 9 w 328"/>
                  <a:gd name="T33" fmla="*/ 311 h 311"/>
                  <a:gd name="T34" fmla="*/ 13 w 328"/>
                  <a:gd name="T35" fmla="*/ 311 h 311"/>
                  <a:gd name="T36" fmla="*/ 16 w 328"/>
                  <a:gd name="T37" fmla="*/ 310 h 311"/>
                  <a:gd name="T38" fmla="*/ 20 w 328"/>
                  <a:gd name="T39" fmla="*/ 309 h 311"/>
                  <a:gd name="T40" fmla="*/ 320 w 328"/>
                  <a:gd name="T41" fmla="*/ 165 h 311"/>
                  <a:gd name="T42" fmla="*/ 320 w 328"/>
                  <a:gd name="T43" fmla="*/ 165 h 311"/>
                  <a:gd name="T44" fmla="*/ 323 w 328"/>
                  <a:gd name="T45" fmla="*/ 163 h 311"/>
                  <a:gd name="T46" fmla="*/ 326 w 328"/>
                  <a:gd name="T47" fmla="*/ 161 h 311"/>
                  <a:gd name="T48" fmla="*/ 327 w 328"/>
                  <a:gd name="T49" fmla="*/ 157 h 311"/>
                  <a:gd name="T50" fmla="*/ 328 w 328"/>
                  <a:gd name="T51" fmla="*/ 155 h 311"/>
                  <a:gd name="T52" fmla="*/ 327 w 328"/>
                  <a:gd name="T53" fmla="*/ 152 h 311"/>
                  <a:gd name="T54" fmla="*/ 326 w 328"/>
                  <a:gd name="T55" fmla="*/ 150 h 311"/>
                  <a:gd name="T56" fmla="*/ 323 w 328"/>
                  <a:gd name="T57" fmla="*/ 148 h 311"/>
                  <a:gd name="T58" fmla="*/ 320 w 328"/>
                  <a:gd name="T59" fmla="*/ 145 h 311"/>
                  <a:gd name="T60" fmla="*/ 20 w 328"/>
                  <a:gd name="T61" fmla="*/ 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8" h="311">
                    <a:moveTo>
                      <a:pt x="20" y="2"/>
                    </a:moveTo>
                    <a:lnTo>
                      <a:pt x="20" y="2"/>
                    </a:lnTo>
                    <a:lnTo>
                      <a:pt x="16" y="0"/>
                    </a:lnTo>
                    <a:lnTo>
                      <a:pt x="13" y="0"/>
                    </a:lnTo>
                    <a:lnTo>
                      <a:pt x="9" y="0"/>
                    </a:lnTo>
                    <a:lnTo>
                      <a:pt x="6" y="1"/>
                    </a:lnTo>
                    <a:lnTo>
                      <a:pt x="3" y="3"/>
                    </a:lnTo>
                    <a:lnTo>
                      <a:pt x="1" y="6"/>
                    </a:lnTo>
                    <a:lnTo>
                      <a:pt x="0" y="9"/>
                    </a:lnTo>
                    <a:lnTo>
                      <a:pt x="0" y="15"/>
                    </a:lnTo>
                    <a:lnTo>
                      <a:pt x="0" y="296"/>
                    </a:lnTo>
                    <a:lnTo>
                      <a:pt x="0" y="296"/>
                    </a:lnTo>
                    <a:lnTo>
                      <a:pt x="0" y="300"/>
                    </a:lnTo>
                    <a:lnTo>
                      <a:pt x="1" y="304"/>
                    </a:lnTo>
                    <a:lnTo>
                      <a:pt x="3" y="307"/>
                    </a:lnTo>
                    <a:lnTo>
                      <a:pt x="6" y="309"/>
                    </a:lnTo>
                    <a:lnTo>
                      <a:pt x="9" y="311"/>
                    </a:lnTo>
                    <a:lnTo>
                      <a:pt x="13" y="311"/>
                    </a:lnTo>
                    <a:lnTo>
                      <a:pt x="16" y="310"/>
                    </a:lnTo>
                    <a:lnTo>
                      <a:pt x="20" y="309"/>
                    </a:lnTo>
                    <a:lnTo>
                      <a:pt x="320" y="165"/>
                    </a:lnTo>
                    <a:lnTo>
                      <a:pt x="320" y="165"/>
                    </a:lnTo>
                    <a:lnTo>
                      <a:pt x="323" y="163"/>
                    </a:lnTo>
                    <a:lnTo>
                      <a:pt x="326" y="161"/>
                    </a:lnTo>
                    <a:lnTo>
                      <a:pt x="327" y="157"/>
                    </a:lnTo>
                    <a:lnTo>
                      <a:pt x="328" y="155"/>
                    </a:lnTo>
                    <a:lnTo>
                      <a:pt x="327" y="152"/>
                    </a:lnTo>
                    <a:lnTo>
                      <a:pt x="326" y="150"/>
                    </a:lnTo>
                    <a:lnTo>
                      <a:pt x="323" y="148"/>
                    </a:lnTo>
                    <a:lnTo>
                      <a:pt x="320" y="145"/>
                    </a:lnTo>
                    <a:lnTo>
                      <a:pt x="20" y="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grpSp>
        <p:nvGrpSpPr>
          <p:cNvPr id="541" name="Group 540">
            <a:extLst>
              <a:ext uri="{FF2B5EF4-FFF2-40B4-BE49-F238E27FC236}">
                <a16:creationId xmlns:a16="http://schemas.microsoft.com/office/drawing/2014/main" id="{524727A2-5212-4666-AE28-888F2FD10C1D}"/>
              </a:ext>
            </a:extLst>
          </p:cNvPr>
          <p:cNvGrpSpPr/>
          <p:nvPr/>
        </p:nvGrpSpPr>
        <p:grpSpPr>
          <a:xfrm>
            <a:off x="4923409" y="3828237"/>
            <a:ext cx="343886" cy="332593"/>
            <a:chOff x="4887300" y="3745015"/>
            <a:chExt cx="416102" cy="402437"/>
          </a:xfrm>
        </p:grpSpPr>
        <p:grpSp>
          <p:nvGrpSpPr>
            <p:cNvPr id="542" name="Group 541">
              <a:extLst>
                <a:ext uri="{FF2B5EF4-FFF2-40B4-BE49-F238E27FC236}">
                  <a16:creationId xmlns:a16="http://schemas.microsoft.com/office/drawing/2014/main" id="{E11996A8-4035-4D08-BA43-BB7FD19025D9}"/>
                </a:ext>
              </a:extLst>
            </p:cNvPr>
            <p:cNvGrpSpPr/>
            <p:nvPr/>
          </p:nvGrpSpPr>
          <p:grpSpPr>
            <a:xfrm>
              <a:off x="4887300" y="3745015"/>
              <a:ext cx="416102" cy="402437"/>
              <a:chOff x="4887300" y="3745015"/>
              <a:chExt cx="416102" cy="402437"/>
            </a:xfrm>
          </p:grpSpPr>
          <p:grpSp>
            <p:nvGrpSpPr>
              <p:cNvPr id="545" name="Group 544">
                <a:extLst>
                  <a:ext uri="{FF2B5EF4-FFF2-40B4-BE49-F238E27FC236}">
                    <a16:creationId xmlns:a16="http://schemas.microsoft.com/office/drawing/2014/main" id="{ADE02295-90EF-43EA-B152-DD0CA06CCF5C}"/>
                  </a:ext>
                </a:extLst>
              </p:cNvPr>
              <p:cNvGrpSpPr/>
              <p:nvPr/>
            </p:nvGrpSpPr>
            <p:grpSpPr>
              <a:xfrm>
                <a:off x="4887300" y="3869816"/>
                <a:ext cx="213372" cy="277636"/>
                <a:chOff x="4619563" y="3054970"/>
                <a:chExt cx="270569" cy="352060"/>
              </a:xfrm>
            </p:grpSpPr>
            <p:sp>
              <p:nvSpPr>
                <p:cNvPr id="549" name="Oval 21">
                  <a:extLst>
                    <a:ext uri="{FF2B5EF4-FFF2-40B4-BE49-F238E27FC236}">
                      <a16:creationId xmlns:a16="http://schemas.microsoft.com/office/drawing/2014/main" id="{E70BD0CA-99DF-427C-B8B5-D83241347552}"/>
                    </a:ext>
                  </a:extLst>
                </p:cNvPr>
                <p:cNvSpPr>
                  <a:spLocks noChangeArrowheads="1"/>
                </p:cNvSpPr>
                <p:nvPr/>
              </p:nvSpPr>
              <p:spPr bwMode="auto">
                <a:xfrm>
                  <a:off x="4682991" y="3054970"/>
                  <a:ext cx="146123" cy="14451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50" name="Freeform 44">
                  <a:extLst>
                    <a:ext uri="{FF2B5EF4-FFF2-40B4-BE49-F238E27FC236}">
                      <a16:creationId xmlns:a16="http://schemas.microsoft.com/office/drawing/2014/main" id="{F8703BDB-73F7-4D2A-8E19-DAB399A0C1B9}"/>
                    </a:ext>
                  </a:extLst>
                </p:cNvPr>
                <p:cNvSpPr/>
                <p:nvPr/>
              </p:nvSpPr>
              <p:spPr>
                <a:xfrm>
                  <a:off x="4619563" y="3224376"/>
                  <a:ext cx="270569" cy="182654"/>
                </a:xfrm>
                <a:custGeom>
                  <a:avLst/>
                  <a:gdLst>
                    <a:gd name="connsiteX0" fmla="*/ 267494 w 534988"/>
                    <a:gd name="connsiteY0" fmla="*/ 0 h 361156"/>
                    <a:gd name="connsiteX1" fmla="*/ 534988 w 534988"/>
                    <a:gd name="connsiteY1" fmla="*/ 267643 h 361156"/>
                    <a:gd name="connsiteX2" fmla="*/ 534988 w 534988"/>
                    <a:gd name="connsiteY2" fmla="*/ 361156 h 361156"/>
                    <a:gd name="connsiteX3" fmla="*/ 0 w 534988"/>
                    <a:gd name="connsiteY3" fmla="*/ 361156 h 361156"/>
                    <a:gd name="connsiteX4" fmla="*/ 0 w 534988"/>
                    <a:gd name="connsiteY4" fmla="*/ 334082 h 361156"/>
                    <a:gd name="connsiteX5" fmla="*/ 0 w 534988"/>
                    <a:gd name="connsiteY5" fmla="*/ 267643 h 361156"/>
                    <a:gd name="connsiteX6" fmla="*/ 267494 w 534988"/>
                    <a:gd name="connsiteY6" fmla="*/ 0 h 3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988" h="361156">
                      <a:moveTo>
                        <a:pt x="267494" y="0"/>
                      </a:moveTo>
                      <a:cubicBezTo>
                        <a:pt x="414427" y="0"/>
                        <a:pt x="534988" y="120628"/>
                        <a:pt x="534988" y="267643"/>
                      </a:cubicBezTo>
                      <a:lnTo>
                        <a:pt x="534988" y="361156"/>
                      </a:lnTo>
                      <a:lnTo>
                        <a:pt x="0" y="361156"/>
                      </a:lnTo>
                      <a:lnTo>
                        <a:pt x="0" y="334082"/>
                      </a:lnTo>
                      <a:cubicBezTo>
                        <a:pt x="0" y="267643"/>
                        <a:pt x="0" y="267643"/>
                        <a:pt x="0" y="267643"/>
                      </a:cubicBezTo>
                      <a:cubicBezTo>
                        <a:pt x="0" y="120628"/>
                        <a:pt x="120561" y="0"/>
                        <a:pt x="267494"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546" name="Group 545">
                <a:extLst>
                  <a:ext uri="{FF2B5EF4-FFF2-40B4-BE49-F238E27FC236}">
                    <a16:creationId xmlns:a16="http://schemas.microsoft.com/office/drawing/2014/main" id="{32FD7EA7-E47F-45F8-9B95-CAF196D0ADA1}"/>
                  </a:ext>
                </a:extLst>
              </p:cNvPr>
              <p:cNvGrpSpPr>
                <a:grpSpLocks noChangeAspect="1"/>
              </p:cNvGrpSpPr>
              <p:nvPr/>
            </p:nvGrpSpPr>
            <p:grpSpPr>
              <a:xfrm>
                <a:off x="5073272" y="3745015"/>
                <a:ext cx="230130" cy="208143"/>
                <a:chOff x="3461667" y="-394359"/>
                <a:chExt cx="313990" cy="283991"/>
              </a:xfrm>
            </p:grpSpPr>
            <p:sp>
              <p:nvSpPr>
                <p:cNvPr id="547" name="Freeform 96">
                  <a:extLst>
                    <a:ext uri="{FF2B5EF4-FFF2-40B4-BE49-F238E27FC236}">
                      <a16:creationId xmlns:a16="http://schemas.microsoft.com/office/drawing/2014/main" id="{8280A25E-FF8C-4A91-B343-747811392913}"/>
                    </a:ext>
                  </a:extLst>
                </p:cNvPr>
                <p:cNvSpPr>
                  <a:spLocks noChangeAspect="1"/>
                </p:cNvSpPr>
                <p:nvPr/>
              </p:nvSpPr>
              <p:spPr bwMode="auto">
                <a:xfrm>
                  <a:off x="3506666" y="-247364"/>
                  <a:ext cx="119996" cy="136996"/>
                </a:xfrm>
                <a:custGeom>
                  <a:avLst/>
                  <a:gdLst>
                    <a:gd name="T0" fmla="*/ 120 w 120"/>
                    <a:gd name="T1" fmla="*/ 0 h 137"/>
                    <a:gd name="T2" fmla="*/ 0 w 120"/>
                    <a:gd name="T3" fmla="*/ 0 h 137"/>
                    <a:gd name="T4" fmla="*/ 0 w 120"/>
                    <a:gd name="T5" fmla="*/ 137 h 137"/>
                    <a:gd name="T6" fmla="*/ 120 w 120"/>
                    <a:gd name="T7" fmla="*/ 0 h 137"/>
                  </a:gdLst>
                  <a:ahLst/>
                  <a:cxnLst>
                    <a:cxn ang="0">
                      <a:pos x="T0" y="T1"/>
                    </a:cxn>
                    <a:cxn ang="0">
                      <a:pos x="T2" y="T3"/>
                    </a:cxn>
                    <a:cxn ang="0">
                      <a:pos x="T4" y="T5"/>
                    </a:cxn>
                    <a:cxn ang="0">
                      <a:pos x="T6" y="T7"/>
                    </a:cxn>
                  </a:cxnLst>
                  <a:rect l="0" t="0" r="r" b="b"/>
                  <a:pathLst>
                    <a:path w="120" h="137">
                      <a:moveTo>
                        <a:pt x="120" y="0"/>
                      </a:moveTo>
                      <a:lnTo>
                        <a:pt x="0" y="0"/>
                      </a:lnTo>
                      <a:lnTo>
                        <a:pt x="0" y="137"/>
                      </a:lnTo>
                      <a:lnTo>
                        <a:pt x="120"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48" name="Freeform 97">
                  <a:extLst>
                    <a:ext uri="{FF2B5EF4-FFF2-40B4-BE49-F238E27FC236}">
                      <a16:creationId xmlns:a16="http://schemas.microsoft.com/office/drawing/2014/main" id="{2E198C43-7F22-4E61-805B-DB5C68EDBCC2}"/>
                    </a:ext>
                  </a:extLst>
                </p:cNvPr>
                <p:cNvSpPr>
                  <a:spLocks noChangeAspect="1"/>
                </p:cNvSpPr>
                <p:nvPr/>
              </p:nvSpPr>
              <p:spPr bwMode="auto">
                <a:xfrm>
                  <a:off x="3461667" y="-394359"/>
                  <a:ext cx="313990" cy="193994"/>
                </a:xfrm>
                <a:custGeom>
                  <a:avLst/>
                  <a:gdLst>
                    <a:gd name="T0" fmla="*/ 119 w 133"/>
                    <a:gd name="T1" fmla="*/ 82 h 82"/>
                    <a:gd name="T2" fmla="*/ 14 w 133"/>
                    <a:gd name="T3" fmla="*/ 82 h 82"/>
                    <a:gd name="T4" fmla="*/ 0 w 133"/>
                    <a:gd name="T5" fmla="*/ 68 h 82"/>
                    <a:gd name="T6" fmla="*/ 0 w 133"/>
                    <a:gd name="T7" fmla="*/ 14 h 82"/>
                    <a:gd name="T8" fmla="*/ 14 w 133"/>
                    <a:gd name="T9" fmla="*/ 0 h 82"/>
                    <a:gd name="T10" fmla="*/ 119 w 133"/>
                    <a:gd name="T11" fmla="*/ 0 h 82"/>
                    <a:gd name="T12" fmla="*/ 133 w 133"/>
                    <a:gd name="T13" fmla="*/ 14 h 82"/>
                    <a:gd name="T14" fmla="*/ 133 w 133"/>
                    <a:gd name="T15" fmla="*/ 68 h 82"/>
                    <a:gd name="T16" fmla="*/ 119 w 133"/>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2">
                      <a:moveTo>
                        <a:pt x="119" y="82"/>
                      </a:moveTo>
                      <a:cubicBezTo>
                        <a:pt x="14" y="82"/>
                        <a:pt x="14" y="82"/>
                        <a:pt x="14" y="82"/>
                      </a:cubicBezTo>
                      <a:cubicBezTo>
                        <a:pt x="6" y="82"/>
                        <a:pt x="0" y="75"/>
                        <a:pt x="0" y="68"/>
                      </a:cubicBezTo>
                      <a:cubicBezTo>
                        <a:pt x="0" y="14"/>
                        <a:pt x="0" y="14"/>
                        <a:pt x="0" y="14"/>
                      </a:cubicBezTo>
                      <a:cubicBezTo>
                        <a:pt x="0" y="6"/>
                        <a:pt x="6" y="0"/>
                        <a:pt x="14" y="0"/>
                      </a:cubicBezTo>
                      <a:cubicBezTo>
                        <a:pt x="119" y="0"/>
                        <a:pt x="119" y="0"/>
                        <a:pt x="119" y="0"/>
                      </a:cubicBezTo>
                      <a:cubicBezTo>
                        <a:pt x="127" y="0"/>
                        <a:pt x="133" y="6"/>
                        <a:pt x="133" y="14"/>
                      </a:cubicBezTo>
                      <a:cubicBezTo>
                        <a:pt x="133" y="68"/>
                        <a:pt x="133" y="68"/>
                        <a:pt x="133" y="68"/>
                      </a:cubicBezTo>
                      <a:cubicBezTo>
                        <a:pt x="133" y="75"/>
                        <a:pt x="127" y="82"/>
                        <a:pt x="119" y="82"/>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sp>
          <p:nvSpPr>
            <p:cNvPr id="543" name="Freeform 24">
              <a:extLst>
                <a:ext uri="{FF2B5EF4-FFF2-40B4-BE49-F238E27FC236}">
                  <a16:creationId xmlns:a16="http://schemas.microsoft.com/office/drawing/2014/main" id="{ECEB70EF-73E3-4259-A8E4-FFAD0AF649B4}"/>
                </a:ext>
              </a:extLst>
            </p:cNvPr>
            <p:cNvSpPr>
              <a:spLocks/>
            </p:cNvSpPr>
            <p:nvPr/>
          </p:nvSpPr>
          <p:spPr bwMode="auto">
            <a:xfrm>
              <a:off x="5106739" y="3779407"/>
              <a:ext cx="163196" cy="21180"/>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44" name="Freeform 24">
              <a:extLst>
                <a:ext uri="{FF2B5EF4-FFF2-40B4-BE49-F238E27FC236}">
                  <a16:creationId xmlns:a16="http://schemas.microsoft.com/office/drawing/2014/main" id="{45418739-6E73-4F30-B5F8-54649DF00B5D}"/>
                </a:ext>
              </a:extLst>
            </p:cNvPr>
            <p:cNvSpPr>
              <a:spLocks/>
            </p:cNvSpPr>
            <p:nvPr/>
          </p:nvSpPr>
          <p:spPr bwMode="auto">
            <a:xfrm>
              <a:off x="5106739" y="3824565"/>
              <a:ext cx="163196" cy="21180"/>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sp>
        <p:nvSpPr>
          <p:cNvPr id="553" name="Freeform 7">
            <a:extLst>
              <a:ext uri="{FF2B5EF4-FFF2-40B4-BE49-F238E27FC236}">
                <a16:creationId xmlns:a16="http://schemas.microsoft.com/office/drawing/2014/main" id="{87032F38-F067-4BFA-8139-4A2213064580}"/>
              </a:ext>
            </a:extLst>
          </p:cNvPr>
          <p:cNvSpPr>
            <a:spLocks noEditPoints="1"/>
          </p:cNvSpPr>
          <p:nvPr/>
        </p:nvSpPr>
        <p:spPr bwMode="auto">
          <a:xfrm>
            <a:off x="5332608" y="4149493"/>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grpSp>
        <p:nvGrpSpPr>
          <p:cNvPr id="196" name="Group 195">
            <a:extLst>
              <a:ext uri="{FF2B5EF4-FFF2-40B4-BE49-F238E27FC236}">
                <a16:creationId xmlns:a16="http://schemas.microsoft.com/office/drawing/2014/main" id="{FB3FE397-216D-4CDF-AEAA-A3DA4D84DCD8}"/>
              </a:ext>
            </a:extLst>
          </p:cNvPr>
          <p:cNvGrpSpPr/>
          <p:nvPr/>
        </p:nvGrpSpPr>
        <p:grpSpPr>
          <a:xfrm>
            <a:off x="3162502" y="3648176"/>
            <a:ext cx="498476" cy="498475"/>
            <a:chOff x="2868473" y="4248325"/>
            <a:chExt cx="498476" cy="498475"/>
          </a:xfrm>
        </p:grpSpPr>
        <p:sp>
          <p:nvSpPr>
            <p:cNvPr id="33" name="Freeform 27">
              <a:extLst>
                <a:ext uri="{FF2B5EF4-FFF2-40B4-BE49-F238E27FC236}">
                  <a16:creationId xmlns:a16="http://schemas.microsoft.com/office/drawing/2014/main" id="{405FF0CA-2563-41C2-89A6-0C1C6F6818EA}"/>
                </a:ext>
              </a:extLst>
            </p:cNvPr>
            <p:cNvSpPr>
              <a:spLocks/>
            </p:cNvSpPr>
            <p:nvPr/>
          </p:nvSpPr>
          <p:spPr bwMode="auto">
            <a:xfrm>
              <a:off x="2868473" y="4248325"/>
              <a:ext cx="498476"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195" name="Group 194">
              <a:extLst>
                <a:ext uri="{FF2B5EF4-FFF2-40B4-BE49-F238E27FC236}">
                  <a16:creationId xmlns:a16="http://schemas.microsoft.com/office/drawing/2014/main" id="{A63EC292-3220-4C44-B860-597256CA154E}"/>
                </a:ext>
              </a:extLst>
            </p:cNvPr>
            <p:cNvGrpSpPr/>
            <p:nvPr/>
          </p:nvGrpSpPr>
          <p:grpSpPr>
            <a:xfrm>
              <a:off x="2921052" y="4368931"/>
              <a:ext cx="393276" cy="257262"/>
              <a:chOff x="2916019" y="4368931"/>
              <a:chExt cx="393276" cy="257262"/>
            </a:xfrm>
          </p:grpSpPr>
          <p:grpSp>
            <p:nvGrpSpPr>
              <p:cNvPr id="194" name="Group 193">
                <a:extLst>
                  <a:ext uri="{FF2B5EF4-FFF2-40B4-BE49-F238E27FC236}">
                    <a16:creationId xmlns:a16="http://schemas.microsoft.com/office/drawing/2014/main" id="{E8772DC0-8B29-43A2-AFB3-C4A7091A25B2}"/>
                  </a:ext>
                </a:extLst>
              </p:cNvPr>
              <p:cNvGrpSpPr/>
              <p:nvPr/>
            </p:nvGrpSpPr>
            <p:grpSpPr>
              <a:xfrm>
                <a:off x="3105507" y="4368931"/>
                <a:ext cx="203788" cy="257262"/>
                <a:chOff x="3031986" y="4288013"/>
                <a:chExt cx="320676" cy="404813"/>
              </a:xfrm>
            </p:grpSpPr>
            <p:sp>
              <p:nvSpPr>
                <p:cNvPr id="34" name="Freeform 28">
                  <a:extLst>
                    <a:ext uri="{FF2B5EF4-FFF2-40B4-BE49-F238E27FC236}">
                      <a16:creationId xmlns:a16="http://schemas.microsoft.com/office/drawing/2014/main" id="{689514E1-89F4-4819-84D1-6B186AC5A02E}"/>
                    </a:ext>
                  </a:extLst>
                </p:cNvPr>
                <p:cNvSpPr>
                  <a:spLocks/>
                </p:cNvSpPr>
                <p:nvPr/>
              </p:nvSpPr>
              <p:spPr bwMode="auto">
                <a:xfrm>
                  <a:off x="3305036" y="4375325"/>
                  <a:ext cx="46038" cy="120650"/>
                </a:xfrm>
                <a:custGeom>
                  <a:avLst/>
                  <a:gdLst>
                    <a:gd name="T0" fmla="*/ 5 w 268"/>
                    <a:gd name="T1" fmla="*/ 144 h 693"/>
                    <a:gd name="T2" fmla="*/ 5 w 268"/>
                    <a:gd name="T3" fmla="*/ 144 h 693"/>
                    <a:gd name="T4" fmla="*/ 268 w 268"/>
                    <a:gd name="T5" fmla="*/ 0 h 693"/>
                    <a:gd name="T6" fmla="*/ 268 w 268"/>
                    <a:gd name="T7" fmla="*/ 32 h 693"/>
                    <a:gd name="T8" fmla="*/ 176 w 268"/>
                    <a:gd name="T9" fmla="*/ 188 h 693"/>
                    <a:gd name="T10" fmla="*/ 256 w 268"/>
                    <a:gd name="T11" fmla="*/ 211 h 693"/>
                    <a:gd name="T12" fmla="*/ 199 w 268"/>
                    <a:gd name="T13" fmla="*/ 295 h 693"/>
                    <a:gd name="T14" fmla="*/ 179 w 268"/>
                    <a:gd name="T15" fmla="*/ 373 h 693"/>
                    <a:gd name="T16" fmla="*/ 259 w 268"/>
                    <a:gd name="T17" fmla="*/ 373 h 693"/>
                    <a:gd name="T18" fmla="*/ 205 w 268"/>
                    <a:gd name="T19" fmla="*/ 468 h 693"/>
                    <a:gd name="T20" fmla="*/ 205 w 268"/>
                    <a:gd name="T21" fmla="*/ 523 h 693"/>
                    <a:gd name="T22" fmla="*/ 259 w 268"/>
                    <a:gd name="T23" fmla="*/ 523 h 693"/>
                    <a:gd name="T24" fmla="*/ 140 w 268"/>
                    <a:gd name="T25" fmla="*/ 693 h 693"/>
                    <a:gd name="T26" fmla="*/ 29 w 268"/>
                    <a:gd name="T27" fmla="*/ 529 h 693"/>
                    <a:gd name="T28" fmla="*/ 2 w 268"/>
                    <a:gd name="T29" fmla="*/ 442 h 693"/>
                    <a:gd name="T30" fmla="*/ 5 w 268"/>
                    <a:gd name="T31" fmla="*/ 144 h 693"/>
                    <a:gd name="T32" fmla="*/ 5 w 268"/>
                    <a:gd name="T33" fmla="*/ 1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693">
                      <a:moveTo>
                        <a:pt x="5" y="144"/>
                      </a:moveTo>
                      <a:lnTo>
                        <a:pt x="5" y="144"/>
                      </a:lnTo>
                      <a:lnTo>
                        <a:pt x="268" y="0"/>
                      </a:lnTo>
                      <a:lnTo>
                        <a:pt x="268" y="32"/>
                      </a:lnTo>
                      <a:lnTo>
                        <a:pt x="176" y="188"/>
                      </a:lnTo>
                      <a:lnTo>
                        <a:pt x="256" y="211"/>
                      </a:lnTo>
                      <a:lnTo>
                        <a:pt x="199" y="295"/>
                      </a:lnTo>
                      <a:lnTo>
                        <a:pt x="179" y="373"/>
                      </a:lnTo>
                      <a:lnTo>
                        <a:pt x="259" y="373"/>
                      </a:lnTo>
                      <a:lnTo>
                        <a:pt x="205" y="468"/>
                      </a:lnTo>
                      <a:lnTo>
                        <a:pt x="205" y="523"/>
                      </a:lnTo>
                      <a:lnTo>
                        <a:pt x="259" y="523"/>
                      </a:lnTo>
                      <a:lnTo>
                        <a:pt x="140" y="693"/>
                      </a:lnTo>
                      <a:lnTo>
                        <a:pt x="29" y="529"/>
                      </a:lnTo>
                      <a:lnTo>
                        <a:pt x="2" y="442"/>
                      </a:lnTo>
                      <a:cubicBezTo>
                        <a:pt x="1" y="344"/>
                        <a:pt x="0" y="245"/>
                        <a:pt x="5" y="144"/>
                      </a:cubicBezTo>
                      <a:lnTo>
                        <a:pt x="5" y="144"/>
                      </a:lnTo>
                      <a:close/>
                    </a:path>
                  </a:pathLst>
                </a:custGeom>
                <a:solidFill>
                  <a:srgbClr val="CB850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6" name="Freeform 29">
                  <a:extLst>
                    <a:ext uri="{FF2B5EF4-FFF2-40B4-BE49-F238E27FC236}">
                      <a16:creationId xmlns:a16="http://schemas.microsoft.com/office/drawing/2014/main" id="{0042243F-C10B-43FA-BB81-8A55F0214486}"/>
                    </a:ext>
                  </a:extLst>
                </p:cNvPr>
                <p:cNvSpPr>
                  <a:spLocks/>
                </p:cNvSpPr>
                <p:nvPr/>
              </p:nvSpPr>
              <p:spPr bwMode="auto">
                <a:xfrm>
                  <a:off x="3212961" y="4467400"/>
                  <a:ext cx="112713" cy="87313"/>
                </a:xfrm>
                <a:custGeom>
                  <a:avLst/>
                  <a:gdLst>
                    <a:gd name="T0" fmla="*/ 613 w 657"/>
                    <a:gd name="T1" fmla="*/ 68 h 499"/>
                    <a:gd name="T2" fmla="*/ 613 w 657"/>
                    <a:gd name="T3" fmla="*/ 68 h 499"/>
                    <a:gd name="T4" fmla="*/ 407 w 657"/>
                    <a:gd name="T5" fmla="*/ 373 h 499"/>
                    <a:gd name="T6" fmla="*/ 44 w 657"/>
                    <a:gd name="T7" fmla="*/ 431 h 499"/>
                    <a:gd name="T8" fmla="*/ 250 w 657"/>
                    <a:gd name="T9" fmla="*/ 126 h 499"/>
                    <a:gd name="T10" fmla="*/ 613 w 657"/>
                    <a:gd name="T11" fmla="*/ 68 h 499"/>
                    <a:gd name="T12" fmla="*/ 613 w 657"/>
                    <a:gd name="T13" fmla="*/ 68 h 499"/>
                  </a:gdLst>
                  <a:ahLst/>
                  <a:cxnLst>
                    <a:cxn ang="0">
                      <a:pos x="T0" y="T1"/>
                    </a:cxn>
                    <a:cxn ang="0">
                      <a:pos x="T2" y="T3"/>
                    </a:cxn>
                    <a:cxn ang="0">
                      <a:pos x="T4" y="T5"/>
                    </a:cxn>
                    <a:cxn ang="0">
                      <a:pos x="T6" y="T7"/>
                    </a:cxn>
                    <a:cxn ang="0">
                      <a:pos x="T8" y="T9"/>
                    </a:cxn>
                    <a:cxn ang="0">
                      <a:pos x="T10" y="T11"/>
                    </a:cxn>
                    <a:cxn ang="0">
                      <a:pos x="T12" y="T13"/>
                    </a:cxn>
                  </a:cxnLst>
                  <a:rect l="0" t="0" r="r" b="b"/>
                  <a:pathLst>
                    <a:path w="657" h="499">
                      <a:moveTo>
                        <a:pt x="613" y="68"/>
                      </a:moveTo>
                      <a:lnTo>
                        <a:pt x="613" y="68"/>
                      </a:lnTo>
                      <a:cubicBezTo>
                        <a:pt x="657" y="136"/>
                        <a:pt x="564" y="272"/>
                        <a:pt x="407" y="373"/>
                      </a:cubicBezTo>
                      <a:cubicBezTo>
                        <a:pt x="250" y="473"/>
                        <a:pt x="87" y="499"/>
                        <a:pt x="44" y="431"/>
                      </a:cubicBezTo>
                      <a:cubicBezTo>
                        <a:pt x="0" y="363"/>
                        <a:pt x="93" y="227"/>
                        <a:pt x="250" y="126"/>
                      </a:cubicBezTo>
                      <a:cubicBezTo>
                        <a:pt x="407" y="26"/>
                        <a:pt x="570" y="0"/>
                        <a:pt x="613" y="68"/>
                      </a:cubicBezTo>
                      <a:lnTo>
                        <a:pt x="613" y="6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7" name="Freeform 30">
                  <a:extLst>
                    <a:ext uri="{FF2B5EF4-FFF2-40B4-BE49-F238E27FC236}">
                      <a16:creationId xmlns:a16="http://schemas.microsoft.com/office/drawing/2014/main" id="{ADBDC80E-ABDA-4739-A8AC-2BD1DDA344D3}"/>
                    </a:ext>
                  </a:extLst>
                </p:cNvPr>
                <p:cNvSpPr>
                  <a:spLocks/>
                </p:cNvSpPr>
                <p:nvPr/>
              </p:nvSpPr>
              <p:spPr bwMode="auto">
                <a:xfrm>
                  <a:off x="3206611" y="4288013"/>
                  <a:ext cx="128588" cy="230188"/>
                </a:xfrm>
                <a:custGeom>
                  <a:avLst/>
                  <a:gdLst>
                    <a:gd name="T0" fmla="*/ 652 w 747"/>
                    <a:gd name="T1" fmla="*/ 0 h 1334"/>
                    <a:gd name="T2" fmla="*/ 652 w 747"/>
                    <a:gd name="T3" fmla="*/ 0 h 1334"/>
                    <a:gd name="T4" fmla="*/ 95 w 747"/>
                    <a:gd name="T5" fmla="*/ 0 h 1334"/>
                    <a:gd name="T6" fmla="*/ 0 w 747"/>
                    <a:gd name="T7" fmla="*/ 95 h 1334"/>
                    <a:gd name="T8" fmla="*/ 0 w 747"/>
                    <a:gd name="T9" fmla="*/ 1238 h 1334"/>
                    <a:gd name="T10" fmla="*/ 95 w 747"/>
                    <a:gd name="T11" fmla="*/ 1334 h 1334"/>
                    <a:gd name="T12" fmla="*/ 652 w 747"/>
                    <a:gd name="T13" fmla="*/ 1334 h 1334"/>
                    <a:gd name="T14" fmla="*/ 747 w 747"/>
                    <a:gd name="T15" fmla="*/ 1238 h 1334"/>
                    <a:gd name="T16" fmla="*/ 747 w 747"/>
                    <a:gd name="T17" fmla="*/ 95 h 1334"/>
                    <a:gd name="T18" fmla="*/ 652 w 747"/>
                    <a:gd name="T19" fmla="*/ 0 h 1334"/>
                    <a:gd name="T20" fmla="*/ 652 w 747"/>
                    <a:gd name="T21"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 h="1334">
                      <a:moveTo>
                        <a:pt x="652" y="0"/>
                      </a:moveTo>
                      <a:lnTo>
                        <a:pt x="652" y="0"/>
                      </a:lnTo>
                      <a:cubicBezTo>
                        <a:pt x="95" y="0"/>
                        <a:pt x="95" y="0"/>
                        <a:pt x="95" y="0"/>
                      </a:cubicBezTo>
                      <a:cubicBezTo>
                        <a:pt x="42" y="0"/>
                        <a:pt x="0" y="42"/>
                        <a:pt x="0" y="95"/>
                      </a:cubicBezTo>
                      <a:cubicBezTo>
                        <a:pt x="0" y="1238"/>
                        <a:pt x="0" y="1238"/>
                        <a:pt x="0" y="1238"/>
                      </a:cubicBezTo>
                      <a:cubicBezTo>
                        <a:pt x="0" y="1291"/>
                        <a:pt x="42" y="1334"/>
                        <a:pt x="95" y="1334"/>
                      </a:cubicBezTo>
                      <a:cubicBezTo>
                        <a:pt x="652" y="1334"/>
                        <a:pt x="652" y="1334"/>
                        <a:pt x="652" y="1334"/>
                      </a:cubicBezTo>
                      <a:cubicBezTo>
                        <a:pt x="705" y="1334"/>
                        <a:pt x="747" y="1291"/>
                        <a:pt x="747" y="1238"/>
                      </a:cubicBezTo>
                      <a:cubicBezTo>
                        <a:pt x="747" y="95"/>
                        <a:pt x="747" y="95"/>
                        <a:pt x="747" y="95"/>
                      </a:cubicBezTo>
                      <a:cubicBezTo>
                        <a:pt x="747" y="42"/>
                        <a:pt x="705" y="0"/>
                        <a:pt x="652" y="0"/>
                      </a:cubicBezTo>
                      <a:lnTo>
                        <a:pt x="652" y="0"/>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39" name="Freeform 31">
                  <a:extLst>
                    <a:ext uri="{FF2B5EF4-FFF2-40B4-BE49-F238E27FC236}">
                      <a16:creationId xmlns:a16="http://schemas.microsoft.com/office/drawing/2014/main" id="{98A05F84-8A93-4FC3-80EC-FCB2E0CBACA9}"/>
                    </a:ext>
                  </a:extLst>
                </p:cNvPr>
                <p:cNvSpPr>
                  <a:spLocks/>
                </p:cNvSpPr>
                <p:nvPr/>
              </p:nvSpPr>
              <p:spPr bwMode="auto">
                <a:xfrm>
                  <a:off x="3263761" y="4492800"/>
                  <a:ext cx="15875" cy="15875"/>
                </a:xfrm>
                <a:custGeom>
                  <a:avLst/>
                  <a:gdLst>
                    <a:gd name="T0" fmla="*/ 0 w 94"/>
                    <a:gd name="T1" fmla="*/ 47 h 93"/>
                    <a:gd name="T2" fmla="*/ 0 w 94"/>
                    <a:gd name="T3" fmla="*/ 47 h 93"/>
                    <a:gd name="T4" fmla="*/ 47 w 94"/>
                    <a:gd name="T5" fmla="*/ 0 h 93"/>
                    <a:gd name="T6" fmla="*/ 94 w 94"/>
                    <a:gd name="T7" fmla="*/ 47 h 93"/>
                    <a:gd name="T8" fmla="*/ 47 w 94"/>
                    <a:gd name="T9" fmla="*/ 93 h 93"/>
                    <a:gd name="T10" fmla="*/ 0 w 94"/>
                    <a:gd name="T11" fmla="*/ 47 h 93"/>
                    <a:gd name="T12" fmla="*/ 0 w 94"/>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0" y="47"/>
                      </a:moveTo>
                      <a:lnTo>
                        <a:pt x="0" y="47"/>
                      </a:lnTo>
                      <a:cubicBezTo>
                        <a:pt x="0" y="21"/>
                        <a:pt x="21" y="0"/>
                        <a:pt x="47" y="0"/>
                      </a:cubicBezTo>
                      <a:cubicBezTo>
                        <a:pt x="73" y="0"/>
                        <a:pt x="94" y="21"/>
                        <a:pt x="94" y="47"/>
                      </a:cubicBezTo>
                      <a:cubicBezTo>
                        <a:pt x="94" y="72"/>
                        <a:pt x="73" y="93"/>
                        <a:pt x="47" y="93"/>
                      </a:cubicBezTo>
                      <a:cubicBezTo>
                        <a:pt x="21" y="93"/>
                        <a:pt x="0" y="72"/>
                        <a:pt x="0" y="47"/>
                      </a:cubicBezTo>
                      <a:lnTo>
                        <a:pt x="0" y="47"/>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0" name="Freeform 32">
                  <a:extLst>
                    <a:ext uri="{FF2B5EF4-FFF2-40B4-BE49-F238E27FC236}">
                      <a16:creationId xmlns:a16="http://schemas.microsoft.com/office/drawing/2014/main" id="{BDF10377-DD5C-48D0-A217-8D805658332A}"/>
                    </a:ext>
                  </a:extLst>
                </p:cNvPr>
                <p:cNvSpPr>
                  <a:spLocks/>
                </p:cNvSpPr>
                <p:nvPr/>
              </p:nvSpPr>
              <p:spPr bwMode="auto">
                <a:xfrm>
                  <a:off x="3219311" y="4319763"/>
                  <a:ext cx="104775" cy="158750"/>
                </a:xfrm>
                <a:custGeom>
                  <a:avLst/>
                  <a:gdLst>
                    <a:gd name="T0" fmla="*/ 0 w 600"/>
                    <a:gd name="T1" fmla="*/ 920 h 920"/>
                    <a:gd name="T2" fmla="*/ 0 w 600"/>
                    <a:gd name="T3" fmla="*/ 920 h 920"/>
                    <a:gd name="T4" fmla="*/ 600 w 600"/>
                    <a:gd name="T5" fmla="*/ 920 h 920"/>
                    <a:gd name="T6" fmla="*/ 600 w 600"/>
                    <a:gd name="T7" fmla="*/ 0 h 920"/>
                    <a:gd name="T8" fmla="*/ 0 w 600"/>
                    <a:gd name="T9" fmla="*/ 0 h 920"/>
                    <a:gd name="T10" fmla="*/ 0 w 600"/>
                    <a:gd name="T11" fmla="*/ 920 h 920"/>
                  </a:gdLst>
                  <a:ahLst/>
                  <a:cxnLst>
                    <a:cxn ang="0">
                      <a:pos x="T0" y="T1"/>
                    </a:cxn>
                    <a:cxn ang="0">
                      <a:pos x="T2" y="T3"/>
                    </a:cxn>
                    <a:cxn ang="0">
                      <a:pos x="T4" y="T5"/>
                    </a:cxn>
                    <a:cxn ang="0">
                      <a:pos x="T6" y="T7"/>
                    </a:cxn>
                    <a:cxn ang="0">
                      <a:pos x="T8" y="T9"/>
                    </a:cxn>
                    <a:cxn ang="0">
                      <a:pos x="T10" y="T11"/>
                    </a:cxn>
                  </a:cxnLst>
                  <a:rect l="0" t="0" r="r" b="b"/>
                  <a:pathLst>
                    <a:path w="600" h="920">
                      <a:moveTo>
                        <a:pt x="0" y="920"/>
                      </a:moveTo>
                      <a:lnTo>
                        <a:pt x="0" y="920"/>
                      </a:lnTo>
                      <a:lnTo>
                        <a:pt x="600" y="920"/>
                      </a:lnTo>
                      <a:lnTo>
                        <a:pt x="600" y="0"/>
                      </a:lnTo>
                      <a:lnTo>
                        <a:pt x="0" y="0"/>
                      </a:lnTo>
                      <a:lnTo>
                        <a:pt x="0" y="920"/>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1" name="Freeform 33">
                  <a:extLst>
                    <a:ext uri="{FF2B5EF4-FFF2-40B4-BE49-F238E27FC236}">
                      <a16:creationId xmlns:a16="http://schemas.microsoft.com/office/drawing/2014/main" id="{8F44E872-781F-4140-8930-FCB0E38DAC93}"/>
                    </a:ext>
                  </a:extLst>
                </p:cNvPr>
                <p:cNvSpPr>
                  <a:spLocks/>
                </p:cNvSpPr>
                <p:nvPr/>
              </p:nvSpPr>
              <p:spPr bwMode="auto">
                <a:xfrm>
                  <a:off x="3206611" y="4394375"/>
                  <a:ext cx="53975" cy="46038"/>
                </a:xfrm>
                <a:custGeom>
                  <a:avLst/>
                  <a:gdLst>
                    <a:gd name="T0" fmla="*/ 288 w 315"/>
                    <a:gd name="T1" fmla="*/ 228 h 264"/>
                    <a:gd name="T2" fmla="*/ 288 w 315"/>
                    <a:gd name="T3" fmla="*/ 228 h 264"/>
                    <a:gd name="T4" fmla="*/ 109 w 315"/>
                    <a:gd name="T5" fmla="*/ 199 h 264"/>
                    <a:gd name="T6" fmla="*/ 27 w 315"/>
                    <a:gd name="T7" fmla="*/ 37 h 264"/>
                    <a:gd name="T8" fmla="*/ 206 w 315"/>
                    <a:gd name="T9" fmla="*/ 66 h 264"/>
                    <a:gd name="T10" fmla="*/ 288 w 315"/>
                    <a:gd name="T11" fmla="*/ 228 h 264"/>
                    <a:gd name="T12" fmla="*/ 288 w 315"/>
                    <a:gd name="T13" fmla="*/ 228 h 264"/>
                  </a:gdLst>
                  <a:ahLst/>
                  <a:cxnLst>
                    <a:cxn ang="0">
                      <a:pos x="T0" y="T1"/>
                    </a:cxn>
                    <a:cxn ang="0">
                      <a:pos x="T2" y="T3"/>
                    </a:cxn>
                    <a:cxn ang="0">
                      <a:pos x="T4" y="T5"/>
                    </a:cxn>
                    <a:cxn ang="0">
                      <a:pos x="T6" y="T7"/>
                    </a:cxn>
                    <a:cxn ang="0">
                      <a:pos x="T8" y="T9"/>
                    </a:cxn>
                    <a:cxn ang="0">
                      <a:pos x="T10" y="T11"/>
                    </a:cxn>
                    <a:cxn ang="0">
                      <a:pos x="T12" y="T13"/>
                    </a:cxn>
                  </a:cxnLst>
                  <a:rect l="0" t="0" r="r" b="b"/>
                  <a:pathLst>
                    <a:path w="315" h="264">
                      <a:moveTo>
                        <a:pt x="288" y="228"/>
                      </a:moveTo>
                      <a:lnTo>
                        <a:pt x="288" y="228"/>
                      </a:lnTo>
                      <a:cubicBezTo>
                        <a:pt x="261" y="264"/>
                        <a:pt x="181" y="251"/>
                        <a:pt x="109" y="199"/>
                      </a:cubicBezTo>
                      <a:cubicBezTo>
                        <a:pt x="37" y="146"/>
                        <a:pt x="0" y="74"/>
                        <a:pt x="27" y="37"/>
                      </a:cubicBezTo>
                      <a:cubicBezTo>
                        <a:pt x="53" y="0"/>
                        <a:pt x="134" y="13"/>
                        <a:pt x="206" y="66"/>
                      </a:cubicBezTo>
                      <a:cubicBezTo>
                        <a:pt x="278" y="118"/>
                        <a:pt x="315" y="191"/>
                        <a:pt x="288" y="228"/>
                      </a:cubicBezTo>
                      <a:lnTo>
                        <a:pt x="288" y="22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2" name="Freeform 34">
                  <a:extLst>
                    <a:ext uri="{FF2B5EF4-FFF2-40B4-BE49-F238E27FC236}">
                      <a16:creationId xmlns:a16="http://schemas.microsoft.com/office/drawing/2014/main" id="{5393C7B2-AA4E-442C-9AC3-50D07F0870A6}"/>
                    </a:ext>
                  </a:extLst>
                </p:cNvPr>
                <p:cNvSpPr>
                  <a:spLocks/>
                </p:cNvSpPr>
                <p:nvPr/>
              </p:nvSpPr>
              <p:spPr bwMode="auto">
                <a:xfrm>
                  <a:off x="3165336" y="4392788"/>
                  <a:ext cx="68263" cy="77788"/>
                </a:xfrm>
                <a:custGeom>
                  <a:avLst/>
                  <a:gdLst>
                    <a:gd name="T0" fmla="*/ 353 w 397"/>
                    <a:gd name="T1" fmla="*/ 37 h 448"/>
                    <a:gd name="T2" fmla="*/ 353 w 397"/>
                    <a:gd name="T3" fmla="*/ 37 h 448"/>
                    <a:gd name="T4" fmla="*/ 279 w 397"/>
                    <a:gd name="T5" fmla="*/ 291 h 448"/>
                    <a:gd name="T6" fmla="*/ 45 w 397"/>
                    <a:gd name="T7" fmla="*/ 411 h 448"/>
                    <a:gd name="T8" fmla="*/ 118 w 397"/>
                    <a:gd name="T9" fmla="*/ 158 h 448"/>
                    <a:gd name="T10" fmla="*/ 353 w 397"/>
                    <a:gd name="T11" fmla="*/ 37 h 448"/>
                    <a:gd name="T12" fmla="*/ 353 w 397"/>
                    <a:gd name="T13" fmla="*/ 37 h 448"/>
                  </a:gdLst>
                  <a:ahLst/>
                  <a:cxnLst>
                    <a:cxn ang="0">
                      <a:pos x="T0" y="T1"/>
                    </a:cxn>
                    <a:cxn ang="0">
                      <a:pos x="T2" y="T3"/>
                    </a:cxn>
                    <a:cxn ang="0">
                      <a:pos x="T4" y="T5"/>
                    </a:cxn>
                    <a:cxn ang="0">
                      <a:pos x="T6" y="T7"/>
                    </a:cxn>
                    <a:cxn ang="0">
                      <a:pos x="T8" y="T9"/>
                    </a:cxn>
                    <a:cxn ang="0">
                      <a:pos x="T10" y="T11"/>
                    </a:cxn>
                    <a:cxn ang="0">
                      <a:pos x="T12" y="T13"/>
                    </a:cxn>
                  </a:cxnLst>
                  <a:rect l="0" t="0" r="r" b="b"/>
                  <a:pathLst>
                    <a:path w="397" h="448">
                      <a:moveTo>
                        <a:pt x="353" y="37"/>
                      </a:moveTo>
                      <a:lnTo>
                        <a:pt x="353" y="37"/>
                      </a:lnTo>
                      <a:cubicBezTo>
                        <a:pt x="397" y="74"/>
                        <a:pt x="364" y="187"/>
                        <a:pt x="279" y="291"/>
                      </a:cubicBezTo>
                      <a:cubicBezTo>
                        <a:pt x="194" y="394"/>
                        <a:pt x="89" y="448"/>
                        <a:pt x="45" y="411"/>
                      </a:cubicBezTo>
                      <a:cubicBezTo>
                        <a:pt x="0" y="375"/>
                        <a:pt x="33" y="261"/>
                        <a:pt x="118" y="158"/>
                      </a:cubicBezTo>
                      <a:cubicBezTo>
                        <a:pt x="203" y="55"/>
                        <a:pt x="308" y="0"/>
                        <a:pt x="353" y="37"/>
                      </a:cubicBezTo>
                      <a:lnTo>
                        <a:pt x="353" y="3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3" name="Freeform 35">
                  <a:extLst>
                    <a:ext uri="{FF2B5EF4-FFF2-40B4-BE49-F238E27FC236}">
                      <a16:creationId xmlns:a16="http://schemas.microsoft.com/office/drawing/2014/main" id="{01DBBBFE-E9A2-4AF5-B90E-858D53C5EA5F}"/>
                    </a:ext>
                  </a:extLst>
                </p:cNvPr>
                <p:cNvSpPr>
                  <a:spLocks/>
                </p:cNvSpPr>
                <p:nvPr/>
              </p:nvSpPr>
              <p:spPr bwMode="auto">
                <a:xfrm>
                  <a:off x="3163749" y="4434063"/>
                  <a:ext cx="61913" cy="68263"/>
                </a:xfrm>
                <a:custGeom>
                  <a:avLst/>
                  <a:gdLst>
                    <a:gd name="T0" fmla="*/ 262 w 352"/>
                    <a:gd name="T1" fmla="*/ 357 h 396"/>
                    <a:gd name="T2" fmla="*/ 262 w 352"/>
                    <a:gd name="T3" fmla="*/ 357 h 396"/>
                    <a:gd name="T4" fmla="*/ 48 w 352"/>
                    <a:gd name="T5" fmla="*/ 268 h 396"/>
                    <a:gd name="T6" fmla="*/ 90 w 352"/>
                    <a:gd name="T7" fmla="*/ 39 h 396"/>
                    <a:gd name="T8" fmla="*/ 305 w 352"/>
                    <a:gd name="T9" fmla="*/ 128 h 396"/>
                    <a:gd name="T10" fmla="*/ 262 w 352"/>
                    <a:gd name="T11" fmla="*/ 357 h 396"/>
                    <a:gd name="T12" fmla="*/ 262 w 352"/>
                    <a:gd name="T13" fmla="*/ 357 h 396"/>
                  </a:gdLst>
                  <a:ahLst/>
                  <a:cxnLst>
                    <a:cxn ang="0">
                      <a:pos x="T0" y="T1"/>
                    </a:cxn>
                    <a:cxn ang="0">
                      <a:pos x="T2" y="T3"/>
                    </a:cxn>
                    <a:cxn ang="0">
                      <a:pos x="T4" y="T5"/>
                    </a:cxn>
                    <a:cxn ang="0">
                      <a:pos x="T6" y="T7"/>
                    </a:cxn>
                    <a:cxn ang="0">
                      <a:pos x="T8" y="T9"/>
                    </a:cxn>
                    <a:cxn ang="0">
                      <a:pos x="T10" y="T11"/>
                    </a:cxn>
                    <a:cxn ang="0">
                      <a:pos x="T12" y="T13"/>
                    </a:cxn>
                  </a:cxnLst>
                  <a:rect l="0" t="0" r="r" b="b"/>
                  <a:pathLst>
                    <a:path w="352" h="396">
                      <a:moveTo>
                        <a:pt x="262" y="357"/>
                      </a:moveTo>
                      <a:lnTo>
                        <a:pt x="262" y="357"/>
                      </a:lnTo>
                      <a:cubicBezTo>
                        <a:pt x="191" y="396"/>
                        <a:pt x="95" y="355"/>
                        <a:pt x="48" y="268"/>
                      </a:cubicBezTo>
                      <a:cubicBezTo>
                        <a:pt x="0" y="180"/>
                        <a:pt x="19" y="77"/>
                        <a:pt x="90" y="39"/>
                      </a:cubicBezTo>
                      <a:cubicBezTo>
                        <a:pt x="161" y="0"/>
                        <a:pt x="257" y="40"/>
                        <a:pt x="305" y="128"/>
                      </a:cubicBezTo>
                      <a:cubicBezTo>
                        <a:pt x="352" y="216"/>
                        <a:pt x="333" y="319"/>
                        <a:pt x="262" y="357"/>
                      </a:cubicBezTo>
                      <a:lnTo>
                        <a:pt x="262" y="35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4" name="Freeform 36">
                  <a:extLst>
                    <a:ext uri="{FF2B5EF4-FFF2-40B4-BE49-F238E27FC236}">
                      <a16:creationId xmlns:a16="http://schemas.microsoft.com/office/drawing/2014/main" id="{F9ED7FD3-CB67-4917-802B-F8540B5B9BD6}"/>
                    </a:ext>
                  </a:extLst>
                </p:cNvPr>
                <p:cNvSpPr>
                  <a:spLocks/>
                </p:cNvSpPr>
                <p:nvPr/>
              </p:nvSpPr>
              <p:spPr bwMode="auto">
                <a:xfrm>
                  <a:off x="3146286" y="4465813"/>
                  <a:ext cx="112713" cy="119063"/>
                </a:xfrm>
                <a:custGeom>
                  <a:avLst/>
                  <a:gdLst>
                    <a:gd name="T0" fmla="*/ 654 w 654"/>
                    <a:gd name="T1" fmla="*/ 448 h 693"/>
                    <a:gd name="T2" fmla="*/ 654 w 654"/>
                    <a:gd name="T3" fmla="*/ 448 h 693"/>
                    <a:gd name="T4" fmla="*/ 512 w 654"/>
                    <a:gd name="T5" fmla="*/ 514 h 693"/>
                    <a:gd name="T6" fmla="*/ 428 w 654"/>
                    <a:gd name="T7" fmla="*/ 595 h 693"/>
                    <a:gd name="T8" fmla="*/ 318 w 654"/>
                    <a:gd name="T9" fmla="*/ 693 h 693"/>
                    <a:gd name="T10" fmla="*/ 133 w 654"/>
                    <a:gd name="T11" fmla="*/ 508 h 693"/>
                    <a:gd name="T12" fmla="*/ 0 w 654"/>
                    <a:gd name="T13" fmla="*/ 370 h 693"/>
                    <a:gd name="T14" fmla="*/ 84 w 654"/>
                    <a:gd name="T15" fmla="*/ 292 h 693"/>
                    <a:gd name="T16" fmla="*/ 125 w 654"/>
                    <a:gd name="T17" fmla="*/ 153 h 693"/>
                    <a:gd name="T18" fmla="*/ 133 w 654"/>
                    <a:gd name="T19" fmla="*/ 0 h 693"/>
                    <a:gd name="T20" fmla="*/ 258 w 654"/>
                    <a:gd name="T21" fmla="*/ 72 h 693"/>
                    <a:gd name="T22" fmla="*/ 353 w 654"/>
                    <a:gd name="T23" fmla="*/ 110 h 693"/>
                    <a:gd name="T24" fmla="*/ 622 w 654"/>
                    <a:gd name="T25" fmla="*/ 352 h 693"/>
                    <a:gd name="T26" fmla="*/ 654 w 654"/>
                    <a:gd name="T27" fmla="*/ 448 h 693"/>
                    <a:gd name="T28" fmla="*/ 654 w 654"/>
                    <a:gd name="T29" fmla="*/ 4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4" h="693">
                      <a:moveTo>
                        <a:pt x="654" y="448"/>
                      </a:moveTo>
                      <a:lnTo>
                        <a:pt x="654" y="448"/>
                      </a:lnTo>
                      <a:lnTo>
                        <a:pt x="512" y="514"/>
                      </a:lnTo>
                      <a:lnTo>
                        <a:pt x="428" y="595"/>
                      </a:lnTo>
                      <a:lnTo>
                        <a:pt x="318" y="693"/>
                      </a:lnTo>
                      <a:lnTo>
                        <a:pt x="133" y="508"/>
                      </a:lnTo>
                      <a:lnTo>
                        <a:pt x="0" y="370"/>
                      </a:lnTo>
                      <a:lnTo>
                        <a:pt x="84" y="292"/>
                      </a:lnTo>
                      <a:lnTo>
                        <a:pt x="125" y="153"/>
                      </a:lnTo>
                      <a:lnTo>
                        <a:pt x="133" y="0"/>
                      </a:lnTo>
                      <a:lnTo>
                        <a:pt x="258" y="72"/>
                      </a:lnTo>
                      <a:lnTo>
                        <a:pt x="353" y="110"/>
                      </a:lnTo>
                      <a:lnTo>
                        <a:pt x="622" y="352"/>
                      </a:lnTo>
                      <a:lnTo>
                        <a:pt x="654" y="448"/>
                      </a:lnTo>
                      <a:lnTo>
                        <a:pt x="654" y="44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5" name="Freeform 37">
                  <a:extLst>
                    <a:ext uri="{FF2B5EF4-FFF2-40B4-BE49-F238E27FC236}">
                      <a16:creationId xmlns:a16="http://schemas.microsoft.com/office/drawing/2014/main" id="{C3A6A268-3D04-4290-92DA-381EA854C0AA}"/>
                    </a:ext>
                  </a:extLst>
                </p:cNvPr>
                <p:cNvSpPr>
                  <a:spLocks/>
                </p:cNvSpPr>
                <p:nvPr/>
              </p:nvSpPr>
              <p:spPr bwMode="auto">
                <a:xfrm>
                  <a:off x="3316149" y="4364213"/>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6" name="Freeform 38">
                  <a:extLst>
                    <a:ext uri="{FF2B5EF4-FFF2-40B4-BE49-F238E27FC236}">
                      <a16:creationId xmlns:a16="http://schemas.microsoft.com/office/drawing/2014/main" id="{319DC993-9E03-47AD-90A1-628CE1A2E987}"/>
                    </a:ext>
                  </a:extLst>
                </p:cNvPr>
                <p:cNvSpPr>
                  <a:spLocks/>
                </p:cNvSpPr>
                <p:nvPr/>
              </p:nvSpPr>
              <p:spPr bwMode="auto">
                <a:xfrm>
                  <a:off x="3316149" y="4391200"/>
                  <a:ext cx="36513" cy="30163"/>
                </a:xfrm>
                <a:custGeom>
                  <a:avLst/>
                  <a:gdLst>
                    <a:gd name="T0" fmla="*/ 14 w 212"/>
                    <a:gd name="T1" fmla="*/ 122 h 175"/>
                    <a:gd name="T2" fmla="*/ 14 w 212"/>
                    <a:gd name="T3" fmla="*/ 122 h 175"/>
                    <a:gd name="T4" fmla="*/ 80 w 212"/>
                    <a:gd name="T5" fmla="*/ 19 h 175"/>
                    <a:gd name="T6" fmla="*/ 197 w 212"/>
                    <a:gd name="T7" fmla="*/ 54 h 175"/>
                    <a:gd name="T8" fmla="*/ 131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29" y="38"/>
                        <a:pt x="80" y="19"/>
                      </a:cubicBezTo>
                      <a:cubicBezTo>
                        <a:pt x="131" y="0"/>
                        <a:pt x="183" y="16"/>
                        <a:pt x="197" y="54"/>
                      </a:cubicBezTo>
                      <a:cubicBezTo>
                        <a:pt x="212" y="92"/>
                        <a:pt x="182" y="138"/>
                        <a:pt x="131" y="156"/>
                      </a:cubicBezTo>
                      <a:cubicBezTo>
                        <a:pt x="80"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7" name="Freeform 39">
                  <a:extLst>
                    <a:ext uri="{FF2B5EF4-FFF2-40B4-BE49-F238E27FC236}">
                      <a16:creationId xmlns:a16="http://schemas.microsoft.com/office/drawing/2014/main" id="{374C3CD9-9C75-4131-ABDF-986ECF66014F}"/>
                    </a:ext>
                  </a:extLst>
                </p:cNvPr>
                <p:cNvSpPr>
                  <a:spLocks/>
                </p:cNvSpPr>
                <p:nvPr/>
              </p:nvSpPr>
              <p:spPr bwMode="auto">
                <a:xfrm>
                  <a:off x="3316149" y="4419775"/>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8" name="Freeform 40">
                  <a:extLst>
                    <a:ext uri="{FF2B5EF4-FFF2-40B4-BE49-F238E27FC236}">
                      <a16:creationId xmlns:a16="http://schemas.microsoft.com/office/drawing/2014/main" id="{1269A01C-7E48-4EDA-B5A2-80C0DF9CA393}"/>
                    </a:ext>
                  </a:extLst>
                </p:cNvPr>
                <p:cNvSpPr>
                  <a:spLocks/>
                </p:cNvSpPr>
                <p:nvPr/>
              </p:nvSpPr>
              <p:spPr bwMode="auto">
                <a:xfrm>
                  <a:off x="3316149" y="4448350"/>
                  <a:ext cx="36513" cy="30163"/>
                </a:xfrm>
                <a:custGeom>
                  <a:avLst/>
                  <a:gdLst>
                    <a:gd name="T0" fmla="*/ 14 w 212"/>
                    <a:gd name="T1" fmla="*/ 122 h 175"/>
                    <a:gd name="T2" fmla="*/ 14 w 212"/>
                    <a:gd name="T3" fmla="*/ 122 h 175"/>
                    <a:gd name="T4" fmla="*/ 81 w 212"/>
                    <a:gd name="T5" fmla="*/ 19 h 175"/>
                    <a:gd name="T6" fmla="*/ 198 w 212"/>
                    <a:gd name="T7" fmla="*/ 54 h 175"/>
                    <a:gd name="T8" fmla="*/ 132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30" y="38"/>
                        <a:pt x="81" y="19"/>
                      </a:cubicBezTo>
                      <a:cubicBezTo>
                        <a:pt x="132" y="0"/>
                        <a:pt x="184" y="16"/>
                        <a:pt x="198" y="54"/>
                      </a:cubicBezTo>
                      <a:cubicBezTo>
                        <a:pt x="212" y="92"/>
                        <a:pt x="182" y="138"/>
                        <a:pt x="132" y="156"/>
                      </a:cubicBezTo>
                      <a:cubicBezTo>
                        <a:pt x="81"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9" name="Freeform 41">
                  <a:extLst>
                    <a:ext uri="{FF2B5EF4-FFF2-40B4-BE49-F238E27FC236}">
                      <a16:creationId xmlns:a16="http://schemas.microsoft.com/office/drawing/2014/main" id="{F10FF45F-3584-4561-86F1-94CAABE52048}"/>
                    </a:ext>
                  </a:extLst>
                </p:cNvPr>
                <p:cNvSpPr>
                  <a:spLocks/>
                </p:cNvSpPr>
                <p:nvPr/>
              </p:nvSpPr>
              <p:spPr bwMode="auto">
                <a:xfrm>
                  <a:off x="3143111" y="4526138"/>
                  <a:ext cx="60325" cy="60325"/>
                </a:xfrm>
                <a:custGeom>
                  <a:avLst/>
                  <a:gdLst>
                    <a:gd name="T0" fmla="*/ 0 w 352"/>
                    <a:gd name="T1" fmla="*/ 29 h 348"/>
                    <a:gd name="T2" fmla="*/ 0 w 352"/>
                    <a:gd name="T3" fmla="*/ 29 h 348"/>
                    <a:gd name="T4" fmla="*/ 30 w 352"/>
                    <a:gd name="T5" fmla="*/ 0 h 348"/>
                    <a:gd name="T6" fmla="*/ 352 w 352"/>
                    <a:gd name="T7" fmla="*/ 319 h 348"/>
                    <a:gd name="T8" fmla="*/ 322 w 352"/>
                    <a:gd name="T9" fmla="*/ 348 h 348"/>
                    <a:gd name="T10" fmla="*/ 0 w 352"/>
                    <a:gd name="T11" fmla="*/ 29 h 348"/>
                  </a:gdLst>
                  <a:ahLst/>
                  <a:cxnLst>
                    <a:cxn ang="0">
                      <a:pos x="T0" y="T1"/>
                    </a:cxn>
                    <a:cxn ang="0">
                      <a:pos x="T2" y="T3"/>
                    </a:cxn>
                    <a:cxn ang="0">
                      <a:pos x="T4" y="T5"/>
                    </a:cxn>
                    <a:cxn ang="0">
                      <a:pos x="T6" y="T7"/>
                    </a:cxn>
                    <a:cxn ang="0">
                      <a:pos x="T8" y="T9"/>
                    </a:cxn>
                    <a:cxn ang="0">
                      <a:pos x="T10" y="T11"/>
                    </a:cxn>
                  </a:cxnLst>
                  <a:rect l="0" t="0" r="r" b="b"/>
                  <a:pathLst>
                    <a:path w="352" h="348">
                      <a:moveTo>
                        <a:pt x="0" y="29"/>
                      </a:moveTo>
                      <a:lnTo>
                        <a:pt x="0" y="29"/>
                      </a:lnTo>
                      <a:lnTo>
                        <a:pt x="30" y="0"/>
                      </a:lnTo>
                      <a:lnTo>
                        <a:pt x="352" y="319"/>
                      </a:lnTo>
                      <a:lnTo>
                        <a:pt x="322" y="348"/>
                      </a:lnTo>
                      <a:lnTo>
                        <a:pt x="0" y="29"/>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0" name="Freeform 42">
                  <a:extLst>
                    <a:ext uri="{FF2B5EF4-FFF2-40B4-BE49-F238E27FC236}">
                      <a16:creationId xmlns:a16="http://schemas.microsoft.com/office/drawing/2014/main" id="{7002BEB8-8C70-495E-AC8C-0AD2C8773B9D}"/>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solidFill>
                  <a:srgbClr val="0089D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61" name="Freeform 43">
                  <a:extLst>
                    <a:ext uri="{FF2B5EF4-FFF2-40B4-BE49-F238E27FC236}">
                      <a16:creationId xmlns:a16="http://schemas.microsoft.com/office/drawing/2014/main" id="{D56D4200-C415-4D0C-8B94-0DA71D42863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92" name="Freeform 44">
                  <a:extLst>
                    <a:ext uri="{FF2B5EF4-FFF2-40B4-BE49-F238E27FC236}">
                      <a16:creationId xmlns:a16="http://schemas.microsoft.com/office/drawing/2014/main" id="{552DC00E-F876-443D-B559-1C1144E32EEB}"/>
                    </a:ext>
                  </a:extLst>
                </p:cNvPr>
                <p:cNvSpPr>
                  <a:spLocks/>
                </p:cNvSpPr>
                <p:nvPr/>
              </p:nvSpPr>
              <p:spPr bwMode="auto">
                <a:xfrm>
                  <a:off x="3070086" y="4567413"/>
                  <a:ext cx="131763" cy="125413"/>
                </a:xfrm>
                <a:custGeom>
                  <a:avLst/>
                  <a:gdLst>
                    <a:gd name="T0" fmla="*/ 494 w 764"/>
                    <a:gd name="T1" fmla="*/ 0 h 724"/>
                    <a:gd name="T2" fmla="*/ 494 w 764"/>
                    <a:gd name="T3" fmla="*/ 0 h 724"/>
                    <a:gd name="T4" fmla="*/ 764 w 764"/>
                    <a:gd name="T5" fmla="*/ 267 h 724"/>
                    <a:gd name="T6" fmla="*/ 310 w 764"/>
                    <a:gd name="T7" fmla="*/ 724 h 724"/>
                    <a:gd name="T8" fmla="*/ 306 w 764"/>
                    <a:gd name="T9" fmla="*/ 723 h 724"/>
                    <a:gd name="T10" fmla="*/ 73 w 764"/>
                    <a:gd name="T11" fmla="*/ 565 h 724"/>
                    <a:gd name="T12" fmla="*/ 0 w 764"/>
                    <a:gd name="T13" fmla="*/ 498 h 724"/>
                    <a:gd name="T14" fmla="*/ 494 w 764"/>
                    <a:gd name="T15" fmla="*/ 0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724">
                      <a:moveTo>
                        <a:pt x="494" y="0"/>
                      </a:moveTo>
                      <a:lnTo>
                        <a:pt x="494" y="0"/>
                      </a:lnTo>
                      <a:lnTo>
                        <a:pt x="764" y="267"/>
                      </a:lnTo>
                      <a:lnTo>
                        <a:pt x="310" y="724"/>
                      </a:lnTo>
                      <a:lnTo>
                        <a:pt x="306" y="723"/>
                      </a:lnTo>
                      <a:cubicBezTo>
                        <a:pt x="224" y="677"/>
                        <a:pt x="146" y="625"/>
                        <a:pt x="73" y="565"/>
                      </a:cubicBezTo>
                      <a:lnTo>
                        <a:pt x="0" y="498"/>
                      </a:lnTo>
                      <a:lnTo>
                        <a:pt x="494" y="0"/>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93" name="Freeform 45">
                  <a:extLst>
                    <a:ext uri="{FF2B5EF4-FFF2-40B4-BE49-F238E27FC236}">
                      <a16:creationId xmlns:a16="http://schemas.microsoft.com/office/drawing/2014/main" id="{811B37E1-0BD4-4763-96B3-F79684346960}"/>
                    </a:ext>
                  </a:extLst>
                </p:cNvPr>
                <p:cNvSpPr>
                  <a:spLocks/>
                </p:cNvSpPr>
                <p:nvPr/>
              </p:nvSpPr>
              <p:spPr bwMode="auto">
                <a:xfrm>
                  <a:off x="3031986" y="4524550"/>
                  <a:ext cx="123825" cy="130175"/>
                </a:xfrm>
                <a:custGeom>
                  <a:avLst/>
                  <a:gdLst>
                    <a:gd name="T0" fmla="*/ 462 w 716"/>
                    <a:gd name="T1" fmla="*/ 0 h 747"/>
                    <a:gd name="T2" fmla="*/ 462 w 716"/>
                    <a:gd name="T3" fmla="*/ 0 h 747"/>
                    <a:gd name="T4" fmla="*/ 716 w 716"/>
                    <a:gd name="T5" fmla="*/ 252 h 747"/>
                    <a:gd name="T6" fmla="*/ 225 w 716"/>
                    <a:gd name="T7" fmla="*/ 747 h 747"/>
                    <a:gd name="T8" fmla="*/ 209 w 716"/>
                    <a:gd name="T9" fmla="*/ 732 h 747"/>
                    <a:gd name="T10" fmla="*/ 31 w 716"/>
                    <a:gd name="T11" fmla="*/ 516 h 747"/>
                    <a:gd name="T12" fmla="*/ 0 w 716"/>
                    <a:gd name="T13" fmla="*/ 466 h 747"/>
                    <a:gd name="T14" fmla="*/ 462 w 716"/>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47">
                      <a:moveTo>
                        <a:pt x="462" y="0"/>
                      </a:moveTo>
                      <a:lnTo>
                        <a:pt x="462" y="0"/>
                      </a:lnTo>
                      <a:lnTo>
                        <a:pt x="716" y="252"/>
                      </a:lnTo>
                      <a:lnTo>
                        <a:pt x="225" y="747"/>
                      </a:lnTo>
                      <a:lnTo>
                        <a:pt x="209" y="732"/>
                      </a:lnTo>
                      <a:cubicBezTo>
                        <a:pt x="143" y="666"/>
                        <a:pt x="83" y="593"/>
                        <a:pt x="31" y="516"/>
                      </a:cubicBezTo>
                      <a:lnTo>
                        <a:pt x="0" y="466"/>
                      </a:lnTo>
                      <a:lnTo>
                        <a:pt x="462"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4" name="Group 3">
                <a:extLst>
                  <a:ext uri="{FF2B5EF4-FFF2-40B4-BE49-F238E27FC236}">
                    <a16:creationId xmlns:a16="http://schemas.microsoft.com/office/drawing/2014/main" id="{3E2995DB-70FC-4115-92E7-BD828DFECCB2}"/>
                  </a:ext>
                </a:extLst>
              </p:cNvPr>
              <p:cNvGrpSpPr/>
              <p:nvPr/>
            </p:nvGrpSpPr>
            <p:grpSpPr>
              <a:xfrm>
                <a:off x="2916019" y="4378364"/>
                <a:ext cx="156464" cy="238422"/>
                <a:chOff x="3476407" y="4717840"/>
                <a:chExt cx="311151" cy="474134"/>
              </a:xfrm>
            </p:grpSpPr>
            <p:sp>
              <p:nvSpPr>
                <p:cNvPr id="53" name="Freeform 23">
                  <a:extLst>
                    <a:ext uri="{FF2B5EF4-FFF2-40B4-BE49-F238E27FC236}">
                      <a16:creationId xmlns:a16="http://schemas.microsoft.com/office/drawing/2014/main" id="{684A412D-59E6-439A-BDD6-392EEEBA326C}"/>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4" name="Freeform 24">
                  <a:extLst>
                    <a:ext uri="{FF2B5EF4-FFF2-40B4-BE49-F238E27FC236}">
                      <a16:creationId xmlns:a16="http://schemas.microsoft.com/office/drawing/2014/main" id="{71986C89-1F65-4B8B-87B6-E278ECCB0405}"/>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5" name="Freeform 25">
                  <a:extLst>
                    <a:ext uri="{FF2B5EF4-FFF2-40B4-BE49-F238E27FC236}">
                      <a16:creationId xmlns:a16="http://schemas.microsoft.com/office/drawing/2014/main" id="{CFE2139D-FD23-4E30-968A-A0F18B54D65B}"/>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Arial" charset="0"/>
                    <a:ea typeface="ＭＳ Ｐゴシック" charset="0"/>
                  </a:endParaRPr>
                </a:p>
              </p:txBody>
            </p:sp>
            <p:sp>
              <p:nvSpPr>
                <p:cNvPr id="56" name="Freeform 26">
                  <a:extLst>
                    <a:ext uri="{FF2B5EF4-FFF2-40B4-BE49-F238E27FC236}">
                      <a16:creationId xmlns:a16="http://schemas.microsoft.com/office/drawing/2014/main" id="{43C0A330-79ED-40DD-9FDB-9DD941DB43F0}"/>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7" name="Freeform 27">
                  <a:extLst>
                    <a:ext uri="{FF2B5EF4-FFF2-40B4-BE49-F238E27FC236}">
                      <a16:creationId xmlns:a16="http://schemas.microsoft.com/office/drawing/2014/main" id="{A538DC4F-56CF-4DFD-9539-726713DE1379}"/>
                    </a:ext>
                  </a:extLst>
                </p:cNvPr>
                <p:cNvSpPr>
                  <a:spLocks/>
                </p:cNvSpPr>
                <p:nvPr/>
              </p:nvSpPr>
              <p:spPr bwMode="auto">
                <a:xfrm>
                  <a:off x="3512391" y="4997240"/>
                  <a:ext cx="241300" cy="162984"/>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8" name="Freeform 28">
                  <a:extLst>
                    <a:ext uri="{FF2B5EF4-FFF2-40B4-BE49-F238E27FC236}">
                      <a16:creationId xmlns:a16="http://schemas.microsoft.com/office/drawing/2014/main" id="{8BD28E93-1467-4B4D-B260-59D6BE932668}"/>
                    </a:ext>
                  </a:extLst>
                </p:cNvPr>
                <p:cNvSpPr>
                  <a:spLocks/>
                </p:cNvSpPr>
                <p:nvPr/>
              </p:nvSpPr>
              <p:spPr bwMode="auto">
                <a:xfrm>
                  <a:off x="3607640" y="5056507"/>
                  <a:ext cx="44451" cy="44451"/>
                </a:xfrm>
                <a:custGeom>
                  <a:avLst/>
                  <a:gdLst>
                    <a:gd name="T0" fmla="*/ 0 w 186"/>
                    <a:gd name="T1" fmla="*/ 94 h 188"/>
                    <a:gd name="T2" fmla="*/ 0 w 186"/>
                    <a:gd name="T3" fmla="*/ 94 h 188"/>
                    <a:gd name="T4" fmla="*/ 93 w 186"/>
                    <a:gd name="T5" fmla="*/ 0 h 188"/>
                    <a:gd name="T6" fmla="*/ 186 w 186"/>
                    <a:gd name="T7" fmla="*/ 94 h 188"/>
                    <a:gd name="T8" fmla="*/ 93 w 186"/>
                    <a:gd name="T9" fmla="*/ 188 h 188"/>
                    <a:gd name="T10" fmla="*/ 0 w 186"/>
                    <a:gd name="T11" fmla="*/ 94 h 188"/>
                    <a:gd name="T12" fmla="*/ 0 w 186"/>
                    <a:gd name="T13" fmla="*/ 94 h 188"/>
                  </a:gdLst>
                  <a:ahLst/>
                  <a:cxnLst>
                    <a:cxn ang="0">
                      <a:pos x="T0" y="T1"/>
                    </a:cxn>
                    <a:cxn ang="0">
                      <a:pos x="T2" y="T3"/>
                    </a:cxn>
                    <a:cxn ang="0">
                      <a:pos x="T4" y="T5"/>
                    </a:cxn>
                    <a:cxn ang="0">
                      <a:pos x="T6" y="T7"/>
                    </a:cxn>
                    <a:cxn ang="0">
                      <a:pos x="T8" y="T9"/>
                    </a:cxn>
                    <a:cxn ang="0">
                      <a:pos x="T10" y="T11"/>
                    </a:cxn>
                    <a:cxn ang="0">
                      <a:pos x="T12" y="T13"/>
                    </a:cxn>
                  </a:cxnLst>
                  <a:rect l="0" t="0" r="r" b="b"/>
                  <a:pathLst>
                    <a:path w="186" h="188">
                      <a:moveTo>
                        <a:pt x="0" y="94"/>
                      </a:moveTo>
                      <a:lnTo>
                        <a:pt x="0" y="94"/>
                      </a:lnTo>
                      <a:cubicBezTo>
                        <a:pt x="0" y="42"/>
                        <a:pt x="42" y="0"/>
                        <a:pt x="93" y="0"/>
                      </a:cubicBezTo>
                      <a:cubicBezTo>
                        <a:pt x="145" y="0"/>
                        <a:pt x="186" y="42"/>
                        <a:pt x="186" y="94"/>
                      </a:cubicBezTo>
                      <a:cubicBezTo>
                        <a:pt x="186" y="146"/>
                        <a:pt x="145" y="188"/>
                        <a:pt x="93" y="188"/>
                      </a:cubicBezTo>
                      <a:cubicBezTo>
                        <a:pt x="42" y="188"/>
                        <a:pt x="0" y="146"/>
                        <a:pt x="0" y="94"/>
                      </a:cubicBezTo>
                      <a:lnTo>
                        <a:pt x="0" y="94"/>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9" name="Freeform 29">
                  <a:extLst>
                    <a:ext uri="{FF2B5EF4-FFF2-40B4-BE49-F238E27FC236}">
                      <a16:creationId xmlns:a16="http://schemas.microsoft.com/office/drawing/2014/main" id="{276AE119-A070-4917-9755-83FB6D3A8E82}"/>
                    </a:ext>
                  </a:extLst>
                </p:cNvPr>
                <p:cNvSpPr>
                  <a:spLocks/>
                </p:cNvSpPr>
                <p:nvPr/>
              </p:nvSpPr>
              <p:spPr bwMode="auto">
                <a:xfrm>
                  <a:off x="3512391" y="5170807"/>
                  <a:ext cx="241300" cy="21167"/>
                </a:xfrm>
                <a:custGeom>
                  <a:avLst/>
                  <a:gdLst>
                    <a:gd name="T0" fmla="*/ 0 w 1048"/>
                    <a:gd name="T1" fmla="*/ 47 h 94"/>
                    <a:gd name="T2" fmla="*/ 0 w 1048"/>
                    <a:gd name="T3" fmla="*/ 47 h 94"/>
                    <a:gd name="T4" fmla="*/ 47 w 1048"/>
                    <a:gd name="T5" fmla="*/ 0 h 94"/>
                    <a:gd name="T6" fmla="*/ 1001 w 1048"/>
                    <a:gd name="T7" fmla="*/ 0 h 94"/>
                    <a:gd name="T8" fmla="*/ 1048 w 1048"/>
                    <a:gd name="T9" fmla="*/ 47 h 94"/>
                    <a:gd name="T10" fmla="*/ 1048 w 1048"/>
                    <a:gd name="T11" fmla="*/ 47 h 94"/>
                    <a:gd name="T12" fmla="*/ 1001 w 1048"/>
                    <a:gd name="T13" fmla="*/ 94 h 94"/>
                    <a:gd name="T14" fmla="*/ 47 w 1048"/>
                    <a:gd name="T15" fmla="*/ 94 h 94"/>
                    <a:gd name="T16" fmla="*/ 0 w 1048"/>
                    <a:gd name="T17" fmla="*/ 47 h 94"/>
                    <a:gd name="T18" fmla="*/ 0 w 1048"/>
                    <a:gd name="T19"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94">
                      <a:moveTo>
                        <a:pt x="0" y="47"/>
                      </a:moveTo>
                      <a:lnTo>
                        <a:pt x="0" y="47"/>
                      </a:lnTo>
                      <a:cubicBezTo>
                        <a:pt x="0" y="21"/>
                        <a:pt x="21" y="0"/>
                        <a:pt x="47" y="0"/>
                      </a:cubicBezTo>
                      <a:lnTo>
                        <a:pt x="1001" y="0"/>
                      </a:lnTo>
                      <a:cubicBezTo>
                        <a:pt x="1027" y="0"/>
                        <a:pt x="1048" y="21"/>
                        <a:pt x="1048" y="47"/>
                      </a:cubicBezTo>
                      <a:lnTo>
                        <a:pt x="1048" y="47"/>
                      </a:lnTo>
                      <a:cubicBezTo>
                        <a:pt x="1048" y="73"/>
                        <a:pt x="1027" y="94"/>
                        <a:pt x="1001" y="94"/>
                      </a:cubicBezTo>
                      <a:lnTo>
                        <a:pt x="47" y="94"/>
                      </a:lnTo>
                      <a:cubicBezTo>
                        <a:pt x="21" y="94"/>
                        <a:pt x="0" y="73"/>
                        <a:pt x="0" y="47"/>
                      </a:cubicBezTo>
                      <a:lnTo>
                        <a:pt x="0" y="47"/>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60" name="Freeform 30">
                  <a:extLst>
                    <a:ext uri="{FF2B5EF4-FFF2-40B4-BE49-F238E27FC236}">
                      <a16:creationId xmlns:a16="http://schemas.microsoft.com/office/drawing/2014/main" id="{FED1FD15-72FC-46EF-992B-1702E05966D6}"/>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62" name="Freeform 31">
                  <a:extLst>
                    <a:ext uri="{FF2B5EF4-FFF2-40B4-BE49-F238E27FC236}">
                      <a16:creationId xmlns:a16="http://schemas.microsoft.com/office/drawing/2014/main" id="{919CF4C4-9735-4099-A18A-836E488A98AC}"/>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63" name="Freeform 32">
                  <a:extLst>
                    <a:ext uri="{FF2B5EF4-FFF2-40B4-BE49-F238E27FC236}">
                      <a16:creationId xmlns:a16="http://schemas.microsoft.com/office/drawing/2014/main" id="{DEED4B3D-B76E-4BA3-B73B-7AE929A52E0F}"/>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Arial" charset="0"/>
                    <a:ea typeface="ＭＳ Ｐゴシック" charset="0"/>
                  </a:endParaRPr>
                </a:p>
              </p:txBody>
            </p:sp>
            <p:sp>
              <p:nvSpPr>
                <p:cNvPr id="258" name="Freeform 33">
                  <a:extLst>
                    <a:ext uri="{FF2B5EF4-FFF2-40B4-BE49-F238E27FC236}">
                      <a16:creationId xmlns:a16="http://schemas.microsoft.com/office/drawing/2014/main" id="{F9DB0F03-F7DD-4B20-BF3A-C6DD53E694F7}"/>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60" name="Freeform 34">
                  <a:extLst>
                    <a:ext uri="{FF2B5EF4-FFF2-40B4-BE49-F238E27FC236}">
                      <a16:creationId xmlns:a16="http://schemas.microsoft.com/office/drawing/2014/main" id="{7393F237-2128-4451-A9AA-C7C6BAEFFD93}"/>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261" name="Freeform 35">
                  <a:extLst>
                    <a:ext uri="{FF2B5EF4-FFF2-40B4-BE49-F238E27FC236}">
                      <a16:creationId xmlns:a16="http://schemas.microsoft.com/office/drawing/2014/main" id="{49B339F9-7402-4B75-B38B-CB470B80EB34}"/>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grpSp>
      <p:sp>
        <p:nvSpPr>
          <p:cNvPr id="3" name="Rectangle 2"/>
          <p:cNvSpPr/>
          <p:nvPr/>
        </p:nvSpPr>
        <p:spPr>
          <a:xfrm>
            <a:off x="1038586" y="4213452"/>
            <a:ext cx="2216941" cy="553998"/>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effectLst/>
                <a:uLnTx/>
                <a:uFillTx/>
                <a:latin typeface="CiscoSansTT ExtraLight"/>
                <a:ea typeface="ＭＳ Ｐゴシック" charset="0"/>
              </a:rPr>
              <a:t>By 2020, 2/3</a:t>
            </a:r>
            <a:r>
              <a:rPr kumimoji="0" lang="en-US" sz="1000" b="0" i="0" u="none" strike="noStrike" kern="1200" cap="none" spc="0" normalizeH="0" baseline="30000" noProof="0" dirty="0">
                <a:ln>
                  <a:noFill/>
                </a:ln>
                <a:effectLst/>
                <a:uLnTx/>
                <a:uFillTx/>
                <a:latin typeface="CiscoSansTT ExtraLight"/>
                <a:ea typeface="ＭＳ Ｐゴシック" charset="0"/>
              </a:rPr>
              <a:t>rds</a:t>
            </a:r>
            <a:r>
              <a:rPr kumimoji="0" lang="en-US" sz="1000" b="0" i="0" u="none" strike="noStrike" kern="1200" cap="none" spc="0" normalizeH="0" baseline="0" noProof="0" dirty="0">
                <a:ln>
                  <a:noFill/>
                </a:ln>
                <a:effectLst/>
                <a:uLnTx/>
                <a:uFillTx/>
                <a:latin typeface="CiscoSansTT ExtraLight"/>
                <a:ea typeface="ＭＳ Ｐゴシック" charset="0"/>
              </a:rPr>
              <a:t> of all IP traffic will come from wireless and mobile devices</a:t>
            </a:r>
          </a:p>
        </p:txBody>
      </p:sp>
      <p:sp>
        <p:nvSpPr>
          <p:cNvPr id="322" name="Title 1"/>
          <p:cNvSpPr>
            <a:spLocks noGrp="1"/>
          </p:cNvSpPr>
          <p:nvPr>
            <p:ph type="title"/>
          </p:nvPr>
        </p:nvSpPr>
        <p:spPr>
          <a:xfrm>
            <a:off x="437766" y="341313"/>
            <a:ext cx="8345488" cy="731837"/>
          </a:xfrm>
        </p:spPr>
        <p:txBody>
          <a:bodyPr/>
          <a:lstStyle/>
          <a:p>
            <a:r>
              <a:rPr lang="en-US" dirty="0">
                <a:solidFill>
                  <a:schemeClr val="tx1"/>
                </a:solidFill>
              </a:rPr>
              <a:t>Digitization complicates visibility</a:t>
            </a:r>
          </a:p>
        </p:txBody>
      </p:sp>
      <p:sp>
        <p:nvSpPr>
          <p:cNvPr id="323" name="Text Placeholder 3">
            <a:extLst>
              <a:ext uri="{FF2B5EF4-FFF2-40B4-BE49-F238E27FC236}">
                <a16:creationId xmlns:a16="http://schemas.microsoft.com/office/drawing/2014/main" id="{41E04AB1-B815-431A-9FB8-DEDC7C614842}"/>
              </a:ext>
            </a:extLst>
          </p:cNvPr>
          <p:cNvSpPr>
            <a:spLocks noGrp="1"/>
          </p:cNvSpPr>
          <p:nvPr>
            <p:ph type="body" sz="quarter" idx="10"/>
          </p:nvPr>
        </p:nvSpPr>
        <p:spPr>
          <a:xfrm>
            <a:off x="437766" y="854212"/>
            <a:ext cx="8550370" cy="437876"/>
          </a:xfrm>
        </p:spPr>
        <p:txBody>
          <a:bodyPr/>
          <a:lstStyle/>
          <a:p>
            <a:r>
              <a:rPr lang="en-US" dirty="0">
                <a:solidFill>
                  <a:schemeClr val="tx1"/>
                </a:solidFill>
              </a:rPr>
              <a:t>Market demands have taken the network beyond your perimeter</a:t>
            </a:r>
          </a:p>
        </p:txBody>
      </p:sp>
      <p:sp>
        <p:nvSpPr>
          <p:cNvPr id="6" name="Rectangle 5"/>
          <p:cNvSpPr/>
          <p:nvPr/>
        </p:nvSpPr>
        <p:spPr>
          <a:xfrm>
            <a:off x="960027" y="1888263"/>
            <a:ext cx="1999421" cy="400110"/>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effectLst/>
                <a:uLnTx/>
                <a:uFillTx/>
                <a:latin typeface="CiscoSansTT ExtraLight"/>
                <a:ea typeface="ＭＳ Ｐゴシック" charset="0"/>
              </a:rPr>
              <a:t>Over 20B connected “things" will be in use by 2020</a:t>
            </a:r>
          </a:p>
        </p:txBody>
      </p:sp>
      <p:sp>
        <p:nvSpPr>
          <p:cNvPr id="7" name="Rectangle 6"/>
          <p:cNvSpPr/>
          <p:nvPr/>
        </p:nvSpPr>
        <p:spPr>
          <a:xfrm>
            <a:off x="6107223" y="1887194"/>
            <a:ext cx="2120267" cy="553998"/>
          </a:xfrm>
          <a:prstGeom prst="rect">
            <a:avLst/>
          </a:prstGeom>
        </p:spPr>
        <p:txBody>
          <a:bodyPr wrap="square">
            <a:spAutoFit/>
          </a:bodyPr>
          <a:lstStyle/>
          <a:p>
            <a:pPr lvl="0" algn="r"/>
            <a:r>
              <a:rPr lang="en-US" sz="1000" dirty="0">
                <a:latin typeface="CiscoSansTT ExtraLight"/>
              </a:rPr>
              <a:t>Companies experienced a 27.4% average increase in security breaches in 2017</a:t>
            </a:r>
          </a:p>
        </p:txBody>
      </p:sp>
      <p:sp>
        <p:nvSpPr>
          <p:cNvPr id="976" name="Rectangle: Rounded Corners 975">
            <a:extLst>
              <a:ext uri="{FF2B5EF4-FFF2-40B4-BE49-F238E27FC236}">
                <a16:creationId xmlns:a16="http://schemas.microsoft.com/office/drawing/2014/main" id="{F7B58DAD-4525-4C6F-BB3D-4D5EB35E69D8}"/>
              </a:ext>
            </a:extLst>
          </p:cNvPr>
          <p:cNvSpPr/>
          <p:nvPr/>
        </p:nvSpPr>
        <p:spPr>
          <a:xfrm>
            <a:off x="3693807" y="2600960"/>
            <a:ext cx="1740008" cy="864063"/>
          </a:xfrm>
          <a:prstGeom prst="roundRect">
            <a:avLst>
              <a:gd name="adj" fmla="val 9707"/>
            </a:avLst>
          </a:prstGeom>
          <a:solidFill>
            <a:schemeClr val="bg2">
              <a:alpha val="90000"/>
            </a:schemeClr>
          </a:solidFill>
          <a:ln w="12700" cap="rnd" cmpd="sng">
            <a:solidFill>
              <a:schemeClr val="accent5"/>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276" name="Group 275">
            <a:extLst>
              <a:ext uri="{FF2B5EF4-FFF2-40B4-BE49-F238E27FC236}">
                <a16:creationId xmlns:a16="http://schemas.microsoft.com/office/drawing/2014/main" id="{23963084-6C66-4E94-950A-C5B2C93280A6}"/>
              </a:ext>
            </a:extLst>
          </p:cNvPr>
          <p:cNvGrpSpPr/>
          <p:nvPr/>
        </p:nvGrpSpPr>
        <p:grpSpPr>
          <a:xfrm>
            <a:off x="4389505" y="2319978"/>
            <a:ext cx="364993" cy="364993"/>
            <a:chOff x="1817606" y="2379531"/>
            <a:chExt cx="594360" cy="594360"/>
          </a:xfrm>
        </p:grpSpPr>
        <p:sp>
          <p:nvSpPr>
            <p:cNvPr id="277" name="Freeform 5">
              <a:extLst>
                <a:ext uri="{FF2B5EF4-FFF2-40B4-BE49-F238E27FC236}">
                  <a16:creationId xmlns:a16="http://schemas.microsoft.com/office/drawing/2014/main" id="{559F1A10-FEF6-4517-B243-539C75046125}"/>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278" name="Group 157">
              <a:extLst>
                <a:ext uri="{FF2B5EF4-FFF2-40B4-BE49-F238E27FC236}">
                  <a16:creationId xmlns:a16="http://schemas.microsoft.com/office/drawing/2014/main" id="{ADAD5978-8D1A-4CFB-B74C-48CED821EB2F}"/>
                </a:ext>
              </a:extLst>
            </p:cNvPr>
            <p:cNvGrpSpPr>
              <a:grpSpLocks noChangeAspect="1"/>
            </p:cNvGrpSpPr>
            <p:nvPr/>
          </p:nvGrpSpPr>
          <p:grpSpPr>
            <a:xfrm>
              <a:off x="1928007" y="2538225"/>
              <a:ext cx="373559" cy="276972"/>
              <a:chOff x="13636625" y="1373188"/>
              <a:chExt cx="1330325" cy="825500"/>
            </a:xfrm>
            <a:solidFill>
              <a:schemeClr val="bg2"/>
            </a:solidFill>
          </p:grpSpPr>
          <p:sp>
            <p:nvSpPr>
              <p:cNvPr id="279" name="Rectangle 17">
                <a:extLst>
                  <a:ext uri="{FF2B5EF4-FFF2-40B4-BE49-F238E27FC236}">
                    <a16:creationId xmlns:a16="http://schemas.microsoft.com/office/drawing/2014/main" id="{61EF2EEB-9DFA-427E-BF94-5D1223B56E97}"/>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0" name="Rectangle 18">
                <a:extLst>
                  <a:ext uri="{FF2B5EF4-FFF2-40B4-BE49-F238E27FC236}">
                    <a16:creationId xmlns:a16="http://schemas.microsoft.com/office/drawing/2014/main" id="{531EEBBF-C647-41C7-B0D9-AA01C903BE8A}"/>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1" name="Rectangle 19">
                <a:extLst>
                  <a:ext uri="{FF2B5EF4-FFF2-40B4-BE49-F238E27FC236}">
                    <a16:creationId xmlns:a16="http://schemas.microsoft.com/office/drawing/2014/main" id="{0BC2E976-B9F4-4717-AF3C-72594FC76E84}"/>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2" name="Rectangle 20">
                <a:extLst>
                  <a:ext uri="{FF2B5EF4-FFF2-40B4-BE49-F238E27FC236}">
                    <a16:creationId xmlns:a16="http://schemas.microsoft.com/office/drawing/2014/main" id="{189C6A2A-A6A3-4A66-9A14-F2BC0A49EF12}"/>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3" name="Rectangle 21">
                <a:extLst>
                  <a:ext uri="{FF2B5EF4-FFF2-40B4-BE49-F238E27FC236}">
                    <a16:creationId xmlns:a16="http://schemas.microsoft.com/office/drawing/2014/main" id="{3FAF4224-D42B-4965-847F-28F6C7BBABDA}"/>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4" name="Rectangle 22">
                <a:extLst>
                  <a:ext uri="{FF2B5EF4-FFF2-40B4-BE49-F238E27FC236}">
                    <a16:creationId xmlns:a16="http://schemas.microsoft.com/office/drawing/2014/main" id="{0DCC2947-4498-4EF0-B88A-F190D6B9BC09}"/>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5" name="Rectangle 23">
                <a:extLst>
                  <a:ext uri="{FF2B5EF4-FFF2-40B4-BE49-F238E27FC236}">
                    <a16:creationId xmlns:a16="http://schemas.microsoft.com/office/drawing/2014/main" id="{1B752912-E557-4A6F-A9F5-AB665B949646}"/>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8" name="Rectangle 24">
                <a:extLst>
                  <a:ext uri="{FF2B5EF4-FFF2-40B4-BE49-F238E27FC236}">
                    <a16:creationId xmlns:a16="http://schemas.microsoft.com/office/drawing/2014/main" id="{FD7A4A38-CB85-4D32-8870-C6EABCE65F6D}"/>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89" name="Rectangle 25">
                <a:extLst>
                  <a:ext uri="{FF2B5EF4-FFF2-40B4-BE49-F238E27FC236}">
                    <a16:creationId xmlns:a16="http://schemas.microsoft.com/office/drawing/2014/main" id="{DD28A06D-6F2B-493F-8291-DA1AA01E57B3}"/>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0" name="Rectangle 26">
                <a:extLst>
                  <a:ext uri="{FF2B5EF4-FFF2-40B4-BE49-F238E27FC236}">
                    <a16:creationId xmlns:a16="http://schemas.microsoft.com/office/drawing/2014/main" id="{8166B773-FA57-4117-BE97-B468ACC94C63}"/>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3" name="Rectangle 27">
                <a:extLst>
                  <a:ext uri="{FF2B5EF4-FFF2-40B4-BE49-F238E27FC236}">
                    <a16:creationId xmlns:a16="http://schemas.microsoft.com/office/drawing/2014/main" id="{F0A059E8-E82F-40FE-9BD6-DFC0C4796CB9}"/>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4" name="Rectangle 28">
                <a:extLst>
                  <a:ext uri="{FF2B5EF4-FFF2-40B4-BE49-F238E27FC236}">
                    <a16:creationId xmlns:a16="http://schemas.microsoft.com/office/drawing/2014/main" id="{19C97E98-8B7E-44CB-83EA-F4879B231C79}"/>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5" name="Rectangle 29">
                <a:extLst>
                  <a:ext uri="{FF2B5EF4-FFF2-40B4-BE49-F238E27FC236}">
                    <a16:creationId xmlns:a16="http://schemas.microsoft.com/office/drawing/2014/main" id="{4CE1FE7E-5E79-416D-B7A8-028D7DC3E2AC}"/>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8" name="Rectangle 30">
                <a:extLst>
                  <a:ext uri="{FF2B5EF4-FFF2-40B4-BE49-F238E27FC236}">
                    <a16:creationId xmlns:a16="http://schemas.microsoft.com/office/drawing/2014/main" id="{34DE22A7-EDF3-477A-9756-9DD9A43201A7}"/>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299" name="Rectangle 31">
                <a:extLst>
                  <a:ext uri="{FF2B5EF4-FFF2-40B4-BE49-F238E27FC236}">
                    <a16:creationId xmlns:a16="http://schemas.microsoft.com/office/drawing/2014/main" id="{1223365C-5CC8-4252-B2FC-876132902DB6}"/>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0" name="Rectangle 32">
                <a:extLst>
                  <a:ext uri="{FF2B5EF4-FFF2-40B4-BE49-F238E27FC236}">
                    <a16:creationId xmlns:a16="http://schemas.microsoft.com/office/drawing/2014/main" id="{A18926D3-873C-4606-AD56-CC79086CC9CC}"/>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1" name="Rectangle 33">
                <a:extLst>
                  <a:ext uri="{FF2B5EF4-FFF2-40B4-BE49-F238E27FC236}">
                    <a16:creationId xmlns:a16="http://schemas.microsoft.com/office/drawing/2014/main" id="{CEB96AF7-6AAC-463E-8B5F-19B1E2964ACD}"/>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2" name="Rectangle 34">
                <a:extLst>
                  <a:ext uri="{FF2B5EF4-FFF2-40B4-BE49-F238E27FC236}">
                    <a16:creationId xmlns:a16="http://schemas.microsoft.com/office/drawing/2014/main" id="{FBD9C7C3-EED2-4109-B0BA-0C5CBB71E228}"/>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7" name="Rectangle 35">
                <a:extLst>
                  <a:ext uri="{FF2B5EF4-FFF2-40B4-BE49-F238E27FC236}">
                    <a16:creationId xmlns:a16="http://schemas.microsoft.com/office/drawing/2014/main" id="{A9991798-6067-439E-BE2D-1B4B9AFDA047}"/>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8" name="Rectangle 36">
                <a:extLst>
                  <a:ext uri="{FF2B5EF4-FFF2-40B4-BE49-F238E27FC236}">
                    <a16:creationId xmlns:a16="http://schemas.microsoft.com/office/drawing/2014/main" id="{D9732C79-0DA8-4F5C-A525-35A7B239B55A}"/>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09" name="Rectangle 37">
                <a:extLst>
                  <a:ext uri="{FF2B5EF4-FFF2-40B4-BE49-F238E27FC236}">
                    <a16:creationId xmlns:a16="http://schemas.microsoft.com/office/drawing/2014/main" id="{3FEF8CF7-1987-45DE-AB91-C6EB603E5F1E}"/>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grpSp>
      </p:grpSp>
      <p:sp>
        <p:nvSpPr>
          <p:cNvPr id="1054" name="Freeform: Shape 1053">
            <a:extLst>
              <a:ext uri="{FF2B5EF4-FFF2-40B4-BE49-F238E27FC236}">
                <a16:creationId xmlns:a16="http://schemas.microsoft.com/office/drawing/2014/main" id="{E42E2599-4A6F-457B-A43A-56654E67BF98}"/>
              </a:ext>
            </a:extLst>
          </p:cNvPr>
          <p:cNvSpPr/>
          <p:nvPr/>
        </p:nvSpPr>
        <p:spPr>
          <a:xfrm flipV="1">
            <a:off x="3694177" y="3161299"/>
            <a:ext cx="1742694" cy="5815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pic>
        <p:nvPicPr>
          <p:cNvPr id="986" name="Picture 985">
            <a:extLst>
              <a:ext uri="{FF2B5EF4-FFF2-40B4-BE49-F238E27FC236}">
                <a16:creationId xmlns:a16="http://schemas.microsoft.com/office/drawing/2014/main" id="{02DFA7A4-C0AD-4D0B-9249-63437DB64CA5}"/>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4377960" y="3033390"/>
            <a:ext cx="375636" cy="375635"/>
          </a:xfrm>
          <a:prstGeom prst="rect">
            <a:avLst/>
          </a:prstGeom>
        </p:spPr>
      </p:pic>
      <p:grpSp>
        <p:nvGrpSpPr>
          <p:cNvPr id="25" name="Group 24">
            <a:extLst>
              <a:ext uri="{FF2B5EF4-FFF2-40B4-BE49-F238E27FC236}">
                <a16:creationId xmlns:a16="http://schemas.microsoft.com/office/drawing/2014/main" id="{86D79EFA-A90D-4593-8846-DB64FE55AE2F}"/>
              </a:ext>
            </a:extLst>
          </p:cNvPr>
          <p:cNvGrpSpPr/>
          <p:nvPr/>
        </p:nvGrpSpPr>
        <p:grpSpPr>
          <a:xfrm>
            <a:off x="4105196" y="2901315"/>
            <a:ext cx="915442" cy="318135"/>
            <a:chOff x="4105196" y="2901315"/>
            <a:chExt cx="915442" cy="318135"/>
          </a:xfrm>
        </p:grpSpPr>
        <p:sp>
          <p:nvSpPr>
            <p:cNvPr id="1066" name="Freeform: Shape 1065">
              <a:extLst>
                <a:ext uri="{FF2B5EF4-FFF2-40B4-BE49-F238E27FC236}">
                  <a16:creationId xmlns:a16="http://schemas.microsoft.com/office/drawing/2014/main" id="{2004E142-5730-4560-A553-97956B6E08D3}"/>
                </a:ext>
              </a:extLst>
            </p:cNvPr>
            <p:cNvSpPr/>
            <p:nvPr/>
          </p:nvSpPr>
          <p:spPr>
            <a:xfrm>
              <a:off x="4105196"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1067" name="Freeform: Shape 1066">
              <a:extLst>
                <a:ext uri="{FF2B5EF4-FFF2-40B4-BE49-F238E27FC236}">
                  <a16:creationId xmlns:a16="http://schemas.microsoft.com/office/drawing/2014/main" id="{7FD49232-F98A-4CFA-BA6B-51BA89220E31}"/>
                </a:ext>
              </a:extLst>
            </p:cNvPr>
            <p:cNvSpPr/>
            <p:nvPr/>
          </p:nvSpPr>
          <p:spPr>
            <a:xfrm>
              <a:off x="5020638"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grpSp>
        <p:nvGrpSpPr>
          <p:cNvPr id="24" name="Group 23">
            <a:extLst>
              <a:ext uri="{FF2B5EF4-FFF2-40B4-BE49-F238E27FC236}">
                <a16:creationId xmlns:a16="http://schemas.microsoft.com/office/drawing/2014/main" id="{1856346F-3FC2-4581-A79B-DC1A45343E81}"/>
              </a:ext>
            </a:extLst>
          </p:cNvPr>
          <p:cNvGrpSpPr/>
          <p:nvPr/>
        </p:nvGrpSpPr>
        <p:grpSpPr>
          <a:xfrm>
            <a:off x="4170327" y="2812418"/>
            <a:ext cx="795960" cy="0"/>
            <a:chOff x="4170327" y="2812418"/>
            <a:chExt cx="795960" cy="0"/>
          </a:xfrm>
        </p:grpSpPr>
        <p:sp>
          <p:nvSpPr>
            <p:cNvPr id="1064" name="Freeform: Shape 1063">
              <a:extLst>
                <a:ext uri="{FF2B5EF4-FFF2-40B4-BE49-F238E27FC236}">
                  <a16:creationId xmlns:a16="http://schemas.microsoft.com/office/drawing/2014/main" id="{593B046B-332D-492C-988E-3F0EBC8D06F1}"/>
                </a:ext>
              </a:extLst>
            </p:cNvPr>
            <p:cNvSpPr/>
            <p:nvPr/>
          </p:nvSpPr>
          <p:spPr>
            <a:xfrm>
              <a:off x="4170327"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sp>
          <p:nvSpPr>
            <p:cNvPr id="1065" name="Freeform: Shape 1064">
              <a:extLst>
                <a:ext uri="{FF2B5EF4-FFF2-40B4-BE49-F238E27FC236}">
                  <a16:creationId xmlns:a16="http://schemas.microsoft.com/office/drawing/2014/main" id="{E0687F78-EB26-4214-BBA2-B28639583400}"/>
                </a:ext>
              </a:extLst>
            </p:cNvPr>
            <p:cNvSpPr/>
            <p:nvPr/>
          </p:nvSpPr>
          <p:spPr>
            <a:xfrm>
              <a:off x="4827705"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CiscoSansTT ExtraLight"/>
                <a:ea typeface="+mn-ea"/>
                <a:cs typeface="+mn-cs"/>
              </a:endParaRPr>
            </a:p>
          </p:txBody>
        </p:sp>
      </p:grpSp>
      <p:sp>
        <p:nvSpPr>
          <p:cNvPr id="326" name="Freeform 7">
            <a:extLst>
              <a:ext uri="{FF2B5EF4-FFF2-40B4-BE49-F238E27FC236}">
                <a16:creationId xmlns:a16="http://schemas.microsoft.com/office/drawing/2014/main" id="{C3041F84-D454-4956-A152-4C27A1D45705}"/>
              </a:ext>
            </a:extLst>
          </p:cNvPr>
          <p:cNvSpPr>
            <a:spLocks noEditPoints="1"/>
          </p:cNvSpPr>
          <p:nvPr/>
        </p:nvSpPr>
        <p:spPr bwMode="auto">
          <a:xfrm>
            <a:off x="3765241" y="1638311"/>
            <a:ext cx="143109" cy="154488"/>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348" name="Freeform 7">
            <a:extLst>
              <a:ext uri="{FF2B5EF4-FFF2-40B4-BE49-F238E27FC236}">
                <a16:creationId xmlns:a16="http://schemas.microsoft.com/office/drawing/2014/main" id="{38A3381D-5B65-48FD-A540-8B4CE6E3C194}"/>
              </a:ext>
            </a:extLst>
          </p:cNvPr>
          <p:cNvSpPr>
            <a:spLocks noEditPoints="1"/>
          </p:cNvSpPr>
          <p:nvPr/>
        </p:nvSpPr>
        <p:spPr bwMode="auto">
          <a:xfrm>
            <a:off x="4169980" y="29731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73" name="Freeform 7">
            <a:extLst>
              <a:ext uri="{FF2B5EF4-FFF2-40B4-BE49-F238E27FC236}">
                <a16:creationId xmlns:a16="http://schemas.microsoft.com/office/drawing/2014/main" id="{34096304-0F8E-4E9A-B65C-12D90E1CE174}"/>
              </a:ext>
            </a:extLst>
          </p:cNvPr>
          <p:cNvSpPr>
            <a:spLocks noEditPoints="1"/>
          </p:cNvSpPr>
          <p:nvPr/>
        </p:nvSpPr>
        <p:spPr bwMode="auto">
          <a:xfrm>
            <a:off x="4888410" y="3227130"/>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516" name="Freeform 7">
            <a:extLst>
              <a:ext uri="{FF2B5EF4-FFF2-40B4-BE49-F238E27FC236}">
                <a16:creationId xmlns:a16="http://schemas.microsoft.com/office/drawing/2014/main" id="{588119B7-1048-4ADA-8F28-4DD63C4A6BA1}"/>
              </a:ext>
            </a:extLst>
          </p:cNvPr>
          <p:cNvSpPr>
            <a:spLocks noEditPoints="1"/>
          </p:cNvSpPr>
          <p:nvPr/>
        </p:nvSpPr>
        <p:spPr bwMode="auto">
          <a:xfrm>
            <a:off x="5238061" y="266199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grpSp>
        <p:nvGrpSpPr>
          <p:cNvPr id="1068" name="Group 1067">
            <a:extLst>
              <a:ext uri="{FF2B5EF4-FFF2-40B4-BE49-F238E27FC236}">
                <a16:creationId xmlns:a16="http://schemas.microsoft.com/office/drawing/2014/main" id="{ABB14C25-08A3-47D1-8B5A-6EBE9671A947}"/>
              </a:ext>
            </a:extLst>
          </p:cNvPr>
          <p:cNvGrpSpPr/>
          <p:nvPr/>
        </p:nvGrpSpPr>
        <p:grpSpPr>
          <a:xfrm>
            <a:off x="3775587" y="3114040"/>
            <a:ext cx="214912" cy="214912"/>
            <a:chOff x="3647234" y="2505303"/>
            <a:chExt cx="594360" cy="594360"/>
          </a:xfrm>
        </p:grpSpPr>
        <p:sp>
          <p:nvSpPr>
            <p:cNvPr id="1069" name="Oval 1068">
              <a:extLst>
                <a:ext uri="{FF2B5EF4-FFF2-40B4-BE49-F238E27FC236}">
                  <a16:creationId xmlns:a16="http://schemas.microsoft.com/office/drawing/2014/main" id="{8268AEFA-B46F-468B-A194-9AD4B1E325C8}"/>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1070" name="Group 1069">
              <a:extLst>
                <a:ext uri="{FF2B5EF4-FFF2-40B4-BE49-F238E27FC236}">
                  <a16:creationId xmlns:a16="http://schemas.microsoft.com/office/drawing/2014/main" id="{F64A78FB-1FE7-477D-9B3B-46A0003988BF}"/>
                </a:ext>
              </a:extLst>
            </p:cNvPr>
            <p:cNvGrpSpPr/>
            <p:nvPr/>
          </p:nvGrpSpPr>
          <p:grpSpPr>
            <a:xfrm>
              <a:off x="3761080" y="2619016"/>
              <a:ext cx="366840" cy="366825"/>
              <a:chOff x="4034392" y="1826565"/>
              <a:chExt cx="248145" cy="248145"/>
            </a:xfrm>
            <a:solidFill>
              <a:schemeClr val="accent2"/>
            </a:solidFill>
          </p:grpSpPr>
          <p:grpSp>
            <p:nvGrpSpPr>
              <p:cNvPr id="1071" name="Group 1070">
                <a:extLst>
                  <a:ext uri="{FF2B5EF4-FFF2-40B4-BE49-F238E27FC236}">
                    <a16:creationId xmlns:a16="http://schemas.microsoft.com/office/drawing/2014/main" id="{AADF57AF-183E-4D20-9B57-A87925AD0FF6}"/>
                  </a:ext>
                </a:extLst>
              </p:cNvPr>
              <p:cNvGrpSpPr/>
              <p:nvPr/>
            </p:nvGrpSpPr>
            <p:grpSpPr>
              <a:xfrm>
                <a:off x="4127062" y="1826565"/>
                <a:ext cx="62740" cy="248145"/>
                <a:chOff x="4120827" y="1826565"/>
                <a:chExt cx="62740" cy="248145"/>
              </a:xfrm>
              <a:grpFill/>
            </p:grpSpPr>
            <p:sp>
              <p:nvSpPr>
                <p:cNvPr id="1075" name="Freeform 39">
                  <a:extLst>
                    <a:ext uri="{FF2B5EF4-FFF2-40B4-BE49-F238E27FC236}">
                      <a16:creationId xmlns:a16="http://schemas.microsoft.com/office/drawing/2014/main" id="{32DCD7AF-4096-46EB-B2AD-B2663E12A6A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1076" name="Freeform 40">
                  <a:extLst>
                    <a:ext uri="{FF2B5EF4-FFF2-40B4-BE49-F238E27FC236}">
                      <a16:creationId xmlns:a16="http://schemas.microsoft.com/office/drawing/2014/main" id="{EDC25B8A-924D-4C9C-9147-23BB662E90D5}"/>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nvGrpSpPr>
              <p:cNvPr id="1072" name="Group 1071">
                <a:extLst>
                  <a:ext uri="{FF2B5EF4-FFF2-40B4-BE49-F238E27FC236}">
                    <a16:creationId xmlns:a16="http://schemas.microsoft.com/office/drawing/2014/main" id="{3A6A67A5-3181-47DF-A602-EA4144A9B674}"/>
                  </a:ext>
                </a:extLst>
              </p:cNvPr>
              <p:cNvGrpSpPr/>
              <p:nvPr/>
            </p:nvGrpSpPr>
            <p:grpSpPr>
              <a:xfrm rot="5400000">
                <a:off x="4127095" y="1826598"/>
                <a:ext cx="62740" cy="248145"/>
                <a:chOff x="4120827" y="1826565"/>
                <a:chExt cx="62740" cy="248145"/>
              </a:xfrm>
              <a:grpFill/>
            </p:grpSpPr>
            <p:sp>
              <p:nvSpPr>
                <p:cNvPr id="1073" name="Freeform 37">
                  <a:extLst>
                    <a:ext uri="{FF2B5EF4-FFF2-40B4-BE49-F238E27FC236}">
                      <a16:creationId xmlns:a16="http://schemas.microsoft.com/office/drawing/2014/main" id="{143FF0E0-F191-4559-9CEE-4CF2D6CBF77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1074" name="Freeform 38">
                  <a:extLst>
                    <a:ext uri="{FF2B5EF4-FFF2-40B4-BE49-F238E27FC236}">
                      <a16:creationId xmlns:a16="http://schemas.microsoft.com/office/drawing/2014/main" id="{ED20BEB8-C091-47D5-BB1A-CD8712550B55}"/>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grpSp>
      <p:grpSp>
        <p:nvGrpSpPr>
          <p:cNvPr id="1077" name="Group 1076">
            <a:extLst>
              <a:ext uri="{FF2B5EF4-FFF2-40B4-BE49-F238E27FC236}">
                <a16:creationId xmlns:a16="http://schemas.microsoft.com/office/drawing/2014/main" id="{18AA911C-AC51-454D-A678-FB6605973D7A}"/>
              </a:ext>
            </a:extLst>
          </p:cNvPr>
          <p:cNvGrpSpPr/>
          <p:nvPr/>
        </p:nvGrpSpPr>
        <p:grpSpPr>
          <a:xfrm>
            <a:off x="5133683" y="3114040"/>
            <a:ext cx="214912" cy="214912"/>
            <a:chOff x="3647234" y="2505303"/>
            <a:chExt cx="594360" cy="594360"/>
          </a:xfrm>
        </p:grpSpPr>
        <p:sp>
          <p:nvSpPr>
            <p:cNvPr id="1078" name="Oval 1077">
              <a:extLst>
                <a:ext uri="{FF2B5EF4-FFF2-40B4-BE49-F238E27FC236}">
                  <a16:creationId xmlns:a16="http://schemas.microsoft.com/office/drawing/2014/main" id="{0FD895BB-E82C-4978-B36C-BE8CC6164619}"/>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nvGrpSpPr>
            <p:cNvPr id="1079" name="Group 1078">
              <a:extLst>
                <a:ext uri="{FF2B5EF4-FFF2-40B4-BE49-F238E27FC236}">
                  <a16:creationId xmlns:a16="http://schemas.microsoft.com/office/drawing/2014/main" id="{2039A061-2831-45CA-8BCA-061B0E30E6E0}"/>
                </a:ext>
              </a:extLst>
            </p:cNvPr>
            <p:cNvGrpSpPr/>
            <p:nvPr/>
          </p:nvGrpSpPr>
          <p:grpSpPr>
            <a:xfrm>
              <a:off x="3761080" y="2619016"/>
              <a:ext cx="366840" cy="366825"/>
              <a:chOff x="4034392" y="1826565"/>
              <a:chExt cx="248145" cy="248145"/>
            </a:xfrm>
            <a:solidFill>
              <a:schemeClr val="accent2"/>
            </a:solidFill>
          </p:grpSpPr>
          <p:grpSp>
            <p:nvGrpSpPr>
              <p:cNvPr id="1080" name="Group 1079">
                <a:extLst>
                  <a:ext uri="{FF2B5EF4-FFF2-40B4-BE49-F238E27FC236}">
                    <a16:creationId xmlns:a16="http://schemas.microsoft.com/office/drawing/2014/main" id="{08528E64-014D-4EB1-98AE-CA43F1A7A19E}"/>
                  </a:ext>
                </a:extLst>
              </p:cNvPr>
              <p:cNvGrpSpPr/>
              <p:nvPr/>
            </p:nvGrpSpPr>
            <p:grpSpPr>
              <a:xfrm>
                <a:off x="4127062" y="1826565"/>
                <a:ext cx="62740" cy="248145"/>
                <a:chOff x="4120827" y="1826565"/>
                <a:chExt cx="62740" cy="248145"/>
              </a:xfrm>
              <a:grpFill/>
            </p:grpSpPr>
            <p:sp>
              <p:nvSpPr>
                <p:cNvPr id="1084" name="Freeform 39">
                  <a:extLst>
                    <a:ext uri="{FF2B5EF4-FFF2-40B4-BE49-F238E27FC236}">
                      <a16:creationId xmlns:a16="http://schemas.microsoft.com/office/drawing/2014/main" id="{B4618E3A-84EC-485A-B288-A4CF5C93F048}"/>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1085" name="Freeform 40">
                  <a:extLst>
                    <a:ext uri="{FF2B5EF4-FFF2-40B4-BE49-F238E27FC236}">
                      <a16:creationId xmlns:a16="http://schemas.microsoft.com/office/drawing/2014/main" id="{CEC34E7E-EEDB-4BD1-9E10-CEFF5AA40978}"/>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nvGrpSpPr>
              <p:cNvPr id="1081" name="Group 1080">
                <a:extLst>
                  <a:ext uri="{FF2B5EF4-FFF2-40B4-BE49-F238E27FC236}">
                    <a16:creationId xmlns:a16="http://schemas.microsoft.com/office/drawing/2014/main" id="{7A020606-550D-4B13-A5B5-5C9A2FC62231}"/>
                  </a:ext>
                </a:extLst>
              </p:cNvPr>
              <p:cNvGrpSpPr/>
              <p:nvPr/>
            </p:nvGrpSpPr>
            <p:grpSpPr>
              <a:xfrm rot="5400000">
                <a:off x="4127095" y="1826598"/>
                <a:ext cx="62740" cy="248145"/>
                <a:chOff x="4120827" y="1826565"/>
                <a:chExt cx="62740" cy="248145"/>
              </a:xfrm>
              <a:grpFill/>
            </p:grpSpPr>
            <p:sp>
              <p:nvSpPr>
                <p:cNvPr id="1082" name="Freeform 37">
                  <a:extLst>
                    <a:ext uri="{FF2B5EF4-FFF2-40B4-BE49-F238E27FC236}">
                      <a16:creationId xmlns:a16="http://schemas.microsoft.com/office/drawing/2014/main" id="{9BA67E3C-A32D-46C8-8FF0-DF6FADC3AA65}"/>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sp>
              <p:nvSpPr>
                <p:cNvPr id="1083" name="Freeform 38">
                  <a:extLst>
                    <a:ext uri="{FF2B5EF4-FFF2-40B4-BE49-F238E27FC236}">
                      <a16:creationId xmlns:a16="http://schemas.microsoft.com/office/drawing/2014/main" id="{B38F42E7-ADF8-47E4-B4F1-904CE4C980CF}"/>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charset="0"/>
                    <a:cs typeface="+mn-cs"/>
                  </a:endParaRPr>
                </a:p>
              </p:txBody>
            </p:sp>
          </p:grpSp>
        </p:grpSp>
      </p:grpSp>
      <p:grpSp>
        <p:nvGrpSpPr>
          <p:cNvPr id="1086" name="Group 1085">
            <a:extLst>
              <a:ext uri="{FF2B5EF4-FFF2-40B4-BE49-F238E27FC236}">
                <a16:creationId xmlns:a16="http://schemas.microsoft.com/office/drawing/2014/main" id="{F641BE04-F979-494A-BBE0-52E0B7E96DD8}"/>
              </a:ext>
            </a:extLst>
          </p:cNvPr>
          <p:cNvGrpSpPr/>
          <p:nvPr/>
        </p:nvGrpSpPr>
        <p:grpSpPr>
          <a:xfrm>
            <a:off x="3999967" y="2706064"/>
            <a:ext cx="214912" cy="214912"/>
            <a:chOff x="4682991" y="1019790"/>
            <a:chExt cx="548640" cy="548640"/>
          </a:xfrm>
        </p:grpSpPr>
        <p:sp>
          <p:nvSpPr>
            <p:cNvPr id="1087" name="Oval 263">
              <a:extLst>
                <a:ext uri="{FF2B5EF4-FFF2-40B4-BE49-F238E27FC236}">
                  <a16:creationId xmlns:a16="http://schemas.microsoft.com/office/drawing/2014/main" id="{00B9D02B-CD3B-4055-9299-1FD6D5CD0EB9}"/>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1088" name="Group 1087">
              <a:extLst>
                <a:ext uri="{FF2B5EF4-FFF2-40B4-BE49-F238E27FC236}">
                  <a16:creationId xmlns:a16="http://schemas.microsoft.com/office/drawing/2014/main" id="{559CA049-6CC2-4F0F-BE3A-C7C7BE9543A5}"/>
                </a:ext>
              </a:extLst>
            </p:cNvPr>
            <p:cNvGrpSpPr/>
            <p:nvPr/>
          </p:nvGrpSpPr>
          <p:grpSpPr>
            <a:xfrm>
              <a:off x="4789549" y="1151957"/>
              <a:ext cx="335524" cy="284307"/>
              <a:chOff x="4780856" y="1109136"/>
              <a:chExt cx="335524" cy="284307"/>
            </a:xfrm>
          </p:grpSpPr>
          <p:sp>
            <p:nvSpPr>
              <p:cNvPr id="1089" name="Freeform 297">
                <a:extLst>
                  <a:ext uri="{FF2B5EF4-FFF2-40B4-BE49-F238E27FC236}">
                    <a16:creationId xmlns:a16="http://schemas.microsoft.com/office/drawing/2014/main" id="{95D16F97-7417-4D40-9FCC-52FDE36E3B6C}"/>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0" name="Freeform 298">
                <a:extLst>
                  <a:ext uri="{FF2B5EF4-FFF2-40B4-BE49-F238E27FC236}">
                    <a16:creationId xmlns:a16="http://schemas.microsoft.com/office/drawing/2014/main" id="{A0DBA1EA-77C0-40FD-9305-0D222ED7266C}"/>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1" name="Freeform 299">
                <a:extLst>
                  <a:ext uri="{FF2B5EF4-FFF2-40B4-BE49-F238E27FC236}">
                    <a16:creationId xmlns:a16="http://schemas.microsoft.com/office/drawing/2014/main" id="{5DBBB93C-7F15-4519-B1CD-3B097ABA8555}"/>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2" name="Freeform 300">
                <a:extLst>
                  <a:ext uri="{FF2B5EF4-FFF2-40B4-BE49-F238E27FC236}">
                    <a16:creationId xmlns:a16="http://schemas.microsoft.com/office/drawing/2014/main" id="{55FB8450-09AF-4D2E-BC2E-76318DA0F971}"/>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grpSp>
      </p:grpSp>
      <p:grpSp>
        <p:nvGrpSpPr>
          <p:cNvPr id="1093" name="Group 1092">
            <a:extLst>
              <a:ext uri="{FF2B5EF4-FFF2-40B4-BE49-F238E27FC236}">
                <a16:creationId xmlns:a16="http://schemas.microsoft.com/office/drawing/2014/main" id="{D1BA719E-BF44-4000-AFCD-8705EB533022}"/>
              </a:ext>
            </a:extLst>
          </p:cNvPr>
          <p:cNvGrpSpPr/>
          <p:nvPr/>
        </p:nvGrpSpPr>
        <p:grpSpPr>
          <a:xfrm>
            <a:off x="4915408" y="2706063"/>
            <a:ext cx="214912" cy="214912"/>
            <a:chOff x="4682991" y="1019790"/>
            <a:chExt cx="548640" cy="548640"/>
          </a:xfrm>
        </p:grpSpPr>
        <p:sp>
          <p:nvSpPr>
            <p:cNvPr id="1094" name="Oval 263">
              <a:extLst>
                <a:ext uri="{FF2B5EF4-FFF2-40B4-BE49-F238E27FC236}">
                  <a16:creationId xmlns:a16="http://schemas.microsoft.com/office/drawing/2014/main" id="{6485886A-D95A-4A9F-9CC1-E4B944F3A484}"/>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grpSp>
          <p:nvGrpSpPr>
            <p:cNvPr id="1095" name="Group 1094">
              <a:extLst>
                <a:ext uri="{FF2B5EF4-FFF2-40B4-BE49-F238E27FC236}">
                  <a16:creationId xmlns:a16="http://schemas.microsoft.com/office/drawing/2014/main" id="{21F944B4-9FB5-4A28-AEBD-E1B578B82AA7}"/>
                </a:ext>
              </a:extLst>
            </p:cNvPr>
            <p:cNvGrpSpPr/>
            <p:nvPr/>
          </p:nvGrpSpPr>
          <p:grpSpPr>
            <a:xfrm>
              <a:off x="4789549" y="1151957"/>
              <a:ext cx="335524" cy="284307"/>
              <a:chOff x="4780856" y="1109136"/>
              <a:chExt cx="335524" cy="284307"/>
            </a:xfrm>
          </p:grpSpPr>
          <p:sp>
            <p:nvSpPr>
              <p:cNvPr id="1096" name="Freeform 297">
                <a:extLst>
                  <a:ext uri="{FF2B5EF4-FFF2-40B4-BE49-F238E27FC236}">
                    <a16:creationId xmlns:a16="http://schemas.microsoft.com/office/drawing/2014/main" id="{C5867917-2EA4-4BA7-81E0-07CEC2B0E9A9}"/>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7" name="Freeform 298">
                <a:extLst>
                  <a:ext uri="{FF2B5EF4-FFF2-40B4-BE49-F238E27FC236}">
                    <a16:creationId xmlns:a16="http://schemas.microsoft.com/office/drawing/2014/main" id="{029B597A-3900-4FB6-B8AC-1F1135EB7C1A}"/>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8" name="Freeform 299">
                <a:extLst>
                  <a:ext uri="{FF2B5EF4-FFF2-40B4-BE49-F238E27FC236}">
                    <a16:creationId xmlns:a16="http://schemas.microsoft.com/office/drawing/2014/main" id="{522C8623-555E-4C23-8E07-368B9600B668}"/>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sp>
            <p:nvSpPr>
              <p:cNvPr id="1099" name="Freeform 300">
                <a:extLst>
                  <a:ext uri="{FF2B5EF4-FFF2-40B4-BE49-F238E27FC236}">
                    <a16:creationId xmlns:a16="http://schemas.microsoft.com/office/drawing/2014/main" id="{DE95A0D7-8775-4966-B45B-7E89897584F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mn-cs"/>
                </a:endParaRPr>
              </a:p>
            </p:txBody>
          </p:sp>
        </p:grpSp>
      </p:grpSp>
      <p:grpSp>
        <p:nvGrpSpPr>
          <p:cNvPr id="1100" name="Group 1099">
            <a:extLst>
              <a:ext uri="{FF2B5EF4-FFF2-40B4-BE49-F238E27FC236}">
                <a16:creationId xmlns:a16="http://schemas.microsoft.com/office/drawing/2014/main" id="{8A7BA850-46DE-4807-86AD-392057E58B7C}"/>
              </a:ext>
            </a:extLst>
          </p:cNvPr>
          <p:cNvGrpSpPr/>
          <p:nvPr/>
        </p:nvGrpSpPr>
        <p:grpSpPr>
          <a:xfrm>
            <a:off x="4630916" y="2706470"/>
            <a:ext cx="214912" cy="214912"/>
            <a:chOff x="4267363" y="2915258"/>
            <a:chExt cx="548640" cy="548640"/>
          </a:xfrm>
        </p:grpSpPr>
        <p:sp>
          <p:nvSpPr>
            <p:cNvPr id="1101" name="Oval 263">
              <a:extLst>
                <a:ext uri="{FF2B5EF4-FFF2-40B4-BE49-F238E27FC236}">
                  <a16:creationId xmlns:a16="http://schemas.microsoft.com/office/drawing/2014/main" id="{FDDC90CB-43CB-4E08-8A9E-8EDB0C8E39BF}"/>
                </a:ext>
              </a:extLst>
            </p:cNvPr>
            <p:cNvSpPr>
              <a:spLocks/>
            </p:cNvSpPr>
            <p:nvPr/>
          </p:nvSpPr>
          <p:spPr bwMode="auto">
            <a:xfrm>
              <a:off x="4267363" y="2915258"/>
              <a:ext cx="548640" cy="548640"/>
            </a:xfrm>
            <a:prstGeom prst="ellipse">
              <a:avLst/>
            </a:prstGeom>
            <a:solidFill>
              <a:srgbClr val="E9E9E9"/>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ea typeface="ＭＳ Ｐゴシック" charset="0"/>
                <a:cs typeface="Arial" panose="020B0604020202020204" pitchFamily="34" charset="0"/>
              </a:endParaRPr>
            </a:p>
          </p:txBody>
        </p:sp>
        <p:sp>
          <p:nvSpPr>
            <p:cNvPr id="1102" name="object 424">
              <a:extLst>
                <a:ext uri="{FF2B5EF4-FFF2-40B4-BE49-F238E27FC236}">
                  <a16:creationId xmlns:a16="http://schemas.microsoft.com/office/drawing/2014/main" id="{19E2AC4C-B415-48DB-8B62-AEF15D0F3C8E}"/>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effectLst/>
                <a:uLnTx/>
                <a:uFillTx/>
                <a:latin typeface="Arial" charset="0"/>
                <a:ea typeface="ＭＳ Ｐゴシック" charset="0"/>
              </a:endParaRPr>
            </a:p>
          </p:txBody>
        </p:sp>
        <p:grpSp>
          <p:nvGrpSpPr>
            <p:cNvPr id="1103" name="Group 1102">
              <a:extLst>
                <a:ext uri="{FF2B5EF4-FFF2-40B4-BE49-F238E27FC236}">
                  <a16:creationId xmlns:a16="http://schemas.microsoft.com/office/drawing/2014/main" id="{91BD55BB-83BF-4C4D-813B-34B02C8512E9}"/>
                </a:ext>
              </a:extLst>
            </p:cNvPr>
            <p:cNvGrpSpPr/>
            <p:nvPr/>
          </p:nvGrpSpPr>
          <p:grpSpPr>
            <a:xfrm>
              <a:off x="4422922" y="3030100"/>
              <a:ext cx="238375" cy="192830"/>
              <a:chOff x="5121843" y="3876582"/>
              <a:chExt cx="437148" cy="353618"/>
            </a:xfrm>
          </p:grpSpPr>
          <p:sp>
            <p:nvSpPr>
              <p:cNvPr id="1104" name="Freeform 176">
                <a:extLst>
                  <a:ext uri="{FF2B5EF4-FFF2-40B4-BE49-F238E27FC236}">
                    <a16:creationId xmlns:a16="http://schemas.microsoft.com/office/drawing/2014/main" id="{0309EBA0-18C3-4E29-8C9F-4FB172E9E7FE}"/>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1105" name="Freeform 177">
                <a:extLst>
                  <a:ext uri="{FF2B5EF4-FFF2-40B4-BE49-F238E27FC236}">
                    <a16:creationId xmlns:a16="http://schemas.microsoft.com/office/drawing/2014/main" id="{503FBC33-AAD7-4764-8D11-F96763B48B59}"/>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1106" name="Freeform 178">
                <a:extLst>
                  <a:ext uri="{FF2B5EF4-FFF2-40B4-BE49-F238E27FC236}">
                    <a16:creationId xmlns:a16="http://schemas.microsoft.com/office/drawing/2014/main" id="{219E5A4E-9C07-459D-807C-F402655AC1E6}"/>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sp>
            <p:nvSpPr>
              <p:cNvPr id="1107" name="Freeform 179">
                <a:extLst>
                  <a:ext uri="{FF2B5EF4-FFF2-40B4-BE49-F238E27FC236}">
                    <a16:creationId xmlns:a16="http://schemas.microsoft.com/office/drawing/2014/main" id="{EB172981-0B0E-4468-B16E-8AEF509889DB}"/>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effectLst/>
                  <a:uLnTx/>
                  <a:uFillTx/>
                  <a:latin typeface="Arial"/>
                  <a:ea typeface="ＭＳ Ｐゴシック" charset="0"/>
                  <a:cs typeface="+mn-cs"/>
                </a:endParaRPr>
              </a:p>
            </p:txBody>
          </p:sp>
        </p:grpSp>
      </p:grpSp>
      <p:grpSp>
        <p:nvGrpSpPr>
          <p:cNvPr id="1108" name="Group 1107">
            <a:extLst>
              <a:ext uri="{FF2B5EF4-FFF2-40B4-BE49-F238E27FC236}">
                <a16:creationId xmlns:a16="http://schemas.microsoft.com/office/drawing/2014/main" id="{9DF59703-C6E6-44BD-829E-67360D88A6D8}"/>
              </a:ext>
            </a:extLst>
          </p:cNvPr>
          <p:cNvGrpSpPr/>
          <p:nvPr/>
        </p:nvGrpSpPr>
        <p:grpSpPr>
          <a:xfrm>
            <a:off x="4285671" y="2706470"/>
            <a:ext cx="214666" cy="214912"/>
            <a:chOff x="4814888" y="2215702"/>
            <a:chExt cx="548006" cy="548640"/>
          </a:xfrm>
        </p:grpSpPr>
        <p:sp>
          <p:nvSpPr>
            <p:cNvPr id="1109" name="Freeform 5">
              <a:extLst>
                <a:ext uri="{FF2B5EF4-FFF2-40B4-BE49-F238E27FC236}">
                  <a16:creationId xmlns:a16="http://schemas.microsoft.com/office/drawing/2014/main" id="{7A729445-0C9E-4778-859E-35ABAF2FDFDA}"/>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0" name="Freeform 6">
              <a:extLst>
                <a:ext uri="{FF2B5EF4-FFF2-40B4-BE49-F238E27FC236}">
                  <a16:creationId xmlns:a16="http://schemas.microsoft.com/office/drawing/2014/main" id="{092270B9-234A-43A8-A0D9-63B76BDFAE26}"/>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1" name="Freeform 7">
              <a:extLst>
                <a:ext uri="{FF2B5EF4-FFF2-40B4-BE49-F238E27FC236}">
                  <a16:creationId xmlns:a16="http://schemas.microsoft.com/office/drawing/2014/main" id="{0732E0C4-14D9-47A0-BD78-7368F47C3B8C}"/>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2" name="Freeform 8">
              <a:extLst>
                <a:ext uri="{FF2B5EF4-FFF2-40B4-BE49-F238E27FC236}">
                  <a16:creationId xmlns:a16="http://schemas.microsoft.com/office/drawing/2014/main" id="{63C4306F-6D5C-4791-811A-8912F7FDC73F}"/>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3" name="Freeform 9">
              <a:extLst>
                <a:ext uri="{FF2B5EF4-FFF2-40B4-BE49-F238E27FC236}">
                  <a16:creationId xmlns:a16="http://schemas.microsoft.com/office/drawing/2014/main" id="{C6FC00D2-A867-4002-951F-9764C8DB3718}"/>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4" name="Freeform 13">
              <a:extLst>
                <a:ext uri="{FF2B5EF4-FFF2-40B4-BE49-F238E27FC236}">
                  <a16:creationId xmlns:a16="http://schemas.microsoft.com/office/drawing/2014/main" id="{B27D92DB-1291-4775-898B-DE2B00A3650C}"/>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5" name="Freeform 14">
              <a:extLst>
                <a:ext uri="{FF2B5EF4-FFF2-40B4-BE49-F238E27FC236}">
                  <a16:creationId xmlns:a16="http://schemas.microsoft.com/office/drawing/2014/main" id="{40B763E8-9CDE-4531-9D18-F372BDAFC3A3}"/>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6" name="Freeform 15">
              <a:extLst>
                <a:ext uri="{FF2B5EF4-FFF2-40B4-BE49-F238E27FC236}">
                  <a16:creationId xmlns:a16="http://schemas.microsoft.com/office/drawing/2014/main" id="{4AB65CC8-8346-474F-B2DA-7CA914ADA541}"/>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7" name="Freeform 16">
              <a:extLst>
                <a:ext uri="{FF2B5EF4-FFF2-40B4-BE49-F238E27FC236}">
                  <a16:creationId xmlns:a16="http://schemas.microsoft.com/office/drawing/2014/main" id="{368E25B6-BABF-4A17-9501-57129DC44D32}"/>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8" name="Freeform 17">
              <a:extLst>
                <a:ext uri="{FF2B5EF4-FFF2-40B4-BE49-F238E27FC236}">
                  <a16:creationId xmlns:a16="http://schemas.microsoft.com/office/drawing/2014/main" id="{6F6B9E97-23FE-4444-A59F-E4D18CAA702F}"/>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19" name="Freeform 18">
              <a:extLst>
                <a:ext uri="{FF2B5EF4-FFF2-40B4-BE49-F238E27FC236}">
                  <a16:creationId xmlns:a16="http://schemas.microsoft.com/office/drawing/2014/main" id="{28707BF4-A3F1-4D38-BB61-B3966E4E9FCB}"/>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20" name="Freeform 10">
              <a:extLst>
                <a:ext uri="{FF2B5EF4-FFF2-40B4-BE49-F238E27FC236}">
                  <a16:creationId xmlns:a16="http://schemas.microsoft.com/office/drawing/2014/main" id="{97562402-A4E6-4C5C-A061-60DE100683BD}"/>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1121" name="Rectangle: Rounded Corners 1120">
              <a:extLst>
                <a:ext uri="{FF2B5EF4-FFF2-40B4-BE49-F238E27FC236}">
                  <a16:creationId xmlns:a16="http://schemas.microsoft.com/office/drawing/2014/main" id="{7704F9B0-E978-4F59-A6FC-0CF7160C40FD}"/>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1122" name="Rectangle: Rounded Corners 1121">
              <a:extLst>
                <a:ext uri="{FF2B5EF4-FFF2-40B4-BE49-F238E27FC236}">
                  <a16:creationId xmlns:a16="http://schemas.microsoft.com/office/drawing/2014/main" id="{82B33511-7F59-4D12-8C2F-90627A8C663B}"/>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sp>
          <p:nvSpPr>
            <p:cNvPr id="1123" name="Rectangle: Rounded Corners 1122">
              <a:extLst>
                <a:ext uri="{FF2B5EF4-FFF2-40B4-BE49-F238E27FC236}">
                  <a16:creationId xmlns:a16="http://schemas.microsoft.com/office/drawing/2014/main" id="{946D7C06-7C1A-4D44-B6BA-AE741CEF4CB5}"/>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CiscoSansTT ExtraLight"/>
                <a:ea typeface="+mn-ea"/>
                <a:cs typeface="+mn-cs"/>
              </a:endParaRPr>
            </a:p>
          </p:txBody>
        </p:sp>
      </p:grpSp>
      <p:grpSp>
        <p:nvGrpSpPr>
          <p:cNvPr id="324" name="Group 323">
            <a:extLst>
              <a:ext uri="{FF2B5EF4-FFF2-40B4-BE49-F238E27FC236}">
                <a16:creationId xmlns:a16="http://schemas.microsoft.com/office/drawing/2014/main" id="{898584ED-563D-4F58-AF0F-97068DA6DEE6}"/>
              </a:ext>
            </a:extLst>
          </p:cNvPr>
          <p:cNvGrpSpPr/>
          <p:nvPr/>
        </p:nvGrpSpPr>
        <p:grpSpPr>
          <a:xfrm>
            <a:off x="4585005" y="3255673"/>
            <a:ext cx="171973" cy="171973"/>
            <a:chOff x="1817606" y="2379531"/>
            <a:chExt cx="594360" cy="594360"/>
          </a:xfrm>
          <a:effectLst>
            <a:glow rad="50800">
              <a:schemeClr val="accent5">
                <a:alpha val="34000"/>
              </a:schemeClr>
            </a:glow>
          </a:effectLst>
        </p:grpSpPr>
        <p:sp>
          <p:nvSpPr>
            <p:cNvPr id="325" name="Freeform 5">
              <a:extLst>
                <a:ext uri="{FF2B5EF4-FFF2-40B4-BE49-F238E27FC236}">
                  <a16:creationId xmlns:a16="http://schemas.microsoft.com/office/drawing/2014/main" id="{D098B7EE-B5DB-4C33-BACF-1EB65C559FF9}"/>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nvGrpSpPr>
            <p:cNvPr id="327" name="Group 157">
              <a:extLst>
                <a:ext uri="{FF2B5EF4-FFF2-40B4-BE49-F238E27FC236}">
                  <a16:creationId xmlns:a16="http://schemas.microsoft.com/office/drawing/2014/main" id="{EF0D5422-AB42-410C-93C9-AC3E8C6228CA}"/>
                </a:ext>
              </a:extLst>
            </p:cNvPr>
            <p:cNvGrpSpPr>
              <a:grpSpLocks noChangeAspect="1"/>
            </p:cNvGrpSpPr>
            <p:nvPr/>
          </p:nvGrpSpPr>
          <p:grpSpPr>
            <a:xfrm>
              <a:off x="1928007" y="2538225"/>
              <a:ext cx="373559" cy="276972"/>
              <a:chOff x="13636625" y="1373188"/>
              <a:chExt cx="1330325" cy="825500"/>
            </a:xfrm>
            <a:solidFill>
              <a:schemeClr val="bg2"/>
            </a:solidFill>
          </p:grpSpPr>
          <p:sp>
            <p:nvSpPr>
              <p:cNvPr id="328" name="Rectangle 17">
                <a:extLst>
                  <a:ext uri="{FF2B5EF4-FFF2-40B4-BE49-F238E27FC236}">
                    <a16:creationId xmlns:a16="http://schemas.microsoft.com/office/drawing/2014/main" id="{AD7173F5-EBBF-44E4-BBFD-C4692A156B4A}"/>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29" name="Rectangle 18">
                <a:extLst>
                  <a:ext uri="{FF2B5EF4-FFF2-40B4-BE49-F238E27FC236}">
                    <a16:creationId xmlns:a16="http://schemas.microsoft.com/office/drawing/2014/main" id="{E609ADF9-E877-45B7-A7A1-2F1EC4BF2A18}"/>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0" name="Rectangle 19">
                <a:extLst>
                  <a:ext uri="{FF2B5EF4-FFF2-40B4-BE49-F238E27FC236}">
                    <a16:creationId xmlns:a16="http://schemas.microsoft.com/office/drawing/2014/main" id="{B090A277-B69A-41D7-A67D-200A080574AA}"/>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1" name="Rectangle 20">
                <a:extLst>
                  <a:ext uri="{FF2B5EF4-FFF2-40B4-BE49-F238E27FC236}">
                    <a16:creationId xmlns:a16="http://schemas.microsoft.com/office/drawing/2014/main" id="{F17D3A2A-E8D0-4907-94EC-5DE6DBD0B3F1}"/>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2" name="Rectangle 21">
                <a:extLst>
                  <a:ext uri="{FF2B5EF4-FFF2-40B4-BE49-F238E27FC236}">
                    <a16:creationId xmlns:a16="http://schemas.microsoft.com/office/drawing/2014/main" id="{AF62CC20-E42C-4059-8258-5A23A8AF4A78}"/>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5" name="Rectangle 22">
                <a:extLst>
                  <a:ext uri="{FF2B5EF4-FFF2-40B4-BE49-F238E27FC236}">
                    <a16:creationId xmlns:a16="http://schemas.microsoft.com/office/drawing/2014/main" id="{334ECE66-232E-4865-9DE8-C40D757ADB43}"/>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6" name="Rectangle 23">
                <a:extLst>
                  <a:ext uri="{FF2B5EF4-FFF2-40B4-BE49-F238E27FC236}">
                    <a16:creationId xmlns:a16="http://schemas.microsoft.com/office/drawing/2014/main" id="{BCDB8AB8-007F-4CE6-A359-961347CA0401}"/>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39" name="Rectangle 24">
                <a:extLst>
                  <a:ext uri="{FF2B5EF4-FFF2-40B4-BE49-F238E27FC236}">
                    <a16:creationId xmlns:a16="http://schemas.microsoft.com/office/drawing/2014/main" id="{FF0B7E04-79C8-4151-9410-E7E51B5B9384}"/>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40" name="Rectangle 25">
                <a:extLst>
                  <a:ext uri="{FF2B5EF4-FFF2-40B4-BE49-F238E27FC236}">
                    <a16:creationId xmlns:a16="http://schemas.microsoft.com/office/drawing/2014/main" id="{4770BA17-4963-4586-B53F-51EA0885C8E0}"/>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41" name="Rectangle 26">
                <a:extLst>
                  <a:ext uri="{FF2B5EF4-FFF2-40B4-BE49-F238E27FC236}">
                    <a16:creationId xmlns:a16="http://schemas.microsoft.com/office/drawing/2014/main" id="{C1C6FB80-EE88-472E-BB0A-352E86623B80}"/>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43" name="Rectangle 27">
                <a:extLst>
                  <a:ext uri="{FF2B5EF4-FFF2-40B4-BE49-F238E27FC236}">
                    <a16:creationId xmlns:a16="http://schemas.microsoft.com/office/drawing/2014/main" id="{C3338BAB-CD03-44D8-9D0E-25E1727142A7}"/>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47" name="Rectangle 28">
                <a:extLst>
                  <a:ext uri="{FF2B5EF4-FFF2-40B4-BE49-F238E27FC236}">
                    <a16:creationId xmlns:a16="http://schemas.microsoft.com/office/drawing/2014/main" id="{40DC5B96-3AC1-4C86-86FE-9277EE7247BE}"/>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84" name="Rectangle 29">
                <a:extLst>
                  <a:ext uri="{FF2B5EF4-FFF2-40B4-BE49-F238E27FC236}">
                    <a16:creationId xmlns:a16="http://schemas.microsoft.com/office/drawing/2014/main" id="{B9D4FAD4-3CD6-4176-BD2F-2FF469D1D5C0}"/>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85" name="Rectangle 30">
                <a:extLst>
                  <a:ext uri="{FF2B5EF4-FFF2-40B4-BE49-F238E27FC236}">
                    <a16:creationId xmlns:a16="http://schemas.microsoft.com/office/drawing/2014/main" id="{F8684737-A0EB-4826-BCB8-17E99A68C451}"/>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89" name="Rectangle 31">
                <a:extLst>
                  <a:ext uri="{FF2B5EF4-FFF2-40B4-BE49-F238E27FC236}">
                    <a16:creationId xmlns:a16="http://schemas.microsoft.com/office/drawing/2014/main" id="{51598218-B8F0-4F75-82B3-1ED1734C4B58}"/>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0" name="Rectangle 32">
                <a:extLst>
                  <a:ext uri="{FF2B5EF4-FFF2-40B4-BE49-F238E27FC236}">
                    <a16:creationId xmlns:a16="http://schemas.microsoft.com/office/drawing/2014/main" id="{D6C3C615-71BF-4AA3-9B01-47D0903D6248}"/>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1" name="Rectangle 33">
                <a:extLst>
                  <a:ext uri="{FF2B5EF4-FFF2-40B4-BE49-F238E27FC236}">
                    <a16:creationId xmlns:a16="http://schemas.microsoft.com/office/drawing/2014/main" id="{B0839AA2-FBA3-4025-9488-FE224EDF8ED7}"/>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2" name="Rectangle 34">
                <a:extLst>
                  <a:ext uri="{FF2B5EF4-FFF2-40B4-BE49-F238E27FC236}">
                    <a16:creationId xmlns:a16="http://schemas.microsoft.com/office/drawing/2014/main" id="{05A1278E-66B1-4C89-86A5-C00E34229F19}"/>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3" name="Rectangle 35">
                <a:extLst>
                  <a:ext uri="{FF2B5EF4-FFF2-40B4-BE49-F238E27FC236}">
                    <a16:creationId xmlns:a16="http://schemas.microsoft.com/office/drawing/2014/main" id="{DC334FE6-F2A2-4495-B638-0332D0B44F6B}"/>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4" name="Rectangle 36">
                <a:extLst>
                  <a:ext uri="{FF2B5EF4-FFF2-40B4-BE49-F238E27FC236}">
                    <a16:creationId xmlns:a16="http://schemas.microsoft.com/office/drawing/2014/main" id="{80ED7C5C-C48D-45AD-AB1E-7FCE1689B36F}"/>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sp>
            <p:nvSpPr>
              <p:cNvPr id="395" name="Rectangle 37">
                <a:extLst>
                  <a:ext uri="{FF2B5EF4-FFF2-40B4-BE49-F238E27FC236}">
                    <a16:creationId xmlns:a16="http://schemas.microsoft.com/office/drawing/2014/main" id="{D57075D3-2284-481F-86E3-4D5A96E4559A}"/>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CiscoSansTT ExtraLight"/>
                  <a:ea typeface="ＭＳ Ｐゴシック" pitchFamily="34" charset="-128"/>
                </a:endParaRPr>
              </a:p>
            </p:txBody>
          </p:sp>
        </p:grpSp>
      </p:grpSp>
      <p:sp>
        <p:nvSpPr>
          <p:cNvPr id="423" name="Rectangle 422">
            <a:extLst>
              <a:ext uri="{FF2B5EF4-FFF2-40B4-BE49-F238E27FC236}">
                <a16:creationId xmlns:a16="http://schemas.microsoft.com/office/drawing/2014/main" id="{56142994-6CB2-43C4-B484-0BFEBCA36828}"/>
              </a:ext>
            </a:extLst>
          </p:cNvPr>
          <p:cNvSpPr/>
          <p:nvPr/>
        </p:nvSpPr>
        <p:spPr>
          <a:xfrm>
            <a:off x="5983484" y="4248225"/>
            <a:ext cx="2216941" cy="553998"/>
          </a:xfrm>
          <a:prstGeom prst="rect">
            <a:avLst/>
          </a:prstGeom>
        </p:spPr>
        <p:txBody>
          <a:bodyPr wrap="square" anchor="t">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lang="en-US" sz="1000" dirty="0">
                <a:latin typeface="CiscoSansTT ExtraLight"/>
              </a:rPr>
              <a:t>3X increase in encrypted communication from malware in a 12-month period</a:t>
            </a:r>
            <a:endParaRPr kumimoji="0" lang="en-US" sz="1000" b="0" i="0" u="none" strike="noStrike" kern="1200" cap="none" spc="0" normalizeH="0" baseline="0" noProof="0" dirty="0">
              <a:ln>
                <a:noFill/>
              </a:ln>
              <a:effectLst/>
              <a:uLnTx/>
              <a:uFillTx/>
              <a:latin typeface="CiscoSansTT ExtraLight"/>
            </a:endParaRPr>
          </a:p>
        </p:txBody>
      </p:sp>
      <p:sp>
        <p:nvSpPr>
          <p:cNvPr id="397" name="Freeform 7">
            <a:extLst>
              <a:ext uri="{FF2B5EF4-FFF2-40B4-BE49-F238E27FC236}">
                <a16:creationId xmlns:a16="http://schemas.microsoft.com/office/drawing/2014/main" id="{4A06D302-448D-4E27-B741-ADFCDAFF1B65}"/>
              </a:ext>
            </a:extLst>
          </p:cNvPr>
          <p:cNvSpPr>
            <a:spLocks noEditPoints="1"/>
          </p:cNvSpPr>
          <p:nvPr/>
        </p:nvSpPr>
        <p:spPr bwMode="auto">
          <a:xfrm>
            <a:off x="3371898" y="366897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398" name="Freeform 7">
            <a:extLst>
              <a:ext uri="{FF2B5EF4-FFF2-40B4-BE49-F238E27FC236}">
                <a16:creationId xmlns:a16="http://schemas.microsoft.com/office/drawing/2014/main" id="{4A06D302-448D-4E27-B741-ADFCDAFF1B65}"/>
              </a:ext>
            </a:extLst>
          </p:cNvPr>
          <p:cNvSpPr>
            <a:spLocks noEditPoints="1"/>
          </p:cNvSpPr>
          <p:nvPr/>
        </p:nvSpPr>
        <p:spPr bwMode="auto">
          <a:xfrm>
            <a:off x="3467938" y="2249640"/>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sp>
        <p:nvSpPr>
          <p:cNvPr id="432" name="Oval 47">
            <a:extLst>
              <a:ext uri="{FF2B5EF4-FFF2-40B4-BE49-F238E27FC236}">
                <a16:creationId xmlns:a16="http://schemas.microsoft.com/office/drawing/2014/main" id="{B7057D2F-DF95-4F26-A801-47A159096704}"/>
              </a:ext>
            </a:extLst>
          </p:cNvPr>
          <p:cNvSpPr>
            <a:spLocks noChangeArrowheads="1"/>
          </p:cNvSpPr>
          <p:nvPr/>
        </p:nvSpPr>
        <p:spPr bwMode="auto">
          <a:xfrm flipH="1">
            <a:off x="5553674" y="3643765"/>
            <a:ext cx="495409" cy="496831"/>
          </a:xfrm>
          <a:prstGeom prst="ellipse">
            <a:avLst/>
          </a:prstGeom>
          <a:solidFill>
            <a:srgbClr val="FFFFFF"/>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CiscoSansTT ExtraLight"/>
              <a:ea typeface="ＭＳ Ｐゴシック" charset="0"/>
            </a:endParaRPr>
          </a:p>
        </p:txBody>
      </p:sp>
      <p:pic>
        <p:nvPicPr>
          <p:cNvPr id="433" name="Picture 432">
            <a:extLst>
              <a:ext uri="{FF2B5EF4-FFF2-40B4-BE49-F238E27FC236}">
                <a16:creationId xmlns:a16="http://schemas.microsoft.com/office/drawing/2014/main" id="{D929EC07-75E2-4B6D-B21E-6CE86B75A751}"/>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27915" y="3834213"/>
            <a:ext cx="46200" cy="77001"/>
          </a:xfrm>
          <a:prstGeom prst="rect">
            <a:avLst/>
          </a:prstGeom>
          <a:ln>
            <a:noFill/>
          </a:ln>
        </p:spPr>
      </p:pic>
      <p:pic>
        <p:nvPicPr>
          <p:cNvPr id="434" name="Picture 433">
            <a:extLst>
              <a:ext uri="{FF2B5EF4-FFF2-40B4-BE49-F238E27FC236}">
                <a16:creationId xmlns:a16="http://schemas.microsoft.com/office/drawing/2014/main" id="{83D56F24-11C8-43C6-89B4-932EAE87F708}"/>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80920" y="3834213"/>
            <a:ext cx="63141" cy="77001"/>
          </a:xfrm>
          <a:prstGeom prst="rect">
            <a:avLst/>
          </a:prstGeom>
          <a:ln>
            <a:noFill/>
          </a:ln>
        </p:spPr>
      </p:pic>
      <p:pic>
        <p:nvPicPr>
          <p:cNvPr id="435" name="Picture 434">
            <a:extLst>
              <a:ext uri="{FF2B5EF4-FFF2-40B4-BE49-F238E27FC236}">
                <a16:creationId xmlns:a16="http://schemas.microsoft.com/office/drawing/2014/main" id="{F5602E2E-92AF-4878-B7E2-D7366012A05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36585" y="3834213"/>
            <a:ext cx="46200" cy="77001"/>
          </a:xfrm>
          <a:prstGeom prst="rect">
            <a:avLst/>
          </a:prstGeom>
          <a:ln>
            <a:noFill/>
          </a:ln>
        </p:spPr>
      </p:pic>
      <p:pic>
        <p:nvPicPr>
          <p:cNvPr id="436" name="Picture 435">
            <a:extLst>
              <a:ext uri="{FF2B5EF4-FFF2-40B4-BE49-F238E27FC236}">
                <a16:creationId xmlns:a16="http://schemas.microsoft.com/office/drawing/2014/main" id="{E6E43537-8DBE-43A1-A31D-207B9047AE95}"/>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89590" y="3834213"/>
            <a:ext cx="63141" cy="77001"/>
          </a:xfrm>
          <a:prstGeom prst="rect">
            <a:avLst/>
          </a:prstGeom>
          <a:ln>
            <a:noFill/>
          </a:ln>
        </p:spPr>
      </p:pic>
      <p:pic>
        <p:nvPicPr>
          <p:cNvPr id="437" name="Picture 436">
            <a:extLst>
              <a:ext uri="{FF2B5EF4-FFF2-40B4-BE49-F238E27FC236}">
                <a16:creationId xmlns:a16="http://schemas.microsoft.com/office/drawing/2014/main" id="{F01E3C22-1291-4DE3-9D36-3D6296D80802}"/>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959534" y="3834213"/>
            <a:ext cx="63141" cy="77001"/>
          </a:xfrm>
          <a:prstGeom prst="rect">
            <a:avLst/>
          </a:prstGeom>
          <a:ln>
            <a:noFill/>
          </a:ln>
        </p:spPr>
      </p:pic>
      <p:grpSp>
        <p:nvGrpSpPr>
          <p:cNvPr id="438" name="Group 437">
            <a:extLst>
              <a:ext uri="{FF2B5EF4-FFF2-40B4-BE49-F238E27FC236}">
                <a16:creationId xmlns:a16="http://schemas.microsoft.com/office/drawing/2014/main" id="{7EBB0C08-B146-4BAC-AAB4-471EDE4D265A}"/>
              </a:ext>
            </a:extLst>
          </p:cNvPr>
          <p:cNvGrpSpPr/>
          <p:nvPr/>
        </p:nvGrpSpPr>
        <p:grpSpPr>
          <a:xfrm>
            <a:off x="5580804" y="3926747"/>
            <a:ext cx="463499" cy="77001"/>
            <a:chOff x="3744652" y="1647804"/>
            <a:chExt cx="715459" cy="118859"/>
          </a:xfrm>
        </p:grpSpPr>
        <p:pic>
          <p:nvPicPr>
            <p:cNvPr id="489" name="Picture 488">
              <a:extLst>
                <a:ext uri="{FF2B5EF4-FFF2-40B4-BE49-F238E27FC236}">
                  <a16:creationId xmlns:a16="http://schemas.microsoft.com/office/drawing/2014/main" id="{A2D27F64-F771-4BF3-88E2-456CE8EC88DF}"/>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75882" y="1647804"/>
              <a:ext cx="71316" cy="118859"/>
            </a:xfrm>
            <a:prstGeom prst="rect">
              <a:avLst/>
            </a:prstGeom>
            <a:ln>
              <a:noFill/>
            </a:ln>
          </p:spPr>
        </p:pic>
        <p:pic>
          <p:nvPicPr>
            <p:cNvPr id="517" name="Picture 516">
              <a:extLst>
                <a:ext uri="{FF2B5EF4-FFF2-40B4-BE49-F238E27FC236}">
                  <a16:creationId xmlns:a16="http://schemas.microsoft.com/office/drawing/2014/main" id="{F1A26199-4363-4C21-AA76-C613D489F71E}"/>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744652" y="1647804"/>
              <a:ext cx="97464" cy="118859"/>
            </a:xfrm>
            <a:prstGeom prst="rect">
              <a:avLst/>
            </a:prstGeom>
            <a:ln>
              <a:noFill/>
            </a:ln>
          </p:spPr>
        </p:pic>
        <p:pic>
          <p:nvPicPr>
            <p:cNvPr id="518" name="Picture 517">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44325" y="1647804"/>
              <a:ext cx="71315" cy="118859"/>
            </a:xfrm>
            <a:prstGeom prst="rect">
              <a:avLst/>
            </a:prstGeom>
            <a:ln>
              <a:noFill/>
            </a:ln>
          </p:spPr>
        </p:pic>
        <p:pic>
          <p:nvPicPr>
            <p:cNvPr id="519" name="Picture 518">
              <a:extLst>
                <a:ext uri="{FF2B5EF4-FFF2-40B4-BE49-F238E27FC236}">
                  <a16:creationId xmlns:a16="http://schemas.microsoft.com/office/drawing/2014/main" id="{3426B7DF-0857-4BDE-A33E-E87A2CEDA0F1}"/>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1087" y="1647804"/>
              <a:ext cx="97465" cy="118859"/>
            </a:xfrm>
            <a:prstGeom prst="rect">
              <a:avLst/>
            </a:prstGeom>
            <a:ln>
              <a:noFill/>
            </a:ln>
          </p:spPr>
        </p:pic>
        <p:pic>
          <p:nvPicPr>
            <p:cNvPr id="520" name="Picture 519">
              <a:extLst>
                <a:ext uri="{FF2B5EF4-FFF2-40B4-BE49-F238E27FC236}">
                  <a16:creationId xmlns:a16="http://schemas.microsoft.com/office/drawing/2014/main" id="{7A917D20-E95F-46A5-8B8C-F7226EEC8D26}"/>
                </a:ext>
              </a:extLst>
            </p:cNvPr>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57563" y="1647804"/>
              <a:ext cx="71315" cy="118859"/>
            </a:xfrm>
            <a:prstGeom prst="rect">
              <a:avLst/>
            </a:prstGeom>
            <a:ln>
              <a:noFill/>
            </a:ln>
          </p:spPr>
        </p:pic>
        <p:pic>
          <p:nvPicPr>
            <p:cNvPr id="521" name="Picture 520">
              <a:extLst>
                <a:ext uri="{FF2B5EF4-FFF2-40B4-BE49-F238E27FC236}">
                  <a16:creationId xmlns:a16="http://schemas.microsoft.com/office/drawing/2014/main" id="{0D8BD12F-B050-4436-B7B6-294436E4D70F}"/>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62647" y="1647804"/>
              <a:ext cx="97464" cy="118859"/>
            </a:xfrm>
            <a:prstGeom prst="rect">
              <a:avLst/>
            </a:prstGeom>
            <a:ln>
              <a:noFill/>
            </a:ln>
          </p:spPr>
        </p:pic>
      </p:grpSp>
      <p:grpSp>
        <p:nvGrpSpPr>
          <p:cNvPr id="439" name="Group 438">
            <a:extLst>
              <a:ext uri="{FF2B5EF4-FFF2-40B4-BE49-F238E27FC236}">
                <a16:creationId xmlns:a16="http://schemas.microsoft.com/office/drawing/2014/main" id="{081F3E3E-F773-4722-BC0E-DA5EC3B715AC}"/>
              </a:ext>
            </a:extLst>
          </p:cNvPr>
          <p:cNvGrpSpPr/>
          <p:nvPr/>
        </p:nvGrpSpPr>
        <p:grpSpPr>
          <a:xfrm>
            <a:off x="5644052" y="4019282"/>
            <a:ext cx="324402" cy="77001"/>
            <a:chOff x="3832730" y="1647804"/>
            <a:chExt cx="500748" cy="118859"/>
          </a:xfrm>
        </p:grpSpPr>
        <p:pic>
          <p:nvPicPr>
            <p:cNvPr id="484" name="Picture 483">
              <a:extLst>
                <a:ext uri="{FF2B5EF4-FFF2-40B4-BE49-F238E27FC236}">
                  <a16:creationId xmlns:a16="http://schemas.microsoft.com/office/drawing/2014/main" id="{A3E5EDFE-69BC-4203-9FEE-9BED5F37E2CE}"/>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62162" y="1647804"/>
              <a:ext cx="71316" cy="118859"/>
            </a:xfrm>
            <a:prstGeom prst="rect">
              <a:avLst/>
            </a:prstGeom>
            <a:ln>
              <a:noFill/>
            </a:ln>
          </p:spPr>
        </p:pic>
        <p:pic>
          <p:nvPicPr>
            <p:cNvPr id="485" name="Picture 484">
              <a:extLst>
                <a:ext uri="{FF2B5EF4-FFF2-40B4-BE49-F238E27FC236}">
                  <a16:creationId xmlns:a16="http://schemas.microsoft.com/office/drawing/2014/main" id="{3451AB94-5B2F-4A4F-91EF-5D2B84533376}"/>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49249" y="1647804"/>
              <a:ext cx="97465" cy="118859"/>
            </a:xfrm>
            <a:prstGeom prst="rect">
              <a:avLst/>
            </a:prstGeom>
            <a:ln>
              <a:noFill/>
            </a:ln>
          </p:spPr>
        </p:pic>
        <p:pic>
          <p:nvPicPr>
            <p:cNvPr id="486" name="Picture 485">
              <a:extLst>
                <a:ext uri="{FF2B5EF4-FFF2-40B4-BE49-F238E27FC236}">
                  <a16:creationId xmlns:a16="http://schemas.microsoft.com/office/drawing/2014/main" id="{500C7677-87B0-4422-8FEE-D83899CC8FB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32730" y="1647804"/>
              <a:ext cx="71315" cy="118859"/>
            </a:xfrm>
            <a:prstGeom prst="rect">
              <a:avLst/>
            </a:prstGeom>
            <a:ln>
              <a:noFill/>
            </a:ln>
          </p:spPr>
        </p:pic>
        <p:pic>
          <p:nvPicPr>
            <p:cNvPr id="487" name="Picture 486">
              <a:extLst>
                <a:ext uri="{FF2B5EF4-FFF2-40B4-BE49-F238E27FC236}">
                  <a16:creationId xmlns:a16="http://schemas.microsoft.com/office/drawing/2014/main" id="{45631BCD-F393-4DEF-84C2-4752A912B5F0}"/>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17454" y="1647804"/>
              <a:ext cx="97464" cy="118859"/>
            </a:xfrm>
            <a:prstGeom prst="rect">
              <a:avLst/>
            </a:prstGeom>
            <a:ln>
              <a:noFill/>
            </a:ln>
          </p:spPr>
        </p:pic>
        <p:pic>
          <p:nvPicPr>
            <p:cNvPr id="488" name="Picture 487">
              <a:extLst>
                <a:ext uri="{FF2B5EF4-FFF2-40B4-BE49-F238E27FC236}">
                  <a16:creationId xmlns:a16="http://schemas.microsoft.com/office/drawing/2014/main" id="{7E0A1445-8F8E-480F-82F4-EA05920B227B}"/>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3351" y="1647804"/>
              <a:ext cx="97465" cy="118859"/>
            </a:xfrm>
            <a:prstGeom prst="rect">
              <a:avLst/>
            </a:prstGeom>
            <a:ln>
              <a:noFill/>
            </a:ln>
          </p:spPr>
        </p:pic>
      </p:grpSp>
      <p:pic>
        <p:nvPicPr>
          <p:cNvPr id="440" name="Picture 439">
            <a:extLst>
              <a:ext uri="{FF2B5EF4-FFF2-40B4-BE49-F238E27FC236}">
                <a16:creationId xmlns:a16="http://schemas.microsoft.com/office/drawing/2014/main" id="{CF9DF003-92D5-4B78-80B6-5AA3C296FA66}"/>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08557" y="3651769"/>
            <a:ext cx="63141" cy="77001"/>
          </a:xfrm>
          <a:prstGeom prst="rect">
            <a:avLst/>
          </a:prstGeom>
          <a:solidFill>
            <a:schemeClr val="bg2"/>
          </a:solidFill>
          <a:ln>
            <a:noFill/>
          </a:ln>
        </p:spPr>
      </p:pic>
      <p:pic>
        <p:nvPicPr>
          <p:cNvPr id="441" name="Picture 440">
            <a:extLst>
              <a:ext uri="{FF2B5EF4-FFF2-40B4-BE49-F238E27FC236}">
                <a16:creationId xmlns:a16="http://schemas.microsoft.com/office/drawing/2014/main" id="{BD2B0207-3213-4DCC-8120-1CE1C9C86BC8}"/>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36667" y="3651769"/>
            <a:ext cx="63141" cy="77001"/>
          </a:xfrm>
          <a:prstGeom prst="rect">
            <a:avLst/>
          </a:prstGeom>
          <a:ln>
            <a:noFill/>
          </a:ln>
        </p:spPr>
      </p:pic>
      <p:pic>
        <p:nvPicPr>
          <p:cNvPr id="442" name="Picture 441">
            <a:extLst>
              <a:ext uri="{FF2B5EF4-FFF2-40B4-BE49-F238E27FC236}">
                <a16:creationId xmlns:a16="http://schemas.microsoft.com/office/drawing/2014/main" id="{8E358E8B-D3BE-4097-AA1F-BC6742D7820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81705" y="3651769"/>
            <a:ext cx="46200" cy="77001"/>
          </a:xfrm>
          <a:prstGeom prst="rect">
            <a:avLst/>
          </a:prstGeom>
          <a:ln>
            <a:noFill/>
          </a:ln>
        </p:spPr>
      </p:pic>
      <p:pic>
        <p:nvPicPr>
          <p:cNvPr id="456" name="Picture 455">
            <a:extLst>
              <a:ext uri="{FF2B5EF4-FFF2-40B4-BE49-F238E27FC236}">
                <a16:creationId xmlns:a16="http://schemas.microsoft.com/office/drawing/2014/main" id="{98735668-6B94-46F9-AFF8-A2B10EFCFF43}"/>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572424" y="3834213"/>
            <a:ext cx="46200" cy="77001"/>
          </a:xfrm>
          <a:prstGeom prst="rect">
            <a:avLst/>
          </a:prstGeom>
          <a:ln>
            <a:noFill/>
          </a:ln>
        </p:spPr>
      </p:pic>
      <p:sp>
        <p:nvSpPr>
          <p:cNvPr id="457" name="Freeform 7">
            <a:extLst>
              <a:ext uri="{FF2B5EF4-FFF2-40B4-BE49-F238E27FC236}">
                <a16:creationId xmlns:a16="http://schemas.microsoft.com/office/drawing/2014/main" id="{234D3F95-CF36-465D-8C7C-4FB2F26569C7}"/>
              </a:ext>
            </a:extLst>
          </p:cNvPr>
          <p:cNvSpPr>
            <a:spLocks noEditPoints="1"/>
          </p:cNvSpPr>
          <p:nvPr/>
        </p:nvSpPr>
        <p:spPr bwMode="auto">
          <a:xfrm>
            <a:off x="5752812" y="3835211"/>
            <a:ext cx="75693" cy="81711"/>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effectLst/>
              <a:uLnTx/>
              <a:uFillTx/>
              <a:latin typeface="Arial"/>
              <a:ea typeface="+mn-ea"/>
              <a:cs typeface="+mn-cs"/>
            </a:endParaRPr>
          </a:p>
        </p:txBody>
      </p:sp>
      <p:grpSp>
        <p:nvGrpSpPr>
          <p:cNvPr id="458" name="Group 457">
            <a:extLst>
              <a:ext uri="{FF2B5EF4-FFF2-40B4-BE49-F238E27FC236}">
                <a16:creationId xmlns:a16="http://schemas.microsoft.com/office/drawing/2014/main" id="{05E346F3-1FC7-4899-A34A-F3F4E8D104AC}"/>
              </a:ext>
            </a:extLst>
          </p:cNvPr>
          <p:cNvGrpSpPr/>
          <p:nvPr/>
        </p:nvGrpSpPr>
        <p:grpSpPr>
          <a:xfrm>
            <a:off x="5842986" y="3919204"/>
            <a:ext cx="68481" cy="86209"/>
            <a:chOff x="2476226" y="-1323925"/>
            <a:chExt cx="1051959" cy="1324272"/>
          </a:xfrm>
        </p:grpSpPr>
        <p:sp>
          <p:nvSpPr>
            <p:cNvPr id="482" name="Freeform 5">
              <a:extLst>
                <a:ext uri="{FF2B5EF4-FFF2-40B4-BE49-F238E27FC236}">
                  <a16:creationId xmlns:a16="http://schemas.microsoft.com/office/drawing/2014/main" id="{DCD87FAC-84C6-4BB4-A83B-5D33C57975F0}"/>
                </a:ext>
              </a:extLst>
            </p:cNvPr>
            <p:cNvSpPr>
              <a:spLocks/>
            </p:cNvSpPr>
            <p:nvPr/>
          </p:nvSpPr>
          <p:spPr bwMode="auto">
            <a:xfrm>
              <a:off x="2476226" y="-1323925"/>
              <a:ext cx="1051959" cy="1324272"/>
            </a:xfrm>
            <a:custGeom>
              <a:avLst/>
              <a:gdLst>
                <a:gd name="T0" fmla="*/ 432 w 433"/>
                <a:gd name="T1" fmla="*/ 34 h 547"/>
                <a:gd name="T2" fmla="*/ 418 w 433"/>
                <a:gd name="T3" fmla="*/ 17 h 547"/>
                <a:gd name="T4" fmla="*/ 372 w 433"/>
                <a:gd name="T5" fmla="*/ 76 h 547"/>
                <a:gd name="T6" fmla="*/ 63 w 433"/>
                <a:gd name="T7" fmla="*/ 77 h 547"/>
                <a:gd name="T8" fmla="*/ 21 w 433"/>
                <a:gd name="T9" fmla="*/ 32 h 547"/>
                <a:gd name="T10" fmla="*/ 6 w 433"/>
                <a:gd name="T11" fmla="*/ 16 h 547"/>
                <a:gd name="T12" fmla="*/ 16 w 433"/>
                <a:gd name="T13" fmla="*/ 111 h 547"/>
                <a:gd name="T14" fmla="*/ 9 w 433"/>
                <a:gd name="T15" fmla="*/ 218 h 547"/>
                <a:gd name="T16" fmla="*/ 13 w 433"/>
                <a:gd name="T17" fmla="*/ 313 h 547"/>
                <a:gd name="T18" fmla="*/ 12 w 433"/>
                <a:gd name="T19" fmla="*/ 351 h 547"/>
                <a:gd name="T20" fmla="*/ 15 w 433"/>
                <a:gd name="T21" fmla="*/ 379 h 547"/>
                <a:gd name="T22" fmla="*/ 18 w 433"/>
                <a:gd name="T23" fmla="*/ 418 h 547"/>
                <a:gd name="T24" fmla="*/ 45 w 433"/>
                <a:gd name="T25" fmla="*/ 418 h 547"/>
                <a:gd name="T26" fmla="*/ 37 w 433"/>
                <a:gd name="T27" fmla="*/ 404 h 547"/>
                <a:gd name="T28" fmla="*/ 34 w 433"/>
                <a:gd name="T29" fmla="*/ 378 h 547"/>
                <a:gd name="T30" fmla="*/ 37 w 433"/>
                <a:gd name="T31" fmla="*/ 352 h 547"/>
                <a:gd name="T32" fmla="*/ 43 w 433"/>
                <a:gd name="T33" fmla="*/ 331 h 547"/>
                <a:gd name="T34" fmla="*/ 131 w 433"/>
                <a:gd name="T35" fmla="*/ 449 h 547"/>
                <a:gd name="T36" fmla="*/ 149 w 433"/>
                <a:gd name="T37" fmla="*/ 516 h 547"/>
                <a:gd name="T38" fmla="*/ 84 w 433"/>
                <a:gd name="T39" fmla="*/ 508 h 547"/>
                <a:gd name="T40" fmla="*/ 56 w 433"/>
                <a:gd name="T41" fmla="*/ 540 h 547"/>
                <a:gd name="T42" fmla="*/ 84 w 433"/>
                <a:gd name="T43" fmla="*/ 547 h 547"/>
                <a:gd name="T44" fmla="*/ 153 w 433"/>
                <a:gd name="T45" fmla="*/ 546 h 547"/>
                <a:gd name="T46" fmla="*/ 169 w 433"/>
                <a:gd name="T47" fmla="*/ 541 h 547"/>
                <a:gd name="T48" fmla="*/ 163 w 433"/>
                <a:gd name="T49" fmla="*/ 447 h 547"/>
                <a:gd name="T50" fmla="*/ 217 w 433"/>
                <a:gd name="T51" fmla="*/ 426 h 547"/>
                <a:gd name="T52" fmla="*/ 268 w 433"/>
                <a:gd name="T53" fmla="*/ 448 h 547"/>
                <a:gd name="T54" fmla="*/ 265 w 433"/>
                <a:gd name="T55" fmla="*/ 541 h 547"/>
                <a:gd name="T56" fmla="*/ 280 w 433"/>
                <a:gd name="T57" fmla="*/ 546 h 547"/>
                <a:gd name="T58" fmla="*/ 349 w 433"/>
                <a:gd name="T59" fmla="*/ 547 h 547"/>
                <a:gd name="T60" fmla="*/ 377 w 433"/>
                <a:gd name="T61" fmla="*/ 540 h 547"/>
                <a:gd name="T62" fmla="*/ 349 w 433"/>
                <a:gd name="T63" fmla="*/ 508 h 547"/>
                <a:gd name="T64" fmla="*/ 283 w 433"/>
                <a:gd name="T65" fmla="*/ 516 h 547"/>
                <a:gd name="T66" fmla="*/ 300 w 433"/>
                <a:gd name="T67" fmla="*/ 448 h 547"/>
                <a:gd name="T68" fmla="*/ 391 w 433"/>
                <a:gd name="T69" fmla="*/ 331 h 547"/>
                <a:gd name="T70" fmla="*/ 396 w 433"/>
                <a:gd name="T71" fmla="*/ 352 h 547"/>
                <a:gd name="T72" fmla="*/ 400 w 433"/>
                <a:gd name="T73" fmla="*/ 378 h 547"/>
                <a:gd name="T74" fmla="*/ 397 w 433"/>
                <a:gd name="T75" fmla="*/ 404 h 547"/>
                <a:gd name="T76" fmla="*/ 388 w 433"/>
                <a:gd name="T77" fmla="*/ 418 h 547"/>
                <a:gd name="T78" fmla="*/ 416 w 433"/>
                <a:gd name="T79" fmla="*/ 418 h 547"/>
                <a:gd name="T80" fmla="*/ 418 w 433"/>
                <a:gd name="T81" fmla="*/ 379 h 547"/>
                <a:gd name="T82" fmla="*/ 422 w 433"/>
                <a:gd name="T83" fmla="*/ 351 h 547"/>
                <a:gd name="T84" fmla="*/ 421 w 433"/>
                <a:gd name="T85" fmla="*/ 313 h 547"/>
                <a:gd name="T86" fmla="*/ 425 w 433"/>
                <a:gd name="T87" fmla="*/ 218 h 547"/>
                <a:gd name="T88" fmla="*/ 417 w 433"/>
                <a:gd name="T89" fmla="*/ 1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547">
                  <a:moveTo>
                    <a:pt x="417" y="111"/>
                  </a:moveTo>
                  <a:cubicBezTo>
                    <a:pt x="423" y="99"/>
                    <a:pt x="427" y="86"/>
                    <a:pt x="430" y="73"/>
                  </a:cubicBezTo>
                  <a:cubicBezTo>
                    <a:pt x="432" y="60"/>
                    <a:pt x="433" y="47"/>
                    <a:pt x="432" y="34"/>
                  </a:cubicBezTo>
                  <a:cubicBezTo>
                    <a:pt x="431" y="28"/>
                    <a:pt x="429" y="22"/>
                    <a:pt x="427" y="16"/>
                  </a:cubicBezTo>
                  <a:cubicBezTo>
                    <a:pt x="425" y="10"/>
                    <a:pt x="422" y="5"/>
                    <a:pt x="419" y="0"/>
                  </a:cubicBezTo>
                  <a:cubicBezTo>
                    <a:pt x="419" y="6"/>
                    <a:pt x="419" y="12"/>
                    <a:pt x="418" y="17"/>
                  </a:cubicBezTo>
                  <a:cubicBezTo>
                    <a:pt x="417" y="22"/>
                    <a:pt x="415" y="27"/>
                    <a:pt x="413" y="32"/>
                  </a:cubicBezTo>
                  <a:cubicBezTo>
                    <a:pt x="408" y="41"/>
                    <a:pt x="402" y="50"/>
                    <a:pt x="395" y="57"/>
                  </a:cubicBezTo>
                  <a:cubicBezTo>
                    <a:pt x="388" y="64"/>
                    <a:pt x="381" y="70"/>
                    <a:pt x="372" y="76"/>
                  </a:cubicBezTo>
                  <a:cubicBezTo>
                    <a:pt x="372" y="76"/>
                    <a:pt x="371" y="77"/>
                    <a:pt x="370" y="77"/>
                  </a:cubicBezTo>
                  <a:cubicBezTo>
                    <a:pt x="332" y="36"/>
                    <a:pt x="277" y="10"/>
                    <a:pt x="217" y="10"/>
                  </a:cubicBezTo>
                  <a:cubicBezTo>
                    <a:pt x="156" y="10"/>
                    <a:pt x="101" y="36"/>
                    <a:pt x="63" y="77"/>
                  </a:cubicBezTo>
                  <a:cubicBezTo>
                    <a:pt x="63" y="77"/>
                    <a:pt x="62" y="76"/>
                    <a:pt x="61" y="76"/>
                  </a:cubicBezTo>
                  <a:cubicBezTo>
                    <a:pt x="53" y="70"/>
                    <a:pt x="45" y="64"/>
                    <a:pt x="38" y="57"/>
                  </a:cubicBezTo>
                  <a:cubicBezTo>
                    <a:pt x="31" y="50"/>
                    <a:pt x="25" y="41"/>
                    <a:pt x="21" y="32"/>
                  </a:cubicBezTo>
                  <a:cubicBezTo>
                    <a:pt x="19" y="27"/>
                    <a:pt x="17" y="22"/>
                    <a:pt x="16" y="17"/>
                  </a:cubicBezTo>
                  <a:cubicBezTo>
                    <a:pt x="15" y="12"/>
                    <a:pt x="14" y="6"/>
                    <a:pt x="15" y="0"/>
                  </a:cubicBezTo>
                  <a:cubicBezTo>
                    <a:pt x="11" y="5"/>
                    <a:pt x="9" y="10"/>
                    <a:pt x="6" y="16"/>
                  </a:cubicBezTo>
                  <a:cubicBezTo>
                    <a:pt x="4" y="22"/>
                    <a:pt x="3" y="28"/>
                    <a:pt x="2" y="34"/>
                  </a:cubicBezTo>
                  <a:cubicBezTo>
                    <a:pt x="0" y="47"/>
                    <a:pt x="1" y="60"/>
                    <a:pt x="4" y="73"/>
                  </a:cubicBezTo>
                  <a:cubicBezTo>
                    <a:pt x="7" y="86"/>
                    <a:pt x="11" y="99"/>
                    <a:pt x="16" y="111"/>
                  </a:cubicBezTo>
                  <a:cubicBezTo>
                    <a:pt x="19" y="117"/>
                    <a:pt x="22" y="123"/>
                    <a:pt x="25" y="128"/>
                  </a:cubicBezTo>
                  <a:cubicBezTo>
                    <a:pt x="26" y="130"/>
                    <a:pt x="26" y="131"/>
                    <a:pt x="27" y="132"/>
                  </a:cubicBezTo>
                  <a:cubicBezTo>
                    <a:pt x="15" y="158"/>
                    <a:pt x="9" y="187"/>
                    <a:pt x="9" y="218"/>
                  </a:cubicBezTo>
                  <a:cubicBezTo>
                    <a:pt x="9" y="244"/>
                    <a:pt x="14" y="269"/>
                    <a:pt x="22" y="292"/>
                  </a:cubicBezTo>
                  <a:cubicBezTo>
                    <a:pt x="22" y="293"/>
                    <a:pt x="21" y="294"/>
                    <a:pt x="21" y="295"/>
                  </a:cubicBezTo>
                  <a:cubicBezTo>
                    <a:pt x="17" y="301"/>
                    <a:pt x="14" y="306"/>
                    <a:pt x="13" y="313"/>
                  </a:cubicBezTo>
                  <a:cubicBezTo>
                    <a:pt x="11" y="319"/>
                    <a:pt x="10" y="325"/>
                    <a:pt x="10" y="331"/>
                  </a:cubicBezTo>
                  <a:cubicBezTo>
                    <a:pt x="11" y="341"/>
                    <a:pt x="11" y="341"/>
                    <a:pt x="11" y="341"/>
                  </a:cubicBezTo>
                  <a:cubicBezTo>
                    <a:pt x="11" y="344"/>
                    <a:pt x="11" y="347"/>
                    <a:pt x="12" y="351"/>
                  </a:cubicBezTo>
                  <a:cubicBezTo>
                    <a:pt x="12" y="354"/>
                    <a:pt x="12" y="357"/>
                    <a:pt x="12" y="360"/>
                  </a:cubicBezTo>
                  <a:cubicBezTo>
                    <a:pt x="13" y="363"/>
                    <a:pt x="13" y="367"/>
                    <a:pt x="13" y="370"/>
                  </a:cubicBezTo>
                  <a:cubicBezTo>
                    <a:pt x="14" y="373"/>
                    <a:pt x="14" y="376"/>
                    <a:pt x="15" y="379"/>
                  </a:cubicBezTo>
                  <a:cubicBezTo>
                    <a:pt x="17" y="389"/>
                    <a:pt x="17" y="389"/>
                    <a:pt x="17" y="389"/>
                  </a:cubicBezTo>
                  <a:cubicBezTo>
                    <a:pt x="19" y="393"/>
                    <a:pt x="20" y="398"/>
                    <a:pt x="22" y="402"/>
                  </a:cubicBezTo>
                  <a:cubicBezTo>
                    <a:pt x="19" y="406"/>
                    <a:pt x="18" y="413"/>
                    <a:pt x="18" y="418"/>
                  </a:cubicBezTo>
                  <a:cubicBezTo>
                    <a:pt x="18" y="426"/>
                    <a:pt x="24" y="431"/>
                    <a:pt x="31" y="431"/>
                  </a:cubicBezTo>
                  <a:cubicBezTo>
                    <a:pt x="39" y="431"/>
                    <a:pt x="45" y="426"/>
                    <a:pt x="45" y="418"/>
                  </a:cubicBezTo>
                  <a:cubicBezTo>
                    <a:pt x="45" y="418"/>
                    <a:pt x="45" y="418"/>
                    <a:pt x="45" y="418"/>
                  </a:cubicBezTo>
                  <a:cubicBezTo>
                    <a:pt x="48" y="416"/>
                    <a:pt x="49" y="412"/>
                    <a:pt x="47" y="408"/>
                  </a:cubicBezTo>
                  <a:cubicBezTo>
                    <a:pt x="45" y="404"/>
                    <a:pt x="40" y="402"/>
                    <a:pt x="37" y="404"/>
                  </a:cubicBezTo>
                  <a:cubicBezTo>
                    <a:pt x="37" y="404"/>
                    <a:pt x="37" y="404"/>
                    <a:pt x="37" y="404"/>
                  </a:cubicBezTo>
                  <a:cubicBezTo>
                    <a:pt x="35" y="403"/>
                    <a:pt x="34" y="402"/>
                    <a:pt x="33" y="402"/>
                  </a:cubicBezTo>
                  <a:cubicBezTo>
                    <a:pt x="33" y="397"/>
                    <a:pt x="33" y="392"/>
                    <a:pt x="33" y="387"/>
                  </a:cubicBezTo>
                  <a:cubicBezTo>
                    <a:pt x="34" y="378"/>
                    <a:pt x="34" y="378"/>
                    <a:pt x="34" y="378"/>
                  </a:cubicBezTo>
                  <a:cubicBezTo>
                    <a:pt x="34" y="375"/>
                    <a:pt x="34" y="372"/>
                    <a:pt x="35" y="369"/>
                  </a:cubicBezTo>
                  <a:cubicBezTo>
                    <a:pt x="35" y="366"/>
                    <a:pt x="35" y="364"/>
                    <a:pt x="36" y="361"/>
                  </a:cubicBezTo>
                  <a:cubicBezTo>
                    <a:pt x="36" y="358"/>
                    <a:pt x="37" y="355"/>
                    <a:pt x="37" y="352"/>
                  </a:cubicBezTo>
                  <a:cubicBezTo>
                    <a:pt x="38" y="349"/>
                    <a:pt x="38" y="346"/>
                    <a:pt x="39" y="343"/>
                  </a:cubicBezTo>
                  <a:cubicBezTo>
                    <a:pt x="42" y="335"/>
                    <a:pt x="42" y="335"/>
                    <a:pt x="42" y="335"/>
                  </a:cubicBezTo>
                  <a:cubicBezTo>
                    <a:pt x="42" y="334"/>
                    <a:pt x="42" y="332"/>
                    <a:pt x="43" y="331"/>
                  </a:cubicBezTo>
                  <a:cubicBezTo>
                    <a:pt x="63" y="363"/>
                    <a:pt x="92" y="388"/>
                    <a:pt x="126" y="405"/>
                  </a:cubicBezTo>
                  <a:cubicBezTo>
                    <a:pt x="125" y="411"/>
                    <a:pt x="125" y="418"/>
                    <a:pt x="127" y="424"/>
                  </a:cubicBezTo>
                  <a:cubicBezTo>
                    <a:pt x="128" y="433"/>
                    <a:pt x="130" y="441"/>
                    <a:pt x="131" y="449"/>
                  </a:cubicBezTo>
                  <a:cubicBezTo>
                    <a:pt x="133" y="457"/>
                    <a:pt x="134" y="466"/>
                    <a:pt x="136" y="474"/>
                  </a:cubicBezTo>
                  <a:cubicBezTo>
                    <a:pt x="138" y="482"/>
                    <a:pt x="140" y="490"/>
                    <a:pt x="143" y="498"/>
                  </a:cubicBezTo>
                  <a:cubicBezTo>
                    <a:pt x="145" y="504"/>
                    <a:pt x="147" y="510"/>
                    <a:pt x="149" y="516"/>
                  </a:cubicBezTo>
                  <a:cubicBezTo>
                    <a:pt x="146" y="513"/>
                    <a:pt x="143" y="510"/>
                    <a:pt x="139" y="508"/>
                  </a:cubicBezTo>
                  <a:cubicBezTo>
                    <a:pt x="130" y="502"/>
                    <a:pt x="121" y="499"/>
                    <a:pt x="112" y="499"/>
                  </a:cubicBezTo>
                  <a:cubicBezTo>
                    <a:pt x="102" y="499"/>
                    <a:pt x="93" y="502"/>
                    <a:pt x="84" y="508"/>
                  </a:cubicBezTo>
                  <a:cubicBezTo>
                    <a:pt x="79" y="511"/>
                    <a:pt x="75" y="515"/>
                    <a:pt x="70" y="520"/>
                  </a:cubicBezTo>
                  <a:cubicBezTo>
                    <a:pt x="68" y="523"/>
                    <a:pt x="65" y="525"/>
                    <a:pt x="63" y="529"/>
                  </a:cubicBezTo>
                  <a:cubicBezTo>
                    <a:pt x="61" y="532"/>
                    <a:pt x="59" y="536"/>
                    <a:pt x="56" y="540"/>
                  </a:cubicBezTo>
                  <a:cubicBezTo>
                    <a:pt x="56" y="545"/>
                    <a:pt x="56" y="545"/>
                    <a:pt x="56" y="545"/>
                  </a:cubicBezTo>
                  <a:cubicBezTo>
                    <a:pt x="61" y="545"/>
                    <a:pt x="65" y="546"/>
                    <a:pt x="70" y="546"/>
                  </a:cubicBezTo>
                  <a:cubicBezTo>
                    <a:pt x="84" y="547"/>
                    <a:pt x="84" y="547"/>
                    <a:pt x="84" y="547"/>
                  </a:cubicBezTo>
                  <a:cubicBezTo>
                    <a:pt x="93" y="547"/>
                    <a:pt x="102" y="547"/>
                    <a:pt x="112" y="547"/>
                  </a:cubicBezTo>
                  <a:cubicBezTo>
                    <a:pt x="121" y="547"/>
                    <a:pt x="130" y="547"/>
                    <a:pt x="139" y="547"/>
                  </a:cubicBezTo>
                  <a:cubicBezTo>
                    <a:pt x="153" y="546"/>
                    <a:pt x="153" y="546"/>
                    <a:pt x="153" y="546"/>
                  </a:cubicBezTo>
                  <a:cubicBezTo>
                    <a:pt x="158" y="546"/>
                    <a:pt x="163" y="545"/>
                    <a:pt x="167" y="545"/>
                  </a:cubicBezTo>
                  <a:cubicBezTo>
                    <a:pt x="167" y="542"/>
                    <a:pt x="167" y="542"/>
                    <a:pt x="167" y="542"/>
                  </a:cubicBezTo>
                  <a:cubicBezTo>
                    <a:pt x="169" y="541"/>
                    <a:pt x="169" y="541"/>
                    <a:pt x="169" y="541"/>
                  </a:cubicBezTo>
                  <a:cubicBezTo>
                    <a:pt x="164" y="526"/>
                    <a:pt x="163" y="510"/>
                    <a:pt x="162" y="495"/>
                  </a:cubicBezTo>
                  <a:cubicBezTo>
                    <a:pt x="162" y="487"/>
                    <a:pt x="162" y="479"/>
                    <a:pt x="162" y="471"/>
                  </a:cubicBezTo>
                  <a:cubicBezTo>
                    <a:pt x="163" y="463"/>
                    <a:pt x="163" y="455"/>
                    <a:pt x="163" y="447"/>
                  </a:cubicBezTo>
                  <a:cubicBezTo>
                    <a:pt x="164" y="439"/>
                    <a:pt x="165" y="431"/>
                    <a:pt x="166" y="424"/>
                  </a:cubicBezTo>
                  <a:cubicBezTo>
                    <a:pt x="166" y="422"/>
                    <a:pt x="167" y="421"/>
                    <a:pt x="167" y="420"/>
                  </a:cubicBezTo>
                  <a:cubicBezTo>
                    <a:pt x="183" y="424"/>
                    <a:pt x="199" y="426"/>
                    <a:pt x="217" y="426"/>
                  </a:cubicBezTo>
                  <a:cubicBezTo>
                    <a:pt x="233" y="426"/>
                    <a:pt x="248" y="424"/>
                    <a:pt x="263" y="420"/>
                  </a:cubicBezTo>
                  <a:cubicBezTo>
                    <a:pt x="263" y="422"/>
                    <a:pt x="263" y="423"/>
                    <a:pt x="264" y="424"/>
                  </a:cubicBezTo>
                  <a:cubicBezTo>
                    <a:pt x="265" y="432"/>
                    <a:pt x="267" y="440"/>
                    <a:pt x="268" y="448"/>
                  </a:cubicBezTo>
                  <a:cubicBezTo>
                    <a:pt x="268" y="455"/>
                    <a:pt x="269" y="463"/>
                    <a:pt x="269" y="471"/>
                  </a:cubicBezTo>
                  <a:cubicBezTo>
                    <a:pt x="270" y="479"/>
                    <a:pt x="270" y="487"/>
                    <a:pt x="270" y="495"/>
                  </a:cubicBezTo>
                  <a:cubicBezTo>
                    <a:pt x="270" y="510"/>
                    <a:pt x="269" y="526"/>
                    <a:pt x="265" y="541"/>
                  </a:cubicBezTo>
                  <a:cubicBezTo>
                    <a:pt x="266" y="542"/>
                    <a:pt x="266" y="542"/>
                    <a:pt x="266" y="542"/>
                  </a:cubicBezTo>
                  <a:cubicBezTo>
                    <a:pt x="266" y="545"/>
                    <a:pt x="266" y="545"/>
                    <a:pt x="266" y="545"/>
                  </a:cubicBezTo>
                  <a:cubicBezTo>
                    <a:pt x="271" y="545"/>
                    <a:pt x="275" y="546"/>
                    <a:pt x="280" y="546"/>
                  </a:cubicBezTo>
                  <a:cubicBezTo>
                    <a:pt x="294" y="547"/>
                    <a:pt x="294" y="547"/>
                    <a:pt x="294" y="547"/>
                  </a:cubicBezTo>
                  <a:cubicBezTo>
                    <a:pt x="303" y="547"/>
                    <a:pt x="312" y="547"/>
                    <a:pt x="322" y="547"/>
                  </a:cubicBezTo>
                  <a:cubicBezTo>
                    <a:pt x="331" y="547"/>
                    <a:pt x="340" y="547"/>
                    <a:pt x="349" y="547"/>
                  </a:cubicBezTo>
                  <a:cubicBezTo>
                    <a:pt x="363" y="546"/>
                    <a:pt x="363" y="546"/>
                    <a:pt x="363" y="546"/>
                  </a:cubicBezTo>
                  <a:cubicBezTo>
                    <a:pt x="368" y="546"/>
                    <a:pt x="373" y="545"/>
                    <a:pt x="377" y="545"/>
                  </a:cubicBezTo>
                  <a:cubicBezTo>
                    <a:pt x="377" y="540"/>
                    <a:pt x="377" y="540"/>
                    <a:pt x="377" y="540"/>
                  </a:cubicBezTo>
                  <a:cubicBezTo>
                    <a:pt x="375" y="536"/>
                    <a:pt x="373" y="532"/>
                    <a:pt x="370" y="529"/>
                  </a:cubicBezTo>
                  <a:cubicBezTo>
                    <a:pt x="368" y="525"/>
                    <a:pt x="366" y="523"/>
                    <a:pt x="363" y="520"/>
                  </a:cubicBezTo>
                  <a:cubicBezTo>
                    <a:pt x="359" y="515"/>
                    <a:pt x="354" y="511"/>
                    <a:pt x="349" y="508"/>
                  </a:cubicBezTo>
                  <a:cubicBezTo>
                    <a:pt x="340" y="502"/>
                    <a:pt x="331" y="499"/>
                    <a:pt x="322" y="499"/>
                  </a:cubicBezTo>
                  <a:cubicBezTo>
                    <a:pt x="312" y="499"/>
                    <a:pt x="303" y="502"/>
                    <a:pt x="294" y="508"/>
                  </a:cubicBezTo>
                  <a:cubicBezTo>
                    <a:pt x="290" y="510"/>
                    <a:pt x="287" y="513"/>
                    <a:pt x="283" y="516"/>
                  </a:cubicBezTo>
                  <a:cubicBezTo>
                    <a:pt x="286" y="510"/>
                    <a:pt x="288" y="504"/>
                    <a:pt x="290" y="498"/>
                  </a:cubicBezTo>
                  <a:cubicBezTo>
                    <a:pt x="292" y="489"/>
                    <a:pt x="294" y="481"/>
                    <a:pt x="296" y="473"/>
                  </a:cubicBezTo>
                  <a:cubicBezTo>
                    <a:pt x="297" y="465"/>
                    <a:pt x="298" y="456"/>
                    <a:pt x="300" y="448"/>
                  </a:cubicBezTo>
                  <a:cubicBezTo>
                    <a:pt x="300" y="440"/>
                    <a:pt x="302" y="432"/>
                    <a:pt x="303" y="423"/>
                  </a:cubicBezTo>
                  <a:cubicBezTo>
                    <a:pt x="304" y="418"/>
                    <a:pt x="304" y="412"/>
                    <a:pt x="304" y="407"/>
                  </a:cubicBezTo>
                  <a:cubicBezTo>
                    <a:pt x="339" y="390"/>
                    <a:pt x="370" y="364"/>
                    <a:pt x="391" y="331"/>
                  </a:cubicBezTo>
                  <a:cubicBezTo>
                    <a:pt x="391" y="332"/>
                    <a:pt x="392" y="334"/>
                    <a:pt x="392" y="335"/>
                  </a:cubicBezTo>
                  <a:cubicBezTo>
                    <a:pt x="394" y="343"/>
                    <a:pt x="394" y="343"/>
                    <a:pt x="394" y="343"/>
                  </a:cubicBezTo>
                  <a:cubicBezTo>
                    <a:pt x="395" y="346"/>
                    <a:pt x="396" y="349"/>
                    <a:pt x="396" y="352"/>
                  </a:cubicBezTo>
                  <a:cubicBezTo>
                    <a:pt x="397" y="355"/>
                    <a:pt x="397" y="358"/>
                    <a:pt x="398" y="361"/>
                  </a:cubicBezTo>
                  <a:cubicBezTo>
                    <a:pt x="398" y="364"/>
                    <a:pt x="399" y="366"/>
                    <a:pt x="399" y="369"/>
                  </a:cubicBezTo>
                  <a:cubicBezTo>
                    <a:pt x="399" y="372"/>
                    <a:pt x="400" y="375"/>
                    <a:pt x="400" y="378"/>
                  </a:cubicBezTo>
                  <a:cubicBezTo>
                    <a:pt x="400" y="387"/>
                    <a:pt x="400" y="387"/>
                    <a:pt x="400" y="387"/>
                  </a:cubicBezTo>
                  <a:cubicBezTo>
                    <a:pt x="401" y="392"/>
                    <a:pt x="401" y="397"/>
                    <a:pt x="400" y="402"/>
                  </a:cubicBezTo>
                  <a:cubicBezTo>
                    <a:pt x="399" y="402"/>
                    <a:pt x="398" y="403"/>
                    <a:pt x="397" y="404"/>
                  </a:cubicBezTo>
                  <a:cubicBezTo>
                    <a:pt x="397" y="404"/>
                    <a:pt x="397" y="404"/>
                    <a:pt x="396" y="404"/>
                  </a:cubicBezTo>
                  <a:cubicBezTo>
                    <a:pt x="393" y="402"/>
                    <a:pt x="389" y="404"/>
                    <a:pt x="387" y="408"/>
                  </a:cubicBezTo>
                  <a:cubicBezTo>
                    <a:pt x="385" y="412"/>
                    <a:pt x="386" y="416"/>
                    <a:pt x="388" y="418"/>
                  </a:cubicBezTo>
                  <a:cubicBezTo>
                    <a:pt x="388" y="418"/>
                    <a:pt x="388" y="418"/>
                    <a:pt x="388" y="418"/>
                  </a:cubicBezTo>
                  <a:cubicBezTo>
                    <a:pt x="388" y="426"/>
                    <a:pt x="395" y="431"/>
                    <a:pt x="402" y="431"/>
                  </a:cubicBezTo>
                  <a:cubicBezTo>
                    <a:pt x="410" y="431"/>
                    <a:pt x="416" y="426"/>
                    <a:pt x="416" y="418"/>
                  </a:cubicBezTo>
                  <a:cubicBezTo>
                    <a:pt x="416" y="413"/>
                    <a:pt x="415" y="406"/>
                    <a:pt x="412" y="402"/>
                  </a:cubicBezTo>
                  <a:cubicBezTo>
                    <a:pt x="413" y="398"/>
                    <a:pt x="415" y="393"/>
                    <a:pt x="416" y="389"/>
                  </a:cubicBezTo>
                  <a:cubicBezTo>
                    <a:pt x="418" y="379"/>
                    <a:pt x="418" y="379"/>
                    <a:pt x="418" y="379"/>
                  </a:cubicBezTo>
                  <a:cubicBezTo>
                    <a:pt x="419" y="376"/>
                    <a:pt x="420" y="373"/>
                    <a:pt x="420" y="370"/>
                  </a:cubicBezTo>
                  <a:cubicBezTo>
                    <a:pt x="421" y="367"/>
                    <a:pt x="421" y="363"/>
                    <a:pt x="421" y="360"/>
                  </a:cubicBezTo>
                  <a:cubicBezTo>
                    <a:pt x="421" y="357"/>
                    <a:pt x="422" y="354"/>
                    <a:pt x="422" y="351"/>
                  </a:cubicBezTo>
                  <a:cubicBezTo>
                    <a:pt x="422" y="347"/>
                    <a:pt x="422" y="344"/>
                    <a:pt x="423" y="341"/>
                  </a:cubicBezTo>
                  <a:cubicBezTo>
                    <a:pt x="423" y="331"/>
                    <a:pt x="423" y="331"/>
                    <a:pt x="423" y="331"/>
                  </a:cubicBezTo>
                  <a:cubicBezTo>
                    <a:pt x="424" y="325"/>
                    <a:pt x="423" y="319"/>
                    <a:pt x="421" y="313"/>
                  </a:cubicBezTo>
                  <a:cubicBezTo>
                    <a:pt x="419" y="306"/>
                    <a:pt x="416" y="301"/>
                    <a:pt x="413" y="295"/>
                  </a:cubicBezTo>
                  <a:cubicBezTo>
                    <a:pt x="412" y="294"/>
                    <a:pt x="412" y="293"/>
                    <a:pt x="411" y="292"/>
                  </a:cubicBezTo>
                  <a:cubicBezTo>
                    <a:pt x="420" y="269"/>
                    <a:pt x="425" y="244"/>
                    <a:pt x="425" y="218"/>
                  </a:cubicBezTo>
                  <a:cubicBezTo>
                    <a:pt x="425" y="187"/>
                    <a:pt x="418" y="158"/>
                    <a:pt x="406" y="132"/>
                  </a:cubicBezTo>
                  <a:cubicBezTo>
                    <a:pt x="407" y="131"/>
                    <a:pt x="408" y="130"/>
                    <a:pt x="409" y="128"/>
                  </a:cubicBezTo>
                  <a:cubicBezTo>
                    <a:pt x="412" y="123"/>
                    <a:pt x="415" y="117"/>
                    <a:pt x="417" y="1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483" name="Freeform 334">
              <a:extLst>
                <a:ext uri="{FF2B5EF4-FFF2-40B4-BE49-F238E27FC236}">
                  <a16:creationId xmlns:a16="http://schemas.microsoft.com/office/drawing/2014/main" id="{32557A3B-73B5-41A5-95D3-7490D199AD0C}"/>
                </a:ext>
              </a:extLst>
            </p:cNvPr>
            <p:cNvSpPr>
              <a:spLocks noEditPoints="1"/>
            </p:cNvSpPr>
            <p:nvPr/>
          </p:nvSpPr>
          <p:spPr bwMode="auto">
            <a:xfrm>
              <a:off x="2774713" y="-1084292"/>
              <a:ext cx="454985" cy="608776"/>
            </a:xfrm>
            <a:custGeom>
              <a:avLst/>
              <a:gdLst>
                <a:gd name="T0" fmla="*/ 88 w 88"/>
                <a:gd name="T1" fmla="*/ 31 h 108"/>
                <a:gd name="T2" fmla="*/ 68 w 88"/>
                <a:gd name="T3" fmla="*/ 23 h 108"/>
                <a:gd name="T4" fmla="*/ 61 w 88"/>
                <a:gd name="T5" fmla="*/ 1 h 108"/>
                <a:gd name="T6" fmla="*/ 59 w 88"/>
                <a:gd name="T7" fmla="*/ 0 h 108"/>
                <a:gd name="T8" fmla="*/ 29 w 88"/>
                <a:gd name="T9" fmla="*/ 0 h 108"/>
                <a:gd name="T10" fmla="*/ 26 w 88"/>
                <a:gd name="T11" fmla="*/ 2 h 108"/>
                <a:gd name="T12" fmla="*/ 20 w 88"/>
                <a:gd name="T13" fmla="*/ 23 h 108"/>
                <a:gd name="T14" fmla="*/ 0 w 88"/>
                <a:gd name="T15" fmla="*/ 31 h 108"/>
                <a:gd name="T16" fmla="*/ 17 w 88"/>
                <a:gd name="T17" fmla="*/ 36 h 108"/>
                <a:gd name="T18" fmla="*/ 16 w 88"/>
                <a:gd name="T19" fmla="*/ 45 h 108"/>
                <a:gd name="T20" fmla="*/ 17 w 88"/>
                <a:gd name="T21" fmla="*/ 54 h 108"/>
                <a:gd name="T22" fmla="*/ 16 w 88"/>
                <a:gd name="T23" fmla="*/ 54 h 108"/>
                <a:gd name="T24" fmla="*/ 12 w 88"/>
                <a:gd name="T25" fmla="*/ 58 h 108"/>
                <a:gd name="T26" fmla="*/ 12 w 88"/>
                <a:gd name="T27" fmla="*/ 63 h 108"/>
                <a:gd name="T28" fmla="*/ 5 w 88"/>
                <a:gd name="T29" fmla="*/ 72 h 108"/>
                <a:gd name="T30" fmla="*/ 5 w 88"/>
                <a:gd name="T31" fmla="*/ 100 h 108"/>
                <a:gd name="T32" fmla="*/ 13 w 88"/>
                <a:gd name="T33" fmla="*/ 108 h 108"/>
                <a:gd name="T34" fmla="*/ 43 w 88"/>
                <a:gd name="T35" fmla="*/ 108 h 108"/>
                <a:gd name="T36" fmla="*/ 43 w 88"/>
                <a:gd name="T37" fmla="*/ 71 h 108"/>
                <a:gd name="T38" fmla="*/ 46 w 88"/>
                <a:gd name="T39" fmla="*/ 71 h 108"/>
                <a:gd name="T40" fmla="*/ 46 w 88"/>
                <a:gd name="T41" fmla="*/ 108 h 108"/>
                <a:gd name="T42" fmla="*/ 76 w 88"/>
                <a:gd name="T43" fmla="*/ 107 h 108"/>
                <a:gd name="T44" fmla="*/ 84 w 88"/>
                <a:gd name="T45" fmla="*/ 99 h 108"/>
                <a:gd name="T46" fmla="*/ 83 w 88"/>
                <a:gd name="T47" fmla="*/ 71 h 108"/>
                <a:gd name="T48" fmla="*/ 77 w 88"/>
                <a:gd name="T49" fmla="*/ 63 h 108"/>
                <a:gd name="T50" fmla="*/ 77 w 88"/>
                <a:gd name="T51" fmla="*/ 58 h 108"/>
                <a:gd name="T52" fmla="*/ 72 w 88"/>
                <a:gd name="T53" fmla="*/ 53 h 108"/>
                <a:gd name="T54" fmla="*/ 71 w 88"/>
                <a:gd name="T55" fmla="*/ 53 h 108"/>
                <a:gd name="T56" fmla="*/ 73 w 88"/>
                <a:gd name="T57" fmla="*/ 45 h 108"/>
                <a:gd name="T58" fmla="*/ 71 w 88"/>
                <a:gd name="T59" fmla="*/ 36 h 108"/>
                <a:gd name="T60" fmla="*/ 88 w 88"/>
                <a:gd name="T61" fmla="*/ 31 h 108"/>
                <a:gd name="T62" fmla="*/ 63 w 88"/>
                <a:gd name="T63" fmla="*/ 53 h 108"/>
                <a:gd name="T64" fmla="*/ 60 w 88"/>
                <a:gd name="T65" fmla="*/ 53 h 108"/>
                <a:gd name="T66" fmla="*/ 55 w 88"/>
                <a:gd name="T67" fmla="*/ 58 h 108"/>
                <a:gd name="T68" fmla="*/ 56 w 88"/>
                <a:gd name="T69" fmla="*/ 67 h 108"/>
                <a:gd name="T70" fmla="*/ 33 w 88"/>
                <a:gd name="T71" fmla="*/ 67 h 108"/>
                <a:gd name="T72" fmla="*/ 33 w 88"/>
                <a:gd name="T73" fmla="*/ 58 h 108"/>
                <a:gd name="T74" fmla="*/ 28 w 88"/>
                <a:gd name="T75" fmla="*/ 54 h 108"/>
                <a:gd name="T76" fmla="*/ 25 w 88"/>
                <a:gd name="T77" fmla="*/ 54 h 108"/>
                <a:gd name="T78" fmla="*/ 23 w 88"/>
                <a:gd name="T79" fmla="*/ 49 h 108"/>
                <a:gd name="T80" fmla="*/ 23 w 88"/>
                <a:gd name="T81" fmla="*/ 41 h 108"/>
                <a:gd name="T82" fmla="*/ 24 w 88"/>
                <a:gd name="T83" fmla="*/ 37 h 108"/>
                <a:gd name="T84" fmla="*/ 43 w 88"/>
                <a:gd name="T85" fmla="*/ 38 h 108"/>
                <a:gd name="T86" fmla="*/ 44 w 88"/>
                <a:gd name="T87" fmla="*/ 38 h 108"/>
                <a:gd name="T88" fmla="*/ 44 w 88"/>
                <a:gd name="T89" fmla="*/ 38 h 108"/>
                <a:gd name="T90" fmla="*/ 45 w 88"/>
                <a:gd name="T91" fmla="*/ 38 h 108"/>
                <a:gd name="T92" fmla="*/ 64 w 88"/>
                <a:gd name="T93" fmla="*/ 37 h 108"/>
                <a:gd name="T94" fmla="*/ 65 w 88"/>
                <a:gd name="T95" fmla="*/ 40 h 108"/>
                <a:gd name="T96" fmla="*/ 65 w 88"/>
                <a:gd name="T97" fmla="*/ 49 h 108"/>
                <a:gd name="T98" fmla="*/ 63 w 88"/>
                <a:gd name="T99"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108">
                  <a:moveTo>
                    <a:pt x="88" y="31"/>
                  </a:moveTo>
                  <a:cubicBezTo>
                    <a:pt x="88" y="28"/>
                    <a:pt x="80" y="24"/>
                    <a:pt x="68" y="23"/>
                  </a:cubicBezTo>
                  <a:cubicBezTo>
                    <a:pt x="68" y="23"/>
                    <a:pt x="68" y="23"/>
                    <a:pt x="61" y="1"/>
                  </a:cubicBezTo>
                  <a:cubicBezTo>
                    <a:pt x="61" y="0"/>
                    <a:pt x="60" y="0"/>
                    <a:pt x="59" y="0"/>
                  </a:cubicBezTo>
                  <a:cubicBezTo>
                    <a:pt x="49" y="0"/>
                    <a:pt x="39" y="0"/>
                    <a:pt x="29" y="0"/>
                  </a:cubicBezTo>
                  <a:cubicBezTo>
                    <a:pt x="27" y="0"/>
                    <a:pt x="27" y="1"/>
                    <a:pt x="26" y="2"/>
                  </a:cubicBezTo>
                  <a:cubicBezTo>
                    <a:pt x="26" y="2"/>
                    <a:pt x="26" y="2"/>
                    <a:pt x="20" y="23"/>
                  </a:cubicBezTo>
                  <a:cubicBezTo>
                    <a:pt x="8" y="25"/>
                    <a:pt x="0" y="28"/>
                    <a:pt x="0" y="31"/>
                  </a:cubicBezTo>
                  <a:cubicBezTo>
                    <a:pt x="0" y="33"/>
                    <a:pt x="7" y="35"/>
                    <a:pt x="17" y="36"/>
                  </a:cubicBezTo>
                  <a:cubicBezTo>
                    <a:pt x="16" y="39"/>
                    <a:pt x="16" y="42"/>
                    <a:pt x="16" y="45"/>
                  </a:cubicBezTo>
                  <a:cubicBezTo>
                    <a:pt x="16" y="48"/>
                    <a:pt x="16" y="51"/>
                    <a:pt x="17" y="54"/>
                  </a:cubicBezTo>
                  <a:cubicBezTo>
                    <a:pt x="17" y="54"/>
                    <a:pt x="17" y="54"/>
                    <a:pt x="16" y="54"/>
                  </a:cubicBezTo>
                  <a:cubicBezTo>
                    <a:pt x="14" y="54"/>
                    <a:pt x="12" y="56"/>
                    <a:pt x="12" y="58"/>
                  </a:cubicBezTo>
                  <a:cubicBezTo>
                    <a:pt x="12" y="58"/>
                    <a:pt x="12" y="58"/>
                    <a:pt x="12" y="63"/>
                  </a:cubicBezTo>
                  <a:cubicBezTo>
                    <a:pt x="8" y="64"/>
                    <a:pt x="5" y="67"/>
                    <a:pt x="5" y="72"/>
                  </a:cubicBezTo>
                  <a:cubicBezTo>
                    <a:pt x="5" y="72"/>
                    <a:pt x="5" y="72"/>
                    <a:pt x="5" y="100"/>
                  </a:cubicBezTo>
                  <a:cubicBezTo>
                    <a:pt x="5" y="104"/>
                    <a:pt x="9" y="108"/>
                    <a:pt x="13" y="108"/>
                  </a:cubicBezTo>
                  <a:cubicBezTo>
                    <a:pt x="13" y="108"/>
                    <a:pt x="13" y="108"/>
                    <a:pt x="43" y="108"/>
                  </a:cubicBezTo>
                  <a:cubicBezTo>
                    <a:pt x="43" y="108"/>
                    <a:pt x="43" y="108"/>
                    <a:pt x="43" y="71"/>
                  </a:cubicBezTo>
                  <a:cubicBezTo>
                    <a:pt x="44" y="71"/>
                    <a:pt x="45" y="71"/>
                    <a:pt x="46" y="71"/>
                  </a:cubicBezTo>
                  <a:cubicBezTo>
                    <a:pt x="46" y="71"/>
                    <a:pt x="46" y="71"/>
                    <a:pt x="46" y="108"/>
                  </a:cubicBezTo>
                  <a:cubicBezTo>
                    <a:pt x="46" y="108"/>
                    <a:pt x="46" y="108"/>
                    <a:pt x="76" y="107"/>
                  </a:cubicBezTo>
                  <a:cubicBezTo>
                    <a:pt x="80" y="107"/>
                    <a:pt x="84" y="104"/>
                    <a:pt x="84" y="99"/>
                  </a:cubicBezTo>
                  <a:cubicBezTo>
                    <a:pt x="84" y="99"/>
                    <a:pt x="84" y="99"/>
                    <a:pt x="83" y="71"/>
                  </a:cubicBezTo>
                  <a:cubicBezTo>
                    <a:pt x="83" y="67"/>
                    <a:pt x="81" y="63"/>
                    <a:pt x="77" y="63"/>
                  </a:cubicBezTo>
                  <a:cubicBezTo>
                    <a:pt x="77" y="63"/>
                    <a:pt x="77" y="63"/>
                    <a:pt x="77" y="58"/>
                  </a:cubicBezTo>
                  <a:cubicBezTo>
                    <a:pt x="77" y="55"/>
                    <a:pt x="75" y="53"/>
                    <a:pt x="72" y="53"/>
                  </a:cubicBezTo>
                  <a:cubicBezTo>
                    <a:pt x="72" y="53"/>
                    <a:pt x="72" y="53"/>
                    <a:pt x="71" y="53"/>
                  </a:cubicBezTo>
                  <a:cubicBezTo>
                    <a:pt x="72" y="51"/>
                    <a:pt x="73" y="48"/>
                    <a:pt x="73" y="45"/>
                  </a:cubicBezTo>
                  <a:cubicBezTo>
                    <a:pt x="73" y="42"/>
                    <a:pt x="72" y="39"/>
                    <a:pt x="71" y="36"/>
                  </a:cubicBezTo>
                  <a:cubicBezTo>
                    <a:pt x="82" y="34"/>
                    <a:pt x="88" y="32"/>
                    <a:pt x="88" y="31"/>
                  </a:cubicBezTo>
                  <a:close/>
                  <a:moveTo>
                    <a:pt x="63" y="53"/>
                  </a:moveTo>
                  <a:cubicBezTo>
                    <a:pt x="63" y="53"/>
                    <a:pt x="63" y="53"/>
                    <a:pt x="60" y="53"/>
                  </a:cubicBezTo>
                  <a:cubicBezTo>
                    <a:pt x="57" y="53"/>
                    <a:pt x="55" y="56"/>
                    <a:pt x="55" y="58"/>
                  </a:cubicBezTo>
                  <a:cubicBezTo>
                    <a:pt x="55" y="58"/>
                    <a:pt x="55" y="58"/>
                    <a:pt x="56" y="67"/>
                  </a:cubicBezTo>
                  <a:cubicBezTo>
                    <a:pt x="49" y="71"/>
                    <a:pt x="40" y="71"/>
                    <a:pt x="33" y="67"/>
                  </a:cubicBezTo>
                  <a:cubicBezTo>
                    <a:pt x="33" y="67"/>
                    <a:pt x="33" y="67"/>
                    <a:pt x="33" y="58"/>
                  </a:cubicBezTo>
                  <a:cubicBezTo>
                    <a:pt x="33" y="56"/>
                    <a:pt x="31" y="54"/>
                    <a:pt x="28" y="54"/>
                  </a:cubicBezTo>
                  <a:cubicBezTo>
                    <a:pt x="28" y="54"/>
                    <a:pt x="28" y="54"/>
                    <a:pt x="25" y="54"/>
                  </a:cubicBezTo>
                  <a:cubicBezTo>
                    <a:pt x="24" y="53"/>
                    <a:pt x="23" y="51"/>
                    <a:pt x="23" y="49"/>
                  </a:cubicBezTo>
                  <a:cubicBezTo>
                    <a:pt x="23" y="49"/>
                    <a:pt x="23" y="49"/>
                    <a:pt x="23" y="41"/>
                  </a:cubicBezTo>
                  <a:cubicBezTo>
                    <a:pt x="23" y="39"/>
                    <a:pt x="23" y="38"/>
                    <a:pt x="24" y="37"/>
                  </a:cubicBezTo>
                  <a:cubicBezTo>
                    <a:pt x="30" y="38"/>
                    <a:pt x="36" y="38"/>
                    <a:pt x="43" y="38"/>
                  </a:cubicBezTo>
                  <a:cubicBezTo>
                    <a:pt x="43" y="38"/>
                    <a:pt x="43" y="38"/>
                    <a:pt x="44" y="38"/>
                  </a:cubicBezTo>
                  <a:cubicBezTo>
                    <a:pt x="44" y="38"/>
                    <a:pt x="44" y="38"/>
                    <a:pt x="44" y="38"/>
                  </a:cubicBezTo>
                  <a:cubicBezTo>
                    <a:pt x="44" y="38"/>
                    <a:pt x="44" y="38"/>
                    <a:pt x="45" y="38"/>
                  </a:cubicBezTo>
                  <a:cubicBezTo>
                    <a:pt x="52" y="38"/>
                    <a:pt x="59" y="37"/>
                    <a:pt x="64" y="37"/>
                  </a:cubicBezTo>
                  <a:cubicBezTo>
                    <a:pt x="65" y="38"/>
                    <a:pt x="65" y="39"/>
                    <a:pt x="65" y="40"/>
                  </a:cubicBezTo>
                  <a:cubicBezTo>
                    <a:pt x="65" y="40"/>
                    <a:pt x="65" y="40"/>
                    <a:pt x="65" y="49"/>
                  </a:cubicBezTo>
                  <a:cubicBezTo>
                    <a:pt x="65" y="51"/>
                    <a:pt x="65" y="53"/>
                    <a:pt x="63" y="53"/>
                  </a:cubicBezTo>
                  <a:close/>
                </a:path>
              </a:pathLst>
            </a:custGeom>
            <a:solidFill>
              <a:schemeClr val="bg2"/>
            </a:solidFill>
            <a:ln>
              <a:noFill/>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27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effectLst/>
                <a:uLnTx/>
                <a:uFillTx/>
                <a:latin typeface="CiscoSansTT ExtraLight"/>
                <a:ea typeface="+mn-ea"/>
                <a:cs typeface="+mn-cs"/>
              </a:endParaRPr>
            </a:p>
          </p:txBody>
        </p:sp>
      </p:grpSp>
      <p:sp>
        <p:nvSpPr>
          <p:cNvPr id="460"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5544828" y="3635593"/>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CiscoSansTT ExtraLight"/>
              <a:ea typeface="ＭＳ Ｐゴシック" charset="0"/>
            </a:endParaRPr>
          </a:p>
        </p:txBody>
      </p:sp>
      <p:pic>
        <p:nvPicPr>
          <p:cNvPr id="522" name="Picture 521">
            <a:extLst>
              <a:ext uri="{FF2B5EF4-FFF2-40B4-BE49-F238E27FC236}">
                <a16:creationId xmlns:a16="http://schemas.microsoft.com/office/drawing/2014/main" id="{F5602E2E-92AF-4878-B7E2-D7366012A05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25789" y="3739714"/>
            <a:ext cx="46200" cy="77001"/>
          </a:xfrm>
          <a:prstGeom prst="rect">
            <a:avLst/>
          </a:prstGeom>
        </p:spPr>
      </p:pic>
      <p:pic>
        <p:nvPicPr>
          <p:cNvPr id="523" name="Picture 522">
            <a:extLst>
              <a:ext uri="{FF2B5EF4-FFF2-40B4-BE49-F238E27FC236}">
                <a16:creationId xmlns:a16="http://schemas.microsoft.com/office/drawing/2014/main" id="{E6E43537-8DBE-43A1-A31D-207B9047AE95}"/>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78794" y="3739714"/>
            <a:ext cx="63141" cy="77001"/>
          </a:xfrm>
          <a:prstGeom prst="rect">
            <a:avLst/>
          </a:prstGeom>
        </p:spPr>
      </p:pic>
      <p:pic>
        <p:nvPicPr>
          <p:cNvPr id="524" name="Picture 523">
            <a:extLst>
              <a:ext uri="{FF2B5EF4-FFF2-40B4-BE49-F238E27FC236}">
                <a16:creationId xmlns:a16="http://schemas.microsoft.com/office/drawing/2014/main" id="{F01E3C22-1291-4DE3-9D36-3D6296D80802}"/>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48738" y="3739714"/>
            <a:ext cx="63141" cy="77001"/>
          </a:xfrm>
          <a:prstGeom prst="rect">
            <a:avLst/>
          </a:prstGeom>
        </p:spPr>
      </p:pic>
      <p:pic>
        <p:nvPicPr>
          <p:cNvPr id="525" name="Picture 524">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27047" y="3737735"/>
            <a:ext cx="46200" cy="77001"/>
          </a:xfrm>
          <a:prstGeom prst="rect">
            <a:avLst/>
          </a:prstGeom>
        </p:spPr>
      </p:pic>
      <p:pic>
        <p:nvPicPr>
          <p:cNvPr id="527" name="Picture 526">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942204" y="3737735"/>
            <a:ext cx="46200" cy="77001"/>
          </a:xfrm>
          <a:prstGeom prst="rect">
            <a:avLst/>
          </a:prstGeom>
        </p:spPr>
      </p:pic>
      <p:pic>
        <p:nvPicPr>
          <p:cNvPr id="528" name="Picture 527">
            <a:extLst>
              <a:ext uri="{FF2B5EF4-FFF2-40B4-BE49-F238E27FC236}">
                <a16:creationId xmlns:a16="http://schemas.microsoft.com/office/drawing/2014/main" id="{7A917D20-E95F-46A5-8B8C-F7226EEC8D26}"/>
              </a:ext>
            </a:extLst>
          </p:cNvPr>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85997" y="3737735"/>
            <a:ext cx="46200" cy="77001"/>
          </a:xfrm>
          <a:prstGeom prst="rect">
            <a:avLst/>
          </a:prstGeom>
        </p:spPr>
      </p:pic>
      <p:grpSp>
        <p:nvGrpSpPr>
          <p:cNvPr id="529" name="Group 528">
            <a:extLst>
              <a:ext uri="{FF2B5EF4-FFF2-40B4-BE49-F238E27FC236}">
                <a16:creationId xmlns:a16="http://schemas.microsoft.com/office/drawing/2014/main" id="{168F9060-BFEE-4CCB-BCBF-941A18FDE4C3}"/>
              </a:ext>
            </a:extLst>
          </p:cNvPr>
          <p:cNvGrpSpPr/>
          <p:nvPr/>
        </p:nvGrpSpPr>
        <p:grpSpPr>
          <a:xfrm>
            <a:off x="5549986" y="1952694"/>
            <a:ext cx="496889" cy="498475"/>
            <a:chOff x="5550191" y="3648176"/>
            <a:chExt cx="496889" cy="498475"/>
          </a:xfrm>
        </p:grpSpPr>
        <p:sp>
          <p:nvSpPr>
            <p:cNvPr id="530" name="AutoShape 20">
              <a:extLst>
                <a:ext uri="{FF2B5EF4-FFF2-40B4-BE49-F238E27FC236}">
                  <a16:creationId xmlns:a16="http://schemas.microsoft.com/office/drawing/2014/main" id="{D8D54FA9-453C-4BB5-A902-22968E0FAFF2}"/>
                </a:ext>
              </a:extLst>
            </p:cNvPr>
            <p:cNvSpPr>
              <a:spLocks noChangeAspect="1" noChangeArrowheads="1" noTextEdit="1"/>
            </p:cNvSpPr>
            <p:nvPr/>
          </p:nvSpPr>
          <p:spPr bwMode="auto">
            <a:xfrm>
              <a:off x="5550191"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sp>
          <p:nvSpPr>
            <p:cNvPr id="531" name="Freeform 22">
              <a:extLst>
                <a:ext uri="{FF2B5EF4-FFF2-40B4-BE49-F238E27FC236}">
                  <a16:creationId xmlns:a16="http://schemas.microsoft.com/office/drawing/2014/main" id="{DDE79B12-5A40-4442-B316-61E1266D199B}"/>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effectLst/>
                <a:uLnTx/>
                <a:uFillTx/>
                <a:latin typeface="Arial" charset="0"/>
                <a:ea typeface="ＭＳ Ｐゴシック" charset="0"/>
              </a:endParaRPr>
            </a:p>
          </p:txBody>
        </p:sp>
      </p:grpSp>
      <p:grpSp>
        <p:nvGrpSpPr>
          <p:cNvPr id="532" name="Group 531">
            <a:extLst>
              <a:ext uri="{FF2B5EF4-FFF2-40B4-BE49-F238E27FC236}">
                <a16:creationId xmlns:a16="http://schemas.microsoft.com/office/drawing/2014/main" id="{73FA3718-A4D9-4167-A5F1-A898041A80BB}"/>
              </a:ext>
            </a:extLst>
          </p:cNvPr>
          <p:cNvGrpSpPr/>
          <p:nvPr/>
        </p:nvGrpSpPr>
        <p:grpSpPr>
          <a:xfrm>
            <a:off x="5596184" y="1993357"/>
            <a:ext cx="414921" cy="376728"/>
            <a:chOff x="6728463" y="2926930"/>
            <a:chExt cx="849392" cy="771210"/>
          </a:xfrm>
        </p:grpSpPr>
        <p:sp>
          <p:nvSpPr>
            <p:cNvPr id="552" name="Freeform: Shape 675">
              <a:extLst>
                <a:ext uri="{FF2B5EF4-FFF2-40B4-BE49-F238E27FC236}">
                  <a16:creationId xmlns:a16="http://schemas.microsoft.com/office/drawing/2014/main" id="{6CBB4EF6-440D-43BD-8CBE-F6A664517EBB}"/>
                </a:ext>
              </a:extLst>
            </p:cNvPr>
            <p:cNvSpPr/>
            <p:nvPr/>
          </p:nvSpPr>
          <p:spPr>
            <a:xfrm>
              <a:off x="6728463" y="2926930"/>
              <a:ext cx="849392" cy="77121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endParaRPr lang="en-US" dirty="0"/>
            </a:p>
          </p:txBody>
        </p:sp>
        <p:sp>
          <p:nvSpPr>
            <p:cNvPr id="554" name="Freeform: Shape 676">
              <a:extLst>
                <a:ext uri="{FF2B5EF4-FFF2-40B4-BE49-F238E27FC236}">
                  <a16:creationId xmlns:a16="http://schemas.microsoft.com/office/drawing/2014/main" id="{559B1D67-2521-4410-8A68-A3AA016CEE88}"/>
                </a:ext>
              </a:extLst>
            </p:cNvPr>
            <p:cNvSpPr/>
            <p:nvPr/>
          </p:nvSpPr>
          <p:spPr>
            <a:xfrm>
              <a:off x="7005948" y="3206405"/>
              <a:ext cx="266072" cy="259070"/>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endParaRPr lang="en-US"/>
            </a:p>
          </p:txBody>
        </p:sp>
      </p:grpSp>
      <p:sp>
        <p:nvSpPr>
          <p:cNvPr id="557"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3153956" y="3635897"/>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CiscoSansTT ExtraLight"/>
              <a:ea typeface="ＭＳ Ｐゴシック" charset="0"/>
            </a:endParaRPr>
          </a:p>
        </p:txBody>
      </p:sp>
      <p:sp>
        <p:nvSpPr>
          <p:cNvPr id="558"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3164975" y="1952694"/>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CiscoSansTT ExtraLight"/>
              <a:ea typeface="ＭＳ Ｐゴシック" charset="0"/>
            </a:endParaRPr>
          </a:p>
        </p:txBody>
      </p:sp>
      <p:sp>
        <p:nvSpPr>
          <p:cNvPr id="559"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5544828" y="1940451"/>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effectLst/>
              <a:uLnTx/>
              <a:uFillTx/>
              <a:latin typeface="CiscoSansTT ExtraLight"/>
              <a:ea typeface="ＭＳ Ｐゴシック" charset="0"/>
            </a:endParaRPr>
          </a:p>
        </p:txBody>
      </p:sp>
    </p:spTree>
    <p:extLst>
      <p:ext uri="{BB962C8B-B14F-4D97-AF65-F5344CB8AC3E}">
        <p14:creationId xmlns:p14="http://schemas.microsoft.com/office/powerpoint/2010/main" val="950938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40000"/>
            <a:lumOff val="60000"/>
          </a:schemeClr>
        </a:solidFill>
        <a:effectLst/>
      </p:bgPr>
    </p:bg>
    <p:spTree>
      <p:nvGrpSpPr>
        <p:cNvPr id="1" name=""/>
        <p:cNvGrpSpPr/>
        <p:nvPr/>
      </p:nvGrpSpPr>
      <p:grpSpPr>
        <a:xfrm>
          <a:off x="0" y="0"/>
          <a:ext cx="0" cy="0"/>
          <a:chOff x="0" y="0"/>
          <a:chExt cx="0" cy="0"/>
        </a:xfrm>
      </p:grpSpPr>
      <p:sp>
        <p:nvSpPr>
          <p:cNvPr id="422" name="Freeform 5">
            <a:extLst>
              <a:ext uri="{FF2B5EF4-FFF2-40B4-BE49-F238E27FC236}">
                <a16:creationId xmlns:a16="http://schemas.microsoft.com/office/drawing/2014/main" id="{27D3DCDB-640C-46D9-AB32-67AEBA954919}"/>
              </a:ext>
            </a:extLst>
          </p:cNvPr>
          <p:cNvSpPr>
            <a:spLocks noEditPoints="1"/>
          </p:cNvSpPr>
          <p:nvPr/>
        </p:nvSpPr>
        <p:spPr bwMode="auto">
          <a:xfrm flipH="1">
            <a:off x="-1" y="3259790"/>
            <a:ext cx="9138205" cy="1184701"/>
          </a:xfrm>
          <a:custGeom>
            <a:avLst/>
            <a:gdLst>
              <a:gd name="T0" fmla="*/ 2768 w 2986"/>
              <a:gd name="T1" fmla="*/ 303 h 386"/>
              <a:gd name="T2" fmla="*/ 2566 w 2986"/>
              <a:gd name="T3" fmla="*/ 131 h 386"/>
              <a:gd name="T4" fmla="*/ 2255 w 2986"/>
              <a:gd name="T5" fmla="*/ 142 h 386"/>
              <a:gd name="T6" fmla="*/ 2048 w 2986"/>
              <a:gd name="T7" fmla="*/ 36 h 386"/>
              <a:gd name="T8" fmla="*/ 1881 w 2986"/>
              <a:gd name="T9" fmla="*/ 131 h 386"/>
              <a:gd name="T10" fmla="*/ 1660 w 2986"/>
              <a:gd name="T11" fmla="*/ 82 h 386"/>
              <a:gd name="T12" fmla="*/ 1458 w 2986"/>
              <a:gd name="T13" fmla="*/ 303 h 386"/>
              <a:gd name="T14" fmla="*/ 1239 w 2986"/>
              <a:gd name="T15" fmla="*/ 283 h 386"/>
              <a:gd name="T16" fmla="*/ 1016 w 2986"/>
              <a:gd name="T17" fmla="*/ 167 h 386"/>
              <a:gd name="T18" fmla="*/ 804 w 2986"/>
              <a:gd name="T19" fmla="*/ 150 h 386"/>
              <a:gd name="T20" fmla="*/ 542 w 2986"/>
              <a:gd name="T21" fmla="*/ 47 h 386"/>
              <a:gd name="T22" fmla="*/ 308 w 2986"/>
              <a:gd name="T23" fmla="*/ 162 h 386"/>
              <a:gd name="T24" fmla="*/ 110 w 2986"/>
              <a:gd name="T25" fmla="*/ 193 h 386"/>
              <a:gd name="T26" fmla="*/ 0 w 2986"/>
              <a:gd name="T27" fmla="*/ 315 h 386"/>
              <a:gd name="T28" fmla="*/ 2932 w 2986"/>
              <a:gd name="T29" fmla="*/ 248 h 386"/>
              <a:gd name="T30" fmla="*/ 2872 w 2986"/>
              <a:gd name="T31" fmla="*/ 117 h 386"/>
              <a:gd name="T32" fmla="*/ 2743 w 2986"/>
              <a:gd name="T33" fmla="*/ 159 h 386"/>
              <a:gd name="T34" fmla="*/ 2597 w 2986"/>
              <a:gd name="T35" fmla="*/ 231 h 386"/>
              <a:gd name="T36" fmla="*/ 2516 w 2986"/>
              <a:gd name="T37" fmla="*/ 234 h 386"/>
              <a:gd name="T38" fmla="*/ 2492 w 2986"/>
              <a:gd name="T39" fmla="*/ 208 h 386"/>
              <a:gd name="T40" fmla="*/ 2461 w 2986"/>
              <a:gd name="T41" fmla="*/ 170 h 386"/>
              <a:gd name="T42" fmla="*/ 27 w 2986"/>
              <a:gd name="T43" fmla="*/ 300 h 386"/>
              <a:gd name="T44" fmla="*/ 81 w 2986"/>
              <a:gd name="T45" fmla="*/ 263 h 386"/>
              <a:gd name="T46" fmla="*/ 104 w 2986"/>
              <a:gd name="T47" fmla="*/ 281 h 386"/>
              <a:gd name="T48" fmla="*/ 118 w 2986"/>
              <a:gd name="T49" fmla="*/ 261 h 386"/>
              <a:gd name="T50" fmla="*/ 137 w 2986"/>
              <a:gd name="T51" fmla="*/ 212 h 386"/>
              <a:gd name="T52" fmla="*/ 149 w 2986"/>
              <a:gd name="T53" fmla="*/ 185 h 386"/>
              <a:gd name="T54" fmla="*/ 186 w 2986"/>
              <a:gd name="T55" fmla="*/ 271 h 386"/>
              <a:gd name="T56" fmla="*/ 204 w 2986"/>
              <a:gd name="T57" fmla="*/ 217 h 386"/>
              <a:gd name="T58" fmla="*/ 389 w 2986"/>
              <a:gd name="T59" fmla="*/ 117 h 386"/>
              <a:gd name="T60" fmla="*/ 441 w 2986"/>
              <a:gd name="T61" fmla="*/ 40 h 386"/>
              <a:gd name="T62" fmla="*/ 507 w 2986"/>
              <a:gd name="T63" fmla="*/ 111 h 386"/>
              <a:gd name="T64" fmla="*/ 492 w 2986"/>
              <a:gd name="T65" fmla="*/ 205 h 386"/>
              <a:gd name="T66" fmla="*/ 457 w 2986"/>
              <a:gd name="T67" fmla="*/ 194 h 386"/>
              <a:gd name="T68" fmla="*/ 517 w 2986"/>
              <a:gd name="T69" fmla="*/ 47 h 386"/>
              <a:gd name="T70" fmla="*/ 602 w 2986"/>
              <a:gd name="T71" fmla="*/ 263 h 386"/>
              <a:gd name="T72" fmla="*/ 699 w 2986"/>
              <a:gd name="T73" fmla="*/ 107 h 386"/>
              <a:gd name="T74" fmla="*/ 831 w 2986"/>
              <a:gd name="T75" fmla="*/ 146 h 386"/>
              <a:gd name="T76" fmla="*/ 956 w 2986"/>
              <a:gd name="T77" fmla="*/ 99 h 386"/>
              <a:gd name="T78" fmla="*/ 1068 w 2986"/>
              <a:gd name="T79" fmla="*/ 198 h 386"/>
              <a:gd name="T80" fmla="*/ 1215 w 2986"/>
              <a:gd name="T81" fmla="*/ 75 h 386"/>
              <a:gd name="T82" fmla="*/ 1215 w 2986"/>
              <a:gd name="T83" fmla="*/ 154 h 386"/>
              <a:gd name="T84" fmla="*/ 1144 w 2986"/>
              <a:gd name="T85" fmla="*/ 230 h 386"/>
              <a:gd name="T86" fmla="*/ 1181 w 2986"/>
              <a:gd name="T87" fmla="*/ 247 h 386"/>
              <a:gd name="T88" fmla="*/ 1262 w 2986"/>
              <a:gd name="T89" fmla="*/ 251 h 386"/>
              <a:gd name="T90" fmla="*/ 1303 w 2986"/>
              <a:gd name="T91" fmla="*/ 216 h 386"/>
              <a:gd name="T92" fmla="*/ 1326 w 2986"/>
              <a:gd name="T93" fmla="*/ 226 h 386"/>
              <a:gd name="T94" fmla="*/ 1346 w 2986"/>
              <a:gd name="T95" fmla="*/ 190 h 386"/>
              <a:gd name="T96" fmla="*/ 1365 w 2986"/>
              <a:gd name="T97" fmla="*/ 299 h 386"/>
              <a:gd name="T98" fmla="*/ 1384 w 2986"/>
              <a:gd name="T99" fmla="*/ 243 h 386"/>
              <a:gd name="T100" fmla="*/ 1408 w 2986"/>
              <a:gd name="T101" fmla="*/ 244 h 386"/>
              <a:gd name="T102" fmla="*/ 1489 w 2986"/>
              <a:gd name="T103" fmla="*/ 242 h 386"/>
              <a:gd name="T104" fmla="*/ 1615 w 2986"/>
              <a:gd name="T105" fmla="*/ 263 h 386"/>
              <a:gd name="T106" fmla="*/ 1781 w 2986"/>
              <a:gd name="T107" fmla="*/ 290 h 386"/>
              <a:gd name="T108" fmla="*/ 1836 w 2986"/>
              <a:gd name="T109" fmla="*/ 263 h 386"/>
              <a:gd name="T110" fmla="*/ 1929 w 2986"/>
              <a:gd name="T111" fmla="*/ 176 h 386"/>
              <a:gd name="T112" fmla="*/ 2065 w 2986"/>
              <a:gd name="T113" fmla="*/ 52 h 386"/>
              <a:gd name="T114" fmla="*/ 2160 w 2986"/>
              <a:gd name="T115" fmla="*/ 99 h 386"/>
              <a:gd name="T116" fmla="*/ 2304 w 2986"/>
              <a:gd name="T117" fmla="*/ 167 h 386"/>
              <a:gd name="T118" fmla="*/ 2364 w 2986"/>
              <a:gd name="T119" fmla="*/ 32 h 386"/>
              <a:gd name="T120" fmla="*/ 2437 w 2986"/>
              <a:gd name="T121" fmla="*/ 125 h 386"/>
              <a:gd name="T122" fmla="*/ 2345 w 2986"/>
              <a:gd name="T123" fmla="*/ 252 h 386"/>
              <a:gd name="T124" fmla="*/ 2391 w 2986"/>
              <a:gd name="T125" fmla="*/ 29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6" h="386">
                <a:moveTo>
                  <a:pt x="2986" y="386"/>
                </a:moveTo>
                <a:cubicBezTo>
                  <a:pt x="2986" y="10"/>
                  <a:pt x="2986" y="10"/>
                  <a:pt x="2986" y="10"/>
                </a:cubicBezTo>
                <a:cubicBezTo>
                  <a:pt x="2971" y="10"/>
                  <a:pt x="2971" y="10"/>
                  <a:pt x="2971" y="10"/>
                </a:cubicBezTo>
                <a:cubicBezTo>
                  <a:pt x="2971" y="236"/>
                  <a:pt x="2971" y="236"/>
                  <a:pt x="2971" y="236"/>
                </a:cubicBezTo>
                <a:cubicBezTo>
                  <a:pt x="2957" y="236"/>
                  <a:pt x="2957" y="236"/>
                  <a:pt x="2957" y="236"/>
                </a:cubicBezTo>
                <a:cubicBezTo>
                  <a:pt x="2957" y="44"/>
                  <a:pt x="2957" y="44"/>
                  <a:pt x="2957" y="44"/>
                </a:cubicBezTo>
                <a:cubicBezTo>
                  <a:pt x="2917" y="44"/>
                  <a:pt x="2917" y="44"/>
                  <a:pt x="2917" y="44"/>
                </a:cubicBezTo>
                <a:cubicBezTo>
                  <a:pt x="2917" y="105"/>
                  <a:pt x="2917" y="105"/>
                  <a:pt x="2917" y="105"/>
                </a:cubicBezTo>
                <a:cubicBezTo>
                  <a:pt x="2872" y="105"/>
                  <a:pt x="2872" y="105"/>
                  <a:pt x="2872" y="105"/>
                </a:cubicBezTo>
                <a:cubicBezTo>
                  <a:pt x="2872" y="47"/>
                  <a:pt x="2872" y="47"/>
                  <a:pt x="2872" y="47"/>
                </a:cubicBezTo>
                <a:cubicBezTo>
                  <a:pt x="2876" y="47"/>
                  <a:pt x="2876" y="47"/>
                  <a:pt x="2876" y="47"/>
                </a:cubicBezTo>
                <a:cubicBezTo>
                  <a:pt x="2879" y="47"/>
                  <a:pt x="2882" y="44"/>
                  <a:pt x="2882" y="39"/>
                </a:cubicBezTo>
                <a:cubicBezTo>
                  <a:pt x="2882" y="34"/>
                  <a:pt x="2882" y="34"/>
                  <a:pt x="2882" y="34"/>
                </a:cubicBezTo>
                <a:cubicBezTo>
                  <a:pt x="2882" y="29"/>
                  <a:pt x="2879" y="26"/>
                  <a:pt x="2876" y="26"/>
                </a:cubicBezTo>
                <a:cubicBezTo>
                  <a:pt x="2871" y="26"/>
                  <a:pt x="2871" y="26"/>
                  <a:pt x="2871" y="26"/>
                </a:cubicBezTo>
                <a:cubicBezTo>
                  <a:pt x="2871" y="17"/>
                  <a:pt x="2866" y="10"/>
                  <a:pt x="2859" y="10"/>
                </a:cubicBezTo>
                <a:cubicBezTo>
                  <a:pt x="2852" y="10"/>
                  <a:pt x="2847" y="17"/>
                  <a:pt x="2847" y="26"/>
                </a:cubicBezTo>
                <a:cubicBezTo>
                  <a:pt x="2843" y="26"/>
                  <a:pt x="2843" y="26"/>
                  <a:pt x="2843" y="26"/>
                </a:cubicBezTo>
                <a:cubicBezTo>
                  <a:pt x="2839" y="26"/>
                  <a:pt x="2836" y="29"/>
                  <a:pt x="2836" y="34"/>
                </a:cubicBezTo>
                <a:cubicBezTo>
                  <a:pt x="2836" y="39"/>
                  <a:pt x="2836" y="39"/>
                  <a:pt x="2836" y="39"/>
                </a:cubicBezTo>
                <a:cubicBezTo>
                  <a:pt x="2836" y="44"/>
                  <a:pt x="2839" y="47"/>
                  <a:pt x="2843" y="47"/>
                </a:cubicBezTo>
                <a:cubicBezTo>
                  <a:pt x="2847" y="47"/>
                  <a:pt x="2847" y="47"/>
                  <a:pt x="2847" y="47"/>
                </a:cubicBezTo>
                <a:cubicBezTo>
                  <a:pt x="2847" y="236"/>
                  <a:pt x="2847" y="236"/>
                  <a:pt x="2847" y="236"/>
                </a:cubicBezTo>
                <a:cubicBezTo>
                  <a:pt x="2810" y="236"/>
                  <a:pt x="2810" y="236"/>
                  <a:pt x="2810" y="236"/>
                </a:cubicBezTo>
                <a:cubicBezTo>
                  <a:pt x="2810" y="166"/>
                  <a:pt x="2810" y="166"/>
                  <a:pt x="2810" y="166"/>
                </a:cubicBezTo>
                <a:cubicBezTo>
                  <a:pt x="2787" y="166"/>
                  <a:pt x="2787" y="166"/>
                  <a:pt x="2787" y="166"/>
                </a:cubicBezTo>
                <a:cubicBezTo>
                  <a:pt x="2787" y="303"/>
                  <a:pt x="2787" y="303"/>
                  <a:pt x="2787" y="303"/>
                </a:cubicBezTo>
                <a:cubicBezTo>
                  <a:pt x="2768" y="303"/>
                  <a:pt x="2768" y="303"/>
                  <a:pt x="2768" y="303"/>
                </a:cubicBezTo>
                <a:cubicBezTo>
                  <a:pt x="2768" y="82"/>
                  <a:pt x="2768" y="82"/>
                  <a:pt x="2768" y="82"/>
                </a:cubicBezTo>
                <a:cubicBezTo>
                  <a:pt x="2701" y="82"/>
                  <a:pt x="2701" y="82"/>
                  <a:pt x="2701" y="82"/>
                </a:cubicBezTo>
                <a:cubicBezTo>
                  <a:pt x="2701" y="254"/>
                  <a:pt x="2701" y="254"/>
                  <a:pt x="2701" y="254"/>
                </a:cubicBezTo>
                <a:cubicBezTo>
                  <a:pt x="2690" y="254"/>
                  <a:pt x="2690" y="254"/>
                  <a:pt x="2690" y="254"/>
                </a:cubicBezTo>
                <a:cubicBezTo>
                  <a:pt x="2690" y="303"/>
                  <a:pt x="2690" y="303"/>
                  <a:pt x="2690" y="303"/>
                </a:cubicBezTo>
                <a:cubicBezTo>
                  <a:pt x="2675" y="303"/>
                  <a:pt x="2675" y="303"/>
                  <a:pt x="2675" y="303"/>
                </a:cubicBezTo>
                <a:cubicBezTo>
                  <a:pt x="2675" y="176"/>
                  <a:pt x="2675" y="176"/>
                  <a:pt x="2675" y="176"/>
                </a:cubicBezTo>
                <a:cubicBezTo>
                  <a:pt x="2683" y="176"/>
                  <a:pt x="2683" y="176"/>
                  <a:pt x="2683" y="176"/>
                </a:cubicBezTo>
                <a:cubicBezTo>
                  <a:pt x="2683" y="162"/>
                  <a:pt x="2683" y="162"/>
                  <a:pt x="2683" y="162"/>
                </a:cubicBezTo>
                <a:cubicBezTo>
                  <a:pt x="2675" y="162"/>
                  <a:pt x="2675" y="162"/>
                  <a:pt x="2675" y="162"/>
                </a:cubicBezTo>
                <a:cubicBezTo>
                  <a:pt x="2675" y="151"/>
                  <a:pt x="2675" y="151"/>
                  <a:pt x="2675" y="151"/>
                </a:cubicBezTo>
                <a:cubicBezTo>
                  <a:pt x="2668" y="151"/>
                  <a:pt x="2668" y="151"/>
                  <a:pt x="2668" y="151"/>
                </a:cubicBezTo>
                <a:cubicBezTo>
                  <a:pt x="2668" y="131"/>
                  <a:pt x="2668" y="131"/>
                  <a:pt x="2668" y="131"/>
                </a:cubicBezTo>
                <a:cubicBezTo>
                  <a:pt x="2645" y="131"/>
                  <a:pt x="2645" y="131"/>
                  <a:pt x="2645" y="131"/>
                </a:cubicBezTo>
                <a:cubicBezTo>
                  <a:pt x="2645" y="151"/>
                  <a:pt x="2645" y="151"/>
                  <a:pt x="2645" y="151"/>
                </a:cubicBezTo>
                <a:cubicBezTo>
                  <a:pt x="2638" y="151"/>
                  <a:pt x="2638" y="151"/>
                  <a:pt x="2638" y="151"/>
                </a:cubicBezTo>
                <a:cubicBezTo>
                  <a:pt x="2638" y="162"/>
                  <a:pt x="2638" y="162"/>
                  <a:pt x="2638" y="162"/>
                </a:cubicBezTo>
                <a:cubicBezTo>
                  <a:pt x="2630" y="162"/>
                  <a:pt x="2630" y="162"/>
                  <a:pt x="2630" y="162"/>
                </a:cubicBezTo>
                <a:cubicBezTo>
                  <a:pt x="2630" y="176"/>
                  <a:pt x="2630" y="176"/>
                  <a:pt x="2630" y="176"/>
                </a:cubicBezTo>
                <a:cubicBezTo>
                  <a:pt x="2638" y="176"/>
                  <a:pt x="2638" y="176"/>
                  <a:pt x="2638" y="176"/>
                </a:cubicBezTo>
                <a:cubicBezTo>
                  <a:pt x="2638" y="303"/>
                  <a:pt x="2638" y="303"/>
                  <a:pt x="2638" y="303"/>
                </a:cubicBezTo>
                <a:cubicBezTo>
                  <a:pt x="2617" y="303"/>
                  <a:pt x="2617" y="303"/>
                  <a:pt x="2617" y="303"/>
                </a:cubicBezTo>
                <a:cubicBezTo>
                  <a:pt x="2617" y="131"/>
                  <a:pt x="2617" y="131"/>
                  <a:pt x="2617" y="131"/>
                </a:cubicBezTo>
                <a:cubicBezTo>
                  <a:pt x="2608" y="131"/>
                  <a:pt x="2608" y="131"/>
                  <a:pt x="2608" y="131"/>
                </a:cubicBezTo>
                <a:cubicBezTo>
                  <a:pt x="2611" y="117"/>
                  <a:pt x="2611" y="117"/>
                  <a:pt x="2611" y="117"/>
                </a:cubicBezTo>
                <a:cubicBezTo>
                  <a:pt x="2572" y="117"/>
                  <a:pt x="2572" y="117"/>
                  <a:pt x="2572" y="117"/>
                </a:cubicBezTo>
                <a:cubicBezTo>
                  <a:pt x="2572" y="131"/>
                  <a:pt x="2572" y="131"/>
                  <a:pt x="2572" y="131"/>
                </a:cubicBezTo>
                <a:cubicBezTo>
                  <a:pt x="2566" y="131"/>
                  <a:pt x="2566" y="131"/>
                  <a:pt x="2566" y="131"/>
                </a:cubicBezTo>
                <a:cubicBezTo>
                  <a:pt x="2566" y="303"/>
                  <a:pt x="2566" y="303"/>
                  <a:pt x="2566" y="303"/>
                </a:cubicBezTo>
                <a:cubicBezTo>
                  <a:pt x="2562" y="303"/>
                  <a:pt x="2562" y="303"/>
                  <a:pt x="2562" y="303"/>
                </a:cubicBezTo>
                <a:cubicBezTo>
                  <a:pt x="2562" y="160"/>
                  <a:pt x="2562" y="160"/>
                  <a:pt x="2562" y="160"/>
                </a:cubicBezTo>
                <a:cubicBezTo>
                  <a:pt x="2549" y="160"/>
                  <a:pt x="2549" y="160"/>
                  <a:pt x="2549" y="160"/>
                </a:cubicBezTo>
                <a:cubicBezTo>
                  <a:pt x="2549" y="303"/>
                  <a:pt x="2549" y="303"/>
                  <a:pt x="2549" y="303"/>
                </a:cubicBezTo>
                <a:cubicBezTo>
                  <a:pt x="2538" y="303"/>
                  <a:pt x="2538" y="303"/>
                  <a:pt x="2538" y="303"/>
                </a:cubicBezTo>
                <a:cubicBezTo>
                  <a:pt x="2538" y="200"/>
                  <a:pt x="2538" y="200"/>
                  <a:pt x="2538" y="200"/>
                </a:cubicBezTo>
                <a:cubicBezTo>
                  <a:pt x="2513" y="200"/>
                  <a:pt x="2513" y="200"/>
                  <a:pt x="2513" y="200"/>
                </a:cubicBezTo>
                <a:cubicBezTo>
                  <a:pt x="2513" y="303"/>
                  <a:pt x="2513" y="303"/>
                  <a:pt x="2513" y="303"/>
                </a:cubicBezTo>
                <a:cubicBezTo>
                  <a:pt x="2503" y="303"/>
                  <a:pt x="2503" y="303"/>
                  <a:pt x="2503" y="303"/>
                </a:cubicBezTo>
                <a:cubicBezTo>
                  <a:pt x="2503" y="178"/>
                  <a:pt x="2503" y="178"/>
                  <a:pt x="2503" y="178"/>
                </a:cubicBezTo>
                <a:cubicBezTo>
                  <a:pt x="2486" y="178"/>
                  <a:pt x="2486" y="178"/>
                  <a:pt x="2486" y="178"/>
                </a:cubicBezTo>
                <a:cubicBezTo>
                  <a:pt x="2486" y="145"/>
                  <a:pt x="2486" y="145"/>
                  <a:pt x="2486" y="145"/>
                </a:cubicBezTo>
                <a:cubicBezTo>
                  <a:pt x="2444" y="145"/>
                  <a:pt x="2444" y="145"/>
                  <a:pt x="2444" y="145"/>
                </a:cubicBezTo>
                <a:cubicBezTo>
                  <a:pt x="2444" y="0"/>
                  <a:pt x="2444" y="0"/>
                  <a:pt x="2444" y="0"/>
                </a:cubicBezTo>
                <a:cubicBezTo>
                  <a:pt x="2358" y="13"/>
                  <a:pt x="2358" y="13"/>
                  <a:pt x="2358" y="13"/>
                </a:cubicBezTo>
                <a:cubicBezTo>
                  <a:pt x="2358" y="211"/>
                  <a:pt x="2358" y="211"/>
                  <a:pt x="2358" y="211"/>
                </a:cubicBezTo>
                <a:cubicBezTo>
                  <a:pt x="2356" y="211"/>
                  <a:pt x="2356" y="211"/>
                  <a:pt x="2356" y="211"/>
                </a:cubicBezTo>
                <a:cubicBezTo>
                  <a:pt x="2356" y="84"/>
                  <a:pt x="2356" y="84"/>
                  <a:pt x="2356" y="84"/>
                </a:cubicBezTo>
                <a:cubicBezTo>
                  <a:pt x="2333" y="84"/>
                  <a:pt x="2333" y="84"/>
                  <a:pt x="2333" y="84"/>
                </a:cubicBezTo>
                <a:cubicBezTo>
                  <a:pt x="2333" y="134"/>
                  <a:pt x="2333" y="134"/>
                  <a:pt x="2333" y="134"/>
                </a:cubicBezTo>
                <a:cubicBezTo>
                  <a:pt x="2293" y="134"/>
                  <a:pt x="2293" y="134"/>
                  <a:pt x="2293" y="134"/>
                </a:cubicBezTo>
                <a:cubicBezTo>
                  <a:pt x="2293" y="168"/>
                  <a:pt x="2293" y="168"/>
                  <a:pt x="2293" y="168"/>
                </a:cubicBezTo>
                <a:cubicBezTo>
                  <a:pt x="2279" y="168"/>
                  <a:pt x="2279" y="168"/>
                  <a:pt x="2279" y="168"/>
                </a:cubicBezTo>
                <a:cubicBezTo>
                  <a:pt x="2279" y="85"/>
                  <a:pt x="2279" y="85"/>
                  <a:pt x="2279" y="85"/>
                </a:cubicBezTo>
                <a:cubicBezTo>
                  <a:pt x="2266" y="85"/>
                  <a:pt x="2266" y="85"/>
                  <a:pt x="2266" y="85"/>
                </a:cubicBezTo>
                <a:cubicBezTo>
                  <a:pt x="2266" y="142"/>
                  <a:pt x="2266" y="142"/>
                  <a:pt x="2266" y="142"/>
                </a:cubicBezTo>
                <a:cubicBezTo>
                  <a:pt x="2255" y="142"/>
                  <a:pt x="2255" y="142"/>
                  <a:pt x="2255" y="142"/>
                </a:cubicBezTo>
                <a:cubicBezTo>
                  <a:pt x="2255" y="111"/>
                  <a:pt x="2255" y="111"/>
                  <a:pt x="2255" y="111"/>
                </a:cubicBezTo>
                <a:cubicBezTo>
                  <a:pt x="2236" y="111"/>
                  <a:pt x="2236" y="111"/>
                  <a:pt x="2236" y="111"/>
                </a:cubicBezTo>
                <a:cubicBezTo>
                  <a:pt x="2236" y="123"/>
                  <a:pt x="2236" y="123"/>
                  <a:pt x="2236" y="123"/>
                </a:cubicBezTo>
                <a:cubicBezTo>
                  <a:pt x="2238" y="123"/>
                  <a:pt x="2238" y="123"/>
                  <a:pt x="2238" y="123"/>
                </a:cubicBezTo>
                <a:cubicBezTo>
                  <a:pt x="2238" y="131"/>
                  <a:pt x="2238" y="131"/>
                  <a:pt x="2238" y="131"/>
                </a:cubicBezTo>
                <a:cubicBezTo>
                  <a:pt x="2236" y="131"/>
                  <a:pt x="2236" y="131"/>
                  <a:pt x="2236" y="131"/>
                </a:cubicBezTo>
                <a:cubicBezTo>
                  <a:pt x="2236" y="159"/>
                  <a:pt x="2236" y="159"/>
                  <a:pt x="2236" y="159"/>
                </a:cubicBezTo>
                <a:cubicBezTo>
                  <a:pt x="2238" y="159"/>
                  <a:pt x="2238" y="159"/>
                  <a:pt x="2238" y="159"/>
                </a:cubicBezTo>
                <a:cubicBezTo>
                  <a:pt x="2238" y="167"/>
                  <a:pt x="2238" y="167"/>
                  <a:pt x="2238" y="167"/>
                </a:cubicBezTo>
                <a:cubicBezTo>
                  <a:pt x="2236" y="167"/>
                  <a:pt x="2236" y="167"/>
                  <a:pt x="2236" y="167"/>
                </a:cubicBezTo>
                <a:cubicBezTo>
                  <a:pt x="2236" y="168"/>
                  <a:pt x="2236" y="168"/>
                  <a:pt x="2236" y="168"/>
                </a:cubicBezTo>
                <a:cubicBezTo>
                  <a:pt x="2221" y="168"/>
                  <a:pt x="2221" y="168"/>
                  <a:pt x="2221" y="168"/>
                </a:cubicBezTo>
                <a:cubicBezTo>
                  <a:pt x="2221" y="228"/>
                  <a:pt x="2221" y="228"/>
                  <a:pt x="2221" y="228"/>
                </a:cubicBezTo>
                <a:cubicBezTo>
                  <a:pt x="2214" y="228"/>
                  <a:pt x="2214" y="228"/>
                  <a:pt x="2214" y="228"/>
                </a:cubicBezTo>
                <a:cubicBezTo>
                  <a:pt x="2214" y="155"/>
                  <a:pt x="2214" y="155"/>
                  <a:pt x="2214" y="155"/>
                </a:cubicBezTo>
                <a:cubicBezTo>
                  <a:pt x="2200" y="155"/>
                  <a:pt x="2200" y="155"/>
                  <a:pt x="2200" y="155"/>
                </a:cubicBezTo>
                <a:cubicBezTo>
                  <a:pt x="2200" y="67"/>
                  <a:pt x="2200" y="67"/>
                  <a:pt x="2200" y="67"/>
                </a:cubicBezTo>
                <a:cubicBezTo>
                  <a:pt x="2139" y="67"/>
                  <a:pt x="2139" y="67"/>
                  <a:pt x="2139" y="67"/>
                </a:cubicBezTo>
                <a:cubicBezTo>
                  <a:pt x="2139" y="123"/>
                  <a:pt x="2139" y="123"/>
                  <a:pt x="2139" y="123"/>
                </a:cubicBezTo>
                <a:cubicBezTo>
                  <a:pt x="2121" y="123"/>
                  <a:pt x="2121" y="123"/>
                  <a:pt x="2121" y="123"/>
                </a:cubicBezTo>
                <a:cubicBezTo>
                  <a:pt x="2121" y="3"/>
                  <a:pt x="2121" y="3"/>
                  <a:pt x="2121" y="3"/>
                </a:cubicBezTo>
                <a:cubicBezTo>
                  <a:pt x="2103" y="3"/>
                  <a:pt x="2103" y="3"/>
                  <a:pt x="2103" y="3"/>
                </a:cubicBezTo>
                <a:cubicBezTo>
                  <a:pt x="2103" y="92"/>
                  <a:pt x="2103" y="92"/>
                  <a:pt x="2103" y="92"/>
                </a:cubicBezTo>
                <a:cubicBezTo>
                  <a:pt x="2093" y="92"/>
                  <a:pt x="2093" y="92"/>
                  <a:pt x="2093" y="92"/>
                </a:cubicBezTo>
                <a:cubicBezTo>
                  <a:pt x="2093" y="142"/>
                  <a:pt x="2093" y="142"/>
                  <a:pt x="2093" y="142"/>
                </a:cubicBezTo>
                <a:cubicBezTo>
                  <a:pt x="2088" y="142"/>
                  <a:pt x="2088" y="142"/>
                  <a:pt x="2088" y="142"/>
                </a:cubicBezTo>
                <a:cubicBezTo>
                  <a:pt x="2088" y="36"/>
                  <a:pt x="2088" y="36"/>
                  <a:pt x="2088" y="36"/>
                </a:cubicBezTo>
                <a:cubicBezTo>
                  <a:pt x="2048" y="36"/>
                  <a:pt x="2048" y="36"/>
                  <a:pt x="2048" y="36"/>
                </a:cubicBezTo>
                <a:cubicBezTo>
                  <a:pt x="2048" y="98"/>
                  <a:pt x="2048" y="98"/>
                  <a:pt x="2048" y="98"/>
                </a:cubicBezTo>
                <a:cubicBezTo>
                  <a:pt x="2045" y="98"/>
                  <a:pt x="2045" y="98"/>
                  <a:pt x="2045" y="98"/>
                </a:cubicBezTo>
                <a:cubicBezTo>
                  <a:pt x="2045" y="110"/>
                  <a:pt x="2045" y="110"/>
                  <a:pt x="2045" y="110"/>
                </a:cubicBezTo>
                <a:cubicBezTo>
                  <a:pt x="2048" y="110"/>
                  <a:pt x="2048" y="110"/>
                  <a:pt x="2048" y="110"/>
                </a:cubicBezTo>
                <a:cubicBezTo>
                  <a:pt x="2048" y="176"/>
                  <a:pt x="2048" y="176"/>
                  <a:pt x="2048" y="176"/>
                </a:cubicBezTo>
                <a:cubicBezTo>
                  <a:pt x="2039" y="176"/>
                  <a:pt x="2039" y="176"/>
                  <a:pt x="2039" y="176"/>
                </a:cubicBezTo>
                <a:cubicBezTo>
                  <a:pt x="2039" y="93"/>
                  <a:pt x="2039" y="93"/>
                  <a:pt x="2039" y="93"/>
                </a:cubicBezTo>
                <a:cubicBezTo>
                  <a:pt x="2026" y="93"/>
                  <a:pt x="2026" y="93"/>
                  <a:pt x="2026" y="93"/>
                </a:cubicBezTo>
                <a:cubicBezTo>
                  <a:pt x="2026" y="150"/>
                  <a:pt x="2026" y="150"/>
                  <a:pt x="2026" y="150"/>
                </a:cubicBezTo>
                <a:cubicBezTo>
                  <a:pt x="2015" y="150"/>
                  <a:pt x="2015" y="150"/>
                  <a:pt x="2015" y="150"/>
                </a:cubicBezTo>
                <a:cubicBezTo>
                  <a:pt x="2015" y="118"/>
                  <a:pt x="2015" y="118"/>
                  <a:pt x="2015" y="118"/>
                </a:cubicBezTo>
                <a:cubicBezTo>
                  <a:pt x="1996" y="118"/>
                  <a:pt x="1996" y="118"/>
                  <a:pt x="1996" y="118"/>
                </a:cubicBezTo>
                <a:cubicBezTo>
                  <a:pt x="1996" y="131"/>
                  <a:pt x="1996" y="131"/>
                  <a:pt x="1996" y="131"/>
                </a:cubicBezTo>
                <a:cubicBezTo>
                  <a:pt x="1998" y="131"/>
                  <a:pt x="1998" y="131"/>
                  <a:pt x="1998" y="131"/>
                </a:cubicBezTo>
                <a:cubicBezTo>
                  <a:pt x="1998" y="139"/>
                  <a:pt x="1998" y="139"/>
                  <a:pt x="1998" y="139"/>
                </a:cubicBezTo>
                <a:cubicBezTo>
                  <a:pt x="1996" y="139"/>
                  <a:pt x="1996" y="139"/>
                  <a:pt x="1996" y="139"/>
                </a:cubicBezTo>
                <a:cubicBezTo>
                  <a:pt x="1996" y="166"/>
                  <a:pt x="1996" y="166"/>
                  <a:pt x="1996" y="166"/>
                </a:cubicBezTo>
                <a:cubicBezTo>
                  <a:pt x="1998" y="166"/>
                  <a:pt x="1998" y="166"/>
                  <a:pt x="1998" y="166"/>
                </a:cubicBezTo>
                <a:cubicBezTo>
                  <a:pt x="1998" y="175"/>
                  <a:pt x="1998" y="175"/>
                  <a:pt x="1998" y="175"/>
                </a:cubicBezTo>
                <a:cubicBezTo>
                  <a:pt x="1996" y="175"/>
                  <a:pt x="1996" y="175"/>
                  <a:pt x="1996" y="175"/>
                </a:cubicBezTo>
                <a:cubicBezTo>
                  <a:pt x="1996" y="176"/>
                  <a:pt x="1996" y="176"/>
                  <a:pt x="1996" y="176"/>
                </a:cubicBezTo>
                <a:cubicBezTo>
                  <a:pt x="1981" y="176"/>
                  <a:pt x="1981" y="176"/>
                  <a:pt x="1981" y="176"/>
                </a:cubicBezTo>
                <a:cubicBezTo>
                  <a:pt x="1981" y="236"/>
                  <a:pt x="1981" y="236"/>
                  <a:pt x="1981" y="236"/>
                </a:cubicBezTo>
                <a:cubicBezTo>
                  <a:pt x="1961" y="236"/>
                  <a:pt x="1961" y="236"/>
                  <a:pt x="1961" y="236"/>
                </a:cubicBezTo>
                <a:cubicBezTo>
                  <a:pt x="1961" y="75"/>
                  <a:pt x="1961" y="75"/>
                  <a:pt x="1961" y="75"/>
                </a:cubicBezTo>
                <a:cubicBezTo>
                  <a:pt x="1900" y="75"/>
                  <a:pt x="1900" y="75"/>
                  <a:pt x="1900" y="75"/>
                </a:cubicBezTo>
                <a:cubicBezTo>
                  <a:pt x="1900" y="131"/>
                  <a:pt x="1900" y="131"/>
                  <a:pt x="1900" y="131"/>
                </a:cubicBezTo>
                <a:cubicBezTo>
                  <a:pt x="1881" y="131"/>
                  <a:pt x="1881" y="131"/>
                  <a:pt x="1881" y="131"/>
                </a:cubicBezTo>
                <a:cubicBezTo>
                  <a:pt x="1881" y="10"/>
                  <a:pt x="1881" y="10"/>
                  <a:pt x="1881" y="10"/>
                </a:cubicBezTo>
                <a:cubicBezTo>
                  <a:pt x="1863" y="10"/>
                  <a:pt x="1863" y="10"/>
                  <a:pt x="1863" y="10"/>
                </a:cubicBezTo>
                <a:cubicBezTo>
                  <a:pt x="1863" y="236"/>
                  <a:pt x="1863" y="236"/>
                  <a:pt x="1863" y="236"/>
                </a:cubicBezTo>
                <a:cubicBezTo>
                  <a:pt x="1849" y="236"/>
                  <a:pt x="1849" y="236"/>
                  <a:pt x="1849" y="236"/>
                </a:cubicBezTo>
                <a:cubicBezTo>
                  <a:pt x="1849" y="44"/>
                  <a:pt x="1849" y="44"/>
                  <a:pt x="1849" y="44"/>
                </a:cubicBezTo>
                <a:cubicBezTo>
                  <a:pt x="1809" y="44"/>
                  <a:pt x="1809" y="44"/>
                  <a:pt x="1809" y="44"/>
                </a:cubicBezTo>
                <a:cubicBezTo>
                  <a:pt x="1809" y="105"/>
                  <a:pt x="1809" y="105"/>
                  <a:pt x="1809" y="105"/>
                </a:cubicBezTo>
                <a:cubicBezTo>
                  <a:pt x="1764" y="105"/>
                  <a:pt x="1764" y="105"/>
                  <a:pt x="1764" y="105"/>
                </a:cubicBezTo>
                <a:cubicBezTo>
                  <a:pt x="1764" y="47"/>
                  <a:pt x="1764" y="47"/>
                  <a:pt x="1764" y="47"/>
                </a:cubicBezTo>
                <a:cubicBezTo>
                  <a:pt x="1767" y="47"/>
                  <a:pt x="1767" y="47"/>
                  <a:pt x="1767" y="47"/>
                </a:cubicBezTo>
                <a:cubicBezTo>
                  <a:pt x="1771" y="47"/>
                  <a:pt x="1774" y="44"/>
                  <a:pt x="1774" y="39"/>
                </a:cubicBezTo>
                <a:cubicBezTo>
                  <a:pt x="1774" y="34"/>
                  <a:pt x="1774" y="34"/>
                  <a:pt x="1774" y="34"/>
                </a:cubicBezTo>
                <a:cubicBezTo>
                  <a:pt x="1774" y="29"/>
                  <a:pt x="1771" y="26"/>
                  <a:pt x="1767" y="26"/>
                </a:cubicBezTo>
                <a:cubicBezTo>
                  <a:pt x="1763" y="26"/>
                  <a:pt x="1763" y="26"/>
                  <a:pt x="1763" y="26"/>
                </a:cubicBezTo>
                <a:cubicBezTo>
                  <a:pt x="1763" y="17"/>
                  <a:pt x="1758" y="10"/>
                  <a:pt x="1751" y="10"/>
                </a:cubicBezTo>
                <a:cubicBezTo>
                  <a:pt x="1744" y="10"/>
                  <a:pt x="1739" y="17"/>
                  <a:pt x="1739" y="26"/>
                </a:cubicBezTo>
                <a:cubicBezTo>
                  <a:pt x="1735" y="26"/>
                  <a:pt x="1735" y="26"/>
                  <a:pt x="1735" y="26"/>
                </a:cubicBezTo>
                <a:cubicBezTo>
                  <a:pt x="1731" y="26"/>
                  <a:pt x="1728" y="29"/>
                  <a:pt x="1728" y="34"/>
                </a:cubicBezTo>
                <a:cubicBezTo>
                  <a:pt x="1728" y="39"/>
                  <a:pt x="1728" y="39"/>
                  <a:pt x="1728" y="39"/>
                </a:cubicBezTo>
                <a:cubicBezTo>
                  <a:pt x="1728" y="44"/>
                  <a:pt x="1731" y="47"/>
                  <a:pt x="1735" y="47"/>
                </a:cubicBezTo>
                <a:cubicBezTo>
                  <a:pt x="1739" y="47"/>
                  <a:pt x="1739" y="47"/>
                  <a:pt x="1739" y="47"/>
                </a:cubicBezTo>
                <a:cubicBezTo>
                  <a:pt x="1739" y="236"/>
                  <a:pt x="1739" y="236"/>
                  <a:pt x="1739" y="236"/>
                </a:cubicBezTo>
                <a:cubicBezTo>
                  <a:pt x="1702" y="236"/>
                  <a:pt x="1702" y="236"/>
                  <a:pt x="1702" y="236"/>
                </a:cubicBezTo>
                <a:cubicBezTo>
                  <a:pt x="1702" y="166"/>
                  <a:pt x="1702" y="166"/>
                  <a:pt x="1702" y="166"/>
                </a:cubicBezTo>
                <a:cubicBezTo>
                  <a:pt x="1679" y="166"/>
                  <a:pt x="1679" y="166"/>
                  <a:pt x="1679" y="166"/>
                </a:cubicBezTo>
                <a:cubicBezTo>
                  <a:pt x="1679" y="303"/>
                  <a:pt x="1679" y="303"/>
                  <a:pt x="1679" y="303"/>
                </a:cubicBezTo>
                <a:cubicBezTo>
                  <a:pt x="1660" y="303"/>
                  <a:pt x="1660" y="303"/>
                  <a:pt x="1660" y="303"/>
                </a:cubicBezTo>
                <a:cubicBezTo>
                  <a:pt x="1660" y="82"/>
                  <a:pt x="1660" y="82"/>
                  <a:pt x="1660" y="82"/>
                </a:cubicBezTo>
                <a:cubicBezTo>
                  <a:pt x="1593" y="82"/>
                  <a:pt x="1593" y="82"/>
                  <a:pt x="1593" y="82"/>
                </a:cubicBezTo>
                <a:cubicBezTo>
                  <a:pt x="1593" y="254"/>
                  <a:pt x="1593" y="254"/>
                  <a:pt x="1593" y="254"/>
                </a:cubicBezTo>
                <a:cubicBezTo>
                  <a:pt x="1582" y="254"/>
                  <a:pt x="1582" y="254"/>
                  <a:pt x="1582" y="254"/>
                </a:cubicBezTo>
                <a:cubicBezTo>
                  <a:pt x="1582" y="303"/>
                  <a:pt x="1582" y="303"/>
                  <a:pt x="1582" y="303"/>
                </a:cubicBezTo>
                <a:cubicBezTo>
                  <a:pt x="1567" y="303"/>
                  <a:pt x="1567" y="303"/>
                  <a:pt x="1567" y="303"/>
                </a:cubicBezTo>
                <a:cubicBezTo>
                  <a:pt x="1567" y="176"/>
                  <a:pt x="1567" y="176"/>
                  <a:pt x="1567" y="176"/>
                </a:cubicBezTo>
                <a:cubicBezTo>
                  <a:pt x="1575" y="176"/>
                  <a:pt x="1575" y="176"/>
                  <a:pt x="1575" y="176"/>
                </a:cubicBezTo>
                <a:cubicBezTo>
                  <a:pt x="1575" y="162"/>
                  <a:pt x="1575" y="162"/>
                  <a:pt x="1575" y="162"/>
                </a:cubicBezTo>
                <a:cubicBezTo>
                  <a:pt x="1567" y="162"/>
                  <a:pt x="1567" y="162"/>
                  <a:pt x="1567" y="162"/>
                </a:cubicBezTo>
                <a:cubicBezTo>
                  <a:pt x="1567" y="151"/>
                  <a:pt x="1567" y="151"/>
                  <a:pt x="1567" y="151"/>
                </a:cubicBezTo>
                <a:cubicBezTo>
                  <a:pt x="1560" y="151"/>
                  <a:pt x="1560" y="151"/>
                  <a:pt x="1560" y="151"/>
                </a:cubicBezTo>
                <a:cubicBezTo>
                  <a:pt x="1560" y="131"/>
                  <a:pt x="1560" y="131"/>
                  <a:pt x="1560" y="131"/>
                </a:cubicBezTo>
                <a:cubicBezTo>
                  <a:pt x="1537" y="131"/>
                  <a:pt x="1537" y="131"/>
                  <a:pt x="1537" y="131"/>
                </a:cubicBezTo>
                <a:cubicBezTo>
                  <a:pt x="1537" y="151"/>
                  <a:pt x="1537" y="151"/>
                  <a:pt x="1537" y="151"/>
                </a:cubicBezTo>
                <a:cubicBezTo>
                  <a:pt x="1530" y="151"/>
                  <a:pt x="1530" y="151"/>
                  <a:pt x="1530" y="151"/>
                </a:cubicBezTo>
                <a:cubicBezTo>
                  <a:pt x="1530" y="162"/>
                  <a:pt x="1530" y="162"/>
                  <a:pt x="1530" y="162"/>
                </a:cubicBezTo>
                <a:cubicBezTo>
                  <a:pt x="1522" y="162"/>
                  <a:pt x="1522" y="162"/>
                  <a:pt x="1522" y="162"/>
                </a:cubicBezTo>
                <a:cubicBezTo>
                  <a:pt x="1522" y="176"/>
                  <a:pt x="1522" y="176"/>
                  <a:pt x="1522" y="176"/>
                </a:cubicBezTo>
                <a:cubicBezTo>
                  <a:pt x="1530" y="176"/>
                  <a:pt x="1530" y="176"/>
                  <a:pt x="1530" y="176"/>
                </a:cubicBezTo>
                <a:cubicBezTo>
                  <a:pt x="1530" y="303"/>
                  <a:pt x="1530" y="303"/>
                  <a:pt x="1530" y="303"/>
                </a:cubicBezTo>
                <a:cubicBezTo>
                  <a:pt x="1509" y="303"/>
                  <a:pt x="1509" y="303"/>
                  <a:pt x="1509" y="303"/>
                </a:cubicBezTo>
                <a:cubicBezTo>
                  <a:pt x="1509" y="131"/>
                  <a:pt x="1509" y="131"/>
                  <a:pt x="1509" y="131"/>
                </a:cubicBezTo>
                <a:cubicBezTo>
                  <a:pt x="1500" y="131"/>
                  <a:pt x="1500" y="131"/>
                  <a:pt x="1500" y="131"/>
                </a:cubicBezTo>
                <a:cubicBezTo>
                  <a:pt x="1503" y="117"/>
                  <a:pt x="1503" y="117"/>
                  <a:pt x="1503" y="117"/>
                </a:cubicBezTo>
                <a:cubicBezTo>
                  <a:pt x="1464" y="117"/>
                  <a:pt x="1464" y="117"/>
                  <a:pt x="1464" y="117"/>
                </a:cubicBezTo>
                <a:cubicBezTo>
                  <a:pt x="1464" y="131"/>
                  <a:pt x="1464" y="131"/>
                  <a:pt x="1464" y="131"/>
                </a:cubicBezTo>
                <a:cubicBezTo>
                  <a:pt x="1458" y="131"/>
                  <a:pt x="1458" y="131"/>
                  <a:pt x="1458" y="131"/>
                </a:cubicBezTo>
                <a:cubicBezTo>
                  <a:pt x="1458" y="303"/>
                  <a:pt x="1458" y="303"/>
                  <a:pt x="1458" y="303"/>
                </a:cubicBezTo>
                <a:cubicBezTo>
                  <a:pt x="1454" y="303"/>
                  <a:pt x="1454" y="303"/>
                  <a:pt x="1454" y="303"/>
                </a:cubicBezTo>
                <a:cubicBezTo>
                  <a:pt x="1454" y="160"/>
                  <a:pt x="1454" y="160"/>
                  <a:pt x="1454" y="160"/>
                </a:cubicBezTo>
                <a:cubicBezTo>
                  <a:pt x="1441" y="160"/>
                  <a:pt x="1441" y="160"/>
                  <a:pt x="1441" y="160"/>
                </a:cubicBezTo>
                <a:cubicBezTo>
                  <a:pt x="1441" y="303"/>
                  <a:pt x="1441" y="303"/>
                  <a:pt x="1441" y="303"/>
                </a:cubicBezTo>
                <a:cubicBezTo>
                  <a:pt x="1430" y="303"/>
                  <a:pt x="1430" y="303"/>
                  <a:pt x="1430" y="303"/>
                </a:cubicBezTo>
                <a:cubicBezTo>
                  <a:pt x="1430" y="200"/>
                  <a:pt x="1430" y="200"/>
                  <a:pt x="1430" y="200"/>
                </a:cubicBezTo>
                <a:cubicBezTo>
                  <a:pt x="1405" y="200"/>
                  <a:pt x="1405" y="200"/>
                  <a:pt x="1405" y="200"/>
                </a:cubicBezTo>
                <a:cubicBezTo>
                  <a:pt x="1405" y="303"/>
                  <a:pt x="1405" y="303"/>
                  <a:pt x="1405" y="303"/>
                </a:cubicBezTo>
                <a:cubicBezTo>
                  <a:pt x="1394" y="303"/>
                  <a:pt x="1394" y="303"/>
                  <a:pt x="1394" y="303"/>
                </a:cubicBezTo>
                <a:cubicBezTo>
                  <a:pt x="1394" y="178"/>
                  <a:pt x="1394" y="178"/>
                  <a:pt x="1394" y="178"/>
                </a:cubicBezTo>
                <a:cubicBezTo>
                  <a:pt x="1378" y="178"/>
                  <a:pt x="1378" y="178"/>
                  <a:pt x="1378" y="178"/>
                </a:cubicBezTo>
                <a:cubicBezTo>
                  <a:pt x="1378" y="145"/>
                  <a:pt x="1378" y="145"/>
                  <a:pt x="1378" y="145"/>
                </a:cubicBezTo>
                <a:cubicBezTo>
                  <a:pt x="1335" y="145"/>
                  <a:pt x="1335" y="145"/>
                  <a:pt x="1335" y="145"/>
                </a:cubicBezTo>
                <a:cubicBezTo>
                  <a:pt x="1335" y="282"/>
                  <a:pt x="1335" y="282"/>
                  <a:pt x="1335" y="282"/>
                </a:cubicBezTo>
                <a:cubicBezTo>
                  <a:pt x="1332" y="282"/>
                  <a:pt x="1332" y="282"/>
                  <a:pt x="1332" y="282"/>
                </a:cubicBezTo>
                <a:cubicBezTo>
                  <a:pt x="1332" y="193"/>
                  <a:pt x="1332" y="193"/>
                  <a:pt x="1332" y="193"/>
                </a:cubicBezTo>
                <a:cubicBezTo>
                  <a:pt x="1299" y="193"/>
                  <a:pt x="1299" y="193"/>
                  <a:pt x="1299" y="193"/>
                </a:cubicBezTo>
                <a:cubicBezTo>
                  <a:pt x="1299" y="282"/>
                  <a:pt x="1299" y="282"/>
                  <a:pt x="1299" y="282"/>
                </a:cubicBezTo>
                <a:cubicBezTo>
                  <a:pt x="1292" y="282"/>
                  <a:pt x="1292" y="282"/>
                  <a:pt x="1292" y="282"/>
                </a:cubicBezTo>
                <a:cubicBezTo>
                  <a:pt x="1292" y="309"/>
                  <a:pt x="1292" y="309"/>
                  <a:pt x="1292" y="309"/>
                </a:cubicBezTo>
                <a:cubicBezTo>
                  <a:pt x="1282" y="309"/>
                  <a:pt x="1282" y="309"/>
                  <a:pt x="1282" y="309"/>
                </a:cubicBezTo>
                <a:cubicBezTo>
                  <a:pt x="1282" y="236"/>
                  <a:pt x="1282" y="236"/>
                  <a:pt x="1282" y="236"/>
                </a:cubicBezTo>
                <a:cubicBezTo>
                  <a:pt x="1256" y="236"/>
                  <a:pt x="1256" y="236"/>
                  <a:pt x="1256" y="236"/>
                </a:cubicBezTo>
                <a:cubicBezTo>
                  <a:pt x="1256" y="262"/>
                  <a:pt x="1256" y="262"/>
                  <a:pt x="1256" y="262"/>
                </a:cubicBezTo>
                <a:cubicBezTo>
                  <a:pt x="1247" y="262"/>
                  <a:pt x="1247" y="262"/>
                  <a:pt x="1247" y="262"/>
                </a:cubicBezTo>
                <a:cubicBezTo>
                  <a:pt x="1247" y="207"/>
                  <a:pt x="1247" y="207"/>
                  <a:pt x="1247" y="207"/>
                </a:cubicBezTo>
                <a:cubicBezTo>
                  <a:pt x="1239" y="207"/>
                  <a:pt x="1239" y="207"/>
                  <a:pt x="1239" y="207"/>
                </a:cubicBezTo>
                <a:cubicBezTo>
                  <a:pt x="1239" y="283"/>
                  <a:pt x="1239" y="283"/>
                  <a:pt x="1239" y="283"/>
                </a:cubicBezTo>
                <a:cubicBezTo>
                  <a:pt x="1233" y="283"/>
                  <a:pt x="1233" y="283"/>
                  <a:pt x="1233" y="283"/>
                </a:cubicBezTo>
                <a:cubicBezTo>
                  <a:pt x="1233" y="222"/>
                  <a:pt x="1233" y="222"/>
                  <a:pt x="1233" y="222"/>
                </a:cubicBezTo>
                <a:cubicBezTo>
                  <a:pt x="1232" y="222"/>
                  <a:pt x="1232" y="222"/>
                  <a:pt x="1232" y="222"/>
                </a:cubicBezTo>
                <a:cubicBezTo>
                  <a:pt x="1232" y="148"/>
                  <a:pt x="1232" y="148"/>
                  <a:pt x="1232" y="148"/>
                </a:cubicBezTo>
                <a:cubicBezTo>
                  <a:pt x="1222" y="148"/>
                  <a:pt x="1222" y="148"/>
                  <a:pt x="1222" y="148"/>
                </a:cubicBezTo>
                <a:cubicBezTo>
                  <a:pt x="1222" y="0"/>
                  <a:pt x="1222" y="0"/>
                  <a:pt x="1222" y="0"/>
                </a:cubicBezTo>
                <a:cubicBezTo>
                  <a:pt x="1136" y="13"/>
                  <a:pt x="1136" y="13"/>
                  <a:pt x="1136" y="13"/>
                </a:cubicBezTo>
                <a:cubicBezTo>
                  <a:pt x="1136" y="211"/>
                  <a:pt x="1136" y="211"/>
                  <a:pt x="1136" y="211"/>
                </a:cubicBezTo>
                <a:cubicBezTo>
                  <a:pt x="1134" y="211"/>
                  <a:pt x="1134" y="211"/>
                  <a:pt x="1134" y="211"/>
                </a:cubicBezTo>
                <a:cubicBezTo>
                  <a:pt x="1134" y="84"/>
                  <a:pt x="1134" y="84"/>
                  <a:pt x="1134" y="84"/>
                </a:cubicBezTo>
                <a:cubicBezTo>
                  <a:pt x="1111" y="84"/>
                  <a:pt x="1111" y="84"/>
                  <a:pt x="1111" y="84"/>
                </a:cubicBezTo>
                <a:cubicBezTo>
                  <a:pt x="1111" y="134"/>
                  <a:pt x="1111" y="134"/>
                  <a:pt x="1111" y="134"/>
                </a:cubicBezTo>
                <a:cubicBezTo>
                  <a:pt x="1071" y="134"/>
                  <a:pt x="1071" y="134"/>
                  <a:pt x="1071" y="134"/>
                </a:cubicBezTo>
                <a:cubicBezTo>
                  <a:pt x="1071" y="168"/>
                  <a:pt x="1071" y="168"/>
                  <a:pt x="1071" y="168"/>
                </a:cubicBezTo>
                <a:cubicBezTo>
                  <a:pt x="1057" y="168"/>
                  <a:pt x="1057" y="168"/>
                  <a:pt x="1057" y="168"/>
                </a:cubicBezTo>
                <a:cubicBezTo>
                  <a:pt x="1057" y="85"/>
                  <a:pt x="1057" y="85"/>
                  <a:pt x="1057" y="85"/>
                </a:cubicBezTo>
                <a:cubicBezTo>
                  <a:pt x="1044" y="85"/>
                  <a:pt x="1044" y="85"/>
                  <a:pt x="1044" y="85"/>
                </a:cubicBezTo>
                <a:cubicBezTo>
                  <a:pt x="1044" y="142"/>
                  <a:pt x="1044" y="142"/>
                  <a:pt x="1044" y="142"/>
                </a:cubicBezTo>
                <a:cubicBezTo>
                  <a:pt x="1033" y="142"/>
                  <a:pt x="1033" y="142"/>
                  <a:pt x="1033" y="142"/>
                </a:cubicBezTo>
                <a:cubicBezTo>
                  <a:pt x="1033" y="111"/>
                  <a:pt x="1033" y="111"/>
                  <a:pt x="1033" y="111"/>
                </a:cubicBezTo>
                <a:cubicBezTo>
                  <a:pt x="1014" y="111"/>
                  <a:pt x="1014" y="111"/>
                  <a:pt x="1014" y="111"/>
                </a:cubicBezTo>
                <a:cubicBezTo>
                  <a:pt x="1014" y="123"/>
                  <a:pt x="1014" y="123"/>
                  <a:pt x="1014" y="123"/>
                </a:cubicBezTo>
                <a:cubicBezTo>
                  <a:pt x="1016" y="123"/>
                  <a:pt x="1016" y="123"/>
                  <a:pt x="1016" y="123"/>
                </a:cubicBezTo>
                <a:cubicBezTo>
                  <a:pt x="1016" y="131"/>
                  <a:pt x="1016" y="131"/>
                  <a:pt x="1016" y="131"/>
                </a:cubicBezTo>
                <a:cubicBezTo>
                  <a:pt x="1014" y="131"/>
                  <a:pt x="1014" y="131"/>
                  <a:pt x="1014" y="131"/>
                </a:cubicBezTo>
                <a:cubicBezTo>
                  <a:pt x="1014" y="159"/>
                  <a:pt x="1014" y="159"/>
                  <a:pt x="1014" y="159"/>
                </a:cubicBezTo>
                <a:cubicBezTo>
                  <a:pt x="1016" y="159"/>
                  <a:pt x="1016" y="159"/>
                  <a:pt x="1016" y="159"/>
                </a:cubicBezTo>
                <a:cubicBezTo>
                  <a:pt x="1016" y="167"/>
                  <a:pt x="1016" y="167"/>
                  <a:pt x="1016" y="167"/>
                </a:cubicBezTo>
                <a:cubicBezTo>
                  <a:pt x="1014" y="167"/>
                  <a:pt x="1014" y="167"/>
                  <a:pt x="1014" y="167"/>
                </a:cubicBezTo>
                <a:cubicBezTo>
                  <a:pt x="1014" y="168"/>
                  <a:pt x="1014" y="168"/>
                  <a:pt x="1014" y="168"/>
                </a:cubicBezTo>
                <a:cubicBezTo>
                  <a:pt x="999" y="168"/>
                  <a:pt x="999" y="168"/>
                  <a:pt x="999" y="168"/>
                </a:cubicBezTo>
                <a:cubicBezTo>
                  <a:pt x="999" y="228"/>
                  <a:pt x="999" y="228"/>
                  <a:pt x="999" y="228"/>
                </a:cubicBezTo>
                <a:cubicBezTo>
                  <a:pt x="992" y="228"/>
                  <a:pt x="992" y="228"/>
                  <a:pt x="992" y="228"/>
                </a:cubicBezTo>
                <a:cubicBezTo>
                  <a:pt x="992" y="155"/>
                  <a:pt x="992" y="155"/>
                  <a:pt x="992" y="155"/>
                </a:cubicBezTo>
                <a:cubicBezTo>
                  <a:pt x="978" y="155"/>
                  <a:pt x="978" y="155"/>
                  <a:pt x="978" y="155"/>
                </a:cubicBezTo>
                <a:cubicBezTo>
                  <a:pt x="978" y="67"/>
                  <a:pt x="978" y="67"/>
                  <a:pt x="978" y="67"/>
                </a:cubicBezTo>
                <a:cubicBezTo>
                  <a:pt x="918" y="67"/>
                  <a:pt x="918" y="67"/>
                  <a:pt x="918" y="67"/>
                </a:cubicBezTo>
                <a:cubicBezTo>
                  <a:pt x="918" y="123"/>
                  <a:pt x="918" y="123"/>
                  <a:pt x="918" y="123"/>
                </a:cubicBezTo>
                <a:cubicBezTo>
                  <a:pt x="899" y="123"/>
                  <a:pt x="899" y="123"/>
                  <a:pt x="899" y="123"/>
                </a:cubicBezTo>
                <a:cubicBezTo>
                  <a:pt x="899" y="3"/>
                  <a:pt x="899" y="3"/>
                  <a:pt x="899" y="3"/>
                </a:cubicBezTo>
                <a:cubicBezTo>
                  <a:pt x="881" y="3"/>
                  <a:pt x="881" y="3"/>
                  <a:pt x="881" y="3"/>
                </a:cubicBezTo>
                <a:cubicBezTo>
                  <a:pt x="881" y="92"/>
                  <a:pt x="881" y="92"/>
                  <a:pt x="881" y="92"/>
                </a:cubicBezTo>
                <a:cubicBezTo>
                  <a:pt x="871" y="92"/>
                  <a:pt x="871" y="92"/>
                  <a:pt x="871" y="92"/>
                </a:cubicBezTo>
                <a:cubicBezTo>
                  <a:pt x="871" y="142"/>
                  <a:pt x="871" y="142"/>
                  <a:pt x="871" y="142"/>
                </a:cubicBezTo>
                <a:cubicBezTo>
                  <a:pt x="866" y="142"/>
                  <a:pt x="866" y="142"/>
                  <a:pt x="866" y="142"/>
                </a:cubicBezTo>
                <a:cubicBezTo>
                  <a:pt x="866" y="36"/>
                  <a:pt x="866" y="36"/>
                  <a:pt x="866" y="36"/>
                </a:cubicBezTo>
                <a:cubicBezTo>
                  <a:pt x="826" y="36"/>
                  <a:pt x="826" y="36"/>
                  <a:pt x="826" y="36"/>
                </a:cubicBezTo>
                <a:cubicBezTo>
                  <a:pt x="826" y="98"/>
                  <a:pt x="826" y="98"/>
                  <a:pt x="826" y="98"/>
                </a:cubicBezTo>
                <a:cubicBezTo>
                  <a:pt x="823" y="98"/>
                  <a:pt x="823" y="98"/>
                  <a:pt x="823" y="98"/>
                </a:cubicBezTo>
                <a:cubicBezTo>
                  <a:pt x="823" y="110"/>
                  <a:pt x="823" y="110"/>
                  <a:pt x="823" y="110"/>
                </a:cubicBezTo>
                <a:cubicBezTo>
                  <a:pt x="826" y="110"/>
                  <a:pt x="826" y="110"/>
                  <a:pt x="826" y="110"/>
                </a:cubicBezTo>
                <a:cubicBezTo>
                  <a:pt x="826" y="176"/>
                  <a:pt x="826" y="176"/>
                  <a:pt x="826" y="176"/>
                </a:cubicBezTo>
                <a:cubicBezTo>
                  <a:pt x="818" y="176"/>
                  <a:pt x="818" y="176"/>
                  <a:pt x="818" y="176"/>
                </a:cubicBezTo>
                <a:cubicBezTo>
                  <a:pt x="818" y="93"/>
                  <a:pt x="818" y="93"/>
                  <a:pt x="818" y="93"/>
                </a:cubicBezTo>
                <a:cubicBezTo>
                  <a:pt x="804" y="93"/>
                  <a:pt x="804" y="93"/>
                  <a:pt x="804" y="93"/>
                </a:cubicBezTo>
                <a:cubicBezTo>
                  <a:pt x="804" y="150"/>
                  <a:pt x="804" y="150"/>
                  <a:pt x="804" y="150"/>
                </a:cubicBezTo>
                <a:cubicBezTo>
                  <a:pt x="793" y="150"/>
                  <a:pt x="793" y="150"/>
                  <a:pt x="793" y="150"/>
                </a:cubicBezTo>
                <a:cubicBezTo>
                  <a:pt x="793" y="118"/>
                  <a:pt x="793" y="118"/>
                  <a:pt x="793" y="118"/>
                </a:cubicBezTo>
                <a:cubicBezTo>
                  <a:pt x="774" y="118"/>
                  <a:pt x="774" y="118"/>
                  <a:pt x="774" y="118"/>
                </a:cubicBezTo>
                <a:cubicBezTo>
                  <a:pt x="774" y="131"/>
                  <a:pt x="774" y="131"/>
                  <a:pt x="774" y="131"/>
                </a:cubicBezTo>
                <a:cubicBezTo>
                  <a:pt x="776" y="131"/>
                  <a:pt x="776" y="131"/>
                  <a:pt x="776" y="131"/>
                </a:cubicBezTo>
                <a:cubicBezTo>
                  <a:pt x="776" y="139"/>
                  <a:pt x="776" y="139"/>
                  <a:pt x="776" y="139"/>
                </a:cubicBezTo>
                <a:cubicBezTo>
                  <a:pt x="774" y="139"/>
                  <a:pt x="774" y="139"/>
                  <a:pt x="774" y="139"/>
                </a:cubicBezTo>
                <a:cubicBezTo>
                  <a:pt x="774" y="166"/>
                  <a:pt x="774" y="166"/>
                  <a:pt x="774" y="166"/>
                </a:cubicBezTo>
                <a:cubicBezTo>
                  <a:pt x="776" y="166"/>
                  <a:pt x="776" y="166"/>
                  <a:pt x="776" y="166"/>
                </a:cubicBezTo>
                <a:cubicBezTo>
                  <a:pt x="776" y="175"/>
                  <a:pt x="776" y="175"/>
                  <a:pt x="776" y="175"/>
                </a:cubicBezTo>
                <a:cubicBezTo>
                  <a:pt x="774" y="175"/>
                  <a:pt x="774" y="175"/>
                  <a:pt x="774" y="175"/>
                </a:cubicBezTo>
                <a:cubicBezTo>
                  <a:pt x="774" y="176"/>
                  <a:pt x="774" y="176"/>
                  <a:pt x="774" y="176"/>
                </a:cubicBezTo>
                <a:cubicBezTo>
                  <a:pt x="759" y="176"/>
                  <a:pt x="759" y="176"/>
                  <a:pt x="759" y="176"/>
                </a:cubicBezTo>
                <a:cubicBezTo>
                  <a:pt x="759" y="236"/>
                  <a:pt x="759" y="236"/>
                  <a:pt x="759" y="236"/>
                </a:cubicBezTo>
                <a:cubicBezTo>
                  <a:pt x="739" y="236"/>
                  <a:pt x="739" y="236"/>
                  <a:pt x="739" y="236"/>
                </a:cubicBezTo>
                <a:cubicBezTo>
                  <a:pt x="739" y="75"/>
                  <a:pt x="739" y="75"/>
                  <a:pt x="739" y="75"/>
                </a:cubicBezTo>
                <a:cubicBezTo>
                  <a:pt x="678" y="75"/>
                  <a:pt x="678" y="75"/>
                  <a:pt x="678" y="75"/>
                </a:cubicBezTo>
                <a:cubicBezTo>
                  <a:pt x="678" y="131"/>
                  <a:pt x="678" y="131"/>
                  <a:pt x="678" y="131"/>
                </a:cubicBezTo>
                <a:cubicBezTo>
                  <a:pt x="659" y="131"/>
                  <a:pt x="659" y="131"/>
                  <a:pt x="659" y="131"/>
                </a:cubicBezTo>
                <a:cubicBezTo>
                  <a:pt x="659" y="10"/>
                  <a:pt x="659" y="10"/>
                  <a:pt x="659" y="10"/>
                </a:cubicBezTo>
                <a:cubicBezTo>
                  <a:pt x="641" y="10"/>
                  <a:pt x="641" y="10"/>
                  <a:pt x="641" y="10"/>
                </a:cubicBezTo>
                <a:cubicBezTo>
                  <a:pt x="641" y="236"/>
                  <a:pt x="641" y="236"/>
                  <a:pt x="641" y="236"/>
                </a:cubicBezTo>
                <a:cubicBezTo>
                  <a:pt x="627" y="236"/>
                  <a:pt x="627" y="236"/>
                  <a:pt x="627" y="236"/>
                </a:cubicBezTo>
                <a:cubicBezTo>
                  <a:pt x="627" y="44"/>
                  <a:pt x="627" y="44"/>
                  <a:pt x="627" y="44"/>
                </a:cubicBezTo>
                <a:cubicBezTo>
                  <a:pt x="587" y="44"/>
                  <a:pt x="587" y="44"/>
                  <a:pt x="587" y="44"/>
                </a:cubicBezTo>
                <a:cubicBezTo>
                  <a:pt x="587" y="105"/>
                  <a:pt x="587" y="105"/>
                  <a:pt x="587" y="105"/>
                </a:cubicBezTo>
                <a:cubicBezTo>
                  <a:pt x="542" y="105"/>
                  <a:pt x="542" y="105"/>
                  <a:pt x="542" y="105"/>
                </a:cubicBezTo>
                <a:cubicBezTo>
                  <a:pt x="542" y="47"/>
                  <a:pt x="542" y="47"/>
                  <a:pt x="542" y="47"/>
                </a:cubicBezTo>
                <a:cubicBezTo>
                  <a:pt x="546" y="47"/>
                  <a:pt x="546" y="47"/>
                  <a:pt x="546" y="47"/>
                </a:cubicBezTo>
                <a:cubicBezTo>
                  <a:pt x="549" y="47"/>
                  <a:pt x="552" y="44"/>
                  <a:pt x="552" y="39"/>
                </a:cubicBezTo>
                <a:cubicBezTo>
                  <a:pt x="552" y="34"/>
                  <a:pt x="552" y="34"/>
                  <a:pt x="552" y="34"/>
                </a:cubicBezTo>
                <a:cubicBezTo>
                  <a:pt x="552" y="29"/>
                  <a:pt x="549" y="26"/>
                  <a:pt x="546" y="26"/>
                </a:cubicBezTo>
                <a:cubicBezTo>
                  <a:pt x="541" y="26"/>
                  <a:pt x="541" y="26"/>
                  <a:pt x="541" y="26"/>
                </a:cubicBezTo>
                <a:cubicBezTo>
                  <a:pt x="541" y="17"/>
                  <a:pt x="536" y="10"/>
                  <a:pt x="529" y="10"/>
                </a:cubicBezTo>
                <a:cubicBezTo>
                  <a:pt x="522" y="10"/>
                  <a:pt x="517" y="17"/>
                  <a:pt x="517" y="26"/>
                </a:cubicBezTo>
                <a:cubicBezTo>
                  <a:pt x="513" y="26"/>
                  <a:pt x="513" y="26"/>
                  <a:pt x="513" y="26"/>
                </a:cubicBezTo>
                <a:cubicBezTo>
                  <a:pt x="512" y="26"/>
                  <a:pt x="512" y="26"/>
                  <a:pt x="512" y="26"/>
                </a:cubicBezTo>
                <a:cubicBezTo>
                  <a:pt x="512" y="24"/>
                  <a:pt x="512" y="24"/>
                  <a:pt x="512" y="24"/>
                </a:cubicBezTo>
                <a:cubicBezTo>
                  <a:pt x="435" y="35"/>
                  <a:pt x="435" y="35"/>
                  <a:pt x="435" y="35"/>
                </a:cubicBezTo>
                <a:cubicBezTo>
                  <a:pt x="435" y="82"/>
                  <a:pt x="435" y="82"/>
                  <a:pt x="435" y="82"/>
                </a:cubicBezTo>
                <a:cubicBezTo>
                  <a:pt x="371" y="82"/>
                  <a:pt x="371" y="82"/>
                  <a:pt x="371" y="82"/>
                </a:cubicBezTo>
                <a:cubicBezTo>
                  <a:pt x="371" y="254"/>
                  <a:pt x="371" y="254"/>
                  <a:pt x="371" y="254"/>
                </a:cubicBezTo>
                <a:cubicBezTo>
                  <a:pt x="360" y="254"/>
                  <a:pt x="360" y="254"/>
                  <a:pt x="360" y="254"/>
                </a:cubicBezTo>
                <a:cubicBezTo>
                  <a:pt x="360" y="303"/>
                  <a:pt x="360" y="303"/>
                  <a:pt x="360" y="303"/>
                </a:cubicBezTo>
                <a:cubicBezTo>
                  <a:pt x="345" y="303"/>
                  <a:pt x="345" y="303"/>
                  <a:pt x="345" y="303"/>
                </a:cubicBezTo>
                <a:cubicBezTo>
                  <a:pt x="345" y="176"/>
                  <a:pt x="345" y="176"/>
                  <a:pt x="345" y="176"/>
                </a:cubicBezTo>
                <a:cubicBezTo>
                  <a:pt x="353" y="176"/>
                  <a:pt x="353" y="176"/>
                  <a:pt x="353" y="176"/>
                </a:cubicBezTo>
                <a:cubicBezTo>
                  <a:pt x="353" y="162"/>
                  <a:pt x="353" y="162"/>
                  <a:pt x="353" y="162"/>
                </a:cubicBezTo>
                <a:cubicBezTo>
                  <a:pt x="345" y="162"/>
                  <a:pt x="345" y="162"/>
                  <a:pt x="345" y="162"/>
                </a:cubicBezTo>
                <a:cubicBezTo>
                  <a:pt x="345" y="151"/>
                  <a:pt x="345" y="151"/>
                  <a:pt x="345" y="151"/>
                </a:cubicBezTo>
                <a:cubicBezTo>
                  <a:pt x="338" y="151"/>
                  <a:pt x="338" y="151"/>
                  <a:pt x="338" y="151"/>
                </a:cubicBezTo>
                <a:cubicBezTo>
                  <a:pt x="338" y="131"/>
                  <a:pt x="338" y="131"/>
                  <a:pt x="338" y="131"/>
                </a:cubicBezTo>
                <a:cubicBezTo>
                  <a:pt x="315" y="131"/>
                  <a:pt x="315" y="131"/>
                  <a:pt x="315" y="131"/>
                </a:cubicBezTo>
                <a:cubicBezTo>
                  <a:pt x="315" y="151"/>
                  <a:pt x="315" y="151"/>
                  <a:pt x="315" y="151"/>
                </a:cubicBezTo>
                <a:cubicBezTo>
                  <a:pt x="308" y="151"/>
                  <a:pt x="308" y="151"/>
                  <a:pt x="308" y="151"/>
                </a:cubicBezTo>
                <a:cubicBezTo>
                  <a:pt x="308" y="162"/>
                  <a:pt x="308" y="162"/>
                  <a:pt x="308" y="162"/>
                </a:cubicBezTo>
                <a:cubicBezTo>
                  <a:pt x="300" y="162"/>
                  <a:pt x="300" y="162"/>
                  <a:pt x="300" y="162"/>
                </a:cubicBezTo>
                <a:cubicBezTo>
                  <a:pt x="300" y="176"/>
                  <a:pt x="300" y="176"/>
                  <a:pt x="300" y="176"/>
                </a:cubicBezTo>
                <a:cubicBezTo>
                  <a:pt x="308" y="176"/>
                  <a:pt x="308" y="176"/>
                  <a:pt x="308" y="176"/>
                </a:cubicBezTo>
                <a:cubicBezTo>
                  <a:pt x="308" y="303"/>
                  <a:pt x="308" y="303"/>
                  <a:pt x="308" y="303"/>
                </a:cubicBezTo>
                <a:cubicBezTo>
                  <a:pt x="287" y="303"/>
                  <a:pt x="287" y="303"/>
                  <a:pt x="287" y="303"/>
                </a:cubicBezTo>
                <a:cubicBezTo>
                  <a:pt x="287" y="131"/>
                  <a:pt x="287" y="131"/>
                  <a:pt x="287" y="131"/>
                </a:cubicBezTo>
                <a:cubicBezTo>
                  <a:pt x="278" y="131"/>
                  <a:pt x="278" y="131"/>
                  <a:pt x="278" y="131"/>
                </a:cubicBezTo>
                <a:cubicBezTo>
                  <a:pt x="281" y="117"/>
                  <a:pt x="281" y="117"/>
                  <a:pt x="281" y="117"/>
                </a:cubicBezTo>
                <a:cubicBezTo>
                  <a:pt x="242" y="117"/>
                  <a:pt x="242" y="117"/>
                  <a:pt x="242" y="117"/>
                </a:cubicBezTo>
                <a:cubicBezTo>
                  <a:pt x="242" y="131"/>
                  <a:pt x="242" y="131"/>
                  <a:pt x="242" y="131"/>
                </a:cubicBezTo>
                <a:cubicBezTo>
                  <a:pt x="236" y="131"/>
                  <a:pt x="236" y="131"/>
                  <a:pt x="236" y="131"/>
                </a:cubicBezTo>
                <a:cubicBezTo>
                  <a:pt x="236" y="303"/>
                  <a:pt x="236" y="303"/>
                  <a:pt x="236" y="303"/>
                </a:cubicBezTo>
                <a:cubicBezTo>
                  <a:pt x="232" y="303"/>
                  <a:pt x="232" y="303"/>
                  <a:pt x="232" y="303"/>
                </a:cubicBezTo>
                <a:cubicBezTo>
                  <a:pt x="232" y="160"/>
                  <a:pt x="232" y="160"/>
                  <a:pt x="232" y="160"/>
                </a:cubicBezTo>
                <a:cubicBezTo>
                  <a:pt x="219" y="160"/>
                  <a:pt x="219" y="160"/>
                  <a:pt x="219" y="160"/>
                </a:cubicBezTo>
                <a:cubicBezTo>
                  <a:pt x="219" y="303"/>
                  <a:pt x="219" y="303"/>
                  <a:pt x="219" y="303"/>
                </a:cubicBezTo>
                <a:cubicBezTo>
                  <a:pt x="208" y="303"/>
                  <a:pt x="208" y="303"/>
                  <a:pt x="208" y="303"/>
                </a:cubicBezTo>
                <a:cubicBezTo>
                  <a:pt x="208" y="200"/>
                  <a:pt x="208" y="200"/>
                  <a:pt x="208" y="200"/>
                </a:cubicBezTo>
                <a:cubicBezTo>
                  <a:pt x="183" y="200"/>
                  <a:pt x="183" y="200"/>
                  <a:pt x="183" y="200"/>
                </a:cubicBezTo>
                <a:cubicBezTo>
                  <a:pt x="183" y="303"/>
                  <a:pt x="183" y="303"/>
                  <a:pt x="183" y="303"/>
                </a:cubicBezTo>
                <a:cubicBezTo>
                  <a:pt x="173" y="303"/>
                  <a:pt x="173" y="303"/>
                  <a:pt x="173" y="303"/>
                </a:cubicBezTo>
                <a:cubicBezTo>
                  <a:pt x="173" y="178"/>
                  <a:pt x="173" y="178"/>
                  <a:pt x="173" y="178"/>
                </a:cubicBezTo>
                <a:cubicBezTo>
                  <a:pt x="156" y="178"/>
                  <a:pt x="156" y="178"/>
                  <a:pt x="156" y="178"/>
                </a:cubicBezTo>
                <a:cubicBezTo>
                  <a:pt x="156" y="145"/>
                  <a:pt x="156" y="145"/>
                  <a:pt x="156" y="145"/>
                </a:cubicBezTo>
                <a:cubicBezTo>
                  <a:pt x="114" y="145"/>
                  <a:pt x="114" y="145"/>
                  <a:pt x="114" y="145"/>
                </a:cubicBezTo>
                <a:cubicBezTo>
                  <a:pt x="114" y="282"/>
                  <a:pt x="114" y="282"/>
                  <a:pt x="114" y="282"/>
                </a:cubicBezTo>
                <a:cubicBezTo>
                  <a:pt x="110" y="282"/>
                  <a:pt x="110" y="282"/>
                  <a:pt x="110" y="282"/>
                </a:cubicBezTo>
                <a:cubicBezTo>
                  <a:pt x="110" y="193"/>
                  <a:pt x="110" y="193"/>
                  <a:pt x="110" y="193"/>
                </a:cubicBezTo>
                <a:cubicBezTo>
                  <a:pt x="77" y="193"/>
                  <a:pt x="77" y="193"/>
                  <a:pt x="77" y="193"/>
                </a:cubicBezTo>
                <a:cubicBezTo>
                  <a:pt x="77" y="282"/>
                  <a:pt x="77" y="282"/>
                  <a:pt x="77" y="282"/>
                </a:cubicBezTo>
                <a:cubicBezTo>
                  <a:pt x="70" y="282"/>
                  <a:pt x="70" y="282"/>
                  <a:pt x="70" y="282"/>
                </a:cubicBezTo>
                <a:cubicBezTo>
                  <a:pt x="70" y="309"/>
                  <a:pt x="70" y="309"/>
                  <a:pt x="70" y="309"/>
                </a:cubicBezTo>
                <a:cubicBezTo>
                  <a:pt x="61" y="309"/>
                  <a:pt x="61" y="309"/>
                  <a:pt x="61" y="309"/>
                </a:cubicBezTo>
                <a:cubicBezTo>
                  <a:pt x="61" y="236"/>
                  <a:pt x="61" y="236"/>
                  <a:pt x="61" y="236"/>
                </a:cubicBezTo>
                <a:cubicBezTo>
                  <a:pt x="34" y="236"/>
                  <a:pt x="34" y="236"/>
                  <a:pt x="34" y="236"/>
                </a:cubicBezTo>
                <a:cubicBezTo>
                  <a:pt x="34" y="262"/>
                  <a:pt x="34" y="262"/>
                  <a:pt x="34" y="262"/>
                </a:cubicBezTo>
                <a:cubicBezTo>
                  <a:pt x="25" y="262"/>
                  <a:pt x="25" y="262"/>
                  <a:pt x="25" y="262"/>
                </a:cubicBezTo>
                <a:cubicBezTo>
                  <a:pt x="25" y="207"/>
                  <a:pt x="25" y="207"/>
                  <a:pt x="25" y="207"/>
                </a:cubicBezTo>
                <a:cubicBezTo>
                  <a:pt x="17" y="207"/>
                  <a:pt x="17" y="207"/>
                  <a:pt x="17" y="207"/>
                </a:cubicBezTo>
                <a:cubicBezTo>
                  <a:pt x="17" y="309"/>
                  <a:pt x="17" y="309"/>
                  <a:pt x="17" y="309"/>
                </a:cubicBezTo>
                <a:cubicBezTo>
                  <a:pt x="11" y="309"/>
                  <a:pt x="11" y="309"/>
                  <a:pt x="11" y="309"/>
                </a:cubicBezTo>
                <a:cubicBezTo>
                  <a:pt x="11" y="222"/>
                  <a:pt x="11" y="222"/>
                  <a:pt x="11" y="222"/>
                </a:cubicBezTo>
                <a:cubicBezTo>
                  <a:pt x="0" y="222"/>
                  <a:pt x="0" y="222"/>
                  <a:pt x="0" y="222"/>
                </a:cubicBezTo>
                <a:cubicBezTo>
                  <a:pt x="0" y="229"/>
                  <a:pt x="0" y="229"/>
                  <a:pt x="0" y="229"/>
                </a:cubicBezTo>
                <a:cubicBezTo>
                  <a:pt x="1" y="229"/>
                  <a:pt x="1" y="229"/>
                  <a:pt x="1" y="229"/>
                </a:cubicBezTo>
                <a:cubicBezTo>
                  <a:pt x="1" y="234"/>
                  <a:pt x="1" y="234"/>
                  <a:pt x="1" y="234"/>
                </a:cubicBezTo>
                <a:cubicBezTo>
                  <a:pt x="0" y="234"/>
                  <a:pt x="0" y="234"/>
                  <a:pt x="0" y="234"/>
                </a:cubicBezTo>
                <a:cubicBezTo>
                  <a:pt x="0" y="251"/>
                  <a:pt x="0" y="251"/>
                  <a:pt x="0" y="251"/>
                </a:cubicBezTo>
                <a:cubicBezTo>
                  <a:pt x="3" y="251"/>
                  <a:pt x="3" y="251"/>
                  <a:pt x="3" y="251"/>
                </a:cubicBezTo>
                <a:cubicBezTo>
                  <a:pt x="3" y="256"/>
                  <a:pt x="3" y="256"/>
                  <a:pt x="3" y="256"/>
                </a:cubicBezTo>
                <a:cubicBezTo>
                  <a:pt x="0" y="256"/>
                  <a:pt x="0" y="256"/>
                  <a:pt x="0" y="256"/>
                </a:cubicBezTo>
                <a:cubicBezTo>
                  <a:pt x="0" y="284"/>
                  <a:pt x="0" y="284"/>
                  <a:pt x="0" y="284"/>
                </a:cubicBezTo>
                <a:cubicBezTo>
                  <a:pt x="3" y="284"/>
                  <a:pt x="3" y="284"/>
                  <a:pt x="3" y="284"/>
                </a:cubicBezTo>
                <a:cubicBezTo>
                  <a:pt x="3" y="287"/>
                  <a:pt x="3" y="287"/>
                  <a:pt x="3" y="287"/>
                </a:cubicBezTo>
                <a:cubicBezTo>
                  <a:pt x="0" y="287"/>
                  <a:pt x="0" y="287"/>
                  <a:pt x="0" y="287"/>
                </a:cubicBezTo>
                <a:cubicBezTo>
                  <a:pt x="0" y="315"/>
                  <a:pt x="0" y="315"/>
                  <a:pt x="0" y="315"/>
                </a:cubicBezTo>
                <a:cubicBezTo>
                  <a:pt x="2" y="315"/>
                  <a:pt x="2" y="315"/>
                  <a:pt x="2" y="315"/>
                </a:cubicBezTo>
                <a:cubicBezTo>
                  <a:pt x="2" y="322"/>
                  <a:pt x="2" y="322"/>
                  <a:pt x="2" y="322"/>
                </a:cubicBezTo>
                <a:cubicBezTo>
                  <a:pt x="0" y="322"/>
                  <a:pt x="0" y="322"/>
                  <a:pt x="0" y="322"/>
                </a:cubicBezTo>
                <a:cubicBezTo>
                  <a:pt x="0" y="378"/>
                  <a:pt x="0" y="378"/>
                  <a:pt x="0" y="378"/>
                </a:cubicBezTo>
                <a:cubicBezTo>
                  <a:pt x="73" y="378"/>
                  <a:pt x="73" y="378"/>
                  <a:pt x="73" y="378"/>
                </a:cubicBezTo>
                <a:cubicBezTo>
                  <a:pt x="73" y="386"/>
                  <a:pt x="73" y="386"/>
                  <a:pt x="73" y="386"/>
                </a:cubicBezTo>
                <a:cubicBezTo>
                  <a:pt x="936" y="386"/>
                  <a:pt x="936" y="386"/>
                  <a:pt x="936" y="386"/>
                </a:cubicBezTo>
                <a:cubicBezTo>
                  <a:pt x="936" y="379"/>
                  <a:pt x="936" y="379"/>
                  <a:pt x="936" y="379"/>
                </a:cubicBezTo>
                <a:cubicBezTo>
                  <a:pt x="1023" y="379"/>
                  <a:pt x="1023" y="379"/>
                  <a:pt x="1023" y="379"/>
                </a:cubicBezTo>
                <a:cubicBezTo>
                  <a:pt x="1023" y="378"/>
                  <a:pt x="1023" y="378"/>
                  <a:pt x="1023" y="378"/>
                </a:cubicBezTo>
                <a:cubicBezTo>
                  <a:pt x="1176" y="378"/>
                  <a:pt x="1176" y="378"/>
                  <a:pt x="1176" y="378"/>
                </a:cubicBezTo>
                <a:cubicBezTo>
                  <a:pt x="1176" y="371"/>
                  <a:pt x="1176" y="371"/>
                  <a:pt x="1176" y="371"/>
                </a:cubicBezTo>
                <a:cubicBezTo>
                  <a:pt x="1222" y="371"/>
                  <a:pt x="1222" y="371"/>
                  <a:pt x="1222" y="371"/>
                </a:cubicBezTo>
                <a:cubicBezTo>
                  <a:pt x="1222" y="378"/>
                  <a:pt x="1222" y="378"/>
                  <a:pt x="1222" y="378"/>
                </a:cubicBezTo>
                <a:cubicBezTo>
                  <a:pt x="1295" y="378"/>
                  <a:pt x="1295" y="378"/>
                  <a:pt x="1295" y="378"/>
                </a:cubicBezTo>
                <a:cubicBezTo>
                  <a:pt x="1295" y="386"/>
                  <a:pt x="1295" y="386"/>
                  <a:pt x="1295" y="386"/>
                </a:cubicBezTo>
                <a:cubicBezTo>
                  <a:pt x="2158" y="386"/>
                  <a:pt x="2158" y="386"/>
                  <a:pt x="2158" y="386"/>
                </a:cubicBezTo>
                <a:cubicBezTo>
                  <a:pt x="2158" y="379"/>
                  <a:pt x="2158" y="379"/>
                  <a:pt x="2158" y="379"/>
                </a:cubicBezTo>
                <a:cubicBezTo>
                  <a:pt x="2245" y="379"/>
                  <a:pt x="2245" y="379"/>
                  <a:pt x="2245" y="379"/>
                </a:cubicBezTo>
                <a:cubicBezTo>
                  <a:pt x="2245" y="378"/>
                  <a:pt x="2245" y="378"/>
                  <a:pt x="2245" y="378"/>
                </a:cubicBezTo>
                <a:cubicBezTo>
                  <a:pt x="2398" y="378"/>
                  <a:pt x="2398" y="378"/>
                  <a:pt x="2398" y="378"/>
                </a:cubicBezTo>
                <a:cubicBezTo>
                  <a:pt x="2398" y="378"/>
                  <a:pt x="2398" y="378"/>
                  <a:pt x="2398" y="378"/>
                </a:cubicBezTo>
                <a:cubicBezTo>
                  <a:pt x="2403" y="378"/>
                  <a:pt x="2403" y="378"/>
                  <a:pt x="2403" y="378"/>
                </a:cubicBezTo>
                <a:cubicBezTo>
                  <a:pt x="2403" y="386"/>
                  <a:pt x="2403" y="386"/>
                  <a:pt x="2403" y="386"/>
                </a:cubicBezTo>
                <a:cubicBezTo>
                  <a:pt x="2986" y="386"/>
                  <a:pt x="2986" y="386"/>
                  <a:pt x="2986" y="386"/>
                </a:cubicBezTo>
                <a:moveTo>
                  <a:pt x="2944" y="263"/>
                </a:moveTo>
                <a:cubicBezTo>
                  <a:pt x="2932" y="263"/>
                  <a:pt x="2932" y="263"/>
                  <a:pt x="2932" y="263"/>
                </a:cubicBezTo>
                <a:cubicBezTo>
                  <a:pt x="2932" y="248"/>
                  <a:pt x="2932" y="248"/>
                  <a:pt x="2932" y="248"/>
                </a:cubicBezTo>
                <a:cubicBezTo>
                  <a:pt x="2944" y="248"/>
                  <a:pt x="2944" y="248"/>
                  <a:pt x="2944" y="248"/>
                </a:cubicBezTo>
                <a:cubicBezTo>
                  <a:pt x="2944" y="263"/>
                  <a:pt x="2944" y="263"/>
                  <a:pt x="2944" y="263"/>
                </a:cubicBezTo>
                <a:moveTo>
                  <a:pt x="2939" y="181"/>
                </a:moveTo>
                <a:cubicBezTo>
                  <a:pt x="2948" y="181"/>
                  <a:pt x="2948" y="181"/>
                  <a:pt x="2948" y="181"/>
                </a:cubicBezTo>
                <a:cubicBezTo>
                  <a:pt x="2948" y="186"/>
                  <a:pt x="2948" y="186"/>
                  <a:pt x="2948" y="186"/>
                </a:cubicBezTo>
                <a:cubicBezTo>
                  <a:pt x="2939" y="186"/>
                  <a:pt x="2939" y="186"/>
                  <a:pt x="2939" y="186"/>
                </a:cubicBezTo>
                <a:cubicBezTo>
                  <a:pt x="2939" y="181"/>
                  <a:pt x="2939" y="181"/>
                  <a:pt x="2939" y="181"/>
                </a:cubicBezTo>
                <a:moveTo>
                  <a:pt x="2938" y="117"/>
                </a:moveTo>
                <a:cubicBezTo>
                  <a:pt x="2929" y="117"/>
                  <a:pt x="2929" y="117"/>
                  <a:pt x="2929" y="117"/>
                </a:cubicBezTo>
                <a:cubicBezTo>
                  <a:pt x="2929" y="107"/>
                  <a:pt x="2929" y="107"/>
                  <a:pt x="2929" y="107"/>
                </a:cubicBezTo>
                <a:cubicBezTo>
                  <a:pt x="2938" y="107"/>
                  <a:pt x="2938" y="107"/>
                  <a:pt x="2938" y="107"/>
                </a:cubicBezTo>
                <a:cubicBezTo>
                  <a:pt x="2938" y="117"/>
                  <a:pt x="2938" y="117"/>
                  <a:pt x="2938" y="117"/>
                </a:cubicBezTo>
                <a:moveTo>
                  <a:pt x="2925" y="60"/>
                </a:moveTo>
                <a:cubicBezTo>
                  <a:pt x="2934" y="60"/>
                  <a:pt x="2934" y="60"/>
                  <a:pt x="2934" y="60"/>
                </a:cubicBezTo>
                <a:cubicBezTo>
                  <a:pt x="2934" y="70"/>
                  <a:pt x="2934" y="70"/>
                  <a:pt x="2934" y="70"/>
                </a:cubicBezTo>
                <a:cubicBezTo>
                  <a:pt x="2925" y="70"/>
                  <a:pt x="2925" y="70"/>
                  <a:pt x="2925" y="70"/>
                </a:cubicBezTo>
                <a:cubicBezTo>
                  <a:pt x="2925" y="60"/>
                  <a:pt x="2925" y="60"/>
                  <a:pt x="2925" y="60"/>
                </a:cubicBezTo>
                <a:moveTo>
                  <a:pt x="2921" y="154"/>
                </a:moveTo>
                <a:cubicBezTo>
                  <a:pt x="2929" y="154"/>
                  <a:pt x="2929" y="154"/>
                  <a:pt x="2929" y="154"/>
                </a:cubicBezTo>
                <a:cubicBezTo>
                  <a:pt x="2929" y="165"/>
                  <a:pt x="2929" y="165"/>
                  <a:pt x="2929" y="165"/>
                </a:cubicBezTo>
                <a:cubicBezTo>
                  <a:pt x="2921" y="165"/>
                  <a:pt x="2921" y="165"/>
                  <a:pt x="2921" y="165"/>
                </a:cubicBezTo>
                <a:cubicBezTo>
                  <a:pt x="2921" y="154"/>
                  <a:pt x="2921" y="154"/>
                  <a:pt x="2921" y="154"/>
                </a:cubicBezTo>
                <a:moveTo>
                  <a:pt x="2902" y="290"/>
                </a:moveTo>
                <a:cubicBezTo>
                  <a:pt x="2889" y="290"/>
                  <a:pt x="2889" y="290"/>
                  <a:pt x="2889" y="290"/>
                </a:cubicBezTo>
                <a:cubicBezTo>
                  <a:pt x="2889" y="275"/>
                  <a:pt x="2889" y="275"/>
                  <a:pt x="2889" y="275"/>
                </a:cubicBezTo>
                <a:cubicBezTo>
                  <a:pt x="2902" y="275"/>
                  <a:pt x="2902" y="275"/>
                  <a:pt x="2902" y="275"/>
                </a:cubicBezTo>
                <a:cubicBezTo>
                  <a:pt x="2902" y="290"/>
                  <a:pt x="2902" y="290"/>
                  <a:pt x="2902" y="290"/>
                </a:cubicBezTo>
                <a:moveTo>
                  <a:pt x="2872" y="117"/>
                </a:moveTo>
                <a:cubicBezTo>
                  <a:pt x="2917" y="117"/>
                  <a:pt x="2917" y="117"/>
                  <a:pt x="2917" y="117"/>
                </a:cubicBezTo>
                <a:cubicBezTo>
                  <a:pt x="2917" y="236"/>
                  <a:pt x="2917" y="236"/>
                  <a:pt x="2917" y="236"/>
                </a:cubicBezTo>
                <a:cubicBezTo>
                  <a:pt x="2872" y="236"/>
                  <a:pt x="2872" y="236"/>
                  <a:pt x="2872" y="236"/>
                </a:cubicBezTo>
                <a:cubicBezTo>
                  <a:pt x="2872" y="117"/>
                  <a:pt x="2872" y="117"/>
                  <a:pt x="2872" y="117"/>
                </a:cubicBezTo>
                <a:moveTo>
                  <a:pt x="2835" y="268"/>
                </a:moveTo>
                <a:cubicBezTo>
                  <a:pt x="2847" y="268"/>
                  <a:pt x="2847" y="268"/>
                  <a:pt x="2847" y="268"/>
                </a:cubicBezTo>
                <a:cubicBezTo>
                  <a:pt x="2847" y="283"/>
                  <a:pt x="2847" y="283"/>
                  <a:pt x="2847" y="283"/>
                </a:cubicBezTo>
                <a:cubicBezTo>
                  <a:pt x="2835" y="283"/>
                  <a:pt x="2835" y="283"/>
                  <a:pt x="2835" y="283"/>
                </a:cubicBezTo>
                <a:cubicBezTo>
                  <a:pt x="2835" y="268"/>
                  <a:pt x="2835" y="268"/>
                  <a:pt x="2835" y="268"/>
                </a:cubicBezTo>
                <a:moveTo>
                  <a:pt x="2799" y="288"/>
                </a:moveTo>
                <a:cubicBezTo>
                  <a:pt x="2811" y="288"/>
                  <a:pt x="2811" y="288"/>
                  <a:pt x="2811" y="288"/>
                </a:cubicBezTo>
                <a:cubicBezTo>
                  <a:pt x="2811" y="303"/>
                  <a:pt x="2811" y="303"/>
                  <a:pt x="2811" y="303"/>
                </a:cubicBezTo>
                <a:cubicBezTo>
                  <a:pt x="2799" y="303"/>
                  <a:pt x="2799" y="303"/>
                  <a:pt x="2799" y="303"/>
                </a:cubicBezTo>
                <a:cubicBezTo>
                  <a:pt x="2799" y="288"/>
                  <a:pt x="2799" y="288"/>
                  <a:pt x="2799" y="288"/>
                </a:cubicBezTo>
                <a:moveTo>
                  <a:pt x="2723" y="274"/>
                </a:moveTo>
                <a:cubicBezTo>
                  <a:pt x="2715" y="274"/>
                  <a:pt x="2715" y="274"/>
                  <a:pt x="2715" y="274"/>
                </a:cubicBezTo>
                <a:cubicBezTo>
                  <a:pt x="2715" y="263"/>
                  <a:pt x="2715" y="263"/>
                  <a:pt x="2715" y="263"/>
                </a:cubicBezTo>
                <a:cubicBezTo>
                  <a:pt x="2723" y="263"/>
                  <a:pt x="2723" y="263"/>
                  <a:pt x="2723" y="263"/>
                </a:cubicBezTo>
                <a:cubicBezTo>
                  <a:pt x="2723" y="274"/>
                  <a:pt x="2723" y="274"/>
                  <a:pt x="2723" y="274"/>
                </a:cubicBezTo>
                <a:moveTo>
                  <a:pt x="2743" y="112"/>
                </a:moveTo>
                <a:cubicBezTo>
                  <a:pt x="2752" y="112"/>
                  <a:pt x="2752" y="112"/>
                  <a:pt x="2752" y="112"/>
                </a:cubicBezTo>
                <a:cubicBezTo>
                  <a:pt x="2752" y="123"/>
                  <a:pt x="2752" y="123"/>
                  <a:pt x="2752" y="123"/>
                </a:cubicBezTo>
                <a:cubicBezTo>
                  <a:pt x="2743" y="123"/>
                  <a:pt x="2743" y="123"/>
                  <a:pt x="2743" y="123"/>
                </a:cubicBezTo>
                <a:cubicBezTo>
                  <a:pt x="2743" y="112"/>
                  <a:pt x="2743" y="112"/>
                  <a:pt x="2743" y="112"/>
                </a:cubicBezTo>
                <a:moveTo>
                  <a:pt x="2743" y="149"/>
                </a:moveTo>
                <a:cubicBezTo>
                  <a:pt x="2752" y="149"/>
                  <a:pt x="2752" y="149"/>
                  <a:pt x="2752" y="149"/>
                </a:cubicBezTo>
                <a:cubicBezTo>
                  <a:pt x="2752" y="159"/>
                  <a:pt x="2752" y="159"/>
                  <a:pt x="2752" y="159"/>
                </a:cubicBezTo>
                <a:cubicBezTo>
                  <a:pt x="2743" y="159"/>
                  <a:pt x="2743" y="159"/>
                  <a:pt x="2743" y="159"/>
                </a:cubicBezTo>
                <a:cubicBezTo>
                  <a:pt x="2743" y="149"/>
                  <a:pt x="2743" y="149"/>
                  <a:pt x="2743" y="149"/>
                </a:cubicBezTo>
                <a:moveTo>
                  <a:pt x="2723" y="203"/>
                </a:moveTo>
                <a:cubicBezTo>
                  <a:pt x="2732" y="203"/>
                  <a:pt x="2732" y="203"/>
                  <a:pt x="2732" y="203"/>
                </a:cubicBezTo>
                <a:cubicBezTo>
                  <a:pt x="2732" y="214"/>
                  <a:pt x="2732" y="214"/>
                  <a:pt x="2732" y="214"/>
                </a:cubicBezTo>
                <a:cubicBezTo>
                  <a:pt x="2723" y="214"/>
                  <a:pt x="2723" y="214"/>
                  <a:pt x="2723" y="214"/>
                </a:cubicBezTo>
                <a:cubicBezTo>
                  <a:pt x="2723" y="203"/>
                  <a:pt x="2723" y="203"/>
                  <a:pt x="2723" y="203"/>
                </a:cubicBezTo>
                <a:moveTo>
                  <a:pt x="2710" y="107"/>
                </a:moveTo>
                <a:cubicBezTo>
                  <a:pt x="2719" y="107"/>
                  <a:pt x="2719" y="107"/>
                  <a:pt x="2719" y="107"/>
                </a:cubicBezTo>
                <a:cubicBezTo>
                  <a:pt x="2719" y="117"/>
                  <a:pt x="2719" y="117"/>
                  <a:pt x="2719" y="117"/>
                </a:cubicBezTo>
                <a:cubicBezTo>
                  <a:pt x="2710" y="117"/>
                  <a:pt x="2710" y="117"/>
                  <a:pt x="2710" y="117"/>
                </a:cubicBezTo>
                <a:cubicBezTo>
                  <a:pt x="2710" y="107"/>
                  <a:pt x="2710" y="107"/>
                  <a:pt x="2710" y="107"/>
                </a:cubicBezTo>
                <a:moveTo>
                  <a:pt x="2710" y="173"/>
                </a:moveTo>
                <a:cubicBezTo>
                  <a:pt x="2719" y="173"/>
                  <a:pt x="2719" y="173"/>
                  <a:pt x="2719" y="173"/>
                </a:cubicBezTo>
                <a:cubicBezTo>
                  <a:pt x="2719" y="183"/>
                  <a:pt x="2719" y="183"/>
                  <a:pt x="2719" y="183"/>
                </a:cubicBezTo>
                <a:cubicBezTo>
                  <a:pt x="2710" y="183"/>
                  <a:pt x="2710" y="183"/>
                  <a:pt x="2710" y="183"/>
                </a:cubicBezTo>
                <a:cubicBezTo>
                  <a:pt x="2710" y="173"/>
                  <a:pt x="2710" y="173"/>
                  <a:pt x="2710" y="173"/>
                </a:cubicBezTo>
                <a:moveTo>
                  <a:pt x="2601" y="143"/>
                </a:moveTo>
                <a:cubicBezTo>
                  <a:pt x="2610" y="143"/>
                  <a:pt x="2610" y="143"/>
                  <a:pt x="2610" y="143"/>
                </a:cubicBezTo>
                <a:cubicBezTo>
                  <a:pt x="2610" y="154"/>
                  <a:pt x="2610" y="154"/>
                  <a:pt x="2610" y="154"/>
                </a:cubicBezTo>
                <a:cubicBezTo>
                  <a:pt x="2601" y="154"/>
                  <a:pt x="2601" y="154"/>
                  <a:pt x="2601" y="154"/>
                </a:cubicBezTo>
                <a:cubicBezTo>
                  <a:pt x="2601" y="143"/>
                  <a:pt x="2601" y="143"/>
                  <a:pt x="2601" y="143"/>
                </a:cubicBezTo>
                <a:moveTo>
                  <a:pt x="2593" y="167"/>
                </a:moveTo>
                <a:cubicBezTo>
                  <a:pt x="2601" y="167"/>
                  <a:pt x="2601" y="167"/>
                  <a:pt x="2601" y="167"/>
                </a:cubicBezTo>
                <a:cubicBezTo>
                  <a:pt x="2601" y="178"/>
                  <a:pt x="2601" y="178"/>
                  <a:pt x="2601" y="178"/>
                </a:cubicBezTo>
                <a:cubicBezTo>
                  <a:pt x="2593" y="178"/>
                  <a:pt x="2593" y="178"/>
                  <a:pt x="2593" y="178"/>
                </a:cubicBezTo>
                <a:cubicBezTo>
                  <a:pt x="2593" y="167"/>
                  <a:pt x="2593" y="167"/>
                  <a:pt x="2593" y="167"/>
                </a:cubicBezTo>
                <a:moveTo>
                  <a:pt x="2588" y="231"/>
                </a:moveTo>
                <a:cubicBezTo>
                  <a:pt x="2597" y="231"/>
                  <a:pt x="2597" y="231"/>
                  <a:pt x="2597" y="231"/>
                </a:cubicBezTo>
                <a:cubicBezTo>
                  <a:pt x="2597" y="242"/>
                  <a:pt x="2597" y="242"/>
                  <a:pt x="2597" y="242"/>
                </a:cubicBezTo>
                <a:cubicBezTo>
                  <a:pt x="2588" y="242"/>
                  <a:pt x="2588" y="242"/>
                  <a:pt x="2588" y="242"/>
                </a:cubicBezTo>
                <a:cubicBezTo>
                  <a:pt x="2588" y="231"/>
                  <a:pt x="2588" y="231"/>
                  <a:pt x="2588" y="231"/>
                </a:cubicBezTo>
                <a:moveTo>
                  <a:pt x="2573" y="143"/>
                </a:moveTo>
                <a:cubicBezTo>
                  <a:pt x="2582" y="143"/>
                  <a:pt x="2582" y="143"/>
                  <a:pt x="2582" y="143"/>
                </a:cubicBezTo>
                <a:cubicBezTo>
                  <a:pt x="2582" y="154"/>
                  <a:pt x="2582" y="154"/>
                  <a:pt x="2582" y="154"/>
                </a:cubicBezTo>
                <a:cubicBezTo>
                  <a:pt x="2573" y="154"/>
                  <a:pt x="2573" y="154"/>
                  <a:pt x="2573" y="154"/>
                </a:cubicBezTo>
                <a:cubicBezTo>
                  <a:pt x="2573" y="143"/>
                  <a:pt x="2573" y="143"/>
                  <a:pt x="2573" y="143"/>
                </a:cubicBezTo>
                <a:moveTo>
                  <a:pt x="2573" y="203"/>
                </a:moveTo>
                <a:cubicBezTo>
                  <a:pt x="2582" y="203"/>
                  <a:pt x="2582" y="203"/>
                  <a:pt x="2582" y="203"/>
                </a:cubicBezTo>
                <a:cubicBezTo>
                  <a:pt x="2582" y="214"/>
                  <a:pt x="2582" y="214"/>
                  <a:pt x="2582" y="214"/>
                </a:cubicBezTo>
                <a:cubicBezTo>
                  <a:pt x="2573" y="214"/>
                  <a:pt x="2573" y="214"/>
                  <a:pt x="2573" y="214"/>
                </a:cubicBezTo>
                <a:cubicBezTo>
                  <a:pt x="2573" y="203"/>
                  <a:pt x="2573" y="203"/>
                  <a:pt x="2573" y="203"/>
                </a:cubicBezTo>
                <a:moveTo>
                  <a:pt x="2516" y="212"/>
                </a:moveTo>
                <a:cubicBezTo>
                  <a:pt x="2534" y="212"/>
                  <a:pt x="2534" y="212"/>
                  <a:pt x="2534" y="212"/>
                </a:cubicBezTo>
                <a:cubicBezTo>
                  <a:pt x="2534" y="217"/>
                  <a:pt x="2534" y="217"/>
                  <a:pt x="2534" y="217"/>
                </a:cubicBezTo>
                <a:cubicBezTo>
                  <a:pt x="2516" y="217"/>
                  <a:pt x="2516" y="217"/>
                  <a:pt x="2516" y="217"/>
                </a:cubicBezTo>
                <a:cubicBezTo>
                  <a:pt x="2516" y="212"/>
                  <a:pt x="2516" y="212"/>
                  <a:pt x="2516" y="212"/>
                </a:cubicBezTo>
                <a:moveTo>
                  <a:pt x="2516" y="223"/>
                </a:moveTo>
                <a:cubicBezTo>
                  <a:pt x="2534" y="223"/>
                  <a:pt x="2534" y="223"/>
                  <a:pt x="2534" y="223"/>
                </a:cubicBezTo>
                <a:cubicBezTo>
                  <a:pt x="2534" y="228"/>
                  <a:pt x="2534" y="228"/>
                  <a:pt x="2534" y="228"/>
                </a:cubicBezTo>
                <a:cubicBezTo>
                  <a:pt x="2516" y="228"/>
                  <a:pt x="2516" y="228"/>
                  <a:pt x="2516" y="228"/>
                </a:cubicBezTo>
                <a:cubicBezTo>
                  <a:pt x="2516" y="223"/>
                  <a:pt x="2516" y="223"/>
                  <a:pt x="2516" y="223"/>
                </a:cubicBezTo>
                <a:moveTo>
                  <a:pt x="2516" y="234"/>
                </a:moveTo>
                <a:cubicBezTo>
                  <a:pt x="2534" y="234"/>
                  <a:pt x="2534" y="234"/>
                  <a:pt x="2534" y="234"/>
                </a:cubicBezTo>
                <a:cubicBezTo>
                  <a:pt x="2534" y="238"/>
                  <a:pt x="2534" y="238"/>
                  <a:pt x="2534" y="238"/>
                </a:cubicBezTo>
                <a:cubicBezTo>
                  <a:pt x="2516" y="238"/>
                  <a:pt x="2516" y="238"/>
                  <a:pt x="2516" y="238"/>
                </a:cubicBezTo>
                <a:cubicBezTo>
                  <a:pt x="2516" y="234"/>
                  <a:pt x="2516" y="234"/>
                  <a:pt x="2516" y="234"/>
                </a:cubicBezTo>
                <a:moveTo>
                  <a:pt x="2516" y="244"/>
                </a:moveTo>
                <a:cubicBezTo>
                  <a:pt x="2534" y="244"/>
                  <a:pt x="2534" y="244"/>
                  <a:pt x="2534" y="244"/>
                </a:cubicBezTo>
                <a:cubicBezTo>
                  <a:pt x="2534" y="249"/>
                  <a:pt x="2534" y="249"/>
                  <a:pt x="2534" y="249"/>
                </a:cubicBezTo>
                <a:cubicBezTo>
                  <a:pt x="2516" y="249"/>
                  <a:pt x="2516" y="249"/>
                  <a:pt x="2516" y="249"/>
                </a:cubicBezTo>
                <a:cubicBezTo>
                  <a:pt x="2516" y="244"/>
                  <a:pt x="2516" y="244"/>
                  <a:pt x="2516" y="244"/>
                </a:cubicBezTo>
                <a:moveTo>
                  <a:pt x="2516" y="255"/>
                </a:moveTo>
                <a:cubicBezTo>
                  <a:pt x="2534" y="255"/>
                  <a:pt x="2534" y="255"/>
                  <a:pt x="2534" y="255"/>
                </a:cubicBezTo>
                <a:cubicBezTo>
                  <a:pt x="2534" y="260"/>
                  <a:pt x="2534" y="260"/>
                  <a:pt x="2534" y="260"/>
                </a:cubicBezTo>
                <a:cubicBezTo>
                  <a:pt x="2516" y="260"/>
                  <a:pt x="2516" y="260"/>
                  <a:pt x="2516" y="260"/>
                </a:cubicBezTo>
                <a:cubicBezTo>
                  <a:pt x="2516" y="255"/>
                  <a:pt x="2516" y="255"/>
                  <a:pt x="2516" y="255"/>
                </a:cubicBezTo>
                <a:moveTo>
                  <a:pt x="2516" y="266"/>
                </a:moveTo>
                <a:cubicBezTo>
                  <a:pt x="2534" y="266"/>
                  <a:pt x="2534" y="266"/>
                  <a:pt x="2534" y="266"/>
                </a:cubicBezTo>
                <a:cubicBezTo>
                  <a:pt x="2534" y="271"/>
                  <a:pt x="2534" y="271"/>
                  <a:pt x="2534" y="271"/>
                </a:cubicBezTo>
                <a:cubicBezTo>
                  <a:pt x="2516" y="271"/>
                  <a:pt x="2516" y="271"/>
                  <a:pt x="2516" y="271"/>
                </a:cubicBezTo>
                <a:cubicBezTo>
                  <a:pt x="2516" y="266"/>
                  <a:pt x="2516" y="266"/>
                  <a:pt x="2516" y="266"/>
                </a:cubicBezTo>
                <a:moveTo>
                  <a:pt x="2516" y="277"/>
                </a:moveTo>
                <a:cubicBezTo>
                  <a:pt x="2534" y="277"/>
                  <a:pt x="2534" y="277"/>
                  <a:pt x="2534" y="277"/>
                </a:cubicBezTo>
                <a:cubicBezTo>
                  <a:pt x="2534" y="282"/>
                  <a:pt x="2534" y="282"/>
                  <a:pt x="2534" y="282"/>
                </a:cubicBezTo>
                <a:cubicBezTo>
                  <a:pt x="2516" y="282"/>
                  <a:pt x="2516" y="282"/>
                  <a:pt x="2516" y="282"/>
                </a:cubicBezTo>
                <a:cubicBezTo>
                  <a:pt x="2516" y="277"/>
                  <a:pt x="2516" y="277"/>
                  <a:pt x="2516" y="277"/>
                </a:cubicBezTo>
                <a:moveTo>
                  <a:pt x="2516" y="288"/>
                </a:moveTo>
                <a:cubicBezTo>
                  <a:pt x="2534" y="288"/>
                  <a:pt x="2534" y="288"/>
                  <a:pt x="2534" y="288"/>
                </a:cubicBezTo>
                <a:cubicBezTo>
                  <a:pt x="2534" y="293"/>
                  <a:pt x="2534" y="293"/>
                  <a:pt x="2534" y="293"/>
                </a:cubicBezTo>
                <a:cubicBezTo>
                  <a:pt x="2516" y="293"/>
                  <a:pt x="2516" y="293"/>
                  <a:pt x="2516" y="293"/>
                </a:cubicBezTo>
                <a:cubicBezTo>
                  <a:pt x="2516" y="288"/>
                  <a:pt x="2516" y="288"/>
                  <a:pt x="2516" y="288"/>
                </a:cubicBezTo>
                <a:moveTo>
                  <a:pt x="2486" y="201"/>
                </a:moveTo>
                <a:cubicBezTo>
                  <a:pt x="2492" y="201"/>
                  <a:pt x="2492" y="201"/>
                  <a:pt x="2492" y="201"/>
                </a:cubicBezTo>
                <a:cubicBezTo>
                  <a:pt x="2492" y="208"/>
                  <a:pt x="2492" y="208"/>
                  <a:pt x="2492" y="208"/>
                </a:cubicBezTo>
                <a:cubicBezTo>
                  <a:pt x="2486" y="208"/>
                  <a:pt x="2486" y="208"/>
                  <a:pt x="2486" y="208"/>
                </a:cubicBezTo>
                <a:cubicBezTo>
                  <a:pt x="2486" y="201"/>
                  <a:pt x="2486" y="201"/>
                  <a:pt x="2486" y="201"/>
                </a:cubicBezTo>
                <a:moveTo>
                  <a:pt x="2486" y="236"/>
                </a:moveTo>
                <a:cubicBezTo>
                  <a:pt x="2492" y="236"/>
                  <a:pt x="2492" y="236"/>
                  <a:pt x="2492" y="236"/>
                </a:cubicBezTo>
                <a:cubicBezTo>
                  <a:pt x="2492" y="243"/>
                  <a:pt x="2492" y="243"/>
                  <a:pt x="2492" y="243"/>
                </a:cubicBezTo>
                <a:cubicBezTo>
                  <a:pt x="2486" y="243"/>
                  <a:pt x="2486" y="243"/>
                  <a:pt x="2486" y="243"/>
                </a:cubicBezTo>
                <a:cubicBezTo>
                  <a:pt x="2486" y="236"/>
                  <a:pt x="2486" y="236"/>
                  <a:pt x="2486" y="236"/>
                </a:cubicBezTo>
                <a:moveTo>
                  <a:pt x="2486" y="272"/>
                </a:moveTo>
                <a:cubicBezTo>
                  <a:pt x="2492" y="272"/>
                  <a:pt x="2492" y="272"/>
                  <a:pt x="2492" y="272"/>
                </a:cubicBezTo>
                <a:cubicBezTo>
                  <a:pt x="2492" y="279"/>
                  <a:pt x="2492" y="279"/>
                  <a:pt x="2492" y="279"/>
                </a:cubicBezTo>
                <a:cubicBezTo>
                  <a:pt x="2486" y="279"/>
                  <a:pt x="2486" y="279"/>
                  <a:pt x="2486" y="279"/>
                </a:cubicBezTo>
                <a:cubicBezTo>
                  <a:pt x="2486" y="272"/>
                  <a:pt x="2486" y="272"/>
                  <a:pt x="2486" y="272"/>
                </a:cubicBezTo>
                <a:moveTo>
                  <a:pt x="2473" y="185"/>
                </a:moveTo>
                <a:cubicBezTo>
                  <a:pt x="2479" y="185"/>
                  <a:pt x="2479" y="185"/>
                  <a:pt x="2479" y="185"/>
                </a:cubicBezTo>
                <a:cubicBezTo>
                  <a:pt x="2479" y="192"/>
                  <a:pt x="2479" y="192"/>
                  <a:pt x="2479" y="192"/>
                </a:cubicBezTo>
                <a:cubicBezTo>
                  <a:pt x="2473" y="192"/>
                  <a:pt x="2473" y="192"/>
                  <a:pt x="2473" y="192"/>
                </a:cubicBezTo>
                <a:cubicBezTo>
                  <a:pt x="2473" y="185"/>
                  <a:pt x="2473" y="185"/>
                  <a:pt x="2473" y="185"/>
                </a:cubicBezTo>
                <a:moveTo>
                  <a:pt x="2473" y="221"/>
                </a:moveTo>
                <a:cubicBezTo>
                  <a:pt x="2479" y="221"/>
                  <a:pt x="2479" y="221"/>
                  <a:pt x="2479" y="221"/>
                </a:cubicBezTo>
                <a:cubicBezTo>
                  <a:pt x="2479" y="228"/>
                  <a:pt x="2479" y="228"/>
                  <a:pt x="2479" y="228"/>
                </a:cubicBezTo>
                <a:cubicBezTo>
                  <a:pt x="2473" y="228"/>
                  <a:pt x="2473" y="228"/>
                  <a:pt x="2473" y="228"/>
                </a:cubicBezTo>
                <a:cubicBezTo>
                  <a:pt x="2473" y="221"/>
                  <a:pt x="2473" y="221"/>
                  <a:pt x="2473" y="221"/>
                </a:cubicBezTo>
                <a:moveTo>
                  <a:pt x="2473" y="256"/>
                </a:moveTo>
                <a:cubicBezTo>
                  <a:pt x="2479" y="256"/>
                  <a:pt x="2479" y="256"/>
                  <a:pt x="2479" y="256"/>
                </a:cubicBezTo>
                <a:cubicBezTo>
                  <a:pt x="2479" y="263"/>
                  <a:pt x="2479" y="263"/>
                  <a:pt x="2479" y="263"/>
                </a:cubicBezTo>
                <a:cubicBezTo>
                  <a:pt x="2473" y="263"/>
                  <a:pt x="2473" y="263"/>
                  <a:pt x="2473" y="263"/>
                </a:cubicBezTo>
                <a:cubicBezTo>
                  <a:pt x="2473" y="256"/>
                  <a:pt x="2473" y="256"/>
                  <a:pt x="2473" y="256"/>
                </a:cubicBezTo>
                <a:moveTo>
                  <a:pt x="2461" y="170"/>
                </a:moveTo>
                <a:cubicBezTo>
                  <a:pt x="2467" y="170"/>
                  <a:pt x="2467" y="170"/>
                  <a:pt x="2467" y="170"/>
                </a:cubicBezTo>
                <a:cubicBezTo>
                  <a:pt x="2467" y="177"/>
                  <a:pt x="2467" y="177"/>
                  <a:pt x="2467" y="177"/>
                </a:cubicBezTo>
                <a:cubicBezTo>
                  <a:pt x="2461" y="177"/>
                  <a:pt x="2461" y="177"/>
                  <a:pt x="2461" y="177"/>
                </a:cubicBezTo>
                <a:cubicBezTo>
                  <a:pt x="2461" y="170"/>
                  <a:pt x="2461" y="170"/>
                  <a:pt x="2461" y="170"/>
                </a:cubicBezTo>
                <a:moveTo>
                  <a:pt x="2461" y="205"/>
                </a:moveTo>
                <a:cubicBezTo>
                  <a:pt x="2467" y="205"/>
                  <a:pt x="2467" y="205"/>
                  <a:pt x="2467" y="205"/>
                </a:cubicBezTo>
                <a:cubicBezTo>
                  <a:pt x="2467" y="212"/>
                  <a:pt x="2467" y="212"/>
                  <a:pt x="2467" y="212"/>
                </a:cubicBezTo>
                <a:cubicBezTo>
                  <a:pt x="2461" y="212"/>
                  <a:pt x="2461" y="212"/>
                  <a:pt x="2461" y="212"/>
                </a:cubicBezTo>
                <a:cubicBezTo>
                  <a:pt x="2461" y="205"/>
                  <a:pt x="2461" y="205"/>
                  <a:pt x="2461" y="205"/>
                </a:cubicBezTo>
                <a:moveTo>
                  <a:pt x="2461" y="241"/>
                </a:moveTo>
                <a:cubicBezTo>
                  <a:pt x="2467" y="241"/>
                  <a:pt x="2467" y="241"/>
                  <a:pt x="2467" y="241"/>
                </a:cubicBezTo>
                <a:cubicBezTo>
                  <a:pt x="2467" y="248"/>
                  <a:pt x="2467" y="248"/>
                  <a:pt x="2467" y="248"/>
                </a:cubicBezTo>
                <a:cubicBezTo>
                  <a:pt x="2461" y="248"/>
                  <a:pt x="2461" y="248"/>
                  <a:pt x="2461" y="248"/>
                </a:cubicBezTo>
                <a:cubicBezTo>
                  <a:pt x="2461" y="241"/>
                  <a:pt x="2461" y="241"/>
                  <a:pt x="2461" y="241"/>
                </a:cubicBezTo>
                <a:moveTo>
                  <a:pt x="2461" y="276"/>
                </a:moveTo>
                <a:cubicBezTo>
                  <a:pt x="2467" y="276"/>
                  <a:pt x="2467" y="276"/>
                  <a:pt x="2467" y="276"/>
                </a:cubicBezTo>
                <a:cubicBezTo>
                  <a:pt x="2467" y="283"/>
                  <a:pt x="2467" y="283"/>
                  <a:pt x="2467" y="283"/>
                </a:cubicBezTo>
                <a:cubicBezTo>
                  <a:pt x="2461" y="283"/>
                  <a:pt x="2461" y="283"/>
                  <a:pt x="2461" y="283"/>
                </a:cubicBezTo>
                <a:cubicBezTo>
                  <a:pt x="2461" y="276"/>
                  <a:pt x="2461" y="276"/>
                  <a:pt x="2461" y="276"/>
                </a:cubicBezTo>
                <a:moveTo>
                  <a:pt x="27" y="272"/>
                </a:moveTo>
                <a:cubicBezTo>
                  <a:pt x="35" y="272"/>
                  <a:pt x="35" y="272"/>
                  <a:pt x="35" y="272"/>
                </a:cubicBezTo>
                <a:cubicBezTo>
                  <a:pt x="35" y="277"/>
                  <a:pt x="35" y="277"/>
                  <a:pt x="35" y="277"/>
                </a:cubicBezTo>
                <a:cubicBezTo>
                  <a:pt x="27" y="277"/>
                  <a:pt x="27" y="277"/>
                  <a:pt x="27" y="277"/>
                </a:cubicBezTo>
                <a:cubicBezTo>
                  <a:pt x="27" y="272"/>
                  <a:pt x="27" y="272"/>
                  <a:pt x="27" y="272"/>
                </a:cubicBezTo>
                <a:moveTo>
                  <a:pt x="27" y="295"/>
                </a:moveTo>
                <a:cubicBezTo>
                  <a:pt x="35" y="295"/>
                  <a:pt x="35" y="295"/>
                  <a:pt x="35" y="295"/>
                </a:cubicBezTo>
                <a:cubicBezTo>
                  <a:pt x="35" y="300"/>
                  <a:pt x="35" y="300"/>
                  <a:pt x="35" y="300"/>
                </a:cubicBezTo>
                <a:cubicBezTo>
                  <a:pt x="27" y="300"/>
                  <a:pt x="27" y="300"/>
                  <a:pt x="27" y="300"/>
                </a:cubicBezTo>
                <a:cubicBezTo>
                  <a:pt x="27" y="295"/>
                  <a:pt x="27" y="295"/>
                  <a:pt x="27" y="295"/>
                </a:cubicBezTo>
                <a:moveTo>
                  <a:pt x="38" y="340"/>
                </a:moveTo>
                <a:cubicBezTo>
                  <a:pt x="33" y="340"/>
                  <a:pt x="33" y="340"/>
                  <a:pt x="33" y="340"/>
                </a:cubicBezTo>
                <a:cubicBezTo>
                  <a:pt x="33" y="333"/>
                  <a:pt x="33" y="333"/>
                  <a:pt x="33" y="333"/>
                </a:cubicBezTo>
                <a:cubicBezTo>
                  <a:pt x="38" y="333"/>
                  <a:pt x="38" y="333"/>
                  <a:pt x="38" y="333"/>
                </a:cubicBezTo>
                <a:cubicBezTo>
                  <a:pt x="38" y="340"/>
                  <a:pt x="38" y="340"/>
                  <a:pt x="38" y="340"/>
                </a:cubicBezTo>
                <a:moveTo>
                  <a:pt x="40" y="251"/>
                </a:moveTo>
                <a:cubicBezTo>
                  <a:pt x="48" y="251"/>
                  <a:pt x="48" y="251"/>
                  <a:pt x="48" y="251"/>
                </a:cubicBezTo>
                <a:cubicBezTo>
                  <a:pt x="48" y="256"/>
                  <a:pt x="48" y="256"/>
                  <a:pt x="48" y="256"/>
                </a:cubicBezTo>
                <a:cubicBezTo>
                  <a:pt x="40" y="256"/>
                  <a:pt x="40" y="256"/>
                  <a:pt x="40" y="256"/>
                </a:cubicBezTo>
                <a:cubicBezTo>
                  <a:pt x="40" y="251"/>
                  <a:pt x="40" y="251"/>
                  <a:pt x="40" y="251"/>
                </a:cubicBezTo>
                <a:moveTo>
                  <a:pt x="52" y="287"/>
                </a:moveTo>
                <a:cubicBezTo>
                  <a:pt x="44" y="287"/>
                  <a:pt x="44" y="287"/>
                  <a:pt x="44" y="287"/>
                </a:cubicBezTo>
                <a:cubicBezTo>
                  <a:pt x="44" y="282"/>
                  <a:pt x="44" y="282"/>
                  <a:pt x="44" y="282"/>
                </a:cubicBezTo>
                <a:cubicBezTo>
                  <a:pt x="52" y="282"/>
                  <a:pt x="52" y="282"/>
                  <a:pt x="52" y="282"/>
                </a:cubicBezTo>
                <a:cubicBezTo>
                  <a:pt x="52" y="287"/>
                  <a:pt x="52" y="287"/>
                  <a:pt x="52" y="287"/>
                </a:cubicBezTo>
                <a:moveTo>
                  <a:pt x="73" y="337"/>
                </a:moveTo>
                <a:cubicBezTo>
                  <a:pt x="71" y="337"/>
                  <a:pt x="71" y="337"/>
                  <a:pt x="71" y="337"/>
                </a:cubicBezTo>
                <a:cubicBezTo>
                  <a:pt x="71" y="312"/>
                  <a:pt x="71" y="312"/>
                  <a:pt x="71" y="312"/>
                </a:cubicBezTo>
                <a:cubicBezTo>
                  <a:pt x="73" y="312"/>
                  <a:pt x="73" y="312"/>
                  <a:pt x="73" y="312"/>
                </a:cubicBezTo>
                <a:cubicBezTo>
                  <a:pt x="73" y="337"/>
                  <a:pt x="73" y="337"/>
                  <a:pt x="73" y="337"/>
                </a:cubicBezTo>
                <a:moveTo>
                  <a:pt x="77" y="295"/>
                </a:moveTo>
                <a:cubicBezTo>
                  <a:pt x="71" y="295"/>
                  <a:pt x="71" y="295"/>
                  <a:pt x="71" y="295"/>
                </a:cubicBezTo>
                <a:cubicBezTo>
                  <a:pt x="71" y="287"/>
                  <a:pt x="71" y="287"/>
                  <a:pt x="71" y="287"/>
                </a:cubicBezTo>
                <a:cubicBezTo>
                  <a:pt x="77" y="287"/>
                  <a:pt x="77" y="287"/>
                  <a:pt x="77" y="287"/>
                </a:cubicBezTo>
                <a:cubicBezTo>
                  <a:pt x="77" y="295"/>
                  <a:pt x="77" y="295"/>
                  <a:pt x="77" y="295"/>
                </a:cubicBezTo>
                <a:moveTo>
                  <a:pt x="89" y="263"/>
                </a:moveTo>
                <a:cubicBezTo>
                  <a:pt x="81" y="263"/>
                  <a:pt x="81" y="263"/>
                  <a:pt x="81" y="263"/>
                </a:cubicBezTo>
                <a:cubicBezTo>
                  <a:pt x="81" y="253"/>
                  <a:pt x="81" y="253"/>
                  <a:pt x="81" y="253"/>
                </a:cubicBezTo>
                <a:cubicBezTo>
                  <a:pt x="89" y="253"/>
                  <a:pt x="89" y="253"/>
                  <a:pt x="89" y="253"/>
                </a:cubicBezTo>
                <a:cubicBezTo>
                  <a:pt x="89" y="263"/>
                  <a:pt x="89" y="263"/>
                  <a:pt x="89" y="263"/>
                </a:cubicBezTo>
                <a:moveTo>
                  <a:pt x="89" y="245"/>
                </a:moveTo>
                <a:cubicBezTo>
                  <a:pt x="81" y="245"/>
                  <a:pt x="81" y="245"/>
                  <a:pt x="81" y="245"/>
                </a:cubicBezTo>
                <a:cubicBezTo>
                  <a:pt x="81" y="235"/>
                  <a:pt x="81" y="235"/>
                  <a:pt x="81" y="235"/>
                </a:cubicBezTo>
                <a:cubicBezTo>
                  <a:pt x="89" y="235"/>
                  <a:pt x="89" y="235"/>
                  <a:pt x="89" y="235"/>
                </a:cubicBezTo>
                <a:cubicBezTo>
                  <a:pt x="89" y="245"/>
                  <a:pt x="89" y="245"/>
                  <a:pt x="89" y="245"/>
                </a:cubicBezTo>
                <a:moveTo>
                  <a:pt x="89" y="226"/>
                </a:moveTo>
                <a:cubicBezTo>
                  <a:pt x="81" y="226"/>
                  <a:pt x="81" y="226"/>
                  <a:pt x="81" y="226"/>
                </a:cubicBezTo>
                <a:cubicBezTo>
                  <a:pt x="81" y="216"/>
                  <a:pt x="81" y="216"/>
                  <a:pt x="81" y="216"/>
                </a:cubicBezTo>
                <a:cubicBezTo>
                  <a:pt x="89" y="216"/>
                  <a:pt x="89" y="216"/>
                  <a:pt x="89" y="216"/>
                </a:cubicBezTo>
                <a:cubicBezTo>
                  <a:pt x="89" y="226"/>
                  <a:pt x="89" y="226"/>
                  <a:pt x="89" y="226"/>
                </a:cubicBezTo>
                <a:moveTo>
                  <a:pt x="89" y="208"/>
                </a:moveTo>
                <a:cubicBezTo>
                  <a:pt x="81" y="208"/>
                  <a:pt x="81" y="208"/>
                  <a:pt x="81" y="208"/>
                </a:cubicBezTo>
                <a:cubicBezTo>
                  <a:pt x="81" y="198"/>
                  <a:pt x="81" y="198"/>
                  <a:pt x="81" y="198"/>
                </a:cubicBezTo>
                <a:cubicBezTo>
                  <a:pt x="89" y="198"/>
                  <a:pt x="89" y="198"/>
                  <a:pt x="89" y="198"/>
                </a:cubicBezTo>
                <a:cubicBezTo>
                  <a:pt x="89" y="208"/>
                  <a:pt x="89" y="208"/>
                  <a:pt x="89" y="208"/>
                </a:cubicBezTo>
                <a:moveTo>
                  <a:pt x="99" y="300"/>
                </a:moveTo>
                <a:cubicBezTo>
                  <a:pt x="96" y="300"/>
                  <a:pt x="96" y="300"/>
                  <a:pt x="96" y="300"/>
                </a:cubicBezTo>
                <a:cubicBezTo>
                  <a:pt x="96" y="296"/>
                  <a:pt x="96" y="296"/>
                  <a:pt x="96" y="296"/>
                </a:cubicBezTo>
                <a:cubicBezTo>
                  <a:pt x="99" y="296"/>
                  <a:pt x="99" y="296"/>
                  <a:pt x="99" y="296"/>
                </a:cubicBezTo>
                <a:cubicBezTo>
                  <a:pt x="99" y="300"/>
                  <a:pt x="99" y="300"/>
                  <a:pt x="99" y="300"/>
                </a:cubicBezTo>
                <a:moveTo>
                  <a:pt x="104" y="281"/>
                </a:moveTo>
                <a:cubicBezTo>
                  <a:pt x="96" y="281"/>
                  <a:pt x="96" y="281"/>
                  <a:pt x="96" y="281"/>
                </a:cubicBezTo>
                <a:cubicBezTo>
                  <a:pt x="96" y="272"/>
                  <a:pt x="96" y="272"/>
                  <a:pt x="96" y="272"/>
                </a:cubicBezTo>
                <a:cubicBezTo>
                  <a:pt x="104" y="272"/>
                  <a:pt x="104" y="272"/>
                  <a:pt x="104" y="272"/>
                </a:cubicBezTo>
                <a:cubicBezTo>
                  <a:pt x="104" y="281"/>
                  <a:pt x="104" y="281"/>
                  <a:pt x="104" y="281"/>
                </a:cubicBezTo>
                <a:moveTo>
                  <a:pt x="104" y="263"/>
                </a:moveTo>
                <a:cubicBezTo>
                  <a:pt x="96" y="263"/>
                  <a:pt x="96" y="263"/>
                  <a:pt x="96" y="263"/>
                </a:cubicBezTo>
                <a:cubicBezTo>
                  <a:pt x="96" y="253"/>
                  <a:pt x="96" y="253"/>
                  <a:pt x="96" y="253"/>
                </a:cubicBezTo>
                <a:cubicBezTo>
                  <a:pt x="104" y="253"/>
                  <a:pt x="104" y="253"/>
                  <a:pt x="104" y="253"/>
                </a:cubicBezTo>
                <a:cubicBezTo>
                  <a:pt x="104" y="263"/>
                  <a:pt x="104" y="263"/>
                  <a:pt x="104" y="263"/>
                </a:cubicBezTo>
                <a:moveTo>
                  <a:pt x="104" y="245"/>
                </a:moveTo>
                <a:cubicBezTo>
                  <a:pt x="96" y="245"/>
                  <a:pt x="96" y="245"/>
                  <a:pt x="96" y="245"/>
                </a:cubicBezTo>
                <a:cubicBezTo>
                  <a:pt x="96" y="235"/>
                  <a:pt x="96" y="235"/>
                  <a:pt x="96" y="235"/>
                </a:cubicBezTo>
                <a:cubicBezTo>
                  <a:pt x="104" y="235"/>
                  <a:pt x="104" y="235"/>
                  <a:pt x="104" y="235"/>
                </a:cubicBezTo>
                <a:cubicBezTo>
                  <a:pt x="104" y="245"/>
                  <a:pt x="104" y="245"/>
                  <a:pt x="104" y="245"/>
                </a:cubicBezTo>
                <a:moveTo>
                  <a:pt x="104" y="226"/>
                </a:moveTo>
                <a:cubicBezTo>
                  <a:pt x="96" y="226"/>
                  <a:pt x="96" y="226"/>
                  <a:pt x="96" y="226"/>
                </a:cubicBezTo>
                <a:cubicBezTo>
                  <a:pt x="96" y="216"/>
                  <a:pt x="96" y="216"/>
                  <a:pt x="96" y="216"/>
                </a:cubicBezTo>
                <a:cubicBezTo>
                  <a:pt x="104" y="216"/>
                  <a:pt x="104" y="216"/>
                  <a:pt x="104" y="216"/>
                </a:cubicBezTo>
                <a:cubicBezTo>
                  <a:pt x="104" y="226"/>
                  <a:pt x="104" y="226"/>
                  <a:pt x="104" y="226"/>
                </a:cubicBezTo>
                <a:moveTo>
                  <a:pt x="104" y="208"/>
                </a:moveTo>
                <a:cubicBezTo>
                  <a:pt x="96" y="208"/>
                  <a:pt x="96" y="208"/>
                  <a:pt x="96" y="208"/>
                </a:cubicBezTo>
                <a:cubicBezTo>
                  <a:pt x="96" y="198"/>
                  <a:pt x="96" y="198"/>
                  <a:pt x="96" y="198"/>
                </a:cubicBezTo>
                <a:cubicBezTo>
                  <a:pt x="104" y="198"/>
                  <a:pt x="104" y="198"/>
                  <a:pt x="104" y="198"/>
                </a:cubicBezTo>
                <a:cubicBezTo>
                  <a:pt x="104" y="208"/>
                  <a:pt x="104" y="208"/>
                  <a:pt x="104" y="208"/>
                </a:cubicBezTo>
                <a:moveTo>
                  <a:pt x="114" y="295"/>
                </a:moveTo>
                <a:cubicBezTo>
                  <a:pt x="110" y="295"/>
                  <a:pt x="110" y="295"/>
                  <a:pt x="110" y="295"/>
                </a:cubicBezTo>
                <a:cubicBezTo>
                  <a:pt x="110" y="287"/>
                  <a:pt x="110" y="287"/>
                  <a:pt x="110" y="287"/>
                </a:cubicBezTo>
                <a:cubicBezTo>
                  <a:pt x="114" y="287"/>
                  <a:pt x="114" y="287"/>
                  <a:pt x="114" y="287"/>
                </a:cubicBezTo>
                <a:cubicBezTo>
                  <a:pt x="114" y="295"/>
                  <a:pt x="114" y="295"/>
                  <a:pt x="114" y="295"/>
                </a:cubicBezTo>
                <a:moveTo>
                  <a:pt x="119" y="268"/>
                </a:moveTo>
                <a:cubicBezTo>
                  <a:pt x="118" y="268"/>
                  <a:pt x="118" y="268"/>
                  <a:pt x="118" y="268"/>
                </a:cubicBezTo>
                <a:cubicBezTo>
                  <a:pt x="118" y="261"/>
                  <a:pt x="118" y="261"/>
                  <a:pt x="118" y="261"/>
                </a:cubicBezTo>
                <a:cubicBezTo>
                  <a:pt x="119" y="261"/>
                  <a:pt x="119" y="261"/>
                  <a:pt x="119" y="261"/>
                </a:cubicBezTo>
                <a:cubicBezTo>
                  <a:pt x="119" y="268"/>
                  <a:pt x="119" y="268"/>
                  <a:pt x="119" y="268"/>
                </a:cubicBezTo>
                <a:moveTo>
                  <a:pt x="124" y="232"/>
                </a:moveTo>
                <a:cubicBezTo>
                  <a:pt x="118" y="232"/>
                  <a:pt x="118" y="232"/>
                  <a:pt x="118" y="232"/>
                </a:cubicBezTo>
                <a:cubicBezTo>
                  <a:pt x="118" y="225"/>
                  <a:pt x="118" y="225"/>
                  <a:pt x="118" y="225"/>
                </a:cubicBezTo>
                <a:cubicBezTo>
                  <a:pt x="124" y="225"/>
                  <a:pt x="124" y="225"/>
                  <a:pt x="124" y="225"/>
                </a:cubicBezTo>
                <a:cubicBezTo>
                  <a:pt x="124" y="232"/>
                  <a:pt x="124" y="232"/>
                  <a:pt x="124" y="232"/>
                </a:cubicBezTo>
                <a:moveTo>
                  <a:pt x="124" y="197"/>
                </a:moveTo>
                <a:cubicBezTo>
                  <a:pt x="118" y="197"/>
                  <a:pt x="118" y="197"/>
                  <a:pt x="118" y="197"/>
                </a:cubicBezTo>
                <a:cubicBezTo>
                  <a:pt x="118" y="190"/>
                  <a:pt x="118" y="190"/>
                  <a:pt x="118" y="190"/>
                </a:cubicBezTo>
                <a:cubicBezTo>
                  <a:pt x="124" y="190"/>
                  <a:pt x="124" y="190"/>
                  <a:pt x="124" y="190"/>
                </a:cubicBezTo>
                <a:cubicBezTo>
                  <a:pt x="124" y="197"/>
                  <a:pt x="124" y="197"/>
                  <a:pt x="124" y="197"/>
                </a:cubicBezTo>
                <a:moveTo>
                  <a:pt x="124" y="161"/>
                </a:moveTo>
                <a:cubicBezTo>
                  <a:pt x="118" y="161"/>
                  <a:pt x="118" y="161"/>
                  <a:pt x="118" y="161"/>
                </a:cubicBezTo>
                <a:cubicBezTo>
                  <a:pt x="118" y="154"/>
                  <a:pt x="118" y="154"/>
                  <a:pt x="118" y="154"/>
                </a:cubicBezTo>
                <a:cubicBezTo>
                  <a:pt x="124" y="154"/>
                  <a:pt x="124" y="154"/>
                  <a:pt x="124" y="154"/>
                </a:cubicBezTo>
                <a:cubicBezTo>
                  <a:pt x="124" y="161"/>
                  <a:pt x="124" y="161"/>
                  <a:pt x="124" y="161"/>
                </a:cubicBezTo>
                <a:moveTo>
                  <a:pt x="137" y="283"/>
                </a:moveTo>
                <a:cubicBezTo>
                  <a:pt x="131" y="283"/>
                  <a:pt x="131" y="283"/>
                  <a:pt x="131" y="283"/>
                </a:cubicBezTo>
                <a:cubicBezTo>
                  <a:pt x="131" y="276"/>
                  <a:pt x="131" y="276"/>
                  <a:pt x="131" y="276"/>
                </a:cubicBezTo>
                <a:cubicBezTo>
                  <a:pt x="137" y="276"/>
                  <a:pt x="137" y="276"/>
                  <a:pt x="137" y="276"/>
                </a:cubicBezTo>
                <a:cubicBezTo>
                  <a:pt x="137" y="283"/>
                  <a:pt x="137" y="283"/>
                  <a:pt x="137" y="283"/>
                </a:cubicBezTo>
                <a:moveTo>
                  <a:pt x="137" y="248"/>
                </a:moveTo>
                <a:cubicBezTo>
                  <a:pt x="131" y="248"/>
                  <a:pt x="131" y="248"/>
                  <a:pt x="131" y="248"/>
                </a:cubicBezTo>
                <a:cubicBezTo>
                  <a:pt x="131" y="241"/>
                  <a:pt x="131" y="241"/>
                  <a:pt x="131" y="241"/>
                </a:cubicBezTo>
                <a:cubicBezTo>
                  <a:pt x="137" y="241"/>
                  <a:pt x="137" y="241"/>
                  <a:pt x="137" y="241"/>
                </a:cubicBezTo>
                <a:cubicBezTo>
                  <a:pt x="137" y="248"/>
                  <a:pt x="137" y="248"/>
                  <a:pt x="137" y="248"/>
                </a:cubicBezTo>
                <a:moveTo>
                  <a:pt x="137" y="212"/>
                </a:moveTo>
                <a:cubicBezTo>
                  <a:pt x="131" y="212"/>
                  <a:pt x="131" y="212"/>
                  <a:pt x="131" y="212"/>
                </a:cubicBezTo>
                <a:cubicBezTo>
                  <a:pt x="131" y="205"/>
                  <a:pt x="131" y="205"/>
                  <a:pt x="131" y="205"/>
                </a:cubicBezTo>
                <a:cubicBezTo>
                  <a:pt x="137" y="205"/>
                  <a:pt x="137" y="205"/>
                  <a:pt x="137" y="205"/>
                </a:cubicBezTo>
                <a:cubicBezTo>
                  <a:pt x="137" y="212"/>
                  <a:pt x="137" y="212"/>
                  <a:pt x="137" y="212"/>
                </a:cubicBezTo>
                <a:moveTo>
                  <a:pt x="137" y="177"/>
                </a:moveTo>
                <a:cubicBezTo>
                  <a:pt x="131" y="177"/>
                  <a:pt x="131" y="177"/>
                  <a:pt x="131" y="177"/>
                </a:cubicBezTo>
                <a:cubicBezTo>
                  <a:pt x="131" y="170"/>
                  <a:pt x="131" y="170"/>
                  <a:pt x="131" y="170"/>
                </a:cubicBezTo>
                <a:cubicBezTo>
                  <a:pt x="137" y="170"/>
                  <a:pt x="137" y="170"/>
                  <a:pt x="137" y="170"/>
                </a:cubicBezTo>
                <a:cubicBezTo>
                  <a:pt x="137" y="177"/>
                  <a:pt x="137" y="177"/>
                  <a:pt x="137" y="177"/>
                </a:cubicBezTo>
                <a:moveTo>
                  <a:pt x="149" y="299"/>
                </a:moveTo>
                <a:cubicBezTo>
                  <a:pt x="143" y="299"/>
                  <a:pt x="143" y="299"/>
                  <a:pt x="143" y="299"/>
                </a:cubicBezTo>
                <a:cubicBezTo>
                  <a:pt x="143" y="292"/>
                  <a:pt x="143" y="292"/>
                  <a:pt x="143" y="292"/>
                </a:cubicBezTo>
                <a:cubicBezTo>
                  <a:pt x="149" y="292"/>
                  <a:pt x="149" y="292"/>
                  <a:pt x="149" y="292"/>
                </a:cubicBezTo>
                <a:cubicBezTo>
                  <a:pt x="149" y="299"/>
                  <a:pt x="149" y="299"/>
                  <a:pt x="149" y="299"/>
                </a:cubicBezTo>
                <a:moveTo>
                  <a:pt x="149" y="263"/>
                </a:moveTo>
                <a:cubicBezTo>
                  <a:pt x="143" y="263"/>
                  <a:pt x="143" y="263"/>
                  <a:pt x="143" y="263"/>
                </a:cubicBezTo>
                <a:cubicBezTo>
                  <a:pt x="143" y="256"/>
                  <a:pt x="143" y="256"/>
                  <a:pt x="143" y="256"/>
                </a:cubicBezTo>
                <a:cubicBezTo>
                  <a:pt x="149" y="256"/>
                  <a:pt x="149" y="256"/>
                  <a:pt x="149" y="256"/>
                </a:cubicBezTo>
                <a:cubicBezTo>
                  <a:pt x="149" y="263"/>
                  <a:pt x="149" y="263"/>
                  <a:pt x="149" y="263"/>
                </a:cubicBezTo>
                <a:moveTo>
                  <a:pt x="149" y="228"/>
                </a:moveTo>
                <a:cubicBezTo>
                  <a:pt x="143" y="228"/>
                  <a:pt x="143" y="228"/>
                  <a:pt x="143" y="228"/>
                </a:cubicBezTo>
                <a:cubicBezTo>
                  <a:pt x="143" y="221"/>
                  <a:pt x="143" y="221"/>
                  <a:pt x="143" y="221"/>
                </a:cubicBezTo>
                <a:cubicBezTo>
                  <a:pt x="149" y="221"/>
                  <a:pt x="149" y="221"/>
                  <a:pt x="149" y="221"/>
                </a:cubicBezTo>
                <a:cubicBezTo>
                  <a:pt x="149" y="228"/>
                  <a:pt x="149" y="228"/>
                  <a:pt x="149" y="228"/>
                </a:cubicBezTo>
                <a:moveTo>
                  <a:pt x="149" y="192"/>
                </a:moveTo>
                <a:cubicBezTo>
                  <a:pt x="143" y="192"/>
                  <a:pt x="143" y="192"/>
                  <a:pt x="143" y="192"/>
                </a:cubicBezTo>
                <a:cubicBezTo>
                  <a:pt x="143" y="185"/>
                  <a:pt x="143" y="185"/>
                  <a:pt x="143" y="185"/>
                </a:cubicBezTo>
                <a:cubicBezTo>
                  <a:pt x="149" y="185"/>
                  <a:pt x="149" y="185"/>
                  <a:pt x="149" y="185"/>
                </a:cubicBezTo>
                <a:cubicBezTo>
                  <a:pt x="149" y="192"/>
                  <a:pt x="149" y="192"/>
                  <a:pt x="149" y="192"/>
                </a:cubicBezTo>
                <a:moveTo>
                  <a:pt x="162" y="279"/>
                </a:moveTo>
                <a:cubicBezTo>
                  <a:pt x="156" y="279"/>
                  <a:pt x="156" y="279"/>
                  <a:pt x="156" y="279"/>
                </a:cubicBezTo>
                <a:cubicBezTo>
                  <a:pt x="156" y="272"/>
                  <a:pt x="156" y="272"/>
                  <a:pt x="156" y="272"/>
                </a:cubicBezTo>
                <a:cubicBezTo>
                  <a:pt x="162" y="272"/>
                  <a:pt x="162" y="272"/>
                  <a:pt x="162" y="272"/>
                </a:cubicBezTo>
                <a:cubicBezTo>
                  <a:pt x="162" y="279"/>
                  <a:pt x="162" y="279"/>
                  <a:pt x="162" y="279"/>
                </a:cubicBezTo>
                <a:moveTo>
                  <a:pt x="162" y="243"/>
                </a:moveTo>
                <a:cubicBezTo>
                  <a:pt x="156" y="243"/>
                  <a:pt x="156" y="243"/>
                  <a:pt x="156" y="243"/>
                </a:cubicBezTo>
                <a:cubicBezTo>
                  <a:pt x="156" y="236"/>
                  <a:pt x="156" y="236"/>
                  <a:pt x="156" y="236"/>
                </a:cubicBezTo>
                <a:cubicBezTo>
                  <a:pt x="162" y="236"/>
                  <a:pt x="162" y="236"/>
                  <a:pt x="162" y="236"/>
                </a:cubicBezTo>
                <a:cubicBezTo>
                  <a:pt x="162" y="243"/>
                  <a:pt x="162" y="243"/>
                  <a:pt x="162" y="243"/>
                </a:cubicBezTo>
                <a:moveTo>
                  <a:pt x="162" y="208"/>
                </a:moveTo>
                <a:cubicBezTo>
                  <a:pt x="156" y="208"/>
                  <a:pt x="156" y="208"/>
                  <a:pt x="156" y="208"/>
                </a:cubicBezTo>
                <a:cubicBezTo>
                  <a:pt x="156" y="201"/>
                  <a:pt x="156" y="201"/>
                  <a:pt x="156" y="201"/>
                </a:cubicBezTo>
                <a:cubicBezTo>
                  <a:pt x="162" y="201"/>
                  <a:pt x="162" y="201"/>
                  <a:pt x="162" y="201"/>
                </a:cubicBezTo>
                <a:cubicBezTo>
                  <a:pt x="162" y="208"/>
                  <a:pt x="162" y="208"/>
                  <a:pt x="162" y="208"/>
                </a:cubicBezTo>
                <a:moveTo>
                  <a:pt x="204" y="293"/>
                </a:moveTo>
                <a:cubicBezTo>
                  <a:pt x="186" y="293"/>
                  <a:pt x="186" y="293"/>
                  <a:pt x="186" y="293"/>
                </a:cubicBezTo>
                <a:cubicBezTo>
                  <a:pt x="186" y="288"/>
                  <a:pt x="186" y="288"/>
                  <a:pt x="186" y="288"/>
                </a:cubicBezTo>
                <a:cubicBezTo>
                  <a:pt x="204" y="288"/>
                  <a:pt x="204" y="288"/>
                  <a:pt x="204" y="288"/>
                </a:cubicBezTo>
                <a:cubicBezTo>
                  <a:pt x="204" y="293"/>
                  <a:pt x="204" y="293"/>
                  <a:pt x="204" y="293"/>
                </a:cubicBezTo>
                <a:moveTo>
                  <a:pt x="204" y="282"/>
                </a:moveTo>
                <a:cubicBezTo>
                  <a:pt x="186" y="282"/>
                  <a:pt x="186" y="282"/>
                  <a:pt x="186" y="282"/>
                </a:cubicBezTo>
                <a:cubicBezTo>
                  <a:pt x="186" y="277"/>
                  <a:pt x="186" y="277"/>
                  <a:pt x="186" y="277"/>
                </a:cubicBezTo>
                <a:cubicBezTo>
                  <a:pt x="204" y="277"/>
                  <a:pt x="204" y="277"/>
                  <a:pt x="204" y="277"/>
                </a:cubicBezTo>
                <a:cubicBezTo>
                  <a:pt x="204" y="282"/>
                  <a:pt x="204" y="282"/>
                  <a:pt x="204" y="282"/>
                </a:cubicBezTo>
                <a:moveTo>
                  <a:pt x="204" y="271"/>
                </a:moveTo>
                <a:cubicBezTo>
                  <a:pt x="186" y="271"/>
                  <a:pt x="186" y="271"/>
                  <a:pt x="186" y="271"/>
                </a:cubicBezTo>
                <a:cubicBezTo>
                  <a:pt x="186" y="266"/>
                  <a:pt x="186" y="266"/>
                  <a:pt x="186" y="266"/>
                </a:cubicBezTo>
                <a:cubicBezTo>
                  <a:pt x="204" y="266"/>
                  <a:pt x="204" y="266"/>
                  <a:pt x="204" y="266"/>
                </a:cubicBezTo>
                <a:cubicBezTo>
                  <a:pt x="204" y="271"/>
                  <a:pt x="204" y="271"/>
                  <a:pt x="204" y="271"/>
                </a:cubicBezTo>
                <a:moveTo>
                  <a:pt x="204" y="260"/>
                </a:moveTo>
                <a:cubicBezTo>
                  <a:pt x="186" y="260"/>
                  <a:pt x="186" y="260"/>
                  <a:pt x="186" y="260"/>
                </a:cubicBezTo>
                <a:cubicBezTo>
                  <a:pt x="186" y="255"/>
                  <a:pt x="186" y="255"/>
                  <a:pt x="186" y="255"/>
                </a:cubicBezTo>
                <a:cubicBezTo>
                  <a:pt x="204" y="255"/>
                  <a:pt x="204" y="255"/>
                  <a:pt x="204" y="255"/>
                </a:cubicBezTo>
                <a:cubicBezTo>
                  <a:pt x="204" y="260"/>
                  <a:pt x="204" y="260"/>
                  <a:pt x="204" y="260"/>
                </a:cubicBezTo>
                <a:moveTo>
                  <a:pt x="204" y="249"/>
                </a:moveTo>
                <a:cubicBezTo>
                  <a:pt x="186" y="249"/>
                  <a:pt x="186" y="249"/>
                  <a:pt x="186" y="249"/>
                </a:cubicBezTo>
                <a:cubicBezTo>
                  <a:pt x="186" y="244"/>
                  <a:pt x="186" y="244"/>
                  <a:pt x="186" y="244"/>
                </a:cubicBezTo>
                <a:cubicBezTo>
                  <a:pt x="204" y="244"/>
                  <a:pt x="204" y="244"/>
                  <a:pt x="204" y="244"/>
                </a:cubicBezTo>
                <a:cubicBezTo>
                  <a:pt x="204" y="249"/>
                  <a:pt x="204" y="249"/>
                  <a:pt x="204" y="249"/>
                </a:cubicBezTo>
                <a:moveTo>
                  <a:pt x="204" y="238"/>
                </a:moveTo>
                <a:cubicBezTo>
                  <a:pt x="186" y="238"/>
                  <a:pt x="186" y="238"/>
                  <a:pt x="186" y="238"/>
                </a:cubicBezTo>
                <a:cubicBezTo>
                  <a:pt x="186" y="234"/>
                  <a:pt x="186" y="234"/>
                  <a:pt x="186" y="234"/>
                </a:cubicBezTo>
                <a:cubicBezTo>
                  <a:pt x="204" y="234"/>
                  <a:pt x="204" y="234"/>
                  <a:pt x="204" y="234"/>
                </a:cubicBezTo>
                <a:cubicBezTo>
                  <a:pt x="204" y="238"/>
                  <a:pt x="204" y="238"/>
                  <a:pt x="204" y="238"/>
                </a:cubicBezTo>
                <a:moveTo>
                  <a:pt x="204" y="228"/>
                </a:moveTo>
                <a:cubicBezTo>
                  <a:pt x="186" y="228"/>
                  <a:pt x="186" y="228"/>
                  <a:pt x="186" y="228"/>
                </a:cubicBezTo>
                <a:cubicBezTo>
                  <a:pt x="186" y="223"/>
                  <a:pt x="186" y="223"/>
                  <a:pt x="186" y="223"/>
                </a:cubicBezTo>
                <a:cubicBezTo>
                  <a:pt x="204" y="223"/>
                  <a:pt x="204" y="223"/>
                  <a:pt x="204" y="223"/>
                </a:cubicBezTo>
                <a:cubicBezTo>
                  <a:pt x="204" y="228"/>
                  <a:pt x="204" y="228"/>
                  <a:pt x="204" y="228"/>
                </a:cubicBezTo>
                <a:moveTo>
                  <a:pt x="204" y="217"/>
                </a:moveTo>
                <a:cubicBezTo>
                  <a:pt x="186" y="217"/>
                  <a:pt x="186" y="217"/>
                  <a:pt x="186" y="217"/>
                </a:cubicBezTo>
                <a:cubicBezTo>
                  <a:pt x="186" y="212"/>
                  <a:pt x="186" y="212"/>
                  <a:pt x="186" y="212"/>
                </a:cubicBezTo>
                <a:cubicBezTo>
                  <a:pt x="204" y="212"/>
                  <a:pt x="204" y="212"/>
                  <a:pt x="204" y="212"/>
                </a:cubicBezTo>
                <a:cubicBezTo>
                  <a:pt x="204" y="217"/>
                  <a:pt x="204" y="217"/>
                  <a:pt x="204" y="217"/>
                </a:cubicBezTo>
                <a:moveTo>
                  <a:pt x="252" y="214"/>
                </a:moveTo>
                <a:cubicBezTo>
                  <a:pt x="243" y="214"/>
                  <a:pt x="243" y="214"/>
                  <a:pt x="243" y="214"/>
                </a:cubicBezTo>
                <a:cubicBezTo>
                  <a:pt x="243" y="203"/>
                  <a:pt x="243" y="203"/>
                  <a:pt x="243" y="203"/>
                </a:cubicBezTo>
                <a:cubicBezTo>
                  <a:pt x="252" y="203"/>
                  <a:pt x="252" y="203"/>
                  <a:pt x="252" y="203"/>
                </a:cubicBezTo>
                <a:cubicBezTo>
                  <a:pt x="252" y="214"/>
                  <a:pt x="252" y="214"/>
                  <a:pt x="252" y="214"/>
                </a:cubicBezTo>
                <a:moveTo>
                  <a:pt x="252" y="154"/>
                </a:moveTo>
                <a:cubicBezTo>
                  <a:pt x="243" y="154"/>
                  <a:pt x="243" y="154"/>
                  <a:pt x="243" y="154"/>
                </a:cubicBezTo>
                <a:cubicBezTo>
                  <a:pt x="243" y="143"/>
                  <a:pt x="243" y="143"/>
                  <a:pt x="243" y="143"/>
                </a:cubicBezTo>
                <a:cubicBezTo>
                  <a:pt x="252" y="143"/>
                  <a:pt x="252" y="143"/>
                  <a:pt x="252" y="143"/>
                </a:cubicBezTo>
                <a:cubicBezTo>
                  <a:pt x="252" y="154"/>
                  <a:pt x="252" y="154"/>
                  <a:pt x="252" y="154"/>
                </a:cubicBezTo>
                <a:moveTo>
                  <a:pt x="267" y="242"/>
                </a:moveTo>
                <a:cubicBezTo>
                  <a:pt x="258" y="242"/>
                  <a:pt x="258" y="242"/>
                  <a:pt x="258" y="242"/>
                </a:cubicBezTo>
                <a:cubicBezTo>
                  <a:pt x="258" y="231"/>
                  <a:pt x="258" y="231"/>
                  <a:pt x="258" y="231"/>
                </a:cubicBezTo>
                <a:cubicBezTo>
                  <a:pt x="267" y="231"/>
                  <a:pt x="267" y="231"/>
                  <a:pt x="267" y="231"/>
                </a:cubicBezTo>
                <a:cubicBezTo>
                  <a:pt x="267" y="242"/>
                  <a:pt x="267" y="242"/>
                  <a:pt x="267" y="242"/>
                </a:cubicBezTo>
                <a:moveTo>
                  <a:pt x="271" y="178"/>
                </a:moveTo>
                <a:cubicBezTo>
                  <a:pt x="263" y="178"/>
                  <a:pt x="263" y="178"/>
                  <a:pt x="263" y="178"/>
                </a:cubicBezTo>
                <a:cubicBezTo>
                  <a:pt x="263" y="167"/>
                  <a:pt x="263" y="167"/>
                  <a:pt x="263" y="167"/>
                </a:cubicBezTo>
                <a:cubicBezTo>
                  <a:pt x="271" y="167"/>
                  <a:pt x="271" y="167"/>
                  <a:pt x="271" y="167"/>
                </a:cubicBezTo>
                <a:cubicBezTo>
                  <a:pt x="271" y="178"/>
                  <a:pt x="271" y="178"/>
                  <a:pt x="271" y="178"/>
                </a:cubicBezTo>
                <a:moveTo>
                  <a:pt x="280" y="154"/>
                </a:moveTo>
                <a:cubicBezTo>
                  <a:pt x="271" y="154"/>
                  <a:pt x="271" y="154"/>
                  <a:pt x="271" y="154"/>
                </a:cubicBezTo>
                <a:cubicBezTo>
                  <a:pt x="271" y="143"/>
                  <a:pt x="271" y="143"/>
                  <a:pt x="271" y="143"/>
                </a:cubicBezTo>
                <a:cubicBezTo>
                  <a:pt x="280" y="143"/>
                  <a:pt x="280" y="143"/>
                  <a:pt x="280" y="143"/>
                </a:cubicBezTo>
                <a:cubicBezTo>
                  <a:pt x="280" y="154"/>
                  <a:pt x="280" y="154"/>
                  <a:pt x="280" y="154"/>
                </a:cubicBezTo>
                <a:moveTo>
                  <a:pt x="380" y="107"/>
                </a:moveTo>
                <a:cubicBezTo>
                  <a:pt x="389" y="107"/>
                  <a:pt x="389" y="107"/>
                  <a:pt x="389" y="107"/>
                </a:cubicBezTo>
                <a:cubicBezTo>
                  <a:pt x="389" y="117"/>
                  <a:pt x="389" y="117"/>
                  <a:pt x="389" y="117"/>
                </a:cubicBezTo>
                <a:cubicBezTo>
                  <a:pt x="380" y="117"/>
                  <a:pt x="380" y="117"/>
                  <a:pt x="380" y="117"/>
                </a:cubicBezTo>
                <a:cubicBezTo>
                  <a:pt x="380" y="107"/>
                  <a:pt x="380" y="107"/>
                  <a:pt x="380" y="107"/>
                </a:cubicBezTo>
                <a:moveTo>
                  <a:pt x="380" y="173"/>
                </a:moveTo>
                <a:cubicBezTo>
                  <a:pt x="389" y="173"/>
                  <a:pt x="389" y="173"/>
                  <a:pt x="389" y="173"/>
                </a:cubicBezTo>
                <a:cubicBezTo>
                  <a:pt x="389" y="183"/>
                  <a:pt x="389" y="183"/>
                  <a:pt x="389" y="183"/>
                </a:cubicBezTo>
                <a:cubicBezTo>
                  <a:pt x="380" y="183"/>
                  <a:pt x="380" y="183"/>
                  <a:pt x="380" y="183"/>
                </a:cubicBezTo>
                <a:cubicBezTo>
                  <a:pt x="380" y="173"/>
                  <a:pt x="380" y="173"/>
                  <a:pt x="380" y="173"/>
                </a:cubicBezTo>
                <a:moveTo>
                  <a:pt x="393" y="274"/>
                </a:moveTo>
                <a:cubicBezTo>
                  <a:pt x="385" y="274"/>
                  <a:pt x="385" y="274"/>
                  <a:pt x="385" y="274"/>
                </a:cubicBezTo>
                <a:cubicBezTo>
                  <a:pt x="385" y="263"/>
                  <a:pt x="385" y="263"/>
                  <a:pt x="385" y="263"/>
                </a:cubicBezTo>
                <a:cubicBezTo>
                  <a:pt x="393" y="263"/>
                  <a:pt x="393" y="263"/>
                  <a:pt x="393" y="263"/>
                </a:cubicBezTo>
                <a:cubicBezTo>
                  <a:pt x="393" y="274"/>
                  <a:pt x="393" y="274"/>
                  <a:pt x="393" y="274"/>
                </a:cubicBezTo>
                <a:moveTo>
                  <a:pt x="402" y="214"/>
                </a:moveTo>
                <a:cubicBezTo>
                  <a:pt x="393" y="214"/>
                  <a:pt x="393" y="214"/>
                  <a:pt x="393" y="214"/>
                </a:cubicBezTo>
                <a:cubicBezTo>
                  <a:pt x="393" y="203"/>
                  <a:pt x="393" y="203"/>
                  <a:pt x="393" y="203"/>
                </a:cubicBezTo>
                <a:cubicBezTo>
                  <a:pt x="402" y="203"/>
                  <a:pt x="402" y="203"/>
                  <a:pt x="402" y="203"/>
                </a:cubicBezTo>
                <a:cubicBezTo>
                  <a:pt x="402" y="214"/>
                  <a:pt x="402" y="214"/>
                  <a:pt x="402" y="214"/>
                </a:cubicBezTo>
                <a:moveTo>
                  <a:pt x="422" y="159"/>
                </a:moveTo>
                <a:cubicBezTo>
                  <a:pt x="413" y="159"/>
                  <a:pt x="413" y="159"/>
                  <a:pt x="413" y="159"/>
                </a:cubicBezTo>
                <a:cubicBezTo>
                  <a:pt x="413" y="149"/>
                  <a:pt x="413" y="149"/>
                  <a:pt x="413" y="149"/>
                </a:cubicBezTo>
                <a:cubicBezTo>
                  <a:pt x="422" y="149"/>
                  <a:pt x="422" y="149"/>
                  <a:pt x="422" y="149"/>
                </a:cubicBezTo>
                <a:cubicBezTo>
                  <a:pt x="422" y="159"/>
                  <a:pt x="422" y="159"/>
                  <a:pt x="422" y="159"/>
                </a:cubicBezTo>
                <a:moveTo>
                  <a:pt x="422" y="123"/>
                </a:moveTo>
                <a:cubicBezTo>
                  <a:pt x="413" y="123"/>
                  <a:pt x="413" y="123"/>
                  <a:pt x="413" y="123"/>
                </a:cubicBezTo>
                <a:cubicBezTo>
                  <a:pt x="413" y="112"/>
                  <a:pt x="413" y="112"/>
                  <a:pt x="413" y="112"/>
                </a:cubicBezTo>
                <a:cubicBezTo>
                  <a:pt x="422" y="112"/>
                  <a:pt x="422" y="112"/>
                  <a:pt x="422" y="112"/>
                </a:cubicBezTo>
                <a:cubicBezTo>
                  <a:pt x="422" y="123"/>
                  <a:pt x="422" y="123"/>
                  <a:pt x="422" y="123"/>
                </a:cubicBezTo>
                <a:moveTo>
                  <a:pt x="441" y="40"/>
                </a:moveTo>
                <a:cubicBezTo>
                  <a:pt x="506" y="40"/>
                  <a:pt x="506" y="40"/>
                  <a:pt x="506" y="40"/>
                </a:cubicBezTo>
                <a:cubicBezTo>
                  <a:pt x="506" y="41"/>
                  <a:pt x="506" y="41"/>
                  <a:pt x="507" y="42"/>
                </a:cubicBezTo>
                <a:cubicBezTo>
                  <a:pt x="507" y="47"/>
                  <a:pt x="507" y="47"/>
                  <a:pt x="507" y="47"/>
                </a:cubicBezTo>
                <a:cubicBezTo>
                  <a:pt x="441" y="47"/>
                  <a:pt x="441" y="47"/>
                  <a:pt x="441" y="47"/>
                </a:cubicBezTo>
                <a:cubicBezTo>
                  <a:pt x="441" y="40"/>
                  <a:pt x="441" y="40"/>
                  <a:pt x="441" y="40"/>
                </a:cubicBezTo>
                <a:moveTo>
                  <a:pt x="441" y="53"/>
                </a:moveTo>
                <a:cubicBezTo>
                  <a:pt x="507" y="53"/>
                  <a:pt x="507" y="53"/>
                  <a:pt x="507" y="53"/>
                </a:cubicBezTo>
                <a:cubicBezTo>
                  <a:pt x="507" y="60"/>
                  <a:pt x="507" y="60"/>
                  <a:pt x="507" y="60"/>
                </a:cubicBezTo>
                <a:cubicBezTo>
                  <a:pt x="441" y="60"/>
                  <a:pt x="441" y="60"/>
                  <a:pt x="441" y="60"/>
                </a:cubicBezTo>
                <a:cubicBezTo>
                  <a:pt x="441" y="53"/>
                  <a:pt x="441" y="53"/>
                  <a:pt x="441" y="53"/>
                </a:cubicBezTo>
                <a:moveTo>
                  <a:pt x="441" y="66"/>
                </a:moveTo>
                <a:cubicBezTo>
                  <a:pt x="507" y="66"/>
                  <a:pt x="507" y="66"/>
                  <a:pt x="507" y="66"/>
                </a:cubicBezTo>
                <a:cubicBezTo>
                  <a:pt x="507" y="73"/>
                  <a:pt x="507" y="73"/>
                  <a:pt x="507" y="73"/>
                </a:cubicBezTo>
                <a:cubicBezTo>
                  <a:pt x="441" y="73"/>
                  <a:pt x="441" y="73"/>
                  <a:pt x="441" y="73"/>
                </a:cubicBezTo>
                <a:cubicBezTo>
                  <a:pt x="441" y="66"/>
                  <a:pt x="441" y="66"/>
                  <a:pt x="441" y="66"/>
                </a:cubicBezTo>
                <a:moveTo>
                  <a:pt x="441" y="79"/>
                </a:moveTo>
                <a:cubicBezTo>
                  <a:pt x="507" y="79"/>
                  <a:pt x="507" y="79"/>
                  <a:pt x="507" y="79"/>
                </a:cubicBezTo>
                <a:cubicBezTo>
                  <a:pt x="507" y="86"/>
                  <a:pt x="507" y="86"/>
                  <a:pt x="507" y="86"/>
                </a:cubicBezTo>
                <a:cubicBezTo>
                  <a:pt x="441" y="86"/>
                  <a:pt x="441" y="86"/>
                  <a:pt x="441" y="86"/>
                </a:cubicBezTo>
                <a:cubicBezTo>
                  <a:pt x="441" y="79"/>
                  <a:pt x="441" y="79"/>
                  <a:pt x="441" y="79"/>
                </a:cubicBezTo>
                <a:moveTo>
                  <a:pt x="441" y="91"/>
                </a:moveTo>
                <a:cubicBezTo>
                  <a:pt x="507" y="91"/>
                  <a:pt x="507" y="91"/>
                  <a:pt x="507" y="91"/>
                </a:cubicBezTo>
                <a:cubicBezTo>
                  <a:pt x="507" y="98"/>
                  <a:pt x="507" y="98"/>
                  <a:pt x="507" y="98"/>
                </a:cubicBezTo>
                <a:cubicBezTo>
                  <a:pt x="441" y="98"/>
                  <a:pt x="441" y="98"/>
                  <a:pt x="441" y="98"/>
                </a:cubicBezTo>
                <a:cubicBezTo>
                  <a:pt x="441" y="91"/>
                  <a:pt x="441" y="91"/>
                  <a:pt x="441" y="91"/>
                </a:cubicBezTo>
                <a:moveTo>
                  <a:pt x="441" y="104"/>
                </a:moveTo>
                <a:cubicBezTo>
                  <a:pt x="507" y="104"/>
                  <a:pt x="507" y="104"/>
                  <a:pt x="507" y="104"/>
                </a:cubicBezTo>
                <a:cubicBezTo>
                  <a:pt x="507" y="111"/>
                  <a:pt x="507" y="111"/>
                  <a:pt x="507" y="111"/>
                </a:cubicBezTo>
                <a:cubicBezTo>
                  <a:pt x="441" y="111"/>
                  <a:pt x="441" y="111"/>
                  <a:pt x="441" y="111"/>
                </a:cubicBezTo>
                <a:cubicBezTo>
                  <a:pt x="441" y="104"/>
                  <a:pt x="441" y="104"/>
                  <a:pt x="441" y="104"/>
                </a:cubicBezTo>
                <a:moveTo>
                  <a:pt x="441" y="117"/>
                </a:moveTo>
                <a:cubicBezTo>
                  <a:pt x="507" y="117"/>
                  <a:pt x="507" y="117"/>
                  <a:pt x="507" y="117"/>
                </a:cubicBezTo>
                <a:cubicBezTo>
                  <a:pt x="507" y="124"/>
                  <a:pt x="507" y="124"/>
                  <a:pt x="507" y="124"/>
                </a:cubicBezTo>
                <a:cubicBezTo>
                  <a:pt x="441" y="124"/>
                  <a:pt x="441" y="124"/>
                  <a:pt x="441" y="124"/>
                </a:cubicBezTo>
                <a:cubicBezTo>
                  <a:pt x="441" y="117"/>
                  <a:pt x="441" y="117"/>
                  <a:pt x="441" y="117"/>
                </a:cubicBezTo>
                <a:moveTo>
                  <a:pt x="441" y="130"/>
                </a:moveTo>
                <a:cubicBezTo>
                  <a:pt x="507" y="130"/>
                  <a:pt x="507" y="130"/>
                  <a:pt x="507" y="130"/>
                </a:cubicBezTo>
                <a:cubicBezTo>
                  <a:pt x="507" y="137"/>
                  <a:pt x="507" y="137"/>
                  <a:pt x="507" y="137"/>
                </a:cubicBezTo>
                <a:cubicBezTo>
                  <a:pt x="441" y="137"/>
                  <a:pt x="441" y="137"/>
                  <a:pt x="441" y="137"/>
                </a:cubicBezTo>
                <a:cubicBezTo>
                  <a:pt x="441" y="130"/>
                  <a:pt x="441" y="130"/>
                  <a:pt x="441" y="130"/>
                </a:cubicBezTo>
                <a:moveTo>
                  <a:pt x="441" y="142"/>
                </a:moveTo>
                <a:cubicBezTo>
                  <a:pt x="507" y="142"/>
                  <a:pt x="507" y="142"/>
                  <a:pt x="507" y="142"/>
                </a:cubicBezTo>
                <a:cubicBezTo>
                  <a:pt x="507" y="150"/>
                  <a:pt x="507" y="150"/>
                  <a:pt x="507" y="150"/>
                </a:cubicBezTo>
                <a:cubicBezTo>
                  <a:pt x="441" y="150"/>
                  <a:pt x="441" y="150"/>
                  <a:pt x="441" y="150"/>
                </a:cubicBezTo>
                <a:cubicBezTo>
                  <a:pt x="441" y="142"/>
                  <a:pt x="441" y="142"/>
                  <a:pt x="441" y="142"/>
                </a:cubicBezTo>
                <a:moveTo>
                  <a:pt x="441" y="155"/>
                </a:moveTo>
                <a:cubicBezTo>
                  <a:pt x="507" y="155"/>
                  <a:pt x="507" y="155"/>
                  <a:pt x="507" y="155"/>
                </a:cubicBezTo>
                <a:cubicBezTo>
                  <a:pt x="507" y="162"/>
                  <a:pt x="507" y="162"/>
                  <a:pt x="507" y="162"/>
                </a:cubicBezTo>
                <a:cubicBezTo>
                  <a:pt x="441" y="162"/>
                  <a:pt x="441" y="162"/>
                  <a:pt x="441" y="162"/>
                </a:cubicBezTo>
                <a:cubicBezTo>
                  <a:pt x="441" y="155"/>
                  <a:pt x="441" y="155"/>
                  <a:pt x="441" y="155"/>
                </a:cubicBezTo>
                <a:moveTo>
                  <a:pt x="480" y="201"/>
                </a:moveTo>
                <a:cubicBezTo>
                  <a:pt x="480" y="194"/>
                  <a:pt x="480" y="194"/>
                  <a:pt x="480" y="194"/>
                </a:cubicBezTo>
                <a:cubicBezTo>
                  <a:pt x="507" y="194"/>
                  <a:pt x="507" y="194"/>
                  <a:pt x="507" y="194"/>
                </a:cubicBezTo>
                <a:cubicBezTo>
                  <a:pt x="507" y="201"/>
                  <a:pt x="507" y="201"/>
                  <a:pt x="507" y="201"/>
                </a:cubicBezTo>
                <a:cubicBezTo>
                  <a:pt x="480" y="201"/>
                  <a:pt x="480" y="201"/>
                  <a:pt x="480" y="201"/>
                </a:cubicBezTo>
                <a:moveTo>
                  <a:pt x="492" y="205"/>
                </a:moveTo>
                <a:cubicBezTo>
                  <a:pt x="492" y="231"/>
                  <a:pt x="492" y="231"/>
                  <a:pt x="492" y="231"/>
                </a:cubicBezTo>
                <a:cubicBezTo>
                  <a:pt x="480" y="231"/>
                  <a:pt x="480" y="231"/>
                  <a:pt x="480" y="231"/>
                </a:cubicBezTo>
                <a:cubicBezTo>
                  <a:pt x="480" y="205"/>
                  <a:pt x="480" y="205"/>
                  <a:pt x="480" y="205"/>
                </a:cubicBezTo>
                <a:cubicBezTo>
                  <a:pt x="492" y="205"/>
                  <a:pt x="492" y="205"/>
                  <a:pt x="492" y="205"/>
                </a:cubicBezTo>
                <a:moveTo>
                  <a:pt x="480" y="188"/>
                </a:moveTo>
                <a:cubicBezTo>
                  <a:pt x="480" y="181"/>
                  <a:pt x="480" y="181"/>
                  <a:pt x="480" y="181"/>
                </a:cubicBezTo>
                <a:cubicBezTo>
                  <a:pt x="507" y="181"/>
                  <a:pt x="507" y="181"/>
                  <a:pt x="507" y="181"/>
                </a:cubicBezTo>
                <a:cubicBezTo>
                  <a:pt x="507" y="188"/>
                  <a:pt x="507" y="188"/>
                  <a:pt x="507" y="188"/>
                </a:cubicBezTo>
                <a:cubicBezTo>
                  <a:pt x="480" y="188"/>
                  <a:pt x="480" y="188"/>
                  <a:pt x="480" y="188"/>
                </a:cubicBezTo>
                <a:moveTo>
                  <a:pt x="480" y="175"/>
                </a:moveTo>
                <a:cubicBezTo>
                  <a:pt x="480" y="168"/>
                  <a:pt x="480" y="168"/>
                  <a:pt x="480" y="168"/>
                </a:cubicBezTo>
                <a:cubicBezTo>
                  <a:pt x="507" y="168"/>
                  <a:pt x="507" y="168"/>
                  <a:pt x="507" y="168"/>
                </a:cubicBezTo>
                <a:cubicBezTo>
                  <a:pt x="507" y="175"/>
                  <a:pt x="507" y="175"/>
                  <a:pt x="507" y="175"/>
                </a:cubicBezTo>
                <a:cubicBezTo>
                  <a:pt x="480" y="175"/>
                  <a:pt x="480" y="175"/>
                  <a:pt x="480" y="175"/>
                </a:cubicBezTo>
                <a:moveTo>
                  <a:pt x="457" y="303"/>
                </a:moveTo>
                <a:cubicBezTo>
                  <a:pt x="438" y="303"/>
                  <a:pt x="438" y="303"/>
                  <a:pt x="438" y="303"/>
                </a:cubicBezTo>
                <a:cubicBezTo>
                  <a:pt x="438" y="231"/>
                  <a:pt x="438" y="231"/>
                  <a:pt x="438" y="231"/>
                </a:cubicBezTo>
                <a:cubicBezTo>
                  <a:pt x="457" y="231"/>
                  <a:pt x="457" y="231"/>
                  <a:pt x="457" y="231"/>
                </a:cubicBezTo>
                <a:cubicBezTo>
                  <a:pt x="457" y="303"/>
                  <a:pt x="457" y="303"/>
                  <a:pt x="457" y="303"/>
                </a:cubicBezTo>
                <a:moveTo>
                  <a:pt x="457" y="231"/>
                </a:moveTo>
                <a:cubicBezTo>
                  <a:pt x="455" y="231"/>
                  <a:pt x="455" y="231"/>
                  <a:pt x="455" y="231"/>
                </a:cubicBezTo>
                <a:cubicBezTo>
                  <a:pt x="455" y="205"/>
                  <a:pt x="455" y="205"/>
                  <a:pt x="455" y="205"/>
                </a:cubicBezTo>
                <a:cubicBezTo>
                  <a:pt x="457" y="205"/>
                  <a:pt x="457" y="205"/>
                  <a:pt x="457" y="205"/>
                </a:cubicBezTo>
                <a:cubicBezTo>
                  <a:pt x="457" y="231"/>
                  <a:pt x="457" y="231"/>
                  <a:pt x="457" y="231"/>
                </a:cubicBezTo>
                <a:moveTo>
                  <a:pt x="457" y="201"/>
                </a:moveTo>
                <a:cubicBezTo>
                  <a:pt x="441" y="201"/>
                  <a:pt x="441" y="201"/>
                  <a:pt x="441" y="201"/>
                </a:cubicBezTo>
                <a:cubicBezTo>
                  <a:pt x="441" y="194"/>
                  <a:pt x="441" y="194"/>
                  <a:pt x="441" y="194"/>
                </a:cubicBezTo>
                <a:cubicBezTo>
                  <a:pt x="457" y="194"/>
                  <a:pt x="457" y="194"/>
                  <a:pt x="457" y="194"/>
                </a:cubicBezTo>
                <a:cubicBezTo>
                  <a:pt x="457" y="201"/>
                  <a:pt x="457" y="201"/>
                  <a:pt x="457" y="201"/>
                </a:cubicBezTo>
                <a:moveTo>
                  <a:pt x="457" y="188"/>
                </a:moveTo>
                <a:cubicBezTo>
                  <a:pt x="441" y="188"/>
                  <a:pt x="441" y="188"/>
                  <a:pt x="441" y="188"/>
                </a:cubicBezTo>
                <a:cubicBezTo>
                  <a:pt x="441" y="181"/>
                  <a:pt x="441" y="181"/>
                  <a:pt x="441" y="181"/>
                </a:cubicBezTo>
                <a:cubicBezTo>
                  <a:pt x="457" y="181"/>
                  <a:pt x="457" y="181"/>
                  <a:pt x="457" y="181"/>
                </a:cubicBezTo>
                <a:cubicBezTo>
                  <a:pt x="457" y="188"/>
                  <a:pt x="457" y="188"/>
                  <a:pt x="457" y="188"/>
                </a:cubicBezTo>
                <a:moveTo>
                  <a:pt x="457" y="175"/>
                </a:moveTo>
                <a:cubicBezTo>
                  <a:pt x="441" y="175"/>
                  <a:pt x="441" y="175"/>
                  <a:pt x="441" y="175"/>
                </a:cubicBezTo>
                <a:cubicBezTo>
                  <a:pt x="441" y="168"/>
                  <a:pt x="441" y="168"/>
                  <a:pt x="441" y="168"/>
                </a:cubicBezTo>
                <a:cubicBezTo>
                  <a:pt x="457" y="168"/>
                  <a:pt x="457" y="168"/>
                  <a:pt x="457" y="168"/>
                </a:cubicBezTo>
                <a:cubicBezTo>
                  <a:pt x="457" y="175"/>
                  <a:pt x="457" y="175"/>
                  <a:pt x="457" y="175"/>
                </a:cubicBezTo>
                <a:moveTo>
                  <a:pt x="481" y="303"/>
                </a:moveTo>
                <a:cubicBezTo>
                  <a:pt x="469" y="303"/>
                  <a:pt x="469" y="303"/>
                  <a:pt x="469" y="303"/>
                </a:cubicBezTo>
                <a:cubicBezTo>
                  <a:pt x="469" y="288"/>
                  <a:pt x="469" y="288"/>
                  <a:pt x="469" y="288"/>
                </a:cubicBezTo>
                <a:cubicBezTo>
                  <a:pt x="481" y="288"/>
                  <a:pt x="481" y="288"/>
                  <a:pt x="481" y="288"/>
                </a:cubicBezTo>
                <a:cubicBezTo>
                  <a:pt x="481" y="303"/>
                  <a:pt x="481" y="303"/>
                  <a:pt x="481" y="303"/>
                </a:cubicBezTo>
                <a:moveTo>
                  <a:pt x="517" y="283"/>
                </a:moveTo>
                <a:cubicBezTo>
                  <a:pt x="505" y="283"/>
                  <a:pt x="505" y="283"/>
                  <a:pt x="505" y="283"/>
                </a:cubicBezTo>
                <a:cubicBezTo>
                  <a:pt x="505" y="268"/>
                  <a:pt x="505" y="268"/>
                  <a:pt x="505" y="268"/>
                </a:cubicBezTo>
                <a:cubicBezTo>
                  <a:pt x="517" y="268"/>
                  <a:pt x="517" y="268"/>
                  <a:pt x="517" y="268"/>
                </a:cubicBezTo>
                <a:cubicBezTo>
                  <a:pt x="517" y="283"/>
                  <a:pt x="517" y="283"/>
                  <a:pt x="517" y="283"/>
                </a:cubicBezTo>
                <a:moveTo>
                  <a:pt x="517" y="236"/>
                </a:moveTo>
                <a:cubicBezTo>
                  <a:pt x="480" y="236"/>
                  <a:pt x="480" y="236"/>
                  <a:pt x="480" y="236"/>
                </a:cubicBezTo>
                <a:cubicBezTo>
                  <a:pt x="480" y="231"/>
                  <a:pt x="480" y="231"/>
                  <a:pt x="480" y="231"/>
                </a:cubicBezTo>
                <a:cubicBezTo>
                  <a:pt x="512" y="231"/>
                  <a:pt x="512" y="231"/>
                  <a:pt x="512" y="231"/>
                </a:cubicBezTo>
                <a:cubicBezTo>
                  <a:pt x="512" y="47"/>
                  <a:pt x="512" y="47"/>
                  <a:pt x="512" y="47"/>
                </a:cubicBezTo>
                <a:cubicBezTo>
                  <a:pt x="513" y="47"/>
                  <a:pt x="513" y="47"/>
                  <a:pt x="513" y="47"/>
                </a:cubicBezTo>
                <a:cubicBezTo>
                  <a:pt x="517" y="47"/>
                  <a:pt x="517" y="47"/>
                  <a:pt x="517" y="47"/>
                </a:cubicBezTo>
                <a:cubicBezTo>
                  <a:pt x="517" y="236"/>
                  <a:pt x="517" y="236"/>
                  <a:pt x="517" y="236"/>
                </a:cubicBezTo>
                <a:moveTo>
                  <a:pt x="572" y="290"/>
                </a:moveTo>
                <a:cubicBezTo>
                  <a:pt x="559" y="290"/>
                  <a:pt x="559" y="290"/>
                  <a:pt x="559" y="290"/>
                </a:cubicBezTo>
                <a:cubicBezTo>
                  <a:pt x="559" y="275"/>
                  <a:pt x="559" y="275"/>
                  <a:pt x="559" y="275"/>
                </a:cubicBezTo>
                <a:cubicBezTo>
                  <a:pt x="572" y="275"/>
                  <a:pt x="572" y="275"/>
                  <a:pt x="572" y="275"/>
                </a:cubicBezTo>
                <a:cubicBezTo>
                  <a:pt x="572" y="290"/>
                  <a:pt x="572" y="290"/>
                  <a:pt x="572" y="290"/>
                </a:cubicBezTo>
                <a:moveTo>
                  <a:pt x="587" y="236"/>
                </a:moveTo>
                <a:cubicBezTo>
                  <a:pt x="542" y="236"/>
                  <a:pt x="542" y="236"/>
                  <a:pt x="542" y="236"/>
                </a:cubicBezTo>
                <a:cubicBezTo>
                  <a:pt x="542" y="117"/>
                  <a:pt x="542" y="117"/>
                  <a:pt x="542" y="117"/>
                </a:cubicBezTo>
                <a:cubicBezTo>
                  <a:pt x="587" y="117"/>
                  <a:pt x="587" y="117"/>
                  <a:pt x="587" y="117"/>
                </a:cubicBezTo>
                <a:cubicBezTo>
                  <a:pt x="587" y="236"/>
                  <a:pt x="587" y="236"/>
                  <a:pt x="587" y="236"/>
                </a:cubicBezTo>
                <a:moveTo>
                  <a:pt x="595" y="60"/>
                </a:moveTo>
                <a:cubicBezTo>
                  <a:pt x="604" y="60"/>
                  <a:pt x="604" y="60"/>
                  <a:pt x="604" y="60"/>
                </a:cubicBezTo>
                <a:cubicBezTo>
                  <a:pt x="604" y="70"/>
                  <a:pt x="604" y="70"/>
                  <a:pt x="604" y="70"/>
                </a:cubicBezTo>
                <a:cubicBezTo>
                  <a:pt x="595" y="70"/>
                  <a:pt x="595" y="70"/>
                  <a:pt x="595" y="70"/>
                </a:cubicBezTo>
                <a:cubicBezTo>
                  <a:pt x="595" y="60"/>
                  <a:pt x="595" y="60"/>
                  <a:pt x="595" y="60"/>
                </a:cubicBezTo>
                <a:moveTo>
                  <a:pt x="599" y="165"/>
                </a:moveTo>
                <a:cubicBezTo>
                  <a:pt x="591" y="165"/>
                  <a:pt x="591" y="165"/>
                  <a:pt x="591" y="165"/>
                </a:cubicBezTo>
                <a:cubicBezTo>
                  <a:pt x="591" y="154"/>
                  <a:pt x="591" y="154"/>
                  <a:pt x="591" y="154"/>
                </a:cubicBezTo>
                <a:cubicBezTo>
                  <a:pt x="599" y="154"/>
                  <a:pt x="599" y="154"/>
                  <a:pt x="599" y="154"/>
                </a:cubicBezTo>
                <a:cubicBezTo>
                  <a:pt x="599" y="165"/>
                  <a:pt x="599" y="165"/>
                  <a:pt x="599" y="165"/>
                </a:cubicBezTo>
                <a:moveTo>
                  <a:pt x="599" y="107"/>
                </a:moveTo>
                <a:cubicBezTo>
                  <a:pt x="608" y="107"/>
                  <a:pt x="608" y="107"/>
                  <a:pt x="608" y="107"/>
                </a:cubicBezTo>
                <a:cubicBezTo>
                  <a:pt x="608" y="117"/>
                  <a:pt x="608" y="117"/>
                  <a:pt x="608" y="117"/>
                </a:cubicBezTo>
                <a:cubicBezTo>
                  <a:pt x="599" y="117"/>
                  <a:pt x="599" y="117"/>
                  <a:pt x="599" y="117"/>
                </a:cubicBezTo>
                <a:cubicBezTo>
                  <a:pt x="599" y="107"/>
                  <a:pt x="599" y="107"/>
                  <a:pt x="599" y="107"/>
                </a:cubicBezTo>
                <a:moveTo>
                  <a:pt x="614" y="263"/>
                </a:moveTo>
                <a:cubicBezTo>
                  <a:pt x="602" y="263"/>
                  <a:pt x="602" y="263"/>
                  <a:pt x="602" y="263"/>
                </a:cubicBezTo>
                <a:cubicBezTo>
                  <a:pt x="602" y="248"/>
                  <a:pt x="602" y="248"/>
                  <a:pt x="602" y="248"/>
                </a:cubicBezTo>
                <a:cubicBezTo>
                  <a:pt x="614" y="248"/>
                  <a:pt x="614" y="248"/>
                  <a:pt x="614" y="248"/>
                </a:cubicBezTo>
                <a:cubicBezTo>
                  <a:pt x="614" y="263"/>
                  <a:pt x="614" y="263"/>
                  <a:pt x="614" y="263"/>
                </a:cubicBezTo>
                <a:moveTo>
                  <a:pt x="618" y="186"/>
                </a:moveTo>
                <a:cubicBezTo>
                  <a:pt x="609" y="186"/>
                  <a:pt x="609" y="186"/>
                  <a:pt x="609" y="186"/>
                </a:cubicBezTo>
                <a:cubicBezTo>
                  <a:pt x="609" y="181"/>
                  <a:pt x="609" y="181"/>
                  <a:pt x="609" y="181"/>
                </a:cubicBezTo>
                <a:cubicBezTo>
                  <a:pt x="618" y="181"/>
                  <a:pt x="618" y="181"/>
                  <a:pt x="618" y="181"/>
                </a:cubicBezTo>
                <a:cubicBezTo>
                  <a:pt x="618" y="186"/>
                  <a:pt x="618" y="186"/>
                  <a:pt x="618" y="186"/>
                </a:cubicBezTo>
                <a:moveTo>
                  <a:pt x="669" y="154"/>
                </a:moveTo>
                <a:cubicBezTo>
                  <a:pt x="687" y="154"/>
                  <a:pt x="687" y="154"/>
                  <a:pt x="687" y="154"/>
                </a:cubicBezTo>
                <a:cubicBezTo>
                  <a:pt x="687" y="165"/>
                  <a:pt x="687" y="165"/>
                  <a:pt x="687" y="165"/>
                </a:cubicBezTo>
                <a:cubicBezTo>
                  <a:pt x="669" y="165"/>
                  <a:pt x="669" y="165"/>
                  <a:pt x="669" y="165"/>
                </a:cubicBezTo>
                <a:cubicBezTo>
                  <a:pt x="669" y="154"/>
                  <a:pt x="669" y="154"/>
                  <a:pt x="669" y="154"/>
                </a:cubicBezTo>
                <a:moveTo>
                  <a:pt x="669" y="203"/>
                </a:moveTo>
                <a:cubicBezTo>
                  <a:pt x="687" y="203"/>
                  <a:pt x="687" y="203"/>
                  <a:pt x="687" y="203"/>
                </a:cubicBezTo>
                <a:cubicBezTo>
                  <a:pt x="687" y="214"/>
                  <a:pt x="687" y="214"/>
                  <a:pt x="687" y="214"/>
                </a:cubicBezTo>
                <a:cubicBezTo>
                  <a:pt x="669" y="214"/>
                  <a:pt x="669" y="214"/>
                  <a:pt x="669" y="214"/>
                </a:cubicBezTo>
                <a:cubicBezTo>
                  <a:pt x="669" y="203"/>
                  <a:pt x="669" y="203"/>
                  <a:pt x="669" y="203"/>
                </a:cubicBezTo>
                <a:moveTo>
                  <a:pt x="695" y="303"/>
                </a:moveTo>
                <a:cubicBezTo>
                  <a:pt x="683" y="303"/>
                  <a:pt x="683" y="303"/>
                  <a:pt x="683" y="303"/>
                </a:cubicBezTo>
                <a:cubicBezTo>
                  <a:pt x="683" y="288"/>
                  <a:pt x="683" y="288"/>
                  <a:pt x="683" y="288"/>
                </a:cubicBezTo>
                <a:cubicBezTo>
                  <a:pt x="695" y="288"/>
                  <a:pt x="695" y="288"/>
                  <a:pt x="695" y="288"/>
                </a:cubicBezTo>
                <a:cubicBezTo>
                  <a:pt x="695" y="303"/>
                  <a:pt x="695" y="303"/>
                  <a:pt x="695" y="303"/>
                </a:cubicBezTo>
                <a:moveTo>
                  <a:pt x="699" y="107"/>
                </a:moveTo>
                <a:cubicBezTo>
                  <a:pt x="716" y="107"/>
                  <a:pt x="716" y="107"/>
                  <a:pt x="716" y="107"/>
                </a:cubicBezTo>
                <a:cubicBezTo>
                  <a:pt x="716" y="117"/>
                  <a:pt x="716" y="117"/>
                  <a:pt x="716" y="117"/>
                </a:cubicBezTo>
                <a:cubicBezTo>
                  <a:pt x="699" y="117"/>
                  <a:pt x="699" y="117"/>
                  <a:pt x="699" y="117"/>
                </a:cubicBezTo>
                <a:cubicBezTo>
                  <a:pt x="699" y="107"/>
                  <a:pt x="699" y="107"/>
                  <a:pt x="699" y="107"/>
                </a:cubicBezTo>
                <a:moveTo>
                  <a:pt x="725" y="186"/>
                </a:moveTo>
                <a:cubicBezTo>
                  <a:pt x="708" y="186"/>
                  <a:pt x="708" y="186"/>
                  <a:pt x="708" y="186"/>
                </a:cubicBezTo>
                <a:cubicBezTo>
                  <a:pt x="708" y="176"/>
                  <a:pt x="708" y="176"/>
                  <a:pt x="708" y="176"/>
                </a:cubicBezTo>
                <a:cubicBezTo>
                  <a:pt x="725" y="176"/>
                  <a:pt x="725" y="176"/>
                  <a:pt x="725" y="176"/>
                </a:cubicBezTo>
                <a:cubicBezTo>
                  <a:pt x="725" y="186"/>
                  <a:pt x="725" y="186"/>
                  <a:pt x="725" y="186"/>
                </a:cubicBezTo>
                <a:moveTo>
                  <a:pt x="767" y="186"/>
                </a:moveTo>
                <a:cubicBezTo>
                  <a:pt x="774" y="186"/>
                  <a:pt x="774" y="186"/>
                  <a:pt x="774" y="186"/>
                </a:cubicBezTo>
                <a:cubicBezTo>
                  <a:pt x="774" y="203"/>
                  <a:pt x="774" y="203"/>
                  <a:pt x="774" y="203"/>
                </a:cubicBezTo>
                <a:cubicBezTo>
                  <a:pt x="767" y="203"/>
                  <a:pt x="767" y="203"/>
                  <a:pt x="767" y="203"/>
                </a:cubicBezTo>
                <a:cubicBezTo>
                  <a:pt x="767" y="186"/>
                  <a:pt x="767" y="186"/>
                  <a:pt x="767" y="186"/>
                </a:cubicBezTo>
                <a:moveTo>
                  <a:pt x="778" y="286"/>
                </a:moveTo>
                <a:cubicBezTo>
                  <a:pt x="774" y="286"/>
                  <a:pt x="774" y="286"/>
                  <a:pt x="774" y="286"/>
                </a:cubicBezTo>
                <a:cubicBezTo>
                  <a:pt x="774" y="295"/>
                  <a:pt x="774" y="295"/>
                  <a:pt x="774" y="295"/>
                </a:cubicBezTo>
                <a:cubicBezTo>
                  <a:pt x="767" y="295"/>
                  <a:pt x="767" y="295"/>
                  <a:pt x="767" y="295"/>
                </a:cubicBezTo>
                <a:cubicBezTo>
                  <a:pt x="767" y="242"/>
                  <a:pt x="767" y="242"/>
                  <a:pt x="767" y="242"/>
                </a:cubicBezTo>
                <a:cubicBezTo>
                  <a:pt x="774" y="242"/>
                  <a:pt x="774" y="242"/>
                  <a:pt x="774" y="242"/>
                </a:cubicBezTo>
                <a:cubicBezTo>
                  <a:pt x="774" y="274"/>
                  <a:pt x="774" y="274"/>
                  <a:pt x="774" y="274"/>
                </a:cubicBezTo>
                <a:cubicBezTo>
                  <a:pt x="778" y="274"/>
                  <a:pt x="778" y="274"/>
                  <a:pt x="778" y="274"/>
                </a:cubicBezTo>
                <a:cubicBezTo>
                  <a:pt x="778" y="286"/>
                  <a:pt x="778" y="286"/>
                  <a:pt x="778" y="286"/>
                </a:cubicBezTo>
                <a:moveTo>
                  <a:pt x="826" y="211"/>
                </a:moveTo>
                <a:cubicBezTo>
                  <a:pt x="820" y="211"/>
                  <a:pt x="820" y="211"/>
                  <a:pt x="820" y="211"/>
                </a:cubicBezTo>
                <a:cubicBezTo>
                  <a:pt x="820" y="206"/>
                  <a:pt x="820" y="206"/>
                  <a:pt x="820" y="206"/>
                </a:cubicBezTo>
                <a:cubicBezTo>
                  <a:pt x="826" y="206"/>
                  <a:pt x="826" y="206"/>
                  <a:pt x="826" y="206"/>
                </a:cubicBezTo>
                <a:cubicBezTo>
                  <a:pt x="826" y="211"/>
                  <a:pt x="826" y="211"/>
                  <a:pt x="826" y="211"/>
                </a:cubicBezTo>
                <a:moveTo>
                  <a:pt x="831" y="157"/>
                </a:moveTo>
                <a:cubicBezTo>
                  <a:pt x="830" y="157"/>
                  <a:pt x="830" y="157"/>
                  <a:pt x="830" y="157"/>
                </a:cubicBezTo>
                <a:cubicBezTo>
                  <a:pt x="830" y="146"/>
                  <a:pt x="830" y="146"/>
                  <a:pt x="830" y="146"/>
                </a:cubicBezTo>
                <a:cubicBezTo>
                  <a:pt x="831" y="146"/>
                  <a:pt x="831" y="146"/>
                  <a:pt x="831" y="146"/>
                </a:cubicBezTo>
                <a:cubicBezTo>
                  <a:pt x="831" y="157"/>
                  <a:pt x="831" y="157"/>
                  <a:pt x="831" y="157"/>
                </a:cubicBezTo>
                <a:moveTo>
                  <a:pt x="835" y="52"/>
                </a:moveTo>
                <a:cubicBezTo>
                  <a:pt x="843" y="52"/>
                  <a:pt x="843" y="52"/>
                  <a:pt x="843" y="52"/>
                </a:cubicBezTo>
                <a:cubicBezTo>
                  <a:pt x="843" y="63"/>
                  <a:pt x="843" y="63"/>
                  <a:pt x="843" y="63"/>
                </a:cubicBezTo>
                <a:cubicBezTo>
                  <a:pt x="835" y="63"/>
                  <a:pt x="835" y="63"/>
                  <a:pt x="835" y="63"/>
                </a:cubicBezTo>
                <a:cubicBezTo>
                  <a:pt x="835" y="52"/>
                  <a:pt x="835" y="52"/>
                  <a:pt x="835" y="52"/>
                </a:cubicBezTo>
                <a:moveTo>
                  <a:pt x="848" y="109"/>
                </a:moveTo>
                <a:cubicBezTo>
                  <a:pt x="839" y="109"/>
                  <a:pt x="839" y="109"/>
                  <a:pt x="839" y="109"/>
                </a:cubicBezTo>
                <a:cubicBezTo>
                  <a:pt x="839" y="99"/>
                  <a:pt x="839" y="99"/>
                  <a:pt x="839" y="99"/>
                </a:cubicBezTo>
                <a:cubicBezTo>
                  <a:pt x="848" y="99"/>
                  <a:pt x="848" y="99"/>
                  <a:pt x="848" y="99"/>
                </a:cubicBezTo>
                <a:cubicBezTo>
                  <a:pt x="848" y="109"/>
                  <a:pt x="848" y="109"/>
                  <a:pt x="848" y="109"/>
                </a:cubicBezTo>
                <a:moveTo>
                  <a:pt x="856" y="175"/>
                </a:moveTo>
                <a:cubicBezTo>
                  <a:pt x="849" y="175"/>
                  <a:pt x="849" y="175"/>
                  <a:pt x="849" y="175"/>
                </a:cubicBezTo>
                <a:cubicBezTo>
                  <a:pt x="849" y="173"/>
                  <a:pt x="849" y="173"/>
                  <a:pt x="849" y="173"/>
                </a:cubicBezTo>
                <a:cubicBezTo>
                  <a:pt x="856" y="173"/>
                  <a:pt x="856" y="173"/>
                  <a:pt x="856" y="173"/>
                </a:cubicBezTo>
                <a:cubicBezTo>
                  <a:pt x="856" y="175"/>
                  <a:pt x="856" y="175"/>
                  <a:pt x="856" y="175"/>
                </a:cubicBezTo>
                <a:moveTo>
                  <a:pt x="926" y="200"/>
                </a:moveTo>
                <a:cubicBezTo>
                  <a:pt x="909" y="200"/>
                  <a:pt x="909" y="200"/>
                  <a:pt x="909" y="200"/>
                </a:cubicBezTo>
                <a:cubicBezTo>
                  <a:pt x="909" y="195"/>
                  <a:pt x="909" y="195"/>
                  <a:pt x="909" y="195"/>
                </a:cubicBezTo>
                <a:cubicBezTo>
                  <a:pt x="926" y="195"/>
                  <a:pt x="926" y="195"/>
                  <a:pt x="926" y="195"/>
                </a:cubicBezTo>
                <a:cubicBezTo>
                  <a:pt x="926" y="200"/>
                  <a:pt x="926" y="200"/>
                  <a:pt x="926" y="200"/>
                </a:cubicBezTo>
                <a:moveTo>
                  <a:pt x="927" y="157"/>
                </a:moveTo>
                <a:cubicBezTo>
                  <a:pt x="909" y="157"/>
                  <a:pt x="909" y="157"/>
                  <a:pt x="909" y="157"/>
                </a:cubicBezTo>
                <a:cubicBezTo>
                  <a:pt x="909" y="146"/>
                  <a:pt x="909" y="146"/>
                  <a:pt x="909" y="146"/>
                </a:cubicBezTo>
                <a:cubicBezTo>
                  <a:pt x="927" y="146"/>
                  <a:pt x="927" y="146"/>
                  <a:pt x="927" y="146"/>
                </a:cubicBezTo>
                <a:cubicBezTo>
                  <a:pt x="927" y="157"/>
                  <a:pt x="927" y="157"/>
                  <a:pt x="927" y="157"/>
                </a:cubicBezTo>
                <a:moveTo>
                  <a:pt x="938" y="99"/>
                </a:moveTo>
                <a:cubicBezTo>
                  <a:pt x="956" y="99"/>
                  <a:pt x="956" y="99"/>
                  <a:pt x="956" y="99"/>
                </a:cubicBezTo>
                <a:cubicBezTo>
                  <a:pt x="956" y="109"/>
                  <a:pt x="956" y="109"/>
                  <a:pt x="956" y="109"/>
                </a:cubicBezTo>
                <a:cubicBezTo>
                  <a:pt x="938" y="109"/>
                  <a:pt x="938" y="109"/>
                  <a:pt x="938" y="109"/>
                </a:cubicBezTo>
                <a:cubicBezTo>
                  <a:pt x="938" y="99"/>
                  <a:pt x="938" y="99"/>
                  <a:pt x="938" y="99"/>
                </a:cubicBezTo>
                <a:moveTo>
                  <a:pt x="965" y="178"/>
                </a:moveTo>
                <a:cubicBezTo>
                  <a:pt x="947" y="178"/>
                  <a:pt x="947" y="178"/>
                  <a:pt x="947" y="178"/>
                </a:cubicBezTo>
                <a:cubicBezTo>
                  <a:pt x="947" y="168"/>
                  <a:pt x="947" y="168"/>
                  <a:pt x="947" y="168"/>
                </a:cubicBezTo>
                <a:cubicBezTo>
                  <a:pt x="965" y="168"/>
                  <a:pt x="965" y="168"/>
                  <a:pt x="965" y="168"/>
                </a:cubicBezTo>
                <a:cubicBezTo>
                  <a:pt x="965" y="178"/>
                  <a:pt x="965" y="178"/>
                  <a:pt x="965" y="178"/>
                </a:cubicBezTo>
                <a:moveTo>
                  <a:pt x="1006" y="178"/>
                </a:moveTo>
                <a:cubicBezTo>
                  <a:pt x="1014" y="178"/>
                  <a:pt x="1014" y="178"/>
                  <a:pt x="1014" y="178"/>
                </a:cubicBezTo>
                <a:cubicBezTo>
                  <a:pt x="1014" y="195"/>
                  <a:pt x="1014" y="195"/>
                  <a:pt x="1014" y="195"/>
                </a:cubicBezTo>
                <a:cubicBezTo>
                  <a:pt x="1006" y="195"/>
                  <a:pt x="1006" y="195"/>
                  <a:pt x="1006" y="195"/>
                </a:cubicBezTo>
                <a:cubicBezTo>
                  <a:pt x="1006" y="178"/>
                  <a:pt x="1006" y="178"/>
                  <a:pt x="1006" y="178"/>
                </a:cubicBezTo>
                <a:moveTo>
                  <a:pt x="1017" y="278"/>
                </a:moveTo>
                <a:cubicBezTo>
                  <a:pt x="1014" y="278"/>
                  <a:pt x="1014" y="278"/>
                  <a:pt x="1014" y="278"/>
                </a:cubicBezTo>
                <a:cubicBezTo>
                  <a:pt x="1014" y="288"/>
                  <a:pt x="1014" y="288"/>
                  <a:pt x="1014" y="288"/>
                </a:cubicBezTo>
                <a:cubicBezTo>
                  <a:pt x="1007" y="288"/>
                  <a:pt x="1007" y="288"/>
                  <a:pt x="1007" y="288"/>
                </a:cubicBezTo>
                <a:cubicBezTo>
                  <a:pt x="1007" y="234"/>
                  <a:pt x="1007" y="234"/>
                  <a:pt x="1007" y="234"/>
                </a:cubicBezTo>
                <a:cubicBezTo>
                  <a:pt x="1014" y="234"/>
                  <a:pt x="1014" y="234"/>
                  <a:pt x="1014" y="234"/>
                </a:cubicBezTo>
                <a:cubicBezTo>
                  <a:pt x="1014" y="261"/>
                  <a:pt x="1014" y="261"/>
                  <a:pt x="1014" y="261"/>
                </a:cubicBezTo>
                <a:cubicBezTo>
                  <a:pt x="1012" y="261"/>
                  <a:pt x="1012" y="261"/>
                  <a:pt x="1012" y="261"/>
                </a:cubicBezTo>
                <a:cubicBezTo>
                  <a:pt x="1012" y="272"/>
                  <a:pt x="1012" y="272"/>
                  <a:pt x="1012" y="272"/>
                </a:cubicBezTo>
                <a:cubicBezTo>
                  <a:pt x="1017" y="272"/>
                  <a:pt x="1017" y="272"/>
                  <a:pt x="1017" y="272"/>
                </a:cubicBezTo>
                <a:cubicBezTo>
                  <a:pt x="1017" y="278"/>
                  <a:pt x="1017" y="278"/>
                  <a:pt x="1017" y="278"/>
                </a:cubicBezTo>
                <a:moveTo>
                  <a:pt x="1068" y="203"/>
                </a:moveTo>
                <a:cubicBezTo>
                  <a:pt x="1060" y="203"/>
                  <a:pt x="1060" y="203"/>
                  <a:pt x="1060" y="203"/>
                </a:cubicBezTo>
                <a:cubicBezTo>
                  <a:pt x="1060" y="198"/>
                  <a:pt x="1060" y="198"/>
                  <a:pt x="1060" y="198"/>
                </a:cubicBezTo>
                <a:cubicBezTo>
                  <a:pt x="1068" y="198"/>
                  <a:pt x="1068" y="198"/>
                  <a:pt x="1068" y="198"/>
                </a:cubicBezTo>
                <a:cubicBezTo>
                  <a:pt x="1068" y="203"/>
                  <a:pt x="1068" y="203"/>
                  <a:pt x="1068" y="203"/>
                </a:cubicBezTo>
                <a:moveTo>
                  <a:pt x="1095" y="167"/>
                </a:moveTo>
                <a:cubicBezTo>
                  <a:pt x="1082" y="167"/>
                  <a:pt x="1082" y="167"/>
                  <a:pt x="1082" y="167"/>
                </a:cubicBezTo>
                <a:cubicBezTo>
                  <a:pt x="1082" y="159"/>
                  <a:pt x="1082" y="159"/>
                  <a:pt x="1082" y="159"/>
                </a:cubicBezTo>
                <a:cubicBezTo>
                  <a:pt x="1095" y="159"/>
                  <a:pt x="1095" y="159"/>
                  <a:pt x="1095" y="159"/>
                </a:cubicBezTo>
                <a:cubicBezTo>
                  <a:pt x="1095" y="167"/>
                  <a:pt x="1095" y="167"/>
                  <a:pt x="1095" y="167"/>
                </a:cubicBezTo>
                <a:moveTo>
                  <a:pt x="1143" y="18"/>
                </a:moveTo>
                <a:cubicBezTo>
                  <a:pt x="1215" y="18"/>
                  <a:pt x="1215" y="18"/>
                  <a:pt x="1215" y="18"/>
                </a:cubicBezTo>
                <a:cubicBezTo>
                  <a:pt x="1215" y="26"/>
                  <a:pt x="1215" y="26"/>
                  <a:pt x="1215" y="26"/>
                </a:cubicBezTo>
                <a:cubicBezTo>
                  <a:pt x="1143" y="26"/>
                  <a:pt x="1143" y="26"/>
                  <a:pt x="1143" y="26"/>
                </a:cubicBezTo>
                <a:cubicBezTo>
                  <a:pt x="1143" y="18"/>
                  <a:pt x="1143" y="18"/>
                  <a:pt x="1143" y="18"/>
                </a:cubicBezTo>
                <a:moveTo>
                  <a:pt x="1143" y="32"/>
                </a:moveTo>
                <a:cubicBezTo>
                  <a:pt x="1215" y="32"/>
                  <a:pt x="1215" y="32"/>
                  <a:pt x="1215" y="32"/>
                </a:cubicBezTo>
                <a:cubicBezTo>
                  <a:pt x="1215" y="40"/>
                  <a:pt x="1215" y="40"/>
                  <a:pt x="1215" y="40"/>
                </a:cubicBezTo>
                <a:cubicBezTo>
                  <a:pt x="1143" y="40"/>
                  <a:pt x="1143" y="40"/>
                  <a:pt x="1143" y="40"/>
                </a:cubicBezTo>
                <a:cubicBezTo>
                  <a:pt x="1143" y="32"/>
                  <a:pt x="1143" y="32"/>
                  <a:pt x="1143" y="32"/>
                </a:cubicBezTo>
                <a:moveTo>
                  <a:pt x="1143" y="47"/>
                </a:moveTo>
                <a:cubicBezTo>
                  <a:pt x="1215" y="47"/>
                  <a:pt x="1215" y="47"/>
                  <a:pt x="1215" y="47"/>
                </a:cubicBezTo>
                <a:cubicBezTo>
                  <a:pt x="1215" y="55"/>
                  <a:pt x="1215" y="55"/>
                  <a:pt x="1215" y="55"/>
                </a:cubicBezTo>
                <a:cubicBezTo>
                  <a:pt x="1143" y="55"/>
                  <a:pt x="1143" y="55"/>
                  <a:pt x="1143" y="55"/>
                </a:cubicBezTo>
                <a:cubicBezTo>
                  <a:pt x="1143" y="47"/>
                  <a:pt x="1143" y="47"/>
                  <a:pt x="1143" y="47"/>
                </a:cubicBezTo>
                <a:moveTo>
                  <a:pt x="1143" y="61"/>
                </a:moveTo>
                <a:cubicBezTo>
                  <a:pt x="1215" y="61"/>
                  <a:pt x="1215" y="61"/>
                  <a:pt x="1215" y="61"/>
                </a:cubicBezTo>
                <a:cubicBezTo>
                  <a:pt x="1215" y="69"/>
                  <a:pt x="1215" y="69"/>
                  <a:pt x="1215" y="69"/>
                </a:cubicBezTo>
                <a:cubicBezTo>
                  <a:pt x="1143" y="69"/>
                  <a:pt x="1143" y="69"/>
                  <a:pt x="1143" y="69"/>
                </a:cubicBezTo>
                <a:cubicBezTo>
                  <a:pt x="1143" y="61"/>
                  <a:pt x="1143" y="61"/>
                  <a:pt x="1143" y="61"/>
                </a:cubicBezTo>
                <a:moveTo>
                  <a:pt x="1143" y="75"/>
                </a:moveTo>
                <a:cubicBezTo>
                  <a:pt x="1215" y="75"/>
                  <a:pt x="1215" y="75"/>
                  <a:pt x="1215" y="75"/>
                </a:cubicBezTo>
                <a:cubicBezTo>
                  <a:pt x="1215" y="83"/>
                  <a:pt x="1215" y="83"/>
                  <a:pt x="1215" y="83"/>
                </a:cubicBezTo>
                <a:cubicBezTo>
                  <a:pt x="1143" y="83"/>
                  <a:pt x="1143" y="83"/>
                  <a:pt x="1143" y="83"/>
                </a:cubicBezTo>
                <a:cubicBezTo>
                  <a:pt x="1143" y="75"/>
                  <a:pt x="1143" y="75"/>
                  <a:pt x="1143" y="75"/>
                </a:cubicBezTo>
                <a:moveTo>
                  <a:pt x="1143" y="89"/>
                </a:moveTo>
                <a:cubicBezTo>
                  <a:pt x="1215" y="89"/>
                  <a:pt x="1215" y="89"/>
                  <a:pt x="1215" y="89"/>
                </a:cubicBezTo>
                <a:cubicBezTo>
                  <a:pt x="1215" y="97"/>
                  <a:pt x="1215" y="97"/>
                  <a:pt x="1215" y="97"/>
                </a:cubicBezTo>
                <a:cubicBezTo>
                  <a:pt x="1143" y="97"/>
                  <a:pt x="1143" y="97"/>
                  <a:pt x="1143" y="97"/>
                </a:cubicBezTo>
                <a:cubicBezTo>
                  <a:pt x="1143" y="89"/>
                  <a:pt x="1143" y="89"/>
                  <a:pt x="1143" y="89"/>
                </a:cubicBezTo>
                <a:moveTo>
                  <a:pt x="1143" y="103"/>
                </a:moveTo>
                <a:cubicBezTo>
                  <a:pt x="1215" y="103"/>
                  <a:pt x="1215" y="103"/>
                  <a:pt x="1215" y="103"/>
                </a:cubicBezTo>
                <a:cubicBezTo>
                  <a:pt x="1215" y="111"/>
                  <a:pt x="1215" y="111"/>
                  <a:pt x="1215" y="111"/>
                </a:cubicBezTo>
                <a:cubicBezTo>
                  <a:pt x="1143" y="111"/>
                  <a:pt x="1143" y="111"/>
                  <a:pt x="1143" y="111"/>
                </a:cubicBezTo>
                <a:cubicBezTo>
                  <a:pt x="1143" y="103"/>
                  <a:pt x="1143" y="103"/>
                  <a:pt x="1143" y="103"/>
                </a:cubicBezTo>
                <a:moveTo>
                  <a:pt x="1143" y="117"/>
                </a:moveTo>
                <a:cubicBezTo>
                  <a:pt x="1215" y="117"/>
                  <a:pt x="1215" y="117"/>
                  <a:pt x="1215" y="117"/>
                </a:cubicBezTo>
                <a:cubicBezTo>
                  <a:pt x="1215" y="125"/>
                  <a:pt x="1215" y="125"/>
                  <a:pt x="1215" y="125"/>
                </a:cubicBezTo>
                <a:cubicBezTo>
                  <a:pt x="1143" y="125"/>
                  <a:pt x="1143" y="125"/>
                  <a:pt x="1143" y="125"/>
                </a:cubicBezTo>
                <a:cubicBezTo>
                  <a:pt x="1143" y="117"/>
                  <a:pt x="1143" y="117"/>
                  <a:pt x="1143" y="117"/>
                </a:cubicBezTo>
                <a:moveTo>
                  <a:pt x="1143" y="132"/>
                </a:moveTo>
                <a:cubicBezTo>
                  <a:pt x="1215" y="132"/>
                  <a:pt x="1215" y="132"/>
                  <a:pt x="1215" y="132"/>
                </a:cubicBezTo>
                <a:cubicBezTo>
                  <a:pt x="1215" y="139"/>
                  <a:pt x="1215" y="139"/>
                  <a:pt x="1215" y="139"/>
                </a:cubicBezTo>
                <a:cubicBezTo>
                  <a:pt x="1143" y="139"/>
                  <a:pt x="1143" y="139"/>
                  <a:pt x="1143" y="139"/>
                </a:cubicBezTo>
                <a:cubicBezTo>
                  <a:pt x="1143" y="132"/>
                  <a:pt x="1143" y="132"/>
                  <a:pt x="1143" y="132"/>
                </a:cubicBezTo>
                <a:moveTo>
                  <a:pt x="1143" y="146"/>
                </a:moveTo>
                <a:cubicBezTo>
                  <a:pt x="1215" y="146"/>
                  <a:pt x="1215" y="146"/>
                  <a:pt x="1215" y="146"/>
                </a:cubicBezTo>
                <a:cubicBezTo>
                  <a:pt x="1215" y="148"/>
                  <a:pt x="1215" y="148"/>
                  <a:pt x="1215" y="148"/>
                </a:cubicBezTo>
                <a:cubicBezTo>
                  <a:pt x="1215" y="148"/>
                  <a:pt x="1215" y="148"/>
                  <a:pt x="1215" y="148"/>
                </a:cubicBezTo>
                <a:cubicBezTo>
                  <a:pt x="1215" y="154"/>
                  <a:pt x="1215" y="154"/>
                  <a:pt x="1215" y="154"/>
                </a:cubicBezTo>
                <a:cubicBezTo>
                  <a:pt x="1143" y="154"/>
                  <a:pt x="1143" y="154"/>
                  <a:pt x="1143" y="154"/>
                </a:cubicBezTo>
                <a:cubicBezTo>
                  <a:pt x="1143" y="146"/>
                  <a:pt x="1143" y="146"/>
                  <a:pt x="1143" y="146"/>
                </a:cubicBezTo>
                <a:moveTo>
                  <a:pt x="1143" y="160"/>
                </a:moveTo>
                <a:cubicBezTo>
                  <a:pt x="1215" y="160"/>
                  <a:pt x="1215" y="160"/>
                  <a:pt x="1215" y="160"/>
                </a:cubicBezTo>
                <a:cubicBezTo>
                  <a:pt x="1215" y="168"/>
                  <a:pt x="1215" y="168"/>
                  <a:pt x="1215" y="168"/>
                </a:cubicBezTo>
                <a:cubicBezTo>
                  <a:pt x="1143" y="168"/>
                  <a:pt x="1143" y="168"/>
                  <a:pt x="1143" y="168"/>
                </a:cubicBezTo>
                <a:cubicBezTo>
                  <a:pt x="1143" y="160"/>
                  <a:pt x="1143" y="160"/>
                  <a:pt x="1143" y="160"/>
                </a:cubicBezTo>
                <a:moveTo>
                  <a:pt x="1143" y="174"/>
                </a:moveTo>
                <a:cubicBezTo>
                  <a:pt x="1215" y="174"/>
                  <a:pt x="1215" y="174"/>
                  <a:pt x="1215" y="174"/>
                </a:cubicBezTo>
                <a:cubicBezTo>
                  <a:pt x="1215" y="182"/>
                  <a:pt x="1215" y="182"/>
                  <a:pt x="1215" y="182"/>
                </a:cubicBezTo>
                <a:cubicBezTo>
                  <a:pt x="1143" y="182"/>
                  <a:pt x="1143" y="182"/>
                  <a:pt x="1143" y="182"/>
                </a:cubicBezTo>
                <a:cubicBezTo>
                  <a:pt x="1143" y="174"/>
                  <a:pt x="1143" y="174"/>
                  <a:pt x="1143" y="174"/>
                </a:cubicBezTo>
                <a:moveTo>
                  <a:pt x="1123" y="257"/>
                </a:moveTo>
                <a:cubicBezTo>
                  <a:pt x="1116" y="257"/>
                  <a:pt x="1116" y="257"/>
                  <a:pt x="1116" y="257"/>
                </a:cubicBezTo>
                <a:cubicBezTo>
                  <a:pt x="1116" y="252"/>
                  <a:pt x="1116" y="252"/>
                  <a:pt x="1116" y="252"/>
                </a:cubicBezTo>
                <a:cubicBezTo>
                  <a:pt x="1123" y="252"/>
                  <a:pt x="1123" y="252"/>
                  <a:pt x="1123" y="252"/>
                </a:cubicBezTo>
                <a:cubicBezTo>
                  <a:pt x="1123" y="257"/>
                  <a:pt x="1123" y="257"/>
                  <a:pt x="1123" y="257"/>
                </a:cubicBezTo>
                <a:moveTo>
                  <a:pt x="1144" y="262"/>
                </a:moveTo>
                <a:cubicBezTo>
                  <a:pt x="1134" y="262"/>
                  <a:pt x="1134" y="262"/>
                  <a:pt x="1134" y="262"/>
                </a:cubicBezTo>
                <a:cubicBezTo>
                  <a:pt x="1134" y="262"/>
                  <a:pt x="1134" y="262"/>
                  <a:pt x="1134" y="262"/>
                </a:cubicBezTo>
                <a:cubicBezTo>
                  <a:pt x="1144" y="262"/>
                  <a:pt x="1144" y="262"/>
                  <a:pt x="1144" y="262"/>
                </a:cubicBezTo>
                <a:cubicBezTo>
                  <a:pt x="1144" y="262"/>
                  <a:pt x="1144" y="262"/>
                  <a:pt x="1144" y="262"/>
                </a:cubicBezTo>
                <a:moveTo>
                  <a:pt x="1144" y="232"/>
                </a:moveTo>
                <a:cubicBezTo>
                  <a:pt x="1134" y="232"/>
                  <a:pt x="1134" y="232"/>
                  <a:pt x="1134" y="232"/>
                </a:cubicBezTo>
                <a:cubicBezTo>
                  <a:pt x="1134" y="219"/>
                  <a:pt x="1134" y="219"/>
                  <a:pt x="1134" y="219"/>
                </a:cubicBezTo>
                <a:cubicBezTo>
                  <a:pt x="1136" y="219"/>
                  <a:pt x="1136" y="219"/>
                  <a:pt x="1136" y="219"/>
                </a:cubicBezTo>
                <a:cubicBezTo>
                  <a:pt x="1136" y="230"/>
                  <a:pt x="1136" y="230"/>
                  <a:pt x="1136" y="230"/>
                </a:cubicBezTo>
                <a:cubicBezTo>
                  <a:pt x="1144" y="230"/>
                  <a:pt x="1144" y="230"/>
                  <a:pt x="1144" y="230"/>
                </a:cubicBezTo>
                <a:cubicBezTo>
                  <a:pt x="1144" y="232"/>
                  <a:pt x="1144" y="232"/>
                  <a:pt x="1144" y="232"/>
                </a:cubicBezTo>
                <a:moveTo>
                  <a:pt x="1144" y="196"/>
                </a:moveTo>
                <a:cubicBezTo>
                  <a:pt x="1143" y="196"/>
                  <a:pt x="1143" y="196"/>
                  <a:pt x="1143" y="196"/>
                </a:cubicBezTo>
                <a:cubicBezTo>
                  <a:pt x="1143" y="188"/>
                  <a:pt x="1143" y="188"/>
                  <a:pt x="1143" y="188"/>
                </a:cubicBezTo>
                <a:cubicBezTo>
                  <a:pt x="1215" y="188"/>
                  <a:pt x="1215" y="188"/>
                  <a:pt x="1215" y="188"/>
                </a:cubicBezTo>
                <a:cubicBezTo>
                  <a:pt x="1215" y="196"/>
                  <a:pt x="1215" y="196"/>
                  <a:pt x="1215" y="196"/>
                </a:cubicBezTo>
                <a:cubicBezTo>
                  <a:pt x="1170" y="196"/>
                  <a:pt x="1170" y="196"/>
                  <a:pt x="1170" y="196"/>
                </a:cubicBezTo>
                <a:cubicBezTo>
                  <a:pt x="1170" y="192"/>
                  <a:pt x="1170" y="192"/>
                  <a:pt x="1170" y="192"/>
                </a:cubicBezTo>
                <a:cubicBezTo>
                  <a:pt x="1144" y="192"/>
                  <a:pt x="1144" y="192"/>
                  <a:pt x="1144" y="192"/>
                </a:cubicBezTo>
                <a:cubicBezTo>
                  <a:pt x="1144" y="196"/>
                  <a:pt x="1144" y="196"/>
                  <a:pt x="1144" y="196"/>
                </a:cubicBezTo>
                <a:moveTo>
                  <a:pt x="1170" y="211"/>
                </a:moveTo>
                <a:cubicBezTo>
                  <a:pt x="1170" y="201"/>
                  <a:pt x="1170" y="201"/>
                  <a:pt x="1170" y="201"/>
                </a:cubicBezTo>
                <a:cubicBezTo>
                  <a:pt x="1200" y="201"/>
                  <a:pt x="1200" y="201"/>
                  <a:pt x="1200" y="201"/>
                </a:cubicBezTo>
                <a:cubicBezTo>
                  <a:pt x="1200" y="211"/>
                  <a:pt x="1200" y="211"/>
                  <a:pt x="1200" y="211"/>
                </a:cubicBezTo>
                <a:cubicBezTo>
                  <a:pt x="1170" y="211"/>
                  <a:pt x="1170" y="211"/>
                  <a:pt x="1170" y="211"/>
                </a:cubicBezTo>
                <a:moveTo>
                  <a:pt x="1200" y="219"/>
                </a:moveTo>
                <a:cubicBezTo>
                  <a:pt x="1200" y="229"/>
                  <a:pt x="1200" y="229"/>
                  <a:pt x="1200" y="229"/>
                </a:cubicBezTo>
                <a:cubicBezTo>
                  <a:pt x="1198" y="229"/>
                  <a:pt x="1198" y="229"/>
                  <a:pt x="1198" y="229"/>
                </a:cubicBezTo>
                <a:cubicBezTo>
                  <a:pt x="1198" y="219"/>
                  <a:pt x="1198" y="219"/>
                  <a:pt x="1198" y="219"/>
                </a:cubicBezTo>
                <a:cubicBezTo>
                  <a:pt x="1200" y="219"/>
                  <a:pt x="1200" y="219"/>
                  <a:pt x="1200" y="219"/>
                </a:cubicBezTo>
                <a:moveTo>
                  <a:pt x="1176" y="300"/>
                </a:moveTo>
                <a:cubicBezTo>
                  <a:pt x="1176" y="300"/>
                  <a:pt x="1176" y="300"/>
                  <a:pt x="1176" y="300"/>
                </a:cubicBezTo>
                <a:cubicBezTo>
                  <a:pt x="1176" y="295"/>
                  <a:pt x="1176" y="295"/>
                  <a:pt x="1176" y="295"/>
                </a:cubicBezTo>
                <a:cubicBezTo>
                  <a:pt x="1169" y="295"/>
                  <a:pt x="1169" y="295"/>
                  <a:pt x="1169" y="295"/>
                </a:cubicBezTo>
                <a:cubicBezTo>
                  <a:pt x="1169" y="287"/>
                  <a:pt x="1169" y="287"/>
                  <a:pt x="1169" y="287"/>
                </a:cubicBezTo>
                <a:cubicBezTo>
                  <a:pt x="1176" y="287"/>
                  <a:pt x="1176" y="287"/>
                  <a:pt x="1176" y="287"/>
                </a:cubicBezTo>
                <a:cubicBezTo>
                  <a:pt x="1176" y="300"/>
                  <a:pt x="1176" y="300"/>
                  <a:pt x="1176" y="300"/>
                </a:cubicBezTo>
                <a:moveTo>
                  <a:pt x="1181" y="247"/>
                </a:moveTo>
                <a:cubicBezTo>
                  <a:pt x="1171" y="247"/>
                  <a:pt x="1171" y="247"/>
                  <a:pt x="1171" y="247"/>
                </a:cubicBezTo>
                <a:cubicBezTo>
                  <a:pt x="1171" y="234"/>
                  <a:pt x="1171" y="234"/>
                  <a:pt x="1171" y="234"/>
                </a:cubicBezTo>
                <a:cubicBezTo>
                  <a:pt x="1181" y="234"/>
                  <a:pt x="1181" y="234"/>
                  <a:pt x="1181" y="234"/>
                </a:cubicBezTo>
                <a:cubicBezTo>
                  <a:pt x="1181" y="247"/>
                  <a:pt x="1181" y="247"/>
                  <a:pt x="1181" y="247"/>
                </a:cubicBezTo>
                <a:moveTo>
                  <a:pt x="1209" y="232"/>
                </a:moveTo>
                <a:cubicBezTo>
                  <a:pt x="1198" y="232"/>
                  <a:pt x="1198" y="232"/>
                  <a:pt x="1198" y="232"/>
                </a:cubicBezTo>
                <a:cubicBezTo>
                  <a:pt x="1198" y="230"/>
                  <a:pt x="1198" y="230"/>
                  <a:pt x="1198" y="230"/>
                </a:cubicBezTo>
                <a:cubicBezTo>
                  <a:pt x="1209" y="230"/>
                  <a:pt x="1209" y="230"/>
                  <a:pt x="1209" y="230"/>
                </a:cubicBezTo>
                <a:cubicBezTo>
                  <a:pt x="1209" y="232"/>
                  <a:pt x="1209" y="232"/>
                  <a:pt x="1209" y="232"/>
                </a:cubicBezTo>
                <a:moveTo>
                  <a:pt x="1222" y="287"/>
                </a:moveTo>
                <a:cubicBezTo>
                  <a:pt x="1222" y="287"/>
                  <a:pt x="1222" y="287"/>
                  <a:pt x="1222" y="287"/>
                </a:cubicBezTo>
                <a:cubicBezTo>
                  <a:pt x="1222" y="289"/>
                  <a:pt x="1222" y="289"/>
                  <a:pt x="1222" y="289"/>
                </a:cubicBezTo>
                <a:cubicBezTo>
                  <a:pt x="1212" y="289"/>
                  <a:pt x="1212" y="289"/>
                  <a:pt x="1212" y="289"/>
                </a:cubicBezTo>
                <a:cubicBezTo>
                  <a:pt x="1212" y="276"/>
                  <a:pt x="1212" y="276"/>
                  <a:pt x="1212" y="276"/>
                </a:cubicBezTo>
                <a:cubicBezTo>
                  <a:pt x="1222" y="276"/>
                  <a:pt x="1222" y="276"/>
                  <a:pt x="1222" y="276"/>
                </a:cubicBezTo>
                <a:cubicBezTo>
                  <a:pt x="1222" y="284"/>
                  <a:pt x="1222" y="284"/>
                  <a:pt x="1222" y="284"/>
                </a:cubicBezTo>
                <a:cubicBezTo>
                  <a:pt x="1222" y="284"/>
                  <a:pt x="1222" y="284"/>
                  <a:pt x="1222" y="284"/>
                </a:cubicBezTo>
                <a:cubicBezTo>
                  <a:pt x="1222" y="287"/>
                  <a:pt x="1222" y="287"/>
                  <a:pt x="1222" y="287"/>
                </a:cubicBezTo>
                <a:moveTo>
                  <a:pt x="1257" y="277"/>
                </a:moveTo>
                <a:cubicBezTo>
                  <a:pt x="1249" y="277"/>
                  <a:pt x="1249" y="277"/>
                  <a:pt x="1249" y="277"/>
                </a:cubicBezTo>
                <a:cubicBezTo>
                  <a:pt x="1249" y="272"/>
                  <a:pt x="1249" y="272"/>
                  <a:pt x="1249" y="272"/>
                </a:cubicBezTo>
                <a:cubicBezTo>
                  <a:pt x="1257" y="272"/>
                  <a:pt x="1257" y="272"/>
                  <a:pt x="1257" y="272"/>
                </a:cubicBezTo>
                <a:cubicBezTo>
                  <a:pt x="1257" y="277"/>
                  <a:pt x="1257" y="277"/>
                  <a:pt x="1257" y="277"/>
                </a:cubicBezTo>
                <a:moveTo>
                  <a:pt x="1262" y="251"/>
                </a:moveTo>
                <a:cubicBezTo>
                  <a:pt x="1270" y="251"/>
                  <a:pt x="1270" y="251"/>
                  <a:pt x="1270" y="251"/>
                </a:cubicBezTo>
                <a:cubicBezTo>
                  <a:pt x="1270" y="256"/>
                  <a:pt x="1270" y="256"/>
                  <a:pt x="1270" y="256"/>
                </a:cubicBezTo>
                <a:cubicBezTo>
                  <a:pt x="1262" y="256"/>
                  <a:pt x="1262" y="256"/>
                  <a:pt x="1262" y="256"/>
                </a:cubicBezTo>
                <a:cubicBezTo>
                  <a:pt x="1262" y="251"/>
                  <a:pt x="1262" y="251"/>
                  <a:pt x="1262" y="251"/>
                </a:cubicBezTo>
                <a:moveTo>
                  <a:pt x="1274" y="287"/>
                </a:moveTo>
                <a:cubicBezTo>
                  <a:pt x="1266" y="287"/>
                  <a:pt x="1266" y="287"/>
                  <a:pt x="1266" y="287"/>
                </a:cubicBezTo>
                <a:cubicBezTo>
                  <a:pt x="1266" y="282"/>
                  <a:pt x="1266" y="282"/>
                  <a:pt x="1266" y="282"/>
                </a:cubicBezTo>
                <a:cubicBezTo>
                  <a:pt x="1274" y="282"/>
                  <a:pt x="1274" y="282"/>
                  <a:pt x="1274" y="282"/>
                </a:cubicBezTo>
                <a:cubicBezTo>
                  <a:pt x="1274" y="287"/>
                  <a:pt x="1274" y="287"/>
                  <a:pt x="1274" y="287"/>
                </a:cubicBezTo>
                <a:moveTo>
                  <a:pt x="1295" y="337"/>
                </a:moveTo>
                <a:cubicBezTo>
                  <a:pt x="1293" y="337"/>
                  <a:pt x="1293" y="337"/>
                  <a:pt x="1293" y="337"/>
                </a:cubicBezTo>
                <a:cubicBezTo>
                  <a:pt x="1293" y="312"/>
                  <a:pt x="1293" y="312"/>
                  <a:pt x="1293" y="312"/>
                </a:cubicBezTo>
                <a:cubicBezTo>
                  <a:pt x="1295" y="312"/>
                  <a:pt x="1295" y="312"/>
                  <a:pt x="1295" y="312"/>
                </a:cubicBezTo>
                <a:cubicBezTo>
                  <a:pt x="1295" y="337"/>
                  <a:pt x="1295" y="337"/>
                  <a:pt x="1295" y="337"/>
                </a:cubicBezTo>
                <a:moveTo>
                  <a:pt x="1299" y="295"/>
                </a:moveTo>
                <a:cubicBezTo>
                  <a:pt x="1293" y="295"/>
                  <a:pt x="1293" y="295"/>
                  <a:pt x="1293" y="295"/>
                </a:cubicBezTo>
                <a:cubicBezTo>
                  <a:pt x="1293" y="287"/>
                  <a:pt x="1293" y="287"/>
                  <a:pt x="1293" y="287"/>
                </a:cubicBezTo>
                <a:cubicBezTo>
                  <a:pt x="1299" y="287"/>
                  <a:pt x="1299" y="287"/>
                  <a:pt x="1299" y="287"/>
                </a:cubicBezTo>
                <a:cubicBezTo>
                  <a:pt x="1299" y="295"/>
                  <a:pt x="1299" y="295"/>
                  <a:pt x="1299" y="295"/>
                </a:cubicBezTo>
                <a:moveTo>
                  <a:pt x="1311" y="263"/>
                </a:moveTo>
                <a:cubicBezTo>
                  <a:pt x="1303" y="263"/>
                  <a:pt x="1303" y="263"/>
                  <a:pt x="1303" y="263"/>
                </a:cubicBezTo>
                <a:cubicBezTo>
                  <a:pt x="1303" y="253"/>
                  <a:pt x="1303" y="253"/>
                  <a:pt x="1303" y="253"/>
                </a:cubicBezTo>
                <a:cubicBezTo>
                  <a:pt x="1311" y="253"/>
                  <a:pt x="1311" y="253"/>
                  <a:pt x="1311" y="253"/>
                </a:cubicBezTo>
                <a:cubicBezTo>
                  <a:pt x="1311" y="263"/>
                  <a:pt x="1311" y="263"/>
                  <a:pt x="1311" y="263"/>
                </a:cubicBezTo>
                <a:moveTo>
                  <a:pt x="1311" y="245"/>
                </a:moveTo>
                <a:cubicBezTo>
                  <a:pt x="1303" y="245"/>
                  <a:pt x="1303" y="245"/>
                  <a:pt x="1303" y="245"/>
                </a:cubicBezTo>
                <a:cubicBezTo>
                  <a:pt x="1303" y="235"/>
                  <a:pt x="1303" y="235"/>
                  <a:pt x="1303" y="235"/>
                </a:cubicBezTo>
                <a:cubicBezTo>
                  <a:pt x="1311" y="235"/>
                  <a:pt x="1311" y="235"/>
                  <a:pt x="1311" y="235"/>
                </a:cubicBezTo>
                <a:cubicBezTo>
                  <a:pt x="1311" y="245"/>
                  <a:pt x="1311" y="245"/>
                  <a:pt x="1311" y="245"/>
                </a:cubicBezTo>
                <a:moveTo>
                  <a:pt x="1311" y="226"/>
                </a:moveTo>
                <a:cubicBezTo>
                  <a:pt x="1303" y="226"/>
                  <a:pt x="1303" y="226"/>
                  <a:pt x="1303" y="226"/>
                </a:cubicBezTo>
                <a:cubicBezTo>
                  <a:pt x="1303" y="216"/>
                  <a:pt x="1303" y="216"/>
                  <a:pt x="1303" y="216"/>
                </a:cubicBezTo>
                <a:cubicBezTo>
                  <a:pt x="1311" y="216"/>
                  <a:pt x="1311" y="216"/>
                  <a:pt x="1311" y="216"/>
                </a:cubicBezTo>
                <a:cubicBezTo>
                  <a:pt x="1311" y="226"/>
                  <a:pt x="1311" y="226"/>
                  <a:pt x="1311" y="226"/>
                </a:cubicBezTo>
                <a:moveTo>
                  <a:pt x="1311" y="208"/>
                </a:moveTo>
                <a:cubicBezTo>
                  <a:pt x="1303" y="208"/>
                  <a:pt x="1303" y="208"/>
                  <a:pt x="1303" y="208"/>
                </a:cubicBezTo>
                <a:cubicBezTo>
                  <a:pt x="1303" y="198"/>
                  <a:pt x="1303" y="198"/>
                  <a:pt x="1303" y="198"/>
                </a:cubicBezTo>
                <a:cubicBezTo>
                  <a:pt x="1311" y="198"/>
                  <a:pt x="1311" y="198"/>
                  <a:pt x="1311" y="198"/>
                </a:cubicBezTo>
                <a:cubicBezTo>
                  <a:pt x="1311" y="208"/>
                  <a:pt x="1311" y="208"/>
                  <a:pt x="1311" y="208"/>
                </a:cubicBezTo>
                <a:moveTo>
                  <a:pt x="1321" y="300"/>
                </a:moveTo>
                <a:cubicBezTo>
                  <a:pt x="1318" y="300"/>
                  <a:pt x="1318" y="300"/>
                  <a:pt x="1318" y="300"/>
                </a:cubicBezTo>
                <a:cubicBezTo>
                  <a:pt x="1318" y="296"/>
                  <a:pt x="1318" y="296"/>
                  <a:pt x="1318" y="296"/>
                </a:cubicBezTo>
                <a:cubicBezTo>
                  <a:pt x="1321" y="296"/>
                  <a:pt x="1321" y="296"/>
                  <a:pt x="1321" y="296"/>
                </a:cubicBezTo>
                <a:cubicBezTo>
                  <a:pt x="1321" y="300"/>
                  <a:pt x="1321" y="300"/>
                  <a:pt x="1321" y="300"/>
                </a:cubicBezTo>
                <a:moveTo>
                  <a:pt x="1326" y="281"/>
                </a:moveTo>
                <a:cubicBezTo>
                  <a:pt x="1318" y="281"/>
                  <a:pt x="1318" y="281"/>
                  <a:pt x="1318" y="281"/>
                </a:cubicBezTo>
                <a:cubicBezTo>
                  <a:pt x="1318" y="272"/>
                  <a:pt x="1318" y="272"/>
                  <a:pt x="1318" y="272"/>
                </a:cubicBezTo>
                <a:cubicBezTo>
                  <a:pt x="1326" y="272"/>
                  <a:pt x="1326" y="272"/>
                  <a:pt x="1326" y="272"/>
                </a:cubicBezTo>
                <a:cubicBezTo>
                  <a:pt x="1326" y="281"/>
                  <a:pt x="1326" y="281"/>
                  <a:pt x="1326" y="281"/>
                </a:cubicBezTo>
                <a:moveTo>
                  <a:pt x="1326" y="263"/>
                </a:moveTo>
                <a:cubicBezTo>
                  <a:pt x="1318" y="263"/>
                  <a:pt x="1318" y="263"/>
                  <a:pt x="1318" y="263"/>
                </a:cubicBezTo>
                <a:cubicBezTo>
                  <a:pt x="1318" y="253"/>
                  <a:pt x="1318" y="253"/>
                  <a:pt x="1318" y="253"/>
                </a:cubicBezTo>
                <a:cubicBezTo>
                  <a:pt x="1326" y="253"/>
                  <a:pt x="1326" y="253"/>
                  <a:pt x="1326" y="253"/>
                </a:cubicBezTo>
                <a:cubicBezTo>
                  <a:pt x="1326" y="263"/>
                  <a:pt x="1326" y="263"/>
                  <a:pt x="1326" y="263"/>
                </a:cubicBezTo>
                <a:moveTo>
                  <a:pt x="1326" y="245"/>
                </a:moveTo>
                <a:cubicBezTo>
                  <a:pt x="1318" y="245"/>
                  <a:pt x="1318" y="245"/>
                  <a:pt x="1318" y="245"/>
                </a:cubicBezTo>
                <a:cubicBezTo>
                  <a:pt x="1318" y="235"/>
                  <a:pt x="1318" y="235"/>
                  <a:pt x="1318" y="235"/>
                </a:cubicBezTo>
                <a:cubicBezTo>
                  <a:pt x="1326" y="235"/>
                  <a:pt x="1326" y="235"/>
                  <a:pt x="1326" y="235"/>
                </a:cubicBezTo>
                <a:cubicBezTo>
                  <a:pt x="1326" y="245"/>
                  <a:pt x="1326" y="245"/>
                  <a:pt x="1326" y="245"/>
                </a:cubicBezTo>
                <a:moveTo>
                  <a:pt x="1326" y="226"/>
                </a:moveTo>
                <a:cubicBezTo>
                  <a:pt x="1318" y="226"/>
                  <a:pt x="1318" y="226"/>
                  <a:pt x="1318" y="226"/>
                </a:cubicBezTo>
                <a:cubicBezTo>
                  <a:pt x="1318" y="216"/>
                  <a:pt x="1318" y="216"/>
                  <a:pt x="1318" y="216"/>
                </a:cubicBezTo>
                <a:cubicBezTo>
                  <a:pt x="1326" y="216"/>
                  <a:pt x="1326" y="216"/>
                  <a:pt x="1326" y="216"/>
                </a:cubicBezTo>
                <a:cubicBezTo>
                  <a:pt x="1326" y="226"/>
                  <a:pt x="1326" y="226"/>
                  <a:pt x="1326" y="226"/>
                </a:cubicBezTo>
                <a:moveTo>
                  <a:pt x="1326" y="208"/>
                </a:moveTo>
                <a:cubicBezTo>
                  <a:pt x="1318" y="208"/>
                  <a:pt x="1318" y="208"/>
                  <a:pt x="1318" y="208"/>
                </a:cubicBezTo>
                <a:cubicBezTo>
                  <a:pt x="1318" y="198"/>
                  <a:pt x="1318" y="198"/>
                  <a:pt x="1318" y="198"/>
                </a:cubicBezTo>
                <a:cubicBezTo>
                  <a:pt x="1326" y="198"/>
                  <a:pt x="1326" y="198"/>
                  <a:pt x="1326" y="198"/>
                </a:cubicBezTo>
                <a:cubicBezTo>
                  <a:pt x="1326" y="208"/>
                  <a:pt x="1326" y="208"/>
                  <a:pt x="1326" y="208"/>
                </a:cubicBezTo>
                <a:moveTo>
                  <a:pt x="1335" y="295"/>
                </a:moveTo>
                <a:cubicBezTo>
                  <a:pt x="1332" y="295"/>
                  <a:pt x="1332" y="295"/>
                  <a:pt x="1332" y="295"/>
                </a:cubicBezTo>
                <a:cubicBezTo>
                  <a:pt x="1332" y="287"/>
                  <a:pt x="1332" y="287"/>
                  <a:pt x="1332" y="287"/>
                </a:cubicBezTo>
                <a:cubicBezTo>
                  <a:pt x="1335" y="287"/>
                  <a:pt x="1335" y="287"/>
                  <a:pt x="1335" y="287"/>
                </a:cubicBezTo>
                <a:cubicBezTo>
                  <a:pt x="1335" y="295"/>
                  <a:pt x="1335" y="295"/>
                  <a:pt x="1335" y="295"/>
                </a:cubicBezTo>
                <a:moveTo>
                  <a:pt x="1341" y="268"/>
                </a:moveTo>
                <a:cubicBezTo>
                  <a:pt x="1340" y="268"/>
                  <a:pt x="1340" y="268"/>
                  <a:pt x="1340" y="268"/>
                </a:cubicBezTo>
                <a:cubicBezTo>
                  <a:pt x="1340" y="261"/>
                  <a:pt x="1340" y="261"/>
                  <a:pt x="1340" y="261"/>
                </a:cubicBezTo>
                <a:cubicBezTo>
                  <a:pt x="1341" y="261"/>
                  <a:pt x="1341" y="261"/>
                  <a:pt x="1341" y="261"/>
                </a:cubicBezTo>
                <a:cubicBezTo>
                  <a:pt x="1341" y="268"/>
                  <a:pt x="1341" y="268"/>
                  <a:pt x="1341" y="268"/>
                </a:cubicBezTo>
                <a:moveTo>
                  <a:pt x="1346" y="232"/>
                </a:moveTo>
                <a:cubicBezTo>
                  <a:pt x="1340" y="232"/>
                  <a:pt x="1340" y="232"/>
                  <a:pt x="1340" y="232"/>
                </a:cubicBezTo>
                <a:cubicBezTo>
                  <a:pt x="1340" y="225"/>
                  <a:pt x="1340" y="225"/>
                  <a:pt x="1340" y="225"/>
                </a:cubicBezTo>
                <a:cubicBezTo>
                  <a:pt x="1346" y="225"/>
                  <a:pt x="1346" y="225"/>
                  <a:pt x="1346" y="225"/>
                </a:cubicBezTo>
                <a:cubicBezTo>
                  <a:pt x="1346" y="232"/>
                  <a:pt x="1346" y="232"/>
                  <a:pt x="1346" y="232"/>
                </a:cubicBezTo>
                <a:moveTo>
                  <a:pt x="1346" y="197"/>
                </a:moveTo>
                <a:cubicBezTo>
                  <a:pt x="1340" y="197"/>
                  <a:pt x="1340" y="197"/>
                  <a:pt x="1340" y="197"/>
                </a:cubicBezTo>
                <a:cubicBezTo>
                  <a:pt x="1340" y="190"/>
                  <a:pt x="1340" y="190"/>
                  <a:pt x="1340" y="190"/>
                </a:cubicBezTo>
                <a:cubicBezTo>
                  <a:pt x="1346" y="190"/>
                  <a:pt x="1346" y="190"/>
                  <a:pt x="1346" y="190"/>
                </a:cubicBezTo>
                <a:cubicBezTo>
                  <a:pt x="1346" y="197"/>
                  <a:pt x="1346" y="197"/>
                  <a:pt x="1346" y="197"/>
                </a:cubicBezTo>
                <a:moveTo>
                  <a:pt x="1346" y="161"/>
                </a:moveTo>
                <a:cubicBezTo>
                  <a:pt x="1340" y="161"/>
                  <a:pt x="1340" y="161"/>
                  <a:pt x="1340" y="161"/>
                </a:cubicBezTo>
                <a:cubicBezTo>
                  <a:pt x="1340" y="154"/>
                  <a:pt x="1340" y="154"/>
                  <a:pt x="1340" y="154"/>
                </a:cubicBezTo>
                <a:cubicBezTo>
                  <a:pt x="1346" y="154"/>
                  <a:pt x="1346" y="154"/>
                  <a:pt x="1346" y="154"/>
                </a:cubicBezTo>
                <a:cubicBezTo>
                  <a:pt x="1346" y="161"/>
                  <a:pt x="1346" y="161"/>
                  <a:pt x="1346" y="161"/>
                </a:cubicBezTo>
                <a:moveTo>
                  <a:pt x="1358" y="283"/>
                </a:moveTo>
                <a:cubicBezTo>
                  <a:pt x="1353" y="283"/>
                  <a:pt x="1353" y="283"/>
                  <a:pt x="1353" y="283"/>
                </a:cubicBezTo>
                <a:cubicBezTo>
                  <a:pt x="1353" y="276"/>
                  <a:pt x="1353" y="276"/>
                  <a:pt x="1353" y="276"/>
                </a:cubicBezTo>
                <a:cubicBezTo>
                  <a:pt x="1358" y="276"/>
                  <a:pt x="1358" y="276"/>
                  <a:pt x="1358" y="276"/>
                </a:cubicBezTo>
                <a:cubicBezTo>
                  <a:pt x="1358" y="283"/>
                  <a:pt x="1358" y="283"/>
                  <a:pt x="1358" y="283"/>
                </a:cubicBezTo>
                <a:moveTo>
                  <a:pt x="1358" y="248"/>
                </a:moveTo>
                <a:cubicBezTo>
                  <a:pt x="1353" y="248"/>
                  <a:pt x="1353" y="248"/>
                  <a:pt x="1353" y="248"/>
                </a:cubicBezTo>
                <a:cubicBezTo>
                  <a:pt x="1353" y="241"/>
                  <a:pt x="1353" y="241"/>
                  <a:pt x="1353" y="241"/>
                </a:cubicBezTo>
                <a:cubicBezTo>
                  <a:pt x="1358" y="241"/>
                  <a:pt x="1358" y="241"/>
                  <a:pt x="1358" y="241"/>
                </a:cubicBezTo>
                <a:cubicBezTo>
                  <a:pt x="1358" y="248"/>
                  <a:pt x="1358" y="248"/>
                  <a:pt x="1358" y="248"/>
                </a:cubicBezTo>
                <a:moveTo>
                  <a:pt x="1358" y="212"/>
                </a:moveTo>
                <a:cubicBezTo>
                  <a:pt x="1353" y="212"/>
                  <a:pt x="1353" y="212"/>
                  <a:pt x="1353" y="212"/>
                </a:cubicBezTo>
                <a:cubicBezTo>
                  <a:pt x="1353" y="205"/>
                  <a:pt x="1353" y="205"/>
                  <a:pt x="1353" y="205"/>
                </a:cubicBezTo>
                <a:cubicBezTo>
                  <a:pt x="1358" y="205"/>
                  <a:pt x="1358" y="205"/>
                  <a:pt x="1358" y="205"/>
                </a:cubicBezTo>
                <a:cubicBezTo>
                  <a:pt x="1358" y="212"/>
                  <a:pt x="1358" y="212"/>
                  <a:pt x="1358" y="212"/>
                </a:cubicBezTo>
                <a:moveTo>
                  <a:pt x="1358" y="177"/>
                </a:moveTo>
                <a:cubicBezTo>
                  <a:pt x="1353" y="177"/>
                  <a:pt x="1353" y="177"/>
                  <a:pt x="1353" y="177"/>
                </a:cubicBezTo>
                <a:cubicBezTo>
                  <a:pt x="1353" y="170"/>
                  <a:pt x="1353" y="170"/>
                  <a:pt x="1353" y="170"/>
                </a:cubicBezTo>
                <a:cubicBezTo>
                  <a:pt x="1358" y="170"/>
                  <a:pt x="1358" y="170"/>
                  <a:pt x="1358" y="170"/>
                </a:cubicBezTo>
                <a:cubicBezTo>
                  <a:pt x="1358" y="177"/>
                  <a:pt x="1358" y="177"/>
                  <a:pt x="1358" y="177"/>
                </a:cubicBezTo>
                <a:moveTo>
                  <a:pt x="1371" y="299"/>
                </a:moveTo>
                <a:cubicBezTo>
                  <a:pt x="1365" y="299"/>
                  <a:pt x="1365" y="299"/>
                  <a:pt x="1365" y="299"/>
                </a:cubicBezTo>
                <a:cubicBezTo>
                  <a:pt x="1365" y="292"/>
                  <a:pt x="1365" y="292"/>
                  <a:pt x="1365" y="292"/>
                </a:cubicBezTo>
                <a:cubicBezTo>
                  <a:pt x="1371" y="292"/>
                  <a:pt x="1371" y="292"/>
                  <a:pt x="1371" y="292"/>
                </a:cubicBezTo>
                <a:cubicBezTo>
                  <a:pt x="1371" y="299"/>
                  <a:pt x="1371" y="299"/>
                  <a:pt x="1371" y="299"/>
                </a:cubicBezTo>
                <a:moveTo>
                  <a:pt x="1371" y="263"/>
                </a:moveTo>
                <a:cubicBezTo>
                  <a:pt x="1365" y="263"/>
                  <a:pt x="1365" y="263"/>
                  <a:pt x="1365" y="263"/>
                </a:cubicBezTo>
                <a:cubicBezTo>
                  <a:pt x="1365" y="256"/>
                  <a:pt x="1365" y="256"/>
                  <a:pt x="1365" y="256"/>
                </a:cubicBezTo>
                <a:cubicBezTo>
                  <a:pt x="1371" y="256"/>
                  <a:pt x="1371" y="256"/>
                  <a:pt x="1371" y="256"/>
                </a:cubicBezTo>
                <a:cubicBezTo>
                  <a:pt x="1371" y="263"/>
                  <a:pt x="1371" y="263"/>
                  <a:pt x="1371" y="263"/>
                </a:cubicBezTo>
                <a:moveTo>
                  <a:pt x="1371" y="228"/>
                </a:moveTo>
                <a:cubicBezTo>
                  <a:pt x="1365" y="228"/>
                  <a:pt x="1365" y="228"/>
                  <a:pt x="1365" y="228"/>
                </a:cubicBezTo>
                <a:cubicBezTo>
                  <a:pt x="1365" y="221"/>
                  <a:pt x="1365" y="221"/>
                  <a:pt x="1365" y="221"/>
                </a:cubicBezTo>
                <a:cubicBezTo>
                  <a:pt x="1371" y="221"/>
                  <a:pt x="1371" y="221"/>
                  <a:pt x="1371" y="221"/>
                </a:cubicBezTo>
                <a:cubicBezTo>
                  <a:pt x="1371" y="228"/>
                  <a:pt x="1371" y="228"/>
                  <a:pt x="1371" y="228"/>
                </a:cubicBezTo>
                <a:moveTo>
                  <a:pt x="1371" y="192"/>
                </a:moveTo>
                <a:cubicBezTo>
                  <a:pt x="1365" y="192"/>
                  <a:pt x="1365" y="192"/>
                  <a:pt x="1365" y="192"/>
                </a:cubicBezTo>
                <a:cubicBezTo>
                  <a:pt x="1365" y="185"/>
                  <a:pt x="1365" y="185"/>
                  <a:pt x="1365" y="185"/>
                </a:cubicBezTo>
                <a:cubicBezTo>
                  <a:pt x="1371" y="185"/>
                  <a:pt x="1371" y="185"/>
                  <a:pt x="1371" y="185"/>
                </a:cubicBezTo>
                <a:cubicBezTo>
                  <a:pt x="1371" y="192"/>
                  <a:pt x="1371" y="192"/>
                  <a:pt x="1371" y="192"/>
                </a:cubicBezTo>
                <a:moveTo>
                  <a:pt x="1384" y="279"/>
                </a:moveTo>
                <a:cubicBezTo>
                  <a:pt x="1378" y="279"/>
                  <a:pt x="1378" y="279"/>
                  <a:pt x="1378" y="279"/>
                </a:cubicBezTo>
                <a:cubicBezTo>
                  <a:pt x="1378" y="272"/>
                  <a:pt x="1378" y="272"/>
                  <a:pt x="1378" y="272"/>
                </a:cubicBezTo>
                <a:cubicBezTo>
                  <a:pt x="1384" y="272"/>
                  <a:pt x="1384" y="272"/>
                  <a:pt x="1384" y="272"/>
                </a:cubicBezTo>
                <a:cubicBezTo>
                  <a:pt x="1384" y="279"/>
                  <a:pt x="1384" y="279"/>
                  <a:pt x="1384" y="279"/>
                </a:cubicBezTo>
                <a:moveTo>
                  <a:pt x="1384" y="243"/>
                </a:moveTo>
                <a:cubicBezTo>
                  <a:pt x="1378" y="243"/>
                  <a:pt x="1378" y="243"/>
                  <a:pt x="1378" y="243"/>
                </a:cubicBezTo>
                <a:cubicBezTo>
                  <a:pt x="1378" y="236"/>
                  <a:pt x="1378" y="236"/>
                  <a:pt x="1378" y="236"/>
                </a:cubicBezTo>
                <a:cubicBezTo>
                  <a:pt x="1384" y="236"/>
                  <a:pt x="1384" y="236"/>
                  <a:pt x="1384" y="236"/>
                </a:cubicBezTo>
                <a:cubicBezTo>
                  <a:pt x="1384" y="243"/>
                  <a:pt x="1384" y="243"/>
                  <a:pt x="1384" y="243"/>
                </a:cubicBezTo>
                <a:moveTo>
                  <a:pt x="1384" y="208"/>
                </a:moveTo>
                <a:cubicBezTo>
                  <a:pt x="1378" y="208"/>
                  <a:pt x="1378" y="208"/>
                  <a:pt x="1378" y="208"/>
                </a:cubicBezTo>
                <a:cubicBezTo>
                  <a:pt x="1378" y="201"/>
                  <a:pt x="1378" y="201"/>
                  <a:pt x="1378" y="201"/>
                </a:cubicBezTo>
                <a:cubicBezTo>
                  <a:pt x="1384" y="201"/>
                  <a:pt x="1384" y="201"/>
                  <a:pt x="1384" y="201"/>
                </a:cubicBezTo>
                <a:cubicBezTo>
                  <a:pt x="1384" y="208"/>
                  <a:pt x="1384" y="208"/>
                  <a:pt x="1384" y="208"/>
                </a:cubicBezTo>
                <a:moveTo>
                  <a:pt x="1426" y="293"/>
                </a:moveTo>
                <a:cubicBezTo>
                  <a:pt x="1408" y="293"/>
                  <a:pt x="1408" y="293"/>
                  <a:pt x="1408" y="293"/>
                </a:cubicBezTo>
                <a:cubicBezTo>
                  <a:pt x="1408" y="288"/>
                  <a:pt x="1408" y="288"/>
                  <a:pt x="1408" y="288"/>
                </a:cubicBezTo>
                <a:cubicBezTo>
                  <a:pt x="1426" y="288"/>
                  <a:pt x="1426" y="288"/>
                  <a:pt x="1426" y="288"/>
                </a:cubicBezTo>
                <a:cubicBezTo>
                  <a:pt x="1426" y="293"/>
                  <a:pt x="1426" y="293"/>
                  <a:pt x="1426" y="293"/>
                </a:cubicBezTo>
                <a:moveTo>
                  <a:pt x="1426" y="282"/>
                </a:moveTo>
                <a:cubicBezTo>
                  <a:pt x="1408" y="282"/>
                  <a:pt x="1408" y="282"/>
                  <a:pt x="1408" y="282"/>
                </a:cubicBezTo>
                <a:cubicBezTo>
                  <a:pt x="1408" y="277"/>
                  <a:pt x="1408" y="277"/>
                  <a:pt x="1408" y="277"/>
                </a:cubicBezTo>
                <a:cubicBezTo>
                  <a:pt x="1426" y="277"/>
                  <a:pt x="1426" y="277"/>
                  <a:pt x="1426" y="277"/>
                </a:cubicBezTo>
                <a:cubicBezTo>
                  <a:pt x="1426" y="282"/>
                  <a:pt x="1426" y="282"/>
                  <a:pt x="1426" y="282"/>
                </a:cubicBezTo>
                <a:moveTo>
                  <a:pt x="1426" y="271"/>
                </a:moveTo>
                <a:cubicBezTo>
                  <a:pt x="1408" y="271"/>
                  <a:pt x="1408" y="271"/>
                  <a:pt x="1408" y="271"/>
                </a:cubicBezTo>
                <a:cubicBezTo>
                  <a:pt x="1408" y="266"/>
                  <a:pt x="1408" y="266"/>
                  <a:pt x="1408" y="266"/>
                </a:cubicBezTo>
                <a:cubicBezTo>
                  <a:pt x="1426" y="266"/>
                  <a:pt x="1426" y="266"/>
                  <a:pt x="1426" y="266"/>
                </a:cubicBezTo>
                <a:cubicBezTo>
                  <a:pt x="1426" y="271"/>
                  <a:pt x="1426" y="271"/>
                  <a:pt x="1426" y="271"/>
                </a:cubicBezTo>
                <a:moveTo>
                  <a:pt x="1426" y="260"/>
                </a:moveTo>
                <a:cubicBezTo>
                  <a:pt x="1408" y="260"/>
                  <a:pt x="1408" y="260"/>
                  <a:pt x="1408" y="260"/>
                </a:cubicBezTo>
                <a:cubicBezTo>
                  <a:pt x="1408" y="255"/>
                  <a:pt x="1408" y="255"/>
                  <a:pt x="1408" y="255"/>
                </a:cubicBezTo>
                <a:cubicBezTo>
                  <a:pt x="1426" y="255"/>
                  <a:pt x="1426" y="255"/>
                  <a:pt x="1426" y="255"/>
                </a:cubicBezTo>
                <a:cubicBezTo>
                  <a:pt x="1426" y="260"/>
                  <a:pt x="1426" y="260"/>
                  <a:pt x="1426" y="260"/>
                </a:cubicBezTo>
                <a:moveTo>
                  <a:pt x="1426" y="249"/>
                </a:moveTo>
                <a:cubicBezTo>
                  <a:pt x="1408" y="249"/>
                  <a:pt x="1408" y="249"/>
                  <a:pt x="1408" y="249"/>
                </a:cubicBezTo>
                <a:cubicBezTo>
                  <a:pt x="1408" y="244"/>
                  <a:pt x="1408" y="244"/>
                  <a:pt x="1408" y="244"/>
                </a:cubicBezTo>
                <a:cubicBezTo>
                  <a:pt x="1426" y="244"/>
                  <a:pt x="1426" y="244"/>
                  <a:pt x="1426" y="244"/>
                </a:cubicBezTo>
                <a:cubicBezTo>
                  <a:pt x="1426" y="249"/>
                  <a:pt x="1426" y="249"/>
                  <a:pt x="1426" y="249"/>
                </a:cubicBezTo>
                <a:moveTo>
                  <a:pt x="1426" y="238"/>
                </a:moveTo>
                <a:cubicBezTo>
                  <a:pt x="1408" y="238"/>
                  <a:pt x="1408" y="238"/>
                  <a:pt x="1408" y="238"/>
                </a:cubicBezTo>
                <a:cubicBezTo>
                  <a:pt x="1408" y="234"/>
                  <a:pt x="1408" y="234"/>
                  <a:pt x="1408" y="234"/>
                </a:cubicBezTo>
                <a:cubicBezTo>
                  <a:pt x="1426" y="234"/>
                  <a:pt x="1426" y="234"/>
                  <a:pt x="1426" y="234"/>
                </a:cubicBezTo>
                <a:cubicBezTo>
                  <a:pt x="1426" y="238"/>
                  <a:pt x="1426" y="238"/>
                  <a:pt x="1426" y="238"/>
                </a:cubicBezTo>
                <a:moveTo>
                  <a:pt x="1426" y="228"/>
                </a:moveTo>
                <a:cubicBezTo>
                  <a:pt x="1408" y="228"/>
                  <a:pt x="1408" y="228"/>
                  <a:pt x="1408" y="228"/>
                </a:cubicBezTo>
                <a:cubicBezTo>
                  <a:pt x="1408" y="223"/>
                  <a:pt x="1408" y="223"/>
                  <a:pt x="1408" y="223"/>
                </a:cubicBezTo>
                <a:cubicBezTo>
                  <a:pt x="1426" y="223"/>
                  <a:pt x="1426" y="223"/>
                  <a:pt x="1426" y="223"/>
                </a:cubicBezTo>
                <a:cubicBezTo>
                  <a:pt x="1426" y="228"/>
                  <a:pt x="1426" y="228"/>
                  <a:pt x="1426" y="228"/>
                </a:cubicBezTo>
                <a:moveTo>
                  <a:pt x="1426" y="217"/>
                </a:moveTo>
                <a:cubicBezTo>
                  <a:pt x="1408" y="217"/>
                  <a:pt x="1408" y="217"/>
                  <a:pt x="1408" y="217"/>
                </a:cubicBezTo>
                <a:cubicBezTo>
                  <a:pt x="1408" y="212"/>
                  <a:pt x="1408" y="212"/>
                  <a:pt x="1408" y="212"/>
                </a:cubicBezTo>
                <a:cubicBezTo>
                  <a:pt x="1426" y="212"/>
                  <a:pt x="1426" y="212"/>
                  <a:pt x="1426" y="212"/>
                </a:cubicBezTo>
                <a:cubicBezTo>
                  <a:pt x="1426" y="217"/>
                  <a:pt x="1426" y="217"/>
                  <a:pt x="1426" y="217"/>
                </a:cubicBezTo>
                <a:moveTo>
                  <a:pt x="1474" y="214"/>
                </a:moveTo>
                <a:cubicBezTo>
                  <a:pt x="1465" y="214"/>
                  <a:pt x="1465" y="214"/>
                  <a:pt x="1465" y="214"/>
                </a:cubicBezTo>
                <a:cubicBezTo>
                  <a:pt x="1465" y="203"/>
                  <a:pt x="1465" y="203"/>
                  <a:pt x="1465" y="203"/>
                </a:cubicBezTo>
                <a:cubicBezTo>
                  <a:pt x="1474" y="203"/>
                  <a:pt x="1474" y="203"/>
                  <a:pt x="1474" y="203"/>
                </a:cubicBezTo>
                <a:cubicBezTo>
                  <a:pt x="1474" y="214"/>
                  <a:pt x="1474" y="214"/>
                  <a:pt x="1474" y="214"/>
                </a:cubicBezTo>
                <a:moveTo>
                  <a:pt x="1474" y="154"/>
                </a:moveTo>
                <a:cubicBezTo>
                  <a:pt x="1465" y="154"/>
                  <a:pt x="1465" y="154"/>
                  <a:pt x="1465" y="154"/>
                </a:cubicBezTo>
                <a:cubicBezTo>
                  <a:pt x="1465" y="143"/>
                  <a:pt x="1465" y="143"/>
                  <a:pt x="1465" y="143"/>
                </a:cubicBezTo>
                <a:cubicBezTo>
                  <a:pt x="1474" y="143"/>
                  <a:pt x="1474" y="143"/>
                  <a:pt x="1474" y="143"/>
                </a:cubicBezTo>
                <a:cubicBezTo>
                  <a:pt x="1474" y="154"/>
                  <a:pt x="1474" y="154"/>
                  <a:pt x="1474" y="154"/>
                </a:cubicBezTo>
                <a:moveTo>
                  <a:pt x="1489" y="242"/>
                </a:moveTo>
                <a:cubicBezTo>
                  <a:pt x="1480" y="242"/>
                  <a:pt x="1480" y="242"/>
                  <a:pt x="1480" y="242"/>
                </a:cubicBezTo>
                <a:cubicBezTo>
                  <a:pt x="1480" y="231"/>
                  <a:pt x="1480" y="231"/>
                  <a:pt x="1480" y="231"/>
                </a:cubicBezTo>
                <a:cubicBezTo>
                  <a:pt x="1489" y="231"/>
                  <a:pt x="1489" y="231"/>
                  <a:pt x="1489" y="231"/>
                </a:cubicBezTo>
                <a:cubicBezTo>
                  <a:pt x="1489" y="242"/>
                  <a:pt x="1489" y="242"/>
                  <a:pt x="1489" y="242"/>
                </a:cubicBezTo>
                <a:moveTo>
                  <a:pt x="1493" y="178"/>
                </a:moveTo>
                <a:cubicBezTo>
                  <a:pt x="1485" y="178"/>
                  <a:pt x="1485" y="178"/>
                  <a:pt x="1485" y="178"/>
                </a:cubicBezTo>
                <a:cubicBezTo>
                  <a:pt x="1485" y="167"/>
                  <a:pt x="1485" y="167"/>
                  <a:pt x="1485" y="167"/>
                </a:cubicBezTo>
                <a:cubicBezTo>
                  <a:pt x="1493" y="167"/>
                  <a:pt x="1493" y="167"/>
                  <a:pt x="1493" y="167"/>
                </a:cubicBezTo>
                <a:cubicBezTo>
                  <a:pt x="1493" y="178"/>
                  <a:pt x="1493" y="178"/>
                  <a:pt x="1493" y="178"/>
                </a:cubicBezTo>
                <a:moveTo>
                  <a:pt x="1502" y="154"/>
                </a:moveTo>
                <a:cubicBezTo>
                  <a:pt x="1493" y="154"/>
                  <a:pt x="1493" y="154"/>
                  <a:pt x="1493" y="154"/>
                </a:cubicBezTo>
                <a:cubicBezTo>
                  <a:pt x="1493" y="143"/>
                  <a:pt x="1493" y="143"/>
                  <a:pt x="1493" y="143"/>
                </a:cubicBezTo>
                <a:cubicBezTo>
                  <a:pt x="1502" y="143"/>
                  <a:pt x="1502" y="143"/>
                  <a:pt x="1502" y="143"/>
                </a:cubicBezTo>
                <a:cubicBezTo>
                  <a:pt x="1502" y="154"/>
                  <a:pt x="1502" y="154"/>
                  <a:pt x="1502" y="154"/>
                </a:cubicBezTo>
                <a:moveTo>
                  <a:pt x="1602" y="107"/>
                </a:moveTo>
                <a:cubicBezTo>
                  <a:pt x="1611" y="107"/>
                  <a:pt x="1611" y="107"/>
                  <a:pt x="1611" y="107"/>
                </a:cubicBezTo>
                <a:cubicBezTo>
                  <a:pt x="1611" y="117"/>
                  <a:pt x="1611" y="117"/>
                  <a:pt x="1611" y="117"/>
                </a:cubicBezTo>
                <a:cubicBezTo>
                  <a:pt x="1602" y="117"/>
                  <a:pt x="1602" y="117"/>
                  <a:pt x="1602" y="117"/>
                </a:cubicBezTo>
                <a:cubicBezTo>
                  <a:pt x="1602" y="107"/>
                  <a:pt x="1602" y="107"/>
                  <a:pt x="1602" y="107"/>
                </a:cubicBezTo>
                <a:moveTo>
                  <a:pt x="1602" y="173"/>
                </a:moveTo>
                <a:cubicBezTo>
                  <a:pt x="1611" y="173"/>
                  <a:pt x="1611" y="173"/>
                  <a:pt x="1611" y="173"/>
                </a:cubicBezTo>
                <a:cubicBezTo>
                  <a:pt x="1611" y="183"/>
                  <a:pt x="1611" y="183"/>
                  <a:pt x="1611" y="183"/>
                </a:cubicBezTo>
                <a:cubicBezTo>
                  <a:pt x="1602" y="183"/>
                  <a:pt x="1602" y="183"/>
                  <a:pt x="1602" y="183"/>
                </a:cubicBezTo>
                <a:cubicBezTo>
                  <a:pt x="1602" y="173"/>
                  <a:pt x="1602" y="173"/>
                  <a:pt x="1602" y="173"/>
                </a:cubicBezTo>
                <a:moveTo>
                  <a:pt x="1615" y="274"/>
                </a:moveTo>
                <a:cubicBezTo>
                  <a:pt x="1606" y="274"/>
                  <a:pt x="1606" y="274"/>
                  <a:pt x="1606" y="274"/>
                </a:cubicBezTo>
                <a:cubicBezTo>
                  <a:pt x="1606" y="263"/>
                  <a:pt x="1606" y="263"/>
                  <a:pt x="1606" y="263"/>
                </a:cubicBezTo>
                <a:cubicBezTo>
                  <a:pt x="1615" y="263"/>
                  <a:pt x="1615" y="263"/>
                  <a:pt x="1615" y="263"/>
                </a:cubicBezTo>
                <a:cubicBezTo>
                  <a:pt x="1615" y="274"/>
                  <a:pt x="1615" y="274"/>
                  <a:pt x="1615" y="274"/>
                </a:cubicBezTo>
                <a:moveTo>
                  <a:pt x="1623" y="214"/>
                </a:moveTo>
                <a:cubicBezTo>
                  <a:pt x="1615" y="214"/>
                  <a:pt x="1615" y="214"/>
                  <a:pt x="1615" y="214"/>
                </a:cubicBezTo>
                <a:cubicBezTo>
                  <a:pt x="1615" y="203"/>
                  <a:pt x="1615" y="203"/>
                  <a:pt x="1615" y="203"/>
                </a:cubicBezTo>
                <a:cubicBezTo>
                  <a:pt x="1623" y="203"/>
                  <a:pt x="1623" y="203"/>
                  <a:pt x="1623" y="203"/>
                </a:cubicBezTo>
                <a:cubicBezTo>
                  <a:pt x="1623" y="214"/>
                  <a:pt x="1623" y="214"/>
                  <a:pt x="1623" y="214"/>
                </a:cubicBezTo>
                <a:moveTo>
                  <a:pt x="1644" y="159"/>
                </a:moveTo>
                <a:cubicBezTo>
                  <a:pt x="1635" y="159"/>
                  <a:pt x="1635" y="159"/>
                  <a:pt x="1635" y="159"/>
                </a:cubicBezTo>
                <a:cubicBezTo>
                  <a:pt x="1635" y="149"/>
                  <a:pt x="1635" y="149"/>
                  <a:pt x="1635" y="149"/>
                </a:cubicBezTo>
                <a:cubicBezTo>
                  <a:pt x="1644" y="149"/>
                  <a:pt x="1644" y="149"/>
                  <a:pt x="1644" y="149"/>
                </a:cubicBezTo>
                <a:cubicBezTo>
                  <a:pt x="1644" y="159"/>
                  <a:pt x="1644" y="159"/>
                  <a:pt x="1644" y="159"/>
                </a:cubicBezTo>
                <a:moveTo>
                  <a:pt x="1644" y="123"/>
                </a:moveTo>
                <a:cubicBezTo>
                  <a:pt x="1635" y="123"/>
                  <a:pt x="1635" y="123"/>
                  <a:pt x="1635" y="123"/>
                </a:cubicBezTo>
                <a:cubicBezTo>
                  <a:pt x="1635" y="112"/>
                  <a:pt x="1635" y="112"/>
                  <a:pt x="1635" y="112"/>
                </a:cubicBezTo>
                <a:cubicBezTo>
                  <a:pt x="1644" y="112"/>
                  <a:pt x="1644" y="112"/>
                  <a:pt x="1644" y="112"/>
                </a:cubicBezTo>
                <a:cubicBezTo>
                  <a:pt x="1644" y="123"/>
                  <a:pt x="1644" y="123"/>
                  <a:pt x="1644" y="123"/>
                </a:cubicBezTo>
                <a:moveTo>
                  <a:pt x="1703" y="303"/>
                </a:moveTo>
                <a:cubicBezTo>
                  <a:pt x="1691" y="303"/>
                  <a:pt x="1691" y="303"/>
                  <a:pt x="1691" y="303"/>
                </a:cubicBezTo>
                <a:cubicBezTo>
                  <a:pt x="1691" y="288"/>
                  <a:pt x="1691" y="288"/>
                  <a:pt x="1691" y="288"/>
                </a:cubicBezTo>
                <a:cubicBezTo>
                  <a:pt x="1703" y="288"/>
                  <a:pt x="1703" y="288"/>
                  <a:pt x="1703" y="288"/>
                </a:cubicBezTo>
                <a:cubicBezTo>
                  <a:pt x="1703" y="303"/>
                  <a:pt x="1703" y="303"/>
                  <a:pt x="1703" y="303"/>
                </a:cubicBezTo>
                <a:moveTo>
                  <a:pt x="1739" y="283"/>
                </a:moveTo>
                <a:cubicBezTo>
                  <a:pt x="1727" y="283"/>
                  <a:pt x="1727" y="283"/>
                  <a:pt x="1727" y="283"/>
                </a:cubicBezTo>
                <a:cubicBezTo>
                  <a:pt x="1727" y="268"/>
                  <a:pt x="1727" y="268"/>
                  <a:pt x="1727" y="268"/>
                </a:cubicBezTo>
                <a:cubicBezTo>
                  <a:pt x="1739" y="268"/>
                  <a:pt x="1739" y="268"/>
                  <a:pt x="1739" y="268"/>
                </a:cubicBezTo>
                <a:cubicBezTo>
                  <a:pt x="1739" y="283"/>
                  <a:pt x="1739" y="283"/>
                  <a:pt x="1739" y="283"/>
                </a:cubicBezTo>
                <a:moveTo>
                  <a:pt x="1793" y="290"/>
                </a:moveTo>
                <a:cubicBezTo>
                  <a:pt x="1781" y="290"/>
                  <a:pt x="1781" y="290"/>
                  <a:pt x="1781" y="290"/>
                </a:cubicBezTo>
                <a:cubicBezTo>
                  <a:pt x="1781" y="275"/>
                  <a:pt x="1781" y="275"/>
                  <a:pt x="1781" y="275"/>
                </a:cubicBezTo>
                <a:cubicBezTo>
                  <a:pt x="1793" y="275"/>
                  <a:pt x="1793" y="275"/>
                  <a:pt x="1793" y="275"/>
                </a:cubicBezTo>
                <a:cubicBezTo>
                  <a:pt x="1793" y="290"/>
                  <a:pt x="1793" y="290"/>
                  <a:pt x="1793" y="290"/>
                </a:cubicBezTo>
                <a:moveTo>
                  <a:pt x="1809" y="236"/>
                </a:moveTo>
                <a:cubicBezTo>
                  <a:pt x="1764" y="236"/>
                  <a:pt x="1764" y="236"/>
                  <a:pt x="1764" y="236"/>
                </a:cubicBezTo>
                <a:cubicBezTo>
                  <a:pt x="1764" y="117"/>
                  <a:pt x="1764" y="117"/>
                  <a:pt x="1764" y="117"/>
                </a:cubicBezTo>
                <a:cubicBezTo>
                  <a:pt x="1809" y="117"/>
                  <a:pt x="1809" y="117"/>
                  <a:pt x="1809" y="117"/>
                </a:cubicBezTo>
                <a:cubicBezTo>
                  <a:pt x="1809" y="236"/>
                  <a:pt x="1809" y="236"/>
                  <a:pt x="1809" y="236"/>
                </a:cubicBezTo>
                <a:moveTo>
                  <a:pt x="1817" y="60"/>
                </a:moveTo>
                <a:cubicBezTo>
                  <a:pt x="1826" y="60"/>
                  <a:pt x="1826" y="60"/>
                  <a:pt x="1826" y="60"/>
                </a:cubicBezTo>
                <a:cubicBezTo>
                  <a:pt x="1826" y="70"/>
                  <a:pt x="1826" y="70"/>
                  <a:pt x="1826" y="70"/>
                </a:cubicBezTo>
                <a:cubicBezTo>
                  <a:pt x="1817" y="70"/>
                  <a:pt x="1817" y="70"/>
                  <a:pt x="1817" y="70"/>
                </a:cubicBezTo>
                <a:cubicBezTo>
                  <a:pt x="1817" y="60"/>
                  <a:pt x="1817" y="60"/>
                  <a:pt x="1817" y="60"/>
                </a:cubicBezTo>
                <a:moveTo>
                  <a:pt x="1821" y="165"/>
                </a:moveTo>
                <a:cubicBezTo>
                  <a:pt x="1812" y="165"/>
                  <a:pt x="1812" y="165"/>
                  <a:pt x="1812" y="165"/>
                </a:cubicBezTo>
                <a:cubicBezTo>
                  <a:pt x="1812" y="154"/>
                  <a:pt x="1812" y="154"/>
                  <a:pt x="1812" y="154"/>
                </a:cubicBezTo>
                <a:cubicBezTo>
                  <a:pt x="1821" y="154"/>
                  <a:pt x="1821" y="154"/>
                  <a:pt x="1821" y="154"/>
                </a:cubicBezTo>
                <a:cubicBezTo>
                  <a:pt x="1821" y="165"/>
                  <a:pt x="1821" y="165"/>
                  <a:pt x="1821" y="165"/>
                </a:cubicBezTo>
                <a:moveTo>
                  <a:pt x="1821" y="107"/>
                </a:moveTo>
                <a:cubicBezTo>
                  <a:pt x="1830" y="107"/>
                  <a:pt x="1830" y="107"/>
                  <a:pt x="1830" y="107"/>
                </a:cubicBezTo>
                <a:cubicBezTo>
                  <a:pt x="1830" y="117"/>
                  <a:pt x="1830" y="117"/>
                  <a:pt x="1830" y="117"/>
                </a:cubicBezTo>
                <a:cubicBezTo>
                  <a:pt x="1821" y="117"/>
                  <a:pt x="1821" y="117"/>
                  <a:pt x="1821" y="117"/>
                </a:cubicBezTo>
                <a:cubicBezTo>
                  <a:pt x="1821" y="107"/>
                  <a:pt x="1821" y="107"/>
                  <a:pt x="1821" y="107"/>
                </a:cubicBezTo>
                <a:moveTo>
                  <a:pt x="1836" y="263"/>
                </a:moveTo>
                <a:cubicBezTo>
                  <a:pt x="1824" y="263"/>
                  <a:pt x="1824" y="263"/>
                  <a:pt x="1824" y="263"/>
                </a:cubicBezTo>
                <a:cubicBezTo>
                  <a:pt x="1824" y="248"/>
                  <a:pt x="1824" y="248"/>
                  <a:pt x="1824" y="248"/>
                </a:cubicBezTo>
                <a:cubicBezTo>
                  <a:pt x="1836" y="248"/>
                  <a:pt x="1836" y="248"/>
                  <a:pt x="1836" y="248"/>
                </a:cubicBezTo>
                <a:cubicBezTo>
                  <a:pt x="1836" y="263"/>
                  <a:pt x="1836" y="263"/>
                  <a:pt x="1836" y="263"/>
                </a:cubicBezTo>
                <a:moveTo>
                  <a:pt x="1840" y="186"/>
                </a:moveTo>
                <a:cubicBezTo>
                  <a:pt x="1831" y="186"/>
                  <a:pt x="1831" y="186"/>
                  <a:pt x="1831" y="186"/>
                </a:cubicBezTo>
                <a:cubicBezTo>
                  <a:pt x="1831" y="181"/>
                  <a:pt x="1831" y="181"/>
                  <a:pt x="1831" y="181"/>
                </a:cubicBezTo>
                <a:cubicBezTo>
                  <a:pt x="1840" y="181"/>
                  <a:pt x="1840" y="181"/>
                  <a:pt x="1840" y="181"/>
                </a:cubicBezTo>
                <a:cubicBezTo>
                  <a:pt x="1840" y="186"/>
                  <a:pt x="1840" y="186"/>
                  <a:pt x="1840" y="186"/>
                </a:cubicBezTo>
                <a:moveTo>
                  <a:pt x="1891" y="154"/>
                </a:moveTo>
                <a:cubicBezTo>
                  <a:pt x="1909" y="154"/>
                  <a:pt x="1909" y="154"/>
                  <a:pt x="1909" y="154"/>
                </a:cubicBezTo>
                <a:cubicBezTo>
                  <a:pt x="1909" y="165"/>
                  <a:pt x="1909" y="165"/>
                  <a:pt x="1909" y="165"/>
                </a:cubicBezTo>
                <a:cubicBezTo>
                  <a:pt x="1891" y="165"/>
                  <a:pt x="1891" y="165"/>
                  <a:pt x="1891" y="165"/>
                </a:cubicBezTo>
                <a:cubicBezTo>
                  <a:pt x="1891" y="154"/>
                  <a:pt x="1891" y="154"/>
                  <a:pt x="1891" y="154"/>
                </a:cubicBezTo>
                <a:moveTo>
                  <a:pt x="1891" y="203"/>
                </a:moveTo>
                <a:cubicBezTo>
                  <a:pt x="1909" y="203"/>
                  <a:pt x="1909" y="203"/>
                  <a:pt x="1909" y="203"/>
                </a:cubicBezTo>
                <a:cubicBezTo>
                  <a:pt x="1909" y="214"/>
                  <a:pt x="1909" y="214"/>
                  <a:pt x="1909" y="214"/>
                </a:cubicBezTo>
                <a:cubicBezTo>
                  <a:pt x="1891" y="214"/>
                  <a:pt x="1891" y="214"/>
                  <a:pt x="1891" y="214"/>
                </a:cubicBezTo>
                <a:cubicBezTo>
                  <a:pt x="1891" y="203"/>
                  <a:pt x="1891" y="203"/>
                  <a:pt x="1891" y="203"/>
                </a:cubicBezTo>
                <a:moveTo>
                  <a:pt x="1917" y="303"/>
                </a:moveTo>
                <a:cubicBezTo>
                  <a:pt x="1904" y="303"/>
                  <a:pt x="1904" y="303"/>
                  <a:pt x="1904" y="303"/>
                </a:cubicBezTo>
                <a:cubicBezTo>
                  <a:pt x="1904" y="288"/>
                  <a:pt x="1904" y="288"/>
                  <a:pt x="1904" y="288"/>
                </a:cubicBezTo>
                <a:cubicBezTo>
                  <a:pt x="1917" y="288"/>
                  <a:pt x="1917" y="288"/>
                  <a:pt x="1917" y="288"/>
                </a:cubicBezTo>
                <a:cubicBezTo>
                  <a:pt x="1917" y="303"/>
                  <a:pt x="1917" y="303"/>
                  <a:pt x="1917" y="303"/>
                </a:cubicBezTo>
                <a:moveTo>
                  <a:pt x="1921" y="107"/>
                </a:moveTo>
                <a:cubicBezTo>
                  <a:pt x="1938" y="107"/>
                  <a:pt x="1938" y="107"/>
                  <a:pt x="1938" y="107"/>
                </a:cubicBezTo>
                <a:cubicBezTo>
                  <a:pt x="1938" y="117"/>
                  <a:pt x="1938" y="117"/>
                  <a:pt x="1938" y="117"/>
                </a:cubicBezTo>
                <a:cubicBezTo>
                  <a:pt x="1921" y="117"/>
                  <a:pt x="1921" y="117"/>
                  <a:pt x="1921" y="117"/>
                </a:cubicBezTo>
                <a:cubicBezTo>
                  <a:pt x="1921" y="107"/>
                  <a:pt x="1921" y="107"/>
                  <a:pt x="1921" y="107"/>
                </a:cubicBezTo>
                <a:moveTo>
                  <a:pt x="1947" y="186"/>
                </a:moveTo>
                <a:cubicBezTo>
                  <a:pt x="1929" y="186"/>
                  <a:pt x="1929" y="186"/>
                  <a:pt x="1929" y="186"/>
                </a:cubicBezTo>
                <a:cubicBezTo>
                  <a:pt x="1929" y="176"/>
                  <a:pt x="1929" y="176"/>
                  <a:pt x="1929" y="176"/>
                </a:cubicBezTo>
                <a:cubicBezTo>
                  <a:pt x="1947" y="176"/>
                  <a:pt x="1947" y="176"/>
                  <a:pt x="1947" y="176"/>
                </a:cubicBezTo>
                <a:cubicBezTo>
                  <a:pt x="1947" y="186"/>
                  <a:pt x="1947" y="186"/>
                  <a:pt x="1947" y="186"/>
                </a:cubicBezTo>
                <a:moveTo>
                  <a:pt x="1989" y="186"/>
                </a:moveTo>
                <a:cubicBezTo>
                  <a:pt x="1996" y="186"/>
                  <a:pt x="1996" y="186"/>
                  <a:pt x="1996" y="186"/>
                </a:cubicBezTo>
                <a:cubicBezTo>
                  <a:pt x="1996" y="203"/>
                  <a:pt x="1996" y="203"/>
                  <a:pt x="1996" y="203"/>
                </a:cubicBezTo>
                <a:cubicBezTo>
                  <a:pt x="1989" y="203"/>
                  <a:pt x="1989" y="203"/>
                  <a:pt x="1989" y="203"/>
                </a:cubicBezTo>
                <a:cubicBezTo>
                  <a:pt x="1989" y="186"/>
                  <a:pt x="1989" y="186"/>
                  <a:pt x="1989" y="186"/>
                </a:cubicBezTo>
                <a:moveTo>
                  <a:pt x="2000" y="286"/>
                </a:moveTo>
                <a:cubicBezTo>
                  <a:pt x="1996" y="286"/>
                  <a:pt x="1996" y="286"/>
                  <a:pt x="1996" y="286"/>
                </a:cubicBezTo>
                <a:cubicBezTo>
                  <a:pt x="1996" y="295"/>
                  <a:pt x="1996" y="295"/>
                  <a:pt x="1996" y="295"/>
                </a:cubicBezTo>
                <a:cubicBezTo>
                  <a:pt x="1989" y="295"/>
                  <a:pt x="1989" y="295"/>
                  <a:pt x="1989" y="295"/>
                </a:cubicBezTo>
                <a:cubicBezTo>
                  <a:pt x="1989" y="242"/>
                  <a:pt x="1989" y="242"/>
                  <a:pt x="1989" y="242"/>
                </a:cubicBezTo>
                <a:cubicBezTo>
                  <a:pt x="1996" y="242"/>
                  <a:pt x="1996" y="242"/>
                  <a:pt x="1996" y="242"/>
                </a:cubicBezTo>
                <a:cubicBezTo>
                  <a:pt x="1996" y="274"/>
                  <a:pt x="1996" y="274"/>
                  <a:pt x="1996" y="274"/>
                </a:cubicBezTo>
                <a:cubicBezTo>
                  <a:pt x="2000" y="274"/>
                  <a:pt x="2000" y="274"/>
                  <a:pt x="2000" y="274"/>
                </a:cubicBezTo>
                <a:cubicBezTo>
                  <a:pt x="2000" y="286"/>
                  <a:pt x="2000" y="286"/>
                  <a:pt x="2000" y="286"/>
                </a:cubicBezTo>
                <a:moveTo>
                  <a:pt x="2048" y="211"/>
                </a:moveTo>
                <a:cubicBezTo>
                  <a:pt x="2042" y="211"/>
                  <a:pt x="2042" y="211"/>
                  <a:pt x="2042" y="211"/>
                </a:cubicBezTo>
                <a:cubicBezTo>
                  <a:pt x="2042" y="206"/>
                  <a:pt x="2042" y="206"/>
                  <a:pt x="2042" y="206"/>
                </a:cubicBezTo>
                <a:cubicBezTo>
                  <a:pt x="2048" y="206"/>
                  <a:pt x="2048" y="206"/>
                  <a:pt x="2048" y="206"/>
                </a:cubicBezTo>
                <a:cubicBezTo>
                  <a:pt x="2048" y="211"/>
                  <a:pt x="2048" y="211"/>
                  <a:pt x="2048" y="211"/>
                </a:cubicBezTo>
                <a:moveTo>
                  <a:pt x="2053" y="157"/>
                </a:moveTo>
                <a:cubicBezTo>
                  <a:pt x="2052" y="157"/>
                  <a:pt x="2052" y="157"/>
                  <a:pt x="2052" y="157"/>
                </a:cubicBezTo>
                <a:cubicBezTo>
                  <a:pt x="2052" y="146"/>
                  <a:pt x="2052" y="146"/>
                  <a:pt x="2052" y="146"/>
                </a:cubicBezTo>
                <a:cubicBezTo>
                  <a:pt x="2053" y="146"/>
                  <a:pt x="2053" y="146"/>
                  <a:pt x="2053" y="146"/>
                </a:cubicBezTo>
                <a:cubicBezTo>
                  <a:pt x="2053" y="157"/>
                  <a:pt x="2053" y="157"/>
                  <a:pt x="2053" y="157"/>
                </a:cubicBezTo>
                <a:moveTo>
                  <a:pt x="2056" y="52"/>
                </a:moveTo>
                <a:cubicBezTo>
                  <a:pt x="2065" y="52"/>
                  <a:pt x="2065" y="52"/>
                  <a:pt x="2065" y="52"/>
                </a:cubicBezTo>
                <a:cubicBezTo>
                  <a:pt x="2065" y="63"/>
                  <a:pt x="2065" y="63"/>
                  <a:pt x="2065" y="63"/>
                </a:cubicBezTo>
                <a:cubicBezTo>
                  <a:pt x="2056" y="63"/>
                  <a:pt x="2056" y="63"/>
                  <a:pt x="2056" y="63"/>
                </a:cubicBezTo>
                <a:cubicBezTo>
                  <a:pt x="2056" y="52"/>
                  <a:pt x="2056" y="52"/>
                  <a:pt x="2056" y="52"/>
                </a:cubicBezTo>
                <a:moveTo>
                  <a:pt x="2069" y="109"/>
                </a:moveTo>
                <a:cubicBezTo>
                  <a:pt x="2061" y="109"/>
                  <a:pt x="2061" y="109"/>
                  <a:pt x="2061" y="109"/>
                </a:cubicBezTo>
                <a:cubicBezTo>
                  <a:pt x="2061" y="99"/>
                  <a:pt x="2061" y="99"/>
                  <a:pt x="2061" y="99"/>
                </a:cubicBezTo>
                <a:cubicBezTo>
                  <a:pt x="2069" y="99"/>
                  <a:pt x="2069" y="99"/>
                  <a:pt x="2069" y="99"/>
                </a:cubicBezTo>
                <a:cubicBezTo>
                  <a:pt x="2069" y="109"/>
                  <a:pt x="2069" y="109"/>
                  <a:pt x="2069" y="109"/>
                </a:cubicBezTo>
                <a:moveTo>
                  <a:pt x="2078" y="175"/>
                </a:moveTo>
                <a:cubicBezTo>
                  <a:pt x="2071" y="175"/>
                  <a:pt x="2071" y="175"/>
                  <a:pt x="2071" y="175"/>
                </a:cubicBezTo>
                <a:cubicBezTo>
                  <a:pt x="2071" y="173"/>
                  <a:pt x="2071" y="173"/>
                  <a:pt x="2071" y="173"/>
                </a:cubicBezTo>
                <a:cubicBezTo>
                  <a:pt x="2078" y="173"/>
                  <a:pt x="2078" y="173"/>
                  <a:pt x="2078" y="173"/>
                </a:cubicBezTo>
                <a:cubicBezTo>
                  <a:pt x="2078" y="175"/>
                  <a:pt x="2078" y="175"/>
                  <a:pt x="2078" y="175"/>
                </a:cubicBezTo>
                <a:moveTo>
                  <a:pt x="2148" y="200"/>
                </a:moveTo>
                <a:cubicBezTo>
                  <a:pt x="2131" y="200"/>
                  <a:pt x="2131" y="200"/>
                  <a:pt x="2131" y="200"/>
                </a:cubicBezTo>
                <a:cubicBezTo>
                  <a:pt x="2131" y="195"/>
                  <a:pt x="2131" y="195"/>
                  <a:pt x="2131" y="195"/>
                </a:cubicBezTo>
                <a:cubicBezTo>
                  <a:pt x="2148" y="195"/>
                  <a:pt x="2148" y="195"/>
                  <a:pt x="2148" y="195"/>
                </a:cubicBezTo>
                <a:cubicBezTo>
                  <a:pt x="2148" y="200"/>
                  <a:pt x="2148" y="200"/>
                  <a:pt x="2148" y="200"/>
                </a:cubicBezTo>
                <a:moveTo>
                  <a:pt x="2149" y="157"/>
                </a:moveTo>
                <a:cubicBezTo>
                  <a:pt x="2131" y="157"/>
                  <a:pt x="2131" y="157"/>
                  <a:pt x="2131" y="157"/>
                </a:cubicBezTo>
                <a:cubicBezTo>
                  <a:pt x="2131" y="146"/>
                  <a:pt x="2131" y="146"/>
                  <a:pt x="2131" y="146"/>
                </a:cubicBezTo>
                <a:cubicBezTo>
                  <a:pt x="2149" y="146"/>
                  <a:pt x="2149" y="146"/>
                  <a:pt x="2149" y="146"/>
                </a:cubicBezTo>
                <a:cubicBezTo>
                  <a:pt x="2149" y="157"/>
                  <a:pt x="2149" y="157"/>
                  <a:pt x="2149" y="157"/>
                </a:cubicBezTo>
                <a:moveTo>
                  <a:pt x="2160" y="99"/>
                </a:moveTo>
                <a:cubicBezTo>
                  <a:pt x="2178" y="99"/>
                  <a:pt x="2178" y="99"/>
                  <a:pt x="2178" y="99"/>
                </a:cubicBezTo>
                <a:cubicBezTo>
                  <a:pt x="2178" y="109"/>
                  <a:pt x="2178" y="109"/>
                  <a:pt x="2178" y="109"/>
                </a:cubicBezTo>
                <a:cubicBezTo>
                  <a:pt x="2160" y="109"/>
                  <a:pt x="2160" y="109"/>
                  <a:pt x="2160" y="109"/>
                </a:cubicBezTo>
                <a:cubicBezTo>
                  <a:pt x="2160" y="99"/>
                  <a:pt x="2160" y="99"/>
                  <a:pt x="2160" y="99"/>
                </a:cubicBezTo>
                <a:moveTo>
                  <a:pt x="2187" y="178"/>
                </a:moveTo>
                <a:cubicBezTo>
                  <a:pt x="2169" y="178"/>
                  <a:pt x="2169" y="178"/>
                  <a:pt x="2169" y="178"/>
                </a:cubicBezTo>
                <a:cubicBezTo>
                  <a:pt x="2169" y="168"/>
                  <a:pt x="2169" y="168"/>
                  <a:pt x="2169" y="168"/>
                </a:cubicBezTo>
                <a:cubicBezTo>
                  <a:pt x="2187" y="168"/>
                  <a:pt x="2187" y="168"/>
                  <a:pt x="2187" y="168"/>
                </a:cubicBezTo>
                <a:cubicBezTo>
                  <a:pt x="2187" y="178"/>
                  <a:pt x="2187" y="178"/>
                  <a:pt x="2187" y="178"/>
                </a:cubicBezTo>
                <a:moveTo>
                  <a:pt x="2228" y="178"/>
                </a:moveTo>
                <a:cubicBezTo>
                  <a:pt x="2236" y="178"/>
                  <a:pt x="2236" y="178"/>
                  <a:pt x="2236" y="178"/>
                </a:cubicBezTo>
                <a:cubicBezTo>
                  <a:pt x="2236" y="195"/>
                  <a:pt x="2236" y="195"/>
                  <a:pt x="2236" y="195"/>
                </a:cubicBezTo>
                <a:cubicBezTo>
                  <a:pt x="2228" y="195"/>
                  <a:pt x="2228" y="195"/>
                  <a:pt x="2228" y="195"/>
                </a:cubicBezTo>
                <a:cubicBezTo>
                  <a:pt x="2228" y="178"/>
                  <a:pt x="2228" y="178"/>
                  <a:pt x="2228" y="178"/>
                </a:cubicBezTo>
                <a:moveTo>
                  <a:pt x="2239" y="278"/>
                </a:moveTo>
                <a:cubicBezTo>
                  <a:pt x="2236" y="278"/>
                  <a:pt x="2236" y="278"/>
                  <a:pt x="2236" y="278"/>
                </a:cubicBezTo>
                <a:cubicBezTo>
                  <a:pt x="2236" y="288"/>
                  <a:pt x="2236" y="288"/>
                  <a:pt x="2236" y="288"/>
                </a:cubicBezTo>
                <a:cubicBezTo>
                  <a:pt x="2229" y="288"/>
                  <a:pt x="2229" y="288"/>
                  <a:pt x="2229" y="288"/>
                </a:cubicBezTo>
                <a:cubicBezTo>
                  <a:pt x="2229" y="234"/>
                  <a:pt x="2229" y="234"/>
                  <a:pt x="2229" y="234"/>
                </a:cubicBezTo>
                <a:cubicBezTo>
                  <a:pt x="2236" y="234"/>
                  <a:pt x="2236" y="234"/>
                  <a:pt x="2236" y="234"/>
                </a:cubicBezTo>
                <a:cubicBezTo>
                  <a:pt x="2236" y="261"/>
                  <a:pt x="2236" y="261"/>
                  <a:pt x="2236" y="261"/>
                </a:cubicBezTo>
                <a:cubicBezTo>
                  <a:pt x="2234" y="261"/>
                  <a:pt x="2234" y="261"/>
                  <a:pt x="2234" y="261"/>
                </a:cubicBezTo>
                <a:cubicBezTo>
                  <a:pt x="2234" y="272"/>
                  <a:pt x="2234" y="272"/>
                  <a:pt x="2234" y="272"/>
                </a:cubicBezTo>
                <a:cubicBezTo>
                  <a:pt x="2239" y="272"/>
                  <a:pt x="2239" y="272"/>
                  <a:pt x="2239" y="272"/>
                </a:cubicBezTo>
                <a:cubicBezTo>
                  <a:pt x="2239" y="278"/>
                  <a:pt x="2239" y="278"/>
                  <a:pt x="2239" y="278"/>
                </a:cubicBezTo>
                <a:moveTo>
                  <a:pt x="2290" y="203"/>
                </a:moveTo>
                <a:cubicBezTo>
                  <a:pt x="2282" y="203"/>
                  <a:pt x="2282" y="203"/>
                  <a:pt x="2282" y="203"/>
                </a:cubicBezTo>
                <a:cubicBezTo>
                  <a:pt x="2282" y="198"/>
                  <a:pt x="2282" y="198"/>
                  <a:pt x="2282" y="198"/>
                </a:cubicBezTo>
                <a:cubicBezTo>
                  <a:pt x="2290" y="198"/>
                  <a:pt x="2290" y="198"/>
                  <a:pt x="2290" y="198"/>
                </a:cubicBezTo>
                <a:cubicBezTo>
                  <a:pt x="2290" y="203"/>
                  <a:pt x="2290" y="203"/>
                  <a:pt x="2290" y="203"/>
                </a:cubicBezTo>
                <a:moveTo>
                  <a:pt x="2317" y="167"/>
                </a:moveTo>
                <a:cubicBezTo>
                  <a:pt x="2304" y="167"/>
                  <a:pt x="2304" y="167"/>
                  <a:pt x="2304" y="167"/>
                </a:cubicBezTo>
                <a:cubicBezTo>
                  <a:pt x="2304" y="159"/>
                  <a:pt x="2304" y="159"/>
                  <a:pt x="2304" y="159"/>
                </a:cubicBezTo>
                <a:cubicBezTo>
                  <a:pt x="2317" y="159"/>
                  <a:pt x="2317" y="159"/>
                  <a:pt x="2317" y="159"/>
                </a:cubicBezTo>
                <a:cubicBezTo>
                  <a:pt x="2317" y="167"/>
                  <a:pt x="2317" y="167"/>
                  <a:pt x="2317" y="167"/>
                </a:cubicBezTo>
                <a:moveTo>
                  <a:pt x="2419" y="208"/>
                </a:moveTo>
                <a:cubicBezTo>
                  <a:pt x="2411" y="208"/>
                  <a:pt x="2411" y="208"/>
                  <a:pt x="2411" y="208"/>
                </a:cubicBezTo>
                <a:cubicBezTo>
                  <a:pt x="2411" y="201"/>
                  <a:pt x="2411" y="201"/>
                  <a:pt x="2411" y="201"/>
                </a:cubicBezTo>
                <a:cubicBezTo>
                  <a:pt x="2419" y="201"/>
                  <a:pt x="2419" y="201"/>
                  <a:pt x="2419" y="201"/>
                </a:cubicBezTo>
                <a:cubicBezTo>
                  <a:pt x="2419" y="208"/>
                  <a:pt x="2419" y="208"/>
                  <a:pt x="2419" y="208"/>
                </a:cubicBezTo>
                <a:moveTo>
                  <a:pt x="2440" y="276"/>
                </a:moveTo>
                <a:cubicBezTo>
                  <a:pt x="2444" y="276"/>
                  <a:pt x="2444" y="276"/>
                  <a:pt x="2444" y="276"/>
                </a:cubicBezTo>
                <a:cubicBezTo>
                  <a:pt x="2444" y="282"/>
                  <a:pt x="2444" y="282"/>
                  <a:pt x="2444" y="282"/>
                </a:cubicBezTo>
                <a:cubicBezTo>
                  <a:pt x="2440" y="282"/>
                  <a:pt x="2440" y="282"/>
                  <a:pt x="2440" y="282"/>
                </a:cubicBezTo>
                <a:cubicBezTo>
                  <a:pt x="2440" y="276"/>
                  <a:pt x="2440" y="276"/>
                  <a:pt x="2440" y="276"/>
                </a:cubicBezTo>
                <a:moveTo>
                  <a:pt x="2440" y="287"/>
                </a:moveTo>
                <a:cubicBezTo>
                  <a:pt x="2444" y="287"/>
                  <a:pt x="2444" y="287"/>
                  <a:pt x="2444" y="287"/>
                </a:cubicBezTo>
                <a:cubicBezTo>
                  <a:pt x="2444" y="289"/>
                  <a:pt x="2444" y="289"/>
                  <a:pt x="2444" y="289"/>
                </a:cubicBezTo>
                <a:cubicBezTo>
                  <a:pt x="2440" y="289"/>
                  <a:pt x="2440" y="289"/>
                  <a:pt x="2440" y="289"/>
                </a:cubicBezTo>
                <a:cubicBezTo>
                  <a:pt x="2440" y="287"/>
                  <a:pt x="2440" y="287"/>
                  <a:pt x="2440" y="287"/>
                </a:cubicBezTo>
                <a:moveTo>
                  <a:pt x="2364" y="18"/>
                </a:moveTo>
                <a:cubicBezTo>
                  <a:pt x="2437" y="18"/>
                  <a:pt x="2437" y="18"/>
                  <a:pt x="2437" y="18"/>
                </a:cubicBezTo>
                <a:cubicBezTo>
                  <a:pt x="2437" y="26"/>
                  <a:pt x="2437" y="26"/>
                  <a:pt x="2437" y="26"/>
                </a:cubicBezTo>
                <a:cubicBezTo>
                  <a:pt x="2364" y="26"/>
                  <a:pt x="2364" y="26"/>
                  <a:pt x="2364" y="26"/>
                </a:cubicBezTo>
                <a:cubicBezTo>
                  <a:pt x="2364" y="18"/>
                  <a:pt x="2364" y="18"/>
                  <a:pt x="2364" y="18"/>
                </a:cubicBezTo>
                <a:moveTo>
                  <a:pt x="2364" y="32"/>
                </a:moveTo>
                <a:cubicBezTo>
                  <a:pt x="2437" y="32"/>
                  <a:pt x="2437" y="32"/>
                  <a:pt x="2437" y="32"/>
                </a:cubicBezTo>
                <a:cubicBezTo>
                  <a:pt x="2437" y="40"/>
                  <a:pt x="2437" y="40"/>
                  <a:pt x="2437" y="40"/>
                </a:cubicBezTo>
                <a:cubicBezTo>
                  <a:pt x="2364" y="40"/>
                  <a:pt x="2364" y="40"/>
                  <a:pt x="2364" y="40"/>
                </a:cubicBezTo>
                <a:cubicBezTo>
                  <a:pt x="2364" y="32"/>
                  <a:pt x="2364" y="32"/>
                  <a:pt x="2364" y="32"/>
                </a:cubicBezTo>
                <a:moveTo>
                  <a:pt x="2364" y="47"/>
                </a:moveTo>
                <a:cubicBezTo>
                  <a:pt x="2437" y="47"/>
                  <a:pt x="2437" y="47"/>
                  <a:pt x="2437" y="47"/>
                </a:cubicBezTo>
                <a:cubicBezTo>
                  <a:pt x="2437" y="55"/>
                  <a:pt x="2437" y="55"/>
                  <a:pt x="2437" y="55"/>
                </a:cubicBezTo>
                <a:cubicBezTo>
                  <a:pt x="2364" y="55"/>
                  <a:pt x="2364" y="55"/>
                  <a:pt x="2364" y="55"/>
                </a:cubicBezTo>
                <a:cubicBezTo>
                  <a:pt x="2364" y="47"/>
                  <a:pt x="2364" y="47"/>
                  <a:pt x="2364" y="47"/>
                </a:cubicBezTo>
                <a:moveTo>
                  <a:pt x="2364" y="61"/>
                </a:moveTo>
                <a:cubicBezTo>
                  <a:pt x="2437" y="61"/>
                  <a:pt x="2437" y="61"/>
                  <a:pt x="2437" y="61"/>
                </a:cubicBezTo>
                <a:cubicBezTo>
                  <a:pt x="2437" y="69"/>
                  <a:pt x="2437" y="69"/>
                  <a:pt x="2437" y="69"/>
                </a:cubicBezTo>
                <a:cubicBezTo>
                  <a:pt x="2364" y="69"/>
                  <a:pt x="2364" y="69"/>
                  <a:pt x="2364" y="69"/>
                </a:cubicBezTo>
                <a:cubicBezTo>
                  <a:pt x="2364" y="61"/>
                  <a:pt x="2364" y="61"/>
                  <a:pt x="2364" y="61"/>
                </a:cubicBezTo>
                <a:moveTo>
                  <a:pt x="2364" y="75"/>
                </a:moveTo>
                <a:cubicBezTo>
                  <a:pt x="2437" y="75"/>
                  <a:pt x="2437" y="75"/>
                  <a:pt x="2437" y="75"/>
                </a:cubicBezTo>
                <a:cubicBezTo>
                  <a:pt x="2437" y="83"/>
                  <a:pt x="2437" y="83"/>
                  <a:pt x="2437" y="83"/>
                </a:cubicBezTo>
                <a:cubicBezTo>
                  <a:pt x="2364" y="83"/>
                  <a:pt x="2364" y="83"/>
                  <a:pt x="2364" y="83"/>
                </a:cubicBezTo>
                <a:cubicBezTo>
                  <a:pt x="2364" y="75"/>
                  <a:pt x="2364" y="75"/>
                  <a:pt x="2364" y="75"/>
                </a:cubicBezTo>
                <a:moveTo>
                  <a:pt x="2364" y="89"/>
                </a:moveTo>
                <a:cubicBezTo>
                  <a:pt x="2437" y="89"/>
                  <a:pt x="2437" y="89"/>
                  <a:pt x="2437" y="89"/>
                </a:cubicBezTo>
                <a:cubicBezTo>
                  <a:pt x="2437" y="97"/>
                  <a:pt x="2437" y="97"/>
                  <a:pt x="2437" y="97"/>
                </a:cubicBezTo>
                <a:cubicBezTo>
                  <a:pt x="2364" y="97"/>
                  <a:pt x="2364" y="97"/>
                  <a:pt x="2364" y="97"/>
                </a:cubicBezTo>
                <a:cubicBezTo>
                  <a:pt x="2364" y="89"/>
                  <a:pt x="2364" y="89"/>
                  <a:pt x="2364" y="89"/>
                </a:cubicBezTo>
                <a:moveTo>
                  <a:pt x="2364" y="103"/>
                </a:moveTo>
                <a:cubicBezTo>
                  <a:pt x="2437" y="103"/>
                  <a:pt x="2437" y="103"/>
                  <a:pt x="2437" y="103"/>
                </a:cubicBezTo>
                <a:cubicBezTo>
                  <a:pt x="2437" y="111"/>
                  <a:pt x="2437" y="111"/>
                  <a:pt x="2437" y="111"/>
                </a:cubicBezTo>
                <a:cubicBezTo>
                  <a:pt x="2364" y="111"/>
                  <a:pt x="2364" y="111"/>
                  <a:pt x="2364" y="111"/>
                </a:cubicBezTo>
                <a:cubicBezTo>
                  <a:pt x="2364" y="103"/>
                  <a:pt x="2364" y="103"/>
                  <a:pt x="2364" y="103"/>
                </a:cubicBezTo>
                <a:moveTo>
                  <a:pt x="2364" y="117"/>
                </a:moveTo>
                <a:cubicBezTo>
                  <a:pt x="2437" y="117"/>
                  <a:pt x="2437" y="117"/>
                  <a:pt x="2437" y="117"/>
                </a:cubicBezTo>
                <a:cubicBezTo>
                  <a:pt x="2437" y="125"/>
                  <a:pt x="2437" y="125"/>
                  <a:pt x="2437" y="125"/>
                </a:cubicBezTo>
                <a:cubicBezTo>
                  <a:pt x="2364" y="125"/>
                  <a:pt x="2364" y="125"/>
                  <a:pt x="2364" y="125"/>
                </a:cubicBezTo>
                <a:cubicBezTo>
                  <a:pt x="2364" y="117"/>
                  <a:pt x="2364" y="117"/>
                  <a:pt x="2364" y="117"/>
                </a:cubicBezTo>
                <a:moveTo>
                  <a:pt x="2364" y="132"/>
                </a:moveTo>
                <a:cubicBezTo>
                  <a:pt x="2437" y="132"/>
                  <a:pt x="2437" y="132"/>
                  <a:pt x="2437" y="132"/>
                </a:cubicBezTo>
                <a:cubicBezTo>
                  <a:pt x="2437" y="139"/>
                  <a:pt x="2437" y="139"/>
                  <a:pt x="2437" y="139"/>
                </a:cubicBezTo>
                <a:cubicBezTo>
                  <a:pt x="2364" y="139"/>
                  <a:pt x="2364" y="139"/>
                  <a:pt x="2364" y="139"/>
                </a:cubicBezTo>
                <a:cubicBezTo>
                  <a:pt x="2364" y="132"/>
                  <a:pt x="2364" y="132"/>
                  <a:pt x="2364" y="132"/>
                </a:cubicBezTo>
                <a:moveTo>
                  <a:pt x="2364" y="146"/>
                </a:moveTo>
                <a:cubicBezTo>
                  <a:pt x="2437" y="146"/>
                  <a:pt x="2437" y="146"/>
                  <a:pt x="2437" y="146"/>
                </a:cubicBezTo>
                <a:cubicBezTo>
                  <a:pt x="2437" y="148"/>
                  <a:pt x="2437" y="148"/>
                  <a:pt x="2437" y="148"/>
                </a:cubicBezTo>
                <a:cubicBezTo>
                  <a:pt x="2437" y="148"/>
                  <a:pt x="2437" y="148"/>
                  <a:pt x="2437" y="148"/>
                </a:cubicBezTo>
                <a:cubicBezTo>
                  <a:pt x="2437" y="154"/>
                  <a:pt x="2437" y="154"/>
                  <a:pt x="2437" y="154"/>
                </a:cubicBezTo>
                <a:cubicBezTo>
                  <a:pt x="2364" y="154"/>
                  <a:pt x="2364" y="154"/>
                  <a:pt x="2364" y="154"/>
                </a:cubicBezTo>
                <a:cubicBezTo>
                  <a:pt x="2364" y="146"/>
                  <a:pt x="2364" y="146"/>
                  <a:pt x="2364" y="146"/>
                </a:cubicBezTo>
                <a:moveTo>
                  <a:pt x="2364" y="160"/>
                </a:moveTo>
                <a:cubicBezTo>
                  <a:pt x="2437" y="160"/>
                  <a:pt x="2437" y="160"/>
                  <a:pt x="2437" y="160"/>
                </a:cubicBezTo>
                <a:cubicBezTo>
                  <a:pt x="2437" y="168"/>
                  <a:pt x="2437" y="168"/>
                  <a:pt x="2437" y="168"/>
                </a:cubicBezTo>
                <a:cubicBezTo>
                  <a:pt x="2364" y="168"/>
                  <a:pt x="2364" y="168"/>
                  <a:pt x="2364" y="168"/>
                </a:cubicBezTo>
                <a:cubicBezTo>
                  <a:pt x="2364" y="160"/>
                  <a:pt x="2364" y="160"/>
                  <a:pt x="2364" y="160"/>
                </a:cubicBezTo>
                <a:moveTo>
                  <a:pt x="2364" y="174"/>
                </a:moveTo>
                <a:cubicBezTo>
                  <a:pt x="2437" y="174"/>
                  <a:pt x="2437" y="174"/>
                  <a:pt x="2437" y="174"/>
                </a:cubicBezTo>
                <a:cubicBezTo>
                  <a:pt x="2437" y="182"/>
                  <a:pt x="2437" y="182"/>
                  <a:pt x="2437" y="182"/>
                </a:cubicBezTo>
                <a:cubicBezTo>
                  <a:pt x="2364" y="182"/>
                  <a:pt x="2364" y="182"/>
                  <a:pt x="2364" y="182"/>
                </a:cubicBezTo>
                <a:cubicBezTo>
                  <a:pt x="2364" y="174"/>
                  <a:pt x="2364" y="174"/>
                  <a:pt x="2364" y="174"/>
                </a:cubicBezTo>
                <a:moveTo>
                  <a:pt x="2345" y="257"/>
                </a:moveTo>
                <a:cubicBezTo>
                  <a:pt x="2341" y="257"/>
                  <a:pt x="2341" y="257"/>
                  <a:pt x="2341" y="257"/>
                </a:cubicBezTo>
                <a:cubicBezTo>
                  <a:pt x="2341" y="252"/>
                  <a:pt x="2341" y="252"/>
                  <a:pt x="2341" y="252"/>
                </a:cubicBezTo>
                <a:cubicBezTo>
                  <a:pt x="2345" y="252"/>
                  <a:pt x="2345" y="252"/>
                  <a:pt x="2345" y="252"/>
                </a:cubicBezTo>
                <a:cubicBezTo>
                  <a:pt x="2345" y="257"/>
                  <a:pt x="2345" y="257"/>
                  <a:pt x="2345" y="257"/>
                </a:cubicBezTo>
                <a:moveTo>
                  <a:pt x="2364" y="262"/>
                </a:moveTo>
                <a:cubicBezTo>
                  <a:pt x="2356" y="262"/>
                  <a:pt x="2356" y="262"/>
                  <a:pt x="2356" y="262"/>
                </a:cubicBezTo>
                <a:cubicBezTo>
                  <a:pt x="2356" y="262"/>
                  <a:pt x="2356" y="262"/>
                  <a:pt x="2356" y="262"/>
                </a:cubicBezTo>
                <a:cubicBezTo>
                  <a:pt x="2364" y="262"/>
                  <a:pt x="2364" y="262"/>
                  <a:pt x="2364" y="262"/>
                </a:cubicBezTo>
                <a:cubicBezTo>
                  <a:pt x="2364" y="262"/>
                  <a:pt x="2364" y="262"/>
                  <a:pt x="2364" y="262"/>
                </a:cubicBezTo>
                <a:moveTo>
                  <a:pt x="2366" y="232"/>
                </a:moveTo>
                <a:cubicBezTo>
                  <a:pt x="2356" y="232"/>
                  <a:pt x="2356" y="232"/>
                  <a:pt x="2356" y="232"/>
                </a:cubicBezTo>
                <a:cubicBezTo>
                  <a:pt x="2356" y="219"/>
                  <a:pt x="2356" y="219"/>
                  <a:pt x="2356" y="219"/>
                </a:cubicBezTo>
                <a:cubicBezTo>
                  <a:pt x="2358" y="219"/>
                  <a:pt x="2358" y="219"/>
                  <a:pt x="2358" y="219"/>
                </a:cubicBezTo>
                <a:cubicBezTo>
                  <a:pt x="2358" y="230"/>
                  <a:pt x="2358" y="230"/>
                  <a:pt x="2358" y="230"/>
                </a:cubicBezTo>
                <a:cubicBezTo>
                  <a:pt x="2366" y="230"/>
                  <a:pt x="2366" y="230"/>
                  <a:pt x="2366" y="230"/>
                </a:cubicBezTo>
                <a:cubicBezTo>
                  <a:pt x="2366" y="232"/>
                  <a:pt x="2366" y="232"/>
                  <a:pt x="2366" y="232"/>
                </a:cubicBezTo>
                <a:moveTo>
                  <a:pt x="2366" y="196"/>
                </a:moveTo>
                <a:cubicBezTo>
                  <a:pt x="2364" y="196"/>
                  <a:pt x="2364" y="196"/>
                  <a:pt x="2364" y="196"/>
                </a:cubicBezTo>
                <a:cubicBezTo>
                  <a:pt x="2364" y="188"/>
                  <a:pt x="2364" y="188"/>
                  <a:pt x="2364" y="188"/>
                </a:cubicBezTo>
                <a:cubicBezTo>
                  <a:pt x="2437" y="188"/>
                  <a:pt x="2437" y="188"/>
                  <a:pt x="2437" y="188"/>
                </a:cubicBezTo>
                <a:cubicBezTo>
                  <a:pt x="2437" y="193"/>
                  <a:pt x="2437" y="193"/>
                  <a:pt x="2437" y="193"/>
                </a:cubicBezTo>
                <a:cubicBezTo>
                  <a:pt x="2407" y="193"/>
                  <a:pt x="2407" y="193"/>
                  <a:pt x="2407" y="193"/>
                </a:cubicBezTo>
                <a:cubicBezTo>
                  <a:pt x="2407" y="196"/>
                  <a:pt x="2407" y="196"/>
                  <a:pt x="2407" y="196"/>
                </a:cubicBezTo>
                <a:cubicBezTo>
                  <a:pt x="2392" y="196"/>
                  <a:pt x="2392" y="196"/>
                  <a:pt x="2392" y="196"/>
                </a:cubicBezTo>
                <a:cubicBezTo>
                  <a:pt x="2392" y="192"/>
                  <a:pt x="2392" y="192"/>
                  <a:pt x="2392" y="192"/>
                </a:cubicBezTo>
                <a:cubicBezTo>
                  <a:pt x="2366" y="192"/>
                  <a:pt x="2366" y="192"/>
                  <a:pt x="2366" y="192"/>
                </a:cubicBezTo>
                <a:cubicBezTo>
                  <a:pt x="2366" y="196"/>
                  <a:pt x="2366" y="196"/>
                  <a:pt x="2366" y="196"/>
                </a:cubicBezTo>
                <a:moveTo>
                  <a:pt x="2398" y="300"/>
                </a:moveTo>
                <a:cubicBezTo>
                  <a:pt x="2398" y="300"/>
                  <a:pt x="2398" y="300"/>
                  <a:pt x="2398" y="300"/>
                </a:cubicBezTo>
                <a:cubicBezTo>
                  <a:pt x="2398" y="295"/>
                  <a:pt x="2398" y="295"/>
                  <a:pt x="2398" y="295"/>
                </a:cubicBezTo>
                <a:cubicBezTo>
                  <a:pt x="2391" y="295"/>
                  <a:pt x="2391" y="295"/>
                  <a:pt x="2391" y="295"/>
                </a:cubicBezTo>
                <a:cubicBezTo>
                  <a:pt x="2391" y="287"/>
                  <a:pt x="2391" y="287"/>
                  <a:pt x="2391" y="287"/>
                </a:cubicBezTo>
                <a:cubicBezTo>
                  <a:pt x="2398" y="287"/>
                  <a:pt x="2398" y="287"/>
                  <a:pt x="2398" y="287"/>
                </a:cubicBezTo>
                <a:cubicBezTo>
                  <a:pt x="2398" y="300"/>
                  <a:pt x="2398" y="300"/>
                  <a:pt x="2398" y="300"/>
                </a:cubicBezTo>
                <a:moveTo>
                  <a:pt x="2403" y="247"/>
                </a:moveTo>
                <a:cubicBezTo>
                  <a:pt x="2393" y="247"/>
                  <a:pt x="2393" y="247"/>
                  <a:pt x="2393" y="247"/>
                </a:cubicBezTo>
                <a:cubicBezTo>
                  <a:pt x="2393" y="234"/>
                  <a:pt x="2393" y="234"/>
                  <a:pt x="2393" y="234"/>
                </a:cubicBezTo>
                <a:cubicBezTo>
                  <a:pt x="2403" y="234"/>
                  <a:pt x="2403" y="234"/>
                  <a:pt x="2403" y="234"/>
                </a:cubicBezTo>
                <a:cubicBezTo>
                  <a:pt x="2403" y="247"/>
                  <a:pt x="2403" y="247"/>
                  <a:pt x="2403" y="247"/>
                </a:cubicBezTo>
                <a:moveTo>
                  <a:pt x="2392" y="211"/>
                </a:moveTo>
                <a:cubicBezTo>
                  <a:pt x="2392" y="201"/>
                  <a:pt x="2392" y="201"/>
                  <a:pt x="2392" y="201"/>
                </a:cubicBezTo>
                <a:cubicBezTo>
                  <a:pt x="2407" y="201"/>
                  <a:pt x="2407" y="201"/>
                  <a:pt x="2407" y="201"/>
                </a:cubicBezTo>
                <a:cubicBezTo>
                  <a:pt x="2407" y="211"/>
                  <a:pt x="2407" y="211"/>
                  <a:pt x="2407" y="211"/>
                </a:cubicBezTo>
                <a:cubicBezTo>
                  <a:pt x="2392" y="211"/>
                  <a:pt x="2392" y="211"/>
                  <a:pt x="2392" y="211"/>
                </a:cubicBezTo>
              </a:path>
            </a:pathLst>
          </a:custGeom>
          <a:solidFill>
            <a:schemeClr val="bg2">
              <a:lumMod val="95000"/>
            </a:schemeClr>
          </a:solidFill>
          <a:ln>
            <a:noFill/>
          </a:ln>
          <a:extLst/>
        </p:spPr>
        <p:txBody>
          <a:bodyPr vert="horz" wrap="square" lIns="91440" tIns="45720" rIns="91440" bIns="45720" numCol="1" anchor="t" anchorCtr="0" compatLnSpc="1">
            <a:prstTxWarp prst="textNoShape">
              <a:avLst/>
            </a:prstTxWarp>
          </a:bodyPr>
          <a:lstStyle/>
          <a:p>
            <a:endParaRPr lang="en-US">
              <a:latin typeface="+mn-lt"/>
            </a:endParaRPr>
          </a:p>
        </p:txBody>
      </p:sp>
      <p:grpSp>
        <p:nvGrpSpPr>
          <p:cNvPr id="400" name="Group 399">
            <a:extLst>
              <a:ext uri="{FF2B5EF4-FFF2-40B4-BE49-F238E27FC236}">
                <a16:creationId xmlns:a16="http://schemas.microsoft.com/office/drawing/2014/main" id="{C354AD5A-FFD4-460C-988F-F6537C3D1BB6}"/>
              </a:ext>
            </a:extLst>
          </p:cNvPr>
          <p:cNvGrpSpPr/>
          <p:nvPr/>
        </p:nvGrpSpPr>
        <p:grpSpPr>
          <a:xfrm>
            <a:off x="756761" y="3753320"/>
            <a:ext cx="2947493" cy="684262"/>
            <a:chOff x="1290159" y="4037158"/>
            <a:chExt cx="1724855" cy="400427"/>
          </a:xfrm>
        </p:grpSpPr>
        <p:sp>
          <p:nvSpPr>
            <p:cNvPr id="25" name="Rectangle 138">
              <a:extLst>
                <a:ext uri="{FF2B5EF4-FFF2-40B4-BE49-F238E27FC236}">
                  <a16:creationId xmlns:a16="http://schemas.microsoft.com/office/drawing/2014/main" id="{1989A639-0EC9-4950-9845-C426F772AD50}"/>
                </a:ext>
              </a:extLst>
            </p:cNvPr>
            <p:cNvSpPr>
              <a:spLocks noChangeArrowheads="1"/>
            </p:cNvSpPr>
            <p:nvPr/>
          </p:nvSpPr>
          <p:spPr bwMode="auto">
            <a:xfrm>
              <a:off x="1998584" y="4350314"/>
              <a:ext cx="15401" cy="8727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26" name="Rectangle 139">
              <a:extLst>
                <a:ext uri="{FF2B5EF4-FFF2-40B4-BE49-F238E27FC236}">
                  <a16:creationId xmlns:a16="http://schemas.microsoft.com/office/drawing/2014/main" id="{A80994D2-B63E-4366-B9BA-83FD2F5AFA3E}"/>
                </a:ext>
              </a:extLst>
            </p:cNvPr>
            <p:cNvSpPr>
              <a:spLocks noChangeArrowheads="1"/>
            </p:cNvSpPr>
            <p:nvPr/>
          </p:nvSpPr>
          <p:spPr bwMode="auto">
            <a:xfrm>
              <a:off x="1998584" y="4350315"/>
              <a:ext cx="15401" cy="87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27" name="Oval 140">
              <a:extLst>
                <a:ext uri="{FF2B5EF4-FFF2-40B4-BE49-F238E27FC236}">
                  <a16:creationId xmlns:a16="http://schemas.microsoft.com/office/drawing/2014/main" id="{55E69E6B-3EFF-4F3B-BDCE-61B45D88E3B6}"/>
                </a:ext>
              </a:extLst>
            </p:cNvPr>
            <p:cNvSpPr>
              <a:spLocks noChangeArrowheads="1"/>
            </p:cNvSpPr>
            <p:nvPr/>
          </p:nvSpPr>
          <p:spPr bwMode="auto">
            <a:xfrm>
              <a:off x="1890780" y="4037168"/>
              <a:ext cx="238708" cy="325980"/>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28" name="Freeform 141">
              <a:extLst>
                <a:ext uri="{FF2B5EF4-FFF2-40B4-BE49-F238E27FC236}">
                  <a16:creationId xmlns:a16="http://schemas.microsoft.com/office/drawing/2014/main" id="{3B47467A-12E8-4610-A25A-C4E7A0FB4A76}"/>
                </a:ext>
              </a:extLst>
            </p:cNvPr>
            <p:cNvSpPr>
              <a:spLocks noEditPoints="1"/>
            </p:cNvSpPr>
            <p:nvPr/>
          </p:nvSpPr>
          <p:spPr bwMode="auto">
            <a:xfrm>
              <a:off x="2003716" y="4037168"/>
              <a:ext cx="5133" cy="0"/>
            </a:xfrm>
            <a:custGeom>
              <a:avLst/>
              <a:gdLst>
                <a:gd name="T0" fmla="*/ 0 w 1"/>
                <a:gd name="T1" fmla="*/ 0 w 1"/>
                <a:gd name="T2" fmla="*/ 0 w 1"/>
                <a:gd name="T3" fmla="*/ 0 w 1"/>
                <a:gd name="T4" fmla="*/ 0 w 1"/>
                <a:gd name="T5" fmla="*/ 0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0" y="0"/>
                    <a:pt x="0" y="0"/>
                  </a:cubicBezTo>
                  <a:cubicBezTo>
                    <a:pt x="0" y="0"/>
                    <a:pt x="1" y="0"/>
                    <a:pt x="1" y="0"/>
                  </a:cubicBezTo>
                </a:path>
              </a:pathLst>
            </a:custGeom>
            <a:solidFill>
              <a:srgbClr val="C5B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29" name="Freeform 142">
              <a:extLst>
                <a:ext uri="{FF2B5EF4-FFF2-40B4-BE49-F238E27FC236}">
                  <a16:creationId xmlns:a16="http://schemas.microsoft.com/office/drawing/2014/main" id="{6CF10C21-58ED-4832-BB7A-8F432957E4D0}"/>
                </a:ext>
              </a:extLst>
            </p:cNvPr>
            <p:cNvSpPr>
              <a:spLocks/>
            </p:cNvSpPr>
            <p:nvPr/>
          </p:nvSpPr>
          <p:spPr bwMode="auto">
            <a:xfrm>
              <a:off x="1998584" y="4037168"/>
              <a:ext cx="110371" cy="325980"/>
            </a:xfrm>
            <a:custGeom>
              <a:avLst/>
              <a:gdLst>
                <a:gd name="T0" fmla="*/ 2 w 22"/>
                <a:gd name="T1" fmla="*/ 0 h 66"/>
                <a:gd name="T2" fmla="*/ 2 w 22"/>
                <a:gd name="T3" fmla="*/ 0 h 66"/>
                <a:gd name="T4" fmla="*/ 2 w 22"/>
                <a:gd name="T5" fmla="*/ 0 h 66"/>
                <a:gd name="T6" fmla="*/ 1 w 22"/>
                <a:gd name="T7" fmla="*/ 0 h 66"/>
                <a:gd name="T8" fmla="*/ 1 w 22"/>
                <a:gd name="T9" fmla="*/ 0 h 66"/>
                <a:gd name="T10" fmla="*/ 1 w 22"/>
                <a:gd name="T11" fmla="*/ 0 h 66"/>
                <a:gd name="T12" fmla="*/ 1 w 22"/>
                <a:gd name="T13" fmla="*/ 0 h 66"/>
                <a:gd name="T14" fmla="*/ 1 w 22"/>
                <a:gd name="T15" fmla="*/ 0 h 66"/>
                <a:gd name="T16" fmla="*/ 0 w 22"/>
                <a:gd name="T17" fmla="*/ 0 h 66"/>
                <a:gd name="T18" fmla="*/ 16 w 22"/>
                <a:gd name="T19" fmla="*/ 50 h 66"/>
                <a:gd name="T20" fmla="*/ 0 w 22"/>
                <a:gd name="T21" fmla="*/ 66 h 66"/>
                <a:gd name="T22" fmla="*/ 2 w 22"/>
                <a:gd name="T23" fmla="*/ 66 h 66"/>
                <a:gd name="T24" fmla="*/ 19 w 22"/>
                <a:gd name="T25" fmla="*/ 61 h 66"/>
                <a:gd name="T26" fmla="*/ 18 w 22"/>
                <a:gd name="T27" fmla="*/ 57 h 66"/>
                <a:gd name="T28" fmla="*/ 22 w 22"/>
                <a:gd name="T29" fmla="*/ 33 h 66"/>
                <a:gd name="T30" fmla="*/ 2 w 22"/>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66">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9" y="3"/>
                    <a:pt x="16" y="41"/>
                    <a:pt x="16" y="50"/>
                  </a:cubicBezTo>
                  <a:cubicBezTo>
                    <a:pt x="16" y="58"/>
                    <a:pt x="9" y="65"/>
                    <a:pt x="0" y="66"/>
                  </a:cubicBezTo>
                  <a:cubicBezTo>
                    <a:pt x="1" y="66"/>
                    <a:pt x="1" y="66"/>
                    <a:pt x="2" y="66"/>
                  </a:cubicBezTo>
                  <a:cubicBezTo>
                    <a:pt x="8" y="66"/>
                    <a:pt x="14" y="64"/>
                    <a:pt x="19" y="61"/>
                  </a:cubicBezTo>
                  <a:cubicBezTo>
                    <a:pt x="18" y="60"/>
                    <a:pt x="18" y="58"/>
                    <a:pt x="18" y="57"/>
                  </a:cubicBezTo>
                  <a:cubicBezTo>
                    <a:pt x="18" y="53"/>
                    <a:pt x="20" y="42"/>
                    <a:pt x="22" y="33"/>
                  </a:cubicBezTo>
                  <a:cubicBezTo>
                    <a:pt x="18" y="18"/>
                    <a:pt x="10" y="0"/>
                    <a:pt x="2"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0" name="Rectangle 143">
              <a:extLst>
                <a:ext uri="{FF2B5EF4-FFF2-40B4-BE49-F238E27FC236}">
                  <a16:creationId xmlns:a16="http://schemas.microsoft.com/office/drawing/2014/main" id="{758F6A6B-66A2-47A0-9A03-B4DEC1DC21E6}"/>
                </a:ext>
              </a:extLst>
            </p:cNvPr>
            <p:cNvSpPr>
              <a:spLocks noChangeArrowheads="1"/>
            </p:cNvSpPr>
            <p:nvPr/>
          </p:nvSpPr>
          <p:spPr bwMode="auto">
            <a:xfrm>
              <a:off x="2306592" y="4350312"/>
              <a:ext cx="10267" cy="8727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1" name="Rectangle 144">
              <a:extLst>
                <a:ext uri="{FF2B5EF4-FFF2-40B4-BE49-F238E27FC236}">
                  <a16:creationId xmlns:a16="http://schemas.microsoft.com/office/drawing/2014/main" id="{82BC12A5-BD98-4BA3-8213-31B372435F9A}"/>
                </a:ext>
              </a:extLst>
            </p:cNvPr>
            <p:cNvSpPr>
              <a:spLocks noChangeArrowheads="1"/>
            </p:cNvSpPr>
            <p:nvPr/>
          </p:nvSpPr>
          <p:spPr bwMode="auto">
            <a:xfrm>
              <a:off x="2306592" y="4350306"/>
              <a:ext cx="10267" cy="87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2" name="Oval 145">
              <a:extLst>
                <a:ext uri="{FF2B5EF4-FFF2-40B4-BE49-F238E27FC236}">
                  <a16:creationId xmlns:a16="http://schemas.microsoft.com/office/drawing/2014/main" id="{EE030827-D65B-4CF1-842A-65B8AD7B89B8}"/>
                </a:ext>
              </a:extLst>
            </p:cNvPr>
            <p:cNvSpPr>
              <a:spLocks noChangeArrowheads="1"/>
            </p:cNvSpPr>
            <p:nvPr/>
          </p:nvSpPr>
          <p:spPr bwMode="auto">
            <a:xfrm>
              <a:off x="2193656" y="4037161"/>
              <a:ext cx="236142" cy="325979"/>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3" name="Freeform 146">
              <a:extLst>
                <a:ext uri="{FF2B5EF4-FFF2-40B4-BE49-F238E27FC236}">
                  <a16:creationId xmlns:a16="http://schemas.microsoft.com/office/drawing/2014/main" id="{0EAD2FAB-D61D-4ECA-905F-D3714CC3FA35}"/>
                </a:ext>
              </a:extLst>
            </p:cNvPr>
            <p:cNvSpPr>
              <a:spLocks noEditPoints="1"/>
            </p:cNvSpPr>
            <p:nvPr/>
          </p:nvSpPr>
          <p:spPr bwMode="auto">
            <a:xfrm>
              <a:off x="2311726" y="40371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5B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4" name="Freeform 147">
              <a:extLst>
                <a:ext uri="{FF2B5EF4-FFF2-40B4-BE49-F238E27FC236}">
                  <a16:creationId xmlns:a16="http://schemas.microsoft.com/office/drawing/2014/main" id="{93847731-7331-4CE3-BB77-5D0FFF078A2E}"/>
                </a:ext>
              </a:extLst>
            </p:cNvPr>
            <p:cNvSpPr>
              <a:spLocks/>
            </p:cNvSpPr>
            <p:nvPr/>
          </p:nvSpPr>
          <p:spPr bwMode="auto">
            <a:xfrm>
              <a:off x="2306592" y="4037158"/>
              <a:ext cx="123205" cy="325979"/>
            </a:xfrm>
            <a:custGeom>
              <a:avLst/>
              <a:gdLst>
                <a:gd name="T0" fmla="*/ 1 w 25"/>
                <a:gd name="T1" fmla="*/ 0 h 66"/>
                <a:gd name="T2" fmla="*/ 1 w 25"/>
                <a:gd name="T3" fmla="*/ 0 h 66"/>
                <a:gd name="T4" fmla="*/ 1 w 25"/>
                <a:gd name="T5" fmla="*/ 0 h 66"/>
                <a:gd name="T6" fmla="*/ 1 w 25"/>
                <a:gd name="T7" fmla="*/ 0 h 66"/>
                <a:gd name="T8" fmla="*/ 1 w 25"/>
                <a:gd name="T9" fmla="*/ 0 h 66"/>
                <a:gd name="T10" fmla="*/ 1 w 25"/>
                <a:gd name="T11" fmla="*/ 0 h 66"/>
                <a:gd name="T12" fmla="*/ 1 w 25"/>
                <a:gd name="T13" fmla="*/ 0 h 66"/>
                <a:gd name="T14" fmla="*/ 1 w 25"/>
                <a:gd name="T15" fmla="*/ 0 h 66"/>
                <a:gd name="T16" fmla="*/ 0 w 25"/>
                <a:gd name="T17" fmla="*/ 0 h 66"/>
                <a:gd name="T18" fmla="*/ 15 w 25"/>
                <a:gd name="T19" fmla="*/ 50 h 66"/>
                <a:gd name="T20" fmla="*/ 0 w 25"/>
                <a:gd name="T21" fmla="*/ 66 h 66"/>
                <a:gd name="T22" fmla="*/ 1 w 25"/>
                <a:gd name="T23" fmla="*/ 66 h 66"/>
                <a:gd name="T24" fmla="*/ 25 w 25"/>
                <a:gd name="T25" fmla="*/ 50 h 66"/>
                <a:gd name="T26" fmla="*/ 1 w 2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6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9" y="3"/>
                    <a:pt x="15" y="41"/>
                    <a:pt x="15" y="50"/>
                  </a:cubicBezTo>
                  <a:cubicBezTo>
                    <a:pt x="15" y="58"/>
                    <a:pt x="9" y="65"/>
                    <a:pt x="0" y="66"/>
                  </a:cubicBezTo>
                  <a:cubicBezTo>
                    <a:pt x="0" y="66"/>
                    <a:pt x="1" y="66"/>
                    <a:pt x="1" y="66"/>
                  </a:cubicBezTo>
                  <a:cubicBezTo>
                    <a:pt x="14" y="66"/>
                    <a:pt x="25" y="59"/>
                    <a:pt x="25" y="50"/>
                  </a:cubicBezTo>
                  <a:cubicBezTo>
                    <a:pt x="25" y="41"/>
                    <a:pt x="14" y="0"/>
                    <a:pt x="1"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5" name="Rectangle 148">
              <a:extLst>
                <a:ext uri="{FF2B5EF4-FFF2-40B4-BE49-F238E27FC236}">
                  <a16:creationId xmlns:a16="http://schemas.microsoft.com/office/drawing/2014/main" id="{C74F38F7-5651-46B9-ADD4-F131C1123970}"/>
                </a:ext>
              </a:extLst>
            </p:cNvPr>
            <p:cNvSpPr>
              <a:spLocks noChangeArrowheads="1"/>
            </p:cNvSpPr>
            <p:nvPr/>
          </p:nvSpPr>
          <p:spPr bwMode="auto">
            <a:xfrm>
              <a:off x="2147455" y="4368271"/>
              <a:ext cx="5133" cy="69302"/>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6" name="Rectangle 149">
              <a:extLst>
                <a:ext uri="{FF2B5EF4-FFF2-40B4-BE49-F238E27FC236}">
                  <a16:creationId xmlns:a16="http://schemas.microsoft.com/office/drawing/2014/main" id="{4B0C1B6D-5178-4C25-9CAA-F8B0BA315F3F}"/>
                </a:ext>
              </a:extLst>
            </p:cNvPr>
            <p:cNvSpPr>
              <a:spLocks noChangeArrowheads="1"/>
            </p:cNvSpPr>
            <p:nvPr/>
          </p:nvSpPr>
          <p:spPr bwMode="auto">
            <a:xfrm>
              <a:off x="2147455" y="4368272"/>
              <a:ext cx="5133" cy="69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7" name="Oval 150">
              <a:extLst>
                <a:ext uri="{FF2B5EF4-FFF2-40B4-BE49-F238E27FC236}">
                  <a16:creationId xmlns:a16="http://schemas.microsoft.com/office/drawing/2014/main" id="{9C689E8E-C2AF-4CE6-A3CA-E89FBE1EF12F}"/>
                </a:ext>
              </a:extLst>
            </p:cNvPr>
            <p:cNvSpPr>
              <a:spLocks noChangeArrowheads="1"/>
            </p:cNvSpPr>
            <p:nvPr/>
          </p:nvSpPr>
          <p:spPr bwMode="auto">
            <a:xfrm>
              <a:off x="2088420" y="4126993"/>
              <a:ext cx="123205" cy="251543"/>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8" name="Freeform 151">
              <a:extLst>
                <a:ext uri="{FF2B5EF4-FFF2-40B4-BE49-F238E27FC236}">
                  <a16:creationId xmlns:a16="http://schemas.microsoft.com/office/drawing/2014/main" id="{36FD3866-C26F-4B00-8203-3CD4BFD1458F}"/>
                </a:ext>
              </a:extLst>
            </p:cNvPr>
            <p:cNvSpPr>
              <a:spLocks/>
            </p:cNvSpPr>
            <p:nvPr/>
          </p:nvSpPr>
          <p:spPr bwMode="auto">
            <a:xfrm>
              <a:off x="2147455" y="4126995"/>
              <a:ext cx="64169" cy="251543"/>
            </a:xfrm>
            <a:custGeom>
              <a:avLst/>
              <a:gdLst>
                <a:gd name="T0" fmla="*/ 1 w 13"/>
                <a:gd name="T1" fmla="*/ 0 h 51"/>
                <a:gd name="T2" fmla="*/ 1 w 13"/>
                <a:gd name="T3" fmla="*/ 0 h 51"/>
                <a:gd name="T4" fmla="*/ 0 w 13"/>
                <a:gd name="T5" fmla="*/ 0 h 51"/>
                <a:gd name="T6" fmla="*/ 8 w 13"/>
                <a:gd name="T7" fmla="*/ 39 h 51"/>
                <a:gd name="T8" fmla="*/ 0 w 13"/>
                <a:gd name="T9" fmla="*/ 51 h 51"/>
                <a:gd name="T10" fmla="*/ 1 w 13"/>
                <a:gd name="T11" fmla="*/ 51 h 51"/>
                <a:gd name="T12" fmla="*/ 13 w 13"/>
                <a:gd name="T13" fmla="*/ 39 h 51"/>
                <a:gd name="T14" fmla="*/ 11 w 13"/>
                <a:gd name="T15" fmla="*/ 22 h 51"/>
                <a:gd name="T16" fmla="*/ 1 w 13"/>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1">
                  <a:moveTo>
                    <a:pt x="1" y="0"/>
                  </a:moveTo>
                  <a:cubicBezTo>
                    <a:pt x="1" y="0"/>
                    <a:pt x="1" y="0"/>
                    <a:pt x="1" y="0"/>
                  </a:cubicBezTo>
                  <a:cubicBezTo>
                    <a:pt x="0" y="0"/>
                    <a:pt x="0" y="0"/>
                    <a:pt x="0" y="0"/>
                  </a:cubicBezTo>
                  <a:cubicBezTo>
                    <a:pt x="4" y="2"/>
                    <a:pt x="8" y="32"/>
                    <a:pt x="8" y="39"/>
                  </a:cubicBezTo>
                  <a:cubicBezTo>
                    <a:pt x="8" y="45"/>
                    <a:pt x="4" y="51"/>
                    <a:pt x="0" y="51"/>
                  </a:cubicBezTo>
                  <a:cubicBezTo>
                    <a:pt x="1" y="51"/>
                    <a:pt x="1" y="51"/>
                    <a:pt x="1" y="51"/>
                  </a:cubicBezTo>
                  <a:cubicBezTo>
                    <a:pt x="7" y="51"/>
                    <a:pt x="13" y="46"/>
                    <a:pt x="13" y="39"/>
                  </a:cubicBezTo>
                  <a:cubicBezTo>
                    <a:pt x="13" y="36"/>
                    <a:pt x="12" y="29"/>
                    <a:pt x="11" y="22"/>
                  </a:cubicBezTo>
                  <a:cubicBezTo>
                    <a:pt x="8" y="11"/>
                    <a:pt x="5" y="0"/>
                    <a:pt x="1"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39" name="Freeform 255">
              <a:extLst>
                <a:ext uri="{FF2B5EF4-FFF2-40B4-BE49-F238E27FC236}">
                  <a16:creationId xmlns:a16="http://schemas.microsoft.com/office/drawing/2014/main" id="{4E293BDE-5EA2-4D69-843C-B05C4E29DC55}"/>
                </a:ext>
              </a:extLst>
            </p:cNvPr>
            <p:cNvSpPr>
              <a:spLocks/>
            </p:cNvSpPr>
            <p:nvPr/>
          </p:nvSpPr>
          <p:spPr bwMode="auto">
            <a:xfrm>
              <a:off x="1290159" y="4229667"/>
              <a:ext cx="639120" cy="200206"/>
            </a:xfrm>
            <a:custGeom>
              <a:avLst/>
              <a:gdLst>
                <a:gd name="T0" fmla="*/ 0 w 129"/>
                <a:gd name="T1" fmla="*/ 40 h 40"/>
                <a:gd name="T2" fmla="*/ 129 w 129"/>
                <a:gd name="T3" fmla="*/ 40 h 40"/>
                <a:gd name="T4" fmla="*/ 85 w 129"/>
                <a:gd name="T5" fmla="*/ 3 h 40"/>
                <a:gd name="T6" fmla="*/ 57 w 129"/>
                <a:gd name="T7" fmla="*/ 12 h 40"/>
                <a:gd name="T8" fmla="*/ 37 w 129"/>
                <a:gd name="T9" fmla="*/ 0 h 40"/>
                <a:gd name="T10" fmla="*/ 13 w 129"/>
                <a:gd name="T11" fmla="*/ 23 h 40"/>
                <a:gd name="T12" fmla="*/ 13 w 129"/>
                <a:gd name="T13" fmla="*/ 28 h 40"/>
                <a:gd name="T14" fmla="*/ 0 w 12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
                  <a:moveTo>
                    <a:pt x="0" y="40"/>
                  </a:moveTo>
                  <a:cubicBezTo>
                    <a:pt x="129" y="40"/>
                    <a:pt x="129" y="40"/>
                    <a:pt x="129" y="40"/>
                  </a:cubicBezTo>
                  <a:cubicBezTo>
                    <a:pt x="125" y="19"/>
                    <a:pt x="107" y="3"/>
                    <a:pt x="85" y="3"/>
                  </a:cubicBezTo>
                  <a:cubicBezTo>
                    <a:pt x="74" y="3"/>
                    <a:pt x="65" y="6"/>
                    <a:pt x="57" y="12"/>
                  </a:cubicBezTo>
                  <a:cubicBezTo>
                    <a:pt x="53" y="5"/>
                    <a:pt x="46" y="0"/>
                    <a:pt x="37" y="0"/>
                  </a:cubicBezTo>
                  <a:cubicBezTo>
                    <a:pt x="24" y="0"/>
                    <a:pt x="13" y="10"/>
                    <a:pt x="13" y="23"/>
                  </a:cubicBezTo>
                  <a:cubicBezTo>
                    <a:pt x="13" y="25"/>
                    <a:pt x="13" y="26"/>
                    <a:pt x="13" y="28"/>
                  </a:cubicBezTo>
                  <a:cubicBezTo>
                    <a:pt x="7" y="30"/>
                    <a:pt x="3" y="35"/>
                    <a:pt x="0" y="40"/>
                  </a:cubicBezTo>
                  <a:close/>
                </a:path>
              </a:pathLst>
            </a:cu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0" name="Freeform 256">
              <a:extLst>
                <a:ext uri="{FF2B5EF4-FFF2-40B4-BE49-F238E27FC236}">
                  <a16:creationId xmlns:a16="http://schemas.microsoft.com/office/drawing/2014/main" id="{C5D91EA1-D65E-4403-B01C-0E199B527EF9}"/>
                </a:ext>
              </a:extLst>
            </p:cNvPr>
            <p:cNvSpPr>
              <a:spLocks/>
            </p:cNvSpPr>
            <p:nvPr/>
          </p:nvSpPr>
          <p:spPr bwMode="auto">
            <a:xfrm>
              <a:off x="2375894" y="4229667"/>
              <a:ext cx="639120" cy="200206"/>
            </a:xfrm>
            <a:custGeom>
              <a:avLst/>
              <a:gdLst>
                <a:gd name="T0" fmla="*/ 0 w 129"/>
                <a:gd name="T1" fmla="*/ 40 h 40"/>
                <a:gd name="T2" fmla="*/ 129 w 129"/>
                <a:gd name="T3" fmla="*/ 40 h 40"/>
                <a:gd name="T4" fmla="*/ 85 w 129"/>
                <a:gd name="T5" fmla="*/ 3 h 40"/>
                <a:gd name="T6" fmla="*/ 58 w 129"/>
                <a:gd name="T7" fmla="*/ 12 h 40"/>
                <a:gd name="T8" fmla="*/ 37 w 129"/>
                <a:gd name="T9" fmla="*/ 0 h 40"/>
                <a:gd name="T10" fmla="*/ 13 w 129"/>
                <a:gd name="T11" fmla="*/ 23 h 40"/>
                <a:gd name="T12" fmla="*/ 14 w 129"/>
                <a:gd name="T13" fmla="*/ 28 h 40"/>
                <a:gd name="T14" fmla="*/ 0 w 12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
                  <a:moveTo>
                    <a:pt x="0" y="40"/>
                  </a:moveTo>
                  <a:cubicBezTo>
                    <a:pt x="129" y="40"/>
                    <a:pt x="129" y="40"/>
                    <a:pt x="129" y="40"/>
                  </a:cubicBezTo>
                  <a:cubicBezTo>
                    <a:pt x="126" y="19"/>
                    <a:pt x="107" y="3"/>
                    <a:pt x="85" y="3"/>
                  </a:cubicBezTo>
                  <a:cubicBezTo>
                    <a:pt x="75" y="3"/>
                    <a:pt x="65" y="6"/>
                    <a:pt x="58" y="12"/>
                  </a:cubicBezTo>
                  <a:cubicBezTo>
                    <a:pt x="54" y="5"/>
                    <a:pt x="46" y="0"/>
                    <a:pt x="37" y="0"/>
                  </a:cubicBezTo>
                  <a:cubicBezTo>
                    <a:pt x="24" y="0"/>
                    <a:pt x="13" y="10"/>
                    <a:pt x="13" y="23"/>
                  </a:cubicBezTo>
                  <a:cubicBezTo>
                    <a:pt x="13" y="25"/>
                    <a:pt x="13" y="26"/>
                    <a:pt x="14" y="28"/>
                  </a:cubicBezTo>
                  <a:cubicBezTo>
                    <a:pt x="8" y="30"/>
                    <a:pt x="3" y="35"/>
                    <a:pt x="0" y="40"/>
                  </a:cubicBezTo>
                  <a:close/>
                </a:path>
              </a:pathLst>
            </a:cu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nvGrpSpPr>
          <p:cNvPr id="71" name="Group 70">
            <a:extLst>
              <a:ext uri="{FF2B5EF4-FFF2-40B4-BE49-F238E27FC236}">
                <a16:creationId xmlns:a16="http://schemas.microsoft.com/office/drawing/2014/main" id="{99B8C841-C001-4460-A930-6162F2347383}"/>
              </a:ext>
            </a:extLst>
          </p:cNvPr>
          <p:cNvGrpSpPr/>
          <p:nvPr/>
        </p:nvGrpSpPr>
        <p:grpSpPr>
          <a:xfrm>
            <a:off x="-1" y="4363785"/>
            <a:ext cx="9144001" cy="339513"/>
            <a:chOff x="-166777" y="4363785"/>
            <a:chExt cx="9479884" cy="339513"/>
          </a:xfrm>
        </p:grpSpPr>
        <p:sp>
          <p:nvSpPr>
            <p:cNvPr id="399" name="Freeform 316">
              <a:extLst>
                <a:ext uri="{FF2B5EF4-FFF2-40B4-BE49-F238E27FC236}">
                  <a16:creationId xmlns:a16="http://schemas.microsoft.com/office/drawing/2014/main" id="{9706240C-860C-46C3-B1F0-A7541ECB06E5}"/>
                </a:ext>
              </a:extLst>
            </p:cNvPr>
            <p:cNvSpPr>
              <a:spLocks/>
            </p:cNvSpPr>
            <p:nvPr/>
          </p:nvSpPr>
          <p:spPr bwMode="auto">
            <a:xfrm>
              <a:off x="-166777" y="4491263"/>
              <a:ext cx="9479884" cy="212035"/>
            </a:xfrm>
            <a:prstGeom prst="rect">
              <a:avLst/>
            </a:prstGeom>
            <a:solidFill>
              <a:schemeClr val="bg2">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45" name="Rectangle 148">
              <a:extLst>
                <a:ext uri="{FF2B5EF4-FFF2-40B4-BE49-F238E27FC236}">
                  <a16:creationId xmlns:a16="http://schemas.microsoft.com/office/drawing/2014/main" id="{17E3A825-4AD2-42EF-AB68-044A4B6073C6}"/>
                </a:ext>
              </a:extLst>
            </p:cNvPr>
            <p:cNvSpPr>
              <a:spLocks noChangeArrowheads="1"/>
            </p:cNvSpPr>
            <p:nvPr/>
          </p:nvSpPr>
          <p:spPr bwMode="auto">
            <a:xfrm>
              <a:off x="736355" y="4363785"/>
              <a:ext cx="4571" cy="61711"/>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6" name="Rectangle 149">
              <a:extLst>
                <a:ext uri="{FF2B5EF4-FFF2-40B4-BE49-F238E27FC236}">
                  <a16:creationId xmlns:a16="http://schemas.microsoft.com/office/drawing/2014/main" id="{FA98614A-50F7-4C37-9C4F-C3340D80E424}"/>
                </a:ext>
              </a:extLst>
            </p:cNvPr>
            <p:cNvSpPr>
              <a:spLocks noChangeArrowheads="1"/>
            </p:cNvSpPr>
            <p:nvPr/>
          </p:nvSpPr>
          <p:spPr bwMode="auto">
            <a:xfrm>
              <a:off x="736355" y="4363785"/>
              <a:ext cx="4571" cy="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7" name="Freeform 316">
              <a:extLst>
                <a:ext uri="{FF2B5EF4-FFF2-40B4-BE49-F238E27FC236}">
                  <a16:creationId xmlns:a16="http://schemas.microsoft.com/office/drawing/2014/main" id="{914A85BD-3931-4849-95AB-3C84C9B17A97}"/>
                </a:ext>
              </a:extLst>
            </p:cNvPr>
            <p:cNvSpPr>
              <a:spLocks/>
            </p:cNvSpPr>
            <p:nvPr/>
          </p:nvSpPr>
          <p:spPr bwMode="auto">
            <a:xfrm>
              <a:off x="-166777" y="4420925"/>
              <a:ext cx="9479884" cy="212035"/>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48" name="Freeform 318">
              <a:extLst>
                <a:ext uri="{FF2B5EF4-FFF2-40B4-BE49-F238E27FC236}">
                  <a16:creationId xmlns:a16="http://schemas.microsoft.com/office/drawing/2014/main" id="{9C7BB17C-967E-4591-AD40-6782C294AFF0}"/>
                </a:ext>
              </a:extLst>
            </p:cNvPr>
            <p:cNvSpPr>
              <a:spLocks noEditPoints="1"/>
            </p:cNvSpPr>
            <p:nvPr/>
          </p:nvSpPr>
          <p:spPr bwMode="auto">
            <a:xfrm>
              <a:off x="649503"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2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8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5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1 w 466"/>
                <a:gd name="T61" fmla="*/ 2 h 4"/>
                <a:gd name="T62" fmla="*/ 177 w 466"/>
                <a:gd name="T63" fmla="*/ 4 h 4"/>
                <a:gd name="T64" fmla="*/ 160 w 466"/>
                <a:gd name="T65" fmla="*/ 2 h 4"/>
                <a:gd name="T66" fmla="*/ 177 w 466"/>
                <a:gd name="T67" fmla="*/ 0 h 4"/>
                <a:gd name="T68" fmla="*/ 177 w 466"/>
                <a:gd name="T69" fmla="*/ 4 h 4"/>
                <a:gd name="T70" fmla="*/ 129 w 466"/>
                <a:gd name="T71" fmla="*/ 4 h 4"/>
                <a:gd name="T72" fmla="*/ 129 w 466"/>
                <a:gd name="T73" fmla="*/ 0 h 4"/>
                <a:gd name="T74" fmla="*/ 147 w 466"/>
                <a:gd name="T75" fmla="*/ 2 h 4"/>
                <a:gd name="T76" fmla="*/ 113 w 466"/>
                <a:gd name="T77" fmla="*/ 4 h 4"/>
                <a:gd name="T78" fmla="*/ 96 w 466"/>
                <a:gd name="T79" fmla="*/ 2 h 4"/>
                <a:gd name="T80" fmla="*/ 113 w 466"/>
                <a:gd name="T81" fmla="*/ 0 h 4"/>
                <a:gd name="T82" fmla="*/ 113 w 466"/>
                <a:gd name="T83" fmla="*/ 4 h 4"/>
                <a:gd name="T84" fmla="*/ 65 w 466"/>
                <a:gd name="T85" fmla="*/ 4 h 4"/>
                <a:gd name="T86" fmla="*/ 65 w 466"/>
                <a:gd name="T87" fmla="*/ 0 h 4"/>
                <a:gd name="T88" fmla="*/ 83 w 466"/>
                <a:gd name="T89" fmla="*/ 2 h 4"/>
                <a:gd name="T90" fmla="*/ 49 w 466"/>
                <a:gd name="T91" fmla="*/ 4 h 4"/>
                <a:gd name="T92" fmla="*/ 32 w 466"/>
                <a:gd name="T93" fmla="*/ 2 h 4"/>
                <a:gd name="T94" fmla="*/ 49 w 466"/>
                <a:gd name="T95" fmla="*/ 0 h 4"/>
                <a:gd name="T96" fmla="*/ 49 w 466"/>
                <a:gd name="T97" fmla="*/ 4 h 4"/>
                <a:gd name="T98" fmla="*/ 2 w 466"/>
                <a:gd name="T99" fmla="*/ 4 h 4"/>
                <a:gd name="T100" fmla="*/ 2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4" y="1"/>
                    <a:pt x="434" y="2"/>
                  </a:cubicBezTo>
                  <a:cubicBezTo>
                    <a:pt x="434"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2" y="1"/>
                    <a:pt x="402" y="2"/>
                  </a:cubicBezTo>
                  <a:cubicBezTo>
                    <a:pt x="402"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1" y="4"/>
                    <a:pt x="320" y="3"/>
                    <a:pt x="320" y="2"/>
                  </a:cubicBezTo>
                  <a:cubicBezTo>
                    <a:pt x="320" y="1"/>
                    <a:pt x="321"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9" y="4"/>
                    <a:pt x="288" y="3"/>
                    <a:pt x="288" y="2"/>
                  </a:cubicBezTo>
                  <a:cubicBezTo>
                    <a:pt x="288" y="1"/>
                    <a:pt x="289"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7" y="4"/>
                    <a:pt x="256" y="3"/>
                    <a:pt x="256" y="2"/>
                  </a:cubicBezTo>
                  <a:cubicBezTo>
                    <a:pt x="256" y="1"/>
                    <a:pt x="257"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5" y="4"/>
                    <a:pt x="224" y="3"/>
                    <a:pt x="224" y="2"/>
                  </a:cubicBezTo>
                  <a:cubicBezTo>
                    <a:pt x="224" y="1"/>
                    <a:pt x="225"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3" y="4"/>
                    <a:pt x="192" y="3"/>
                    <a:pt x="192" y="2"/>
                  </a:cubicBezTo>
                  <a:cubicBezTo>
                    <a:pt x="192" y="1"/>
                    <a:pt x="193"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1" y="4"/>
                    <a:pt x="160" y="3"/>
                    <a:pt x="160" y="2"/>
                  </a:cubicBezTo>
                  <a:cubicBezTo>
                    <a:pt x="160" y="1"/>
                    <a:pt x="161" y="0"/>
                    <a:pt x="161" y="0"/>
                  </a:cubicBezTo>
                  <a:cubicBezTo>
                    <a:pt x="177" y="0"/>
                    <a:pt x="177" y="0"/>
                    <a:pt x="177" y="0"/>
                  </a:cubicBezTo>
                  <a:cubicBezTo>
                    <a:pt x="178" y="0"/>
                    <a:pt x="179" y="1"/>
                    <a:pt x="179" y="2"/>
                  </a:cubicBezTo>
                  <a:cubicBezTo>
                    <a:pt x="179" y="3"/>
                    <a:pt x="178" y="4"/>
                    <a:pt x="177" y="4"/>
                  </a:cubicBezTo>
                  <a:close/>
                  <a:moveTo>
                    <a:pt x="145" y="4"/>
                  </a:moveTo>
                  <a:cubicBezTo>
                    <a:pt x="129" y="4"/>
                    <a:pt x="129" y="4"/>
                    <a:pt x="129" y="4"/>
                  </a:cubicBezTo>
                  <a:cubicBezTo>
                    <a:pt x="129" y="4"/>
                    <a:pt x="128" y="3"/>
                    <a:pt x="128" y="2"/>
                  </a:cubicBezTo>
                  <a:cubicBezTo>
                    <a:pt x="128" y="1"/>
                    <a:pt x="129" y="0"/>
                    <a:pt x="129" y="0"/>
                  </a:cubicBezTo>
                  <a:cubicBezTo>
                    <a:pt x="145" y="0"/>
                    <a:pt x="145" y="0"/>
                    <a:pt x="145" y="0"/>
                  </a:cubicBezTo>
                  <a:cubicBezTo>
                    <a:pt x="146" y="0"/>
                    <a:pt x="147" y="1"/>
                    <a:pt x="147" y="2"/>
                  </a:cubicBezTo>
                  <a:cubicBezTo>
                    <a:pt x="147" y="3"/>
                    <a:pt x="146" y="4"/>
                    <a:pt x="145" y="4"/>
                  </a:cubicBezTo>
                  <a:close/>
                  <a:moveTo>
                    <a:pt x="113" y="4"/>
                  </a:moveTo>
                  <a:cubicBezTo>
                    <a:pt x="97" y="4"/>
                    <a:pt x="97" y="4"/>
                    <a:pt x="97" y="4"/>
                  </a:cubicBezTo>
                  <a:cubicBezTo>
                    <a:pt x="97" y="4"/>
                    <a:pt x="96" y="3"/>
                    <a:pt x="96" y="2"/>
                  </a:cubicBezTo>
                  <a:cubicBezTo>
                    <a:pt x="96" y="1"/>
                    <a:pt x="97"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4" y="4"/>
                    <a:pt x="34" y="4"/>
                    <a:pt x="34" y="4"/>
                  </a:cubicBezTo>
                  <a:cubicBezTo>
                    <a:pt x="33" y="4"/>
                    <a:pt x="32" y="3"/>
                    <a:pt x="32" y="2"/>
                  </a:cubicBezTo>
                  <a:cubicBezTo>
                    <a:pt x="32" y="1"/>
                    <a:pt x="33" y="0"/>
                    <a:pt x="34" y="0"/>
                  </a:cubicBezTo>
                  <a:cubicBezTo>
                    <a:pt x="49" y="0"/>
                    <a:pt x="49" y="0"/>
                    <a:pt x="49" y="0"/>
                  </a:cubicBezTo>
                  <a:cubicBezTo>
                    <a:pt x="50" y="0"/>
                    <a:pt x="51" y="1"/>
                    <a:pt x="51" y="2"/>
                  </a:cubicBezTo>
                  <a:cubicBezTo>
                    <a:pt x="51" y="3"/>
                    <a:pt x="50" y="4"/>
                    <a:pt x="49" y="4"/>
                  </a:cubicBezTo>
                  <a:close/>
                  <a:moveTo>
                    <a:pt x="18" y="4"/>
                  </a:moveTo>
                  <a:cubicBezTo>
                    <a:pt x="2" y="4"/>
                    <a:pt x="2" y="4"/>
                    <a:pt x="2" y="4"/>
                  </a:cubicBezTo>
                  <a:cubicBezTo>
                    <a:pt x="1" y="4"/>
                    <a:pt x="0" y="3"/>
                    <a:pt x="0" y="2"/>
                  </a:cubicBezTo>
                  <a:cubicBezTo>
                    <a:pt x="0" y="1"/>
                    <a:pt x="1" y="0"/>
                    <a:pt x="2" y="0"/>
                  </a:cubicBezTo>
                  <a:cubicBezTo>
                    <a:pt x="18" y="0"/>
                    <a:pt x="18" y="0"/>
                    <a:pt x="18" y="0"/>
                  </a:cubicBezTo>
                  <a:cubicBezTo>
                    <a:pt x="18" y="0"/>
                    <a:pt x="19" y="1"/>
                    <a:pt x="19" y="2"/>
                  </a:cubicBezTo>
                  <a:cubicBezTo>
                    <a:pt x="19" y="3"/>
                    <a:pt x="18"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9" name="Freeform 319">
              <a:extLst>
                <a:ext uri="{FF2B5EF4-FFF2-40B4-BE49-F238E27FC236}">
                  <a16:creationId xmlns:a16="http://schemas.microsoft.com/office/drawing/2014/main" id="{586DA273-46C6-4BA7-98D1-F54C730DDCC0}"/>
                </a:ext>
              </a:extLst>
            </p:cNvPr>
            <p:cNvSpPr>
              <a:spLocks/>
            </p:cNvSpPr>
            <p:nvPr/>
          </p:nvSpPr>
          <p:spPr bwMode="auto">
            <a:xfrm>
              <a:off x="2752251" y="4496350"/>
              <a:ext cx="47998" cy="18285"/>
            </a:xfrm>
            <a:custGeom>
              <a:avLst/>
              <a:gdLst>
                <a:gd name="T0" fmla="*/ 9 w 11"/>
                <a:gd name="T1" fmla="*/ 4 h 4"/>
                <a:gd name="T2" fmla="*/ 1 w 11"/>
                <a:gd name="T3" fmla="*/ 4 h 4"/>
                <a:gd name="T4" fmla="*/ 0 w 11"/>
                <a:gd name="T5" fmla="*/ 2 h 4"/>
                <a:gd name="T6" fmla="*/ 1 w 11"/>
                <a:gd name="T7" fmla="*/ 0 h 4"/>
                <a:gd name="T8" fmla="*/ 9 w 11"/>
                <a:gd name="T9" fmla="*/ 0 h 4"/>
                <a:gd name="T10" fmla="*/ 11 w 11"/>
                <a:gd name="T11" fmla="*/ 2 h 4"/>
                <a:gd name="T12" fmla="*/ 9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9" y="4"/>
                  </a:moveTo>
                  <a:cubicBezTo>
                    <a:pt x="1" y="4"/>
                    <a:pt x="1" y="4"/>
                    <a:pt x="1" y="4"/>
                  </a:cubicBezTo>
                  <a:cubicBezTo>
                    <a:pt x="1" y="4"/>
                    <a:pt x="0" y="3"/>
                    <a:pt x="0" y="2"/>
                  </a:cubicBezTo>
                  <a:cubicBezTo>
                    <a:pt x="0" y="1"/>
                    <a:pt x="1" y="0"/>
                    <a:pt x="1" y="0"/>
                  </a:cubicBezTo>
                  <a:cubicBezTo>
                    <a:pt x="9" y="0"/>
                    <a:pt x="9" y="0"/>
                    <a:pt x="9" y="0"/>
                  </a:cubicBezTo>
                  <a:cubicBezTo>
                    <a:pt x="10" y="0"/>
                    <a:pt x="11" y="1"/>
                    <a:pt x="11" y="2"/>
                  </a:cubicBezTo>
                  <a:cubicBezTo>
                    <a:pt x="11"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0" name="Freeform 320">
              <a:extLst>
                <a:ext uri="{FF2B5EF4-FFF2-40B4-BE49-F238E27FC236}">
                  <a16:creationId xmlns:a16="http://schemas.microsoft.com/office/drawing/2014/main" id="{DF551A92-A265-4FE0-8E9B-BA2D50031080}"/>
                </a:ext>
              </a:extLst>
            </p:cNvPr>
            <p:cNvSpPr>
              <a:spLocks/>
            </p:cNvSpPr>
            <p:nvPr/>
          </p:nvSpPr>
          <p:spPr bwMode="auto">
            <a:xfrm>
              <a:off x="2800248"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10" y="0"/>
                    <a:pt x="10" y="1"/>
                    <a:pt x="10" y="2"/>
                  </a:cubicBezTo>
                  <a:cubicBezTo>
                    <a:pt x="10"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1" name="Freeform 321">
              <a:extLst>
                <a:ext uri="{FF2B5EF4-FFF2-40B4-BE49-F238E27FC236}">
                  <a16:creationId xmlns:a16="http://schemas.microsoft.com/office/drawing/2014/main" id="{6E5E453F-5604-45C0-83FE-C5FEC1588802}"/>
                </a:ext>
              </a:extLst>
            </p:cNvPr>
            <p:cNvSpPr>
              <a:spLocks noEditPoints="1"/>
            </p:cNvSpPr>
            <p:nvPr/>
          </p:nvSpPr>
          <p:spPr bwMode="auto">
            <a:xfrm>
              <a:off x="2907671"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3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9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5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1 w 466"/>
                <a:gd name="T61" fmla="*/ 2 h 4"/>
                <a:gd name="T62" fmla="*/ 177 w 466"/>
                <a:gd name="T63" fmla="*/ 4 h 4"/>
                <a:gd name="T64" fmla="*/ 160 w 466"/>
                <a:gd name="T65" fmla="*/ 2 h 4"/>
                <a:gd name="T66" fmla="*/ 177 w 466"/>
                <a:gd name="T67" fmla="*/ 0 h 4"/>
                <a:gd name="T68" fmla="*/ 177 w 466"/>
                <a:gd name="T69" fmla="*/ 4 h 4"/>
                <a:gd name="T70" fmla="*/ 130 w 466"/>
                <a:gd name="T71" fmla="*/ 4 h 4"/>
                <a:gd name="T72" fmla="*/ 130 w 466"/>
                <a:gd name="T73" fmla="*/ 0 h 4"/>
                <a:gd name="T74" fmla="*/ 147 w 466"/>
                <a:gd name="T75" fmla="*/ 2 h 4"/>
                <a:gd name="T76" fmla="*/ 114 w 466"/>
                <a:gd name="T77" fmla="*/ 4 h 4"/>
                <a:gd name="T78" fmla="*/ 96 w 466"/>
                <a:gd name="T79" fmla="*/ 2 h 4"/>
                <a:gd name="T80" fmla="*/ 114 w 466"/>
                <a:gd name="T81" fmla="*/ 0 h 4"/>
                <a:gd name="T82" fmla="*/ 114 w 466"/>
                <a:gd name="T83" fmla="*/ 4 h 4"/>
                <a:gd name="T84" fmla="*/ 66 w 466"/>
                <a:gd name="T85" fmla="*/ 4 h 4"/>
                <a:gd name="T86" fmla="*/ 66 w 466"/>
                <a:gd name="T87" fmla="*/ 0 h 4"/>
                <a:gd name="T88" fmla="*/ 83 w 466"/>
                <a:gd name="T89" fmla="*/ 2 h 4"/>
                <a:gd name="T90" fmla="*/ 50 w 466"/>
                <a:gd name="T91" fmla="*/ 4 h 4"/>
                <a:gd name="T92" fmla="*/ 32 w 466"/>
                <a:gd name="T93" fmla="*/ 2 h 4"/>
                <a:gd name="T94" fmla="*/ 50 w 466"/>
                <a:gd name="T95" fmla="*/ 0 h 4"/>
                <a:gd name="T96" fmla="*/ 50 w 466"/>
                <a:gd name="T97" fmla="*/ 4 h 4"/>
                <a:gd name="T98" fmla="*/ 2 w 466"/>
                <a:gd name="T99" fmla="*/ 4 h 4"/>
                <a:gd name="T100" fmla="*/ 2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5" y="1"/>
                    <a:pt x="435" y="2"/>
                  </a:cubicBezTo>
                  <a:cubicBezTo>
                    <a:pt x="435"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3" y="1"/>
                    <a:pt x="403" y="2"/>
                  </a:cubicBezTo>
                  <a:cubicBezTo>
                    <a:pt x="403"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1" y="1"/>
                    <a:pt x="371" y="2"/>
                  </a:cubicBezTo>
                  <a:cubicBezTo>
                    <a:pt x="371" y="3"/>
                    <a:pt x="370" y="4"/>
                    <a:pt x="369" y="4"/>
                  </a:cubicBezTo>
                  <a:close/>
                  <a:moveTo>
                    <a:pt x="337" y="4"/>
                  </a:moveTo>
                  <a:cubicBezTo>
                    <a:pt x="321" y="4"/>
                    <a:pt x="321" y="4"/>
                    <a:pt x="321" y="4"/>
                  </a:cubicBezTo>
                  <a:cubicBezTo>
                    <a:pt x="321" y="4"/>
                    <a:pt x="320" y="3"/>
                    <a:pt x="320" y="2"/>
                  </a:cubicBezTo>
                  <a:cubicBezTo>
                    <a:pt x="320" y="1"/>
                    <a:pt x="321" y="0"/>
                    <a:pt x="321" y="0"/>
                  </a:cubicBezTo>
                  <a:cubicBezTo>
                    <a:pt x="337" y="0"/>
                    <a:pt x="337" y="0"/>
                    <a:pt x="337" y="0"/>
                  </a:cubicBezTo>
                  <a:cubicBezTo>
                    <a:pt x="338" y="0"/>
                    <a:pt x="339" y="1"/>
                    <a:pt x="339" y="2"/>
                  </a:cubicBezTo>
                  <a:cubicBezTo>
                    <a:pt x="339" y="3"/>
                    <a:pt x="338" y="4"/>
                    <a:pt x="337" y="4"/>
                  </a:cubicBezTo>
                  <a:close/>
                  <a:moveTo>
                    <a:pt x="305" y="4"/>
                  </a:moveTo>
                  <a:cubicBezTo>
                    <a:pt x="289" y="4"/>
                    <a:pt x="289" y="4"/>
                    <a:pt x="289" y="4"/>
                  </a:cubicBezTo>
                  <a:cubicBezTo>
                    <a:pt x="289" y="4"/>
                    <a:pt x="288" y="3"/>
                    <a:pt x="288" y="2"/>
                  </a:cubicBezTo>
                  <a:cubicBezTo>
                    <a:pt x="288" y="1"/>
                    <a:pt x="289" y="0"/>
                    <a:pt x="289" y="0"/>
                  </a:cubicBezTo>
                  <a:cubicBezTo>
                    <a:pt x="305" y="0"/>
                    <a:pt x="305" y="0"/>
                    <a:pt x="305" y="0"/>
                  </a:cubicBezTo>
                  <a:cubicBezTo>
                    <a:pt x="306" y="0"/>
                    <a:pt x="307" y="1"/>
                    <a:pt x="307" y="2"/>
                  </a:cubicBezTo>
                  <a:cubicBezTo>
                    <a:pt x="307" y="3"/>
                    <a:pt x="306" y="4"/>
                    <a:pt x="305" y="4"/>
                  </a:cubicBezTo>
                  <a:close/>
                  <a:moveTo>
                    <a:pt x="273" y="4"/>
                  </a:moveTo>
                  <a:cubicBezTo>
                    <a:pt x="257" y="4"/>
                    <a:pt x="257" y="4"/>
                    <a:pt x="257" y="4"/>
                  </a:cubicBezTo>
                  <a:cubicBezTo>
                    <a:pt x="257" y="4"/>
                    <a:pt x="256" y="3"/>
                    <a:pt x="256" y="2"/>
                  </a:cubicBezTo>
                  <a:cubicBezTo>
                    <a:pt x="256" y="1"/>
                    <a:pt x="257"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5" y="4"/>
                    <a:pt x="224" y="3"/>
                    <a:pt x="224" y="2"/>
                  </a:cubicBezTo>
                  <a:cubicBezTo>
                    <a:pt x="224" y="1"/>
                    <a:pt x="225"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3" y="4"/>
                    <a:pt x="192" y="3"/>
                    <a:pt x="192" y="2"/>
                  </a:cubicBezTo>
                  <a:cubicBezTo>
                    <a:pt x="192" y="1"/>
                    <a:pt x="193"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1" y="4"/>
                    <a:pt x="160" y="3"/>
                    <a:pt x="160" y="2"/>
                  </a:cubicBezTo>
                  <a:cubicBezTo>
                    <a:pt x="160" y="1"/>
                    <a:pt x="161" y="0"/>
                    <a:pt x="161" y="0"/>
                  </a:cubicBezTo>
                  <a:cubicBezTo>
                    <a:pt x="177" y="0"/>
                    <a:pt x="177" y="0"/>
                    <a:pt x="177" y="0"/>
                  </a:cubicBezTo>
                  <a:cubicBezTo>
                    <a:pt x="178" y="0"/>
                    <a:pt x="179" y="1"/>
                    <a:pt x="179" y="2"/>
                  </a:cubicBezTo>
                  <a:cubicBezTo>
                    <a:pt x="179" y="3"/>
                    <a:pt x="178" y="4"/>
                    <a:pt x="177" y="4"/>
                  </a:cubicBezTo>
                  <a:close/>
                  <a:moveTo>
                    <a:pt x="146" y="4"/>
                  </a:moveTo>
                  <a:cubicBezTo>
                    <a:pt x="130" y="4"/>
                    <a:pt x="130" y="4"/>
                    <a:pt x="130" y="4"/>
                  </a:cubicBezTo>
                  <a:cubicBezTo>
                    <a:pt x="129" y="4"/>
                    <a:pt x="128" y="3"/>
                    <a:pt x="128" y="2"/>
                  </a:cubicBezTo>
                  <a:cubicBezTo>
                    <a:pt x="128" y="1"/>
                    <a:pt x="129" y="0"/>
                    <a:pt x="130" y="0"/>
                  </a:cubicBezTo>
                  <a:cubicBezTo>
                    <a:pt x="146" y="0"/>
                    <a:pt x="146" y="0"/>
                    <a:pt x="146" y="0"/>
                  </a:cubicBezTo>
                  <a:cubicBezTo>
                    <a:pt x="146" y="0"/>
                    <a:pt x="147" y="1"/>
                    <a:pt x="147" y="2"/>
                  </a:cubicBezTo>
                  <a:cubicBezTo>
                    <a:pt x="147" y="3"/>
                    <a:pt x="146" y="4"/>
                    <a:pt x="146" y="4"/>
                  </a:cubicBezTo>
                  <a:close/>
                  <a:moveTo>
                    <a:pt x="114" y="4"/>
                  </a:moveTo>
                  <a:cubicBezTo>
                    <a:pt x="98" y="4"/>
                    <a:pt x="98" y="4"/>
                    <a:pt x="98" y="4"/>
                  </a:cubicBezTo>
                  <a:cubicBezTo>
                    <a:pt x="97" y="4"/>
                    <a:pt x="96" y="3"/>
                    <a:pt x="96" y="2"/>
                  </a:cubicBezTo>
                  <a:cubicBezTo>
                    <a:pt x="96" y="1"/>
                    <a:pt x="97" y="0"/>
                    <a:pt x="98" y="0"/>
                  </a:cubicBezTo>
                  <a:cubicBezTo>
                    <a:pt x="114" y="0"/>
                    <a:pt x="114" y="0"/>
                    <a:pt x="114" y="0"/>
                  </a:cubicBezTo>
                  <a:cubicBezTo>
                    <a:pt x="114" y="0"/>
                    <a:pt x="115" y="1"/>
                    <a:pt x="115" y="2"/>
                  </a:cubicBezTo>
                  <a:cubicBezTo>
                    <a:pt x="115" y="3"/>
                    <a:pt x="114" y="4"/>
                    <a:pt x="114" y="4"/>
                  </a:cubicBezTo>
                  <a:close/>
                  <a:moveTo>
                    <a:pt x="82" y="4"/>
                  </a:moveTo>
                  <a:cubicBezTo>
                    <a:pt x="66" y="4"/>
                    <a:pt x="66" y="4"/>
                    <a:pt x="66" y="4"/>
                  </a:cubicBezTo>
                  <a:cubicBezTo>
                    <a:pt x="65" y="4"/>
                    <a:pt x="64" y="3"/>
                    <a:pt x="64" y="2"/>
                  </a:cubicBezTo>
                  <a:cubicBezTo>
                    <a:pt x="64" y="1"/>
                    <a:pt x="65" y="0"/>
                    <a:pt x="66" y="0"/>
                  </a:cubicBezTo>
                  <a:cubicBezTo>
                    <a:pt x="82" y="0"/>
                    <a:pt x="82" y="0"/>
                    <a:pt x="82" y="0"/>
                  </a:cubicBezTo>
                  <a:cubicBezTo>
                    <a:pt x="82" y="0"/>
                    <a:pt x="83" y="1"/>
                    <a:pt x="83" y="2"/>
                  </a:cubicBezTo>
                  <a:cubicBezTo>
                    <a:pt x="83" y="3"/>
                    <a:pt x="82" y="4"/>
                    <a:pt x="82" y="4"/>
                  </a:cubicBezTo>
                  <a:close/>
                  <a:moveTo>
                    <a:pt x="50" y="4"/>
                  </a:moveTo>
                  <a:cubicBezTo>
                    <a:pt x="34" y="4"/>
                    <a:pt x="34" y="4"/>
                    <a:pt x="34" y="4"/>
                  </a:cubicBezTo>
                  <a:cubicBezTo>
                    <a:pt x="33" y="4"/>
                    <a:pt x="32" y="3"/>
                    <a:pt x="32" y="2"/>
                  </a:cubicBezTo>
                  <a:cubicBezTo>
                    <a:pt x="32" y="1"/>
                    <a:pt x="33" y="0"/>
                    <a:pt x="34" y="0"/>
                  </a:cubicBezTo>
                  <a:cubicBezTo>
                    <a:pt x="50" y="0"/>
                    <a:pt x="50" y="0"/>
                    <a:pt x="50" y="0"/>
                  </a:cubicBezTo>
                  <a:cubicBezTo>
                    <a:pt x="50" y="0"/>
                    <a:pt x="51" y="1"/>
                    <a:pt x="51" y="2"/>
                  </a:cubicBezTo>
                  <a:cubicBezTo>
                    <a:pt x="51" y="3"/>
                    <a:pt x="50" y="4"/>
                    <a:pt x="50" y="4"/>
                  </a:cubicBezTo>
                  <a:close/>
                  <a:moveTo>
                    <a:pt x="18" y="4"/>
                  </a:moveTo>
                  <a:cubicBezTo>
                    <a:pt x="2" y="4"/>
                    <a:pt x="2" y="4"/>
                    <a:pt x="2" y="4"/>
                  </a:cubicBezTo>
                  <a:cubicBezTo>
                    <a:pt x="1" y="4"/>
                    <a:pt x="0" y="3"/>
                    <a:pt x="0" y="2"/>
                  </a:cubicBezTo>
                  <a:cubicBezTo>
                    <a:pt x="0" y="1"/>
                    <a:pt x="1" y="0"/>
                    <a:pt x="2" y="0"/>
                  </a:cubicBezTo>
                  <a:cubicBezTo>
                    <a:pt x="18" y="0"/>
                    <a:pt x="18" y="0"/>
                    <a:pt x="18" y="0"/>
                  </a:cubicBezTo>
                  <a:cubicBezTo>
                    <a:pt x="18" y="0"/>
                    <a:pt x="19" y="1"/>
                    <a:pt x="19" y="2"/>
                  </a:cubicBezTo>
                  <a:cubicBezTo>
                    <a:pt x="19" y="3"/>
                    <a:pt x="18"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2" name="Freeform 322">
              <a:extLst>
                <a:ext uri="{FF2B5EF4-FFF2-40B4-BE49-F238E27FC236}">
                  <a16:creationId xmlns:a16="http://schemas.microsoft.com/office/drawing/2014/main" id="{941EC174-8BE5-44BE-A4B6-B43D5A27D452}"/>
                </a:ext>
              </a:extLst>
            </p:cNvPr>
            <p:cNvSpPr>
              <a:spLocks/>
            </p:cNvSpPr>
            <p:nvPr/>
          </p:nvSpPr>
          <p:spPr bwMode="auto">
            <a:xfrm>
              <a:off x="5010419" y="4496350"/>
              <a:ext cx="47998" cy="18285"/>
            </a:xfrm>
            <a:custGeom>
              <a:avLst/>
              <a:gdLst>
                <a:gd name="T0" fmla="*/ 9 w 11"/>
                <a:gd name="T1" fmla="*/ 4 h 4"/>
                <a:gd name="T2" fmla="*/ 1 w 11"/>
                <a:gd name="T3" fmla="*/ 4 h 4"/>
                <a:gd name="T4" fmla="*/ 0 w 11"/>
                <a:gd name="T5" fmla="*/ 2 h 4"/>
                <a:gd name="T6" fmla="*/ 1 w 11"/>
                <a:gd name="T7" fmla="*/ 0 h 4"/>
                <a:gd name="T8" fmla="*/ 9 w 11"/>
                <a:gd name="T9" fmla="*/ 0 h 4"/>
                <a:gd name="T10" fmla="*/ 11 w 11"/>
                <a:gd name="T11" fmla="*/ 2 h 4"/>
                <a:gd name="T12" fmla="*/ 9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9" y="4"/>
                  </a:moveTo>
                  <a:cubicBezTo>
                    <a:pt x="1" y="4"/>
                    <a:pt x="1" y="4"/>
                    <a:pt x="1" y="4"/>
                  </a:cubicBezTo>
                  <a:cubicBezTo>
                    <a:pt x="1" y="4"/>
                    <a:pt x="0" y="3"/>
                    <a:pt x="0" y="2"/>
                  </a:cubicBezTo>
                  <a:cubicBezTo>
                    <a:pt x="0" y="1"/>
                    <a:pt x="1" y="0"/>
                    <a:pt x="1" y="0"/>
                  </a:cubicBezTo>
                  <a:cubicBezTo>
                    <a:pt x="9" y="0"/>
                    <a:pt x="9" y="0"/>
                    <a:pt x="9" y="0"/>
                  </a:cubicBezTo>
                  <a:cubicBezTo>
                    <a:pt x="10" y="0"/>
                    <a:pt x="11" y="1"/>
                    <a:pt x="11" y="2"/>
                  </a:cubicBezTo>
                  <a:cubicBezTo>
                    <a:pt x="11"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3" name="Freeform 323">
              <a:extLst>
                <a:ext uri="{FF2B5EF4-FFF2-40B4-BE49-F238E27FC236}">
                  <a16:creationId xmlns:a16="http://schemas.microsoft.com/office/drawing/2014/main" id="{C3F5BDEF-515A-4982-8EF1-428854A1563F}"/>
                </a:ext>
              </a:extLst>
            </p:cNvPr>
            <p:cNvSpPr>
              <a:spLocks/>
            </p:cNvSpPr>
            <p:nvPr/>
          </p:nvSpPr>
          <p:spPr bwMode="auto">
            <a:xfrm>
              <a:off x="5042418" y="4496350"/>
              <a:ext cx="47998" cy="18285"/>
            </a:xfrm>
            <a:custGeom>
              <a:avLst/>
              <a:gdLst>
                <a:gd name="T0" fmla="*/ 10 w 11"/>
                <a:gd name="T1" fmla="*/ 4 h 4"/>
                <a:gd name="T2" fmla="*/ 2 w 11"/>
                <a:gd name="T3" fmla="*/ 4 h 4"/>
                <a:gd name="T4" fmla="*/ 0 w 11"/>
                <a:gd name="T5" fmla="*/ 2 h 4"/>
                <a:gd name="T6" fmla="*/ 2 w 11"/>
                <a:gd name="T7" fmla="*/ 0 h 4"/>
                <a:gd name="T8" fmla="*/ 10 w 11"/>
                <a:gd name="T9" fmla="*/ 0 h 4"/>
                <a:gd name="T10" fmla="*/ 11 w 11"/>
                <a:gd name="T11" fmla="*/ 2 h 4"/>
                <a:gd name="T12" fmla="*/ 10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4"/>
                  </a:moveTo>
                  <a:cubicBezTo>
                    <a:pt x="2" y="4"/>
                    <a:pt x="2" y="4"/>
                    <a:pt x="2" y="4"/>
                  </a:cubicBezTo>
                  <a:cubicBezTo>
                    <a:pt x="1" y="4"/>
                    <a:pt x="0" y="3"/>
                    <a:pt x="0" y="2"/>
                  </a:cubicBezTo>
                  <a:cubicBezTo>
                    <a:pt x="0" y="1"/>
                    <a:pt x="1" y="0"/>
                    <a:pt x="2" y="0"/>
                  </a:cubicBezTo>
                  <a:cubicBezTo>
                    <a:pt x="10" y="0"/>
                    <a:pt x="10" y="0"/>
                    <a:pt x="10" y="0"/>
                  </a:cubicBezTo>
                  <a:cubicBezTo>
                    <a:pt x="10" y="0"/>
                    <a:pt x="11" y="1"/>
                    <a:pt x="11" y="2"/>
                  </a:cubicBezTo>
                  <a:cubicBezTo>
                    <a:pt x="11" y="3"/>
                    <a:pt x="10" y="4"/>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4" name="Freeform 324">
              <a:extLst>
                <a:ext uri="{FF2B5EF4-FFF2-40B4-BE49-F238E27FC236}">
                  <a16:creationId xmlns:a16="http://schemas.microsoft.com/office/drawing/2014/main" id="{E21DFC2A-F3DF-495C-B27A-287A68E5E87C}"/>
                </a:ext>
              </a:extLst>
            </p:cNvPr>
            <p:cNvSpPr>
              <a:spLocks noEditPoints="1"/>
            </p:cNvSpPr>
            <p:nvPr/>
          </p:nvSpPr>
          <p:spPr bwMode="auto">
            <a:xfrm>
              <a:off x="5152126"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2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8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4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0 w 466"/>
                <a:gd name="T61" fmla="*/ 2 h 4"/>
                <a:gd name="T62" fmla="*/ 177 w 466"/>
                <a:gd name="T63" fmla="*/ 4 h 4"/>
                <a:gd name="T64" fmla="*/ 160 w 466"/>
                <a:gd name="T65" fmla="*/ 2 h 4"/>
                <a:gd name="T66" fmla="*/ 177 w 466"/>
                <a:gd name="T67" fmla="*/ 0 h 4"/>
                <a:gd name="T68" fmla="*/ 177 w 466"/>
                <a:gd name="T69" fmla="*/ 4 h 4"/>
                <a:gd name="T70" fmla="*/ 129 w 466"/>
                <a:gd name="T71" fmla="*/ 4 h 4"/>
                <a:gd name="T72" fmla="*/ 129 w 466"/>
                <a:gd name="T73" fmla="*/ 0 h 4"/>
                <a:gd name="T74" fmla="*/ 146 w 466"/>
                <a:gd name="T75" fmla="*/ 2 h 4"/>
                <a:gd name="T76" fmla="*/ 113 w 466"/>
                <a:gd name="T77" fmla="*/ 4 h 4"/>
                <a:gd name="T78" fmla="*/ 96 w 466"/>
                <a:gd name="T79" fmla="*/ 2 h 4"/>
                <a:gd name="T80" fmla="*/ 113 w 466"/>
                <a:gd name="T81" fmla="*/ 0 h 4"/>
                <a:gd name="T82" fmla="*/ 113 w 466"/>
                <a:gd name="T83" fmla="*/ 4 h 4"/>
                <a:gd name="T84" fmla="*/ 65 w 466"/>
                <a:gd name="T85" fmla="*/ 4 h 4"/>
                <a:gd name="T86" fmla="*/ 65 w 466"/>
                <a:gd name="T87" fmla="*/ 0 h 4"/>
                <a:gd name="T88" fmla="*/ 83 w 466"/>
                <a:gd name="T89" fmla="*/ 2 h 4"/>
                <a:gd name="T90" fmla="*/ 49 w 466"/>
                <a:gd name="T91" fmla="*/ 4 h 4"/>
                <a:gd name="T92" fmla="*/ 32 w 466"/>
                <a:gd name="T93" fmla="*/ 2 h 4"/>
                <a:gd name="T94" fmla="*/ 49 w 466"/>
                <a:gd name="T95" fmla="*/ 0 h 4"/>
                <a:gd name="T96" fmla="*/ 49 w 466"/>
                <a:gd name="T97" fmla="*/ 4 h 4"/>
                <a:gd name="T98" fmla="*/ 1 w 466"/>
                <a:gd name="T99" fmla="*/ 4 h 4"/>
                <a:gd name="T100" fmla="*/ 1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4" y="1"/>
                    <a:pt x="434" y="2"/>
                  </a:cubicBezTo>
                  <a:cubicBezTo>
                    <a:pt x="434"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2" y="1"/>
                    <a:pt x="402" y="2"/>
                  </a:cubicBezTo>
                  <a:cubicBezTo>
                    <a:pt x="402"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0" y="4"/>
                    <a:pt x="320" y="3"/>
                    <a:pt x="320" y="2"/>
                  </a:cubicBezTo>
                  <a:cubicBezTo>
                    <a:pt x="320" y="1"/>
                    <a:pt x="320"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8" y="4"/>
                    <a:pt x="288" y="3"/>
                    <a:pt x="288" y="2"/>
                  </a:cubicBezTo>
                  <a:cubicBezTo>
                    <a:pt x="288" y="1"/>
                    <a:pt x="288"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6" y="4"/>
                    <a:pt x="256" y="3"/>
                    <a:pt x="256" y="2"/>
                  </a:cubicBezTo>
                  <a:cubicBezTo>
                    <a:pt x="256" y="1"/>
                    <a:pt x="256" y="0"/>
                    <a:pt x="257" y="0"/>
                  </a:cubicBezTo>
                  <a:cubicBezTo>
                    <a:pt x="273" y="0"/>
                    <a:pt x="273" y="0"/>
                    <a:pt x="273" y="0"/>
                  </a:cubicBezTo>
                  <a:cubicBezTo>
                    <a:pt x="274" y="0"/>
                    <a:pt x="274" y="1"/>
                    <a:pt x="274" y="2"/>
                  </a:cubicBezTo>
                  <a:cubicBezTo>
                    <a:pt x="274" y="3"/>
                    <a:pt x="274" y="4"/>
                    <a:pt x="273" y="4"/>
                  </a:cubicBezTo>
                  <a:close/>
                  <a:moveTo>
                    <a:pt x="241" y="4"/>
                  </a:moveTo>
                  <a:cubicBezTo>
                    <a:pt x="225" y="4"/>
                    <a:pt x="225" y="4"/>
                    <a:pt x="225" y="4"/>
                  </a:cubicBezTo>
                  <a:cubicBezTo>
                    <a:pt x="224" y="4"/>
                    <a:pt x="224" y="3"/>
                    <a:pt x="224" y="2"/>
                  </a:cubicBezTo>
                  <a:cubicBezTo>
                    <a:pt x="224" y="1"/>
                    <a:pt x="224" y="0"/>
                    <a:pt x="225" y="0"/>
                  </a:cubicBezTo>
                  <a:cubicBezTo>
                    <a:pt x="241" y="0"/>
                    <a:pt x="241" y="0"/>
                    <a:pt x="241" y="0"/>
                  </a:cubicBezTo>
                  <a:cubicBezTo>
                    <a:pt x="242" y="0"/>
                    <a:pt x="242" y="1"/>
                    <a:pt x="242" y="2"/>
                  </a:cubicBezTo>
                  <a:cubicBezTo>
                    <a:pt x="242" y="3"/>
                    <a:pt x="242" y="4"/>
                    <a:pt x="241" y="4"/>
                  </a:cubicBezTo>
                  <a:close/>
                  <a:moveTo>
                    <a:pt x="209" y="4"/>
                  </a:moveTo>
                  <a:cubicBezTo>
                    <a:pt x="193" y="4"/>
                    <a:pt x="193" y="4"/>
                    <a:pt x="193" y="4"/>
                  </a:cubicBezTo>
                  <a:cubicBezTo>
                    <a:pt x="192" y="4"/>
                    <a:pt x="192" y="3"/>
                    <a:pt x="192" y="2"/>
                  </a:cubicBezTo>
                  <a:cubicBezTo>
                    <a:pt x="192" y="1"/>
                    <a:pt x="192" y="0"/>
                    <a:pt x="193" y="0"/>
                  </a:cubicBezTo>
                  <a:cubicBezTo>
                    <a:pt x="209" y="0"/>
                    <a:pt x="209" y="0"/>
                    <a:pt x="209" y="0"/>
                  </a:cubicBezTo>
                  <a:cubicBezTo>
                    <a:pt x="210" y="0"/>
                    <a:pt x="210" y="1"/>
                    <a:pt x="210" y="2"/>
                  </a:cubicBezTo>
                  <a:cubicBezTo>
                    <a:pt x="210" y="3"/>
                    <a:pt x="210" y="4"/>
                    <a:pt x="209" y="4"/>
                  </a:cubicBezTo>
                  <a:close/>
                  <a:moveTo>
                    <a:pt x="177" y="4"/>
                  </a:moveTo>
                  <a:cubicBezTo>
                    <a:pt x="161" y="4"/>
                    <a:pt x="161" y="4"/>
                    <a:pt x="161" y="4"/>
                  </a:cubicBezTo>
                  <a:cubicBezTo>
                    <a:pt x="160" y="4"/>
                    <a:pt x="160" y="3"/>
                    <a:pt x="160" y="2"/>
                  </a:cubicBezTo>
                  <a:cubicBezTo>
                    <a:pt x="160" y="1"/>
                    <a:pt x="160" y="0"/>
                    <a:pt x="161" y="0"/>
                  </a:cubicBezTo>
                  <a:cubicBezTo>
                    <a:pt x="177" y="0"/>
                    <a:pt x="177" y="0"/>
                    <a:pt x="177" y="0"/>
                  </a:cubicBezTo>
                  <a:cubicBezTo>
                    <a:pt x="178" y="0"/>
                    <a:pt x="178" y="1"/>
                    <a:pt x="178" y="2"/>
                  </a:cubicBezTo>
                  <a:cubicBezTo>
                    <a:pt x="178" y="3"/>
                    <a:pt x="178" y="4"/>
                    <a:pt x="177" y="4"/>
                  </a:cubicBezTo>
                  <a:close/>
                  <a:moveTo>
                    <a:pt x="145" y="4"/>
                  </a:moveTo>
                  <a:cubicBezTo>
                    <a:pt x="129" y="4"/>
                    <a:pt x="129" y="4"/>
                    <a:pt x="129" y="4"/>
                  </a:cubicBezTo>
                  <a:cubicBezTo>
                    <a:pt x="128" y="4"/>
                    <a:pt x="128" y="3"/>
                    <a:pt x="128" y="2"/>
                  </a:cubicBezTo>
                  <a:cubicBezTo>
                    <a:pt x="128" y="1"/>
                    <a:pt x="128" y="0"/>
                    <a:pt x="129" y="0"/>
                  </a:cubicBezTo>
                  <a:cubicBezTo>
                    <a:pt x="145" y="0"/>
                    <a:pt x="145" y="0"/>
                    <a:pt x="145" y="0"/>
                  </a:cubicBezTo>
                  <a:cubicBezTo>
                    <a:pt x="146" y="0"/>
                    <a:pt x="146" y="1"/>
                    <a:pt x="146" y="2"/>
                  </a:cubicBezTo>
                  <a:cubicBezTo>
                    <a:pt x="146" y="3"/>
                    <a:pt x="146" y="4"/>
                    <a:pt x="145" y="4"/>
                  </a:cubicBezTo>
                  <a:close/>
                  <a:moveTo>
                    <a:pt x="113" y="4"/>
                  </a:moveTo>
                  <a:cubicBezTo>
                    <a:pt x="97" y="4"/>
                    <a:pt x="97" y="4"/>
                    <a:pt x="97" y="4"/>
                  </a:cubicBezTo>
                  <a:cubicBezTo>
                    <a:pt x="96" y="4"/>
                    <a:pt x="96" y="3"/>
                    <a:pt x="96" y="2"/>
                  </a:cubicBezTo>
                  <a:cubicBezTo>
                    <a:pt x="96" y="1"/>
                    <a:pt x="96"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3" y="4"/>
                    <a:pt x="33" y="4"/>
                    <a:pt x="33" y="4"/>
                  </a:cubicBezTo>
                  <a:cubicBezTo>
                    <a:pt x="33" y="4"/>
                    <a:pt x="32" y="3"/>
                    <a:pt x="32" y="2"/>
                  </a:cubicBezTo>
                  <a:cubicBezTo>
                    <a:pt x="32" y="1"/>
                    <a:pt x="33" y="0"/>
                    <a:pt x="33" y="0"/>
                  </a:cubicBezTo>
                  <a:cubicBezTo>
                    <a:pt x="49" y="0"/>
                    <a:pt x="49" y="0"/>
                    <a:pt x="49" y="0"/>
                  </a:cubicBezTo>
                  <a:cubicBezTo>
                    <a:pt x="50" y="0"/>
                    <a:pt x="51" y="1"/>
                    <a:pt x="51" y="2"/>
                  </a:cubicBezTo>
                  <a:cubicBezTo>
                    <a:pt x="51" y="3"/>
                    <a:pt x="50" y="4"/>
                    <a:pt x="49" y="4"/>
                  </a:cubicBezTo>
                  <a:close/>
                  <a:moveTo>
                    <a:pt x="17" y="4"/>
                  </a:moveTo>
                  <a:cubicBezTo>
                    <a:pt x="1" y="4"/>
                    <a:pt x="1" y="4"/>
                    <a:pt x="1" y="4"/>
                  </a:cubicBezTo>
                  <a:cubicBezTo>
                    <a:pt x="1" y="4"/>
                    <a:pt x="0" y="3"/>
                    <a:pt x="0" y="2"/>
                  </a:cubicBezTo>
                  <a:cubicBezTo>
                    <a:pt x="0" y="1"/>
                    <a:pt x="1" y="0"/>
                    <a:pt x="1" y="0"/>
                  </a:cubicBezTo>
                  <a:cubicBezTo>
                    <a:pt x="17" y="0"/>
                    <a:pt x="17" y="0"/>
                    <a:pt x="17" y="0"/>
                  </a:cubicBezTo>
                  <a:cubicBezTo>
                    <a:pt x="18" y="0"/>
                    <a:pt x="19" y="1"/>
                    <a:pt x="19" y="2"/>
                  </a:cubicBezTo>
                  <a:cubicBezTo>
                    <a:pt x="19" y="3"/>
                    <a:pt x="18" y="4"/>
                    <a:pt x="1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5" name="Freeform 325">
              <a:extLst>
                <a:ext uri="{FF2B5EF4-FFF2-40B4-BE49-F238E27FC236}">
                  <a16:creationId xmlns:a16="http://schemas.microsoft.com/office/drawing/2014/main" id="{5AACF0BB-2D8E-4D61-8BE7-87E3808052CE}"/>
                </a:ext>
              </a:extLst>
            </p:cNvPr>
            <p:cNvSpPr>
              <a:spLocks/>
            </p:cNvSpPr>
            <p:nvPr/>
          </p:nvSpPr>
          <p:spPr bwMode="auto">
            <a:xfrm>
              <a:off x="7254874"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10" y="0"/>
                    <a:pt x="10" y="1"/>
                    <a:pt x="10" y="2"/>
                  </a:cubicBezTo>
                  <a:cubicBezTo>
                    <a:pt x="10"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6" name="Freeform 326">
              <a:extLst>
                <a:ext uri="{FF2B5EF4-FFF2-40B4-BE49-F238E27FC236}">
                  <a16:creationId xmlns:a16="http://schemas.microsoft.com/office/drawing/2014/main" id="{FA268C8D-6696-43E0-9770-525176CBDC38}"/>
                </a:ext>
              </a:extLst>
            </p:cNvPr>
            <p:cNvSpPr>
              <a:spLocks/>
            </p:cNvSpPr>
            <p:nvPr/>
          </p:nvSpPr>
          <p:spPr bwMode="auto">
            <a:xfrm>
              <a:off x="7300586" y="4496350"/>
              <a:ext cx="47998" cy="18285"/>
            </a:xfrm>
            <a:custGeom>
              <a:avLst/>
              <a:gdLst>
                <a:gd name="T0" fmla="*/ 10 w 11"/>
                <a:gd name="T1" fmla="*/ 4 h 4"/>
                <a:gd name="T2" fmla="*/ 2 w 11"/>
                <a:gd name="T3" fmla="*/ 4 h 4"/>
                <a:gd name="T4" fmla="*/ 0 w 11"/>
                <a:gd name="T5" fmla="*/ 2 h 4"/>
                <a:gd name="T6" fmla="*/ 2 w 11"/>
                <a:gd name="T7" fmla="*/ 0 h 4"/>
                <a:gd name="T8" fmla="*/ 10 w 11"/>
                <a:gd name="T9" fmla="*/ 0 h 4"/>
                <a:gd name="T10" fmla="*/ 11 w 11"/>
                <a:gd name="T11" fmla="*/ 2 h 4"/>
                <a:gd name="T12" fmla="*/ 10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4"/>
                  </a:moveTo>
                  <a:cubicBezTo>
                    <a:pt x="2" y="4"/>
                    <a:pt x="2" y="4"/>
                    <a:pt x="2" y="4"/>
                  </a:cubicBezTo>
                  <a:cubicBezTo>
                    <a:pt x="1" y="4"/>
                    <a:pt x="0" y="3"/>
                    <a:pt x="0" y="2"/>
                  </a:cubicBezTo>
                  <a:cubicBezTo>
                    <a:pt x="0" y="1"/>
                    <a:pt x="1" y="0"/>
                    <a:pt x="2" y="0"/>
                  </a:cubicBezTo>
                  <a:cubicBezTo>
                    <a:pt x="10" y="0"/>
                    <a:pt x="10" y="0"/>
                    <a:pt x="10" y="0"/>
                  </a:cubicBezTo>
                  <a:cubicBezTo>
                    <a:pt x="10" y="0"/>
                    <a:pt x="11" y="1"/>
                    <a:pt x="11" y="2"/>
                  </a:cubicBezTo>
                  <a:cubicBezTo>
                    <a:pt x="11" y="3"/>
                    <a:pt x="10" y="4"/>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7" name="Freeform 327">
              <a:extLst>
                <a:ext uri="{FF2B5EF4-FFF2-40B4-BE49-F238E27FC236}">
                  <a16:creationId xmlns:a16="http://schemas.microsoft.com/office/drawing/2014/main" id="{43BD2AE2-C3D0-49CA-9EE9-17BBE4500541}"/>
                </a:ext>
              </a:extLst>
            </p:cNvPr>
            <p:cNvSpPr>
              <a:spLocks noEditPoints="1"/>
            </p:cNvSpPr>
            <p:nvPr/>
          </p:nvSpPr>
          <p:spPr bwMode="auto">
            <a:xfrm>
              <a:off x="7410295" y="4496350"/>
              <a:ext cx="1631915" cy="18285"/>
            </a:xfrm>
            <a:custGeom>
              <a:avLst/>
              <a:gdLst>
                <a:gd name="T0" fmla="*/ 353 w 370"/>
                <a:gd name="T1" fmla="*/ 4 h 4"/>
                <a:gd name="T2" fmla="*/ 353 w 370"/>
                <a:gd name="T3" fmla="*/ 0 h 4"/>
                <a:gd name="T4" fmla="*/ 370 w 370"/>
                <a:gd name="T5" fmla="*/ 2 h 4"/>
                <a:gd name="T6" fmla="*/ 337 w 370"/>
                <a:gd name="T7" fmla="*/ 4 h 4"/>
                <a:gd name="T8" fmla="*/ 320 w 370"/>
                <a:gd name="T9" fmla="*/ 2 h 4"/>
                <a:gd name="T10" fmla="*/ 337 w 370"/>
                <a:gd name="T11" fmla="*/ 0 h 4"/>
                <a:gd name="T12" fmla="*/ 337 w 370"/>
                <a:gd name="T13" fmla="*/ 4 h 4"/>
                <a:gd name="T14" fmla="*/ 289 w 370"/>
                <a:gd name="T15" fmla="*/ 4 h 4"/>
                <a:gd name="T16" fmla="*/ 289 w 370"/>
                <a:gd name="T17" fmla="*/ 0 h 4"/>
                <a:gd name="T18" fmla="*/ 306 w 370"/>
                <a:gd name="T19" fmla="*/ 2 h 4"/>
                <a:gd name="T20" fmla="*/ 273 w 370"/>
                <a:gd name="T21" fmla="*/ 4 h 4"/>
                <a:gd name="T22" fmla="*/ 256 w 370"/>
                <a:gd name="T23" fmla="*/ 2 h 4"/>
                <a:gd name="T24" fmla="*/ 273 w 370"/>
                <a:gd name="T25" fmla="*/ 0 h 4"/>
                <a:gd name="T26" fmla="*/ 273 w 370"/>
                <a:gd name="T27" fmla="*/ 4 h 4"/>
                <a:gd name="T28" fmla="*/ 225 w 370"/>
                <a:gd name="T29" fmla="*/ 4 h 4"/>
                <a:gd name="T30" fmla="*/ 225 w 370"/>
                <a:gd name="T31" fmla="*/ 0 h 4"/>
                <a:gd name="T32" fmla="*/ 243 w 370"/>
                <a:gd name="T33" fmla="*/ 2 h 4"/>
                <a:gd name="T34" fmla="*/ 209 w 370"/>
                <a:gd name="T35" fmla="*/ 4 h 4"/>
                <a:gd name="T36" fmla="*/ 192 w 370"/>
                <a:gd name="T37" fmla="*/ 2 h 4"/>
                <a:gd name="T38" fmla="*/ 209 w 370"/>
                <a:gd name="T39" fmla="*/ 0 h 4"/>
                <a:gd name="T40" fmla="*/ 209 w 370"/>
                <a:gd name="T41" fmla="*/ 4 h 4"/>
                <a:gd name="T42" fmla="*/ 161 w 370"/>
                <a:gd name="T43" fmla="*/ 4 h 4"/>
                <a:gd name="T44" fmla="*/ 161 w 370"/>
                <a:gd name="T45" fmla="*/ 0 h 4"/>
                <a:gd name="T46" fmla="*/ 179 w 370"/>
                <a:gd name="T47" fmla="*/ 2 h 4"/>
                <a:gd name="T48" fmla="*/ 145 w 370"/>
                <a:gd name="T49" fmla="*/ 4 h 4"/>
                <a:gd name="T50" fmla="*/ 128 w 370"/>
                <a:gd name="T51" fmla="*/ 2 h 4"/>
                <a:gd name="T52" fmla="*/ 145 w 370"/>
                <a:gd name="T53" fmla="*/ 0 h 4"/>
                <a:gd name="T54" fmla="*/ 145 w 370"/>
                <a:gd name="T55" fmla="*/ 4 h 4"/>
                <a:gd name="T56" fmla="*/ 97 w 370"/>
                <a:gd name="T57" fmla="*/ 4 h 4"/>
                <a:gd name="T58" fmla="*/ 97 w 370"/>
                <a:gd name="T59" fmla="*/ 0 h 4"/>
                <a:gd name="T60" fmla="*/ 115 w 370"/>
                <a:gd name="T61" fmla="*/ 2 h 4"/>
                <a:gd name="T62" fmla="*/ 81 w 370"/>
                <a:gd name="T63" fmla="*/ 4 h 4"/>
                <a:gd name="T64" fmla="*/ 64 w 370"/>
                <a:gd name="T65" fmla="*/ 2 h 4"/>
                <a:gd name="T66" fmla="*/ 81 w 370"/>
                <a:gd name="T67" fmla="*/ 0 h 4"/>
                <a:gd name="T68" fmla="*/ 81 w 370"/>
                <a:gd name="T69" fmla="*/ 4 h 4"/>
                <a:gd name="T70" fmla="*/ 33 w 370"/>
                <a:gd name="T71" fmla="*/ 4 h 4"/>
                <a:gd name="T72" fmla="*/ 33 w 370"/>
                <a:gd name="T73" fmla="*/ 0 h 4"/>
                <a:gd name="T74" fmla="*/ 51 w 370"/>
                <a:gd name="T75" fmla="*/ 2 h 4"/>
                <a:gd name="T76" fmla="*/ 17 w 370"/>
                <a:gd name="T77" fmla="*/ 4 h 4"/>
                <a:gd name="T78" fmla="*/ 0 w 370"/>
                <a:gd name="T79" fmla="*/ 2 h 4"/>
                <a:gd name="T80" fmla="*/ 17 w 370"/>
                <a:gd name="T81" fmla="*/ 0 h 4"/>
                <a:gd name="T82" fmla="*/ 17 w 370"/>
                <a:gd name="T8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0" h="4">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0" y="4"/>
                    <a:pt x="320" y="3"/>
                    <a:pt x="320" y="2"/>
                  </a:cubicBezTo>
                  <a:cubicBezTo>
                    <a:pt x="320" y="1"/>
                    <a:pt x="320"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8" y="4"/>
                    <a:pt x="288" y="3"/>
                    <a:pt x="288" y="2"/>
                  </a:cubicBezTo>
                  <a:cubicBezTo>
                    <a:pt x="288" y="1"/>
                    <a:pt x="288"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6" y="4"/>
                    <a:pt x="256" y="3"/>
                    <a:pt x="256" y="2"/>
                  </a:cubicBezTo>
                  <a:cubicBezTo>
                    <a:pt x="256" y="1"/>
                    <a:pt x="256"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4" y="4"/>
                    <a:pt x="224" y="3"/>
                    <a:pt x="224" y="2"/>
                  </a:cubicBezTo>
                  <a:cubicBezTo>
                    <a:pt x="224" y="1"/>
                    <a:pt x="224"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2" y="4"/>
                    <a:pt x="192" y="3"/>
                    <a:pt x="192" y="2"/>
                  </a:cubicBezTo>
                  <a:cubicBezTo>
                    <a:pt x="192" y="1"/>
                    <a:pt x="192"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0" y="4"/>
                    <a:pt x="160" y="3"/>
                    <a:pt x="160" y="2"/>
                  </a:cubicBezTo>
                  <a:cubicBezTo>
                    <a:pt x="160" y="1"/>
                    <a:pt x="160" y="0"/>
                    <a:pt x="161" y="0"/>
                  </a:cubicBezTo>
                  <a:cubicBezTo>
                    <a:pt x="177" y="0"/>
                    <a:pt x="177" y="0"/>
                    <a:pt x="177" y="0"/>
                  </a:cubicBezTo>
                  <a:cubicBezTo>
                    <a:pt x="178" y="0"/>
                    <a:pt x="179" y="1"/>
                    <a:pt x="179" y="2"/>
                  </a:cubicBezTo>
                  <a:cubicBezTo>
                    <a:pt x="179" y="3"/>
                    <a:pt x="178" y="4"/>
                    <a:pt x="177" y="4"/>
                  </a:cubicBezTo>
                  <a:close/>
                  <a:moveTo>
                    <a:pt x="145" y="4"/>
                  </a:moveTo>
                  <a:cubicBezTo>
                    <a:pt x="129" y="4"/>
                    <a:pt x="129" y="4"/>
                    <a:pt x="129" y="4"/>
                  </a:cubicBezTo>
                  <a:cubicBezTo>
                    <a:pt x="128" y="4"/>
                    <a:pt x="128" y="3"/>
                    <a:pt x="128" y="2"/>
                  </a:cubicBezTo>
                  <a:cubicBezTo>
                    <a:pt x="128" y="1"/>
                    <a:pt x="128" y="0"/>
                    <a:pt x="129" y="0"/>
                  </a:cubicBezTo>
                  <a:cubicBezTo>
                    <a:pt x="145" y="0"/>
                    <a:pt x="145" y="0"/>
                    <a:pt x="145" y="0"/>
                  </a:cubicBezTo>
                  <a:cubicBezTo>
                    <a:pt x="146" y="0"/>
                    <a:pt x="147" y="1"/>
                    <a:pt x="147" y="2"/>
                  </a:cubicBezTo>
                  <a:cubicBezTo>
                    <a:pt x="147" y="3"/>
                    <a:pt x="146" y="4"/>
                    <a:pt x="145" y="4"/>
                  </a:cubicBezTo>
                  <a:close/>
                  <a:moveTo>
                    <a:pt x="113" y="4"/>
                  </a:moveTo>
                  <a:cubicBezTo>
                    <a:pt x="97" y="4"/>
                    <a:pt x="97" y="4"/>
                    <a:pt x="97" y="4"/>
                  </a:cubicBezTo>
                  <a:cubicBezTo>
                    <a:pt x="96" y="4"/>
                    <a:pt x="96" y="3"/>
                    <a:pt x="96" y="2"/>
                  </a:cubicBezTo>
                  <a:cubicBezTo>
                    <a:pt x="96" y="1"/>
                    <a:pt x="96"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3" y="4"/>
                    <a:pt x="33" y="4"/>
                    <a:pt x="33" y="4"/>
                  </a:cubicBezTo>
                  <a:cubicBezTo>
                    <a:pt x="33" y="4"/>
                    <a:pt x="32" y="3"/>
                    <a:pt x="32" y="2"/>
                  </a:cubicBezTo>
                  <a:cubicBezTo>
                    <a:pt x="32" y="1"/>
                    <a:pt x="33" y="0"/>
                    <a:pt x="33" y="0"/>
                  </a:cubicBezTo>
                  <a:cubicBezTo>
                    <a:pt x="49" y="0"/>
                    <a:pt x="49" y="0"/>
                    <a:pt x="49" y="0"/>
                  </a:cubicBezTo>
                  <a:cubicBezTo>
                    <a:pt x="50" y="0"/>
                    <a:pt x="51" y="1"/>
                    <a:pt x="51" y="2"/>
                  </a:cubicBezTo>
                  <a:cubicBezTo>
                    <a:pt x="51" y="3"/>
                    <a:pt x="50" y="4"/>
                    <a:pt x="49" y="4"/>
                  </a:cubicBezTo>
                  <a:close/>
                  <a:moveTo>
                    <a:pt x="17" y="4"/>
                  </a:moveTo>
                  <a:cubicBezTo>
                    <a:pt x="1" y="4"/>
                    <a:pt x="1" y="4"/>
                    <a:pt x="1" y="4"/>
                  </a:cubicBezTo>
                  <a:cubicBezTo>
                    <a:pt x="1" y="4"/>
                    <a:pt x="0" y="3"/>
                    <a:pt x="0" y="2"/>
                  </a:cubicBezTo>
                  <a:cubicBezTo>
                    <a:pt x="0" y="1"/>
                    <a:pt x="1" y="0"/>
                    <a:pt x="1" y="0"/>
                  </a:cubicBezTo>
                  <a:cubicBezTo>
                    <a:pt x="17" y="0"/>
                    <a:pt x="17" y="0"/>
                    <a:pt x="17" y="0"/>
                  </a:cubicBezTo>
                  <a:cubicBezTo>
                    <a:pt x="18" y="0"/>
                    <a:pt x="19" y="1"/>
                    <a:pt x="19" y="2"/>
                  </a:cubicBezTo>
                  <a:cubicBezTo>
                    <a:pt x="19" y="3"/>
                    <a:pt x="18" y="4"/>
                    <a:pt x="1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8" name="Freeform 328">
              <a:extLst>
                <a:ext uri="{FF2B5EF4-FFF2-40B4-BE49-F238E27FC236}">
                  <a16:creationId xmlns:a16="http://schemas.microsoft.com/office/drawing/2014/main" id="{14988451-F18A-4222-9D28-22D5B44ABEEF}"/>
                </a:ext>
              </a:extLst>
            </p:cNvPr>
            <p:cNvSpPr>
              <a:spLocks/>
            </p:cNvSpPr>
            <p:nvPr/>
          </p:nvSpPr>
          <p:spPr bwMode="auto">
            <a:xfrm>
              <a:off x="9094779"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nvGrpSpPr>
            <p:cNvPr id="59" name="Group 58">
              <a:extLst>
                <a:ext uri="{FF2B5EF4-FFF2-40B4-BE49-F238E27FC236}">
                  <a16:creationId xmlns:a16="http://schemas.microsoft.com/office/drawing/2014/main" id="{88EB47C3-335C-40A4-AE88-6D978BF4A112}"/>
                </a:ext>
              </a:extLst>
            </p:cNvPr>
            <p:cNvGrpSpPr/>
            <p:nvPr/>
          </p:nvGrpSpPr>
          <p:grpSpPr>
            <a:xfrm>
              <a:off x="507796" y="4496350"/>
              <a:ext cx="79996" cy="18285"/>
              <a:chOff x="507796" y="4496350"/>
              <a:chExt cx="79996" cy="18285"/>
            </a:xfrm>
          </p:grpSpPr>
          <p:sp>
            <p:nvSpPr>
              <p:cNvPr id="60" name="Freeform 317">
                <a:extLst>
                  <a:ext uri="{FF2B5EF4-FFF2-40B4-BE49-F238E27FC236}">
                    <a16:creationId xmlns:a16="http://schemas.microsoft.com/office/drawing/2014/main" id="{28F0DA5C-B2FB-4B7D-B6CB-8709DBF8B490}"/>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61" name="Freeform 334">
                <a:extLst>
                  <a:ext uri="{FF2B5EF4-FFF2-40B4-BE49-F238E27FC236}">
                    <a16:creationId xmlns:a16="http://schemas.microsoft.com/office/drawing/2014/main" id="{52B79569-686A-4E2D-9D74-41356B123C80}"/>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nvGrpSpPr>
            <p:cNvPr id="62" name="Group 61">
              <a:extLst>
                <a:ext uri="{FF2B5EF4-FFF2-40B4-BE49-F238E27FC236}">
                  <a16:creationId xmlns:a16="http://schemas.microsoft.com/office/drawing/2014/main" id="{5760D308-772A-415A-A3E6-916AF616C0A9}"/>
                </a:ext>
              </a:extLst>
            </p:cNvPr>
            <p:cNvGrpSpPr/>
            <p:nvPr/>
          </p:nvGrpSpPr>
          <p:grpSpPr>
            <a:xfrm>
              <a:off x="355396" y="4496350"/>
              <a:ext cx="79996" cy="18285"/>
              <a:chOff x="507796" y="4496350"/>
              <a:chExt cx="79996" cy="18285"/>
            </a:xfrm>
          </p:grpSpPr>
          <p:sp>
            <p:nvSpPr>
              <p:cNvPr id="63" name="Freeform 317">
                <a:extLst>
                  <a:ext uri="{FF2B5EF4-FFF2-40B4-BE49-F238E27FC236}">
                    <a16:creationId xmlns:a16="http://schemas.microsoft.com/office/drawing/2014/main" id="{8F424FF9-5331-4ECF-8EB3-59905D78E0FB}"/>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64" name="Freeform 334">
                <a:extLst>
                  <a:ext uri="{FF2B5EF4-FFF2-40B4-BE49-F238E27FC236}">
                    <a16:creationId xmlns:a16="http://schemas.microsoft.com/office/drawing/2014/main" id="{2CB4C027-D1E7-4CA2-B36E-6A0840785B62}"/>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nvGrpSpPr>
            <p:cNvPr id="65" name="Group 64">
              <a:extLst>
                <a:ext uri="{FF2B5EF4-FFF2-40B4-BE49-F238E27FC236}">
                  <a16:creationId xmlns:a16="http://schemas.microsoft.com/office/drawing/2014/main" id="{8644045C-02CE-473E-A829-CFE59F1C0276}"/>
                </a:ext>
              </a:extLst>
            </p:cNvPr>
            <p:cNvGrpSpPr/>
            <p:nvPr/>
          </p:nvGrpSpPr>
          <p:grpSpPr>
            <a:xfrm>
              <a:off x="202996" y="4496350"/>
              <a:ext cx="79996" cy="18285"/>
              <a:chOff x="507796" y="4496350"/>
              <a:chExt cx="79996" cy="18285"/>
            </a:xfrm>
          </p:grpSpPr>
          <p:sp>
            <p:nvSpPr>
              <p:cNvPr id="66" name="Freeform 317">
                <a:extLst>
                  <a:ext uri="{FF2B5EF4-FFF2-40B4-BE49-F238E27FC236}">
                    <a16:creationId xmlns:a16="http://schemas.microsoft.com/office/drawing/2014/main" id="{38F23DCC-A4BB-4B59-AB48-90E53A9E7D15}"/>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67" name="Freeform 334">
                <a:extLst>
                  <a:ext uri="{FF2B5EF4-FFF2-40B4-BE49-F238E27FC236}">
                    <a16:creationId xmlns:a16="http://schemas.microsoft.com/office/drawing/2014/main" id="{6B1E80C5-5002-4295-B1B7-8FDE6AE7773A}"/>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nvGrpSpPr>
            <p:cNvPr id="68" name="Group 67">
              <a:extLst>
                <a:ext uri="{FF2B5EF4-FFF2-40B4-BE49-F238E27FC236}">
                  <a16:creationId xmlns:a16="http://schemas.microsoft.com/office/drawing/2014/main" id="{F606C66E-1C0A-4793-9481-AED8EAA6D5E4}"/>
                </a:ext>
              </a:extLst>
            </p:cNvPr>
            <p:cNvGrpSpPr/>
            <p:nvPr/>
          </p:nvGrpSpPr>
          <p:grpSpPr>
            <a:xfrm>
              <a:off x="50596" y="4496350"/>
              <a:ext cx="79996" cy="18285"/>
              <a:chOff x="507796" y="4496350"/>
              <a:chExt cx="79996" cy="18285"/>
            </a:xfrm>
          </p:grpSpPr>
          <p:sp>
            <p:nvSpPr>
              <p:cNvPr id="69" name="Freeform 317">
                <a:extLst>
                  <a:ext uri="{FF2B5EF4-FFF2-40B4-BE49-F238E27FC236}">
                    <a16:creationId xmlns:a16="http://schemas.microsoft.com/office/drawing/2014/main" id="{14D09B88-B595-41F3-B730-34DB382AE9EE}"/>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70" name="Freeform 334">
                <a:extLst>
                  <a:ext uri="{FF2B5EF4-FFF2-40B4-BE49-F238E27FC236}">
                    <a16:creationId xmlns:a16="http://schemas.microsoft.com/office/drawing/2014/main" id="{969DEA77-7BD0-4E10-B61F-701AFFE735CF}"/>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grpSp>
        <p:nvGrpSpPr>
          <p:cNvPr id="419" name="Group 418">
            <a:extLst>
              <a:ext uri="{FF2B5EF4-FFF2-40B4-BE49-F238E27FC236}">
                <a16:creationId xmlns:a16="http://schemas.microsoft.com/office/drawing/2014/main" id="{5C219E2A-D981-4C14-9A24-903258029242}"/>
              </a:ext>
            </a:extLst>
          </p:cNvPr>
          <p:cNvGrpSpPr/>
          <p:nvPr/>
        </p:nvGrpSpPr>
        <p:grpSpPr>
          <a:xfrm>
            <a:off x="5169907" y="2210103"/>
            <a:ext cx="3760733" cy="2214227"/>
            <a:chOff x="5383267" y="2210103"/>
            <a:chExt cx="3760733" cy="2214227"/>
          </a:xfrm>
        </p:grpSpPr>
        <p:sp>
          <p:nvSpPr>
            <p:cNvPr id="72" name="Rectangle 71">
              <a:extLst>
                <a:ext uri="{FF2B5EF4-FFF2-40B4-BE49-F238E27FC236}">
                  <a16:creationId xmlns:a16="http://schemas.microsoft.com/office/drawing/2014/main" id="{C95583C9-D745-4902-8140-A1304C071538}"/>
                </a:ext>
              </a:extLst>
            </p:cNvPr>
            <p:cNvSpPr/>
            <p:nvPr/>
          </p:nvSpPr>
          <p:spPr>
            <a:xfrm>
              <a:off x="5626607" y="2402882"/>
              <a:ext cx="3517393" cy="1987962"/>
            </a:xfrm>
            <a:prstGeom prst="rect">
              <a:avLst/>
            </a:prstGeom>
            <a:solidFill>
              <a:schemeClr val="bg2">
                <a:lumMod val="95000"/>
              </a:scheme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sp>
          <p:nvSpPr>
            <p:cNvPr id="73" name="Rectangle 72">
              <a:extLst>
                <a:ext uri="{FF2B5EF4-FFF2-40B4-BE49-F238E27FC236}">
                  <a16:creationId xmlns:a16="http://schemas.microsoft.com/office/drawing/2014/main" id="{CD0D960A-0FB2-4162-B48E-CAA67ADB31DE}"/>
                </a:ext>
              </a:extLst>
            </p:cNvPr>
            <p:cNvSpPr/>
            <p:nvPr/>
          </p:nvSpPr>
          <p:spPr>
            <a:xfrm>
              <a:off x="5448376" y="2403250"/>
              <a:ext cx="229278" cy="199147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mn-lt"/>
              </a:endParaRPr>
            </a:p>
          </p:txBody>
        </p:sp>
        <p:sp>
          <p:nvSpPr>
            <p:cNvPr id="74" name="Rectangle 355">
              <a:extLst>
                <a:ext uri="{FF2B5EF4-FFF2-40B4-BE49-F238E27FC236}">
                  <a16:creationId xmlns:a16="http://schemas.microsoft.com/office/drawing/2014/main" id="{2E5888A0-B664-457F-96CC-708E63E9C1FD}"/>
                </a:ext>
              </a:extLst>
            </p:cNvPr>
            <p:cNvSpPr/>
            <p:nvPr/>
          </p:nvSpPr>
          <p:spPr>
            <a:xfrm flipH="1">
              <a:off x="8914722" y="2402882"/>
              <a:ext cx="229278" cy="198796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latin typeface="+mn-lt"/>
              </a:endParaRPr>
            </a:p>
          </p:txBody>
        </p:sp>
        <p:grpSp>
          <p:nvGrpSpPr>
            <p:cNvPr id="75" name="Group 74">
              <a:extLst>
                <a:ext uri="{FF2B5EF4-FFF2-40B4-BE49-F238E27FC236}">
                  <a16:creationId xmlns:a16="http://schemas.microsoft.com/office/drawing/2014/main" id="{6BF30FE2-92B0-4C58-82BA-825343310B19}"/>
                </a:ext>
              </a:extLst>
            </p:cNvPr>
            <p:cNvGrpSpPr/>
            <p:nvPr/>
          </p:nvGrpSpPr>
          <p:grpSpPr>
            <a:xfrm>
              <a:off x="5383267" y="2228760"/>
              <a:ext cx="373054" cy="373054"/>
              <a:chOff x="3479653" y="2604986"/>
              <a:chExt cx="254801" cy="254801"/>
            </a:xfrm>
          </p:grpSpPr>
          <p:sp>
            <p:nvSpPr>
              <p:cNvPr id="76" name="Oval 263">
                <a:extLst>
                  <a:ext uri="{FF2B5EF4-FFF2-40B4-BE49-F238E27FC236}">
                    <a16:creationId xmlns:a16="http://schemas.microsoft.com/office/drawing/2014/main" id="{E4143B55-129B-4DC1-BAA4-BCABC6B74D42}"/>
                  </a:ext>
                </a:extLst>
              </p:cNvPr>
              <p:cNvSpPr>
                <a:spLocks/>
              </p:cNvSpPr>
              <p:nvPr/>
            </p:nvSpPr>
            <p:spPr bwMode="auto">
              <a:xfrm>
                <a:off x="3479653" y="2604986"/>
                <a:ext cx="254801" cy="254801"/>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nvGrpSpPr>
              <p:cNvPr id="77" name="Group 76">
                <a:extLst>
                  <a:ext uri="{FF2B5EF4-FFF2-40B4-BE49-F238E27FC236}">
                    <a16:creationId xmlns:a16="http://schemas.microsoft.com/office/drawing/2014/main" id="{674438C3-B382-4B7A-8BEF-B79C37F54B37}"/>
                  </a:ext>
                </a:extLst>
              </p:cNvPr>
              <p:cNvGrpSpPr/>
              <p:nvPr/>
            </p:nvGrpSpPr>
            <p:grpSpPr>
              <a:xfrm>
                <a:off x="3529139" y="2680631"/>
                <a:ext cx="148805" cy="109517"/>
                <a:chOff x="5184662" y="2694894"/>
                <a:chExt cx="164415" cy="121006"/>
              </a:xfrm>
            </p:grpSpPr>
            <p:sp>
              <p:nvSpPr>
                <p:cNvPr id="78" name="Rectangle 49">
                  <a:extLst>
                    <a:ext uri="{FF2B5EF4-FFF2-40B4-BE49-F238E27FC236}">
                      <a16:creationId xmlns:a16="http://schemas.microsoft.com/office/drawing/2014/main" id="{32351CAD-EF25-40CD-B54F-83DA7FB6C356}"/>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79" name="Rectangle 50">
                  <a:extLst>
                    <a:ext uri="{FF2B5EF4-FFF2-40B4-BE49-F238E27FC236}">
                      <a16:creationId xmlns:a16="http://schemas.microsoft.com/office/drawing/2014/main" id="{024F7B0D-C83A-4A88-BAC2-E6D978EF6B9A}"/>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80" name="Rectangle 51">
                  <a:extLst>
                    <a:ext uri="{FF2B5EF4-FFF2-40B4-BE49-F238E27FC236}">
                      <a16:creationId xmlns:a16="http://schemas.microsoft.com/office/drawing/2014/main" id="{427B314A-74A4-47D3-B9CB-A14D76D38B80}"/>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81" name="Rectangle 52">
                  <a:extLst>
                    <a:ext uri="{FF2B5EF4-FFF2-40B4-BE49-F238E27FC236}">
                      <a16:creationId xmlns:a16="http://schemas.microsoft.com/office/drawing/2014/main" id="{17A509D1-5462-4A97-8066-16A81035F3CB}"/>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82" name="Rectangle 53">
                  <a:extLst>
                    <a:ext uri="{FF2B5EF4-FFF2-40B4-BE49-F238E27FC236}">
                      <a16:creationId xmlns:a16="http://schemas.microsoft.com/office/drawing/2014/main" id="{BF453F26-1250-4D08-91EF-165FB55084A2}"/>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83" name="Rectangle 54">
                  <a:extLst>
                    <a:ext uri="{FF2B5EF4-FFF2-40B4-BE49-F238E27FC236}">
                      <a16:creationId xmlns:a16="http://schemas.microsoft.com/office/drawing/2014/main" id="{11D42B89-248A-4E81-A7C7-1DD9BE1F6706}"/>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grpSp>
        </p:grpSp>
        <p:sp>
          <p:nvSpPr>
            <p:cNvPr id="84" name="Rectangle 83">
              <a:extLst>
                <a:ext uri="{FF2B5EF4-FFF2-40B4-BE49-F238E27FC236}">
                  <a16:creationId xmlns:a16="http://schemas.microsoft.com/office/drawing/2014/main" id="{62AD0554-677C-473B-B620-2DE2FA864AB2}"/>
                </a:ext>
              </a:extLst>
            </p:cNvPr>
            <p:cNvSpPr/>
            <p:nvPr/>
          </p:nvSpPr>
          <p:spPr>
            <a:xfrm>
              <a:off x="5749580" y="2469844"/>
              <a:ext cx="636322" cy="193465"/>
            </a:xfrm>
            <a:prstGeom prst="rect">
              <a:avLst/>
            </a:prstGeom>
          </p:spPr>
          <p:txBody>
            <a:bodyPr wrap="none" lIns="0" tIns="0" rIns="0" bIns="0" anchor="ctr">
              <a:noAutofit/>
            </a:bodyPr>
            <a:lstStyle/>
            <a:p>
              <a:pPr defTabSz="685800" fontAlgn="auto">
                <a:spcBef>
                  <a:spcPts val="0"/>
                </a:spcBef>
                <a:spcAft>
                  <a:spcPts val="0"/>
                </a:spcAft>
              </a:pPr>
              <a:r>
                <a:rPr lang="en-US" sz="1000" dirty="0">
                  <a:latin typeface="+mn-lt"/>
                  <a:ea typeface="+mn-ea"/>
                  <a:cs typeface="+mn-cs"/>
                </a:rPr>
                <a:t>Network</a:t>
              </a:r>
            </a:p>
          </p:txBody>
        </p:sp>
        <p:grpSp>
          <p:nvGrpSpPr>
            <p:cNvPr id="85" name="Group 84">
              <a:extLst>
                <a:ext uri="{FF2B5EF4-FFF2-40B4-BE49-F238E27FC236}">
                  <a16:creationId xmlns:a16="http://schemas.microsoft.com/office/drawing/2014/main" id="{36455897-A1E0-4FEB-BA5B-758884471C19}"/>
                </a:ext>
              </a:extLst>
            </p:cNvPr>
            <p:cNvGrpSpPr/>
            <p:nvPr/>
          </p:nvGrpSpPr>
          <p:grpSpPr>
            <a:xfrm>
              <a:off x="8071131" y="2272317"/>
              <a:ext cx="260102" cy="260102"/>
              <a:chOff x="8356445" y="5636340"/>
              <a:chExt cx="501017" cy="501017"/>
            </a:xfrm>
          </p:grpSpPr>
          <p:sp>
            <p:nvSpPr>
              <p:cNvPr id="86" name="Oval 263">
                <a:extLst>
                  <a:ext uri="{FF2B5EF4-FFF2-40B4-BE49-F238E27FC236}">
                    <a16:creationId xmlns:a16="http://schemas.microsoft.com/office/drawing/2014/main" id="{BF3C2C93-5E28-4C47-BAAF-1B7AAD507949}"/>
                  </a:ext>
                </a:extLst>
              </p:cNvPr>
              <p:cNvSpPr>
                <a:spLocks/>
              </p:cNvSpPr>
              <p:nvPr/>
            </p:nvSpPr>
            <p:spPr bwMode="auto">
              <a:xfrm>
                <a:off x="8356445" y="5636340"/>
                <a:ext cx="501017" cy="501017"/>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nvGrpSpPr>
              <p:cNvPr id="87" name="Group 86">
                <a:extLst>
                  <a:ext uri="{FF2B5EF4-FFF2-40B4-BE49-F238E27FC236}">
                    <a16:creationId xmlns:a16="http://schemas.microsoft.com/office/drawing/2014/main" id="{BD0B2677-5223-418D-B377-8B3704EF74E0}"/>
                  </a:ext>
                </a:extLst>
              </p:cNvPr>
              <p:cNvGrpSpPr/>
              <p:nvPr/>
            </p:nvGrpSpPr>
            <p:grpSpPr>
              <a:xfrm>
                <a:off x="8476658" y="5742273"/>
                <a:ext cx="275074" cy="327262"/>
                <a:chOff x="4741424" y="2624722"/>
                <a:chExt cx="283385" cy="337149"/>
              </a:xfrm>
            </p:grpSpPr>
            <p:grpSp>
              <p:nvGrpSpPr>
                <p:cNvPr id="88" name="Group 87">
                  <a:extLst>
                    <a:ext uri="{FF2B5EF4-FFF2-40B4-BE49-F238E27FC236}">
                      <a16:creationId xmlns:a16="http://schemas.microsoft.com/office/drawing/2014/main" id="{4813166D-95DF-4DE2-ACDA-75E936341A8C}"/>
                    </a:ext>
                  </a:extLst>
                </p:cNvPr>
                <p:cNvGrpSpPr/>
                <p:nvPr/>
              </p:nvGrpSpPr>
              <p:grpSpPr>
                <a:xfrm>
                  <a:off x="4741424" y="2624722"/>
                  <a:ext cx="159560" cy="276824"/>
                  <a:chOff x="4741424" y="2624722"/>
                  <a:chExt cx="159560" cy="276824"/>
                </a:xfrm>
              </p:grpSpPr>
              <p:sp>
                <p:nvSpPr>
                  <p:cNvPr id="92" name="Freeform 5">
                    <a:extLst>
                      <a:ext uri="{FF2B5EF4-FFF2-40B4-BE49-F238E27FC236}">
                        <a16:creationId xmlns:a16="http://schemas.microsoft.com/office/drawing/2014/main" id="{18614187-26E4-4D88-8D6F-40DC8129065A}"/>
                      </a:ext>
                    </a:extLst>
                  </p:cNvPr>
                  <p:cNvSpPr>
                    <a:spLocks/>
                  </p:cNvSpPr>
                  <p:nvPr/>
                </p:nvSpPr>
                <p:spPr bwMode="auto">
                  <a:xfrm flipH="1">
                    <a:off x="4741424" y="2767597"/>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93" name="Freeform 5">
                    <a:extLst>
                      <a:ext uri="{FF2B5EF4-FFF2-40B4-BE49-F238E27FC236}">
                        <a16:creationId xmlns:a16="http://schemas.microsoft.com/office/drawing/2014/main" id="{3125E371-9E99-4361-9449-A06F8B42F3F3}"/>
                      </a:ext>
                    </a:extLst>
                  </p:cNvPr>
                  <p:cNvSpPr>
                    <a:spLocks/>
                  </p:cNvSpPr>
                  <p:nvPr/>
                </p:nvSpPr>
                <p:spPr bwMode="auto">
                  <a:xfrm flipH="1">
                    <a:off x="4741424" y="2624722"/>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nvGrpSpPr>
                <p:cNvPr id="89" name="Group 88">
                  <a:extLst>
                    <a:ext uri="{FF2B5EF4-FFF2-40B4-BE49-F238E27FC236}">
                      <a16:creationId xmlns:a16="http://schemas.microsoft.com/office/drawing/2014/main" id="{91C9F17B-9E2F-4A57-B3B1-EF85B9CE6BA8}"/>
                    </a:ext>
                  </a:extLst>
                </p:cNvPr>
                <p:cNvGrpSpPr/>
                <p:nvPr/>
              </p:nvGrpSpPr>
              <p:grpSpPr>
                <a:xfrm rot="10800000">
                  <a:off x="4865249" y="2685047"/>
                  <a:ext cx="159560" cy="276824"/>
                  <a:chOff x="4741424" y="2624722"/>
                  <a:chExt cx="159560" cy="276824"/>
                </a:xfrm>
              </p:grpSpPr>
              <p:sp>
                <p:nvSpPr>
                  <p:cNvPr id="90" name="Freeform 5">
                    <a:extLst>
                      <a:ext uri="{FF2B5EF4-FFF2-40B4-BE49-F238E27FC236}">
                        <a16:creationId xmlns:a16="http://schemas.microsoft.com/office/drawing/2014/main" id="{B6E08462-F7C5-4DD5-BE5B-C1F14EC1AB65}"/>
                      </a:ext>
                    </a:extLst>
                  </p:cNvPr>
                  <p:cNvSpPr>
                    <a:spLocks/>
                  </p:cNvSpPr>
                  <p:nvPr/>
                </p:nvSpPr>
                <p:spPr bwMode="auto">
                  <a:xfrm flipH="1">
                    <a:off x="4741424" y="2767597"/>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91" name="Freeform 5">
                    <a:extLst>
                      <a:ext uri="{FF2B5EF4-FFF2-40B4-BE49-F238E27FC236}">
                        <a16:creationId xmlns:a16="http://schemas.microsoft.com/office/drawing/2014/main" id="{964CDCA9-EB3F-4944-AD29-C01501478961}"/>
                      </a:ext>
                    </a:extLst>
                  </p:cNvPr>
                  <p:cNvSpPr>
                    <a:spLocks/>
                  </p:cNvSpPr>
                  <p:nvPr/>
                </p:nvSpPr>
                <p:spPr bwMode="auto">
                  <a:xfrm flipH="1">
                    <a:off x="4741424" y="2624722"/>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grpSp>
        <p:grpSp>
          <p:nvGrpSpPr>
            <p:cNvPr id="94" name="Group 93">
              <a:extLst>
                <a:ext uri="{FF2B5EF4-FFF2-40B4-BE49-F238E27FC236}">
                  <a16:creationId xmlns:a16="http://schemas.microsoft.com/office/drawing/2014/main" id="{6C3B56CB-FEF3-4170-A8C4-A427D91794B3}"/>
                </a:ext>
              </a:extLst>
            </p:cNvPr>
            <p:cNvGrpSpPr/>
            <p:nvPr/>
          </p:nvGrpSpPr>
          <p:grpSpPr>
            <a:xfrm>
              <a:off x="5448376" y="4214064"/>
              <a:ext cx="3695624" cy="210266"/>
              <a:chOff x="4550043" y="4450284"/>
              <a:chExt cx="4593957" cy="210266"/>
            </a:xfrm>
          </p:grpSpPr>
          <p:sp>
            <p:nvSpPr>
              <p:cNvPr id="95" name="Trapezoid 94">
                <a:extLst>
                  <a:ext uri="{FF2B5EF4-FFF2-40B4-BE49-F238E27FC236}">
                    <a16:creationId xmlns:a16="http://schemas.microsoft.com/office/drawing/2014/main" id="{6FF44212-6011-450E-92B5-D4E6ED1788FB}"/>
                  </a:ext>
                </a:extLst>
              </p:cNvPr>
              <p:cNvSpPr/>
              <p:nvPr/>
            </p:nvSpPr>
            <p:spPr>
              <a:xfrm>
                <a:off x="4550043" y="4450284"/>
                <a:ext cx="4593957" cy="171340"/>
              </a:xfrm>
              <a:prstGeom prst="trapezoid">
                <a:avLst>
                  <a:gd name="adj" fmla="val 132966"/>
                </a:avLst>
              </a:prstGeom>
              <a:solidFill>
                <a:schemeClr val="bg2"/>
              </a:solidFill>
              <a:ln w="25400" cap="flat" cmpd="sng" algn="ctr">
                <a:noFill/>
                <a:prstDash val="solid"/>
              </a:ln>
              <a:effectLst/>
            </p:spPr>
            <p:txBody>
              <a:bodyPr rtlCol="0" anchor="ctr"/>
              <a:lstStyle/>
              <a:p>
                <a:pPr algn="ctr" defTabSz="685800" fontAlgn="auto">
                  <a:spcBef>
                    <a:spcPts val="0"/>
                  </a:spcBef>
                  <a:spcAft>
                    <a:spcPts val="0"/>
                  </a:spcAft>
                </a:pPr>
                <a:endParaRPr lang="en-US" sz="1350" kern="0" dirty="0">
                  <a:solidFill>
                    <a:srgbClr val="FFFFFF"/>
                  </a:solidFill>
                  <a:latin typeface="+mn-lt"/>
                  <a:ea typeface="+mn-ea"/>
                  <a:cs typeface="+mn-cs"/>
                </a:endParaRPr>
              </a:p>
            </p:txBody>
          </p:sp>
          <p:sp>
            <p:nvSpPr>
              <p:cNvPr id="96" name="Rectangle 95">
                <a:extLst>
                  <a:ext uri="{FF2B5EF4-FFF2-40B4-BE49-F238E27FC236}">
                    <a16:creationId xmlns:a16="http://schemas.microsoft.com/office/drawing/2014/main" id="{2289FF85-ACC7-4EB4-958A-07F234CA9CC6}"/>
                  </a:ext>
                </a:extLst>
              </p:cNvPr>
              <p:cNvSpPr/>
              <p:nvPr/>
            </p:nvSpPr>
            <p:spPr>
              <a:xfrm>
                <a:off x="4550043" y="4621140"/>
                <a:ext cx="4593957" cy="39410"/>
              </a:xfrm>
              <a:prstGeom prst="rect">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grpSp>
          <p:nvGrpSpPr>
            <p:cNvPr id="151" name="Group 150">
              <a:extLst>
                <a:ext uri="{FF2B5EF4-FFF2-40B4-BE49-F238E27FC236}">
                  <a16:creationId xmlns:a16="http://schemas.microsoft.com/office/drawing/2014/main" id="{70314106-FE0A-4E41-847C-9C66FB8D76FD}"/>
                </a:ext>
              </a:extLst>
            </p:cNvPr>
            <p:cNvGrpSpPr/>
            <p:nvPr/>
          </p:nvGrpSpPr>
          <p:grpSpPr>
            <a:xfrm>
              <a:off x="5448376" y="3101263"/>
              <a:ext cx="3695623" cy="210266"/>
              <a:chOff x="4550043" y="4450284"/>
              <a:chExt cx="4593957" cy="210266"/>
            </a:xfrm>
          </p:grpSpPr>
          <p:sp>
            <p:nvSpPr>
              <p:cNvPr id="152" name="Trapezoid 151">
                <a:extLst>
                  <a:ext uri="{FF2B5EF4-FFF2-40B4-BE49-F238E27FC236}">
                    <a16:creationId xmlns:a16="http://schemas.microsoft.com/office/drawing/2014/main" id="{52B8E031-F55E-4CF1-935E-F6579C2C937B}"/>
                  </a:ext>
                </a:extLst>
              </p:cNvPr>
              <p:cNvSpPr/>
              <p:nvPr/>
            </p:nvSpPr>
            <p:spPr>
              <a:xfrm>
                <a:off x="4550043" y="4450284"/>
                <a:ext cx="4593957" cy="171340"/>
              </a:xfrm>
              <a:prstGeom prst="trapezoid">
                <a:avLst>
                  <a:gd name="adj" fmla="val 134356"/>
                </a:avLst>
              </a:prstGeom>
              <a:solidFill>
                <a:schemeClr val="bg2"/>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sp>
            <p:nvSpPr>
              <p:cNvPr id="153" name="Rectangle 152">
                <a:extLst>
                  <a:ext uri="{FF2B5EF4-FFF2-40B4-BE49-F238E27FC236}">
                    <a16:creationId xmlns:a16="http://schemas.microsoft.com/office/drawing/2014/main" id="{61C2C247-E790-4992-A894-DC72DCC67274}"/>
                  </a:ext>
                </a:extLst>
              </p:cNvPr>
              <p:cNvSpPr/>
              <p:nvPr/>
            </p:nvSpPr>
            <p:spPr>
              <a:xfrm>
                <a:off x="4550043" y="4621140"/>
                <a:ext cx="4593957" cy="39410"/>
              </a:xfrm>
              <a:prstGeom prst="rect">
                <a:avLst/>
              </a:prstGeom>
              <a:solidFill>
                <a:schemeClr val="accent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grpSp>
          <p:nvGrpSpPr>
            <p:cNvPr id="154" name="Group 153">
              <a:extLst>
                <a:ext uri="{FF2B5EF4-FFF2-40B4-BE49-F238E27FC236}">
                  <a16:creationId xmlns:a16="http://schemas.microsoft.com/office/drawing/2014/main" id="{5C905B15-F1B5-4140-9E9A-6B99EC3F8AF7}"/>
                </a:ext>
              </a:extLst>
            </p:cNvPr>
            <p:cNvGrpSpPr/>
            <p:nvPr/>
          </p:nvGrpSpPr>
          <p:grpSpPr>
            <a:xfrm>
              <a:off x="7341549" y="2719827"/>
              <a:ext cx="1335177" cy="503075"/>
              <a:chOff x="7341549" y="2956047"/>
              <a:chExt cx="1335177" cy="503075"/>
            </a:xfrm>
          </p:grpSpPr>
          <p:sp>
            <p:nvSpPr>
              <p:cNvPr id="155" name="Freeform 56">
                <a:extLst>
                  <a:ext uri="{FF2B5EF4-FFF2-40B4-BE49-F238E27FC236}">
                    <a16:creationId xmlns:a16="http://schemas.microsoft.com/office/drawing/2014/main" id="{6C45A4FD-33C7-44E9-8085-2BA6C09768F4}"/>
                  </a:ext>
                </a:extLst>
              </p:cNvPr>
              <p:cNvSpPr>
                <a:spLocks noEditPoints="1"/>
              </p:cNvSpPr>
              <p:nvPr/>
            </p:nvSpPr>
            <p:spPr bwMode="auto">
              <a:xfrm>
                <a:off x="7732330" y="2956047"/>
                <a:ext cx="452689" cy="503075"/>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39393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600" i="0" u="none" strike="noStrike" kern="0" cap="none" spc="0" normalizeH="0" baseline="0" noProof="0">
                  <a:ln>
                    <a:noFill/>
                  </a:ln>
                  <a:solidFill>
                    <a:srgbClr val="FFFFFF"/>
                  </a:solidFill>
                  <a:effectLst/>
                  <a:uLnTx/>
                  <a:uFillTx/>
                  <a:latin typeface="+mn-lt"/>
                  <a:ea typeface="+mn-ea"/>
                  <a:cs typeface="+mn-cs"/>
                </a:endParaRPr>
              </a:p>
            </p:txBody>
          </p:sp>
          <p:sp>
            <p:nvSpPr>
              <p:cNvPr id="156" name="Freeform 57">
                <a:extLst>
                  <a:ext uri="{FF2B5EF4-FFF2-40B4-BE49-F238E27FC236}">
                    <a16:creationId xmlns:a16="http://schemas.microsoft.com/office/drawing/2014/main" id="{1CE9E3AC-3A83-40CC-BFB6-1B31A104DCC6}"/>
                  </a:ext>
                </a:extLst>
              </p:cNvPr>
              <p:cNvSpPr>
                <a:spLocks noEditPoints="1"/>
              </p:cNvSpPr>
              <p:nvPr/>
            </p:nvSpPr>
            <p:spPr bwMode="auto">
              <a:xfrm flipH="1">
                <a:off x="8224037" y="2956047"/>
                <a:ext cx="452689" cy="503075"/>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39393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600" i="0" u="none" strike="noStrike" kern="0" cap="none" spc="0" normalizeH="0" baseline="0" noProof="0">
                  <a:ln>
                    <a:noFill/>
                  </a:ln>
                  <a:solidFill>
                    <a:srgbClr val="FFFFFF"/>
                  </a:solidFill>
                  <a:effectLst/>
                  <a:uLnTx/>
                  <a:uFillTx/>
                  <a:latin typeface="+mn-lt"/>
                  <a:ea typeface="+mn-ea"/>
                  <a:cs typeface="+mn-cs"/>
                </a:endParaRPr>
              </a:p>
            </p:txBody>
          </p:sp>
          <p:sp>
            <p:nvSpPr>
              <p:cNvPr id="157" name="Rectangle 156">
                <a:extLst>
                  <a:ext uri="{FF2B5EF4-FFF2-40B4-BE49-F238E27FC236}">
                    <a16:creationId xmlns:a16="http://schemas.microsoft.com/office/drawing/2014/main" id="{9A492262-4637-4915-BF30-70A7FCBEC12E}"/>
                  </a:ext>
                </a:extLst>
              </p:cNvPr>
              <p:cNvSpPr/>
              <p:nvPr/>
            </p:nvSpPr>
            <p:spPr>
              <a:xfrm>
                <a:off x="7341549" y="3139721"/>
                <a:ext cx="447390" cy="193465"/>
              </a:xfrm>
              <a:prstGeom prst="rect">
                <a:avLst/>
              </a:prstGeom>
              <a:noFill/>
            </p:spPr>
            <p:txBody>
              <a:bodyPr wrap="none" lIns="0" tIns="0" rIns="0" bIns="0" anchor="ctr">
                <a:noAutofit/>
              </a:bodyP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000" i="0" u="none" strike="noStrike" kern="0" cap="none" spc="0" normalizeH="0" baseline="0" noProof="0" dirty="0" err="1">
                    <a:ln>
                      <a:noFill/>
                    </a:ln>
                    <a:effectLst/>
                    <a:uLnTx/>
                    <a:uFillTx/>
                    <a:latin typeface="+mn-lt"/>
                    <a:ea typeface="+mn-ea"/>
                    <a:cs typeface="+mn-cs"/>
                  </a:rPr>
                  <a:t>Usxaers</a:t>
                </a:r>
                <a:endParaRPr kumimoji="0" lang="en-US" sz="1000" i="0" u="none" strike="noStrike" kern="0" cap="none" spc="0" normalizeH="0" baseline="0" noProof="0" dirty="0">
                  <a:ln>
                    <a:noFill/>
                  </a:ln>
                  <a:effectLst/>
                  <a:uLnTx/>
                  <a:uFillTx/>
                  <a:latin typeface="+mn-lt"/>
                  <a:ea typeface="+mn-ea"/>
                  <a:cs typeface="+mn-cs"/>
                </a:endParaRPr>
              </a:p>
            </p:txBody>
          </p:sp>
        </p:grpSp>
        <p:sp>
          <p:nvSpPr>
            <p:cNvPr id="216" name="Rectangle 215">
              <a:extLst>
                <a:ext uri="{FF2B5EF4-FFF2-40B4-BE49-F238E27FC236}">
                  <a16:creationId xmlns:a16="http://schemas.microsoft.com/office/drawing/2014/main" id="{CFCDFC32-8B83-453D-B5D3-10AD5034072F}"/>
                </a:ext>
              </a:extLst>
            </p:cNvPr>
            <p:cNvSpPr/>
            <p:nvPr/>
          </p:nvSpPr>
          <p:spPr>
            <a:xfrm>
              <a:off x="8727964" y="2210103"/>
              <a:ext cx="206101" cy="205184"/>
            </a:xfrm>
            <a:prstGeom prst="rect">
              <a:avLst/>
            </a:prstGeom>
          </p:spPr>
          <p:txBody>
            <a:bodyPr wrap="none" lIns="0" tIns="0" rIns="0" bIns="0" anchor="ctr">
              <a:noAutofit/>
            </a:bodyPr>
            <a:lstStyle/>
            <a:p>
              <a:pPr defTabSz="685800" fontAlgn="auto">
                <a:spcBef>
                  <a:spcPts val="0"/>
                </a:spcBef>
                <a:spcAft>
                  <a:spcPts val="0"/>
                </a:spcAft>
              </a:pPr>
              <a:r>
                <a:rPr lang="en-US" sz="1000" dirty="0">
                  <a:solidFill>
                    <a:srgbClr val="39393B"/>
                  </a:solidFill>
                  <a:latin typeface="+mn-lt"/>
                  <a:ea typeface="+mn-ea"/>
                  <a:cs typeface="+mn-cs"/>
                </a:rPr>
                <a:t>HQ</a:t>
              </a:r>
            </a:p>
          </p:txBody>
        </p:sp>
        <p:grpSp>
          <p:nvGrpSpPr>
            <p:cNvPr id="217" name="Group 216">
              <a:extLst>
                <a:ext uri="{FF2B5EF4-FFF2-40B4-BE49-F238E27FC236}">
                  <a16:creationId xmlns:a16="http://schemas.microsoft.com/office/drawing/2014/main" id="{2BC5AF3A-6CCC-4474-BD78-1F1EB7F2603D}"/>
                </a:ext>
              </a:extLst>
            </p:cNvPr>
            <p:cNvGrpSpPr/>
            <p:nvPr/>
          </p:nvGrpSpPr>
          <p:grpSpPr>
            <a:xfrm>
              <a:off x="6275746" y="2294472"/>
              <a:ext cx="256032" cy="256032"/>
              <a:chOff x="5638829" y="2574999"/>
              <a:chExt cx="293235" cy="294128"/>
            </a:xfrm>
          </p:grpSpPr>
          <p:sp>
            <p:nvSpPr>
              <p:cNvPr id="218" name="Oval 217">
                <a:extLst>
                  <a:ext uri="{FF2B5EF4-FFF2-40B4-BE49-F238E27FC236}">
                    <a16:creationId xmlns:a16="http://schemas.microsoft.com/office/drawing/2014/main" id="{C1BE670A-6404-4178-BF05-90D596458588}"/>
                  </a:ext>
                </a:extLst>
              </p:cNvPr>
              <p:cNvSpPr/>
              <p:nvPr/>
            </p:nvSpPr>
            <p:spPr>
              <a:xfrm>
                <a:off x="5638829" y="2574999"/>
                <a:ext cx="293235" cy="294128"/>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nvGrpSpPr>
              <p:cNvPr id="219" name="Group 218">
                <a:extLst>
                  <a:ext uri="{FF2B5EF4-FFF2-40B4-BE49-F238E27FC236}">
                    <a16:creationId xmlns:a16="http://schemas.microsoft.com/office/drawing/2014/main" id="{63D673AF-04D8-4920-8F07-78567D2BF5C6}"/>
                  </a:ext>
                </a:extLst>
              </p:cNvPr>
              <p:cNvGrpSpPr/>
              <p:nvPr/>
            </p:nvGrpSpPr>
            <p:grpSpPr>
              <a:xfrm>
                <a:off x="5749077" y="2606625"/>
                <a:ext cx="72738" cy="230877"/>
                <a:chOff x="4707334" y="2441614"/>
                <a:chExt cx="106495" cy="338027"/>
              </a:xfrm>
            </p:grpSpPr>
            <p:sp>
              <p:nvSpPr>
                <p:cNvPr id="223" name="Freeform 5">
                  <a:extLst>
                    <a:ext uri="{FF2B5EF4-FFF2-40B4-BE49-F238E27FC236}">
                      <a16:creationId xmlns:a16="http://schemas.microsoft.com/office/drawing/2014/main" id="{D4643FA9-9B42-4FEB-A149-D5B7C9373F3A}"/>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224" name="Freeform 5">
                  <a:extLst>
                    <a:ext uri="{FF2B5EF4-FFF2-40B4-BE49-F238E27FC236}">
                      <a16:creationId xmlns:a16="http://schemas.microsoft.com/office/drawing/2014/main" id="{1187E3F3-EDB6-423F-8FEF-57451B7F27A3}"/>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nvGrpSpPr>
              <p:cNvPr id="220" name="Group 219">
                <a:extLst>
                  <a:ext uri="{FF2B5EF4-FFF2-40B4-BE49-F238E27FC236}">
                    <a16:creationId xmlns:a16="http://schemas.microsoft.com/office/drawing/2014/main" id="{2A906EC6-3497-441A-B1BD-BFD5E672EB67}"/>
                  </a:ext>
                </a:extLst>
              </p:cNvPr>
              <p:cNvGrpSpPr/>
              <p:nvPr/>
            </p:nvGrpSpPr>
            <p:grpSpPr>
              <a:xfrm rot="5400000">
                <a:off x="5749078" y="2606626"/>
                <a:ext cx="72737" cy="230874"/>
                <a:chOff x="4801866" y="2441614"/>
                <a:chExt cx="106494" cy="338023"/>
              </a:xfrm>
            </p:grpSpPr>
            <p:sp>
              <p:nvSpPr>
                <p:cNvPr id="221" name="Freeform 5">
                  <a:extLst>
                    <a:ext uri="{FF2B5EF4-FFF2-40B4-BE49-F238E27FC236}">
                      <a16:creationId xmlns:a16="http://schemas.microsoft.com/office/drawing/2014/main" id="{21DB883B-2F14-4B15-94B5-2EA441A8C881}"/>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222" name="Freeform 5">
                  <a:extLst>
                    <a:ext uri="{FF2B5EF4-FFF2-40B4-BE49-F238E27FC236}">
                      <a16:creationId xmlns:a16="http://schemas.microsoft.com/office/drawing/2014/main" id="{CBE3C69F-4BCF-493B-91CF-3EC738C5A1BE}"/>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grpSp>
          <p:nvGrpSpPr>
            <p:cNvPr id="242" name="Group 241">
              <a:extLst>
                <a:ext uri="{FF2B5EF4-FFF2-40B4-BE49-F238E27FC236}">
                  <a16:creationId xmlns:a16="http://schemas.microsoft.com/office/drawing/2014/main" id="{88A50331-C972-4645-84B9-14D82540044C}"/>
                </a:ext>
              </a:extLst>
            </p:cNvPr>
            <p:cNvGrpSpPr/>
            <p:nvPr/>
          </p:nvGrpSpPr>
          <p:grpSpPr>
            <a:xfrm>
              <a:off x="6751479" y="2606199"/>
              <a:ext cx="293688" cy="611188"/>
              <a:chOff x="6540500" y="2863850"/>
              <a:chExt cx="293688" cy="611188"/>
            </a:xfrm>
          </p:grpSpPr>
          <p:grpSp>
            <p:nvGrpSpPr>
              <p:cNvPr id="243" name="Group 242">
                <a:extLst>
                  <a:ext uri="{FF2B5EF4-FFF2-40B4-BE49-F238E27FC236}">
                    <a16:creationId xmlns:a16="http://schemas.microsoft.com/office/drawing/2014/main" id="{23244526-0D22-4611-9D96-D69D84C0B63E}"/>
                  </a:ext>
                </a:extLst>
              </p:cNvPr>
              <p:cNvGrpSpPr/>
              <p:nvPr/>
            </p:nvGrpSpPr>
            <p:grpSpPr>
              <a:xfrm>
                <a:off x="6540500" y="2863850"/>
                <a:ext cx="268288" cy="611188"/>
                <a:chOff x="6540500" y="2863850"/>
                <a:chExt cx="268288" cy="611188"/>
              </a:xfrm>
            </p:grpSpPr>
            <p:sp>
              <p:nvSpPr>
                <p:cNvPr id="248" name="Oval 53">
                  <a:extLst>
                    <a:ext uri="{FF2B5EF4-FFF2-40B4-BE49-F238E27FC236}">
                      <a16:creationId xmlns:a16="http://schemas.microsoft.com/office/drawing/2014/main" id="{69B69FF2-9DAD-4A78-BABE-69666EBDEEA9}"/>
                    </a:ext>
                  </a:extLst>
                </p:cNvPr>
                <p:cNvSpPr>
                  <a:spLocks noChangeArrowheads="1"/>
                </p:cNvSpPr>
                <p:nvPr/>
              </p:nvSpPr>
              <p:spPr bwMode="auto">
                <a:xfrm>
                  <a:off x="6615113" y="2863850"/>
                  <a:ext cx="114300" cy="114300"/>
                </a:xfrm>
                <a:prstGeom prst="ellipse">
                  <a:avLst/>
                </a:pr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49" name="Freeform 54">
                  <a:extLst>
                    <a:ext uri="{FF2B5EF4-FFF2-40B4-BE49-F238E27FC236}">
                      <a16:creationId xmlns:a16="http://schemas.microsoft.com/office/drawing/2014/main" id="{0A000EEC-4A5F-45BB-BB42-BB7813831B26}"/>
                    </a:ext>
                  </a:extLst>
                </p:cNvPr>
                <p:cNvSpPr>
                  <a:spLocks/>
                </p:cNvSpPr>
                <p:nvPr/>
              </p:nvSpPr>
              <p:spPr bwMode="auto">
                <a:xfrm>
                  <a:off x="6543675" y="2979738"/>
                  <a:ext cx="261938" cy="217488"/>
                </a:xfrm>
                <a:custGeom>
                  <a:avLst/>
                  <a:gdLst>
                    <a:gd name="T0" fmla="*/ 121 w 501"/>
                    <a:gd name="T1" fmla="*/ 165 h 416"/>
                    <a:gd name="T2" fmla="*/ 121 w 501"/>
                    <a:gd name="T3" fmla="*/ 358 h 416"/>
                    <a:gd name="T4" fmla="*/ 378 w 501"/>
                    <a:gd name="T5" fmla="*/ 358 h 416"/>
                    <a:gd name="T6" fmla="*/ 378 w 501"/>
                    <a:gd name="T7" fmla="*/ 159 h 416"/>
                    <a:gd name="T8" fmla="*/ 425 w 501"/>
                    <a:gd name="T9" fmla="*/ 413 h 416"/>
                    <a:gd name="T10" fmla="*/ 494 w 501"/>
                    <a:gd name="T11" fmla="*/ 400 h 416"/>
                    <a:gd name="T12" fmla="*/ 432 w 501"/>
                    <a:gd name="T13" fmla="*/ 87 h 416"/>
                    <a:gd name="T14" fmla="*/ 309 w 501"/>
                    <a:gd name="T15" fmla="*/ 23 h 416"/>
                    <a:gd name="T16" fmla="*/ 237 w 501"/>
                    <a:gd name="T17" fmla="*/ 74 h 416"/>
                    <a:gd name="T18" fmla="*/ 186 w 501"/>
                    <a:gd name="T19" fmla="*/ 25 h 416"/>
                    <a:gd name="T20" fmla="*/ 56 w 501"/>
                    <a:gd name="T21" fmla="*/ 107 h 416"/>
                    <a:gd name="T22" fmla="*/ 0 w 501"/>
                    <a:gd name="T23" fmla="*/ 407 h 416"/>
                    <a:gd name="T24" fmla="*/ 80 w 501"/>
                    <a:gd name="T25" fmla="*/ 416 h 416"/>
                    <a:gd name="T26" fmla="*/ 121 w 501"/>
                    <a:gd name="T27" fmla="*/ 16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1" h="416">
                      <a:moveTo>
                        <a:pt x="121" y="165"/>
                      </a:moveTo>
                      <a:cubicBezTo>
                        <a:pt x="121" y="358"/>
                        <a:pt x="121" y="358"/>
                        <a:pt x="121" y="358"/>
                      </a:cubicBezTo>
                      <a:cubicBezTo>
                        <a:pt x="233" y="384"/>
                        <a:pt x="378" y="358"/>
                        <a:pt x="378" y="358"/>
                      </a:cubicBezTo>
                      <a:cubicBezTo>
                        <a:pt x="378" y="159"/>
                        <a:pt x="378" y="159"/>
                        <a:pt x="378" y="159"/>
                      </a:cubicBezTo>
                      <a:cubicBezTo>
                        <a:pt x="411" y="208"/>
                        <a:pt x="425" y="413"/>
                        <a:pt x="425" y="413"/>
                      </a:cubicBezTo>
                      <a:cubicBezTo>
                        <a:pt x="443" y="396"/>
                        <a:pt x="494" y="400"/>
                        <a:pt x="494" y="400"/>
                      </a:cubicBezTo>
                      <a:cubicBezTo>
                        <a:pt x="501" y="367"/>
                        <a:pt x="479" y="174"/>
                        <a:pt x="432" y="87"/>
                      </a:cubicBezTo>
                      <a:cubicBezTo>
                        <a:pt x="385" y="0"/>
                        <a:pt x="309" y="23"/>
                        <a:pt x="309" y="23"/>
                      </a:cubicBezTo>
                      <a:cubicBezTo>
                        <a:pt x="299" y="76"/>
                        <a:pt x="237" y="74"/>
                        <a:pt x="237" y="74"/>
                      </a:cubicBezTo>
                      <a:cubicBezTo>
                        <a:pt x="197" y="75"/>
                        <a:pt x="186" y="25"/>
                        <a:pt x="186" y="25"/>
                      </a:cubicBezTo>
                      <a:cubicBezTo>
                        <a:pt x="186" y="25"/>
                        <a:pt x="109" y="9"/>
                        <a:pt x="56" y="107"/>
                      </a:cubicBezTo>
                      <a:cubicBezTo>
                        <a:pt x="7" y="197"/>
                        <a:pt x="0" y="407"/>
                        <a:pt x="0" y="407"/>
                      </a:cubicBezTo>
                      <a:cubicBezTo>
                        <a:pt x="18" y="402"/>
                        <a:pt x="80" y="416"/>
                        <a:pt x="80" y="416"/>
                      </a:cubicBezTo>
                      <a:cubicBezTo>
                        <a:pt x="74" y="203"/>
                        <a:pt x="121" y="165"/>
                        <a:pt x="121" y="165"/>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50" name="Freeform 55">
                  <a:extLst>
                    <a:ext uri="{FF2B5EF4-FFF2-40B4-BE49-F238E27FC236}">
                      <a16:creationId xmlns:a16="http://schemas.microsoft.com/office/drawing/2014/main" id="{7972A5C7-D244-49F2-9A1C-9FAC9505C16A}"/>
                    </a:ext>
                  </a:extLst>
                </p:cNvPr>
                <p:cNvSpPr>
                  <a:spLocks/>
                </p:cNvSpPr>
                <p:nvPr/>
              </p:nvSpPr>
              <p:spPr bwMode="auto">
                <a:xfrm>
                  <a:off x="6591300" y="3179763"/>
                  <a:ext cx="165100" cy="295275"/>
                </a:xfrm>
                <a:custGeom>
                  <a:avLst/>
                  <a:gdLst>
                    <a:gd name="T0" fmla="*/ 284 w 315"/>
                    <a:gd name="T1" fmla="*/ 0 h 564"/>
                    <a:gd name="T2" fmla="*/ 29 w 315"/>
                    <a:gd name="T3" fmla="*/ 0 h 564"/>
                    <a:gd name="T4" fmla="*/ 6 w 315"/>
                    <a:gd name="T5" fmla="*/ 494 h 564"/>
                    <a:gd name="T6" fmla="*/ 114 w 315"/>
                    <a:gd name="T7" fmla="*/ 494 h 564"/>
                    <a:gd name="T8" fmla="*/ 138 w 315"/>
                    <a:gd name="T9" fmla="*/ 99 h 564"/>
                    <a:gd name="T10" fmla="*/ 172 w 315"/>
                    <a:gd name="T11" fmla="*/ 99 h 564"/>
                    <a:gd name="T12" fmla="*/ 197 w 315"/>
                    <a:gd name="T13" fmla="*/ 492 h 564"/>
                    <a:gd name="T14" fmla="*/ 311 w 315"/>
                    <a:gd name="T15" fmla="*/ 485 h 564"/>
                    <a:gd name="T16" fmla="*/ 284 w 315"/>
                    <a:gd name="T17"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564">
                      <a:moveTo>
                        <a:pt x="284" y="0"/>
                      </a:moveTo>
                      <a:cubicBezTo>
                        <a:pt x="131" y="34"/>
                        <a:pt x="29" y="0"/>
                        <a:pt x="29" y="0"/>
                      </a:cubicBezTo>
                      <a:cubicBezTo>
                        <a:pt x="29" y="0"/>
                        <a:pt x="10" y="450"/>
                        <a:pt x="6" y="494"/>
                      </a:cubicBezTo>
                      <a:cubicBezTo>
                        <a:pt x="0" y="552"/>
                        <a:pt x="109" y="564"/>
                        <a:pt x="114" y="494"/>
                      </a:cubicBezTo>
                      <a:cubicBezTo>
                        <a:pt x="120" y="423"/>
                        <a:pt x="138" y="99"/>
                        <a:pt x="138" y="99"/>
                      </a:cubicBezTo>
                      <a:cubicBezTo>
                        <a:pt x="172" y="99"/>
                        <a:pt x="172" y="99"/>
                        <a:pt x="172" y="99"/>
                      </a:cubicBezTo>
                      <a:cubicBezTo>
                        <a:pt x="172" y="99"/>
                        <a:pt x="187" y="429"/>
                        <a:pt x="197" y="492"/>
                      </a:cubicBezTo>
                      <a:cubicBezTo>
                        <a:pt x="208" y="555"/>
                        <a:pt x="315" y="554"/>
                        <a:pt x="311" y="485"/>
                      </a:cubicBezTo>
                      <a:cubicBezTo>
                        <a:pt x="308" y="416"/>
                        <a:pt x="284" y="0"/>
                        <a:pt x="284" y="0"/>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51" name="Freeform 56">
                  <a:extLst>
                    <a:ext uri="{FF2B5EF4-FFF2-40B4-BE49-F238E27FC236}">
                      <a16:creationId xmlns:a16="http://schemas.microsoft.com/office/drawing/2014/main" id="{2607929D-6308-4DBD-B75A-C844B29599BB}"/>
                    </a:ext>
                  </a:extLst>
                </p:cNvPr>
                <p:cNvSpPr>
                  <a:spLocks/>
                </p:cNvSpPr>
                <p:nvPr/>
              </p:nvSpPr>
              <p:spPr bwMode="auto">
                <a:xfrm>
                  <a:off x="6765925" y="3182938"/>
                  <a:ext cx="42863" cy="46038"/>
                </a:xfrm>
                <a:custGeom>
                  <a:avLst/>
                  <a:gdLst>
                    <a:gd name="T0" fmla="*/ 0 w 81"/>
                    <a:gd name="T1" fmla="*/ 22 h 87"/>
                    <a:gd name="T2" fmla="*/ 45 w 81"/>
                    <a:gd name="T3" fmla="*/ 71 h 87"/>
                    <a:gd name="T4" fmla="*/ 72 w 81"/>
                    <a:gd name="T5" fmla="*/ 7 h 87"/>
                    <a:gd name="T6" fmla="*/ 0 w 81"/>
                    <a:gd name="T7" fmla="*/ 22 h 87"/>
                  </a:gdLst>
                  <a:ahLst/>
                  <a:cxnLst>
                    <a:cxn ang="0">
                      <a:pos x="T0" y="T1"/>
                    </a:cxn>
                    <a:cxn ang="0">
                      <a:pos x="T2" y="T3"/>
                    </a:cxn>
                    <a:cxn ang="0">
                      <a:pos x="T4" y="T5"/>
                    </a:cxn>
                    <a:cxn ang="0">
                      <a:pos x="T6" y="T7"/>
                    </a:cxn>
                  </a:cxnLst>
                  <a:rect l="0" t="0" r="r" b="b"/>
                  <a:pathLst>
                    <a:path w="81" h="87">
                      <a:moveTo>
                        <a:pt x="0" y="22"/>
                      </a:moveTo>
                      <a:cubicBezTo>
                        <a:pt x="0" y="22"/>
                        <a:pt x="9" y="87"/>
                        <a:pt x="45" y="71"/>
                      </a:cubicBezTo>
                      <a:cubicBezTo>
                        <a:pt x="81" y="55"/>
                        <a:pt x="72" y="7"/>
                        <a:pt x="72" y="7"/>
                      </a:cubicBezTo>
                      <a:cubicBezTo>
                        <a:pt x="42" y="0"/>
                        <a:pt x="0" y="22"/>
                        <a:pt x="0" y="22"/>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52" name="Freeform 57">
                  <a:extLst>
                    <a:ext uri="{FF2B5EF4-FFF2-40B4-BE49-F238E27FC236}">
                      <a16:creationId xmlns:a16="http://schemas.microsoft.com/office/drawing/2014/main" id="{16C3ACA4-E9E8-4E9D-8EE7-EA07B508BF63}"/>
                    </a:ext>
                  </a:extLst>
                </p:cNvPr>
                <p:cNvSpPr>
                  <a:spLocks/>
                </p:cNvSpPr>
                <p:nvPr/>
              </p:nvSpPr>
              <p:spPr bwMode="auto">
                <a:xfrm>
                  <a:off x="6540500" y="3182938"/>
                  <a:ext cx="42863" cy="46038"/>
                </a:xfrm>
                <a:custGeom>
                  <a:avLst/>
                  <a:gdLst>
                    <a:gd name="T0" fmla="*/ 9 w 81"/>
                    <a:gd name="T1" fmla="*/ 7 h 87"/>
                    <a:gd name="T2" fmla="*/ 36 w 81"/>
                    <a:gd name="T3" fmla="*/ 71 h 87"/>
                    <a:gd name="T4" fmla="*/ 81 w 81"/>
                    <a:gd name="T5" fmla="*/ 22 h 87"/>
                    <a:gd name="T6" fmla="*/ 9 w 81"/>
                    <a:gd name="T7" fmla="*/ 7 h 87"/>
                  </a:gdLst>
                  <a:ahLst/>
                  <a:cxnLst>
                    <a:cxn ang="0">
                      <a:pos x="T0" y="T1"/>
                    </a:cxn>
                    <a:cxn ang="0">
                      <a:pos x="T2" y="T3"/>
                    </a:cxn>
                    <a:cxn ang="0">
                      <a:pos x="T4" y="T5"/>
                    </a:cxn>
                    <a:cxn ang="0">
                      <a:pos x="T6" y="T7"/>
                    </a:cxn>
                  </a:cxnLst>
                  <a:rect l="0" t="0" r="r" b="b"/>
                  <a:pathLst>
                    <a:path w="81" h="87">
                      <a:moveTo>
                        <a:pt x="9" y="7"/>
                      </a:moveTo>
                      <a:cubicBezTo>
                        <a:pt x="9" y="7"/>
                        <a:pt x="0" y="55"/>
                        <a:pt x="36" y="71"/>
                      </a:cubicBezTo>
                      <a:cubicBezTo>
                        <a:pt x="72" y="87"/>
                        <a:pt x="81" y="22"/>
                        <a:pt x="81" y="22"/>
                      </a:cubicBezTo>
                      <a:cubicBezTo>
                        <a:pt x="81" y="22"/>
                        <a:pt x="40" y="0"/>
                        <a:pt x="9" y="7"/>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grpSp>
          <p:grpSp>
            <p:nvGrpSpPr>
              <p:cNvPr id="244" name="Group 243">
                <a:extLst>
                  <a:ext uri="{FF2B5EF4-FFF2-40B4-BE49-F238E27FC236}">
                    <a16:creationId xmlns:a16="http://schemas.microsoft.com/office/drawing/2014/main" id="{5225EE27-5BCE-4BC7-A9F6-67CC64D39721}"/>
                  </a:ext>
                </a:extLst>
              </p:cNvPr>
              <p:cNvGrpSpPr/>
              <p:nvPr/>
            </p:nvGrpSpPr>
            <p:grpSpPr>
              <a:xfrm>
                <a:off x="6760804" y="3133725"/>
                <a:ext cx="73384" cy="101135"/>
                <a:chOff x="6398854" y="3130841"/>
                <a:chExt cx="50409" cy="65919"/>
              </a:xfrm>
            </p:grpSpPr>
            <p:sp>
              <p:nvSpPr>
                <p:cNvPr id="245" name="Freeform 18">
                  <a:extLst>
                    <a:ext uri="{FF2B5EF4-FFF2-40B4-BE49-F238E27FC236}">
                      <a16:creationId xmlns:a16="http://schemas.microsoft.com/office/drawing/2014/main" id="{7A28E69F-24C7-40F8-9E00-A542BA274570}"/>
                    </a:ext>
                  </a:extLst>
                </p:cNvPr>
                <p:cNvSpPr>
                  <a:spLocks/>
                </p:cNvSpPr>
                <p:nvPr/>
              </p:nvSpPr>
              <p:spPr bwMode="auto">
                <a:xfrm>
                  <a:off x="6404670" y="3165740"/>
                  <a:ext cx="26589" cy="18280"/>
                </a:xfrm>
                <a:custGeom>
                  <a:avLst/>
                  <a:gdLst>
                    <a:gd name="T0" fmla="*/ 0 w 50"/>
                    <a:gd name="T1" fmla="*/ 0 h 34"/>
                    <a:gd name="T2" fmla="*/ 25 w 50"/>
                    <a:gd name="T3" fmla="*/ 31 h 34"/>
                    <a:gd name="T4" fmla="*/ 47 w 50"/>
                    <a:gd name="T5" fmla="*/ 0 h 34"/>
                    <a:gd name="T6" fmla="*/ 0 w 50"/>
                    <a:gd name="T7" fmla="*/ 0 h 34"/>
                  </a:gdLst>
                  <a:ahLst/>
                  <a:cxnLst>
                    <a:cxn ang="0">
                      <a:pos x="T0" y="T1"/>
                    </a:cxn>
                    <a:cxn ang="0">
                      <a:pos x="T2" y="T3"/>
                    </a:cxn>
                    <a:cxn ang="0">
                      <a:pos x="T4" y="T5"/>
                    </a:cxn>
                    <a:cxn ang="0">
                      <a:pos x="T6" y="T7"/>
                    </a:cxn>
                  </a:cxnLst>
                  <a:rect l="0" t="0" r="r" b="b"/>
                  <a:pathLst>
                    <a:path w="50" h="34">
                      <a:moveTo>
                        <a:pt x="0" y="0"/>
                      </a:moveTo>
                      <a:cubicBezTo>
                        <a:pt x="0" y="0"/>
                        <a:pt x="0" y="34"/>
                        <a:pt x="25" y="31"/>
                      </a:cubicBezTo>
                      <a:cubicBezTo>
                        <a:pt x="50" y="27"/>
                        <a:pt x="47" y="0"/>
                        <a:pt x="47" y="0"/>
                      </a:cubicBezTo>
                      <a:lnTo>
                        <a:pt x="0" y="0"/>
                      </a:lnTo>
                      <a:close/>
                    </a:path>
                  </a:pathLst>
                </a:custGeom>
                <a:solidFill>
                  <a:srgbClr val="39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46" name="Freeform 21">
                  <a:extLst>
                    <a:ext uri="{FF2B5EF4-FFF2-40B4-BE49-F238E27FC236}">
                      <a16:creationId xmlns:a16="http://schemas.microsoft.com/office/drawing/2014/main" id="{60E6617D-61E0-4A94-ADA4-4F6D322797CE}"/>
                    </a:ext>
                  </a:extLst>
                </p:cNvPr>
                <p:cNvSpPr>
                  <a:spLocks/>
                </p:cNvSpPr>
                <p:nvPr/>
              </p:nvSpPr>
              <p:spPr bwMode="auto">
                <a:xfrm>
                  <a:off x="6398854" y="3130841"/>
                  <a:ext cx="50409" cy="65919"/>
                </a:xfrm>
                <a:custGeom>
                  <a:avLst/>
                  <a:gdLst>
                    <a:gd name="T0" fmla="*/ 51 w 95"/>
                    <a:gd name="T1" fmla="*/ 121 h 124"/>
                    <a:gd name="T2" fmla="*/ 11 w 95"/>
                    <a:gd name="T3" fmla="*/ 109 h 124"/>
                    <a:gd name="T4" fmla="*/ 2 w 95"/>
                    <a:gd name="T5" fmla="*/ 93 h 124"/>
                    <a:gd name="T6" fmla="*/ 28 w 95"/>
                    <a:gd name="T7" fmla="*/ 11 h 124"/>
                    <a:gd name="T8" fmla="*/ 44 w 95"/>
                    <a:gd name="T9" fmla="*/ 3 h 124"/>
                    <a:gd name="T10" fmla="*/ 85 w 95"/>
                    <a:gd name="T11" fmla="*/ 15 h 124"/>
                    <a:gd name="T12" fmla="*/ 93 w 95"/>
                    <a:gd name="T13" fmla="*/ 31 h 124"/>
                    <a:gd name="T14" fmla="*/ 67 w 95"/>
                    <a:gd name="T15" fmla="*/ 113 h 124"/>
                    <a:gd name="T16" fmla="*/ 51 w 95"/>
                    <a:gd name="T17"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4">
                      <a:moveTo>
                        <a:pt x="51" y="121"/>
                      </a:moveTo>
                      <a:cubicBezTo>
                        <a:pt x="11" y="109"/>
                        <a:pt x="11" y="109"/>
                        <a:pt x="11" y="109"/>
                      </a:cubicBezTo>
                      <a:cubicBezTo>
                        <a:pt x="4" y="107"/>
                        <a:pt x="0" y="99"/>
                        <a:pt x="2" y="93"/>
                      </a:cubicBezTo>
                      <a:cubicBezTo>
                        <a:pt x="28" y="11"/>
                        <a:pt x="28" y="11"/>
                        <a:pt x="28" y="11"/>
                      </a:cubicBezTo>
                      <a:cubicBezTo>
                        <a:pt x="30" y="4"/>
                        <a:pt x="37" y="0"/>
                        <a:pt x="44" y="3"/>
                      </a:cubicBezTo>
                      <a:cubicBezTo>
                        <a:pt x="85" y="15"/>
                        <a:pt x="85" y="15"/>
                        <a:pt x="85" y="15"/>
                      </a:cubicBezTo>
                      <a:cubicBezTo>
                        <a:pt x="91" y="17"/>
                        <a:pt x="95" y="25"/>
                        <a:pt x="93" y="31"/>
                      </a:cubicBezTo>
                      <a:cubicBezTo>
                        <a:pt x="67" y="113"/>
                        <a:pt x="67" y="113"/>
                        <a:pt x="67" y="113"/>
                      </a:cubicBezTo>
                      <a:cubicBezTo>
                        <a:pt x="65" y="120"/>
                        <a:pt x="58" y="124"/>
                        <a:pt x="51" y="121"/>
                      </a:cubicBezTo>
                      <a:close/>
                    </a:path>
                  </a:pathLst>
                </a:custGeom>
                <a:solidFill>
                  <a:srgbClr val="0498D1">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sp>
              <p:nvSpPr>
                <p:cNvPr id="247" name="Freeform 22">
                  <a:extLst>
                    <a:ext uri="{FF2B5EF4-FFF2-40B4-BE49-F238E27FC236}">
                      <a16:creationId xmlns:a16="http://schemas.microsoft.com/office/drawing/2014/main" id="{4D0988B7-3CD6-4AC4-A215-FDA801AFBE7A}"/>
                    </a:ext>
                  </a:extLst>
                </p:cNvPr>
                <p:cNvSpPr>
                  <a:spLocks/>
                </p:cNvSpPr>
                <p:nvPr/>
              </p:nvSpPr>
              <p:spPr bwMode="auto">
                <a:xfrm>
                  <a:off x="6405778" y="3137766"/>
                  <a:ext cx="37114" cy="52071"/>
                </a:xfrm>
                <a:custGeom>
                  <a:avLst/>
                  <a:gdLst>
                    <a:gd name="T0" fmla="*/ 28 w 70"/>
                    <a:gd name="T1" fmla="*/ 0 h 98"/>
                    <a:gd name="T2" fmla="*/ 26 w 70"/>
                    <a:gd name="T3" fmla="*/ 1 h 98"/>
                    <a:gd name="T4" fmla="*/ 0 w 70"/>
                    <a:gd name="T5" fmla="*/ 83 h 98"/>
                    <a:gd name="T6" fmla="*/ 1 w 70"/>
                    <a:gd name="T7" fmla="*/ 85 h 98"/>
                    <a:gd name="T8" fmla="*/ 41 w 70"/>
                    <a:gd name="T9" fmla="*/ 98 h 98"/>
                    <a:gd name="T10" fmla="*/ 44 w 70"/>
                    <a:gd name="T11" fmla="*/ 97 h 98"/>
                    <a:gd name="T12" fmla="*/ 69 w 70"/>
                    <a:gd name="T13" fmla="*/ 15 h 98"/>
                    <a:gd name="T14" fmla="*/ 68 w 70"/>
                    <a:gd name="T15" fmla="*/ 13 h 98"/>
                    <a:gd name="T16" fmla="*/ 28 w 70"/>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98">
                      <a:moveTo>
                        <a:pt x="28" y="0"/>
                      </a:moveTo>
                      <a:cubicBezTo>
                        <a:pt x="27" y="0"/>
                        <a:pt x="26" y="0"/>
                        <a:pt x="26" y="1"/>
                      </a:cubicBezTo>
                      <a:cubicBezTo>
                        <a:pt x="0" y="83"/>
                        <a:pt x="0" y="83"/>
                        <a:pt x="0" y="83"/>
                      </a:cubicBezTo>
                      <a:cubicBezTo>
                        <a:pt x="0" y="84"/>
                        <a:pt x="0" y="85"/>
                        <a:pt x="1" y="85"/>
                      </a:cubicBezTo>
                      <a:cubicBezTo>
                        <a:pt x="41" y="98"/>
                        <a:pt x="41" y="98"/>
                        <a:pt x="41" y="98"/>
                      </a:cubicBezTo>
                      <a:cubicBezTo>
                        <a:pt x="42" y="98"/>
                        <a:pt x="43" y="98"/>
                        <a:pt x="44" y="97"/>
                      </a:cubicBezTo>
                      <a:cubicBezTo>
                        <a:pt x="69" y="15"/>
                        <a:pt x="69" y="15"/>
                        <a:pt x="69" y="15"/>
                      </a:cubicBezTo>
                      <a:cubicBezTo>
                        <a:pt x="70" y="14"/>
                        <a:pt x="69" y="13"/>
                        <a:pt x="68" y="13"/>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a:ln>
                      <a:noFill/>
                    </a:ln>
                    <a:solidFill>
                      <a:srgbClr val="39393B"/>
                    </a:solidFill>
                    <a:effectLst/>
                    <a:uLnTx/>
                    <a:uFillTx/>
                    <a:latin typeface="+mn-lt"/>
                    <a:ea typeface="+mn-ea"/>
                    <a:cs typeface="+mn-cs"/>
                  </a:endParaRPr>
                </a:p>
              </p:txBody>
            </p:sp>
          </p:grpSp>
        </p:grpSp>
        <p:grpSp>
          <p:nvGrpSpPr>
            <p:cNvPr id="418" name="Group 417">
              <a:extLst>
                <a:ext uri="{FF2B5EF4-FFF2-40B4-BE49-F238E27FC236}">
                  <a16:creationId xmlns:a16="http://schemas.microsoft.com/office/drawing/2014/main" id="{C39DAB53-E615-4E28-B6AE-8DFF597DBD69}"/>
                </a:ext>
              </a:extLst>
            </p:cNvPr>
            <p:cNvGrpSpPr/>
            <p:nvPr/>
          </p:nvGrpSpPr>
          <p:grpSpPr>
            <a:xfrm>
              <a:off x="7417912" y="3348938"/>
              <a:ext cx="1527126" cy="967469"/>
              <a:chOff x="7228936" y="3348938"/>
              <a:chExt cx="1527126" cy="967469"/>
            </a:xfrm>
          </p:grpSpPr>
          <p:sp>
            <p:nvSpPr>
              <p:cNvPr id="103" name="Rounded Rectangle 49">
                <a:extLst>
                  <a:ext uri="{FF2B5EF4-FFF2-40B4-BE49-F238E27FC236}">
                    <a16:creationId xmlns:a16="http://schemas.microsoft.com/office/drawing/2014/main" id="{CF026230-6836-4792-A1F7-FC9A91890F38}"/>
                  </a:ext>
                </a:extLst>
              </p:cNvPr>
              <p:cNvSpPr/>
              <p:nvPr/>
            </p:nvSpPr>
            <p:spPr>
              <a:xfrm>
                <a:off x="7228936" y="3461099"/>
                <a:ext cx="1461941" cy="855308"/>
              </a:xfrm>
              <a:prstGeom prst="roundRect">
                <a:avLst>
                  <a:gd name="adj" fmla="val 2225"/>
                </a:avLst>
              </a:prstGeom>
              <a:noFill/>
              <a:ln w="25400" cap="flat" cmpd="sng" algn="ctr">
                <a:solidFill>
                  <a:srgbClr val="FFFFFF">
                    <a:lumMod val="50000"/>
                  </a:srgbClr>
                </a:solidFill>
                <a:prstDash val="sysDash"/>
              </a:ln>
              <a:effectLst/>
            </p:spPr>
            <p:txBody>
              <a:bodyPr lIns="73152" tIns="36576" rIns="73152" bIns="36576" rtlCol="0" anchor="t">
                <a:noAutofit/>
              </a:bodyP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000" i="0" u="none" strike="noStrike" kern="0" cap="none" spc="0" normalizeH="0" baseline="0" noProof="0" dirty="0">
                    <a:ln>
                      <a:noFill/>
                    </a:ln>
                    <a:solidFill>
                      <a:srgbClr val="39393B"/>
                    </a:solidFill>
                    <a:effectLst/>
                    <a:uLnTx/>
                    <a:uFillTx/>
                    <a:latin typeface="+mn-lt"/>
                    <a:ea typeface="+mn-ea"/>
                    <a:cs typeface="+mn-cs"/>
                  </a:rPr>
                  <a:t>Data Center</a:t>
                </a:r>
              </a:p>
            </p:txBody>
          </p:sp>
          <p:grpSp>
            <p:nvGrpSpPr>
              <p:cNvPr id="225" name="Group 224">
                <a:extLst>
                  <a:ext uri="{FF2B5EF4-FFF2-40B4-BE49-F238E27FC236}">
                    <a16:creationId xmlns:a16="http://schemas.microsoft.com/office/drawing/2014/main" id="{D6B2B6BF-916C-4905-A342-CCC9829A0D1D}"/>
                  </a:ext>
                </a:extLst>
              </p:cNvPr>
              <p:cNvGrpSpPr/>
              <p:nvPr/>
            </p:nvGrpSpPr>
            <p:grpSpPr>
              <a:xfrm>
                <a:off x="8481742" y="3349488"/>
                <a:ext cx="274320" cy="274320"/>
                <a:chOff x="5638829" y="2574999"/>
                <a:chExt cx="293235" cy="294128"/>
              </a:xfrm>
            </p:grpSpPr>
            <p:sp>
              <p:nvSpPr>
                <p:cNvPr id="226" name="Oval 225">
                  <a:extLst>
                    <a:ext uri="{FF2B5EF4-FFF2-40B4-BE49-F238E27FC236}">
                      <a16:creationId xmlns:a16="http://schemas.microsoft.com/office/drawing/2014/main" id="{5CC857AB-64EA-497D-B54C-C2F4543F38A3}"/>
                    </a:ext>
                  </a:extLst>
                </p:cNvPr>
                <p:cNvSpPr/>
                <p:nvPr/>
              </p:nvSpPr>
              <p:spPr>
                <a:xfrm>
                  <a:off x="5638829" y="2574999"/>
                  <a:ext cx="293235" cy="294128"/>
                </a:xfrm>
                <a:prstGeom prst="ellipse">
                  <a:avLst/>
                </a:prstGeom>
                <a:solidFill>
                  <a:srgbClr val="FFFFFF">
                    <a:lumMod val="50000"/>
                  </a:srgbClr>
                </a:solidFill>
                <a:ln w="25400" cap="flat">
                  <a:solidFill>
                    <a:srgbClr val="FFFFFF">
                      <a:lumMod val="65000"/>
                    </a:srgbClr>
                  </a:solid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nvGrpSpPr>
                <p:cNvPr id="227" name="Group 226">
                  <a:extLst>
                    <a:ext uri="{FF2B5EF4-FFF2-40B4-BE49-F238E27FC236}">
                      <a16:creationId xmlns:a16="http://schemas.microsoft.com/office/drawing/2014/main" id="{1F11E764-50F0-4F8F-ABAD-331DFB1F5ABA}"/>
                    </a:ext>
                  </a:extLst>
                </p:cNvPr>
                <p:cNvGrpSpPr/>
                <p:nvPr/>
              </p:nvGrpSpPr>
              <p:grpSpPr>
                <a:xfrm>
                  <a:off x="5749077" y="2606625"/>
                  <a:ext cx="72738" cy="230877"/>
                  <a:chOff x="4707334" y="2441614"/>
                  <a:chExt cx="106495" cy="338027"/>
                </a:xfrm>
              </p:grpSpPr>
              <p:sp>
                <p:nvSpPr>
                  <p:cNvPr id="231" name="Freeform 5">
                    <a:extLst>
                      <a:ext uri="{FF2B5EF4-FFF2-40B4-BE49-F238E27FC236}">
                        <a16:creationId xmlns:a16="http://schemas.microsoft.com/office/drawing/2014/main" id="{CACE07E9-7C28-4682-BD4C-277C08CC1B90}"/>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232" name="Freeform 5">
                    <a:extLst>
                      <a:ext uri="{FF2B5EF4-FFF2-40B4-BE49-F238E27FC236}">
                        <a16:creationId xmlns:a16="http://schemas.microsoft.com/office/drawing/2014/main" id="{42C30CB1-2B94-4EFF-AC0B-60F965E2B10B}"/>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nvGrpSpPr>
                <p:cNvPr id="228" name="Group 227">
                  <a:extLst>
                    <a:ext uri="{FF2B5EF4-FFF2-40B4-BE49-F238E27FC236}">
                      <a16:creationId xmlns:a16="http://schemas.microsoft.com/office/drawing/2014/main" id="{9C3850F6-036E-40D1-9CE6-09E2811F9876}"/>
                    </a:ext>
                  </a:extLst>
                </p:cNvPr>
                <p:cNvGrpSpPr/>
                <p:nvPr/>
              </p:nvGrpSpPr>
              <p:grpSpPr>
                <a:xfrm rot="5400000">
                  <a:off x="5749078" y="2606626"/>
                  <a:ext cx="72737" cy="230874"/>
                  <a:chOff x="4801866" y="2441614"/>
                  <a:chExt cx="106494" cy="338023"/>
                </a:xfrm>
              </p:grpSpPr>
              <p:sp>
                <p:nvSpPr>
                  <p:cNvPr id="229" name="Freeform 5">
                    <a:extLst>
                      <a:ext uri="{FF2B5EF4-FFF2-40B4-BE49-F238E27FC236}">
                        <a16:creationId xmlns:a16="http://schemas.microsoft.com/office/drawing/2014/main" id="{8B1CC371-238A-4D50-8BEA-C476199FB70C}"/>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sp>
                <p:nvSpPr>
                  <p:cNvPr id="230" name="Freeform 5">
                    <a:extLst>
                      <a:ext uri="{FF2B5EF4-FFF2-40B4-BE49-F238E27FC236}">
                        <a16:creationId xmlns:a16="http://schemas.microsoft.com/office/drawing/2014/main" id="{BB3DCF54-9AA8-4710-ACBC-B5786A2735B5}"/>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i="0" u="none" strike="noStrike" kern="1200" cap="none" spc="0" normalizeH="0" baseline="0" noProof="0">
                      <a:ln>
                        <a:noFill/>
                      </a:ln>
                      <a:solidFill>
                        <a:srgbClr val="39393B"/>
                      </a:solidFill>
                      <a:effectLst/>
                      <a:uLnTx/>
                      <a:uFillTx/>
                      <a:ea typeface="+mn-ea"/>
                      <a:cs typeface="+mn-cs"/>
                    </a:endParaRPr>
                  </a:p>
                </p:txBody>
              </p:sp>
            </p:grpSp>
          </p:grpSp>
          <p:grpSp>
            <p:nvGrpSpPr>
              <p:cNvPr id="233" name="Group 232">
                <a:extLst>
                  <a:ext uri="{FF2B5EF4-FFF2-40B4-BE49-F238E27FC236}">
                    <a16:creationId xmlns:a16="http://schemas.microsoft.com/office/drawing/2014/main" id="{F8AAA52D-E77C-4653-9AF2-98541AE2C8C0}"/>
                  </a:ext>
                </a:extLst>
              </p:cNvPr>
              <p:cNvGrpSpPr/>
              <p:nvPr/>
            </p:nvGrpSpPr>
            <p:grpSpPr>
              <a:xfrm>
                <a:off x="8118924" y="3348938"/>
                <a:ext cx="274870" cy="274870"/>
                <a:chOff x="8050590" y="3539438"/>
                <a:chExt cx="274870" cy="274870"/>
              </a:xfrm>
            </p:grpSpPr>
            <p:sp>
              <p:nvSpPr>
                <p:cNvPr id="234" name="Oval 263">
                  <a:extLst>
                    <a:ext uri="{FF2B5EF4-FFF2-40B4-BE49-F238E27FC236}">
                      <a16:creationId xmlns:a16="http://schemas.microsoft.com/office/drawing/2014/main" id="{705FAD7A-9217-4C1D-AAD1-F40B2D4110C9}"/>
                    </a:ext>
                  </a:extLst>
                </p:cNvPr>
                <p:cNvSpPr>
                  <a:spLocks/>
                </p:cNvSpPr>
                <p:nvPr/>
              </p:nvSpPr>
              <p:spPr bwMode="auto">
                <a:xfrm>
                  <a:off x="8050590" y="3539438"/>
                  <a:ext cx="274870" cy="274870"/>
                </a:xfrm>
                <a:prstGeom prst="ellipse">
                  <a:avLst/>
                </a:prstGeom>
                <a:solidFill>
                  <a:srgbClr val="FFFFFF">
                    <a:lumMod val="50000"/>
                  </a:srgbClr>
                </a:solidFill>
                <a:ln w="25400" cap="flat">
                  <a:solidFill>
                    <a:srgbClr val="FFFFFF">
                      <a:lumMod val="65000"/>
                    </a:srgbClr>
                  </a:solid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nvGrpSpPr>
                <p:cNvPr id="235" name="Group 234">
                  <a:extLst>
                    <a:ext uri="{FF2B5EF4-FFF2-40B4-BE49-F238E27FC236}">
                      <a16:creationId xmlns:a16="http://schemas.microsoft.com/office/drawing/2014/main" id="{51D7629C-2B7B-4E3E-9925-D67C908DD50F}"/>
                    </a:ext>
                  </a:extLst>
                </p:cNvPr>
                <p:cNvGrpSpPr/>
                <p:nvPr/>
              </p:nvGrpSpPr>
              <p:grpSpPr>
                <a:xfrm>
                  <a:off x="8105408" y="3619812"/>
                  <a:ext cx="160527" cy="118145"/>
                  <a:chOff x="5184662" y="2694894"/>
                  <a:chExt cx="164415" cy="121006"/>
                </a:xfrm>
              </p:grpSpPr>
              <p:sp>
                <p:nvSpPr>
                  <p:cNvPr id="236" name="Rectangle 49">
                    <a:extLst>
                      <a:ext uri="{FF2B5EF4-FFF2-40B4-BE49-F238E27FC236}">
                        <a16:creationId xmlns:a16="http://schemas.microsoft.com/office/drawing/2014/main" id="{E7628263-9921-4FC6-AC6F-03D02E951681}"/>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237" name="Rectangle 50">
                    <a:extLst>
                      <a:ext uri="{FF2B5EF4-FFF2-40B4-BE49-F238E27FC236}">
                        <a16:creationId xmlns:a16="http://schemas.microsoft.com/office/drawing/2014/main" id="{0364A948-79D6-4E84-9879-576DBFEB605E}"/>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238" name="Rectangle 51">
                    <a:extLst>
                      <a:ext uri="{FF2B5EF4-FFF2-40B4-BE49-F238E27FC236}">
                        <a16:creationId xmlns:a16="http://schemas.microsoft.com/office/drawing/2014/main" id="{C43E04AB-BC59-40C7-BD3A-ADA87EB6843E}"/>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239" name="Rectangle 52">
                    <a:extLst>
                      <a:ext uri="{FF2B5EF4-FFF2-40B4-BE49-F238E27FC236}">
                        <a16:creationId xmlns:a16="http://schemas.microsoft.com/office/drawing/2014/main" id="{0AEC1FC8-53C7-46F0-8405-B5530F0D143E}"/>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240" name="Rectangle 53">
                    <a:extLst>
                      <a:ext uri="{FF2B5EF4-FFF2-40B4-BE49-F238E27FC236}">
                        <a16:creationId xmlns:a16="http://schemas.microsoft.com/office/drawing/2014/main" id="{F28EB62A-4FCF-40F9-9CC7-CD6429264425}"/>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sp>
                <p:nvSpPr>
                  <p:cNvPr id="241" name="Rectangle 54">
                    <a:extLst>
                      <a:ext uri="{FF2B5EF4-FFF2-40B4-BE49-F238E27FC236}">
                        <a16:creationId xmlns:a16="http://schemas.microsoft.com/office/drawing/2014/main" id="{CEF01CC6-3506-49EA-89D0-6F9EFB15DB22}"/>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i="0" u="none" strike="noStrike" kern="0" cap="none" spc="0" normalizeH="0" baseline="0" noProof="0">
                      <a:ln>
                        <a:noFill/>
                      </a:ln>
                      <a:solidFill>
                        <a:srgbClr val="FFFFFF"/>
                      </a:solidFill>
                      <a:effectLst/>
                      <a:uLnTx/>
                      <a:uFillTx/>
                      <a:latin typeface="+mn-lt"/>
                      <a:ea typeface="+mn-ea"/>
                      <a:cs typeface="+mn-cs"/>
                    </a:endParaRPr>
                  </a:p>
                </p:txBody>
              </p:sp>
            </p:grpSp>
          </p:grpSp>
          <p:grpSp>
            <p:nvGrpSpPr>
              <p:cNvPr id="280" name="Group 279">
                <a:extLst>
                  <a:ext uri="{FF2B5EF4-FFF2-40B4-BE49-F238E27FC236}">
                    <a16:creationId xmlns:a16="http://schemas.microsoft.com/office/drawing/2014/main" id="{B0B539DB-2D4F-4B96-B85B-0B524F083640}"/>
                  </a:ext>
                </a:extLst>
              </p:cNvPr>
              <p:cNvGrpSpPr/>
              <p:nvPr/>
            </p:nvGrpSpPr>
            <p:grpSpPr>
              <a:xfrm>
                <a:off x="7612380" y="3639530"/>
                <a:ext cx="1007512" cy="635477"/>
                <a:chOff x="3972061" y="1965960"/>
                <a:chExt cx="788756" cy="497499"/>
              </a:xfrm>
            </p:grpSpPr>
            <p:sp>
              <p:nvSpPr>
                <p:cNvPr id="254" name="Rectangle: Rounded Corners 253">
                  <a:extLst>
                    <a:ext uri="{FF2B5EF4-FFF2-40B4-BE49-F238E27FC236}">
                      <a16:creationId xmlns:a16="http://schemas.microsoft.com/office/drawing/2014/main" id="{2091162E-668E-4D11-A2E2-D7A974067EA6}"/>
                    </a:ext>
                  </a:extLst>
                </p:cNvPr>
                <p:cNvSpPr/>
                <p:nvPr/>
              </p:nvSpPr>
              <p:spPr>
                <a:xfrm>
                  <a:off x="3972061" y="2035727"/>
                  <a:ext cx="249641" cy="427732"/>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nvGrpSpPr>
                <p:cNvPr id="262" name="Group 261">
                  <a:extLst>
                    <a:ext uri="{FF2B5EF4-FFF2-40B4-BE49-F238E27FC236}">
                      <a16:creationId xmlns:a16="http://schemas.microsoft.com/office/drawing/2014/main" id="{2AAECB4C-F129-4B9D-B0F4-F7E7B7FE0A2D}"/>
                    </a:ext>
                  </a:extLst>
                </p:cNvPr>
                <p:cNvGrpSpPr/>
                <p:nvPr/>
              </p:nvGrpSpPr>
              <p:grpSpPr>
                <a:xfrm>
                  <a:off x="4013514" y="2097905"/>
                  <a:ext cx="166735" cy="303376"/>
                  <a:chOff x="4013514" y="2094229"/>
                  <a:chExt cx="166735" cy="303376"/>
                </a:xfrm>
              </p:grpSpPr>
              <p:sp>
                <p:nvSpPr>
                  <p:cNvPr id="255" name="Rectangle: Rounded Corners 254">
                    <a:extLst>
                      <a:ext uri="{FF2B5EF4-FFF2-40B4-BE49-F238E27FC236}">
                        <a16:creationId xmlns:a16="http://schemas.microsoft.com/office/drawing/2014/main" id="{8F07FE2C-0F9B-43C4-ACCD-AC46C3C55CA6}"/>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57" name="Rectangle: Rounded Corners 256">
                    <a:extLst>
                      <a:ext uri="{FF2B5EF4-FFF2-40B4-BE49-F238E27FC236}">
                        <a16:creationId xmlns:a16="http://schemas.microsoft.com/office/drawing/2014/main" id="{ECAA334B-958A-40EE-BC78-5EA6D06A8EF1}"/>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58" name="Rectangle: Rounded Corners 257">
                    <a:extLst>
                      <a:ext uri="{FF2B5EF4-FFF2-40B4-BE49-F238E27FC236}">
                        <a16:creationId xmlns:a16="http://schemas.microsoft.com/office/drawing/2014/main" id="{C696D6F3-CAFF-450B-BDFF-155FCD3F60E6}"/>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59" name="Rectangle: Rounded Corners 258">
                    <a:extLst>
                      <a:ext uri="{FF2B5EF4-FFF2-40B4-BE49-F238E27FC236}">
                        <a16:creationId xmlns:a16="http://schemas.microsoft.com/office/drawing/2014/main" id="{EA682308-8922-41C7-B4F1-6A19AE4B8992}"/>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0" name="Rectangle: Rounded Corners 259">
                    <a:extLst>
                      <a:ext uri="{FF2B5EF4-FFF2-40B4-BE49-F238E27FC236}">
                        <a16:creationId xmlns:a16="http://schemas.microsoft.com/office/drawing/2014/main" id="{3EEE9A7F-FF97-4097-8585-EEDFB764454D}"/>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1" name="Rectangle: Rounded Corners 260">
                    <a:extLst>
                      <a:ext uri="{FF2B5EF4-FFF2-40B4-BE49-F238E27FC236}">
                        <a16:creationId xmlns:a16="http://schemas.microsoft.com/office/drawing/2014/main" id="{A9157F3B-145C-488B-9AC8-867BB435A378}"/>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sp>
              <p:nvSpPr>
                <p:cNvPr id="263" name="Rectangle: Rounded Corners 262">
                  <a:extLst>
                    <a:ext uri="{FF2B5EF4-FFF2-40B4-BE49-F238E27FC236}">
                      <a16:creationId xmlns:a16="http://schemas.microsoft.com/office/drawing/2014/main" id="{7D7551FE-503E-44F4-87E4-9B03603ED36E}"/>
                    </a:ext>
                  </a:extLst>
                </p:cNvPr>
                <p:cNvSpPr/>
                <p:nvPr/>
              </p:nvSpPr>
              <p:spPr>
                <a:xfrm>
                  <a:off x="4240666" y="2035727"/>
                  <a:ext cx="249641" cy="427732"/>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nvGrpSpPr>
                <p:cNvPr id="264" name="Group 263">
                  <a:extLst>
                    <a:ext uri="{FF2B5EF4-FFF2-40B4-BE49-F238E27FC236}">
                      <a16:creationId xmlns:a16="http://schemas.microsoft.com/office/drawing/2014/main" id="{86E2C62E-AC6E-4D1C-A015-16B032185F49}"/>
                    </a:ext>
                  </a:extLst>
                </p:cNvPr>
                <p:cNvGrpSpPr/>
                <p:nvPr/>
              </p:nvGrpSpPr>
              <p:grpSpPr>
                <a:xfrm>
                  <a:off x="4282119" y="2097905"/>
                  <a:ext cx="166735" cy="303376"/>
                  <a:chOff x="4013514" y="2094229"/>
                  <a:chExt cx="166735" cy="303376"/>
                </a:xfrm>
              </p:grpSpPr>
              <p:sp>
                <p:nvSpPr>
                  <p:cNvPr id="265" name="Rectangle: Rounded Corners 264">
                    <a:extLst>
                      <a:ext uri="{FF2B5EF4-FFF2-40B4-BE49-F238E27FC236}">
                        <a16:creationId xmlns:a16="http://schemas.microsoft.com/office/drawing/2014/main" id="{7DBC7D70-E2A9-4539-B6F9-5ADA8D0FE129}"/>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6" name="Rectangle: Rounded Corners 265">
                    <a:extLst>
                      <a:ext uri="{FF2B5EF4-FFF2-40B4-BE49-F238E27FC236}">
                        <a16:creationId xmlns:a16="http://schemas.microsoft.com/office/drawing/2014/main" id="{20E2A819-28E3-4A17-B680-EF6A93C20AC7}"/>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7" name="Rectangle: Rounded Corners 266">
                    <a:extLst>
                      <a:ext uri="{FF2B5EF4-FFF2-40B4-BE49-F238E27FC236}">
                        <a16:creationId xmlns:a16="http://schemas.microsoft.com/office/drawing/2014/main" id="{716D8BE5-B9E0-49EE-B966-0EF848A1D0FF}"/>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8" name="Rectangle: Rounded Corners 267">
                    <a:extLst>
                      <a:ext uri="{FF2B5EF4-FFF2-40B4-BE49-F238E27FC236}">
                        <a16:creationId xmlns:a16="http://schemas.microsoft.com/office/drawing/2014/main" id="{A0FC27B3-3EAB-4A3C-B9B4-9635A98680BA}"/>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69" name="Rectangle: Rounded Corners 268">
                    <a:extLst>
                      <a:ext uri="{FF2B5EF4-FFF2-40B4-BE49-F238E27FC236}">
                        <a16:creationId xmlns:a16="http://schemas.microsoft.com/office/drawing/2014/main" id="{27D6C5A3-3D9C-412E-86BF-F83ECCE4A52C}"/>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0" name="Rectangle: Rounded Corners 269">
                    <a:extLst>
                      <a:ext uri="{FF2B5EF4-FFF2-40B4-BE49-F238E27FC236}">
                        <a16:creationId xmlns:a16="http://schemas.microsoft.com/office/drawing/2014/main" id="{000CADB6-5AFE-4395-9CA5-AC30395C57F9}"/>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sp>
              <p:nvSpPr>
                <p:cNvPr id="272" name="Rectangle: Rounded Corners 271">
                  <a:extLst>
                    <a:ext uri="{FF2B5EF4-FFF2-40B4-BE49-F238E27FC236}">
                      <a16:creationId xmlns:a16="http://schemas.microsoft.com/office/drawing/2014/main" id="{DA6A9D7B-D3CA-44F2-88E0-D2C828702382}"/>
                    </a:ext>
                  </a:extLst>
                </p:cNvPr>
                <p:cNvSpPr/>
                <p:nvPr/>
              </p:nvSpPr>
              <p:spPr>
                <a:xfrm>
                  <a:off x="4511176" y="1965960"/>
                  <a:ext cx="249641" cy="497499"/>
                </a:xfrm>
                <a:prstGeom prst="round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nvGrpSpPr>
                <p:cNvPr id="273" name="Group 272">
                  <a:extLst>
                    <a:ext uri="{FF2B5EF4-FFF2-40B4-BE49-F238E27FC236}">
                      <a16:creationId xmlns:a16="http://schemas.microsoft.com/office/drawing/2014/main" id="{A72586C0-1690-4755-AF54-139525B4453A}"/>
                    </a:ext>
                  </a:extLst>
                </p:cNvPr>
                <p:cNvGrpSpPr/>
                <p:nvPr/>
              </p:nvGrpSpPr>
              <p:grpSpPr>
                <a:xfrm>
                  <a:off x="4552629" y="2049645"/>
                  <a:ext cx="166735" cy="303376"/>
                  <a:chOff x="4013514" y="2094229"/>
                  <a:chExt cx="166735" cy="303376"/>
                </a:xfrm>
              </p:grpSpPr>
              <p:sp>
                <p:nvSpPr>
                  <p:cNvPr id="274" name="Rectangle: Rounded Corners 273">
                    <a:extLst>
                      <a:ext uri="{FF2B5EF4-FFF2-40B4-BE49-F238E27FC236}">
                        <a16:creationId xmlns:a16="http://schemas.microsoft.com/office/drawing/2014/main" id="{8FDBB2F1-E06D-45D9-B893-20D6D5B9565B}"/>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5" name="Rectangle: Rounded Corners 274">
                    <a:extLst>
                      <a:ext uri="{FF2B5EF4-FFF2-40B4-BE49-F238E27FC236}">
                        <a16:creationId xmlns:a16="http://schemas.microsoft.com/office/drawing/2014/main" id="{B0DDFA53-D478-4606-9A66-B0472453DC47}"/>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6" name="Rectangle: Rounded Corners 275">
                    <a:extLst>
                      <a:ext uri="{FF2B5EF4-FFF2-40B4-BE49-F238E27FC236}">
                        <a16:creationId xmlns:a16="http://schemas.microsoft.com/office/drawing/2014/main" id="{967A7F86-5C39-431D-AB0F-87CEC314CC11}"/>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7" name="Rectangle: Rounded Corners 276">
                    <a:extLst>
                      <a:ext uri="{FF2B5EF4-FFF2-40B4-BE49-F238E27FC236}">
                        <a16:creationId xmlns:a16="http://schemas.microsoft.com/office/drawing/2014/main" id="{7A5F0A0F-09A0-484D-B8AA-B4912BEE8E78}"/>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8" name="Rectangle: Rounded Corners 277">
                    <a:extLst>
                      <a:ext uri="{FF2B5EF4-FFF2-40B4-BE49-F238E27FC236}">
                        <a16:creationId xmlns:a16="http://schemas.microsoft.com/office/drawing/2014/main" id="{6EBC3901-A638-4F5A-838D-D975FCE6593A}"/>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279" name="Rectangle: Rounded Corners 278">
                    <a:extLst>
                      <a:ext uri="{FF2B5EF4-FFF2-40B4-BE49-F238E27FC236}">
                        <a16:creationId xmlns:a16="http://schemas.microsoft.com/office/drawing/2014/main" id="{4DF843BC-231E-44F9-9690-E136B69AE847}"/>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grpSp>
        </p:grpSp>
        <p:grpSp>
          <p:nvGrpSpPr>
            <p:cNvPr id="417" name="Group 416">
              <a:extLst>
                <a:ext uri="{FF2B5EF4-FFF2-40B4-BE49-F238E27FC236}">
                  <a16:creationId xmlns:a16="http://schemas.microsoft.com/office/drawing/2014/main" id="{1567E7CF-1BC6-4BE6-AA31-418E146E8409}"/>
                </a:ext>
              </a:extLst>
            </p:cNvPr>
            <p:cNvGrpSpPr/>
            <p:nvPr/>
          </p:nvGrpSpPr>
          <p:grpSpPr>
            <a:xfrm>
              <a:off x="5684561" y="3623310"/>
              <a:ext cx="1691035" cy="731864"/>
              <a:chOff x="5227361" y="3623310"/>
              <a:chExt cx="1691035" cy="731864"/>
            </a:xfrm>
          </p:grpSpPr>
          <p:sp>
            <p:nvSpPr>
              <p:cNvPr id="97" name="Rectangle 96">
                <a:extLst>
                  <a:ext uri="{FF2B5EF4-FFF2-40B4-BE49-F238E27FC236}">
                    <a16:creationId xmlns:a16="http://schemas.microsoft.com/office/drawing/2014/main" id="{66677EE7-456A-4151-83E6-46FB45EDB1BE}"/>
                  </a:ext>
                </a:extLst>
              </p:cNvPr>
              <p:cNvSpPr/>
              <p:nvPr/>
            </p:nvSpPr>
            <p:spPr>
              <a:xfrm>
                <a:off x="5436055" y="4039302"/>
                <a:ext cx="501802" cy="193465"/>
              </a:xfrm>
              <a:prstGeom prst="rect">
                <a:avLst/>
              </a:prstGeom>
            </p:spPr>
            <p:txBody>
              <a:bodyPr wrap="none" lIns="0" tIns="0" rIns="0" bIns="0" anchor="ctr">
                <a:noAutofit/>
              </a:bodyPr>
              <a:lstStyle/>
              <a:p>
                <a:pPr defTabSz="685800" fontAlgn="auto">
                  <a:spcBef>
                    <a:spcPts val="0"/>
                  </a:spcBef>
                  <a:spcAft>
                    <a:spcPts val="0"/>
                  </a:spcAft>
                </a:pPr>
                <a:r>
                  <a:rPr lang="en-US" sz="1000" dirty="0">
                    <a:solidFill>
                      <a:srgbClr val="39393B"/>
                    </a:solidFill>
                    <a:latin typeface="+mn-lt"/>
                    <a:ea typeface="+mn-ea"/>
                    <a:cs typeface="+mn-cs"/>
                  </a:rPr>
                  <a:t>Admin</a:t>
                </a:r>
              </a:p>
            </p:txBody>
          </p:sp>
          <p:grpSp>
            <p:nvGrpSpPr>
              <p:cNvPr id="98" name="Group 97">
                <a:extLst>
                  <a:ext uri="{FF2B5EF4-FFF2-40B4-BE49-F238E27FC236}">
                    <a16:creationId xmlns:a16="http://schemas.microsoft.com/office/drawing/2014/main" id="{AF28F278-968F-4A0A-B08E-CE4ABB4E1C58}"/>
                  </a:ext>
                </a:extLst>
              </p:cNvPr>
              <p:cNvGrpSpPr/>
              <p:nvPr/>
            </p:nvGrpSpPr>
            <p:grpSpPr>
              <a:xfrm>
                <a:off x="5227361" y="3779578"/>
                <a:ext cx="1691035" cy="216379"/>
                <a:chOff x="3381375" y="3914285"/>
                <a:chExt cx="3345056" cy="209454"/>
              </a:xfrm>
            </p:grpSpPr>
            <p:sp>
              <p:nvSpPr>
                <p:cNvPr id="99" name="Trapezoid 98">
                  <a:extLst>
                    <a:ext uri="{FF2B5EF4-FFF2-40B4-BE49-F238E27FC236}">
                      <a16:creationId xmlns:a16="http://schemas.microsoft.com/office/drawing/2014/main" id="{7C3FD41F-7E86-4F08-B993-08A7DC8841EB}"/>
                    </a:ext>
                  </a:extLst>
                </p:cNvPr>
                <p:cNvSpPr/>
                <p:nvPr/>
              </p:nvSpPr>
              <p:spPr>
                <a:xfrm>
                  <a:off x="3381375" y="3914285"/>
                  <a:ext cx="3345056" cy="188507"/>
                </a:xfrm>
                <a:prstGeom prst="trapezoid">
                  <a:avLst>
                    <a:gd name="adj" fmla="val 102192"/>
                  </a:avLst>
                </a:prstGeom>
                <a:solidFill>
                  <a:srgbClr val="FFFFFF">
                    <a:lumMod val="75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sp>
              <p:nvSpPr>
                <p:cNvPr id="100" name="Trapezoid 99">
                  <a:extLst>
                    <a:ext uri="{FF2B5EF4-FFF2-40B4-BE49-F238E27FC236}">
                      <a16:creationId xmlns:a16="http://schemas.microsoft.com/office/drawing/2014/main" id="{4A341972-13AA-43DD-9AF3-ECAEF302091D}"/>
                    </a:ext>
                  </a:extLst>
                </p:cNvPr>
                <p:cNvSpPr/>
                <p:nvPr/>
              </p:nvSpPr>
              <p:spPr>
                <a:xfrm>
                  <a:off x="3381375" y="4104768"/>
                  <a:ext cx="3345056" cy="18971"/>
                </a:xfrm>
                <a:prstGeom prst="trapezoid">
                  <a:avLst>
                    <a:gd name="adj" fmla="val 0"/>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auto" latinLnBrk="0" hangingPunct="1">
                    <a:lnSpc>
                      <a:spcPct val="90000"/>
                    </a:lnSpc>
                    <a:spcBef>
                      <a:spcPts val="0"/>
                    </a:spcBef>
                    <a:spcAft>
                      <a:spcPts val="0"/>
                    </a:spcAft>
                    <a:buClrTx/>
                    <a:buSzTx/>
                    <a:buFontTx/>
                    <a:buNone/>
                    <a:tabLst/>
                    <a:defRPr/>
                  </a:pPr>
                  <a:endParaRPr kumimoji="0" lang="en-US" sz="2400" i="0" u="none" strike="noStrike" kern="0" cap="none" spc="0" normalizeH="0" baseline="0" noProof="0" dirty="0">
                    <a:ln>
                      <a:noFill/>
                    </a:ln>
                    <a:gradFill>
                      <a:gsLst>
                        <a:gs pos="0">
                          <a:srgbClr val="FFFFFF"/>
                        </a:gs>
                        <a:gs pos="100000">
                          <a:srgbClr val="FFFFFF"/>
                        </a:gs>
                      </a:gsLst>
                      <a:lin ang="5400000" scaled="0"/>
                    </a:gradFill>
                    <a:effectLst/>
                    <a:uLnTx/>
                    <a:uFillTx/>
                    <a:latin typeface="+mn-lt"/>
                    <a:ea typeface="Segoe UI" pitchFamily="34" charset="0"/>
                    <a:cs typeface="Segoe UI" pitchFamily="34" charset="0"/>
                  </a:endParaRPr>
                </a:p>
              </p:txBody>
            </p:sp>
          </p:grpSp>
          <p:sp>
            <p:nvSpPr>
              <p:cNvPr id="101" name="Rectangle 100">
                <a:extLst>
                  <a:ext uri="{FF2B5EF4-FFF2-40B4-BE49-F238E27FC236}">
                    <a16:creationId xmlns:a16="http://schemas.microsoft.com/office/drawing/2014/main" id="{E6D137F8-A58A-422F-91FC-55FC5C1E87CA}"/>
                  </a:ext>
                </a:extLst>
              </p:cNvPr>
              <p:cNvSpPr/>
              <p:nvPr/>
            </p:nvSpPr>
            <p:spPr>
              <a:xfrm>
                <a:off x="5332013" y="3995852"/>
                <a:ext cx="48995" cy="271858"/>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auto" latinLnBrk="0" hangingPunct="1">
                  <a:lnSpc>
                    <a:spcPct val="90000"/>
                  </a:lnSpc>
                  <a:spcBef>
                    <a:spcPts val="0"/>
                  </a:spcBef>
                  <a:spcAft>
                    <a:spcPts val="0"/>
                  </a:spcAft>
                  <a:buClrTx/>
                  <a:buSzTx/>
                  <a:buFontTx/>
                  <a:buNone/>
                  <a:tabLst/>
                  <a:defRPr/>
                </a:pPr>
                <a:endParaRPr kumimoji="0" lang="en-US" sz="2400" i="0" u="none" strike="noStrike" kern="0" cap="none" spc="0" normalizeH="0" baseline="0" noProof="0" dirty="0">
                  <a:ln>
                    <a:noFill/>
                  </a:ln>
                  <a:gradFill>
                    <a:gsLst>
                      <a:gs pos="0">
                        <a:srgbClr val="FFFFFF"/>
                      </a:gs>
                      <a:gs pos="100000">
                        <a:srgbClr val="FFFFFF"/>
                      </a:gs>
                    </a:gsLst>
                    <a:lin ang="5400000" scaled="0"/>
                  </a:gradFill>
                  <a:effectLst/>
                  <a:uLnTx/>
                  <a:uFillTx/>
                  <a:latin typeface="+mn-lt"/>
                  <a:ea typeface="Segoe UI" pitchFamily="34" charset="0"/>
                  <a:cs typeface="Segoe UI" pitchFamily="34" charset="0"/>
                </a:endParaRPr>
              </a:p>
            </p:txBody>
          </p:sp>
          <p:sp>
            <p:nvSpPr>
              <p:cNvPr id="102" name="Rectangle 101">
                <a:extLst>
                  <a:ext uri="{FF2B5EF4-FFF2-40B4-BE49-F238E27FC236}">
                    <a16:creationId xmlns:a16="http://schemas.microsoft.com/office/drawing/2014/main" id="{09C5F7CC-2C3E-4993-943B-09608BEFC0F1}"/>
                  </a:ext>
                </a:extLst>
              </p:cNvPr>
              <p:cNvSpPr/>
              <p:nvPr/>
            </p:nvSpPr>
            <p:spPr>
              <a:xfrm>
                <a:off x="6833347" y="3995852"/>
                <a:ext cx="48995" cy="271858"/>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auto" latinLnBrk="0" hangingPunct="1">
                  <a:lnSpc>
                    <a:spcPct val="90000"/>
                  </a:lnSpc>
                  <a:spcBef>
                    <a:spcPts val="0"/>
                  </a:spcBef>
                  <a:spcAft>
                    <a:spcPts val="0"/>
                  </a:spcAft>
                  <a:buClrTx/>
                  <a:buSzTx/>
                  <a:buFontTx/>
                  <a:buNone/>
                  <a:tabLst/>
                  <a:defRPr/>
                </a:pPr>
                <a:endParaRPr kumimoji="0" lang="en-US" sz="2400" i="0" u="none" strike="noStrike" kern="0" cap="none" spc="0" normalizeH="0" baseline="0" noProof="0" dirty="0">
                  <a:ln>
                    <a:noFill/>
                  </a:ln>
                  <a:gradFill>
                    <a:gsLst>
                      <a:gs pos="0">
                        <a:srgbClr val="FFFFFF"/>
                      </a:gs>
                      <a:gs pos="100000">
                        <a:srgbClr val="FFFFFF"/>
                      </a:gs>
                    </a:gsLst>
                    <a:lin ang="5400000" scaled="0"/>
                  </a:gradFill>
                  <a:effectLst/>
                  <a:uLnTx/>
                  <a:uFillTx/>
                  <a:latin typeface="+mn-lt"/>
                  <a:ea typeface="Segoe UI" pitchFamily="34" charset="0"/>
                  <a:cs typeface="Segoe UI" pitchFamily="34" charset="0"/>
                </a:endParaRPr>
              </a:p>
            </p:txBody>
          </p:sp>
          <p:grpSp>
            <p:nvGrpSpPr>
              <p:cNvPr id="346" name="Group 345">
                <a:extLst>
                  <a:ext uri="{FF2B5EF4-FFF2-40B4-BE49-F238E27FC236}">
                    <a16:creationId xmlns:a16="http://schemas.microsoft.com/office/drawing/2014/main" id="{DC0C52D1-D746-4C6D-A7ED-77D4885F11D7}"/>
                  </a:ext>
                </a:extLst>
              </p:cNvPr>
              <p:cNvGrpSpPr/>
              <p:nvPr/>
            </p:nvGrpSpPr>
            <p:grpSpPr>
              <a:xfrm>
                <a:off x="5362746" y="3623310"/>
                <a:ext cx="1466614" cy="271931"/>
                <a:chOff x="5826931" y="1567563"/>
                <a:chExt cx="2991995" cy="554758"/>
              </a:xfrm>
            </p:grpSpPr>
            <p:grpSp>
              <p:nvGrpSpPr>
                <p:cNvPr id="289" name="Group 288">
                  <a:extLst>
                    <a:ext uri="{FF2B5EF4-FFF2-40B4-BE49-F238E27FC236}">
                      <a16:creationId xmlns:a16="http://schemas.microsoft.com/office/drawing/2014/main" id="{A718303C-EAB8-482D-97FD-BC1E0C73D644}"/>
                    </a:ext>
                  </a:extLst>
                </p:cNvPr>
                <p:cNvGrpSpPr/>
                <p:nvPr/>
              </p:nvGrpSpPr>
              <p:grpSpPr>
                <a:xfrm>
                  <a:off x="6839121" y="1567563"/>
                  <a:ext cx="967615" cy="554758"/>
                  <a:chOff x="6835311" y="1567563"/>
                  <a:chExt cx="967615" cy="554758"/>
                </a:xfrm>
              </p:grpSpPr>
              <p:sp>
                <p:nvSpPr>
                  <p:cNvPr id="282" name="Freeform 222">
                    <a:extLst>
                      <a:ext uri="{FF2B5EF4-FFF2-40B4-BE49-F238E27FC236}">
                        <a16:creationId xmlns:a16="http://schemas.microsoft.com/office/drawing/2014/main" id="{D03227C8-0CEB-4885-A10E-2EC4FA1A5E69}"/>
                      </a:ext>
                    </a:extLst>
                  </p:cNvPr>
                  <p:cNvSpPr>
                    <a:spLocks/>
                  </p:cNvSpPr>
                  <p:nvPr/>
                </p:nvSpPr>
                <p:spPr bwMode="auto">
                  <a:xfrm>
                    <a:off x="6835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283" name="Freeform 223">
                    <a:extLst>
                      <a:ext uri="{FF2B5EF4-FFF2-40B4-BE49-F238E27FC236}">
                        <a16:creationId xmlns:a16="http://schemas.microsoft.com/office/drawing/2014/main" id="{45845DCF-95F6-4BBB-B39B-77C9DD56CBB7}"/>
                      </a:ext>
                    </a:extLst>
                  </p:cNvPr>
                  <p:cNvSpPr>
                    <a:spLocks/>
                  </p:cNvSpPr>
                  <p:nvPr/>
                </p:nvSpPr>
                <p:spPr bwMode="auto">
                  <a:xfrm>
                    <a:off x="6916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6350">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284" name="Freeform 224">
                    <a:extLst>
                      <a:ext uri="{FF2B5EF4-FFF2-40B4-BE49-F238E27FC236}">
                        <a16:creationId xmlns:a16="http://schemas.microsoft.com/office/drawing/2014/main" id="{E8307732-40B8-4D5F-9FE9-AEF0103993F7}"/>
                      </a:ext>
                    </a:extLst>
                  </p:cNvPr>
                  <p:cNvSpPr>
                    <a:spLocks noEditPoints="1"/>
                  </p:cNvSpPr>
                  <p:nvPr/>
                </p:nvSpPr>
                <p:spPr bwMode="auto">
                  <a:xfrm>
                    <a:off x="6916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nvGrpSpPr>
                  <p:cNvPr id="288" name="Group 287">
                    <a:extLst>
                      <a:ext uri="{FF2B5EF4-FFF2-40B4-BE49-F238E27FC236}">
                        <a16:creationId xmlns:a16="http://schemas.microsoft.com/office/drawing/2014/main" id="{BD51F464-D305-43B0-BE53-180B26FDB1E5}"/>
                      </a:ext>
                    </a:extLst>
                  </p:cNvPr>
                  <p:cNvGrpSpPr/>
                  <p:nvPr/>
                </p:nvGrpSpPr>
                <p:grpSpPr>
                  <a:xfrm>
                    <a:off x="6995088" y="1680764"/>
                    <a:ext cx="649225" cy="254716"/>
                    <a:chOff x="7068354" y="1749344"/>
                    <a:chExt cx="410643" cy="161111"/>
                  </a:xfrm>
                </p:grpSpPr>
                <p:grpSp>
                  <p:nvGrpSpPr>
                    <p:cNvPr id="186" name="Group 185">
                      <a:extLst>
                        <a:ext uri="{FF2B5EF4-FFF2-40B4-BE49-F238E27FC236}">
                          <a16:creationId xmlns:a16="http://schemas.microsoft.com/office/drawing/2014/main" id="{BB2E01E2-05AA-4F60-AE7F-34CF4294A013}"/>
                        </a:ext>
                      </a:extLst>
                    </p:cNvPr>
                    <p:cNvGrpSpPr/>
                    <p:nvPr/>
                  </p:nvGrpSpPr>
                  <p:grpSpPr>
                    <a:xfrm>
                      <a:off x="7068354" y="1749344"/>
                      <a:ext cx="410643" cy="60600"/>
                      <a:chOff x="5873592" y="3851702"/>
                      <a:chExt cx="410643" cy="60600"/>
                    </a:xfrm>
                  </p:grpSpPr>
                  <p:sp>
                    <p:nvSpPr>
                      <p:cNvPr id="204" name="Oval 203">
                        <a:extLst>
                          <a:ext uri="{FF2B5EF4-FFF2-40B4-BE49-F238E27FC236}">
                            <a16:creationId xmlns:a16="http://schemas.microsoft.com/office/drawing/2014/main" id="{2B789084-4E21-4D30-AC16-696A122079F8}"/>
                          </a:ext>
                        </a:extLst>
                      </p:cNvPr>
                      <p:cNvSpPr/>
                      <p:nvPr/>
                    </p:nvSpPr>
                    <p:spPr>
                      <a:xfrm>
                        <a:off x="5873592"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205" name="Oval 204">
                        <a:extLst>
                          <a:ext uri="{FF2B5EF4-FFF2-40B4-BE49-F238E27FC236}">
                            <a16:creationId xmlns:a16="http://schemas.microsoft.com/office/drawing/2014/main" id="{6D818626-5A74-4DBC-A2DA-098C60A2C2A1}"/>
                          </a:ext>
                        </a:extLst>
                      </p:cNvPr>
                      <p:cNvSpPr/>
                      <p:nvPr/>
                    </p:nvSpPr>
                    <p:spPr>
                      <a:xfrm>
                        <a:off x="5961103"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206" name="Oval 205">
                        <a:extLst>
                          <a:ext uri="{FF2B5EF4-FFF2-40B4-BE49-F238E27FC236}">
                            <a16:creationId xmlns:a16="http://schemas.microsoft.com/office/drawing/2014/main" id="{DEDB4E15-2E29-4650-B73E-CA446DCC8A6A}"/>
                          </a:ext>
                        </a:extLst>
                      </p:cNvPr>
                      <p:cNvSpPr/>
                      <p:nvPr/>
                    </p:nvSpPr>
                    <p:spPr>
                      <a:xfrm>
                        <a:off x="6048614"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207" name="Oval 206">
                        <a:extLst>
                          <a:ext uri="{FF2B5EF4-FFF2-40B4-BE49-F238E27FC236}">
                            <a16:creationId xmlns:a16="http://schemas.microsoft.com/office/drawing/2014/main" id="{7A47A090-1E2A-4516-9C3E-9524F63DC4D8}"/>
                          </a:ext>
                        </a:extLst>
                      </p:cNvPr>
                      <p:cNvSpPr/>
                      <p:nvPr/>
                    </p:nvSpPr>
                    <p:spPr>
                      <a:xfrm>
                        <a:off x="6136125"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208" name="Oval 207">
                        <a:extLst>
                          <a:ext uri="{FF2B5EF4-FFF2-40B4-BE49-F238E27FC236}">
                            <a16:creationId xmlns:a16="http://schemas.microsoft.com/office/drawing/2014/main" id="{1E41D693-6BE0-4E45-A8D3-2444270D475C}"/>
                          </a:ext>
                        </a:extLst>
                      </p:cNvPr>
                      <p:cNvSpPr/>
                      <p:nvPr/>
                    </p:nvSpPr>
                    <p:spPr>
                      <a:xfrm>
                        <a:off x="6223635"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grpSp>
                <p:grpSp>
                  <p:nvGrpSpPr>
                    <p:cNvPr id="187" name="Group 186">
                      <a:extLst>
                        <a:ext uri="{FF2B5EF4-FFF2-40B4-BE49-F238E27FC236}">
                          <a16:creationId xmlns:a16="http://schemas.microsoft.com/office/drawing/2014/main" id="{0C1947C3-E1D9-4181-A380-D376E6793F22}"/>
                        </a:ext>
                      </a:extLst>
                    </p:cNvPr>
                    <p:cNvGrpSpPr/>
                    <p:nvPr/>
                  </p:nvGrpSpPr>
                  <p:grpSpPr>
                    <a:xfrm>
                      <a:off x="7087117" y="1832741"/>
                      <a:ext cx="361922" cy="77714"/>
                      <a:chOff x="5892682" y="3935099"/>
                      <a:chExt cx="361922" cy="77714"/>
                    </a:xfrm>
                  </p:grpSpPr>
                  <p:grpSp>
                    <p:nvGrpSpPr>
                      <p:cNvPr id="188" name="Group 187">
                        <a:extLst>
                          <a:ext uri="{FF2B5EF4-FFF2-40B4-BE49-F238E27FC236}">
                            <a16:creationId xmlns:a16="http://schemas.microsoft.com/office/drawing/2014/main" id="{31F95553-52A9-461E-817B-D459122DDDA3}"/>
                          </a:ext>
                        </a:extLst>
                      </p:cNvPr>
                      <p:cNvGrpSpPr/>
                      <p:nvPr/>
                    </p:nvGrpSpPr>
                    <p:grpSpPr>
                      <a:xfrm>
                        <a:off x="6062939" y="3938589"/>
                        <a:ext cx="191665" cy="74224"/>
                        <a:chOff x="4551518" y="-1419606"/>
                        <a:chExt cx="1083200" cy="419482"/>
                      </a:xfrm>
                      <a:solidFill>
                        <a:srgbClr val="0498D1">
                          <a:lumMod val="75000"/>
                        </a:srgbClr>
                      </a:solidFill>
                    </p:grpSpPr>
                    <p:grpSp>
                      <p:nvGrpSpPr>
                        <p:cNvPr id="192" name="Group 191">
                          <a:extLst>
                            <a:ext uri="{FF2B5EF4-FFF2-40B4-BE49-F238E27FC236}">
                              <a16:creationId xmlns:a16="http://schemas.microsoft.com/office/drawing/2014/main" id="{97D154B9-73EB-4083-908C-0098E6CCF635}"/>
                            </a:ext>
                          </a:extLst>
                        </p:cNvPr>
                        <p:cNvGrpSpPr/>
                        <p:nvPr/>
                      </p:nvGrpSpPr>
                      <p:grpSpPr>
                        <a:xfrm>
                          <a:off x="4551518" y="-1419606"/>
                          <a:ext cx="416876" cy="419482"/>
                          <a:chOff x="1039038" y="-1476527"/>
                          <a:chExt cx="254000" cy="255587"/>
                        </a:xfrm>
                        <a:grpFill/>
                      </p:grpSpPr>
                      <p:sp>
                        <p:nvSpPr>
                          <p:cNvPr id="199" name="Freeform 367">
                            <a:extLst>
                              <a:ext uri="{FF2B5EF4-FFF2-40B4-BE49-F238E27FC236}">
                                <a16:creationId xmlns:a16="http://schemas.microsoft.com/office/drawing/2014/main" id="{B02B1E69-4D23-4D62-9657-D6A0091F1C91}"/>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200" name="Freeform 368">
                            <a:extLst>
                              <a:ext uri="{FF2B5EF4-FFF2-40B4-BE49-F238E27FC236}">
                                <a16:creationId xmlns:a16="http://schemas.microsoft.com/office/drawing/2014/main" id="{94B3AE28-EF61-4D52-B6DF-36600CAD4B99}"/>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201" name="Freeform 369">
                            <a:extLst>
                              <a:ext uri="{FF2B5EF4-FFF2-40B4-BE49-F238E27FC236}">
                                <a16:creationId xmlns:a16="http://schemas.microsoft.com/office/drawing/2014/main" id="{70010648-457A-4E28-87A7-F469783B2738}"/>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202" name="Freeform 370">
                            <a:extLst>
                              <a:ext uri="{FF2B5EF4-FFF2-40B4-BE49-F238E27FC236}">
                                <a16:creationId xmlns:a16="http://schemas.microsoft.com/office/drawing/2014/main" id="{42ADF66A-5290-469D-999D-A1DB52DC9D6B}"/>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203" name="Freeform 371">
                            <a:extLst>
                              <a:ext uri="{FF2B5EF4-FFF2-40B4-BE49-F238E27FC236}">
                                <a16:creationId xmlns:a16="http://schemas.microsoft.com/office/drawing/2014/main" id="{26742CEC-E06E-41F8-AB86-538925809D04}"/>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grpSp>
                      <p:nvGrpSpPr>
                        <p:cNvPr id="193" name="Group 192">
                          <a:extLst>
                            <a:ext uri="{FF2B5EF4-FFF2-40B4-BE49-F238E27FC236}">
                              <a16:creationId xmlns:a16="http://schemas.microsoft.com/office/drawing/2014/main" id="{4EDF0343-5DA1-4AC5-8E0D-2375B8A6E917}"/>
                            </a:ext>
                          </a:extLst>
                        </p:cNvPr>
                        <p:cNvGrpSpPr/>
                        <p:nvPr/>
                      </p:nvGrpSpPr>
                      <p:grpSpPr>
                        <a:xfrm>
                          <a:off x="5208518" y="-1395792"/>
                          <a:ext cx="426200" cy="371854"/>
                          <a:chOff x="1620064" y="-757313"/>
                          <a:chExt cx="236538" cy="206376"/>
                        </a:xfrm>
                        <a:grpFill/>
                      </p:grpSpPr>
                      <p:sp>
                        <p:nvSpPr>
                          <p:cNvPr id="194" name="Freeform 186">
                            <a:extLst>
                              <a:ext uri="{FF2B5EF4-FFF2-40B4-BE49-F238E27FC236}">
                                <a16:creationId xmlns:a16="http://schemas.microsoft.com/office/drawing/2014/main" id="{06DE1C26-736B-478C-A558-FFD922FD15DB}"/>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95" name="Freeform 187">
                            <a:extLst>
                              <a:ext uri="{FF2B5EF4-FFF2-40B4-BE49-F238E27FC236}">
                                <a16:creationId xmlns:a16="http://schemas.microsoft.com/office/drawing/2014/main" id="{32086179-6412-4920-B89E-ED7F27E2109B}"/>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96" name="Freeform 188">
                            <a:extLst>
                              <a:ext uri="{FF2B5EF4-FFF2-40B4-BE49-F238E27FC236}">
                                <a16:creationId xmlns:a16="http://schemas.microsoft.com/office/drawing/2014/main" id="{75244E91-92EC-4E82-93FE-7A4D394C01A2}"/>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97" name="Freeform 189">
                            <a:extLst>
                              <a:ext uri="{FF2B5EF4-FFF2-40B4-BE49-F238E27FC236}">
                                <a16:creationId xmlns:a16="http://schemas.microsoft.com/office/drawing/2014/main" id="{81C73A83-E985-4E11-B2C9-3D73FE350935}"/>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98" name="Freeform 190">
                            <a:extLst>
                              <a:ext uri="{FF2B5EF4-FFF2-40B4-BE49-F238E27FC236}">
                                <a16:creationId xmlns:a16="http://schemas.microsoft.com/office/drawing/2014/main" id="{4123BB5E-2DE9-4BE5-B9A5-675AFF6088EC}"/>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grpSp>
                  <p:sp>
                    <p:nvSpPr>
                      <p:cNvPr id="189" name="Rectangle 188">
                        <a:extLst>
                          <a:ext uri="{FF2B5EF4-FFF2-40B4-BE49-F238E27FC236}">
                            <a16:creationId xmlns:a16="http://schemas.microsoft.com/office/drawing/2014/main" id="{585050FC-101E-430D-9D27-C7ED3B7607CB}"/>
                          </a:ext>
                        </a:extLst>
                      </p:cNvPr>
                      <p:cNvSpPr/>
                      <p:nvPr/>
                    </p:nvSpPr>
                    <p:spPr>
                      <a:xfrm>
                        <a:off x="5892682" y="3935099"/>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190" name="Rectangle 189">
                        <a:extLst>
                          <a:ext uri="{FF2B5EF4-FFF2-40B4-BE49-F238E27FC236}">
                            <a16:creationId xmlns:a16="http://schemas.microsoft.com/office/drawing/2014/main" id="{A228B808-35B9-493E-A42A-BC79627C6A8A}"/>
                          </a:ext>
                        </a:extLst>
                      </p:cNvPr>
                      <p:cNvSpPr/>
                      <p:nvPr/>
                    </p:nvSpPr>
                    <p:spPr>
                      <a:xfrm>
                        <a:off x="5892682" y="3961292"/>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sp>
                    <p:nvSpPr>
                      <p:cNvPr id="191" name="Rectangle 190">
                        <a:extLst>
                          <a:ext uri="{FF2B5EF4-FFF2-40B4-BE49-F238E27FC236}">
                            <a16:creationId xmlns:a16="http://schemas.microsoft.com/office/drawing/2014/main" id="{DBF4CAAD-3265-4C7C-957D-FAB6540CBB78}"/>
                          </a:ext>
                        </a:extLst>
                      </p:cNvPr>
                      <p:cNvSpPr/>
                      <p:nvPr/>
                    </p:nvSpPr>
                    <p:spPr>
                      <a:xfrm>
                        <a:off x="5892682" y="3989867"/>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i="0" u="none" strike="noStrike" kern="0" cap="none" spc="0" normalizeH="0" baseline="0" noProof="0" dirty="0">
                          <a:ln>
                            <a:noFill/>
                          </a:ln>
                          <a:solidFill>
                            <a:prstClr val="white"/>
                          </a:solidFill>
                          <a:effectLst/>
                          <a:uLnTx/>
                          <a:uFillTx/>
                          <a:latin typeface="+mn-lt"/>
                          <a:ea typeface="+mn-ea"/>
                          <a:cs typeface="+mn-cs"/>
                        </a:endParaRPr>
                      </a:p>
                    </p:txBody>
                  </p:sp>
                </p:grpSp>
              </p:grpSp>
            </p:grpSp>
            <p:grpSp>
              <p:nvGrpSpPr>
                <p:cNvPr id="319" name="Group 318">
                  <a:extLst>
                    <a:ext uri="{FF2B5EF4-FFF2-40B4-BE49-F238E27FC236}">
                      <a16:creationId xmlns:a16="http://schemas.microsoft.com/office/drawing/2014/main" id="{5BAAB17E-E61C-4EE7-A841-D6797378BC69}"/>
                    </a:ext>
                  </a:extLst>
                </p:cNvPr>
                <p:cNvGrpSpPr/>
                <p:nvPr/>
              </p:nvGrpSpPr>
              <p:grpSpPr>
                <a:xfrm>
                  <a:off x="7851311" y="1567563"/>
                  <a:ext cx="967615" cy="554758"/>
                  <a:chOff x="7851311" y="1567563"/>
                  <a:chExt cx="967615" cy="554758"/>
                </a:xfrm>
              </p:grpSpPr>
              <p:sp>
                <p:nvSpPr>
                  <p:cNvPr id="291" name="Freeform 222">
                    <a:extLst>
                      <a:ext uri="{FF2B5EF4-FFF2-40B4-BE49-F238E27FC236}">
                        <a16:creationId xmlns:a16="http://schemas.microsoft.com/office/drawing/2014/main" id="{6270D00A-5C15-48D0-82D8-AFF2C6D5D645}"/>
                      </a:ext>
                    </a:extLst>
                  </p:cNvPr>
                  <p:cNvSpPr>
                    <a:spLocks/>
                  </p:cNvSpPr>
                  <p:nvPr/>
                </p:nvSpPr>
                <p:spPr bwMode="auto">
                  <a:xfrm>
                    <a:off x="7851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lumMod val="85000"/>
                    </a:schemeClr>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292" name="Freeform 223">
                    <a:extLst>
                      <a:ext uri="{FF2B5EF4-FFF2-40B4-BE49-F238E27FC236}">
                        <a16:creationId xmlns:a16="http://schemas.microsoft.com/office/drawing/2014/main" id="{CD03A1FD-41AF-42D6-8C4E-81538CCA05F0}"/>
                      </a:ext>
                    </a:extLst>
                  </p:cNvPr>
                  <p:cNvSpPr>
                    <a:spLocks/>
                  </p:cNvSpPr>
                  <p:nvPr/>
                </p:nvSpPr>
                <p:spPr bwMode="auto">
                  <a:xfrm>
                    <a:off x="7932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293" name="Freeform 224">
                    <a:extLst>
                      <a:ext uri="{FF2B5EF4-FFF2-40B4-BE49-F238E27FC236}">
                        <a16:creationId xmlns:a16="http://schemas.microsoft.com/office/drawing/2014/main" id="{FA37A346-F63A-4751-B55F-4F913D8B4C17}"/>
                      </a:ext>
                    </a:extLst>
                  </p:cNvPr>
                  <p:cNvSpPr>
                    <a:spLocks noEditPoints="1"/>
                  </p:cNvSpPr>
                  <p:nvPr/>
                </p:nvSpPr>
                <p:spPr bwMode="auto">
                  <a:xfrm>
                    <a:off x="7932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lumMod val="85000"/>
                    </a:schemeClr>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nvGrpSpPr>
                  <p:cNvPr id="318" name="Group 317">
                    <a:extLst>
                      <a:ext uri="{FF2B5EF4-FFF2-40B4-BE49-F238E27FC236}">
                        <a16:creationId xmlns:a16="http://schemas.microsoft.com/office/drawing/2014/main" id="{9061BB42-E6D8-4356-B90E-331038D8A71B}"/>
                      </a:ext>
                    </a:extLst>
                  </p:cNvPr>
                  <p:cNvGrpSpPr/>
                  <p:nvPr/>
                </p:nvGrpSpPr>
                <p:grpSpPr>
                  <a:xfrm>
                    <a:off x="8023256" y="1658619"/>
                    <a:ext cx="619653" cy="297181"/>
                    <a:chOff x="6387497" y="1554479"/>
                    <a:chExt cx="368052" cy="176515"/>
                  </a:xfrm>
                </p:grpSpPr>
                <p:grpSp>
                  <p:nvGrpSpPr>
                    <p:cNvPr id="162" name="Group 161">
                      <a:extLst>
                        <a:ext uri="{FF2B5EF4-FFF2-40B4-BE49-F238E27FC236}">
                          <a16:creationId xmlns:a16="http://schemas.microsoft.com/office/drawing/2014/main" id="{EE4242D9-90EA-4A34-8B87-3B7E1AADB7A8}"/>
                        </a:ext>
                      </a:extLst>
                    </p:cNvPr>
                    <p:cNvGrpSpPr/>
                    <p:nvPr/>
                  </p:nvGrpSpPr>
                  <p:grpSpPr>
                    <a:xfrm>
                      <a:off x="6387497" y="1554479"/>
                      <a:ext cx="235354" cy="176515"/>
                      <a:chOff x="4367138" y="-1752601"/>
                      <a:chExt cx="1447296" cy="1085472"/>
                    </a:xfrm>
                    <a:solidFill>
                      <a:srgbClr val="A6A6A6"/>
                    </a:solidFill>
                  </p:grpSpPr>
                  <p:sp>
                    <p:nvSpPr>
                      <p:cNvPr id="169" name="Rounded Rectangle 2">
                        <a:extLst>
                          <a:ext uri="{FF2B5EF4-FFF2-40B4-BE49-F238E27FC236}">
                            <a16:creationId xmlns:a16="http://schemas.microsoft.com/office/drawing/2014/main" id="{3E5943DB-A8E4-4F41-B177-6E93F771973A}"/>
                          </a:ext>
                        </a:extLst>
                      </p:cNvPr>
                      <p:cNvSpPr/>
                      <p:nvPr/>
                    </p:nvSpPr>
                    <p:spPr>
                      <a:xfrm>
                        <a:off x="4367138" y="-1752601"/>
                        <a:ext cx="1447296" cy="1085472"/>
                      </a:xfrm>
                      <a:custGeom>
                        <a:avLst/>
                        <a:gdLst/>
                        <a:ahLst/>
                        <a:cxnLst/>
                        <a:rect l="l" t="t" r="r" b="b"/>
                        <a:pathLst>
                          <a:path w="1447296" h="1085472">
                            <a:moveTo>
                              <a:pt x="122169" y="69546"/>
                            </a:moveTo>
                            <a:cubicBezTo>
                              <a:pt x="91561" y="69546"/>
                              <a:pt x="66749" y="94358"/>
                              <a:pt x="66749" y="124966"/>
                            </a:cubicBezTo>
                            <a:lnTo>
                              <a:pt x="66749" y="960506"/>
                            </a:lnTo>
                            <a:cubicBezTo>
                              <a:pt x="66749" y="991114"/>
                              <a:pt x="91561" y="1015926"/>
                              <a:pt x="122169" y="1015926"/>
                            </a:cubicBezTo>
                            <a:lnTo>
                              <a:pt x="1325127" y="1015926"/>
                            </a:lnTo>
                            <a:cubicBezTo>
                              <a:pt x="1355735" y="1015926"/>
                              <a:pt x="1380547" y="991114"/>
                              <a:pt x="1380547" y="960506"/>
                            </a:cubicBezTo>
                            <a:lnTo>
                              <a:pt x="1380547" y="124966"/>
                            </a:lnTo>
                            <a:cubicBezTo>
                              <a:pt x="1380547" y="94358"/>
                              <a:pt x="1355735" y="69546"/>
                              <a:pt x="1325127" y="69546"/>
                            </a:cubicBezTo>
                            <a:close/>
                            <a:moveTo>
                              <a:pt x="109307" y="0"/>
                            </a:moveTo>
                            <a:lnTo>
                              <a:pt x="1337989" y="0"/>
                            </a:lnTo>
                            <a:cubicBezTo>
                              <a:pt x="1398358" y="0"/>
                              <a:pt x="1447296" y="48938"/>
                              <a:pt x="1447296" y="109307"/>
                            </a:cubicBezTo>
                            <a:lnTo>
                              <a:pt x="1447296" y="976165"/>
                            </a:lnTo>
                            <a:cubicBezTo>
                              <a:pt x="1447296" y="1036534"/>
                              <a:pt x="1398358" y="1085472"/>
                              <a:pt x="1337989" y="1085472"/>
                            </a:cubicBezTo>
                            <a:lnTo>
                              <a:pt x="109307" y="1085472"/>
                            </a:lnTo>
                            <a:cubicBezTo>
                              <a:pt x="48938" y="1085472"/>
                              <a:pt x="0" y="1036534"/>
                              <a:pt x="0" y="976165"/>
                            </a:cubicBezTo>
                            <a:lnTo>
                              <a:pt x="0" y="109307"/>
                            </a:lnTo>
                            <a:cubicBezTo>
                              <a:pt x="0" y="48938"/>
                              <a:pt x="48938" y="0"/>
                              <a:pt x="109307" y="0"/>
                            </a:cubicBezTo>
                            <a:close/>
                          </a:path>
                        </a:pathLst>
                      </a:cu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nvGrpSpPr>
                      <p:cNvPr id="170" name="Group 169">
                        <a:extLst>
                          <a:ext uri="{FF2B5EF4-FFF2-40B4-BE49-F238E27FC236}">
                            <a16:creationId xmlns:a16="http://schemas.microsoft.com/office/drawing/2014/main" id="{E07A6563-5C9F-4E63-AB71-C76340627708}"/>
                          </a:ext>
                        </a:extLst>
                      </p:cNvPr>
                      <p:cNvGrpSpPr/>
                      <p:nvPr/>
                    </p:nvGrpSpPr>
                    <p:grpSpPr>
                      <a:xfrm>
                        <a:off x="4551518" y="-1419606"/>
                        <a:ext cx="416876" cy="419482"/>
                        <a:chOff x="1039038" y="-1476527"/>
                        <a:chExt cx="254000" cy="255587"/>
                      </a:xfrm>
                      <a:grpFill/>
                    </p:grpSpPr>
                    <p:sp>
                      <p:nvSpPr>
                        <p:cNvPr id="178" name="Freeform 367">
                          <a:extLst>
                            <a:ext uri="{FF2B5EF4-FFF2-40B4-BE49-F238E27FC236}">
                              <a16:creationId xmlns:a16="http://schemas.microsoft.com/office/drawing/2014/main" id="{E5C46FE4-0A36-45AC-9F2E-F1CA391FF292}"/>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79" name="Freeform 368">
                          <a:extLst>
                            <a:ext uri="{FF2B5EF4-FFF2-40B4-BE49-F238E27FC236}">
                              <a16:creationId xmlns:a16="http://schemas.microsoft.com/office/drawing/2014/main" id="{CDC903B4-5CC3-4BDB-9A2B-97F295AB362A}"/>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80" name="Freeform 369">
                          <a:extLst>
                            <a:ext uri="{FF2B5EF4-FFF2-40B4-BE49-F238E27FC236}">
                              <a16:creationId xmlns:a16="http://schemas.microsoft.com/office/drawing/2014/main" id="{1805B427-610B-43A2-B430-F356ED6D34B5}"/>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81" name="Freeform 370">
                          <a:extLst>
                            <a:ext uri="{FF2B5EF4-FFF2-40B4-BE49-F238E27FC236}">
                              <a16:creationId xmlns:a16="http://schemas.microsoft.com/office/drawing/2014/main" id="{8050021B-D770-464D-B9ED-D4CF8FB44D6F}"/>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82" name="Freeform 371">
                          <a:extLst>
                            <a:ext uri="{FF2B5EF4-FFF2-40B4-BE49-F238E27FC236}">
                              <a16:creationId xmlns:a16="http://schemas.microsoft.com/office/drawing/2014/main" id="{E1DB2B41-BB4F-487D-B6EC-0E3204C9B237}"/>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grpSp>
                    <p:nvGrpSpPr>
                      <p:cNvPr id="171" name="Group 170">
                        <a:extLst>
                          <a:ext uri="{FF2B5EF4-FFF2-40B4-BE49-F238E27FC236}">
                            <a16:creationId xmlns:a16="http://schemas.microsoft.com/office/drawing/2014/main" id="{0B601D95-0D0F-468B-A207-EB938F7195D3}"/>
                          </a:ext>
                        </a:extLst>
                      </p:cNvPr>
                      <p:cNvGrpSpPr/>
                      <p:nvPr/>
                    </p:nvGrpSpPr>
                    <p:grpSpPr>
                      <a:xfrm>
                        <a:off x="5208518" y="-1395792"/>
                        <a:ext cx="426200" cy="371854"/>
                        <a:chOff x="1620064" y="-757313"/>
                        <a:chExt cx="236538" cy="206376"/>
                      </a:xfrm>
                      <a:grpFill/>
                    </p:grpSpPr>
                    <p:sp>
                      <p:nvSpPr>
                        <p:cNvPr id="173" name="Freeform 186">
                          <a:extLst>
                            <a:ext uri="{FF2B5EF4-FFF2-40B4-BE49-F238E27FC236}">
                              <a16:creationId xmlns:a16="http://schemas.microsoft.com/office/drawing/2014/main" id="{3EDD5CD3-91D0-45B4-A785-EE325CB310BD}"/>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74" name="Freeform 187">
                          <a:extLst>
                            <a:ext uri="{FF2B5EF4-FFF2-40B4-BE49-F238E27FC236}">
                              <a16:creationId xmlns:a16="http://schemas.microsoft.com/office/drawing/2014/main" id="{20EF1F03-D7D9-4332-A042-CD860FE13F34}"/>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75" name="Freeform 188">
                          <a:extLst>
                            <a:ext uri="{FF2B5EF4-FFF2-40B4-BE49-F238E27FC236}">
                              <a16:creationId xmlns:a16="http://schemas.microsoft.com/office/drawing/2014/main" id="{0C53A43A-C7B8-471F-8974-85B51B90896C}"/>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76" name="Freeform 189">
                          <a:extLst>
                            <a:ext uri="{FF2B5EF4-FFF2-40B4-BE49-F238E27FC236}">
                              <a16:creationId xmlns:a16="http://schemas.microsoft.com/office/drawing/2014/main" id="{BD74FD0A-B49E-46CB-983D-35E9C3792EB0}"/>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177" name="Freeform 190">
                          <a:extLst>
                            <a:ext uri="{FF2B5EF4-FFF2-40B4-BE49-F238E27FC236}">
                              <a16:creationId xmlns:a16="http://schemas.microsoft.com/office/drawing/2014/main" id="{F2700896-656D-42E7-A74C-E053C7E29510}"/>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sp>
                    <p:nvSpPr>
                      <p:cNvPr id="172" name="Rounded Rectangle 455">
                        <a:extLst>
                          <a:ext uri="{FF2B5EF4-FFF2-40B4-BE49-F238E27FC236}">
                            <a16:creationId xmlns:a16="http://schemas.microsoft.com/office/drawing/2014/main" id="{2E27AE61-D072-4C4C-B7FB-3F887C64ABE0}"/>
                          </a:ext>
                        </a:extLst>
                      </p:cNvPr>
                      <p:cNvSpPr/>
                      <p:nvPr/>
                    </p:nvSpPr>
                    <p:spPr>
                      <a:xfrm>
                        <a:off x="5072499" y="-1601580"/>
                        <a:ext cx="36576" cy="783431"/>
                      </a:xfrm>
                      <a:prstGeom prst="roundRect">
                        <a:avLst>
                          <a:gd name="adj" fmla="val 50000"/>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cxnSp>
                  <p:nvCxnSpPr>
                    <p:cNvPr id="163" name="Straight Connector 162">
                      <a:extLst>
                        <a:ext uri="{FF2B5EF4-FFF2-40B4-BE49-F238E27FC236}">
                          <a16:creationId xmlns:a16="http://schemas.microsoft.com/office/drawing/2014/main" id="{C40B5D40-460F-4479-A78A-56D251C0CE5B}"/>
                        </a:ext>
                      </a:extLst>
                    </p:cNvPr>
                    <p:cNvCxnSpPr/>
                    <p:nvPr/>
                  </p:nvCxnSpPr>
                  <p:spPr>
                    <a:xfrm>
                      <a:off x="6656140" y="1603151"/>
                      <a:ext cx="99409" cy="0"/>
                    </a:xfrm>
                    <a:prstGeom prst="line">
                      <a:avLst/>
                    </a:prstGeom>
                    <a:noFill/>
                    <a:ln w="9525" cap="flat" cmpd="sng" algn="ctr">
                      <a:solidFill>
                        <a:srgbClr val="FFFFFF">
                          <a:lumMod val="65000"/>
                        </a:srgbClr>
                      </a:solidFill>
                      <a:prstDash val="solid"/>
                    </a:ln>
                    <a:effectLst/>
                  </p:spPr>
                </p:cxnSp>
                <p:cxnSp>
                  <p:nvCxnSpPr>
                    <p:cNvPr id="164" name="Straight Connector 163">
                      <a:extLst>
                        <a:ext uri="{FF2B5EF4-FFF2-40B4-BE49-F238E27FC236}">
                          <a16:creationId xmlns:a16="http://schemas.microsoft.com/office/drawing/2014/main" id="{B791E7E8-0F8E-4C08-AF31-EBDF712A0D98}"/>
                        </a:ext>
                      </a:extLst>
                    </p:cNvPr>
                    <p:cNvCxnSpPr/>
                    <p:nvPr/>
                  </p:nvCxnSpPr>
                  <p:spPr>
                    <a:xfrm>
                      <a:off x="6656140" y="1629592"/>
                      <a:ext cx="87714" cy="0"/>
                    </a:xfrm>
                    <a:prstGeom prst="line">
                      <a:avLst/>
                    </a:prstGeom>
                    <a:noFill/>
                    <a:ln w="9525" cap="flat" cmpd="sng" algn="ctr">
                      <a:solidFill>
                        <a:srgbClr val="FFFFFF">
                          <a:lumMod val="65000"/>
                        </a:srgbClr>
                      </a:solidFill>
                      <a:prstDash val="solid"/>
                    </a:ln>
                    <a:effectLst/>
                  </p:spPr>
                </p:cxnSp>
                <p:cxnSp>
                  <p:nvCxnSpPr>
                    <p:cNvPr id="165" name="Straight Connector 164">
                      <a:extLst>
                        <a:ext uri="{FF2B5EF4-FFF2-40B4-BE49-F238E27FC236}">
                          <a16:creationId xmlns:a16="http://schemas.microsoft.com/office/drawing/2014/main" id="{A8BFBFEF-4569-4413-B0E5-A52838ED5B2E}"/>
                        </a:ext>
                      </a:extLst>
                    </p:cNvPr>
                    <p:cNvCxnSpPr/>
                    <p:nvPr/>
                  </p:nvCxnSpPr>
                  <p:spPr>
                    <a:xfrm>
                      <a:off x="6656140" y="1656034"/>
                      <a:ext cx="99409" cy="0"/>
                    </a:xfrm>
                    <a:prstGeom prst="line">
                      <a:avLst/>
                    </a:prstGeom>
                    <a:noFill/>
                    <a:ln w="9525" cap="flat" cmpd="sng" algn="ctr">
                      <a:solidFill>
                        <a:srgbClr val="FFFFFF">
                          <a:lumMod val="65000"/>
                        </a:srgbClr>
                      </a:solidFill>
                      <a:prstDash val="solid"/>
                    </a:ln>
                    <a:effectLst/>
                  </p:spPr>
                </p:cxnSp>
                <p:cxnSp>
                  <p:nvCxnSpPr>
                    <p:cNvPr id="166" name="Straight Connector 165">
                      <a:extLst>
                        <a:ext uri="{FF2B5EF4-FFF2-40B4-BE49-F238E27FC236}">
                          <a16:creationId xmlns:a16="http://schemas.microsoft.com/office/drawing/2014/main" id="{DB958873-428C-4BB5-8E9F-8B8FC0CC8CF2}"/>
                        </a:ext>
                      </a:extLst>
                    </p:cNvPr>
                    <p:cNvCxnSpPr/>
                    <p:nvPr/>
                  </p:nvCxnSpPr>
                  <p:spPr>
                    <a:xfrm>
                      <a:off x="6656140" y="1682475"/>
                      <a:ext cx="94583" cy="0"/>
                    </a:xfrm>
                    <a:prstGeom prst="line">
                      <a:avLst/>
                    </a:prstGeom>
                    <a:noFill/>
                    <a:ln w="9525" cap="flat" cmpd="sng" algn="ctr">
                      <a:solidFill>
                        <a:srgbClr val="FFFFFF">
                          <a:lumMod val="65000"/>
                        </a:srgbClr>
                      </a:solidFill>
                      <a:prstDash val="solid"/>
                    </a:ln>
                    <a:effectLst/>
                  </p:spPr>
                </p:cxnSp>
                <p:cxnSp>
                  <p:nvCxnSpPr>
                    <p:cNvPr id="167" name="Straight Connector 166">
                      <a:extLst>
                        <a:ext uri="{FF2B5EF4-FFF2-40B4-BE49-F238E27FC236}">
                          <a16:creationId xmlns:a16="http://schemas.microsoft.com/office/drawing/2014/main" id="{1FB9B37C-4513-44B8-A7ED-098F013CEED4}"/>
                        </a:ext>
                      </a:extLst>
                    </p:cNvPr>
                    <p:cNvCxnSpPr/>
                    <p:nvPr/>
                  </p:nvCxnSpPr>
                  <p:spPr>
                    <a:xfrm>
                      <a:off x="6656140" y="1708917"/>
                      <a:ext cx="94583" cy="0"/>
                    </a:xfrm>
                    <a:prstGeom prst="line">
                      <a:avLst/>
                    </a:prstGeom>
                    <a:noFill/>
                    <a:ln w="9525" cap="flat" cmpd="sng" algn="ctr">
                      <a:solidFill>
                        <a:srgbClr val="FFFFFF">
                          <a:lumMod val="65000"/>
                        </a:srgbClr>
                      </a:solidFill>
                      <a:prstDash val="solid"/>
                    </a:ln>
                    <a:effectLst/>
                  </p:spPr>
                </p:cxnSp>
                <p:cxnSp>
                  <p:nvCxnSpPr>
                    <p:cNvPr id="168" name="Straight Connector 167">
                      <a:extLst>
                        <a:ext uri="{FF2B5EF4-FFF2-40B4-BE49-F238E27FC236}">
                          <a16:creationId xmlns:a16="http://schemas.microsoft.com/office/drawing/2014/main" id="{FE61A674-7294-4A89-9389-9AC99FB96BDD}"/>
                        </a:ext>
                      </a:extLst>
                    </p:cNvPr>
                    <p:cNvCxnSpPr/>
                    <p:nvPr/>
                  </p:nvCxnSpPr>
                  <p:spPr>
                    <a:xfrm>
                      <a:off x="6656140" y="1576710"/>
                      <a:ext cx="77751" cy="0"/>
                    </a:xfrm>
                    <a:prstGeom prst="line">
                      <a:avLst/>
                    </a:prstGeom>
                    <a:noFill/>
                    <a:ln w="9525" cap="flat" cmpd="sng" algn="ctr">
                      <a:solidFill>
                        <a:srgbClr val="FFFFFF">
                          <a:lumMod val="65000"/>
                        </a:srgbClr>
                      </a:solidFill>
                      <a:prstDash val="solid"/>
                    </a:ln>
                    <a:effectLst/>
                  </p:spPr>
                </p:cxnSp>
              </p:grpSp>
            </p:grpSp>
            <p:grpSp>
              <p:nvGrpSpPr>
                <p:cNvPr id="320" name="Group 319">
                  <a:extLst>
                    <a:ext uri="{FF2B5EF4-FFF2-40B4-BE49-F238E27FC236}">
                      <a16:creationId xmlns:a16="http://schemas.microsoft.com/office/drawing/2014/main" id="{5F1DB46D-2718-4EA2-8D34-2A5010A5F0C2}"/>
                    </a:ext>
                  </a:extLst>
                </p:cNvPr>
                <p:cNvGrpSpPr/>
                <p:nvPr/>
              </p:nvGrpSpPr>
              <p:grpSpPr>
                <a:xfrm>
                  <a:off x="5826931" y="1567563"/>
                  <a:ext cx="967615" cy="554758"/>
                  <a:chOff x="7851311" y="1567563"/>
                  <a:chExt cx="967615" cy="554758"/>
                </a:xfrm>
              </p:grpSpPr>
              <p:sp>
                <p:nvSpPr>
                  <p:cNvPr id="321" name="Freeform 222">
                    <a:extLst>
                      <a:ext uri="{FF2B5EF4-FFF2-40B4-BE49-F238E27FC236}">
                        <a16:creationId xmlns:a16="http://schemas.microsoft.com/office/drawing/2014/main" id="{D9256AB1-5E2B-452D-9227-1EDBCB4BD6B5}"/>
                      </a:ext>
                    </a:extLst>
                  </p:cNvPr>
                  <p:cNvSpPr>
                    <a:spLocks/>
                  </p:cNvSpPr>
                  <p:nvPr/>
                </p:nvSpPr>
                <p:spPr bwMode="auto">
                  <a:xfrm>
                    <a:off x="7851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lumMod val="85000"/>
                    </a:schemeClr>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322" name="Freeform 223">
                    <a:extLst>
                      <a:ext uri="{FF2B5EF4-FFF2-40B4-BE49-F238E27FC236}">
                        <a16:creationId xmlns:a16="http://schemas.microsoft.com/office/drawing/2014/main" id="{EB735720-8561-4ED2-982F-CEDFD572BB0E}"/>
                      </a:ext>
                    </a:extLst>
                  </p:cNvPr>
                  <p:cNvSpPr>
                    <a:spLocks/>
                  </p:cNvSpPr>
                  <p:nvPr/>
                </p:nvSpPr>
                <p:spPr bwMode="auto">
                  <a:xfrm>
                    <a:off x="7932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323" name="Freeform 224">
                    <a:extLst>
                      <a:ext uri="{FF2B5EF4-FFF2-40B4-BE49-F238E27FC236}">
                        <a16:creationId xmlns:a16="http://schemas.microsoft.com/office/drawing/2014/main" id="{526DFB7F-63B4-47AE-B670-A9F31615E374}"/>
                      </a:ext>
                    </a:extLst>
                  </p:cNvPr>
                  <p:cNvSpPr>
                    <a:spLocks noEditPoints="1"/>
                  </p:cNvSpPr>
                  <p:nvPr/>
                </p:nvSpPr>
                <p:spPr bwMode="auto">
                  <a:xfrm>
                    <a:off x="7932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lumMod val="85000"/>
                    </a:schemeClr>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nvGrpSpPr>
                  <p:cNvPr id="324" name="Group 323">
                    <a:extLst>
                      <a:ext uri="{FF2B5EF4-FFF2-40B4-BE49-F238E27FC236}">
                        <a16:creationId xmlns:a16="http://schemas.microsoft.com/office/drawing/2014/main" id="{9556065D-E35D-4EFF-807D-5E34C84E4349}"/>
                      </a:ext>
                    </a:extLst>
                  </p:cNvPr>
                  <p:cNvGrpSpPr/>
                  <p:nvPr/>
                </p:nvGrpSpPr>
                <p:grpSpPr>
                  <a:xfrm>
                    <a:off x="8023256" y="1658619"/>
                    <a:ext cx="619653" cy="297181"/>
                    <a:chOff x="6387497" y="1554479"/>
                    <a:chExt cx="368052" cy="176515"/>
                  </a:xfrm>
                </p:grpSpPr>
                <p:grpSp>
                  <p:nvGrpSpPr>
                    <p:cNvPr id="325" name="Group 324">
                      <a:extLst>
                        <a:ext uri="{FF2B5EF4-FFF2-40B4-BE49-F238E27FC236}">
                          <a16:creationId xmlns:a16="http://schemas.microsoft.com/office/drawing/2014/main" id="{ACBF228E-711D-4FB0-9730-17AAA54135CD}"/>
                        </a:ext>
                      </a:extLst>
                    </p:cNvPr>
                    <p:cNvGrpSpPr/>
                    <p:nvPr/>
                  </p:nvGrpSpPr>
                  <p:grpSpPr>
                    <a:xfrm>
                      <a:off x="6387497" y="1554479"/>
                      <a:ext cx="235354" cy="176515"/>
                      <a:chOff x="4367138" y="-1752601"/>
                      <a:chExt cx="1447296" cy="1085472"/>
                    </a:xfrm>
                    <a:solidFill>
                      <a:srgbClr val="A6A6A6"/>
                    </a:solidFill>
                  </p:grpSpPr>
                  <p:sp>
                    <p:nvSpPr>
                      <p:cNvPr id="332" name="Rounded Rectangle 2">
                        <a:extLst>
                          <a:ext uri="{FF2B5EF4-FFF2-40B4-BE49-F238E27FC236}">
                            <a16:creationId xmlns:a16="http://schemas.microsoft.com/office/drawing/2014/main" id="{F2010F21-17B5-4A89-AB90-8CC7D0570EFB}"/>
                          </a:ext>
                        </a:extLst>
                      </p:cNvPr>
                      <p:cNvSpPr/>
                      <p:nvPr/>
                    </p:nvSpPr>
                    <p:spPr>
                      <a:xfrm>
                        <a:off x="4367138" y="-1752601"/>
                        <a:ext cx="1447296" cy="1085472"/>
                      </a:xfrm>
                      <a:custGeom>
                        <a:avLst/>
                        <a:gdLst/>
                        <a:ahLst/>
                        <a:cxnLst/>
                        <a:rect l="l" t="t" r="r" b="b"/>
                        <a:pathLst>
                          <a:path w="1447296" h="1085472">
                            <a:moveTo>
                              <a:pt x="122169" y="69546"/>
                            </a:moveTo>
                            <a:cubicBezTo>
                              <a:pt x="91561" y="69546"/>
                              <a:pt x="66749" y="94358"/>
                              <a:pt x="66749" y="124966"/>
                            </a:cubicBezTo>
                            <a:lnTo>
                              <a:pt x="66749" y="960506"/>
                            </a:lnTo>
                            <a:cubicBezTo>
                              <a:pt x="66749" y="991114"/>
                              <a:pt x="91561" y="1015926"/>
                              <a:pt x="122169" y="1015926"/>
                            </a:cubicBezTo>
                            <a:lnTo>
                              <a:pt x="1325127" y="1015926"/>
                            </a:lnTo>
                            <a:cubicBezTo>
                              <a:pt x="1355735" y="1015926"/>
                              <a:pt x="1380547" y="991114"/>
                              <a:pt x="1380547" y="960506"/>
                            </a:cubicBezTo>
                            <a:lnTo>
                              <a:pt x="1380547" y="124966"/>
                            </a:lnTo>
                            <a:cubicBezTo>
                              <a:pt x="1380547" y="94358"/>
                              <a:pt x="1355735" y="69546"/>
                              <a:pt x="1325127" y="69546"/>
                            </a:cubicBezTo>
                            <a:close/>
                            <a:moveTo>
                              <a:pt x="109307" y="0"/>
                            </a:moveTo>
                            <a:lnTo>
                              <a:pt x="1337989" y="0"/>
                            </a:lnTo>
                            <a:cubicBezTo>
                              <a:pt x="1398358" y="0"/>
                              <a:pt x="1447296" y="48938"/>
                              <a:pt x="1447296" y="109307"/>
                            </a:cubicBezTo>
                            <a:lnTo>
                              <a:pt x="1447296" y="976165"/>
                            </a:lnTo>
                            <a:cubicBezTo>
                              <a:pt x="1447296" y="1036534"/>
                              <a:pt x="1398358" y="1085472"/>
                              <a:pt x="1337989" y="1085472"/>
                            </a:cubicBezTo>
                            <a:lnTo>
                              <a:pt x="109307" y="1085472"/>
                            </a:lnTo>
                            <a:cubicBezTo>
                              <a:pt x="48938" y="1085472"/>
                              <a:pt x="0" y="1036534"/>
                              <a:pt x="0" y="976165"/>
                            </a:cubicBezTo>
                            <a:lnTo>
                              <a:pt x="0" y="109307"/>
                            </a:lnTo>
                            <a:cubicBezTo>
                              <a:pt x="0" y="48938"/>
                              <a:pt x="48938" y="0"/>
                              <a:pt x="109307" y="0"/>
                            </a:cubicBezTo>
                            <a:close/>
                          </a:path>
                        </a:pathLst>
                      </a:cu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nvGrpSpPr>
                      <p:cNvPr id="333" name="Group 332">
                        <a:extLst>
                          <a:ext uri="{FF2B5EF4-FFF2-40B4-BE49-F238E27FC236}">
                            <a16:creationId xmlns:a16="http://schemas.microsoft.com/office/drawing/2014/main" id="{BDF584D9-F560-4DAE-966F-1768B73DB83A}"/>
                          </a:ext>
                        </a:extLst>
                      </p:cNvPr>
                      <p:cNvGrpSpPr/>
                      <p:nvPr/>
                    </p:nvGrpSpPr>
                    <p:grpSpPr>
                      <a:xfrm>
                        <a:off x="4551518" y="-1419606"/>
                        <a:ext cx="416876" cy="419482"/>
                        <a:chOff x="1039038" y="-1476527"/>
                        <a:chExt cx="254000" cy="255587"/>
                      </a:xfrm>
                      <a:grpFill/>
                    </p:grpSpPr>
                    <p:sp>
                      <p:nvSpPr>
                        <p:cNvPr id="341" name="Freeform 367">
                          <a:extLst>
                            <a:ext uri="{FF2B5EF4-FFF2-40B4-BE49-F238E27FC236}">
                              <a16:creationId xmlns:a16="http://schemas.microsoft.com/office/drawing/2014/main" id="{6CB0D30E-730A-42E9-B59C-D8F49587937C}"/>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42" name="Freeform 368">
                          <a:extLst>
                            <a:ext uri="{FF2B5EF4-FFF2-40B4-BE49-F238E27FC236}">
                              <a16:creationId xmlns:a16="http://schemas.microsoft.com/office/drawing/2014/main" id="{C38776B7-8D78-46DD-A951-C353B77EC7E5}"/>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43" name="Freeform 369">
                          <a:extLst>
                            <a:ext uri="{FF2B5EF4-FFF2-40B4-BE49-F238E27FC236}">
                              <a16:creationId xmlns:a16="http://schemas.microsoft.com/office/drawing/2014/main" id="{3FB0A042-5897-4D0E-9F70-E57121C03975}"/>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44" name="Freeform 370">
                          <a:extLst>
                            <a:ext uri="{FF2B5EF4-FFF2-40B4-BE49-F238E27FC236}">
                              <a16:creationId xmlns:a16="http://schemas.microsoft.com/office/drawing/2014/main" id="{C93FBEA8-4714-4C5B-A1B9-C51320485BA9}"/>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45" name="Freeform 371">
                          <a:extLst>
                            <a:ext uri="{FF2B5EF4-FFF2-40B4-BE49-F238E27FC236}">
                              <a16:creationId xmlns:a16="http://schemas.microsoft.com/office/drawing/2014/main" id="{88C17104-5248-4AEE-A524-9E47ED2EF9E6}"/>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grpSp>
                    <p:nvGrpSpPr>
                      <p:cNvPr id="334" name="Group 333">
                        <a:extLst>
                          <a:ext uri="{FF2B5EF4-FFF2-40B4-BE49-F238E27FC236}">
                            <a16:creationId xmlns:a16="http://schemas.microsoft.com/office/drawing/2014/main" id="{3CDD1FEA-B47C-4482-B166-A3198011B5BA}"/>
                          </a:ext>
                        </a:extLst>
                      </p:cNvPr>
                      <p:cNvGrpSpPr/>
                      <p:nvPr/>
                    </p:nvGrpSpPr>
                    <p:grpSpPr>
                      <a:xfrm>
                        <a:off x="5208518" y="-1395792"/>
                        <a:ext cx="426200" cy="371854"/>
                        <a:chOff x="1620064" y="-757313"/>
                        <a:chExt cx="236538" cy="206376"/>
                      </a:xfrm>
                      <a:grpFill/>
                    </p:grpSpPr>
                    <p:sp>
                      <p:nvSpPr>
                        <p:cNvPr id="336" name="Freeform 186">
                          <a:extLst>
                            <a:ext uri="{FF2B5EF4-FFF2-40B4-BE49-F238E27FC236}">
                              <a16:creationId xmlns:a16="http://schemas.microsoft.com/office/drawing/2014/main" id="{0F209732-D87B-430E-847F-52118877A036}"/>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37" name="Freeform 187">
                          <a:extLst>
                            <a:ext uri="{FF2B5EF4-FFF2-40B4-BE49-F238E27FC236}">
                              <a16:creationId xmlns:a16="http://schemas.microsoft.com/office/drawing/2014/main" id="{7ACCC251-5A23-48A7-A53D-90EF5A200722}"/>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38" name="Freeform 188">
                          <a:extLst>
                            <a:ext uri="{FF2B5EF4-FFF2-40B4-BE49-F238E27FC236}">
                              <a16:creationId xmlns:a16="http://schemas.microsoft.com/office/drawing/2014/main" id="{3312AB3B-621B-48E5-9040-CFEAFECBB024}"/>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39" name="Freeform 189">
                          <a:extLst>
                            <a:ext uri="{FF2B5EF4-FFF2-40B4-BE49-F238E27FC236}">
                              <a16:creationId xmlns:a16="http://schemas.microsoft.com/office/drawing/2014/main" id="{42AB4FC9-1BD9-4B33-84CF-F8F878C97E3C}"/>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sp>
                      <p:nvSpPr>
                        <p:cNvPr id="340" name="Freeform 190">
                          <a:extLst>
                            <a:ext uri="{FF2B5EF4-FFF2-40B4-BE49-F238E27FC236}">
                              <a16:creationId xmlns:a16="http://schemas.microsoft.com/office/drawing/2014/main" id="{4CEBFB2A-CAA2-4DA2-90C1-BCF335DE5DAC}"/>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39393B"/>
                            </a:solidFill>
                            <a:effectLst/>
                            <a:uLnTx/>
                            <a:uFillTx/>
                            <a:latin typeface="+mn-lt"/>
                            <a:ea typeface="+mn-ea"/>
                            <a:cs typeface="+mn-cs"/>
                          </a:endParaRPr>
                        </a:p>
                      </p:txBody>
                    </p:sp>
                  </p:grpSp>
                  <p:sp>
                    <p:nvSpPr>
                      <p:cNvPr id="335" name="Rounded Rectangle 455">
                        <a:extLst>
                          <a:ext uri="{FF2B5EF4-FFF2-40B4-BE49-F238E27FC236}">
                            <a16:creationId xmlns:a16="http://schemas.microsoft.com/office/drawing/2014/main" id="{3F144A10-164B-413E-9177-9D7C3B5118FC}"/>
                          </a:ext>
                        </a:extLst>
                      </p:cNvPr>
                      <p:cNvSpPr/>
                      <p:nvPr/>
                    </p:nvSpPr>
                    <p:spPr>
                      <a:xfrm>
                        <a:off x="5072499" y="-1601580"/>
                        <a:ext cx="36576" cy="783431"/>
                      </a:xfrm>
                      <a:prstGeom prst="roundRect">
                        <a:avLst>
                          <a:gd name="adj" fmla="val 50000"/>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i="0" u="none" strike="noStrike" kern="0" cap="none" spc="0" normalizeH="0" baseline="0" noProof="0" dirty="0">
                          <a:ln>
                            <a:noFill/>
                          </a:ln>
                          <a:solidFill>
                            <a:srgbClr val="FFFFFF"/>
                          </a:solidFill>
                          <a:effectLst/>
                          <a:uLnTx/>
                          <a:uFillTx/>
                          <a:latin typeface="+mn-lt"/>
                          <a:ea typeface="+mn-ea"/>
                          <a:cs typeface="+mn-cs"/>
                        </a:endParaRPr>
                      </a:p>
                    </p:txBody>
                  </p:sp>
                </p:grpSp>
                <p:cxnSp>
                  <p:nvCxnSpPr>
                    <p:cNvPr id="326" name="Straight Connector 325">
                      <a:extLst>
                        <a:ext uri="{FF2B5EF4-FFF2-40B4-BE49-F238E27FC236}">
                          <a16:creationId xmlns:a16="http://schemas.microsoft.com/office/drawing/2014/main" id="{7CB9A2FE-4E88-480B-985F-D9FE3424FD43}"/>
                        </a:ext>
                      </a:extLst>
                    </p:cNvPr>
                    <p:cNvCxnSpPr/>
                    <p:nvPr/>
                  </p:nvCxnSpPr>
                  <p:spPr>
                    <a:xfrm>
                      <a:off x="6656140" y="1603151"/>
                      <a:ext cx="99409" cy="0"/>
                    </a:xfrm>
                    <a:prstGeom prst="line">
                      <a:avLst/>
                    </a:prstGeom>
                    <a:noFill/>
                    <a:ln w="9525" cap="flat" cmpd="sng" algn="ctr">
                      <a:solidFill>
                        <a:srgbClr val="FFFFFF">
                          <a:lumMod val="65000"/>
                        </a:srgbClr>
                      </a:solidFill>
                      <a:prstDash val="solid"/>
                    </a:ln>
                    <a:effectLst/>
                  </p:spPr>
                </p:cxnSp>
                <p:cxnSp>
                  <p:nvCxnSpPr>
                    <p:cNvPr id="327" name="Straight Connector 326">
                      <a:extLst>
                        <a:ext uri="{FF2B5EF4-FFF2-40B4-BE49-F238E27FC236}">
                          <a16:creationId xmlns:a16="http://schemas.microsoft.com/office/drawing/2014/main" id="{0A853773-2C69-443D-A2BD-E0045FCB5C36}"/>
                        </a:ext>
                      </a:extLst>
                    </p:cNvPr>
                    <p:cNvCxnSpPr/>
                    <p:nvPr/>
                  </p:nvCxnSpPr>
                  <p:spPr>
                    <a:xfrm>
                      <a:off x="6656140" y="1629592"/>
                      <a:ext cx="87714" cy="0"/>
                    </a:xfrm>
                    <a:prstGeom prst="line">
                      <a:avLst/>
                    </a:prstGeom>
                    <a:noFill/>
                    <a:ln w="9525" cap="flat" cmpd="sng" algn="ctr">
                      <a:solidFill>
                        <a:srgbClr val="FFFFFF">
                          <a:lumMod val="65000"/>
                        </a:srgbClr>
                      </a:solidFill>
                      <a:prstDash val="solid"/>
                    </a:ln>
                    <a:effectLst/>
                  </p:spPr>
                </p:cxnSp>
                <p:cxnSp>
                  <p:nvCxnSpPr>
                    <p:cNvPr id="328" name="Straight Connector 327">
                      <a:extLst>
                        <a:ext uri="{FF2B5EF4-FFF2-40B4-BE49-F238E27FC236}">
                          <a16:creationId xmlns:a16="http://schemas.microsoft.com/office/drawing/2014/main" id="{F0946CAC-D063-4D9C-8A7C-F6C1ED543EDF}"/>
                        </a:ext>
                      </a:extLst>
                    </p:cNvPr>
                    <p:cNvCxnSpPr/>
                    <p:nvPr/>
                  </p:nvCxnSpPr>
                  <p:spPr>
                    <a:xfrm>
                      <a:off x="6656140" y="1656034"/>
                      <a:ext cx="99409" cy="0"/>
                    </a:xfrm>
                    <a:prstGeom prst="line">
                      <a:avLst/>
                    </a:prstGeom>
                    <a:noFill/>
                    <a:ln w="9525" cap="flat" cmpd="sng" algn="ctr">
                      <a:solidFill>
                        <a:srgbClr val="FFFFFF">
                          <a:lumMod val="65000"/>
                        </a:srgbClr>
                      </a:solidFill>
                      <a:prstDash val="solid"/>
                    </a:ln>
                    <a:effectLst/>
                  </p:spPr>
                </p:cxnSp>
                <p:cxnSp>
                  <p:nvCxnSpPr>
                    <p:cNvPr id="329" name="Straight Connector 328">
                      <a:extLst>
                        <a:ext uri="{FF2B5EF4-FFF2-40B4-BE49-F238E27FC236}">
                          <a16:creationId xmlns:a16="http://schemas.microsoft.com/office/drawing/2014/main" id="{F2A5D94C-7365-4396-BFF2-8FA0EBCAE52B}"/>
                        </a:ext>
                      </a:extLst>
                    </p:cNvPr>
                    <p:cNvCxnSpPr/>
                    <p:nvPr/>
                  </p:nvCxnSpPr>
                  <p:spPr>
                    <a:xfrm>
                      <a:off x="6656140" y="1682475"/>
                      <a:ext cx="94583" cy="0"/>
                    </a:xfrm>
                    <a:prstGeom prst="line">
                      <a:avLst/>
                    </a:prstGeom>
                    <a:noFill/>
                    <a:ln w="9525" cap="flat" cmpd="sng" algn="ctr">
                      <a:solidFill>
                        <a:srgbClr val="FFFFFF">
                          <a:lumMod val="65000"/>
                        </a:srgbClr>
                      </a:solidFill>
                      <a:prstDash val="solid"/>
                    </a:ln>
                    <a:effectLst/>
                  </p:spPr>
                </p:cxnSp>
                <p:cxnSp>
                  <p:nvCxnSpPr>
                    <p:cNvPr id="330" name="Straight Connector 329">
                      <a:extLst>
                        <a:ext uri="{FF2B5EF4-FFF2-40B4-BE49-F238E27FC236}">
                          <a16:creationId xmlns:a16="http://schemas.microsoft.com/office/drawing/2014/main" id="{B0C9570E-E9CB-471B-BEB9-F53F515EAD81}"/>
                        </a:ext>
                      </a:extLst>
                    </p:cNvPr>
                    <p:cNvCxnSpPr/>
                    <p:nvPr/>
                  </p:nvCxnSpPr>
                  <p:spPr>
                    <a:xfrm>
                      <a:off x="6656140" y="1708917"/>
                      <a:ext cx="94583" cy="0"/>
                    </a:xfrm>
                    <a:prstGeom prst="line">
                      <a:avLst/>
                    </a:prstGeom>
                    <a:noFill/>
                    <a:ln w="9525" cap="flat" cmpd="sng" algn="ctr">
                      <a:solidFill>
                        <a:srgbClr val="FFFFFF">
                          <a:lumMod val="65000"/>
                        </a:srgbClr>
                      </a:solidFill>
                      <a:prstDash val="solid"/>
                    </a:ln>
                    <a:effectLst/>
                  </p:spPr>
                </p:cxnSp>
                <p:cxnSp>
                  <p:nvCxnSpPr>
                    <p:cNvPr id="331" name="Straight Connector 330">
                      <a:extLst>
                        <a:ext uri="{FF2B5EF4-FFF2-40B4-BE49-F238E27FC236}">
                          <a16:creationId xmlns:a16="http://schemas.microsoft.com/office/drawing/2014/main" id="{46913EFD-CD4C-403A-BA8D-87DDDBE10AB3}"/>
                        </a:ext>
                      </a:extLst>
                    </p:cNvPr>
                    <p:cNvCxnSpPr/>
                    <p:nvPr/>
                  </p:nvCxnSpPr>
                  <p:spPr>
                    <a:xfrm>
                      <a:off x="6656140" y="1576710"/>
                      <a:ext cx="77751" cy="0"/>
                    </a:xfrm>
                    <a:prstGeom prst="line">
                      <a:avLst/>
                    </a:prstGeom>
                    <a:noFill/>
                    <a:ln w="9525" cap="flat" cmpd="sng" algn="ctr">
                      <a:solidFill>
                        <a:srgbClr val="FFFFFF">
                          <a:lumMod val="65000"/>
                        </a:srgbClr>
                      </a:solidFill>
                      <a:prstDash val="solid"/>
                    </a:ln>
                    <a:effectLst/>
                  </p:spPr>
                </p:cxnSp>
              </p:grpSp>
            </p:grpSp>
          </p:grpSp>
          <p:grpSp>
            <p:nvGrpSpPr>
              <p:cNvPr id="209" name="Group 208">
                <a:extLst>
                  <a:ext uri="{FF2B5EF4-FFF2-40B4-BE49-F238E27FC236}">
                    <a16:creationId xmlns:a16="http://schemas.microsoft.com/office/drawing/2014/main" id="{78F99CE9-61F2-448D-A102-2AD1AD05E4D3}"/>
                  </a:ext>
                </a:extLst>
              </p:cNvPr>
              <p:cNvGrpSpPr/>
              <p:nvPr/>
            </p:nvGrpSpPr>
            <p:grpSpPr>
              <a:xfrm>
                <a:off x="5887838" y="3678155"/>
                <a:ext cx="375802" cy="677019"/>
                <a:chOff x="3742840" y="3888864"/>
                <a:chExt cx="323389" cy="582596"/>
              </a:xfrm>
            </p:grpSpPr>
            <p:sp>
              <p:nvSpPr>
                <p:cNvPr id="210" name="Oval 209">
                  <a:extLst>
                    <a:ext uri="{FF2B5EF4-FFF2-40B4-BE49-F238E27FC236}">
                      <a16:creationId xmlns:a16="http://schemas.microsoft.com/office/drawing/2014/main" id="{64BE85C6-6C50-4C71-A193-A5E4AEBDC7B9}"/>
                    </a:ext>
                  </a:extLst>
                </p:cNvPr>
                <p:cNvSpPr/>
                <p:nvPr/>
              </p:nvSpPr>
              <p:spPr bwMode="auto">
                <a:xfrm>
                  <a:off x="3845654" y="3888864"/>
                  <a:ext cx="125052" cy="137638"/>
                </a:xfrm>
                <a:prstGeom prst="ellipse">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auto" latinLnBrk="0" hangingPunct="1">
                    <a:lnSpc>
                      <a:spcPct val="90000"/>
                    </a:lnSpc>
                    <a:spcBef>
                      <a:spcPts val="0"/>
                    </a:spcBef>
                    <a:spcAft>
                      <a:spcPts val="0"/>
                    </a:spcAft>
                    <a:buClrTx/>
                    <a:buSzTx/>
                    <a:buFontTx/>
                    <a:buNone/>
                    <a:tabLst/>
                    <a:defRPr/>
                  </a:pPr>
                  <a:endParaRPr kumimoji="0" lang="en-US" sz="2400" i="0" u="none" strike="noStrike" kern="0" cap="none" spc="0" normalizeH="0" baseline="0" noProof="0" dirty="0" err="1">
                    <a:ln>
                      <a:noFill/>
                    </a:ln>
                    <a:gradFill>
                      <a:gsLst>
                        <a:gs pos="0">
                          <a:srgbClr val="FFFFFF"/>
                        </a:gs>
                        <a:gs pos="100000">
                          <a:srgbClr val="FFFFFF"/>
                        </a:gs>
                      </a:gsLst>
                      <a:lin ang="5400000" scaled="0"/>
                    </a:gradFill>
                    <a:effectLst/>
                    <a:uLnTx/>
                    <a:uFillTx/>
                    <a:latin typeface="+mn-lt"/>
                    <a:ea typeface="Segoe UI" pitchFamily="34" charset="0"/>
                    <a:cs typeface="Segoe UI" pitchFamily="34" charset="0"/>
                  </a:endParaRPr>
                </a:p>
              </p:txBody>
            </p:sp>
            <p:sp>
              <p:nvSpPr>
                <p:cNvPr id="211" name="Rounded Rectangle 937">
                  <a:extLst>
                    <a:ext uri="{FF2B5EF4-FFF2-40B4-BE49-F238E27FC236}">
                      <a16:creationId xmlns:a16="http://schemas.microsoft.com/office/drawing/2014/main" id="{8E907674-449B-4DC5-950C-D8198821D83B}"/>
                    </a:ext>
                  </a:extLst>
                </p:cNvPr>
                <p:cNvSpPr/>
                <p:nvPr/>
              </p:nvSpPr>
              <p:spPr bwMode="auto">
                <a:xfrm>
                  <a:off x="3776667" y="4041211"/>
                  <a:ext cx="254522" cy="116089"/>
                </a:xfrm>
                <a:custGeom>
                  <a:avLst/>
                  <a:gdLst>
                    <a:gd name="connsiteX0" fmla="*/ 0 w 2324706"/>
                    <a:gd name="connsiteY0" fmla="*/ 160805 h 964811"/>
                    <a:gd name="connsiteX1" fmla="*/ 160805 w 2324706"/>
                    <a:gd name="connsiteY1" fmla="*/ 0 h 964811"/>
                    <a:gd name="connsiteX2" fmla="*/ 216390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91440 w 2324706"/>
                    <a:gd name="connsiteY0" fmla="*/ 16842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91440 w 2324706"/>
                    <a:gd name="connsiteY8" fmla="*/ 168425 h 964811"/>
                    <a:gd name="connsiteX0" fmla="*/ 129540 w 2362806"/>
                    <a:gd name="connsiteY0" fmla="*/ 168425 h 964811"/>
                    <a:gd name="connsiteX1" fmla="*/ 290345 w 2362806"/>
                    <a:gd name="connsiteY1" fmla="*/ 7620 h 964811"/>
                    <a:gd name="connsiteX2" fmla="*/ 2141041 w 2362806"/>
                    <a:gd name="connsiteY2" fmla="*/ 0 h 964811"/>
                    <a:gd name="connsiteX3" fmla="*/ 2271366 w 2362806"/>
                    <a:gd name="connsiteY3" fmla="*/ 153185 h 964811"/>
                    <a:gd name="connsiteX4" fmla="*/ 2362806 w 2362806"/>
                    <a:gd name="connsiteY4" fmla="*/ 804006 h 964811"/>
                    <a:gd name="connsiteX5" fmla="*/ 2202001 w 2362806"/>
                    <a:gd name="connsiteY5" fmla="*/ 964811 h 964811"/>
                    <a:gd name="connsiteX6" fmla="*/ 198905 w 2362806"/>
                    <a:gd name="connsiteY6" fmla="*/ 964811 h 964811"/>
                    <a:gd name="connsiteX7" fmla="*/ 0 w 2362806"/>
                    <a:gd name="connsiteY7" fmla="*/ 796386 h 964811"/>
                    <a:gd name="connsiteX8" fmla="*/ 129540 w 2362806"/>
                    <a:gd name="connsiteY8" fmla="*/ 168425 h 964811"/>
                    <a:gd name="connsiteX0" fmla="*/ 129540 w 2408526"/>
                    <a:gd name="connsiteY0" fmla="*/ 168425 h 964811"/>
                    <a:gd name="connsiteX1" fmla="*/ 290345 w 2408526"/>
                    <a:gd name="connsiteY1" fmla="*/ 7620 h 964811"/>
                    <a:gd name="connsiteX2" fmla="*/ 2141041 w 2408526"/>
                    <a:gd name="connsiteY2" fmla="*/ 0 h 964811"/>
                    <a:gd name="connsiteX3" fmla="*/ 2271366 w 2408526"/>
                    <a:gd name="connsiteY3" fmla="*/ 153185 h 964811"/>
                    <a:gd name="connsiteX4" fmla="*/ 2408526 w 2408526"/>
                    <a:gd name="connsiteY4" fmla="*/ 796386 h 964811"/>
                    <a:gd name="connsiteX5" fmla="*/ 2202001 w 2408526"/>
                    <a:gd name="connsiteY5" fmla="*/ 964811 h 964811"/>
                    <a:gd name="connsiteX6" fmla="*/ 198905 w 2408526"/>
                    <a:gd name="connsiteY6" fmla="*/ 964811 h 964811"/>
                    <a:gd name="connsiteX7" fmla="*/ 0 w 2408526"/>
                    <a:gd name="connsiteY7" fmla="*/ 796386 h 964811"/>
                    <a:gd name="connsiteX8" fmla="*/ 129540 w 2408526"/>
                    <a:gd name="connsiteY8" fmla="*/ 168425 h 96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8526" h="964811">
                      <a:moveTo>
                        <a:pt x="129540" y="168425"/>
                      </a:moveTo>
                      <a:cubicBezTo>
                        <a:pt x="129540" y="79615"/>
                        <a:pt x="201535" y="7620"/>
                        <a:pt x="290345" y="7620"/>
                      </a:cubicBezTo>
                      <a:lnTo>
                        <a:pt x="2141041" y="0"/>
                      </a:lnTo>
                      <a:cubicBezTo>
                        <a:pt x="2229851" y="0"/>
                        <a:pt x="2271366" y="64375"/>
                        <a:pt x="2271366" y="153185"/>
                      </a:cubicBezTo>
                      <a:lnTo>
                        <a:pt x="2408526" y="796386"/>
                      </a:lnTo>
                      <a:cubicBezTo>
                        <a:pt x="2408526" y="885196"/>
                        <a:pt x="2290811" y="964811"/>
                        <a:pt x="2202001" y="964811"/>
                      </a:cubicBezTo>
                      <a:lnTo>
                        <a:pt x="198905" y="964811"/>
                      </a:lnTo>
                      <a:cubicBezTo>
                        <a:pt x="110095" y="964811"/>
                        <a:pt x="0" y="885196"/>
                        <a:pt x="0" y="796386"/>
                      </a:cubicBezTo>
                      <a:lnTo>
                        <a:pt x="129540" y="168425"/>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i="0" u="none" strike="noStrike" kern="0" cap="none" spc="0" normalizeH="0" baseline="0" noProof="0" dirty="0" err="1">
                    <a:ln>
                      <a:noFill/>
                    </a:ln>
                    <a:solidFill>
                      <a:srgbClr val="505050"/>
                    </a:solidFill>
                    <a:effectLst/>
                    <a:uLnTx/>
                    <a:uFillTx/>
                    <a:latin typeface="+mn-lt"/>
                    <a:ea typeface="+mn-ea"/>
                    <a:cs typeface="+mn-cs"/>
                  </a:endParaRPr>
                </a:p>
              </p:txBody>
            </p:sp>
            <p:sp>
              <p:nvSpPr>
                <p:cNvPr id="212" name="Freeform 929">
                  <a:extLst>
                    <a:ext uri="{FF2B5EF4-FFF2-40B4-BE49-F238E27FC236}">
                      <a16:creationId xmlns:a16="http://schemas.microsoft.com/office/drawing/2014/main" id="{4D6CA20A-6C4A-4C44-8F62-B330D3D74540}"/>
                    </a:ext>
                  </a:extLst>
                </p:cNvPr>
                <p:cNvSpPr>
                  <a:spLocks/>
                </p:cNvSpPr>
                <p:nvPr/>
              </p:nvSpPr>
              <p:spPr bwMode="auto">
                <a:xfrm>
                  <a:off x="3794414" y="4028495"/>
                  <a:ext cx="217281" cy="218760"/>
                </a:xfrm>
                <a:custGeom>
                  <a:avLst/>
                  <a:gdLst>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29379 w 553405"/>
                    <a:gd name="connsiteY52" fmla="*/ 17047 h 551547"/>
                    <a:gd name="connsiteX53" fmla="*/ 142943 w 553405"/>
                    <a:gd name="connsiteY53" fmla="*/ 13520 h 551547"/>
                    <a:gd name="connsiteX54" fmla="*/ 157028 w 553405"/>
                    <a:gd name="connsiteY54" fmla="*/ 10581 h 551547"/>
                    <a:gd name="connsiteX55" fmla="*/ 171114 w 553405"/>
                    <a:gd name="connsiteY55" fmla="*/ 8230 h 551547"/>
                    <a:gd name="connsiteX56" fmla="*/ 189894 w 553405"/>
                    <a:gd name="connsiteY56" fmla="*/ 5291 h 551547"/>
                    <a:gd name="connsiteX57" fmla="*/ 209197 w 553405"/>
                    <a:gd name="connsiteY57" fmla="*/ 3527 h 551547"/>
                    <a:gd name="connsiteX58" fmla="*/ 227977 w 553405"/>
                    <a:gd name="connsiteY58" fmla="*/ 1764 h 551547"/>
                    <a:gd name="connsiteX59" fmla="*/ 246758 w 553405"/>
                    <a:gd name="connsiteY59" fmla="*/ 588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42943 w 553405"/>
                    <a:gd name="connsiteY52" fmla="*/ 13520 h 551547"/>
                    <a:gd name="connsiteX53" fmla="*/ 157028 w 553405"/>
                    <a:gd name="connsiteY53" fmla="*/ 10581 h 551547"/>
                    <a:gd name="connsiteX54" fmla="*/ 171114 w 553405"/>
                    <a:gd name="connsiteY54" fmla="*/ 8230 h 551547"/>
                    <a:gd name="connsiteX55" fmla="*/ 189894 w 553405"/>
                    <a:gd name="connsiteY55" fmla="*/ 5291 h 551547"/>
                    <a:gd name="connsiteX56" fmla="*/ 209197 w 553405"/>
                    <a:gd name="connsiteY56" fmla="*/ 3527 h 551547"/>
                    <a:gd name="connsiteX57" fmla="*/ 227977 w 553405"/>
                    <a:gd name="connsiteY57" fmla="*/ 1764 h 551547"/>
                    <a:gd name="connsiteX58" fmla="*/ 246758 w 553405"/>
                    <a:gd name="connsiteY58" fmla="*/ 588 h 551547"/>
                    <a:gd name="connsiteX59" fmla="*/ 265539 w 553405"/>
                    <a:gd name="connsiteY59"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57028 w 553405"/>
                    <a:gd name="connsiteY52" fmla="*/ 10581 h 551547"/>
                    <a:gd name="connsiteX53" fmla="*/ 171114 w 553405"/>
                    <a:gd name="connsiteY53" fmla="*/ 8230 h 551547"/>
                    <a:gd name="connsiteX54" fmla="*/ 189894 w 553405"/>
                    <a:gd name="connsiteY54" fmla="*/ 5291 h 551547"/>
                    <a:gd name="connsiteX55" fmla="*/ 209197 w 553405"/>
                    <a:gd name="connsiteY55" fmla="*/ 3527 h 551547"/>
                    <a:gd name="connsiteX56" fmla="*/ 227977 w 553405"/>
                    <a:gd name="connsiteY56" fmla="*/ 1764 h 551547"/>
                    <a:gd name="connsiteX57" fmla="*/ 246758 w 553405"/>
                    <a:gd name="connsiteY57" fmla="*/ 588 h 551547"/>
                    <a:gd name="connsiteX58" fmla="*/ 265539 w 553405"/>
                    <a:gd name="connsiteY58"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71114 w 553405"/>
                    <a:gd name="connsiteY52" fmla="*/ 8230 h 551547"/>
                    <a:gd name="connsiteX53" fmla="*/ 189894 w 553405"/>
                    <a:gd name="connsiteY53" fmla="*/ 5291 h 551547"/>
                    <a:gd name="connsiteX54" fmla="*/ 209197 w 553405"/>
                    <a:gd name="connsiteY54" fmla="*/ 3527 h 551547"/>
                    <a:gd name="connsiteX55" fmla="*/ 227977 w 553405"/>
                    <a:gd name="connsiteY55" fmla="*/ 1764 h 551547"/>
                    <a:gd name="connsiteX56" fmla="*/ 246758 w 553405"/>
                    <a:gd name="connsiteY56" fmla="*/ 588 h 551547"/>
                    <a:gd name="connsiteX57" fmla="*/ 265539 w 553405"/>
                    <a:gd name="connsiteY57"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89894 w 553405"/>
                    <a:gd name="connsiteY52" fmla="*/ 5291 h 551547"/>
                    <a:gd name="connsiteX53" fmla="*/ 209197 w 553405"/>
                    <a:gd name="connsiteY53" fmla="*/ 3527 h 551547"/>
                    <a:gd name="connsiteX54" fmla="*/ 227977 w 553405"/>
                    <a:gd name="connsiteY54" fmla="*/ 1764 h 551547"/>
                    <a:gd name="connsiteX55" fmla="*/ 246758 w 553405"/>
                    <a:gd name="connsiteY55" fmla="*/ 588 h 551547"/>
                    <a:gd name="connsiteX56" fmla="*/ 265539 w 553405"/>
                    <a:gd name="connsiteY56"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09197 w 553405"/>
                    <a:gd name="connsiteY52" fmla="*/ 3527 h 551547"/>
                    <a:gd name="connsiteX53" fmla="*/ 227977 w 553405"/>
                    <a:gd name="connsiteY53" fmla="*/ 1764 h 551547"/>
                    <a:gd name="connsiteX54" fmla="*/ 246758 w 553405"/>
                    <a:gd name="connsiteY54" fmla="*/ 588 h 551547"/>
                    <a:gd name="connsiteX55" fmla="*/ 265539 w 553405"/>
                    <a:gd name="connsiteY55"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27977 w 553405"/>
                    <a:gd name="connsiteY52" fmla="*/ 1764 h 551547"/>
                    <a:gd name="connsiteX53" fmla="*/ 246758 w 553405"/>
                    <a:gd name="connsiteY53" fmla="*/ 588 h 551547"/>
                    <a:gd name="connsiteX54" fmla="*/ 265539 w 553405"/>
                    <a:gd name="connsiteY54"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46758 w 553405"/>
                    <a:gd name="connsiteY52" fmla="*/ 588 h 551547"/>
                    <a:gd name="connsiteX53" fmla="*/ 265539 w 553405"/>
                    <a:gd name="connsiteY53"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65539 w 553405"/>
                    <a:gd name="connsiteY52" fmla="*/ 0 h 551547"/>
                    <a:gd name="connsiteX0" fmla="*/ 115293 w 553405"/>
                    <a:gd name="connsiteY0" fmla="*/ 20574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0" fmla="*/ 115293 w 553405"/>
                    <a:gd name="connsiteY0" fmla="*/ 19986 h 550959"/>
                    <a:gd name="connsiteX1" fmla="*/ 303622 w 553405"/>
                    <a:gd name="connsiteY1" fmla="*/ 0 h 550959"/>
                    <a:gd name="connsiteX2" fmla="*/ 322925 w 553405"/>
                    <a:gd name="connsiteY2" fmla="*/ 1176 h 550959"/>
                    <a:gd name="connsiteX3" fmla="*/ 344835 w 553405"/>
                    <a:gd name="connsiteY3" fmla="*/ 2939 h 550959"/>
                    <a:gd name="connsiteX4" fmla="*/ 366746 w 553405"/>
                    <a:gd name="connsiteY4" fmla="*/ 5290 h 550959"/>
                    <a:gd name="connsiteX5" fmla="*/ 388657 w 553405"/>
                    <a:gd name="connsiteY5" fmla="*/ 8230 h 550959"/>
                    <a:gd name="connsiteX6" fmla="*/ 411090 w 553405"/>
                    <a:gd name="connsiteY6" fmla="*/ 12932 h 550959"/>
                    <a:gd name="connsiteX7" fmla="*/ 432479 w 553405"/>
                    <a:gd name="connsiteY7" fmla="*/ 18223 h 550959"/>
                    <a:gd name="connsiteX8" fmla="*/ 453868 w 553405"/>
                    <a:gd name="connsiteY8" fmla="*/ 24101 h 550959"/>
                    <a:gd name="connsiteX9" fmla="*/ 474735 w 553405"/>
                    <a:gd name="connsiteY9" fmla="*/ 31743 h 550959"/>
                    <a:gd name="connsiteX10" fmla="*/ 495603 w 553405"/>
                    <a:gd name="connsiteY10" fmla="*/ 40560 h 550959"/>
                    <a:gd name="connsiteX11" fmla="*/ 499776 w 553405"/>
                    <a:gd name="connsiteY11" fmla="*/ 42912 h 550959"/>
                    <a:gd name="connsiteX12" fmla="*/ 502907 w 553405"/>
                    <a:gd name="connsiteY12" fmla="*/ 45851 h 550959"/>
                    <a:gd name="connsiteX13" fmla="*/ 503950 w 553405"/>
                    <a:gd name="connsiteY13" fmla="*/ 47614 h 550959"/>
                    <a:gd name="connsiteX14" fmla="*/ 504993 w 553405"/>
                    <a:gd name="connsiteY14" fmla="*/ 49378 h 550959"/>
                    <a:gd name="connsiteX15" fmla="*/ 505515 w 553405"/>
                    <a:gd name="connsiteY15" fmla="*/ 51729 h 550959"/>
                    <a:gd name="connsiteX16" fmla="*/ 506037 w 553405"/>
                    <a:gd name="connsiteY16" fmla="*/ 55256 h 550959"/>
                    <a:gd name="connsiteX17" fmla="*/ 520122 w 553405"/>
                    <a:gd name="connsiteY17" fmla="*/ 170471 h 550959"/>
                    <a:gd name="connsiteX18" fmla="*/ 526904 w 553405"/>
                    <a:gd name="connsiteY18" fmla="*/ 228079 h 550959"/>
                    <a:gd name="connsiteX19" fmla="*/ 534208 w 553405"/>
                    <a:gd name="connsiteY19" fmla="*/ 286274 h 550959"/>
                    <a:gd name="connsiteX20" fmla="*/ 540990 w 553405"/>
                    <a:gd name="connsiteY20" fmla="*/ 352699 h 550959"/>
                    <a:gd name="connsiteX21" fmla="*/ 544120 w 553405"/>
                    <a:gd name="connsiteY21" fmla="*/ 386793 h 550959"/>
                    <a:gd name="connsiteX22" fmla="*/ 546728 w 553405"/>
                    <a:gd name="connsiteY22" fmla="*/ 419712 h 550959"/>
                    <a:gd name="connsiteX23" fmla="*/ 548815 w 553405"/>
                    <a:gd name="connsiteY23" fmla="*/ 453806 h 550959"/>
                    <a:gd name="connsiteX24" fmla="*/ 550902 w 553405"/>
                    <a:gd name="connsiteY24" fmla="*/ 486725 h 550959"/>
                    <a:gd name="connsiteX25" fmla="*/ 552467 w 553405"/>
                    <a:gd name="connsiteY25" fmla="*/ 520819 h 550959"/>
                    <a:gd name="connsiteX26" fmla="*/ 553405 w 553405"/>
                    <a:gd name="connsiteY26" fmla="*/ 550959 h 550959"/>
                    <a:gd name="connsiteX27" fmla="*/ 0 w 553405"/>
                    <a:gd name="connsiteY27" fmla="*/ 550959 h 550959"/>
                    <a:gd name="connsiteX28" fmla="*/ 0 w 553405"/>
                    <a:gd name="connsiteY28" fmla="*/ 536690 h 550959"/>
                    <a:gd name="connsiteX29" fmla="*/ 1044 w 553405"/>
                    <a:gd name="connsiteY29" fmla="*/ 512589 h 550959"/>
                    <a:gd name="connsiteX30" fmla="*/ 2609 w 553405"/>
                    <a:gd name="connsiteY30" fmla="*/ 479083 h 550959"/>
                    <a:gd name="connsiteX31" fmla="*/ 5217 w 553405"/>
                    <a:gd name="connsiteY31" fmla="*/ 444988 h 550959"/>
                    <a:gd name="connsiteX32" fmla="*/ 10434 w 553405"/>
                    <a:gd name="connsiteY32" fmla="*/ 377976 h 550959"/>
                    <a:gd name="connsiteX33" fmla="*/ 17216 w 553405"/>
                    <a:gd name="connsiteY33" fmla="*/ 305672 h 550959"/>
                    <a:gd name="connsiteX34" fmla="*/ 25041 w 553405"/>
                    <a:gd name="connsiteY34" fmla="*/ 233369 h 550959"/>
                    <a:gd name="connsiteX35" fmla="*/ 34432 w 553405"/>
                    <a:gd name="connsiteY35" fmla="*/ 155188 h 550959"/>
                    <a:gd name="connsiteX36" fmla="*/ 44344 w 553405"/>
                    <a:gd name="connsiteY36" fmla="*/ 75830 h 550959"/>
                    <a:gd name="connsiteX37" fmla="*/ 45909 w 553405"/>
                    <a:gd name="connsiteY37" fmla="*/ 67601 h 550959"/>
                    <a:gd name="connsiteX38" fmla="*/ 46430 w 553405"/>
                    <a:gd name="connsiteY38" fmla="*/ 64074 h 550959"/>
                    <a:gd name="connsiteX39" fmla="*/ 46430 w 553405"/>
                    <a:gd name="connsiteY39" fmla="*/ 59959 h 550959"/>
                    <a:gd name="connsiteX40" fmla="*/ 46952 w 553405"/>
                    <a:gd name="connsiteY40" fmla="*/ 54668 h 550959"/>
                    <a:gd name="connsiteX41" fmla="*/ 47995 w 553405"/>
                    <a:gd name="connsiteY41" fmla="*/ 51141 h 550959"/>
                    <a:gd name="connsiteX42" fmla="*/ 49561 w 553405"/>
                    <a:gd name="connsiteY42" fmla="*/ 48202 h 550959"/>
                    <a:gd name="connsiteX43" fmla="*/ 51126 w 553405"/>
                    <a:gd name="connsiteY43" fmla="*/ 45851 h 550959"/>
                    <a:gd name="connsiteX44" fmla="*/ 53212 w 553405"/>
                    <a:gd name="connsiteY44" fmla="*/ 43499 h 550959"/>
                    <a:gd name="connsiteX45" fmla="*/ 55299 w 553405"/>
                    <a:gd name="connsiteY45" fmla="*/ 41736 h 550959"/>
                    <a:gd name="connsiteX46" fmla="*/ 61038 w 553405"/>
                    <a:gd name="connsiteY46" fmla="*/ 38797 h 550959"/>
                    <a:gd name="connsiteX47" fmla="*/ 74601 w 553405"/>
                    <a:gd name="connsiteY47" fmla="*/ 32919 h 550959"/>
                    <a:gd name="connsiteX48" fmla="*/ 88165 w 553405"/>
                    <a:gd name="connsiteY48" fmla="*/ 28216 h 550959"/>
                    <a:gd name="connsiteX49" fmla="*/ 101208 w 553405"/>
                    <a:gd name="connsiteY49" fmla="*/ 23513 h 550959"/>
                    <a:gd name="connsiteX50" fmla="*/ 115293 w 553405"/>
                    <a:gd name="connsiteY50" fmla="*/ 19986 h 550959"/>
                    <a:gd name="connsiteX0" fmla="*/ 115293 w 553405"/>
                    <a:gd name="connsiteY0" fmla="*/ 18810 h 549783"/>
                    <a:gd name="connsiteX1" fmla="*/ 322925 w 553405"/>
                    <a:gd name="connsiteY1" fmla="*/ 0 h 549783"/>
                    <a:gd name="connsiteX2" fmla="*/ 344835 w 553405"/>
                    <a:gd name="connsiteY2" fmla="*/ 1763 h 549783"/>
                    <a:gd name="connsiteX3" fmla="*/ 366746 w 553405"/>
                    <a:gd name="connsiteY3" fmla="*/ 4114 h 549783"/>
                    <a:gd name="connsiteX4" fmla="*/ 388657 w 553405"/>
                    <a:gd name="connsiteY4" fmla="*/ 7054 h 549783"/>
                    <a:gd name="connsiteX5" fmla="*/ 411090 w 553405"/>
                    <a:gd name="connsiteY5" fmla="*/ 11756 h 549783"/>
                    <a:gd name="connsiteX6" fmla="*/ 432479 w 553405"/>
                    <a:gd name="connsiteY6" fmla="*/ 17047 h 549783"/>
                    <a:gd name="connsiteX7" fmla="*/ 453868 w 553405"/>
                    <a:gd name="connsiteY7" fmla="*/ 22925 h 549783"/>
                    <a:gd name="connsiteX8" fmla="*/ 474735 w 553405"/>
                    <a:gd name="connsiteY8" fmla="*/ 30567 h 549783"/>
                    <a:gd name="connsiteX9" fmla="*/ 495603 w 553405"/>
                    <a:gd name="connsiteY9" fmla="*/ 39384 h 549783"/>
                    <a:gd name="connsiteX10" fmla="*/ 499776 w 553405"/>
                    <a:gd name="connsiteY10" fmla="*/ 41736 h 549783"/>
                    <a:gd name="connsiteX11" fmla="*/ 502907 w 553405"/>
                    <a:gd name="connsiteY11" fmla="*/ 44675 h 549783"/>
                    <a:gd name="connsiteX12" fmla="*/ 503950 w 553405"/>
                    <a:gd name="connsiteY12" fmla="*/ 46438 h 549783"/>
                    <a:gd name="connsiteX13" fmla="*/ 504993 w 553405"/>
                    <a:gd name="connsiteY13" fmla="*/ 48202 h 549783"/>
                    <a:gd name="connsiteX14" fmla="*/ 505515 w 553405"/>
                    <a:gd name="connsiteY14" fmla="*/ 50553 h 549783"/>
                    <a:gd name="connsiteX15" fmla="*/ 506037 w 553405"/>
                    <a:gd name="connsiteY15" fmla="*/ 54080 h 549783"/>
                    <a:gd name="connsiteX16" fmla="*/ 520122 w 553405"/>
                    <a:gd name="connsiteY16" fmla="*/ 169295 h 549783"/>
                    <a:gd name="connsiteX17" fmla="*/ 526904 w 553405"/>
                    <a:gd name="connsiteY17" fmla="*/ 226903 h 549783"/>
                    <a:gd name="connsiteX18" fmla="*/ 534208 w 553405"/>
                    <a:gd name="connsiteY18" fmla="*/ 285098 h 549783"/>
                    <a:gd name="connsiteX19" fmla="*/ 540990 w 553405"/>
                    <a:gd name="connsiteY19" fmla="*/ 351523 h 549783"/>
                    <a:gd name="connsiteX20" fmla="*/ 544120 w 553405"/>
                    <a:gd name="connsiteY20" fmla="*/ 385617 h 549783"/>
                    <a:gd name="connsiteX21" fmla="*/ 546728 w 553405"/>
                    <a:gd name="connsiteY21" fmla="*/ 418536 h 549783"/>
                    <a:gd name="connsiteX22" fmla="*/ 548815 w 553405"/>
                    <a:gd name="connsiteY22" fmla="*/ 452630 h 549783"/>
                    <a:gd name="connsiteX23" fmla="*/ 550902 w 553405"/>
                    <a:gd name="connsiteY23" fmla="*/ 485549 h 549783"/>
                    <a:gd name="connsiteX24" fmla="*/ 552467 w 553405"/>
                    <a:gd name="connsiteY24" fmla="*/ 519643 h 549783"/>
                    <a:gd name="connsiteX25" fmla="*/ 553405 w 553405"/>
                    <a:gd name="connsiteY25" fmla="*/ 549783 h 549783"/>
                    <a:gd name="connsiteX26" fmla="*/ 0 w 553405"/>
                    <a:gd name="connsiteY26" fmla="*/ 549783 h 549783"/>
                    <a:gd name="connsiteX27" fmla="*/ 0 w 553405"/>
                    <a:gd name="connsiteY27" fmla="*/ 535514 h 549783"/>
                    <a:gd name="connsiteX28" fmla="*/ 1044 w 553405"/>
                    <a:gd name="connsiteY28" fmla="*/ 511413 h 549783"/>
                    <a:gd name="connsiteX29" fmla="*/ 2609 w 553405"/>
                    <a:gd name="connsiteY29" fmla="*/ 477907 h 549783"/>
                    <a:gd name="connsiteX30" fmla="*/ 5217 w 553405"/>
                    <a:gd name="connsiteY30" fmla="*/ 443812 h 549783"/>
                    <a:gd name="connsiteX31" fmla="*/ 10434 w 553405"/>
                    <a:gd name="connsiteY31" fmla="*/ 376800 h 549783"/>
                    <a:gd name="connsiteX32" fmla="*/ 17216 w 553405"/>
                    <a:gd name="connsiteY32" fmla="*/ 304496 h 549783"/>
                    <a:gd name="connsiteX33" fmla="*/ 25041 w 553405"/>
                    <a:gd name="connsiteY33" fmla="*/ 232193 h 549783"/>
                    <a:gd name="connsiteX34" fmla="*/ 34432 w 553405"/>
                    <a:gd name="connsiteY34" fmla="*/ 154012 h 549783"/>
                    <a:gd name="connsiteX35" fmla="*/ 44344 w 553405"/>
                    <a:gd name="connsiteY35" fmla="*/ 74654 h 549783"/>
                    <a:gd name="connsiteX36" fmla="*/ 45909 w 553405"/>
                    <a:gd name="connsiteY36" fmla="*/ 66425 h 549783"/>
                    <a:gd name="connsiteX37" fmla="*/ 46430 w 553405"/>
                    <a:gd name="connsiteY37" fmla="*/ 62898 h 549783"/>
                    <a:gd name="connsiteX38" fmla="*/ 46430 w 553405"/>
                    <a:gd name="connsiteY38" fmla="*/ 58783 h 549783"/>
                    <a:gd name="connsiteX39" fmla="*/ 46952 w 553405"/>
                    <a:gd name="connsiteY39" fmla="*/ 53492 h 549783"/>
                    <a:gd name="connsiteX40" fmla="*/ 47995 w 553405"/>
                    <a:gd name="connsiteY40" fmla="*/ 49965 h 549783"/>
                    <a:gd name="connsiteX41" fmla="*/ 49561 w 553405"/>
                    <a:gd name="connsiteY41" fmla="*/ 47026 h 549783"/>
                    <a:gd name="connsiteX42" fmla="*/ 51126 w 553405"/>
                    <a:gd name="connsiteY42" fmla="*/ 44675 h 549783"/>
                    <a:gd name="connsiteX43" fmla="*/ 53212 w 553405"/>
                    <a:gd name="connsiteY43" fmla="*/ 42323 h 549783"/>
                    <a:gd name="connsiteX44" fmla="*/ 55299 w 553405"/>
                    <a:gd name="connsiteY44" fmla="*/ 40560 h 549783"/>
                    <a:gd name="connsiteX45" fmla="*/ 61038 w 553405"/>
                    <a:gd name="connsiteY45" fmla="*/ 37621 h 549783"/>
                    <a:gd name="connsiteX46" fmla="*/ 74601 w 553405"/>
                    <a:gd name="connsiteY46" fmla="*/ 31743 h 549783"/>
                    <a:gd name="connsiteX47" fmla="*/ 88165 w 553405"/>
                    <a:gd name="connsiteY47" fmla="*/ 27040 h 549783"/>
                    <a:gd name="connsiteX48" fmla="*/ 101208 w 553405"/>
                    <a:gd name="connsiteY48" fmla="*/ 22337 h 549783"/>
                    <a:gd name="connsiteX49" fmla="*/ 115293 w 553405"/>
                    <a:gd name="connsiteY49" fmla="*/ 18810 h 549783"/>
                    <a:gd name="connsiteX0" fmla="*/ 115293 w 553405"/>
                    <a:gd name="connsiteY0" fmla="*/ 17047 h 548020"/>
                    <a:gd name="connsiteX1" fmla="*/ 344835 w 553405"/>
                    <a:gd name="connsiteY1" fmla="*/ 0 h 548020"/>
                    <a:gd name="connsiteX2" fmla="*/ 366746 w 553405"/>
                    <a:gd name="connsiteY2" fmla="*/ 2351 h 548020"/>
                    <a:gd name="connsiteX3" fmla="*/ 388657 w 553405"/>
                    <a:gd name="connsiteY3" fmla="*/ 5291 h 548020"/>
                    <a:gd name="connsiteX4" fmla="*/ 411090 w 553405"/>
                    <a:gd name="connsiteY4" fmla="*/ 9993 h 548020"/>
                    <a:gd name="connsiteX5" fmla="*/ 432479 w 553405"/>
                    <a:gd name="connsiteY5" fmla="*/ 15284 h 548020"/>
                    <a:gd name="connsiteX6" fmla="*/ 453868 w 553405"/>
                    <a:gd name="connsiteY6" fmla="*/ 21162 h 548020"/>
                    <a:gd name="connsiteX7" fmla="*/ 474735 w 553405"/>
                    <a:gd name="connsiteY7" fmla="*/ 28804 h 548020"/>
                    <a:gd name="connsiteX8" fmla="*/ 495603 w 553405"/>
                    <a:gd name="connsiteY8" fmla="*/ 37621 h 548020"/>
                    <a:gd name="connsiteX9" fmla="*/ 499776 w 553405"/>
                    <a:gd name="connsiteY9" fmla="*/ 39973 h 548020"/>
                    <a:gd name="connsiteX10" fmla="*/ 502907 w 553405"/>
                    <a:gd name="connsiteY10" fmla="*/ 42912 h 548020"/>
                    <a:gd name="connsiteX11" fmla="*/ 503950 w 553405"/>
                    <a:gd name="connsiteY11" fmla="*/ 44675 h 548020"/>
                    <a:gd name="connsiteX12" fmla="*/ 504993 w 553405"/>
                    <a:gd name="connsiteY12" fmla="*/ 46439 h 548020"/>
                    <a:gd name="connsiteX13" fmla="*/ 505515 w 553405"/>
                    <a:gd name="connsiteY13" fmla="*/ 48790 h 548020"/>
                    <a:gd name="connsiteX14" fmla="*/ 506037 w 553405"/>
                    <a:gd name="connsiteY14" fmla="*/ 52317 h 548020"/>
                    <a:gd name="connsiteX15" fmla="*/ 520122 w 553405"/>
                    <a:gd name="connsiteY15" fmla="*/ 167532 h 548020"/>
                    <a:gd name="connsiteX16" fmla="*/ 526904 w 553405"/>
                    <a:gd name="connsiteY16" fmla="*/ 225140 h 548020"/>
                    <a:gd name="connsiteX17" fmla="*/ 534208 w 553405"/>
                    <a:gd name="connsiteY17" fmla="*/ 283335 h 548020"/>
                    <a:gd name="connsiteX18" fmla="*/ 540990 w 553405"/>
                    <a:gd name="connsiteY18" fmla="*/ 349760 h 548020"/>
                    <a:gd name="connsiteX19" fmla="*/ 544120 w 553405"/>
                    <a:gd name="connsiteY19" fmla="*/ 383854 h 548020"/>
                    <a:gd name="connsiteX20" fmla="*/ 546728 w 553405"/>
                    <a:gd name="connsiteY20" fmla="*/ 416773 h 548020"/>
                    <a:gd name="connsiteX21" fmla="*/ 548815 w 553405"/>
                    <a:gd name="connsiteY21" fmla="*/ 450867 h 548020"/>
                    <a:gd name="connsiteX22" fmla="*/ 550902 w 553405"/>
                    <a:gd name="connsiteY22" fmla="*/ 483786 h 548020"/>
                    <a:gd name="connsiteX23" fmla="*/ 552467 w 553405"/>
                    <a:gd name="connsiteY23" fmla="*/ 517880 h 548020"/>
                    <a:gd name="connsiteX24" fmla="*/ 553405 w 553405"/>
                    <a:gd name="connsiteY24" fmla="*/ 548020 h 548020"/>
                    <a:gd name="connsiteX25" fmla="*/ 0 w 553405"/>
                    <a:gd name="connsiteY25" fmla="*/ 548020 h 548020"/>
                    <a:gd name="connsiteX26" fmla="*/ 0 w 553405"/>
                    <a:gd name="connsiteY26" fmla="*/ 533751 h 548020"/>
                    <a:gd name="connsiteX27" fmla="*/ 1044 w 553405"/>
                    <a:gd name="connsiteY27" fmla="*/ 509650 h 548020"/>
                    <a:gd name="connsiteX28" fmla="*/ 2609 w 553405"/>
                    <a:gd name="connsiteY28" fmla="*/ 476144 h 548020"/>
                    <a:gd name="connsiteX29" fmla="*/ 5217 w 553405"/>
                    <a:gd name="connsiteY29" fmla="*/ 442049 h 548020"/>
                    <a:gd name="connsiteX30" fmla="*/ 10434 w 553405"/>
                    <a:gd name="connsiteY30" fmla="*/ 375037 h 548020"/>
                    <a:gd name="connsiteX31" fmla="*/ 17216 w 553405"/>
                    <a:gd name="connsiteY31" fmla="*/ 302733 h 548020"/>
                    <a:gd name="connsiteX32" fmla="*/ 25041 w 553405"/>
                    <a:gd name="connsiteY32" fmla="*/ 230430 h 548020"/>
                    <a:gd name="connsiteX33" fmla="*/ 34432 w 553405"/>
                    <a:gd name="connsiteY33" fmla="*/ 152249 h 548020"/>
                    <a:gd name="connsiteX34" fmla="*/ 44344 w 553405"/>
                    <a:gd name="connsiteY34" fmla="*/ 72891 h 548020"/>
                    <a:gd name="connsiteX35" fmla="*/ 45909 w 553405"/>
                    <a:gd name="connsiteY35" fmla="*/ 64662 h 548020"/>
                    <a:gd name="connsiteX36" fmla="*/ 46430 w 553405"/>
                    <a:gd name="connsiteY36" fmla="*/ 61135 h 548020"/>
                    <a:gd name="connsiteX37" fmla="*/ 46430 w 553405"/>
                    <a:gd name="connsiteY37" fmla="*/ 57020 h 548020"/>
                    <a:gd name="connsiteX38" fmla="*/ 46952 w 553405"/>
                    <a:gd name="connsiteY38" fmla="*/ 51729 h 548020"/>
                    <a:gd name="connsiteX39" fmla="*/ 47995 w 553405"/>
                    <a:gd name="connsiteY39" fmla="*/ 48202 h 548020"/>
                    <a:gd name="connsiteX40" fmla="*/ 49561 w 553405"/>
                    <a:gd name="connsiteY40" fmla="*/ 45263 h 548020"/>
                    <a:gd name="connsiteX41" fmla="*/ 51126 w 553405"/>
                    <a:gd name="connsiteY41" fmla="*/ 42912 h 548020"/>
                    <a:gd name="connsiteX42" fmla="*/ 53212 w 553405"/>
                    <a:gd name="connsiteY42" fmla="*/ 40560 h 548020"/>
                    <a:gd name="connsiteX43" fmla="*/ 55299 w 553405"/>
                    <a:gd name="connsiteY43" fmla="*/ 38797 h 548020"/>
                    <a:gd name="connsiteX44" fmla="*/ 61038 w 553405"/>
                    <a:gd name="connsiteY44" fmla="*/ 35858 h 548020"/>
                    <a:gd name="connsiteX45" fmla="*/ 74601 w 553405"/>
                    <a:gd name="connsiteY45" fmla="*/ 29980 h 548020"/>
                    <a:gd name="connsiteX46" fmla="*/ 88165 w 553405"/>
                    <a:gd name="connsiteY46" fmla="*/ 25277 h 548020"/>
                    <a:gd name="connsiteX47" fmla="*/ 101208 w 553405"/>
                    <a:gd name="connsiteY47" fmla="*/ 20574 h 548020"/>
                    <a:gd name="connsiteX48" fmla="*/ 115293 w 553405"/>
                    <a:gd name="connsiteY48" fmla="*/ 17047 h 548020"/>
                    <a:gd name="connsiteX0" fmla="*/ 115293 w 553405"/>
                    <a:gd name="connsiteY0" fmla="*/ 14696 h 545669"/>
                    <a:gd name="connsiteX1" fmla="*/ 366746 w 553405"/>
                    <a:gd name="connsiteY1" fmla="*/ 0 h 545669"/>
                    <a:gd name="connsiteX2" fmla="*/ 388657 w 553405"/>
                    <a:gd name="connsiteY2" fmla="*/ 2940 h 545669"/>
                    <a:gd name="connsiteX3" fmla="*/ 411090 w 553405"/>
                    <a:gd name="connsiteY3" fmla="*/ 7642 h 545669"/>
                    <a:gd name="connsiteX4" fmla="*/ 432479 w 553405"/>
                    <a:gd name="connsiteY4" fmla="*/ 12933 h 545669"/>
                    <a:gd name="connsiteX5" fmla="*/ 453868 w 553405"/>
                    <a:gd name="connsiteY5" fmla="*/ 18811 h 545669"/>
                    <a:gd name="connsiteX6" fmla="*/ 474735 w 553405"/>
                    <a:gd name="connsiteY6" fmla="*/ 26453 h 545669"/>
                    <a:gd name="connsiteX7" fmla="*/ 495603 w 553405"/>
                    <a:gd name="connsiteY7" fmla="*/ 35270 h 545669"/>
                    <a:gd name="connsiteX8" fmla="*/ 499776 w 553405"/>
                    <a:gd name="connsiteY8" fmla="*/ 37622 h 545669"/>
                    <a:gd name="connsiteX9" fmla="*/ 502907 w 553405"/>
                    <a:gd name="connsiteY9" fmla="*/ 40561 h 545669"/>
                    <a:gd name="connsiteX10" fmla="*/ 503950 w 553405"/>
                    <a:gd name="connsiteY10" fmla="*/ 42324 h 545669"/>
                    <a:gd name="connsiteX11" fmla="*/ 504993 w 553405"/>
                    <a:gd name="connsiteY11" fmla="*/ 44088 h 545669"/>
                    <a:gd name="connsiteX12" fmla="*/ 505515 w 553405"/>
                    <a:gd name="connsiteY12" fmla="*/ 46439 h 545669"/>
                    <a:gd name="connsiteX13" fmla="*/ 506037 w 553405"/>
                    <a:gd name="connsiteY13" fmla="*/ 49966 h 545669"/>
                    <a:gd name="connsiteX14" fmla="*/ 520122 w 553405"/>
                    <a:gd name="connsiteY14" fmla="*/ 165181 h 545669"/>
                    <a:gd name="connsiteX15" fmla="*/ 526904 w 553405"/>
                    <a:gd name="connsiteY15" fmla="*/ 222789 h 545669"/>
                    <a:gd name="connsiteX16" fmla="*/ 534208 w 553405"/>
                    <a:gd name="connsiteY16" fmla="*/ 280984 h 545669"/>
                    <a:gd name="connsiteX17" fmla="*/ 540990 w 553405"/>
                    <a:gd name="connsiteY17" fmla="*/ 347409 h 545669"/>
                    <a:gd name="connsiteX18" fmla="*/ 544120 w 553405"/>
                    <a:gd name="connsiteY18" fmla="*/ 381503 h 545669"/>
                    <a:gd name="connsiteX19" fmla="*/ 546728 w 553405"/>
                    <a:gd name="connsiteY19" fmla="*/ 414422 h 545669"/>
                    <a:gd name="connsiteX20" fmla="*/ 548815 w 553405"/>
                    <a:gd name="connsiteY20" fmla="*/ 448516 h 545669"/>
                    <a:gd name="connsiteX21" fmla="*/ 550902 w 553405"/>
                    <a:gd name="connsiteY21" fmla="*/ 481435 h 545669"/>
                    <a:gd name="connsiteX22" fmla="*/ 552467 w 553405"/>
                    <a:gd name="connsiteY22" fmla="*/ 515529 h 545669"/>
                    <a:gd name="connsiteX23" fmla="*/ 553405 w 553405"/>
                    <a:gd name="connsiteY23" fmla="*/ 545669 h 545669"/>
                    <a:gd name="connsiteX24" fmla="*/ 0 w 553405"/>
                    <a:gd name="connsiteY24" fmla="*/ 545669 h 545669"/>
                    <a:gd name="connsiteX25" fmla="*/ 0 w 553405"/>
                    <a:gd name="connsiteY25" fmla="*/ 531400 h 545669"/>
                    <a:gd name="connsiteX26" fmla="*/ 1044 w 553405"/>
                    <a:gd name="connsiteY26" fmla="*/ 507299 h 545669"/>
                    <a:gd name="connsiteX27" fmla="*/ 2609 w 553405"/>
                    <a:gd name="connsiteY27" fmla="*/ 473793 h 545669"/>
                    <a:gd name="connsiteX28" fmla="*/ 5217 w 553405"/>
                    <a:gd name="connsiteY28" fmla="*/ 439698 h 545669"/>
                    <a:gd name="connsiteX29" fmla="*/ 10434 w 553405"/>
                    <a:gd name="connsiteY29" fmla="*/ 372686 h 545669"/>
                    <a:gd name="connsiteX30" fmla="*/ 17216 w 553405"/>
                    <a:gd name="connsiteY30" fmla="*/ 300382 h 545669"/>
                    <a:gd name="connsiteX31" fmla="*/ 25041 w 553405"/>
                    <a:gd name="connsiteY31" fmla="*/ 228079 h 545669"/>
                    <a:gd name="connsiteX32" fmla="*/ 34432 w 553405"/>
                    <a:gd name="connsiteY32" fmla="*/ 149898 h 545669"/>
                    <a:gd name="connsiteX33" fmla="*/ 44344 w 553405"/>
                    <a:gd name="connsiteY33" fmla="*/ 70540 h 545669"/>
                    <a:gd name="connsiteX34" fmla="*/ 45909 w 553405"/>
                    <a:gd name="connsiteY34" fmla="*/ 62311 h 545669"/>
                    <a:gd name="connsiteX35" fmla="*/ 46430 w 553405"/>
                    <a:gd name="connsiteY35" fmla="*/ 58784 h 545669"/>
                    <a:gd name="connsiteX36" fmla="*/ 46430 w 553405"/>
                    <a:gd name="connsiteY36" fmla="*/ 54669 h 545669"/>
                    <a:gd name="connsiteX37" fmla="*/ 46952 w 553405"/>
                    <a:gd name="connsiteY37" fmla="*/ 49378 h 545669"/>
                    <a:gd name="connsiteX38" fmla="*/ 47995 w 553405"/>
                    <a:gd name="connsiteY38" fmla="*/ 45851 h 545669"/>
                    <a:gd name="connsiteX39" fmla="*/ 49561 w 553405"/>
                    <a:gd name="connsiteY39" fmla="*/ 42912 h 545669"/>
                    <a:gd name="connsiteX40" fmla="*/ 51126 w 553405"/>
                    <a:gd name="connsiteY40" fmla="*/ 40561 h 545669"/>
                    <a:gd name="connsiteX41" fmla="*/ 53212 w 553405"/>
                    <a:gd name="connsiteY41" fmla="*/ 38209 h 545669"/>
                    <a:gd name="connsiteX42" fmla="*/ 55299 w 553405"/>
                    <a:gd name="connsiteY42" fmla="*/ 36446 h 545669"/>
                    <a:gd name="connsiteX43" fmla="*/ 61038 w 553405"/>
                    <a:gd name="connsiteY43" fmla="*/ 33507 h 545669"/>
                    <a:gd name="connsiteX44" fmla="*/ 74601 w 553405"/>
                    <a:gd name="connsiteY44" fmla="*/ 27629 h 545669"/>
                    <a:gd name="connsiteX45" fmla="*/ 88165 w 553405"/>
                    <a:gd name="connsiteY45" fmla="*/ 22926 h 545669"/>
                    <a:gd name="connsiteX46" fmla="*/ 101208 w 553405"/>
                    <a:gd name="connsiteY46" fmla="*/ 18223 h 545669"/>
                    <a:gd name="connsiteX47" fmla="*/ 115293 w 553405"/>
                    <a:gd name="connsiteY47" fmla="*/ 14696 h 545669"/>
                    <a:gd name="connsiteX0" fmla="*/ 115293 w 553405"/>
                    <a:gd name="connsiteY0" fmla="*/ 11756 h 542729"/>
                    <a:gd name="connsiteX1" fmla="*/ 388657 w 553405"/>
                    <a:gd name="connsiteY1" fmla="*/ 0 h 542729"/>
                    <a:gd name="connsiteX2" fmla="*/ 411090 w 553405"/>
                    <a:gd name="connsiteY2" fmla="*/ 4702 h 542729"/>
                    <a:gd name="connsiteX3" fmla="*/ 432479 w 553405"/>
                    <a:gd name="connsiteY3" fmla="*/ 9993 h 542729"/>
                    <a:gd name="connsiteX4" fmla="*/ 453868 w 553405"/>
                    <a:gd name="connsiteY4" fmla="*/ 15871 h 542729"/>
                    <a:gd name="connsiteX5" fmla="*/ 474735 w 553405"/>
                    <a:gd name="connsiteY5" fmla="*/ 23513 h 542729"/>
                    <a:gd name="connsiteX6" fmla="*/ 495603 w 553405"/>
                    <a:gd name="connsiteY6" fmla="*/ 32330 h 542729"/>
                    <a:gd name="connsiteX7" fmla="*/ 499776 w 553405"/>
                    <a:gd name="connsiteY7" fmla="*/ 34682 h 542729"/>
                    <a:gd name="connsiteX8" fmla="*/ 502907 w 553405"/>
                    <a:gd name="connsiteY8" fmla="*/ 37621 h 542729"/>
                    <a:gd name="connsiteX9" fmla="*/ 503950 w 553405"/>
                    <a:gd name="connsiteY9" fmla="*/ 39384 h 542729"/>
                    <a:gd name="connsiteX10" fmla="*/ 504993 w 553405"/>
                    <a:gd name="connsiteY10" fmla="*/ 41148 h 542729"/>
                    <a:gd name="connsiteX11" fmla="*/ 505515 w 553405"/>
                    <a:gd name="connsiteY11" fmla="*/ 43499 h 542729"/>
                    <a:gd name="connsiteX12" fmla="*/ 506037 w 553405"/>
                    <a:gd name="connsiteY12" fmla="*/ 47026 h 542729"/>
                    <a:gd name="connsiteX13" fmla="*/ 520122 w 553405"/>
                    <a:gd name="connsiteY13" fmla="*/ 162241 h 542729"/>
                    <a:gd name="connsiteX14" fmla="*/ 526904 w 553405"/>
                    <a:gd name="connsiteY14" fmla="*/ 219849 h 542729"/>
                    <a:gd name="connsiteX15" fmla="*/ 534208 w 553405"/>
                    <a:gd name="connsiteY15" fmla="*/ 278044 h 542729"/>
                    <a:gd name="connsiteX16" fmla="*/ 540990 w 553405"/>
                    <a:gd name="connsiteY16" fmla="*/ 344469 h 542729"/>
                    <a:gd name="connsiteX17" fmla="*/ 544120 w 553405"/>
                    <a:gd name="connsiteY17" fmla="*/ 378563 h 542729"/>
                    <a:gd name="connsiteX18" fmla="*/ 546728 w 553405"/>
                    <a:gd name="connsiteY18" fmla="*/ 411482 h 542729"/>
                    <a:gd name="connsiteX19" fmla="*/ 548815 w 553405"/>
                    <a:gd name="connsiteY19" fmla="*/ 445576 h 542729"/>
                    <a:gd name="connsiteX20" fmla="*/ 550902 w 553405"/>
                    <a:gd name="connsiteY20" fmla="*/ 478495 h 542729"/>
                    <a:gd name="connsiteX21" fmla="*/ 552467 w 553405"/>
                    <a:gd name="connsiteY21" fmla="*/ 512589 h 542729"/>
                    <a:gd name="connsiteX22" fmla="*/ 553405 w 553405"/>
                    <a:gd name="connsiteY22" fmla="*/ 542729 h 542729"/>
                    <a:gd name="connsiteX23" fmla="*/ 0 w 553405"/>
                    <a:gd name="connsiteY23" fmla="*/ 542729 h 542729"/>
                    <a:gd name="connsiteX24" fmla="*/ 0 w 553405"/>
                    <a:gd name="connsiteY24" fmla="*/ 528460 h 542729"/>
                    <a:gd name="connsiteX25" fmla="*/ 1044 w 553405"/>
                    <a:gd name="connsiteY25" fmla="*/ 504359 h 542729"/>
                    <a:gd name="connsiteX26" fmla="*/ 2609 w 553405"/>
                    <a:gd name="connsiteY26" fmla="*/ 470853 h 542729"/>
                    <a:gd name="connsiteX27" fmla="*/ 5217 w 553405"/>
                    <a:gd name="connsiteY27" fmla="*/ 436758 h 542729"/>
                    <a:gd name="connsiteX28" fmla="*/ 10434 w 553405"/>
                    <a:gd name="connsiteY28" fmla="*/ 369746 h 542729"/>
                    <a:gd name="connsiteX29" fmla="*/ 17216 w 553405"/>
                    <a:gd name="connsiteY29" fmla="*/ 297442 h 542729"/>
                    <a:gd name="connsiteX30" fmla="*/ 25041 w 553405"/>
                    <a:gd name="connsiteY30" fmla="*/ 225139 h 542729"/>
                    <a:gd name="connsiteX31" fmla="*/ 34432 w 553405"/>
                    <a:gd name="connsiteY31" fmla="*/ 146958 h 542729"/>
                    <a:gd name="connsiteX32" fmla="*/ 44344 w 553405"/>
                    <a:gd name="connsiteY32" fmla="*/ 67600 h 542729"/>
                    <a:gd name="connsiteX33" fmla="*/ 45909 w 553405"/>
                    <a:gd name="connsiteY33" fmla="*/ 59371 h 542729"/>
                    <a:gd name="connsiteX34" fmla="*/ 46430 w 553405"/>
                    <a:gd name="connsiteY34" fmla="*/ 55844 h 542729"/>
                    <a:gd name="connsiteX35" fmla="*/ 46430 w 553405"/>
                    <a:gd name="connsiteY35" fmla="*/ 51729 h 542729"/>
                    <a:gd name="connsiteX36" fmla="*/ 46952 w 553405"/>
                    <a:gd name="connsiteY36" fmla="*/ 46438 h 542729"/>
                    <a:gd name="connsiteX37" fmla="*/ 47995 w 553405"/>
                    <a:gd name="connsiteY37" fmla="*/ 42911 h 542729"/>
                    <a:gd name="connsiteX38" fmla="*/ 49561 w 553405"/>
                    <a:gd name="connsiteY38" fmla="*/ 39972 h 542729"/>
                    <a:gd name="connsiteX39" fmla="*/ 51126 w 553405"/>
                    <a:gd name="connsiteY39" fmla="*/ 37621 h 542729"/>
                    <a:gd name="connsiteX40" fmla="*/ 53212 w 553405"/>
                    <a:gd name="connsiteY40" fmla="*/ 35269 h 542729"/>
                    <a:gd name="connsiteX41" fmla="*/ 55299 w 553405"/>
                    <a:gd name="connsiteY41" fmla="*/ 33506 h 542729"/>
                    <a:gd name="connsiteX42" fmla="*/ 61038 w 553405"/>
                    <a:gd name="connsiteY42" fmla="*/ 30567 h 542729"/>
                    <a:gd name="connsiteX43" fmla="*/ 74601 w 553405"/>
                    <a:gd name="connsiteY43" fmla="*/ 24689 h 542729"/>
                    <a:gd name="connsiteX44" fmla="*/ 88165 w 553405"/>
                    <a:gd name="connsiteY44" fmla="*/ 19986 h 542729"/>
                    <a:gd name="connsiteX45" fmla="*/ 101208 w 553405"/>
                    <a:gd name="connsiteY45" fmla="*/ 15283 h 542729"/>
                    <a:gd name="connsiteX46" fmla="*/ 115293 w 553405"/>
                    <a:gd name="connsiteY46" fmla="*/ 11756 h 542729"/>
                    <a:gd name="connsiteX0" fmla="*/ 115293 w 553405"/>
                    <a:gd name="connsiteY0" fmla="*/ 7054 h 538027"/>
                    <a:gd name="connsiteX1" fmla="*/ 411090 w 553405"/>
                    <a:gd name="connsiteY1" fmla="*/ 0 h 538027"/>
                    <a:gd name="connsiteX2" fmla="*/ 432479 w 553405"/>
                    <a:gd name="connsiteY2" fmla="*/ 5291 h 538027"/>
                    <a:gd name="connsiteX3" fmla="*/ 453868 w 553405"/>
                    <a:gd name="connsiteY3" fmla="*/ 11169 h 538027"/>
                    <a:gd name="connsiteX4" fmla="*/ 474735 w 553405"/>
                    <a:gd name="connsiteY4" fmla="*/ 18811 h 538027"/>
                    <a:gd name="connsiteX5" fmla="*/ 495603 w 553405"/>
                    <a:gd name="connsiteY5" fmla="*/ 27628 h 538027"/>
                    <a:gd name="connsiteX6" fmla="*/ 499776 w 553405"/>
                    <a:gd name="connsiteY6" fmla="*/ 29980 h 538027"/>
                    <a:gd name="connsiteX7" fmla="*/ 502907 w 553405"/>
                    <a:gd name="connsiteY7" fmla="*/ 32919 h 538027"/>
                    <a:gd name="connsiteX8" fmla="*/ 503950 w 553405"/>
                    <a:gd name="connsiteY8" fmla="*/ 34682 h 538027"/>
                    <a:gd name="connsiteX9" fmla="*/ 504993 w 553405"/>
                    <a:gd name="connsiteY9" fmla="*/ 36446 h 538027"/>
                    <a:gd name="connsiteX10" fmla="*/ 505515 w 553405"/>
                    <a:gd name="connsiteY10" fmla="*/ 38797 h 538027"/>
                    <a:gd name="connsiteX11" fmla="*/ 506037 w 553405"/>
                    <a:gd name="connsiteY11" fmla="*/ 42324 h 538027"/>
                    <a:gd name="connsiteX12" fmla="*/ 520122 w 553405"/>
                    <a:gd name="connsiteY12" fmla="*/ 157539 h 538027"/>
                    <a:gd name="connsiteX13" fmla="*/ 526904 w 553405"/>
                    <a:gd name="connsiteY13" fmla="*/ 215147 h 538027"/>
                    <a:gd name="connsiteX14" fmla="*/ 534208 w 553405"/>
                    <a:gd name="connsiteY14" fmla="*/ 273342 h 538027"/>
                    <a:gd name="connsiteX15" fmla="*/ 540990 w 553405"/>
                    <a:gd name="connsiteY15" fmla="*/ 339767 h 538027"/>
                    <a:gd name="connsiteX16" fmla="*/ 544120 w 553405"/>
                    <a:gd name="connsiteY16" fmla="*/ 373861 h 538027"/>
                    <a:gd name="connsiteX17" fmla="*/ 546728 w 553405"/>
                    <a:gd name="connsiteY17" fmla="*/ 406780 h 538027"/>
                    <a:gd name="connsiteX18" fmla="*/ 548815 w 553405"/>
                    <a:gd name="connsiteY18" fmla="*/ 440874 h 538027"/>
                    <a:gd name="connsiteX19" fmla="*/ 550902 w 553405"/>
                    <a:gd name="connsiteY19" fmla="*/ 473793 h 538027"/>
                    <a:gd name="connsiteX20" fmla="*/ 552467 w 553405"/>
                    <a:gd name="connsiteY20" fmla="*/ 507887 h 538027"/>
                    <a:gd name="connsiteX21" fmla="*/ 553405 w 553405"/>
                    <a:gd name="connsiteY21" fmla="*/ 538027 h 538027"/>
                    <a:gd name="connsiteX22" fmla="*/ 0 w 553405"/>
                    <a:gd name="connsiteY22" fmla="*/ 538027 h 538027"/>
                    <a:gd name="connsiteX23" fmla="*/ 0 w 553405"/>
                    <a:gd name="connsiteY23" fmla="*/ 523758 h 538027"/>
                    <a:gd name="connsiteX24" fmla="*/ 1044 w 553405"/>
                    <a:gd name="connsiteY24" fmla="*/ 499657 h 538027"/>
                    <a:gd name="connsiteX25" fmla="*/ 2609 w 553405"/>
                    <a:gd name="connsiteY25" fmla="*/ 466151 h 538027"/>
                    <a:gd name="connsiteX26" fmla="*/ 5217 w 553405"/>
                    <a:gd name="connsiteY26" fmla="*/ 432056 h 538027"/>
                    <a:gd name="connsiteX27" fmla="*/ 10434 w 553405"/>
                    <a:gd name="connsiteY27" fmla="*/ 365044 h 538027"/>
                    <a:gd name="connsiteX28" fmla="*/ 17216 w 553405"/>
                    <a:gd name="connsiteY28" fmla="*/ 292740 h 538027"/>
                    <a:gd name="connsiteX29" fmla="*/ 25041 w 553405"/>
                    <a:gd name="connsiteY29" fmla="*/ 220437 h 538027"/>
                    <a:gd name="connsiteX30" fmla="*/ 34432 w 553405"/>
                    <a:gd name="connsiteY30" fmla="*/ 142256 h 538027"/>
                    <a:gd name="connsiteX31" fmla="*/ 44344 w 553405"/>
                    <a:gd name="connsiteY31" fmla="*/ 62898 h 538027"/>
                    <a:gd name="connsiteX32" fmla="*/ 45909 w 553405"/>
                    <a:gd name="connsiteY32" fmla="*/ 54669 h 538027"/>
                    <a:gd name="connsiteX33" fmla="*/ 46430 w 553405"/>
                    <a:gd name="connsiteY33" fmla="*/ 51142 h 538027"/>
                    <a:gd name="connsiteX34" fmla="*/ 46430 w 553405"/>
                    <a:gd name="connsiteY34" fmla="*/ 47027 h 538027"/>
                    <a:gd name="connsiteX35" fmla="*/ 46952 w 553405"/>
                    <a:gd name="connsiteY35" fmla="*/ 41736 h 538027"/>
                    <a:gd name="connsiteX36" fmla="*/ 47995 w 553405"/>
                    <a:gd name="connsiteY36" fmla="*/ 38209 h 538027"/>
                    <a:gd name="connsiteX37" fmla="*/ 49561 w 553405"/>
                    <a:gd name="connsiteY37" fmla="*/ 35270 h 538027"/>
                    <a:gd name="connsiteX38" fmla="*/ 51126 w 553405"/>
                    <a:gd name="connsiteY38" fmla="*/ 32919 h 538027"/>
                    <a:gd name="connsiteX39" fmla="*/ 53212 w 553405"/>
                    <a:gd name="connsiteY39" fmla="*/ 30567 h 538027"/>
                    <a:gd name="connsiteX40" fmla="*/ 55299 w 553405"/>
                    <a:gd name="connsiteY40" fmla="*/ 28804 h 538027"/>
                    <a:gd name="connsiteX41" fmla="*/ 61038 w 553405"/>
                    <a:gd name="connsiteY41" fmla="*/ 25865 h 538027"/>
                    <a:gd name="connsiteX42" fmla="*/ 74601 w 553405"/>
                    <a:gd name="connsiteY42" fmla="*/ 19987 h 538027"/>
                    <a:gd name="connsiteX43" fmla="*/ 88165 w 553405"/>
                    <a:gd name="connsiteY43" fmla="*/ 15284 h 538027"/>
                    <a:gd name="connsiteX44" fmla="*/ 101208 w 553405"/>
                    <a:gd name="connsiteY44" fmla="*/ 10581 h 538027"/>
                    <a:gd name="connsiteX45" fmla="*/ 115293 w 553405"/>
                    <a:gd name="connsiteY45" fmla="*/ 7054 h 538027"/>
                    <a:gd name="connsiteX0" fmla="*/ 115293 w 553405"/>
                    <a:gd name="connsiteY0" fmla="*/ 1763 h 532736"/>
                    <a:gd name="connsiteX1" fmla="*/ 432479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5293 w 553405"/>
                    <a:gd name="connsiteY0" fmla="*/ 1763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75309 w 553405"/>
                    <a:gd name="connsiteY0" fmla="*/ 5208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75309 w 553405"/>
                    <a:gd name="connsiteY44" fmla="*/ 5208 h 532736"/>
                    <a:gd name="connsiteX0" fmla="*/ 175309 w 553405"/>
                    <a:gd name="connsiteY0" fmla="*/ 11938 h 539466"/>
                    <a:gd name="connsiteX1" fmla="*/ 382458 w 553405"/>
                    <a:gd name="connsiteY1" fmla="*/ 0 h 539466"/>
                    <a:gd name="connsiteX2" fmla="*/ 453868 w 553405"/>
                    <a:gd name="connsiteY2" fmla="*/ 12608 h 539466"/>
                    <a:gd name="connsiteX3" fmla="*/ 474735 w 553405"/>
                    <a:gd name="connsiteY3" fmla="*/ 20250 h 539466"/>
                    <a:gd name="connsiteX4" fmla="*/ 495603 w 553405"/>
                    <a:gd name="connsiteY4" fmla="*/ 29067 h 539466"/>
                    <a:gd name="connsiteX5" fmla="*/ 499776 w 553405"/>
                    <a:gd name="connsiteY5" fmla="*/ 31419 h 539466"/>
                    <a:gd name="connsiteX6" fmla="*/ 502907 w 553405"/>
                    <a:gd name="connsiteY6" fmla="*/ 34358 h 539466"/>
                    <a:gd name="connsiteX7" fmla="*/ 503950 w 553405"/>
                    <a:gd name="connsiteY7" fmla="*/ 36121 h 539466"/>
                    <a:gd name="connsiteX8" fmla="*/ 504993 w 553405"/>
                    <a:gd name="connsiteY8" fmla="*/ 37885 h 539466"/>
                    <a:gd name="connsiteX9" fmla="*/ 505515 w 553405"/>
                    <a:gd name="connsiteY9" fmla="*/ 40236 h 539466"/>
                    <a:gd name="connsiteX10" fmla="*/ 506037 w 553405"/>
                    <a:gd name="connsiteY10" fmla="*/ 43763 h 539466"/>
                    <a:gd name="connsiteX11" fmla="*/ 520122 w 553405"/>
                    <a:gd name="connsiteY11" fmla="*/ 158978 h 539466"/>
                    <a:gd name="connsiteX12" fmla="*/ 526904 w 553405"/>
                    <a:gd name="connsiteY12" fmla="*/ 216586 h 539466"/>
                    <a:gd name="connsiteX13" fmla="*/ 534208 w 553405"/>
                    <a:gd name="connsiteY13" fmla="*/ 274781 h 539466"/>
                    <a:gd name="connsiteX14" fmla="*/ 540990 w 553405"/>
                    <a:gd name="connsiteY14" fmla="*/ 341206 h 539466"/>
                    <a:gd name="connsiteX15" fmla="*/ 544120 w 553405"/>
                    <a:gd name="connsiteY15" fmla="*/ 375300 h 539466"/>
                    <a:gd name="connsiteX16" fmla="*/ 546728 w 553405"/>
                    <a:gd name="connsiteY16" fmla="*/ 408219 h 539466"/>
                    <a:gd name="connsiteX17" fmla="*/ 548815 w 553405"/>
                    <a:gd name="connsiteY17" fmla="*/ 442313 h 539466"/>
                    <a:gd name="connsiteX18" fmla="*/ 550902 w 553405"/>
                    <a:gd name="connsiteY18" fmla="*/ 475232 h 539466"/>
                    <a:gd name="connsiteX19" fmla="*/ 552467 w 553405"/>
                    <a:gd name="connsiteY19" fmla="*/ 509326 h 539466"/>
                    <a:gd name="connsiteX20" fmla="*/ 553405 w 553405"/>
                    <a:gd name="connsiteY20" fmla="*/ 539466 h 539466"/>
                    <a:gd name="connsiteX21" fmla="*/ 0 w 553405"/>
                    <a:gd name="connsiteY21" fmla="*/ 539466 h 539466"/>
                    <a:gd name="connsiteX22" fmla="*/ 0 w 553405"/>
                    <a:gd name="connsiteY22" fmla="*/ 525197 h 539466"/>
                    <a:gd name="connsiteX23" fmla="*/ 1044 w 553405"/>
                    <a:gd name="connsiteY23" fmla="*/ 501096 h 539466"/>
                    <a:gd name="connsiteX24" fmla="*/ 2609 w 553405"/>
                    <a:gd name="connsiteY24" fmla="*/ 467590 h 539466"/>
                    <a:gd name="connsiteX25" fmla="*/ 5217 w 553405"/>
                    <a:gd name="connsiteY25" fmla="*/ 433495 h 539466"/>
                    <a:gd name="connsiteX26" fmla="*/ 10434 w 553405"/>
                    <a:gd name="connsiteY26" fmla="*/ 366483 h 539466"/>
                    <a:gd name="connsiteX27" fmla="*/ 17216 w 553405"/>
                    <a:gd name="connsiteY27" fmla="*/ 294179 h 539466"/>
                    <a:gd name="connsiteX28" fmla="*/ 25041 w 553405"/>
                    <a:gd name="connsiteY28" fmla="*/ 221876 h 539466"/>
                    <a:gd name="connsiteX29" fmla="*/ 34432 w 553405"/>
                    <a:gd name="connsiteY29" fmla="*/ 143695 h 539466"/>
                    <a:gd name="connsiteX30" fmla="*/ 44344 w 553405"/>
                    <a:gd name="connsiteY30" fmla="*/ 64337 h 539466"/>
                    <a:gd name="connsiteX31" fmla="*/ 45909 w 553405"/>
                    <a:gd name="connsiteY31" fmla="*/ 56108 h 539466"/>
                    <a:gd name="connsiteX32" fmla="*/ 46430 w 553405"/>
                    <a:gd name="connsiteY32" fmla="*/ 52581 h 539466"/>
                    <a:gd name="connsiteX33" fmla="*/ 46430 w 553405"/>
                    <a:gd name="connsiteY33" fmla="*/ 48466 h 539466"/>
                    <a:gd name="connsiteX34" fmla="*/ 46952 w 553405"/>
                    <a:gd name="connsiteY34" fmla="*/ 43175 h 539466"/>
                    <a:gd name="connsiteX35" fmla="*/ 47995 w 553405"/>
                    <a:gd name="connsiteY35" fmla="*/ 39648 h 539466"/>
                    <a:gd name="connsiteX36" fmla="*/ 49561 w 553405"/>
                    <a:gd name="connsiteY36" fmla="*/ 36709 h 539466"/>
                    <a:gd name="connsiteX37" fmla="*/ 51126 w 553405"/>
                    <a:gd name="connsiteY37" fmla="*/ 34358 h 539466"/>
                    <a:gd name="connsiteX38" fmla="*/ 53212 w 553405"/>
                    <a:gd name="connsiteY38" fmla="*/ 32006 h 539466"/>
                    <a:gd name="connsiteX39" fmla="*/ 55299 w 553405"/>
                    <a:gd name="connsiteY39" fmla="*/ 30243 h 539466"/>
                    <a:gd name="connsiteX40" fmla="*/ 61038 w 553405"/>
                    <a:gd name="connsiteY40" fmla="*/ 27304 h 539466"/>
                    <a:gd name="connsiteX41" fmla="*/ 74601 w 553405"/>
                    <a:gd name="connsiteY41" fmla="*/ 21426 h 539466"/>
                    <a:gd name="connsiteX42" fmla="*/ 88165 w 553405"/>
                    <a:gd name="connsiteY42" fmla="*/ 16723 h 539466"/>
                    <a:gd name="connsiteX43" fmla="*/ 101208 w 553405"/>
                    <a:gd name="connsiteY43" fmla="*/ 12020 h 539466"/>
                    <a:gd name="connsiteX44" fmla="*/ 175309 w 553405"/>
                    <a:gd name="connsiteY44" fmla="*/ 11938 h 539466"/>
                    <a:gd name="connsiteX0" fmla="*/ 187497 w 553405"/>
                    <a:gd name="connsiteY0" fmla="*/ 0 h 539641"/>
                    <a:gd name="connsiteX1" fmla="*/ 382458 w 553405"/>
                    <a:gd name="connsiteY1" fmla="*/ 175 h 539641"/>
                    <a:gd name="connsiteX2" fmla="*/ 453868 w 553405"/>
                    <a:gd name="connsiteY2" fmla="*/ 12783 h 539641"/>
                    <a:gd name="connsiteX3" fmla="*/ 474735 w 553405"/>
                    <a:gd name="connsiteY3" fmla="*/ 20425 h 539641"/>
                    <a:gd name="connsiteX4" fmla="*/ 495603 w 553405"/>
                    <a:gd name="connsiteY4" fmla="*/ 29242 h 539641"/>
                    <a:gd name="connsiteX5" fmla="*/ 499776 w 553405"/>
                    <a:gd name="connsiteY5" fmla="*/ 31594 h 539641"/>
                    <a:gd name="connsiteX6" fmla="*/ 502907 w 553405"/>
                    <a:gd name="connsiteY6" fmla="*/ 34533 h 539641"/>
                    <a:gd name="connsiteX7" fmla="*/ 503950 w 553405"/>
                    <a:gd name="connsiteY7" fmla="*/ 36296 h 539641"/>
                    <a:gd name="connsiteX8" fmla="*/ 504993 w 553405"/>
                    <a:gd name="connsiteY8" fmla="*/ 38060 h 539641"/>
                    <a:gd name="connsiteX9" fmla="*/ 505515 w 553405"/>
                    <a:gd name="connsiteY9" fmla="*/ 40411 h 539641"/>
                    <a:gd name="connsiteX10" fmla="*/ 506037 w 553405"/>
                    <a:gd name="connsiteY10" fmla="*/ 43938 h 539641"/>
                    <a:gd name="connsiteX11" fmla="*/ 520122 w 553405"/>
                    <a:gd name="connsiteY11" fmla="*/ 159153 h 539641"/>
                    <a:gd name="connsiteX12" fmla="*/ 526904 w 553405"/>
                    <a:gd name="connsiteY12" fmla="*/ 216761 h 539641"/>
                    <a:gd name="connsiteX13" fmla="*/ 534208 w 553405"/>
                    <a:gd name="connsiteY13" fmla="*/ 274956 h 539641"/>
                    <a:gd name="connsiteX14" fmla="*/ 540990 w 553405"/>
                    <a:gd name="connsiteY14" fmla="*/ 341381 h 539641"/>
                    <a:gd name="connsiteX15" fmla="*/ 544120 w 553405"/>
                    <a:gd name="connsiteY15" fmla="*/ 375475 h 539641"/>
                    <a:gd name="connsiteX16" fmla="*/ 546728 w 553405"/>
                    <a:gd name="connsiteY16" fmla="*/ 408394 h 539641"/>
                    <a:gd name="connsiteX17" fmla="*/ 548815 w 553405"/>
                    <a:gd name="connsiteY17" fmla="*/ 442488 h 539641"/>
                    <a:gd name="connsiteX18" fmla="*/ 550902 w 553405"/>
                    <a:gd name="connsiteY18" fmla="*/ 475407 h 539641"/>
                    <a:gd name="connsiteX19" fmla="*/ 552467 w 553405"/>
                    <a:gd name="connsiteY19" fmla="*/ 509501 h 539641"/>
                    <a:gd name="connsiteX20" fmla="*/ 553405 w 553405"/>
                    <a:gd name="connsiteY20" fmla="*/ 539641 h 539641"/>
                    <a:gd name="connsiteX21" fmla="*/ 0 w 553405"/>
                    <a:gd name="connsiteY21" fmla="*/ 539641 h 539641"/>
                    <a:gd name="connsiteX22" fmla="*/ 0 w 553405"/>
                    <a:gd name="connsiteY22" fmla="*/ 525372 h 539641"/>
                    <a:gd name="connsiteX23" fmla="*/ 1044 w 553405"/>
                    <a:gd name="connsiteY23" fmla="*/ 501271 h 539641"/>
                    <a:gd name="connsiteX24" fmla="*/ 2609 w 553405"/>
                    <a:gd name="connsiteY24" fmla="*/ 467765 h 539641"/>
                    <a:gd name="connsiteX25" fmla="*/ 5217 w 553405"/>
                    <a:gd name="connsiteY25" fmla="*/ 433670 h 539641"/>
                    <a:gd name="connsiteX26" fmla="*/ 10434 w 553405"/>
                    <a:gd name="connsiteY26" fmla="*/ 366658 h 539641"/>
                    <a:gd name="connsiteX27" fmla="*/ 17216 w 553405"/>
                    <a:gd name="connsiteY27" fmla="*/ 294354 h 539641"/>
                    <a:gd name="connsiteX28" fmla="*/ 25041 w 553405"/>
                    <a:gd name="connsiteY28" fmla="*/ 222051 h 539641"/>
                    <a:gd name="connsiteX29" fmla="*/ 34432 w 553405"/>
                    <a:gd name="connsiteY29" fmla="*/ 143870 h 539641"/>
                    <a:gd name="connsiteX30" fmla="*/ 44344 w 553405"/>
                    <a:gd name="connsiteY30" fmla="*/ 64512 h 539641"/>
                    <a:gd name="connsiteX31" fmla="*/ 45909 w 553405"/>
                    <a:gd name="connsiteY31" fmla="*/ 56283 h 539641"/>
                    <a:gd name="connsiteX32" fmla="*/ 46430 w 553405"/>
                    <a:gd name="connsiteY32" fmla="*/ 52756 h 539641"/>
                    <a:gd name="connsiteX33" fmla="*/ 46430 w 553405"/>
                    <a:gd name="connsiteY33" fmla="*/ 48641 h 539641"/>
                    <a:gd name="connsiteX34" fmla="*/ 46952 w 553405"/>
                    <a:gd name="connsiteY34" fmla="*/ 43350 h 539641"/>
                    <a:gd name="connsiteX35" fmla="*/ 47995 w 553405"/>
                    <a:gd name="connsiteY35" fmla="*/ 39823 h 539641"/>
                    <a:gd name="connsiteX36" fmla="*/ 49561 w 553405"/>
                    <a:gd name="connsiteY36" fmla="*/ 36884 h 539641"/>
                    <a:gd name="connsiteX37" fmla="*/ 51126 w 553405"/>
                    <a:gd name="connsiteY37" fmla="*/ 34533 h 539641"/>
                    <a:gd name="connsiteX38" fmla="*/ 53212 w 553405"/>
                    <a:gd name="connsiteY38" fmla="*/ 32181 h 539641"/>
                    <a:gd name="connsiteX39" fmla="*/ 55299 w 553405"/>
                    <a:gd name="connsiteY39" fmla="*/ 30418 h 539641"/>
                    <a:gd name="connsiteX40" fmla="*/ 61038 w 553405"/>
                    <a:gd name="connsiteY40" fmla="*/ 27479 h 539641"/>
                    <a:gd name="connsiteX41" fmla="*/ 74601 w 553405"/>
                    <a:gd name="connsiteY41" fmla="*/ 21601 h 539641"/>
                    <a:gd name="connsiteX42" fmla="*/ 88165 w 553405"/>
                    <a:gd name="connsiteY42" fmla="*/ 16898 h 539641"/>
                    <a:gd name="connsiteX43" fmla="*/ 101208 w 553405"/>
                    <a:gd name="connsiteY43" fmla="*/ 12195 h 539641"/>
                    <a:gd name="connsiteX44" fmla="*/ 187497 w 553405"/>
                    <a:gd name="connsiteY44" fmla="*/ 0 h 53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5" h="539641">
                      <a:moveTo>
                        <a:pt x="187497" y="0"/>
                      </a:moveTo>
                      <a:cubicBezTo>
                        <a:pt x="276619" y="37593"/>
                        <a:pt x="304938" y="37939"/>
                        <a:pt x="382458" y="175"/>
                      </a:cubicBezTo>
                      <a:lnTo>
                        <a:pt x="453868" y="12783"/>
                      </a:lnTo>
                      <a:lnTo>
                        <a:pt x="474735" y="20425"/>
                      </a:lnTo>
                      <a:lnTo>
                        <a:pt x="495603" y="29242"/>
                      </a:lnTo>
                      <a:lnTo>
                        <a:pt x="499776" y="31594"/>
                      </a:lnTo>
                      <a:lnTo>
                        <a:pt x="502907" y="34533"/>
                      </a:lnTo>
                      <a:lnTo>
                        <a:pt x="503950" y="36296"/>
                      </a:lnTo>
                      <a:lnTo>
                        <a:pt x="504993" y="38060"/>
                      </a:lnTo>
                      <a:lnTo>
                        <a:pt x="505515" y="40411"/>
                      </a:lnTo>
                      <a:lnTo>
                        <a:pt x="506037" y="43938"/>
                      </a:lnTo>
                      <a:lnTo>
                        <a:pt x="520122" y="159153"/>
                      </a:lnTo>
                      <a:lnTo>
                        <a:pt x="526904" y="216761"/>
                      </a:lnTo>
                      <a:lnTo>
                        <a:pt x="534208" y="274956"/>
                      </a:lnTo>
                      <a:lnTo>
                        <a:pt x="540990" y="341381"/>
                      </a:lnTo>
                      <a:lnTo>
                        <a:pt x="544120" y="375475"/>
                      </a:lnTo>
                      <a:lnTo>
                        <a:pt x="546728" y="408394"/>
                      </a:lnTo>
                      <a:lnTo>
                        <a:pt x="548815" y="442488"/>
                      </a:lnTo>
                      <a:lnTo>
                        <a:pt x="550902" y="475407"/>
                      </a:lnTo>
                      <a:cubicBezTo>
                        <a:pt x="551424" y="486772"/>
                        <a:pt x="551945" y="498136"/>
                        <a:pt x="552467" y="509501"/>
                      </a:cubicBezTo>
                      <a:cubicBezTo>
                        <a:pt x="552780" y="519548"/>
                        <a:pt x="553092" y="529594"/>
                        <a:pt x="553405" y="539641"/>
                      </a:cubicBezTo>
                      <a:lnTo>
                        <a:pt x="0" y="539641"/>
                      </a:lnTo>
                      <a:lnTo>
                        <a:pt x="0" y="525372"/>
                      </a:lnTo>
                      <a:lnTo>
                        <a:pt x="1044" y="501271"/>
                      </a:lnTo>
                      <a:cubicBezTo>
                        <a:pt x="1566" y="490102"/>
                        <a:pt x="2087" y="478934"/>
                        <a:pt x="2609" y="467765"/>
                      </a:cubicBezTo>
                      <a:lnTo>
                        <a:pt x="5217" y="433670"/>
                      </a:lnTo>
                      <a:lnTo>
                        <a:pt x="10434" y="366658"/>
                      </a:lnTo>
                      <a:lnTo>
                        <a:pt x="17216" y="294354"/>
                      </a:lnTo>
                      <a:lnTo>
                        <a:pt x="25041" y="222051"/>
                      </a:lnTo>
                      <a:lnTo>
                        <a:pt x="34432" y="143870"/>
                      </a:lnTo>
                      <a:lnTo>
                        <a:pt x="44344" y="64512"/>
                      </a:lnTo>
                      <a:lnTo>
                        <a:pt x="45909" y="56283"/>
                      </a:lnTo>
                      <a:cubicBezTo>
                        <a:pt x="46083" y="55107"/>
                        <a:pt x="46256" y="53932"/>
                        <a:pt x="46430" y="52756"/>
                      </a:cubicBezTo>
                      <a:lnTo>
                        <a:pt x="46430" y="48641"/>
                      </a:lnTo>
                      <a:lnTo>
                        <a:pt x="46952" y="43350"/>
                      </a:lnTo>
                      <a:lnTo>
                        <a:pt x="47995" y="39823"/>
                      </a:lnTo>
                      <a:lnTo>
                        <a:pt x="49561" y="36884"/>
                      </a:lnTo>
                      <a:lnTo>
                        <a:pt x="51126" y="34533"/>
                      </a:lnTo>
                      <a:lnTo>
                        <a:pt x="53212" y="32181"/>
                      </a:lnTo>
                      <a:lnTo>
                        <a:pt x="55299" y="30418"/>
                      </a:lnTo>
                      <a:lnTo>
                        <a:pt x="61038" y="27479"/>
                      </a:lnTo>
                      <a:lnTo>
                        <a:pt x="74601" y="21601"/>
                      </a:lnTo>
                      <a:lnTo>
                        <a:pt x="88165" y="16898"/>
                      </a:lnTo>
                      <a:lnTo>
                        <a:pt x="101208" y="12195"/>
                      </a:lnTo>
                      <a:lnTo>
                        <a:pt x="187497" y="0"/>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i="0" u="none" strike="noStrike" kern="0" cap="none" spc="0" normalizeH="0" baseline="0" noProof="0">
                    <a:ln>
                      <a:noFill/>
                    </a:ln>
                    <a:solidFill>
                      <a:srgbClr val="505050"/>
                    </a:solidFill>
                    <a:effectLst/>
                    <a:uLnTx/>
                    <a:uFillTx/>
                    <a:latin typeface="+mn-lt"/>
                    <a:ea typeface="+mn-ea"/>
                    <a:cs typeface="+mn-cs"/>
                  </a:endParaRPr>
                </a:p>
              </p:txBody>
            </p:sp>
            <p:sp>
              <p:nvSpPr>
                <p:cNvPr id="213" name="Rectangle: Rounded Corners 212">
                  <a:extLst>
                    <a:ext uri="{FF2B5EF4-FFF2-40B4-BE49-F238E27FC236}">
                      <a16:creationId xmlns:a16="http://schemas.microsoft.com/office/drawing/2014/main" id="{6AC5FE51-E9DB-43A6-84F6-3534FA7A8B14}"/>
                    </a:ext>
                  </a:extLst>
                </p:cNvPr>
                <p:cNvSpPr/>
                <p:nvPr/>
              </p:nvSpPr>
              <p:spPr>
                <a:xfrm>
                  <a:off x="3823827" y="4269274"/>
                  <a:ext cx="62293" cy="145564"/>
                </a:xfrm>
                <a:prstGeom prst="roundRect">
                  <a:avLst>
                    <a:gd name="adj" fmla="val 50000"/>
                  </a:avLst>
                </a:pr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i="0" u="none" strike="noStrike" kern="0" cap="none" spc="0" normalizeH="0" baseline="0" noProof="0" dirty="0">
                    <a:ln>
                      <a:noFill/>
                    </a:ln>
                    <a:solidFill>
                      <a:srgbClr val="505050"/>
                    </a:solidFill>
                    <a:effectLst/>
                    <a:uLnTx/>
                    <a:uFillTx/>
                    <a:latin typeface="+mn-lt"/>
                    <a:ea typeface="+mn-ea"/>
                    <a:cs typeface="+mn-cs"/>
                  </a:endParaRPr>
                </a:p>
              </p:txBody>
            </p:sp>
            <p:sp>
              <p:nvSpPr>
                <p:cNvPr id="214" name="Rectangle: Rounded Corners 213">
                  <a:extLst>
                    <a:ext uri="{FF2B5EF4-FFF2-40B4-BE49-F238E27FC236}">
                      <a16:creationId xmlns:a16="http://schemas.microsoft.com/office/drawing/2014/main" id="{910FD74E-8ACB-4110-92B4-73930AE2EFC7}"/>
                    </a:ext>
                  </a:extLst>
                </p:cNvPr>
                <p:cNvSpPr/>
                <p:nvPr/>
              </p:nvSpPr>
              <p:spPr>
                <a:xfrm>
                  <a:off x="3930983" y="4269274"/>
                  <a:ext cx="62293" cy="145564"/>
                </a:xfrm>
                <a:prstGeom prst="roundRect">
                  <a:avLst>
                    <a:gd name="adj" fmla="val 50000"/>
                  </a:avLst>
                </a:pr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i="0" u="none" strike="noStrike" kern="0" cap="none" spc="0" normalizeH="0" baseline="0" noProof="0" dirty="0">
                    <a:ln>
                      <a:noFill/>
                    </a:ln>
                    <a:solidFill>
                      <a:srgbClr val="505050"/>
                    </a:solidFill>
                    <a:effectLst/>
                    <a:uLnTx/>
                    <a:uFillTx/>
                    <a:latin typeface="+mn-lt"/>
                    <a:ea typeface="+mn-ea"/>
                    <a:cs typeface="+mn-cs"/>
                  </a:endParaRPr>
                </a:p>
              </p:txBody>
            </p:sp>
            <p:sp>
              <p:nvSpPr>
                <p:cNvPr id="215" name="Freeform: Shape 214">
                  <a:extLst>
                    <a:ext uri="{FF2B5EF4-FFF2-40B4-BE49-F238E27FC236}">
                      <a16:creationId xmlns:a16="http://schemas.microsoft.com/office/drawing/2014/main" id="{D631959B-3E94-46B6-86A8-63AF6BA38564}"/>
                    </a:ext>
                  </a:extLst>
                </p:cNvPr>
                <p:cNvSpPr/>
                <p:nvPr/>
              </p:nvSpPr>
              <p:spPr>
                <a:xfrm>
                  <a:off x="3742840" y="4062427"/>
                  <a:ext cx="323389" cy="409033"/>
                </a:xfrm>
                <a:custGeom>
                  <a:avLst/>
                  <a:gdLst>
                    <a:gd name="connsiteX0" fmla="*/ 54634 w 323389"/>
                    <a:gd name="connsiteY0" fmla="*/ 197003 h 409033"/>
                    <a:gd name="connsiteX1" fmla="*/ 275793 w 323389"/>
                    <a:gd name="connsiteY1" fmla="*/ 197003 h 409033"/>
                    <a:gd name="connsiteX2" fmla="*/ 295281 w 323389"/>
                    <a:gd name="connsiteY2" fmla="*/ 216491 h 409033"/>
                    <a:gd name="connsiteX3" fmla="*/ 275793 w 323389"/>
                    <a:gd name="connsiteY3" fmla="*/ 235979 h 409033"/>
                    <a:gd name="connsiteX4" fmla="*/ 178192 w 323389"/>
                    <a:gd name="connsiteY4" fmla="*/ 235979 h 409033"/>
                    <a:gd name="connsiteX5" fmla="*/ 178813 w 323389"/>
                    <a:gd name="connsiteY5" fmla="*/ 236600 h 409033"/>
                    <a:gd name="connsiteX6" fmla="*/ 178813 w 323389"/>
                    <a:gd name="connsiteY6" fmla="*/ 312624 h 409033"/>
                    <a:gd name="connsiteX7" fmla="*/ 317240 w 323389"/>
                    <a:gd name="connsiteY7" fmla="*/ 363485 h 409033"/>
                    <a:gd name="connsiteX8" fmla="*/ 322811 w 323389"/>
                    <a:gd name="connsiteY8" fmla="*/ 375529 h 409033"/>
                    <a:gd name="connsiteX9" fmla="*/ 319701 w 323389"/>
                    <a:gd name="connsiteY9" fmla="*/ 383994 h 409033"/>
                    <a:gd name="connsiteX10" fmla="*/ 319426 w 323389"/>
                    <a:gd name="connsiteY10" fmla="*/ 384121 h 409033"/>
                    <a:gd name="connsiteX11" fmla="*/ 321494 w 323389"/>
                    <a:gd name="connsiteY11" fmla="*/ 389114 h 409033"/>
                    <a:gd name="connsiteX12" fmla="*/ 301575 w 323389"/>
                    <a:gd name="connsiteY12" fmla="*/ 409033 h 409033"/>
                    <a:gd name="connsiteX13" fmla="*/ 281656 w 323389"/>
                    <a:gd name="connsiteY13" fmla="*/ 389114 h 409033"/>
                    <a:gd name="connsiteX14" fmla="*/ 284929 w 323389"/>
                    <a:gd name="connsiteY14" fmla="*/ 381214 h 409033"/>
                    <a:gd name="connsiteX15" fmla="*/ 163366 w 323389"/>
                    <a:gd name="connsiteY15" fmla="*/ 336548 h 409033"/>
                    <a:gd name="connsiteX16" fmla="*/ 37257 w 323389"/>
                    <a:gd name="connsiteY16" fmla="*/ 382884 h 409033"/>
                    <a:gd name="connsiteX17" fmla="*/ 39838 w 323389"/>
                    <a:gd name="connsiteY17" fmla="*/ 389114 h 409033"/>
                    <a:gd name="connsiteX18" fmla="*/ 19919 w 323389"/>
                    <a:gd name="connsiteY18" fmla="*/ 409033 h 409033"/>
                    <a:gd name="connsiteX19" fmla="*/ 0 w 323389"/>
                    <a:gd name="connsiteY19" fmla="*/ 389114 h 409033"/>
                    <a:gd name="connsiteX20" fmla="*/ 4723 w 323389"/>
                    <a:gd name="connsiteY20" fmla="*/ 377713 h 409033"/>
                    <a:gd name="connsiteX21" fmla="*/ 3920 w 323389"/>
                    <a:gd name="connsiteY21" fmla="*/ 375529 h 409033"/>
                    <a:gd name="connsiteX22" fmla="*/ 9492 w 323389"/>
                    <a:gd name="connsiteY22" fmla="*/ 363485 h 409033"/>
                    <a:gd name="connsiteX23" fmla="*/ 151615 w 323389"/>
                    <a:gd name="connsiteY23" fmla="*/ 311265 h 409033"/>
                    <a:gd name="connsiteX24" fmla="*/ 151615 w 323389"/>
                    <a:gd name="connsiteY24" fmla="*/ 236600 h 409033"/>
                    <a:gd name="connsiteX25" fmla="*/ 152236 w 323389"/>
                    <a:gd name="connsiteY25" fmla="*/ 235979 h 409033"/>
                    <a:gd name="connsiteX26" fmla="*/ 54634 w 323389"/>
                    <a:gd name="connsiteY26" fmla="*/ 235979 h 409033"/>
                    <a:gd name="connsiteX27" fmla="*/ 35146 w 323389"/>
                    <a:gd name="connsiteY27" fmla="*/ 216491 h 409033"/>
                    <a:gd name="connsiteX28" fmla="*/ 54634 w 323389"/>
                    <a:gd name="connsiteY28" fmla="*/ 197003 h 409033"/>
                    <a:gd name="connsiteX29" fmla="*/ 161115 w 323389"/>
                    <a:gd name="connsiteY29" fmla="*/ 3 h 409033"/>
                    <a:gd name="connsiteX30" fmla="*/ 251492 w 323389"/>
                    <a:gd name="connsiteY30" fmla="*/ 46977 h 409033"/>
                    <a:gd name="connsiteX31" fmla="*/ 278829 w 323389"/>
                    <a:gd name="connsiteY31" fmla="*/ 176649 h 409033"/>
                    <a:gd name="connsiteX32" fmla="*/ 270084 w 323389"/>
                    <a:gd name="connsiteY32" fmla="*/ 190251 h 409033"/>
                    <a:gd name="connsiteX33" fmla="*/ 55357 w 323389"/>
                    <a:gd name="connsiteY33" fmla="*/ 190737 h 409033"/>
                    <a:gd name="connsiteX34" fmla="*/ 45155 w 323389"/>
                    <a:gd name="connsiteY34" fmla="*/ 180535 h 409033"/>
                    <a:gd name="connsiteX35" fmla="*/ 70188 w 323389"/>
                    <a:gd name="connsiteY35" fmla="*/ 46977 h 409033"/>
                    <a:gd name="connsiteX36" fmla="*/ 161115 w 323389"/>
                    <a:gd name="connsiteY36" fmla="*/ 3 h 40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3389" h="409033">
                      <a:moveTo>
                        <a:pt x="54634" y="197003"/>
                      </a:moveTo>
                      <a:lnTo>
                        <a:pt x="275793" y="197003"/>
                      </a:lnTo>
                      <a:cubicBezTo>
                        <a:pt x="286556" y="197003"/>
                        <a:pt x="295281" y="205728"/>
                        <a:pt x="295281" y="216491"/>
                      </a:cubicBezTo>
                      <a:cubicBezTo>
                        <a:pt x="295281" y="227254"/>
                        <a:pt x="286556" y="235979"/>
                        <a:pt x="275793" y="235979"/>
                      </a:cubicBezTo>
                      <a:lnTo>
                        <a:pt x="178192" y="235979"/>
                      </a:lnTo>
                      <a:lnTo>
                        <a:pt x="178813" y="236600"/>
                      </a:lnTo>
                      <a:lnTo>
                        <a:pt x="178813" y="312624"/>
                      </a:lnTo>
                      <a:lnTo>
                        <a:pt x="317240" y="363485"/>
                      </a:lnTo>
                      <a:cubicBezTo>
                        <a:pt x="322104" y="365272"/>
                        <a:pt x="324598" y="370665"/>
                        <a:pt x="322811" y="375529"/>
                      </a:cubicBezTo>
                      <a:lnTo>
                        <a:pt x="319701" y="383994"/>
                      </a:lnTo>
                      <a:lnTo>
                        <a:pt x="319426" y="384121"/>
                      </a:lnTo>
                      <a:lnTo>
                        <a:pt x="321494" y="389114"/>
                      </a:lnTo>
                      <a:cubicBezTo>
                        <a:pt x="321494" y="400115"/>
                        <a:pt x="312576" y="409033"/>
                        <a:pt x="301575" y="409033"/>
                      </a:cubicBezTo>
                      <a:cubicBezTo>
                        <a:pt x="290574" y="409033"/>
                        <a:pt x="281656" y="400115"/>
                        <a:pt x="281656" y="389114"/>
                      </a:cubicBezTo>
                      <a:lnTo>
                        <a:pt x="284929" y="381214"/>
                      </a:lnTo>
                      <a:lnTo>
                        <a:pt x="163366" y="336548"/>
                      </a:lnTo>
                      <a:lnTo>
                        <a:pt x="37257" y="382884"/>
                      </a:lnTo>
                      <a:lnTo>
                        <a:pt x="39838" y="389114"/>
                      </a:lnTo>
                      <a:cubicBezTo>
                        <a:pt x="39838" y="400115"/>
                        <a:pt x="30920" y="409033"/>
                        <a:pt x="19919" y="409033"/>
                      </a:cubicBezTo>
                      <a:cubicBezTo>
                        <a:pt x="8918" y="409033"/>
                        <a:pt x="0" y="400115"/>
                        <a:pt x="0" y="389114"/>
                      </a:cubicBezTo>
                      <a:lnTo>
                        <a:pt x="4723" y="377713"/>
                      </a:lnTo>
                      <a:lnTo>
                        <a:pt x="3920" y="375529"/>
                      </a:lnTo>
                      <a:cubicBezTo>
                        <a:pt x="2133" y="370665"/>
                        <a:pt x="4627" y="365272"/>
                        <a:pt x="9492" y="363485"/>
                      </a:cubicBezTo>
                      <a:lnTo>
                        <a:pt x="151615" y="311265"/>
                      </a:lnTo>
                      <a:lnTo>
                        <a:pt x="151615" y="236600"/>
                      </a:lnTo>
                      <a:lnTo>
                        <a:pt x="152236" y="235979"/>
                      </a:lnTo>
                      <a:lnTo>
                        <a:pt x="54634" y="235979"/>
                      </a:lnTo>
                      <a:cubicBezTo>
                        <a:pt x="43871" y="235979"/>
                        <a:pt x="35146" y="227254"/>
                        <a:pt x="35146" y="216491"/>
                      </a:cubicBezTo>
                      <a:cubicBezTo>
                        <a:pt x="35146" y="205728"/>
                        <a:pt x="43871" y="197003"/>
                        <a:pt x="54634" y="197003"/>
                      </a:cubicBezTo>
                      <a:close/>
                      <a:moveTo>
                        <a:pt x="161115" y="3"/>
                      </a:moveTo>
                      <a:cubicBezTo>
                        <a:pt x="198297" y="-283"/>
                        <a:pt x="235387" y="15089"/>
                        <a:pt x="251492" y="46977"/>
                      </a:cubicBezTo>
                      <a:lnTo>
                        <a:pt x="278829" y="176649"/>
                      </a:lnTo>
                      <a:cubicBezTo>
                        <a:pt x="279800" y="182640"/>
                        <a:pt x="278343" y="189117"/>
                        <a:pt x="270084" y="190251"/>
                      </a:cubicBezTo>
                      <a:lnTo>
                        <a:pt x="55357" y="190737"/>
                      </a:lnTo>
                      <a:cubicBezTo>
                        <a:pt x="49527" y="189279"/>
                        <a:pt x="44669" y="190737"/>
                        <a:pt x="45155" y="180535"/>
                      </a:cubicBezTo>
                      <a:lnTo>
                        <a:pt x="70188" y="46977"/>
                      </a:lnTo>
                      <a:cubicBezTo>
                        <a:pt x="86660" y="16233"/>
                        <a:pt x="123934" y="289"/>
                        <a:pt x="161115" y="3"/>
                      </a:cubicBezTo>
                      <a:close/>
                    </a:path>
                  </a:pathLst>
                </a:cu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auto" latinLnBrk="0" hangingPunct="1">
                    <a:lnSpc>
                      <a:spcPct val="90000"/>
                    </a:lnSpc>
                    <a:spcBef>
                      <a:spcPts val="0"/>
                    </a:spcBef>
                    <a:spcAft>
                      <a:spcPts val="0"/>
                    </a:spcAft>
                    <a:buClrTx/>
                    <a:buSzTx/>
                    <a:buFontTx/>
                    <a:buNone/>
                    <a:tabLst/>
                    <a:defRPr/>
                  </a:pPr>
                  <a:endParaRPr kumimoji="0" lang="en-US" sz="2400" i="0" u="none" strike="noStrike" kern="0" cap="none" spc="0" normalizeH="0" baseline="0" noProof="0" dirty="0">
                    <a:ln>
                      <a:noFill/>
                    </a:ln>
                    <a:gradFill>
                      <a:gsLst>
                        <a:gs pos="0">
                          <a:srgbClr val="FFFFFF"/>
                        </a:gs>
                        <a:gs pos="100000">
                          <a:srgbClr val="FFFFFF"/>
                        </a:gs>
                      </a:gsLst>
                      <a:lin ang="5400000" scaled="0"/>
                    </a:gradFill>
                    <a:effectLst/>
                    <a:uLnTx/>
                    <a:uFillTx/>
                    <a:latin typeface="+mn-lt"/>
                    <a:ea typeface="Segoe UI" pitchFamily="34" charset="0"/>
                    <a:cs typeface="Segoe UI" pitchFamily="34" charset="0"/>
                  </a:endParaRPr>
                </a:p>
              </p:txBody>
            </p:sp>
          </p:grpSp>
        </p:grpSp>
      </p:grpSp>
      <p:sp>
        <p:nvSpPr>
          <p:cNvPr id="352" name="Rectangle 351">
            <a:extLst>
              <a:ext uri="{FF2B5EF4-FFF2-40B4-BE49-F238E27FC236}">
                <a16:creationId xmlns:a16="http://schemas.microsoft.com/office/drawing/2014/main" id="{2D62F893-DA84-470D-A563-DC57789B4477}"/>
              </a:ext>
            </a:extLst>
          </p:cNvPr>
          <p:cNvSpPr/>
          <p:nvPr/>
        </p:nvSpPr>
        <p:spPr>
          <a:xfrm>
            <a:off x="279443" y="2919404"/>
            <a:ext cx="588303" cy="205184"/>
          </a:xfrm>
          <a:prstGeom prst="rect">
            <a:avLst/>
          </a:prstGeom>
        </p:spPr>
        <p:txBody>
          <a:bodyPr wrap="none" lIns="0" tIns="0" rIns="0" bIns="0" anchor="ctr">
            <a:noAutofit/>
          </a:bodyPr>
          <a:lstStyle/>
          <a:p>
            <a:pPr defTabSz="685800" fontAlgn="auto">
              <a:spcBef>
                <a:spcPts val="0"/>
              </a:spcBef>
              <a:spcAft>
                <a:spcPts val="0"/>
              </a:spcAft>
            </a:pPr>
            <a:r>
              <a:rPr lang="en-US" sz="1000" dirty="0">
                <a:solidFill>
                  <a:srgbClr val="FF0000"/>
                </a:solidFill>
                <a:latin typeface="+mn-lt"/>
                <a:ea typeface="+mn-ea"/>
                <a:cs typeface="+mn-cs"/>
              </a:rPr>
              <a:t>Branch</a:t>
            </a:r>
          </a:p>
        </p:txBody>
      </p:sp>
      <p:grpSp>
        <p:nvGrpSpPr>
          <p:cNvPr id="380" name="Group 379">
            <a:extLst>
              <a:ext uri="{FF2B5EF4-FFF2-40B4-BE49-F238E27FC236}">
                <a16:creationId xmlns:a16="http://schemas.microsoft.com/office/drawing/2014/main" id="{657153B3-AAC4-49CA-A849-6C77EACE462E}"/>
              </a:ext>
            </a:extLst>
          </p:cNvPr>
          <p:cNvGrpSpPr/>
          <p:nvPr/>
        </p:nvGrpSpPr>
        <p:grpSpPr>
          <a:xfrm>
            <a:off x="265305" y="2918573"/>
            <a:ext cx="1393510" cy="1501233"/>
            <a:chOff x="58271" y="3401998"/>
            <a:chExt cx="944774" cy="1017808"/>
          </a:xfrm>
        </p:grpSpPr>
        <p:grpSp>
          <p:nvGrpSpPr>
            <p:cNvPr id="353" name="Group 352">
              <a:extLst>
                <a:ext uri="{FF2B5EF4-FFF2-40B4-BE49-F238E27FC236}">
                  <a16:creationId xmlns:a16="http://schemas.microsoft.com/office/drawing/2014/main" id="{049BD61F-081E-4F32-84C0-CD0F6E618F2E}"/>
                </a:ext>
              </a:extLst>
            </p:cNvPr>
            <p:cNvGrpSpPr/>
            <p:nvPr/>
          </p:nvGrpSpPr>
          <p:grpSpPr>
            <a:xfrm>
              <a:off x="58271" y="3524780"/>
              <a:ext cx="835910" cy="895026"/>
              <a:chOff x="8788396" y="3417888"/>
              <a:chExt cx="4803774" cy="5143500"/>
            </a:xfrm>
          </p:grpSpPr>
          <p:sp>
            <p:nvSpPr>
              <p:cNvPr id="354" name="Freeform 22">
                <a:extLst>
                  <a:ext uri="{FF2B5EF4-FFF2-40B4-BE49-F238E27FC236}">
                    <a16:creationId xmlns:a16="http://schemas.microsoft.com/office/drawing/2014/main" id="{843C141B-92CC-45EA-8ED8-5848023B87DD}"/>
                  </a:ext>
                </a:extLst>
              </p:cNvPr>
              <p:cNvSpPr>
                <a:spLocks/>
              </p:cNvSpPr>
              <p:nvPr/>
            </p:nvSpPr>
            <p:spPr bwMode="auto">
              <a:xfrm>
                <a:off x="8902700" y="3532188"/>
                <a:ext cx="4552950" cy="4948238"/>
              </a:xfrm>
              <a:custGeom>
                <a:avLst/>
                <a:gdLst>
                  <a:gd name="T0" fmla="*/ 0 w 2868"/>
                  <a:gd name="T1" fmla="*/ 866 h 3117"/>
                  <a:gd name="T2" fmla="*/ 1860 w 2868"/>
                  <a:gd name="T3" fmla="*/ 0 h 3117"/>
                  <a:gd name="T4" fmla="*/ 1882 w 2868"/>
                  <a:gd name="T5" fmla="*/ 675 h 3117"/>
                  <a:gd name="T6" fmla="*/ 2868 w 2868"/>
                  <a:gd name="T7" fmla="*/ 675 h 3117"/>
                  <a:gd name="T8" fmla="*/ 2868 w 2868"/>
                  <a:gd name="T9" fmla="*/ 3117 h 3117"/>
                  <a:gd name="T10" fmla="*/ 0 w 2868"/>
                  <a:gd name="T11" fmla="*/ 3117 h 3117"/>
                  <a:gd name="T12" fmla="*/ 0 w 2868"/>
                  <a:gd name="T13" fmla="*/ 866 h 3117"/>
                </a:gdLst>
                <a:ahLst/>
                <a:cxnLst>
                  <a:cxn ang="0">
                    <a:pos x="T0" y="T1"/>
                  </a:cxn>
                  <a:cxn ang="0">
                    <a:pos x="T2" y="T3"/>
                  </a:cxn>
                  <a:cxn ang="0">
                    <a:pos x="T4" y="T5"/>
                  </a:cxn>
                  <a:cxn ang="0">
                    <a:pos x="T6" y="T7"/>
                  </a:cxn>
                  <a:cxn ang="0">
                    <a:pos x="T8" y="T9"/>
                  </a:cxn>
                  <a:cxn ang="0">
                    <a:pos x="T10" y="T11"/>
                  </a:cxn>
                  <a:cxn ang="0">
                    <a:pos x="T12" y="T13"/>
                  </a:cxn>
                </a:cxnLst>
                <a:rect l="0" t="0" r="r" b="b"/>
                <a:pathLst>
                  <a:path w="2868" h="3117">
                    <a:moveTo>
                      <a:pt x="0" y="866"/>
                    </a:moveTo>
                    <a:lnTo>
                      <a:pt x="1860" y="0"/>
                    </a:lnTo>
                    <a:lnTo>
                      <a:pt x="1882" y="675"/>
                    </a:lnTo>
                    <a:lnTo>
                      <a:pt x="2868" y="675"/>
                    </a:lnTo>
                    <a:lnTo>
                      <a:pt x="2868" y="3117"/>
                    </a:lnTo>
                    <a:lnTo>
                      <a:pt x="0" y="3117"/>
                    </a:lnTo>
                    <a:lnTo>
                      <a:pt x="0" y="866"/>
                    </a:lnTo>
                    <a:close/>
                  </a:path>
                </a:pathLst>
              </a:custGeom>
              <a:solidFill>
                <a:srgbClr val="03729D"/>
              </a:solidFill>
              <a:ln w="9525">
                <a:solidFill>
                  <a:srgbClr val="049CD4">
                    <a:lumMod val="50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55" name="Rectangle 23">
                <a:extLst>
                  <a:ext uri="{FF2B5EF4-FFF2-40B4-BE49-F238E27FC236}">
                    <a16:creationId xmlns:a16="http://schemas.microsoft.com/office/drawing/2014/main" id="{5DD28B6B-CFA5-4ED4-8578-BEF2CA877EBB}"/>
                  </a:ext>
                </a:extLst>
              </p:cNvPr>
              <p:cNvSpPr>
                <a:spLocks noChangeArrowheads="1"/>
              </p:cNvSpPr>
              <p:nvPr/>
            </p:nvSpPr>
            <p:spPr bwMode="auto">
              <a:xfrm>
                <a:off x="9415463" y="5256213"/>
                <a:ext cx="688975" cy="806450"/>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56" name="Rectangle 24">
                <a:extLst>
                  <a:ext uri="{FF2B5EF4-FFF2-40B4-BE49-F238E27FC236}">
                    <a16:creationId xmlns:a16="http://schemas.microsoft.com/office/drawing/2014/main" id="{B8946714-DF53-4342-BD9A-DD720C2DDD58}"/>
                  </a:ext>
                </a:extLst>
              </p:cNvPr>
              <p:cNvSpPr>
                <a:spLocks noChangeArrowheads="1"/>
              </p:cNvSpPr>
              <p:nvPr/>
            </p:nvSpPr>
            <p:spPr bwMode="auto">
              <a:xfrm>
                <a:off x="10664827" y="5256214"/>
                <a:ext cx="688975" cy="806451"/>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57" name="Rectangle 25">
                <a:extLst>
                  <a:ext uri="{FF2B5EF4-FFF2-40B4-BE49-F238E27FC236}">
                    <a16:creationId xmlns:a16="http://schemas.microsoft.com/office/drawing/2014/main" id="{5E9D0ADB-09DF-4D3F-B40C-3571199EF6E6}"/>
                  </a:ext>
                </a:extLst>
              </p:cNvPr>
              <p:cNvSpPr>
                <a:spLocks noChangeArrowheads="1"/>
              </p:cNvSpPr>
              <p:nvPr/>
            </p:nvSpPr>
            <p:spPr bwMode="auto">
              <a:xfrm>
                <a:off x="12334875" y="5035551"/>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58" name="Rectangle 26">
                <a:extLst>
                  <a:ext uri="{FF2B5EF4-FFF2-40B4-BE49-F238E27FC236}">
                    <a16:creationId xmlns:a16="http://schemas.microsoft.com/office/drawing/2014/main" id="{42EC0639-894F-4F75-A91B-6D68C8EC9500}"/>
                  </a:ext>
                </a:extLst>
              </p:cNvPr>
              <p:cNvSpPr>
                <a:spLocks noChangeArrowheads="1"/>
              </p:cNvSpPr>
              <p:nvPr/>
            </p:nvSpPr>
            <p:spPr bwMode="auto">
              <a:xfrm>
                <a:off x="12334875" y="6149976"/>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59" name="Rectangle 27">
                <a:extLst>
                  <a:ext uri="{FF2B5EF4-FFF2-40B4-BE49-F238E27FC236}">
                    <a16:creationId xmlns:a16="http://schemas.microsoft.com/office/drawing/2014/main" id="{E5B17B33-EC45-48B3-A0CE-75BFFD47A3DC}"/>
                  </a:ext>
                </a:extLst>
              </p:cNvPr>
              <p:cNvSpPr>
                <a:spLocks noChangeArrowheads="1"/>
              </p:cNvSpPr>
              <p:nvPr/>
            </p:nvSpPr>
            <p:spPr bwMode="auto">
              <a:xfrm>
                <a:off x="12334875" y="7308851"/>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60" name="Rectangle 28">
                <a:extLst>
                  <a:ext uri="{FF2B5EF4-FFF2-40B4-BE49-F238E27FC236}">
                    <a16:creationId xmlns:a16="http://schemas.microsoft.com/office/drawing/2014/main" id="{718DB8F9-AB16-47D8-9B03-757C2688769C}"/>
                  </a:ext>
                </a:extLst>
              </p:cNvPr>
              <p:cNvSpPr>
                <a:spLocks noChangeArrowheads="1"/>
              </p:cNvSpPr>
              <p:nvPr/>
            </p:nvSpPr>
            <p:spPr bwMode="auto">
              <a:xfrm>
                <a:off x="9415463" y="6503988"/>
                <a:ext cx="688975" cy="804863"/>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61" name="Rectangle 29">
                <a:extLst>
                  <a:ext uri="{FF2B5EF4-FFF2-40B4-BE49-F238E27FC236}">
                    <a16:creationId xmlns:a16="http://schemas.microsoft.com/office/drawing/2014/main" id="{5A780F10-C994-4CFA-95C4-3C6AAAE571C1}"/>
                  </a:ext>
                </a:extLst>
              </p:cNvPr>
              <p:cNvSpPr>
                <a:spLocks noChangeArrowheads="1"/>
              </p:cNvSpPr>
              <p:nvPr/>
            </p:nvSpPr>
            <p:spPr bwMode="auto">
              <a:xfrm>
                <a:off x="10664825" y="6503988"/>
                <a:ext cx="688975" cy="804863"/>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sp>
            <p:nvSpPr>
              <p:cNvPr id="362" name="Freeform 30">
                <a:extLst>
                  <a:ext uri="{FF2B5EF4-FFF2-40B4-BE49-F238E27FC236}">
                    <a16:creationId xmlns:a16="http://schemas.microsoft.com/office/drawing/2014/main" id="{B6C305B1-8168-46CF-92AA-EAFF3E1EA72F}"/>
                  </a:ext>
                </a:extLst>
              </p:cNvPr>
              <p:cNvSpPr>
                <a:spLocks noEditPoints="1"/>
              </p:cNvSpPr>
              <p:nvPr/>
            </p:nvSpPr>
            <p:spPr bwMode="auto">
              <a:xfrm>
                <a:off x="8788396" y="3417888"/>
                <a:ext cx="4803774" cy="5143500"/>
              </a:xfrm>
              <a:custGeom>
                <a:avLst/>
                <a:gdLst>
                  <a:gd name="T0" fmla="*/ 33 w 3026"/>
                  <a:gd name="T1" fmla="*/ 875 h 3240"/>
                  <a:gd name="T2" fmla="*/ 0 w 3026"/>
                  <a:gd name="T3" fmla="*/ 936 h 3240"/>
                  <a:gd name="T4" fmla="*/ 33 w 3026"/>
                  <a:gd name="T5" fmla="*/ 3227 h 3240"/>
                  <a:gd name="T6" fmla="*/ 2967 w 3026"/>
                  <a:gd name="T7" fmla="*/ 3240 h 3240"/>
                  <a:gd name="T8" fmla="*/ 3026 w 3026"/>
                  <a:gd name="T9" fmla="*/ 3168 h 3240"/>
                  <a:gd name="T10" fmla="*/ 2993 w 3026"/>
                  <a:gd name="T11" fmla="*/ 660 h 3240"/>
                  <a:gd name="T12" fmla="*/ 2013 w 3026"/>
                  <a:gd name="T13" fmla="*/ 53 h 3240"/>
                  <a:gd name="T14" fmla="*/ 1947 w 3026"/>
                  <a:gd name="T15" fmla="*/ 0 h 3240"/>
                  <a:gd name="T16" fmla="*/ 1296 w 3026"/>
                  <a:gd name="T17" fmla="*/ 2723 h 3240"/>
                  <a:gd name="T18" fmla="*/ 1224 w 3026"/>
                  <a:gd name="T19" fmla="*/ 2664 h 3240"/>
                  <a:gd name="T20" fmla="*/ 734 w 3026"/>
                  <a:gd name="T21" fmla="*/ 2699 h 3240"/>
                  <a:gd name="T22" fmla="*/ 1873 w 3026"/>
                  <a:gd name="T23" fmla="*/ 184 h 3240"/>
                  <a:gd name="T24" fmla="*/ 2234 w 3026"/>
                  <a:gd name="T25" fmla="*/ 936 h 3240"/>
                  <a:gd name="T26" fmla="*/ 2162 w 3026"/>
                  <a:gd name="T27" fmla="*/ 997 h 3240"/>
                  <a:gd name="T28" fmla="*/ 2182 w 3026"/>
                  <a:gd name="T29" fmla="*/ 1491 h 3240"/>
                  <a:gd name="T30" fmla="*/ 2679 w 3026"/>
                  <a:gd name="T31" fmla="*/ 1512 h 3240"/>
                  <a:gd name="T32" fmla="*/ 2737 w 3026"/>
                  <a:gd name="T33" fmla="*/ 1440 h 3240"/>
                  <a:gd name="T34" fmla="*/ 2704 w 3026"/>
                  <a:gd name="T35" fmla="*/ 949 h 3240"/>
                  <a:gd name="T36" fmla="*/ 346 w 3026"/>
                  <a:gd name="T37" fmla="*/ 1083 h 3240"/>
                  <a:gd name="T38" fmla="*/ 289 w 3026"/>
                  <a:gd name="T39" fmla="*/ 1153 h 3240"/>
                  <a:gd name="T40" fmla="*/ 322 w 3026"/>
                  <a:gd name="T41" fmla="*/ 1716 h 3240"/>
                  <a:gd name="T42" fmla="*/ 892 w 3026"/>
                  <a:gd name="T43" fmla="*/ 1723 h 3240"/>
                  <a:gd name="T44" fmla="*/ 938 w 3026"/>
                  <a:gd name="T45" fmla="*/ 1153 h 3240"/>
                  <a:gd name="T46" fmla="*/ 892 w 3026"/>
                  <a:gd name="T47" fmla="*/ 1087 h 3240"/>
                  <a:gd name="T48" fmla="*/ 1125 w 3026"/>
                  <a:gd name="T49" fmla="*/ 1087 h 3240"/>
                  <a:gd name="T50" fmla="*/ 1081 w 3026"/>
                  <a:gd name="T51" fmla="*/ 1657 h 3240"/>
                  <a:gd name="T52" fmla="*/ 1125 w 3026"/>
                  <a:gd name="T53" fmla="*/ 1723 h 3240"/>
                  <a:gd name="T54" fmla="*/ 1697 w 3026"/>
                  <a:gd name="T55" fmla="*/ 1716 h 3240"/>
                  <a:gd name="T56" fmla="*/ 1730 w 3026"/>
                  <a:gd name="T57" fmla="*/ 1153 h 3240"/>
                  <a:gd name="T58" fmla="*/ 1671 w 3026"/>
                  <a:gd name="T59" fmla="*/ 1081 h 3240"/>
                  <a:gd name="T60" fmla="*/ 2305 w 3026"/>
                  <a:gd name="T61" fmla="*/ 1079 h 3240"/>
                  <a:gd name="T62" fmla="*/ 1585 w 3026"/>
                  <a:gd name="T63" fmla="*/ 1225 h 3240"/>
                  <a:gd name="T64" fmla="*/ 2206 w 3026"/>
                  <a:gd name="T65" fmla="*/ 1664 h 3240"/>
                  <a:gd name="T66" fmla="*/ 2162 w 3026"/>
                  <a:gd name="T67" fmla="*/ 2161 h 3240"/>
                  <a:gd name="T68" fmla="*/ 2206 w 3026"/>
                  <a:gd name="T69" fmla="*/ 2227 h 3240"/>
                  <a:gd name="T70" fmla="*/ 2704 w 3026"/>
                  <a:gd name="T71" fmla="*/ 2219 h 3240"/>
                  <a:gd name="T72" fmla="*/ 2737 w 3026"/>
                  <a:gd name="T73" fmla="*/ 1728 h 3240"/>
                  <a:gd name="T74" fmla="*/ 2679 w 3026"/>
                  <a:gd name="T75" fmla="*/ 1659 h 3240"/>
                  <a:gd name="T76" fmla="*/ 2305 w 3026"/>
                  <a:gd name="T77" fmla="*/ 1800 h 3240"/>
                  <a:gd name="T78" fmla="*/ 301 w 3026"/>
                  <a:gd name="T79" fmla="*/ 1909 h 3240"/>
                  <a:gd name="T80" fmla="*/ 294 w 3026"/>
                  <a:gd name="T81" fmla="*/ 2475 h 3240"/>
                  <a:gd name="T82" fmla="*/ 864 w 3026"/>
                  <a:gd name="T83" fmla="*/ 2521 h 3240"/>
                  <a:gd name="T84" fmla="*/ 930 w 3026"/>
                  <a:gd name="T85" fmla="*/ 2475 h 3240"/>
                  <a:gd name="T86" fmla="*/ 925 w 3026"/>
                  <a:gd name="T87" fmla="*/ 1905 h 3240"/>
                  <a:gd name="T88" fmla="*/ 1153 w 3026"/>
                  <a:gd name="T89" fmla="*/ 1872 h 3240"/>
                  <a:gd name="T90" fmla="*/ 1086 w 3026"/>
                  <a:gd name="T91" fmla="*/ 1920 h 3240"/>
                  <a:gd name="T92" fmla="*/ 1094 w 3026"/>
                  <a:gd name="T93" fmla="*/ 2488 h 3240"/>
                  <a:gd name="T94" fmla="*/ 1656 w 3026"/>
                  <a:gd name="T95" fmla="*/ 2521 h 3240"/>
                  <a:gd name="T96" fmla="*/ 1728 w 3026"/>
                  <a:gd name="T97" fmla="*/ 2462 h 3240"/>
                  <a:gd name="T98" fmla="*/ 1708 w 3026"/>
                  <a:gd name="T99" fmla="*/ 1894 h 3240"/>
                  <a:gd name="T100" fmla="*/ 792 w 3026"/>
                  <a:gd name="T101" fmla="*/ 2017 h 3240"/>
                  <a:gd name="T102" fmla="*/ 1224 w 3026"/>
                  <a:gd name="T103" fmla="*/ 2376 h 3240"/>
                  <a:gd name="T104" fmla="*/ 2184 w 3026"/>
                  <a:gd name="T105" fmla="*/ 2401 h 3240"/>
                  <a:gd name="T106" fmla="*/ 2162 w 3026"/>
                  <a:gd name="T107" fmla="*/ 2894 h 3240"/>
                  <a:gd name="T108" fmla="*/ 2234 w 3026"/>
                  <a:gd name="T109" fmla="*/ 2953 h 3240"/>
                  <a:gd name="T110" fmla="*/ 2725 w 3026"/>
                  <a:gd name="T111" fmla="*/ 2920 h 3240"/>
                  <a:gd name="T112" fmla="*/ 2732 w 3026"/>
                  <a:gd name="T113" fmla="*/ 2422 h 3240"/>
                  <a:gd name="T114" fmla="*/ 2234 w 3026"/>
                  <a:gd name="T115" fmla="*/ 2376 h 3240"/>
                  <a:gd name="T116" fmla="*/ 1153 w 3026"/>
                  <a:gd name="T117" fmla="*/ 2808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26" h="3240">
                    <a:moveTo>
                      <a:pt x="1947" y="0"/>
                    </a:moveTo>
                    <a:lnTo>
                      <a:pt x="1947" y="0"/>
                    </a:lnTo>
                    <a:lnTo>
                      <a:pt x="1930" y="2"/>
                    </a:lnTo>
                    <a:lnTo>
                      <a:pt x="1914" y="6"/>
                    </a:lnTo>
                    <a:lnTo>
                      <a:pt x="42" y="870"/>
                    </a:lnTo>
                    <a:lnTo>
                      <a:pt x="42" y="870"/>
                    </a:lnTo>
                    <a:lnTo>
                      <a:pt x="33" y="875"/>
                    </a:lnTo>
                    <a:lnTo>
                      <a:pt x="26" y="881"/>
                    </a:lnTo>
                    <a:lnTo>
                      <a:pt x="18" y="888"/>
                    </a:lnTo>
                    <a:lnTo>
                      <a:pt x="13" y="897"/>
                    </a:lnTo>
                    <a:lnTo>
                      <a:pt x="7" y="907"/>
                    </a:lnTo>
                    <a:lnTo>
                      <a:pt x="4" y="916"/>
                    </a:lnTo>
                    <a:lnTo>
                      <a:pt x="2" y="927"/>
                    </a:lnTo>
                    <a:lnTo>
                      <a:pt x="0" y="936"/>
                    </a:lnTo>
                    <a:lnTo>
                      <a:pt x="0" y="3168"/>
                    </a:lnTo>
                    <a:lnTo>
                      <a:pt x="0" y="3168"/>
                    </a:lnTo>
                    <a:lnTo>
                      <a:pt x="2" y="3183"/>
                    </a:lnTo>
                    <a:lnTo>
                      <a:pt x="7" y="3196"/>
                    </a:lnTo>
                    <a:lnTo>
                      <a:pt x="13" y="3209"/>
                    </a:lnTo>
                    <a:lnTo>
                      <a:pt x="22" y="3220"/>
                    </a:lnTo>
                    <a:lnTo>
                      <a:pt x="33" y="3227"/>
                    </a:lnTo>
                    <a:lnTo>
                      <a:pt x="46" y="3234"/>
                    </a:lnTo>
                    <a:lnTo>
                      <a:pt x="59" y="3240"/>
                    </a:lnTo>
                    <a:lnTo>
                      <a:pt x="74" y="3240"/>
                    </a:lnTo>
                    <a:lnTo>
                      <a:pt x="1945" y="3240"/>
                    </a:lnTo>
                    <a:lnTo>
                      <a:pt x="2952" y="3240"/>
                    </a:lnTo>
                    <a:lnTo>
                      <a:pt x="2952" y="3240"/>
                    </a:lnTo>
                    <a:lnTo>
                      <a:pt x="2967" y="3240"/>
                    </a:lnTo>
                    <a:lnTo>
                      <a:pt x="2982" y="3234"/>
                    </a:lnTo>
                    <a:lnTo>
                      <a:pt x="2993" y="3229"/>
                    </a:lnTo>
                    <a:lnTo>
                      <a:pt x="3004" y="3220"/>
                    </a:lnTo>
                    <a:lnTo>
                      <a:pt x="3013" y="3209"/>
                    </a:lnTo>
                    <a:lnTo>
                      <a:pt x="3019" y="3198"/>
                    </a:lnTo>
                    <a:lnTo>
                      <a:pt x="3024" y="3183"/>
                    </a:lnTo>
                    <a:lnTo>
                      <a:pt x="3026" y="3168"/>
                    </a:lnTo>
                    <a:lnTo>
                      <a:pt x="3026" y="721"/>
                    </a:lnTo>
                    <a:lnTo>
                      <a:pt x="3026" y="721"/>
                    </a:lnTo>
                    <a:lnTo>
                      <a:pt x="3024" y="706"/>
                    </a:lnTo>
                    <a:lnTo>
                      <a:pt x="3019" y="691"/>
                    </a:lnTo>
                    <a:lnTo>
                      <a:pt x="3013" y="680"/>
                    </a:lnTo>
                    <a:lnTo>
                      <a:pt x="3004" y="669"/>
                    </a:lnTo>
                    <a:lnTo>
                      <a:pt x="2993" y="660"/>
                    </a:lnTo>
                    <a:lnTo>
                      <a:pt x="2982" y="655"/>
                    </a:lnTo>
                    <a:lnTo>
                      <a:pt x="2967" y="649"/>
                    </a:lnTo>
                    <a:lnTo>
                      <a:pt x="2952" y="647"/>
                    </a:lnTo>
                    <a:lnTo>
                      <a:pt x="2017" y="647"/>
                    </a:lnTo>
                    <a:lnTo>
                      <a:pt x="2017" y="72"/>
                    </a:lnTo>
                    <a:lnTo>
                      <a:pt x="2017" y="72"/>
                    </a:lnTo>
                    <a:lnTo>
                      <a:pt x="2013" y="53"/>
                    </a:lnTo>
                    <a:lnTo>
                      <a:pt x="2008" y="39"/>
                    </a:lnTo>
                    <a:lnTo>
                      <a:pt x="2000" y="26"/>
                    </a:lnTo>
                    <a:lnTo>
                      <a:pt x="1991" y="17"/>
                    </a:lnTo>
                    <a:lnTo>
                      <a:pt x="1980" y="9"/>
                    </a:lnTo>
                    <a:lnTo>
                      <a:pt x="1969" y="4"/>
                    </a:lnTo>
                    <a:lnTo>
                      <a:pt x="1958" y="2"/>
                    </a:lnTo>
                    <a:lnTo>
                      <a:pt x="1947" y="0"/>
                    </a:lnTo>
                    <a:lnTo>
                      <a:pt x="1947" y="0"/>
                    </a:lnTo>
                    <a:close/>
                    <a:moveTo>
                      <a:pt x="1873" y="184"/>
                    </a:moveTo>
                    <a:lnTo>
                      <a:pt x="1873" y="3097"/>
                    </a:lnTo>
                    <a:lnTo>
                      <a:pt x="1296" y="3097"/>
                    </a:lnTo>
                    <a:lnTo>
                      <a:pt x="1296" y="2736"/>
                    </a:lnTo>
                    <a:lnTo>
                      <a:pt x="1296" y="2736"/>
                    </a:lnTo>
                    <a:lnTo>
                      <a:pt x="1296" y="2723"/>
                    </a:lnTo>
                    <a:lnTo>
                      <a:pt x="1291" y="2710"/>
                    </a:lnTo>
                    <a:lnTo>
                      <a:pt x="1285" y="2698"/>
                    </a:lnTo>
                    <a:lnTo>
                      <a:pt x="1276" y="2687"/>
                    </a:lnTo>
                    <a:lnTo>
                      <a:pt x="1265" y="2677"/>
                    </a:lnTo>
                    <a:lnTo>
                      <a:pt x="1252" y="2670"/>
                    </a:lnTo>
                    <a:lnTo>
                      <a:pt x="1239" y="2666"/>
                    </a:lnTo>
                    <a:lnTo>
                      <a:pt x="1224" y="2664"/>
                    </a:lnTo>
                    <a:lnTo>
                      <a:pt x="792" y="2664"/>
                    </a:lnTo>
                    <a:lnTo>
                      <a:pt x="792" y="2664"/>
                    </a:lnTo>
                    <a:lnTo>
                      <a:pt x="778" y="2666"/>
                    </a:lnTo>
                    <a:lnTo>
                      <a:pt x="765" y="2672"/>
                    </a:lnTo>
                    <a:lnTo>
                      <a:pt x="752" y="2679"/>
                    </a:lnTo>
                    <a:lnTo>
                      <a:pt x="741" y="2690"/>
                    </a:lnTo>
                    <a:lnTo>
                      <a:pt x="734" y="2699"/>
                    </a:lnTo>
                    <a:lnTo>
                      <a:pt x="726" y="2712"/>
                    </a:lnTo>
                    <a:lnTo>
                      <a:pt x="722" y="2725"/>
                    </a:lnTo>
                    <a:lnTo>
                      <a:pt x="721" y="2736"/>
                    </a:lnTo>
                    <a:lnTo>
                      <a:pt x="721" y="3097"/>
                    </a:lnTo>
                    <a:lnTo>
                      <a:pt x="145" y="3097"/>
                    </a:lnTo>
                    <a:lnTo>
                      <a:pt x="145" y="982"/>
                    </a:lnTo>
                    <a:lnTo>
                      <a:pt x="1873" y="184"/>
                    </a:lnTo>
                    <a:close/>
                    <a:moveTo>
                      <a:pt x="2017" y="793"/>
                    </a:moveTo>
                    <a:lnTo>
                      <a:pt x="2881" y="793"/>
                    </a:lnTo>
                    <a:lnTo>
                      <a:pt x="2881" y="3097"/>
                    </a:lnTo>
                    <a:lnTo>
                      <a:pt x="2017" y="3097"/>
                    </a:lnTo>
                    <a:lnTo>
                      <a:pt x="2017" y="793"/>
                    </a:lnTo>
                    <a:close/>
                    <a:moveTo>
                      <a:pt x="2234" y="936"/>
                    </a:moveTo>
                    <a:lnTo>
                      <a:pt x="2234" y="936"/>
                    </a:lnTo>
                    <a:lnTo>
                      <a:pt x="2219" y="938"/>
                    </a:lnTo>
                    <a:lnTo>
                      <a:pt x="2206" y="943"/>
                    </a:lnTo>
                    <a:lnTo>
                      <a:pt x="2193" y="951"/>
                    </a:lnTo>
                    <a:lnTo>
                      <a:pt x="2184" y="960"/>
                    </a:lnTo>
                    <a:lnTo>
                      <a:pt x="2175" y="971"/>
                    </a:lnTo>
                    <a:lnTo>
                      <a:pt x="2167" y="984"/>
                    </a:lnTo>
                    <a:lnTo>
                      <a:pt x="2162" y="997"/>
                    </a:lnTo>
                    <a:lnTo>
                      <a:pt x="2162" y="1008"/>
                    </a:lnTo>
                    <a:lnTo>
                      <a:pt x="2162" y="1440"/>
                    </a:lnTo>
                    <a:lnTo>
                      <a:pt x="2162" y="1440"/>
                    </a:lnTo>
                    <a:lnTo>
                      <a:pt x="2162" y="1455"/>
                    </a:lnTo>
                    <a:lnTo>
                      <a:pt x="2167" y="1467"/>
                    </a:lnTo>
                    <a:lnTo>
                      <a:pt x="2175" y="1480"/>
                    </a:lnTo>
                    <a:lnTo>
                      <a:pt x="2182" y="1491"/>
                    </a:lnTo>
                    <a:lnTo>
                      <a:pt x="2193" y="1499"/>
                    </a:lnTo>
                    <a:lnTo>
                      <a:pt x="2206" y="1506"/>
                    </a:lnTo>
                    <a:lnTo>
                      <a:pt x="2219" y="1512"/>
                    </a:lnTo>
                    <a:lnTo>
                      <a:pt x="2234" y="1512"/>
                    </a:lnTo>
                    <a:lnTo>
                      <a:pt x="2666" y="1512"/>
                    </a:lnTo>
                    <a:lnTo>
                      <a:pt x="2666" y="1512"/>
                    </a:lnTo>
                    <a:lnTo>
                      <a:pt x="2679" y="1512"/>
                    </a:lnTo>
                    <a:lnTo>
                      <a:pt x="2691" y="1506"/>
                    </a:lnTo>
                    <a:lnTo>
                      <a:pt x="2704" y="1499"/>
                    </a:lnTo>
                    <a:lnTo>
                      <a:pt x="2715" y="1491"/>
                    </a:lnTo>
                    <a:lnTo>
                      <a:pt x="2725" y="1480"/>
                    </a:lnTo>
                    <a:lnTo>
                      <a:pt x="2732" y="1467"/>
                    </a:lnTo>
                    <a:lnTo>
                      <a:pt x="2736" y="1455"/>
                    </a:lnTo>
                    <a:lnTo>
                      <a:pt x="2737" y="1440"/>
                    </a:lnTo>
                    <a:lnTo>
                      <a:pt x="2737" y="1008"/>
                    </a:lnTo>
                    <a:lnTo>
                      <a:pt x="2737" y="1008"/>
                    </a:lnTo>
                    <a:lnTo>
                      <a:pt x="2736" y="995"/>
                    </a:lnTo>
                    <a:lnTo>
                      <a:pt x="2732" y="982"/>
                    </a:lnTo>
                    <a:lnTo>
                      <a:pt x="2725" y="969"/>
                    </a:lnTo>
                    <a:lnTo>
                      <a:pt x="2715" y="958"/>
                    </a:lnTo>
                    <a:lnTo>
                      <a:pt x="2704" y="949"/>
                    </a:lnTo>
                    <a:lnTo>
                      <a:pt x="2691" y="941"/>
                    </a:lnTo>
                    <a:lnTo>
                      <a:pt x="2679" y="938"/>
                    </a:lnTo>
                    <a:lnTo>
                      <a:pt x="2666" y="936"/>
                    </a:lnTo>
                    <a:lnTo>
                      <a:pt x="2234" y="936"/>
                    </a:lnTo>
                    <a:close/>
                    <a:moveTo>
                      <a:pt x="360" y="1079"/>
                    </a:moveTo>
                    <a:lnTo>
                      <a:pt x="360" y="1079"/>
                    </a:lnTo>
                    <a:lnTo>
                      <a:pt x="346" y="1083"/>
                    </a:lnTo>
                    <a:lnTo>
                      <a:pt x="333" y="1087"/>
                    </a:lnTo>
                    <a:lnTo>
                      <a:pt x="320" y="1094"/>
                    </a:lnTo>
                    <a:lnTo>
                      <a:pt x="311" y="1105"/>
                    </a:lnTo>
                    <a:lnTo>
                      <a:pt x="301" y="1116"/>
                    </a:lnTo>
                    <a:lnTo>
                      <a:pt x="294" y="1127"/>
                    </a:lnTo>
                    <a:lnTo>
                      <a:pt x="290" y="1140"/>
                    </a:lnTo>
                    <a:lnTo>
                      <a:pt x="289" y="1153"/>
                    </a:lnTo>
                    <a:lnTo>
                      <a:pt x="289" y="1657"/>
                    </a:lnTo>
                    <a:lnTo>
                      <a:pt x="289" y="1657"/>
                    </a:lnTo>
                    <a:lnTo>
                      <a:pt x="290" y="1670"/>
                    </a:lnTo>
                    <a:lnTo>
                      <a:pt x="294" y="1684"/>
                    </a:lnTo>
                    <a:lnTo>
                      <a:pt x="301" y="1695"/>
                    </a:lnTo>
                    <a:lnTo>
                      <a:pt x="311" y="1706"/>
                    </a:lnTo>
                    <a:lnTo>
                      <a:pt x="322" y="1716"/>
                    </a:lnTo>
                    <a:lnTo>
                      <a:pt x="335" y="1723"/>
                    </a:lnTo>
                    <a:lnTo>
                      <a:pt x="347" y="1727"/>
                    </a:lnTo>
                    <a:lnTo>
                      <a:pt x="360" y="1728"/>
                    </a:lnTo>
                    <a:lnTo>
                      <a:pt x="864" y="1728"/>
                    </a:lnTo>
                    <a:lnTo>
                      <a:pt x="864" y="1728"/>
                    </a:lnTo>
                    <a:lnTo>
                      <a:pt x="879" y="1727"/>
                    </a:lnTo>
                    <a:lnTo>
                      <a:pt x="892" y="1723"/>
                    </a:lnTo>
                    <a:lnTo>
                      <a:pt x="904" y="1716"/>
                    </a:lnTo>
                    <a:lnTo>
                      <a:pt x="916" y="1706"/>
                    </a:lnTo>
                    <a:lnTo>
                      <a:pt x="925" y="1695"/>
                    </a:lnTo>
                    <a:lnTo>
                      <a:pt x="930" y="1684"/>
                    </a:lnTo>
                    <a:lnTo>
                      <a:pt x="936" y="1670"/>
                    </a:lnTo>
                    <a:lnTo>
                      <a:pt x="938" y="1657"/>
                    </a:lnTo>
                    <a:lnTo>
                      <a:pt x="938" y="1153"/>
                    </a:lnTo>
                    <a:lnTo>
                      <a:pt x="938" y="1153"/>
                    </a:lnTo>
                    <a:lnTo>
                      <a:pt x="936" y="1138"/>
                    </a:lnTo>
                    <a:lnTo>
                      <a:pt x="930" y="1125"/>
                    </a:lnTo>
                    <a:lnTo>
                      <a:pt x="925" y="1112"/>
                    </a:lnTo>
                    <a:lnTo>
                      <a:pt x="916" y="1101"/>
                    </a:lnTo>
                    <a:lnTo>
                      <a:pt x="904" y="1092"/>
                    </a:lnTo>
                    <a:lnTo>
                      <a:pt x="892" y="1087"/>
                    </a:lnTo>
                    <a:lnTo>
                      <a:pt x="879" y="1081"/>
                    </a:lnTo>
                    <a:lnTo>
                      <a:pt x="864" y="1079"/>
                    </a:lnTo>
                    <a:lnTo>
                      <a:pt x="360" y="1079"/>
                    </a:lnTo>
                    <a:close/>
                    <a:moveTo>
                      <a:pt x="1153" y="1079"/>
                    </a:moveTo>
                    <a:lnTo>
                      <a:pt x="1153" y="1079"/>
                    </a:lnTo>
                    <a:lnTo>
                      <a:pt x="1138" y="1083"/>
                    </a:lnTo>
                    <a:lnTo>
                      <a:pt x="1125" y="1087"/>
                    </a:lnTo>
                    <a:lnTo>
                      <a:pt x="1112" y="1094"/>
                    </a:lnTo>
                    <a:lnTo>
                      <a:pt x="1101" y="1105"/>
                    </a:lnTo>
                    <a:lnTo>
                      <a:pt x="1094" y="1116"/>
                    </a:lnTo>
                    <a:lnTo>
                      <a:pt x="1086" y="1127"/>
                    </a:lnTo>
                    <a:lnTo>
                      <a:pt x="1083" y="1140"/>
                    </a:lnTo>
                    <a:lnTo>
                      <a:pt x="1081" y="1153"/>
                    </a:lnTo>
                    <a:lnTo>
                      <a:pt x="1081" y="1657"/>
                    </a:lnTo>
                    <a:lnTo>
                      <a:pt x="1081" y="1657"/>
                    </a:lnTo>
                    <a:lnTo>
                      <a:pt x="1083" y="1670"/>
                    </a:lnTo>
                    <a:lnTo>
                      <a:pt x="1086" y="1684"/>
                    </a:lnTo>
                    <a:lnTo>
                      <a:pt x="1094" y="1695"/>
                    </a:lnTo>
                    <a:lnTo>
                      <a:pt x="1103" y="1706"/>
                    </a:lnTo>
                    <a:lnTo>
                      <a:pt x="1114" y="1716"/>
                    </a:lnTo>
                    <a:lnTo>
                      <a:pt x="1125" y="1723"/>
                    </a:lnTo>
                    <a:lnTo>
                      <a:pt x="1140" y="1727"/>
                    </a:lnTo>
                    <a:lnTo>
                      <a:pt x="1153" y="1728"/>
                    </a:lnTo>
                    <a:lnTo>
                      <a:pt x="1656" y="1728"/>
                    </a:lnTo>
                    <a:lnTo>
                      <a:pt x="1656" y="1728"/>
                    </a:lnTo>
                    <a:lnTo>
                      <a:pt x="1671" y="1727"/>
                    </a:lnTo>
                    <a:lnTo>
                      <a:pt x="1684" y="1723"/>
                    </a:lnTo>
                    <a:lnTo>
                      <a:pt x="1697" y="1716"/>
                    </a:lnTo>
                    <a:lnTo>
                      <a:pt x="1708" y="1706"/>
                    </a:lnTo>
                    <a:lnTo>
                      <a:pt x="1717" y="1695"/>
                    </a:lnTo>
                    <a:lnTo>
                      <a:pt x="1723" y="1684"/>
                    </a:lnTo>
                    <a:lnTo>
                      <a:pt x="1728" y="1670"/>
                    </a:lnTo>
                    <a:lnTo>
                      <a:pt x="1730" y="1657"/>
                    </a:lnTo>
                    <a:lnTo>
                      <a:pt x="1730" y="1153"/>
                    </a:lnTo>
                    <a:lnTo>
                      <a:pt x="1730" y="1153"/>
                    </a:lnTo>
                    <a:lnTo>
                      <a:pt x="1728" y="1138"/>
                    </a:lnTo>
                    <a:lnTo>
                      <a:pt x="1723" y="1125"/>
                    </a:lnTo>
                    <a:lnTo>
                      <a:pt x="1717" y="1112"/>
                    </a:lnTo>
                    <a:lnTo>
                      <a:pt x="1708" y="1101"/>
                    </a:lnTo>
                    <a:lnTo>
                      <a:pt x="1697" y="1092"/>
                    </a:lnTo>
                    <a:lnTo>
                      <a:pt x="1684" y="1087"/>
                    </a:lnTo>
                    <a:lnTo>
                      <a:pt x="1671" y="1081"/>
                    </a:lnTo>
                    <a:lnTo>
                      <a:pt x="1656" y="1079"/>
                    </a:lnTo>
                    <a:lnTo>
                      <a:pt x="1153" y="1079"/>
                    </a:lnTo>
                    <a:close/>
                    <a:moveTo>
                      <a:pt x="2305" y="1079"/>
                    </a:moveTo>
                    <a:lnTo>
                      <a:pt x="2594" y="1079"/>
                    </a:lnTo>
                    <a:lnTo>
                      <a:pt x="2594" y="1368"/>
                    </a:lnTo>
                    <a:lnTo>
                      <a:pt x="2305" y="1368"/>
                    </a:lnTo>
                    <a:lnTo>
                      <a:pt x="2305" y="1079"/>
                    </a:lnTo>
                    <a:close/>
                    <a:moveTo>
                      <a:pt x="432" y="1225"/>
                    </a:moveTo>
                    <a:lnTo>
                      <a:pt x="792" y="1225"/>
                    </a:lnTo>
                    <a:lnTo>
                      <a:pt x="792" y="1585"/>
                    </a:lnTo>
                    <a:lnTo>
                      <a:pt x="432" y="1585"/>
                    </a:lnTo>
                    <a:lnTo>
                      <a:pt x="432" y="1225"/>
                    </a:lnTo>
                    <a:close/>
                    <a:moveTo>
                      <a:pt x="1224" y="1225"/>
                    </a:moveTo>
                    <a:lnTo>
                      <a:pt x="1585" y="1225"/>
                    </a:lnTo>
                    <a:lnTo>
                      <a:pt x="1585" y="1585"/>
                    </a:lnTo>
                    <a:lnTo>
                      <a:pt x="1224" y="1585"/>
                    </a:lnTo>
                    <a:lnTo>
                      <a:pt x="1224" y="1225"/>
                    </a:lnTo>
                    <a:close/>
                    <a:moveTo>
                      <a:pt x="2234" y="1657"/>
                    </a:moveTo>
                    <a:lnTo>
                      <a:pt x="2234" y="1657"/>
                    </a:lnTo>
                    <a:lnTo>
                      <a:pt x="2219" y="1659"/>
                    </a:lnTo>
                    <a:lnTo>
                      <a:pt x="2206" y="1664"/>
                    </a:lnTo>
                    <a:lnTo>
                      <a:pt x="2193" y="1671"/>
                    </a:lnTo>
                    <a:lnTo>
                      <a:pt x="2184" y="1681"/>
                    </a:lnTo>
                    <a:lnTo>
                      <a:pt x="2175" y="1692"/>
                    </a:lnTo>
                    <a:lnTo>
                      <a:pt x="2167" y="1703"/>
                    </a:lnTo>
                    <a:lnTo>
                      <a:pt x="2162" y="1716"/>
                    </a:lnTo>
                    <a:lnTo>
                      <a:pt x="2162" y="1728"/>
                    </a:lnTo>
                    <a:lnTo>
                      <a:pt x="2162" y="2161"/>
                    </a:lnTo>
                    <a:lnTo>
                      <a:pt x="2162" y="2161"/>
                    </a:lnTo>
                    <a:lnTo>
                      <a:pt x="2162" y="2175"/>
                    </a:lnTo>
                    <a:lnTo>
                      <a:pt x="2167" y="2188"/>
                    </a:lnTo>
                    <a:lnTo>
                      <a:pt x="2175" y="2199"/>
                    </a:lnTo>
                    <a:lnTo>
                      <a:pt x="2182" y="2210"/>
                    </a:lnTo>
                    <a:lnTo>
                      <a:pt x="2193" y="2219"/>
                    </a:lnTo>
                    <a:lnTo>
                      <a:pt x="2206" y="2227"/>
                    </a:lnTo>
                    <a:lnTo>
                      <a:pt x="2219" y="2230"/>
                    </a:lnTo>
                    <a:lnTo>
                      <a:pt x="2234" y="2232"/>
                    </a:lnTo>
                    <a:lnTo>
                      <a:pt x="2666" y="2232"/>
                    </a:lnTo>
                    <a:lnTo>
                      <a:pt x="2666" y="2232"/>
                    </a:lnTo>
                    <a:lnTo>
                      <a:pt x="2679" y="2230"/>
                    </a:lnTo>
                    <a:lnTo>
                      <a:pt x="2691" y="2227"/>
                    </a:lnTo>
                    <a:lnTo>
                      <a:pt x="2704" y="2219"/>
                    </a:lnTo>
                    <a:lnTo>
                      <a:pt x="2715" y="2210"/>
                    </a:lnTo>
                    <a:lnTo>
                      <a:pt x="2725" y="2199"/>
                    </a:lnTo>
                    <a:lnTo>
                      <a:pt x="2732" y="2188"/>
                    </a:lnTo>
                    <a:lnTo>
                      <a:pt x="2736" y="2175"/>
                    </a:lnTo>
                    <a:lnTo>
                      <a:pt x="2737" y="2161"/>
                    </a:lnTo>
                    <a:lnTo>
                      <a:pt x="2737" y="1728"/>
                    </a:lnTo>
                    <a:lnTo>
                      <a:pt x="2737" y="1728"/>
                    </a:lnTo>
                    <a:lnTo>
                      <a:pt x="2736" y="1714"/>
                    </a:lnTo>
                    <a:lnTo>
                      <a:pt x="2732" y="1701"/>
                    </a:lnTo>
                    <a:lnTo>
                      <a:pt x="2725" y="1690"/>
                    </a:lnTo>
                    <a:lnTo>
                      <a:pt x="2715" y="1679"/>
                    </a:lnTo>
                    <a:lnTo>
                      <a:pt x="2704" y="1670"/>
                    </a:lnTo>
                    <a:lnTo>
                      <a:pt x="2691" y="1662"/>
                    </a:lnTo>
                    <a:lnTo>
                      <a:pt x="2679" y="1659"/>
                    </a:lnTo>
                    <a:lnTo>
                      <a:pt x="2666" y="1657"/>
                    </a:lnTo>
                    <a:lnTo>
                      <a:pt x="2234" y="1657"/>
                    </a:lnTo>
                    <a:close/>
                    <a:moveTo>
                      <a:pt x="2305" y="1800"/>
                    </a:moveTo>
                    <a:lnTo>
                      <a:pt x="2594" y="1800"/>
                    </a:lnTo>
                    <a:lnTo>
                      <a:pt x="2594" y="2089"/>
                    </a:lnTo>
                    <a:lnTo>
                      <a:pt x="2305" y="2089"/>
                    </a:lnTo>
                    <a:lnTo>
                      <a:pt x="2305" y="1800"/>
                    </a:lnTo>
                    <a:close/>
                    <a:moveTo>
                      <a:pt x="360" y="1872"/>
                    </a:moveTo>
                    <a:lnTo>
                      <a:pt x="360" y="1872"/>
                    </a:lnTo>
                    <a:lnTo>
                      <a:pt x="346" y="1874"/>
                    </a:lnTo>
                    <a:lnTo>
                      <a:pt x="333" y="1879"/>
                    </a:lnTo>
                    <a:lnTo>
                      <a:pt x="320" y="1887"/>
                    </a:lnTo>
                    <a:lnTo>
                      <a:pt x="311" y="1898"/>
                    </a:lnTo>
                    <a:lnTo>
                      <a:pt x="301" y="1909"/>
                    </a:lnTo>
                    <a:lnTo>
                      <a:pt x="294" y="1920"/>
                    </a:lnTo>
                    <a:lnTo>
                      <a:pt x="290" y="1933"/>
                    </a:lnTo>
                    <a:lnTo>
                      <a:pt x="289" y="1944"/>
                    </a:lnTo>
                    <a:lnTo>
                      <a:pt x="289" y="2449"/>
                    </a:lnTo>
                    <a:lnTo>
                      <a:pt x="289" y="2449"/>
                    </a:lnTo>
                    <a:lnTo>
                      <a:pt x="290" y="2462"/>
                    </a:lnTo>
                    <a:lnTo>
                      <a:pt x="294" y="2475"/>
                    </a:lnTo>
                    <a:lnTo>
                      <a:pt x="301" y="2488"/>
                    </a:lnTo>
                    <a:lnTo>
                      <a:pt x="311" y="2499"/>
                    </a:lnTo>
                    <a:lnTo>
                      <a:pt x="322" y="2508"/>
                    </a:lnTo>
                    <a:lnTo>
                      <a:pt x="335" y="2516"/>
                    </a:lnTo>
                    <a:lnTo>
                      <a:pt x="347" y="2519"/>
                    </a:lnTo>
                    <a:lnTo>
                      <a:pt x="360" y="2521"/>
                    </a:lnTo>
                    <a:lnTo>
                      <a:pt x="864" y="2521"/>
                    </a:lnTo>
                    <a:lnTo>
                      <a:pt x="864" y="2521"/>
                    </a:lnTo>
                    <a:lnTo>
                      <a:pt x="879" y="2519"/>
                    </a:lnTo>
                    <a:lnTo>
                      <a:pt x="892" y="2516"/>
                    </a:lnTo>
                    <a:lnTo>
                      <a:pt x="904" y="2508"/>
                    </a:lnTo>
                    <a:lnTo>
                      <a:pt x="916" y="2499"/>
                    </a:lnTo>
                    <a:lnTo>
                      <a:pt x="925" y="2488"/>
                    </a:lnTo>
                    <a:lnTo>
                      <a:pt x="930" y="2475"/>
                    </a:lnTo>
                    <a:lnTo>
                      <a:pt x="936" y="2462"/>
                    </a:lnTo>
                    <a:lnTo>
                      <a:pt x="938" y="2449"/>
                    </a:lnTo>
                    <a:lnTo>
                      <a:pt x="938" y="1944"/>
                    </a:lnTo>
                    <a:lnTo>
                      <a:pt x="938" y="1944"/>
                    </a:lnTo>
                    <a:lnTo>
                      <a:pt x="936" y="1931"/>
                    </a:lnTo>
                    <a:lnTo>
                      <a:pt x="930" y="1918"/>
                    </a:lnTo>
                    <a:lnTo>
                      <a:pt x="925" y="1905"/>
                    </a:lnTo>
                    <a:lnTo>
                      <a:pt x="916" y="1894"/>
                    </a:lnTo>
                    <a:lnTo>
                      <a:pt x="904" y="1885"/>
                    </a:lnTo>
                    <a:lnTo>
                      <a:pt x="892" y="1879"/>
                    </a:lnTo>
                    <a:lnTo>
                      <a:pt x="879" y="1874"/>
                    </a:lnTo>
                    <a:lnTo>
                      <a:pt x="864" y="1872"/>
                    </a:lnTo>
                    <a:lnTo>
                      <a:pt x="360" y="1872"/>
                    </a:lnTo>
                    <a:close/>
                    <a:moveTo>
                      <a:pt x="1153" y="1872"/>
                    </a:moveTo>
                    <a:lnTo>
                      <a:pt x="1153" y="1872"/>
                    </a:lnTo>
                    <a:lnTo>
                      <a:pt x="1138" y="1874"/>
                    </a:lnTo>
                    <a:lnTo>
                      <a:pt x="1125" y="1879"/>
                    </a:lnTo>
                    <a:lnTo>
                      <a:pt x="1112" y="1887"/>
                    </a:lnTo>
                    <a:lnTo>
                      <a:pt x="1101" y="1898"/>
                    </a:lnTo>
                    <a:lnTo>
                      <a:pt x="1094" y="1909"/>
                    </a:lnTo>
                    <a:lnTo>
                      <a:pt x="1086" y="1920"/>
                    </a:lnTo>
                    <a:lnTo>
                      <a:pt x="1083" y="1933"/>
                    </a:lnTo>
                    <a:lnTo>
                      <a:pt x="1081" y="1944"/>
                    </a:lnTo>
                    <a:lnTo>
                      <a:pt x="1081" y="2449"/>
                    </a:lnTo>
                    <a:lnTo>
                      <a:pt x="1081" y="2449"/>
                    </a:lnTo>
                    <a:lnTo>
                      <a:pt x="1083" y="2462"/>
                    </a:lnTo>
                    <a:lnTo>
                      <a:pt x="1086" y="2475"/>
                    </a:lnTo>
                    <a:lnTo>
                      <a:pt x="1094" y="2488"/>
                    </a:lnTo>
                    <a:lnTo>
                      <a:pt x="1103" y="2499"/>
                    </a:lnTo>
                    <a:lnTo>
                      <a:pt x="1114" y="2508"/>
                    </a:lnTo>
                    <a:lnTo>
                      <a:pt x="1125" y="2516"/>
                    </a:lnTo>
                    <a:lnTo>
                      <a:pt x="1140" y="2519"/>
                    </a:lnTo>
                    <a:lnTo>
                      <a:pt x="1153" y="2521"/>
                    </a:lnTo>
                    <a:lnTo>
                      <a:pt x="1656" y="2521"/>
                    </a:lnTo>
                    <a:lnTo>
                      <a:pt x="1656" y="2521"/>
                    </a:lnTo>
                    <a:lnTo>
                      <a:pt x="1671" y="2519"/>
                    </a:lnTo>
                    <a:lnTo>
                      <a:pt x="1684" y="2516"/>
                    </a:lnTo>
                    <a:lnTo>
                      <a:pt x="1697" y="2508"/>
                    </a:lnTo>
                    <a:lnTo>
                      <a:pt x="1708" y="2499"/>
                    </a:lnTo>
                    <a:lnTo>
                      <a:pt x="1717" y="2488"/>
                    </a:lnTo>
                    <a:lnTo>
                      <a:pt x="1723" y="2475"/>
                    </a:lnTo>
                    <a:lnTo>
                      <a:pt x="1728" y="2462"/>
                    </a:lnTo>
                    <a:lnTo>
                      <a:pt x="1730" y="2449"/>
                    </a:lnTo>
                    <a:lnTo>
                      <a:pt x="1730" y="1944"/>
                    </a:lnTo>
                    <a:lnTo>
                      <a:pt x="1730" y="1944"/>
                    </a:lnTo>
                    <a:lnTo>
                      <a:pt x="1728" y="1931"/>
                    </a:lnTo>
                    <a:lnTo>
                      <a:pt x="1723" y="1918"/>
                    </a:lnTo>
                    <a:lnTo>
                      <a:pt x="1717" y="1905"/>
                    </a:lnTo>
                    <a:lnTo>
                      <a:pt x="1708" y="1894"/>
                    </a:lnTo>
                    <a:lnTo>
                      <a:pt x="1697" y="1885"/>
                    </a:lnTo>
                    <a:lnTo>
                      <a:pt x="1684" y="1879"/>
                    </a:lnTo>
                    <a:lnTo>
                      <a:pt x="1671" y="1874"/>
                    </a:lnTo>
                    <a:lnTo>
                      <a:pt x="1656" y="1872"/>
                    </a:lnTo>
                    <a:lnTo>
                      <a:pt x="1153" y="1872"/>
                    </a:lnTo>
                    <a:close/>
                    <a:moveTo>
                      <a:pt x="432" y="2017"/>
                    </a:moveTo>
                    <a:lnTo>
                      <a:pt x="792" y="2017"/>
                    </a:lnTo>
                    <a:lnTo>
                      <a:pt x="792" y="2376"/>
                    </a:lnTo>
                    <a:lnTo>
                      <a:pt x="432" y="2376"/>
                    </a:lnTo>
                    <a:lnTo>
                      <a:pt x="432" y="2017"/>
                    </a:lnTo>
                    <a:close/>
                    <a:moveTo>
                      <a:pt x="1224" y="2017"/>
                    </a:moveTo>
                    <a:lnTo>
                      <a:pt x="1585" y="2017"/>
                    </a:lnTo>
                    <a:lnTo>
                      <a:pt x="1585" y="2376"/>
                    </a:lnTo>
                    <a:lnTo>
                      <a:pt x="1224" y="2376"/>
                    </a:lnTo>
                    <a:lnTo>
                      <a:pt x="1224" y="2017"/>
                    </a:lnTo>
                    <a:close/>
                    <a:moveTo>
                      <a:pt x="2234" y="2376"/>
                    </a:moveTo>
                    <a:lnTo>
                      <a:pt x="2234" y="2376"/>
                    </a:lnTo>
                    <a:lnTo>
                      <a:pt x="2219" y="2379"/>
                    </a:lnTo>
                    <a:lnTo>
                      <a:pt x="2206" y="2383"/>
                    </a:lnTo>
                    <a:lnTo>
                      <a:pt x="2193" y="2392"/>
                    </a:lnTo>
                    <a:lnTo>
                      <a:pt x="2184" y="2401"/>
                    </a:lnTo>
                    <a:lnTo>
                      <a:pt x="2175" y="2413"/>
                    </a:lnTo>
                    <a:lnTo>
                      <a:pt x="2167" y="2424"/>
                    </a:lnTo>
                    <a:lnTo>
                      <a:pt x="2162" y="2436"/>
                    </a:lnTo>
                    <a:lnTo>
                      <a:pt x="2162" y="2449"/>
                    </a:lnTo>
                    <a:lnTo>
                      <a:pt x="2162" y="2881"/>
                    </a:lnTo>
                    <a:lnTo>
                      <a:pt x="2162" y="2881"/>
                    </a:lnTo>
                    <a:lnTo>
                      <a:pt x="2162" y="2894"/>
                    </a:lnTo>
                    <a:lnTo>
                      <a:pt x="2167" y="2907"/>
                    </a:lnTo>
                    <a:lnTo>
                      <a:pt x="2175" y="2920"/>
                    </a:lnTo>
                    <a:lnTo>
                      <a:pt x="2182" y="2931"/>
                    </a:lnTo>
                    <a:lnTo>
                      <a:pt x="2193" y="2940"/>
                    </a:lnTo>
                    <a:lnTo>
                      <a:pt x="2206" y="2948"/>
                    </a:lnTo>
                    <a:lnTo>
                      <a:pt x="2219" y="2951"/>
                    </a:lnTo>
                    <a:lnTo>
                      <a:pt x="2234" y="2953"/>
                    </a:lnTo>
                    <a:lnTo>
                      <a:pt x="2666" y="2953"/>
                    </a:lnTo>
                    <a:lnTo>
                      <a:pt x="2666" y="2953"/>
                    </a:lnTo>
                    <a:lnTo>
                      <a:pt x="2679" y="2951"/>
                    </a:lnTo>
                    <a:lnTo>
                      <a:pt x="2691" y="2948"/>
                    </a:lnTo>
                    <a:lnTo>
                      <a:pt x="2704" y="2940"/>
                    </a:lnTo>
                    <a:lnTo>
                      <a:pt x="2715" y="2931"/>
                    </a:lnTo>
                    <a:lnTo>
                      <a:pt x="2725" y="2920"/>
                    </a:lnTo>
                    <a:lnTo>
                      <a:pt x="2732" y="2907"/>
                    </a:lnTo>
                    <a:lnTo>
                      <a:pt x="2736" y="2894"/>
                    </a:lnTo>
                    <a:lnTo>
                      <a:pt x="2737" y="2881"/>
                    </a:lnTo>
                    <a:lnTo>
                      <a:pt x="2737" y="2449"/>
                    </a:lnTo>
                    <a:lnTo>
                      <a:pt x="2737" y="2449"/>
                    </a:lnTo>
                    <a:lnTo>
                      <a:pt x="2736" y="2435"/>
                    </a:lnTo>
                    <a:lnTo>
                      <a:pt x="2732" y="2422"/>
                    </a:lnTo>
                    <a:lnTo>
                      <a:pt x="2725" y="2409"/>
                    </a:lnTo>
                    <a:lnTo>
                      <a:pt x="2715" y="2398"/>
                    </a:lnTo>
                    <a:lnTo>
                      <a:pt x="2704" y="2389"/>
                    </a:lnTo>
                    <a:lnTo>
                      <a:pt x="2691" y="2383"/>
                    </a:lnTo>
                    <a:lnTo>
                      <a:pt x="2679" y="2378"/>
                    </a:lnTo>
                    <a:lnTo>
                      <a:pt x="2666" y="2376"/>
                    </a:lnTo>
                    <a:lnTo>
                      <a:pt x="2234" y="2376"/>
                    </a:lnTo>
                    <a:close/>
                    <a:moveTo>
                      <a:pt x="2305" y="2521"/>
                    </a:moveTo>
                    <a:lnTo>
                      <a:pt x="2594" y="2521"/>
                    </a:lnTo>
                    <a:lnTo>
                      <a:pt x="2594" y="2808"/>
                    </a:lnTo>
                    <a:lnTo>
                      <a:pt x="2305" y="2808"/>
                    </a:lnTo>
                    <a:lnTo>
                      <a:pt x="2305" y="2521"/>
                    </a:lnTo>
                    <a:close/>
                    <a:moveTo>
                      <a:pt x="864" y="2808"/>
                    </a:moveTo>
                    <a:lnTo>
                      <a:pt x="1153" y="2808"/>
                    </a:lnTo>
                    <a:lnTo>
                      <a:pt x="1153" y="3097"/>
                    </a:lnTo>
                    <a:lnTo>
                      <a:pt x="864" y="3097"/>
                    </a:lnTo>
                    <a:lnTo>
                      <a:pt x="864" y="2808"/>
                    </a:lnTo>
                    <a:close/>
                  </a:path>
                </a:pathLst>
              </a:custGeom>
              <a:solidFill>
                <a:srgbClr val="049CD4">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mn-lt"/>
                  <a:ea typeface="+mn-ea"/>
                  <a:cs typeface="+mn-cs"/>
                </a:endParaRPr>
              </a:p>
            </p:txBody>
          </p:sp>
        </p:grpSp>
        <p:grpSp>
          <p:nvGrpSpPr>
            <p:cNvPr id="363" name="Group 362">
              <a:extLst>
                <a:ext uri="{FF2B5EF4-FFF2-40B4-BE49-F238E27FC236}">
                  <a16:creationId xmlns:a16="http://schemas.microsoft.com/office/drawing/2014/main" id="{1866FA94-4998-4742-888A-E9219E6B6C62}"/>
                </a:ext>
              </a:extLst>
            </p:cNvPr>
            <p:cNvGrpSpPr/>
            <p:nvPr/>
          </p:nvGrpSpPr>
          <p:grpSpPr>
            <a:xfrm>
              <a:off x="719187" y="3520347"/>
              <a:ext cx="283858" cy="283858"/>
              <a:chOff x="2453767" y="2440976"/>
              <a:chExt cx="499861" cy="499861"/>
            </a:xfrm>
          </p:grpSpPr>
          <p:sp>
            <p:nvSpPr>
              <p:cNvPr id="364" name="Oval 363">
                <a:extLst>
                  <a:ext uri="{FF2B5EF4-FFF2-40B4-BE49-F238E27FC236}">
                    <a16:creationId xmlns:a16="http://schemas.microsoft.com/office/drawing/2014/main" id="{53CD3FCD-3BE0-401C-8718-CB8C03591546}"/>
                  </a:ext>
                </a:extLst>
              </p:cNvPr>
              <p:cNvSpPr/>
              <p:nvPr/>
            </p:nvSpPr>
            <p:spPr>
              <a:xfrm>
                <a:off x="2453767" y="2440976"/>
                <a:ext cx="499861" cy="499861"/>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mn-lt"/>
                  <a:ea typeface="+mn-ea"/>
                  <a:cs typeface="+mn-cs"/>
                </a:endParaRPr>
              </a:p>
            </p:txBody>
          </p:sp>
          <p:grpSp>
            <p:nvGrpSpPr>
              <p:cNvPr id="365" name="Group 364">
                <a:extLst>
                  <a:ext uri="{FF2B5EF4-FFF2-40B4-BE49-F238E27FC236}">
                    <a16:creationId xmlns:a16="http://schemas.microsoft.com/office/drawing/2014/main" id="{D3ABAD7E-234C-4D1C-9F80-1E992FF9A39A}"/>
                  </a:ext>
                </a:extLst>
              </p:cNvPr>
              <p:cNvGrpSpPr/>
              <p:nvPr/>
            </p:nvGrpSpPr>
            <p:grpSpPr>
              <a:xfrm>
                <a:off x="2549661" y="2583636"/>
                <a:ext cx="310869" cy="228794"/>
                <a:chOff x="5184662" y="2694894"/>
                <a:chExt cx="164415" cy="121006"/>
              </a:xfrm>
            </p:grpSpPr>
            <p:sp>
              <p:nvSpPr>
                <p:cNvPr id="366" name="Rectangle 49">
                  <a:extLst>
                    <a:ext uri="{FF2B5EF4-FFF2-40B4-BE49-F238E27FC236}">
                      <a16:creationId xmlns:a16="http://schemas.microsoft.com/office/drawing/2014/main" id="{B8C84F32-E6C1-4212-B4F9-4A13B86DBD8A}"/>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sp>
              <p:nvSpPr>
                <p:cNvPr id="367" name="Rectangle 50">
                  <a:extLst>
                    <a:ext uri="{FF2B5EF4-FFF2-40B4-BE49-F238E27FC236}">
                      <a16:creationId xmlns:a16="http://schemas.microsoft.com/office/drawing/2014/main" id="{1F8D6BAA-73B3-4201-A768-643ACC718DA5}"/>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sp>
              <p:nvSpPr>
                <p:cNvPr id="368" name="Rectangle 51">
                  <a:extLst>
                    <a:ext uri="{FF2B5EF4-FFF2-40B4-BE49-F238E27FC236}">
                      <a16:creationId xmlns:a16="http://schemas.microsoft.com/office/drawing/2014/main" id="{5B7F27CB-B808-4361-9453-451F5C309AC7}"/>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sp>
              <p:nvSpPr>
                <p:cNvPr id="369" name="Rectangle 52">
                  <a:extLst>
                    <a:ext uri="{FF2B5EF4-FFF2-40B4-BE49-F238E27FC236}">
                      <a16:creationId xmlns:a16="http://schemas.microsoft.com/office/drawing/2014/main" id="{C0FE79C9-58ED-4BA5-95BE-43F755311242}"/>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sp>
              <p:nvSpPr>
                <p:cNvPr id="370" name="Rectangle 53">
                  <a:extLst>
                    <a:ext uri="{FF2B5EF4-FFF2-40B4-BE49-F238E27FC236}">
                      <a16:creationId xmlns:a16="http://schemas.microsoft.com/office/drawing/2014/main" id="{78CDE6CB-CF97-4410-9533-164F54764DDA}"/>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sp>
              <p:nvSpPr>
                <p:cNvPr id="371" name="Rectangle 54">
                  <a:extLst>
                    <a:ext uri="{FF2B5EF4-FFF2-40B4-BE49-F238E27FC236}">
                      <a16:creationId xmlns:a16="http://schemas.microsoft.com/office/drawing/2014/main" id="{42C656F7-1384-40BC-A074-157289EB05C3}"/>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defTabSz="914163"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mn-lt"/>
                    <a:ea typeface="+mn-ea"/>
                    <a:cs typeface="+mn-cs"/>
                  </a:endParaRPr>
                </a:p>
              </p:txBody>
            </p:sp>
          </p:grpSp>
        </p:grpSp>
        <p:grpSp>
          <p:nvGrpSpPr>
            <p:cNvPr id="372" name="Group 371">
              <a:extLst>
                <a:ext uri="{FF2B5EF4-FFF2-40B4-BE49-F238E27FC236}">
                  <a16:creationId xmlns:a16="http://schemas.microsoft.com/office/drawing/2014/main" id="{D3B5866E-68C9-449A-9550-F7CDE4D00948}"/>
                </a:ext>
              </a:extLst>
            </p:cNvPr>
            <p:cNvGrpSpPr/>
            <p:nvPr/>
          </p:nvGrpSpPr>
          <p:grpSpPr>
            <a:xfrm>
              <a:off x="453101" y="3401998"/>
              <a:ext cx="220312" cy="220983"/>
              <a:chOff x="5638829" y="2574999"/>
              <a:chExt cx="293235" cy="294128"/>
            </a:xfrm>
          </p:grpSpPr>
          <p:sp>
            <p:nvSpPr>
              <p:cNvPr id="373" name="Oval 372">
                <a:extLst>
                  <a:ext uri="{FF2B5EF4-FFF2-40B4-BE49-F238E27FC236}">
                    <a16:creationId xmlns:a16="http://schemas.microsoft.com/office/drawing/2014/main" id="{1E8D9D0F-FF00-4A75-B484-04EB74F147CD}"/>
                  </a:ext>
                </a:extLst>
              </p:cNvPr>
              <p:cNvSpPr/>
              <p:nvPr/>
            </p:nvSpPr>
            <p:spPr>
              <a:xfrm>
                <a:off x="5638829" y="2574999"/>
                <a:ext cx="293235" cy="294128"/>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defTabSz="68580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mn-lt"/>
                  <a:ea typeface="+mn-ea"/>
                  <a:cs typeface="+mn-cs"/>
                </a:endParaRPr>
              </a:p>
            </p:txBody>
          </p:sp>
          <p:grpSp>
            <p:nvGrpSpPr>
              <p:cNvPr id="374" name="Group 373">
                <a:extLst>
                  <a:ext uri="{FF2B5EF4-FFF2-40B4-BE49-F238E27FC236}">
                    <a16:creationId xmlns:a16="http://schemas.microsoft.com/office/drawing/2014/main" id="{8F2D6720-EB51-4D14-B838-372437D05D1F}"/>
                  </a:ext>
                </a:extLst>
              </p:cNvPr>
              <p:cNvGrpSpPr/>
              <p:nvPr/>
            </p:nvGrpSpPr>
            <p:grpSpPr>
              <a:xfrm>
                <a:off x="5749077" y="2606625"/>
                <a:ext cx="72738" cy="230877"/>
                <a:chOff x="4707334" y="2441614"/>
                <a:chExt cx="106495" cy="338027"/>
              </a:xfrm>
            </p:grpSpPr>
            <p:sp>
              <p:nvSpPr>
                <p:cNvPr id="378" name="Freeform 5">
                  <a:extLst>
                    <a:ext uri="{FF2B5EF4-FFF2-40B4-BE49-F238E27FC236}">
                      <a16:creationId xmlns:a16="http://schemas.microsoft.com/office/drawing/2014/main" id="{0D335EE5-CD8A-4EF0-859F-682C6F0D789A}"/>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ea typeface="+mn-ea"/>
                    <a:cs typeface="+mn-cs"/>
                  </a:endParaRPr>
                </a:p>
              </p:txBody>
            </p:sp>
            <p:sp>
              <p:nvSpPr>
                <p:cNvPr id="379" name="Freeform 5">
                  <a:extLst>
                    <a:ext uri="{FF2B5EF4-FFF2-40B4-BE49-F238E27FC236}">
                      <a16:creationId xmlns:a16="http://schemas.microsoft.com/office/drawing/2014/main" id="{C4C7A48C-AD95-417C-AACE-962C2DE26461}"/>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ea typeface="+mn-ea"/>
                    <a:cs typeface="+mn-cs"/>
                  </a:endParaRPr>
                </a:p>
              </p:txBody>
            </p:sp>
          </p:grpSp>
          <p:grpSp>
            <p:nvGrpSpPr>
              <p:cNvPr id="375" name="Group 374">
                <a:extLst>
                  <a:ext uri="{FF2B5EF4-FFF2-40B4-BE49-F238E27FC236}">
                    <a16:creationId xmlns:a16="http://schemas.microsoft.com/office/drawing/2014/main" id="{49BDBA9C-EB23-4254-A393-D6E96EB6C378}"/>
                  </a:ext>
                </a:extLst>
              </p:cNvPr>
              <p:cNvGrpSpPr/>
              <p:nvPr/>
            </p:nvGrpSpPr>
            <p:grpSpPr>
              <a:xfrm rot="5400000">
                <a:off x="5749078" y="2606626"/>
                <a:ext cx="72737" cy="230874"/>
                <a:chOff x="4801866" y="2441614"/>
                <a:chExt cx="106494" cy="338023"/>
              </a:xfrm>
            </p:grpSpPr>
            <p:sp>
              <p:nvSpPr>
                <p:cNvPr id="376" name="Freeform 5">
                  <a:extLst>
                    <a:ext uri="{FF2B5EF4-FFF2-40B4-BE49-F238E27FC236}">
                      <a16:creationId xmlns:a16="http://schemas.microsoft.com/office/drawing/2014/main" id="{AAADE668-1F5E-40FB-9D9A-E0AF7535BED3}"/>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ea typeface="+mn-ea"/>
                    <a:cs typeface="+mn-cs"/>
                  </a:endParaRPr>
                </a:p>
              </p:txBody>
            </p:sp>
            <p:sp>
              <p:nvSpPr>
                <p:cNvPr id="377" name="Freeform 5">
                  <a:extLst>
                    <a:ext uri="{FF2B5EF4-FFF2-40B4-BE49-F238E27FC236}">
                      <a16:creationId xmlns:a16="http://schemas.microsoft.com/office/drawing/2014/main" id="{E57D1D6D-0236-4A56-9338-B4101086D519}"/>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ea typeface="+mn-ea"/>
                    <a:cs typeface="+mn-cs"/>
                  </a:endParaRPr>
                </a:p>
              </p:txBody>
            </p:sp>
          </p:grpSp>
        </p:grpSp>
      </p:grpSp>
      <p:grpSp>
        <p:nvGrpSpPr>
          <p:cNvPr id="390" name="Group 389">
            <a:extLst>
              <a:ext uri="{FF2B5EF4-FFF2-40B4-BE49-F238E27FC236}">
                <a16:creationId xmlns:a16="http://schemas.microsoft.com/office/drawing/2014/main" id="{CC5A0525-224D-499E-9A73-E9E07802CDA1}"/>
              </a:ext>
            </a:extLst>
          </p:cNvPr>
          <p:cNvGrpSpPr/>
          <p:nvPr/>
        </p:nvGrpSpPr>
        <p:grpSpPr>
          <a:xfrm>
            <a:off x="2709666" y="3789752"/>
            <a:ext cx="285611" cy="640442"/>
            <a:chOff x="-3199621" y="1224343"/>
            <a:chExt cx="2401534" cy="5385099"/>
          </a:xfrm>
        </p:grpSpPr>
        <p:sp>
          <p:nvSpPr>
            <p:cNvPr id="391" name="Rectangle: Rounded Corners 390">
              <a:extLst>
                <a:ext uri="{FF2B5EF4-FFF2-40B4-BE49-F238E27FC236}">
                  <a16:creationId xmlns:a16="http://schemas.microsoft.com/office/drawing/2014/main" id="{819C3316-E908-4729-8C87-80B54173C749}"/>
                </a:ext>
              </a:extLst>
            </p:cNvPr>
            <p:cNvSpPr/>
            <p:nvPr/>
          </p:nvSpPr>
          <p:spPr>
            <a:xfrm rot="818077">
              <a:off x="-1145814" y="1895764"/>
              <a:ext cx="190644" cy="1023298"/>
            </a:xfrm>
            <a:prstGeom prst="roundRect">
              <a:avLst/>
            </a:prstGeom>
            <a:solidFill>
              <a:srgbClr val="0498D1">
                <a:lumMod val="75000"/>
              </a:srgbClr>
            </a:solidFill>
            <a:ln>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sp>
          <p:nvSpPr>
            <p:cNvPr id="392" name="Freeform: Shape 391">
              <a:extLst>
                <a:ext uri="{FF2B5EF4-FFF2-40B4-BE49-F238E27FC236}">
                  <a16:creationId xmlns:a16="http://schemas.microsoft.com/office/drawing/2014/main" id="{D6DC70D2-CBA2-4F7B-8D50-3BD30E9A1328}"/>
                </a:ext>
              </a:extLst>
            </p:cNvPr>
            <p:cNvSpPr/>
            <p:nvPr/>
          </p:nvSpPr>
          <p:spPr bwMode="auto">
            <a:xfrm>
              <a:off x="-3049329" y="1224343"/>
              <a:ext cx="1128201" cy="1195111"/>
            </a:xfrm>
            <a:custGeom>
              <a:avLst/>
              <a:gdLst>
                <a:gd name="connsiteX0" fmla="*/ 135280 w 270560"/>
                <a:gd name="connsiteY0" fmla="*/ 0 h 286605"/>
                <a:gd name="connsiteX1" fmla="*/ 270560 w 270560"/>
                <a:gd name="connsiteY1" fmla="*/ 143302 h 286605"/>
                <a:gd name="connsiteX2" fmla="*/ 135280 w 270560"/>
                <a:gd name="connsiteY2" fmla="*/ 286605 h 286605"/>
                <a:gd name="connsiteX3" fmla="*/ 0 w 270560"/>
                <a:gd name="connsiteY3" fmla="*/ 143302 h 286605"/>
                <a:gd name="connsiteX4" fmla="*/ 135280 w 270560"/>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60" h="286605">
                  <a:moveTo>
                    <a:pt x="135280" y="0"/>
                  </a:moveTo>
                  <a:cubicBezTo>
                    <a:pt x="209993" y="0"/>
                    <a:pt x="270560" y="64159"/>
                    <a:pt x="270560" y="143302"/>
                  </a:cubicBezTo>
                  <a:cubicBezTo>
                    <a:pt x="270560" y="222446"/>
                    <a:pt x="209993" y="286605"/>
                    <a:pt x="135280" y="286605"/>
                  </a:cubicBezTo>
                  <a:cubicBezTo>
                    <a:pt x="60567" y="286605"/>
                    <a:pt x="0" y="222446"/>
                    <a:pt x="0" y="143302"/>
                  </a:cubicBezTo>
                  <a:cubicBezTo>
                    <a:pt x="0" y="64159"/>
                    <a:pt x="60567" y="0"/>
                    <a:pt x="135280"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n-ea"/>
                <a:cs typeface="+mn-cs"/>
              </a:endParaRPr>
            </a:p>
          </p:txBody>
        </p:sp>
        <p:sp>
          <p:nvSpPr>
            <p:cNvPr id="393" name="Freeform: Shape 392">
              <a:extLst>
                <a:ext uri="{FF2B5EF4-FFF2-40B4-BE49-F238E27FC236}">
                  <a16:creationId xmlns:a16="http://schemas.microsoft.com/office/drawing/2014/main" id="{86233B96-6184-428E-8693-404D1071EF44}"/>
                </a:ext>
              </a:extLst>
            </p:cNvPr>
            <p:cNvSpPr/>
            <p:nvPr/>
          </p:nvSpPr>
          <p:spPr bwMode="auto">
            <a:xfrm>
              <a:off x="-2994312" y="2598247"/>
              <a:ext cx="1219305" cy="1936864"/>
            </a:xfrm>
            <a:custGeom>
              <a:avLst/>
              <a:gdLst>
                <a:gd name="connsiteX0" fmla="*/ 42895 w 292407"/>
                <a:gd name="connsiteY0" fmla="*/ 0 h 464489"/>
                <a:gd name="connsiteX1" fmla="*/ 214470 w 292407"/>
                <a:gd name="connsiteY1" fmla="*/ 0 h 464489"/>
                <a:gd name="connsiteX2" fmla="*/ 292407 w 292407"/>
                <a:gd name="connsiteY2" fmla="*/ 109290 h 464489"/>
                <a:gd name="connsiteX3" fmla="*/ 290619 w 292407"/>
                <a:gd name="connsiteY3" fmla="*/ 156607 h 464489"/>
                <a:gd name="connsiteX4" fmla="*/ 178976 w 292407"/>
                <a:gd name="connsiteY4" fmla="*/ 58170 h 464489"/>
                <a:gd name="connsiteX5" fmla="*/ 76365 w 292407"/>
                <a:gd name="connsiteY5" fmla="*/ 64621 h 464489"/>
                <a:gd name="connsiteX6" fmla="*/ 82816 w 292407"/>
                <a:gd name="connsiteY6" fmla="*/ 167232 h 464489"/>
                <a:gd name="connsiteX7" fmla="*/ 264368 w 292407"/>
                <a:gd name="connsiteY7" fmla="*/ 327307 h 464489"/>
                <a:gd name="connsiteX8" fmla="*/ 257365 w 292407"/>
                <a:gd name="connsiteY8" fmla="*/ 421594 h 464489"/>
                <a:gd name="connsiteX9" fmla="*/ 214470 w 292407"/>
                <a:gd name="connsiteY9" fmla="*/ 464489 h 464489"/>
                <a:gd name="connsiteX10" fmla="*/ 42895 w 292407"/>
                <a:gd name="connsiteY10" fmla="*/ 464489 h 464489"/>
                <a:gd name="connsiteX11" fmla="*/ 0 w 292407"/>
                <a:gd name="connsiteY11" fmla="*/ 421594 h 464489"/>
                <a:gd name="connsiteX12" fmla="*/ 0 w 292407"/>
                <a:gd name="connsiteY12" fmla="*/ 42895 h 464489"/>
                <a:gd name="connsiteX13" fmla="*/ 42895 w 292407"/>
                <a:gd name="connsiteY13" fmla="*/ 0 h 46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407" h="464489">
                  <a:moveTo>
                    <a:pt x="42895" y="0"/>
                  </a:moveTo>
                  <a:lnTo>
                    <a:pt x="214470" y="0"/>
                  </a:lnTo>
                  <a:cubicBezTo>
                    <a:pt x="238161" y="0"/>
                    <a:pt x="292407" y="85599"/>
                    <a:pt x="292407" y="109290"/>
                  </a:cubicBezTo>
                  <a:cubicBezTo>
                    <a:pt x="292407" y="126142"/>
                    <a:pt x="291783" y="141811"/>
                    <a:pt x="290619" y="156607"/>
                  </a:cubicBezTo>
                  <a:lnTo>
                    <a:pt x="178976" y="58170"/>
                  </a:lnTo>
                  <a:cubicBezTo>
                    <a:pt x="148859" y="31617"/>
                    <a:pt x="102919" y="34505"/>
                    <a:pt x="76365" y="64621"/>
                  </a:cubicBezTo>
                  <a:cubicBezTo>
                    <a:pt x="49811" y="94738"/>
                    <a:pt x="52699" y="140678"/>
                    <a:pt x="82816" y="167232"/>
                  </a:cubicBezTo>
                  <a:lnTo>
                    <a:pt x="264368" y="327307"/>
                  </a:lnTo>
                  <a:cubicBezTo>
                    <a:pt x="260177" y="355405"/>
                    <a:pt x="257365" y="385836"/>
                    <a:pt x="257365" y="421594"/>
                  </a:cubicBezTo>
                  <a:cubicBezTo>
                    <a:pt x="257365" y="445284"/>
                    <a:pt x="238161" y="464489"/>
                    <a:pt x="214470" y="464489"/>
                  </a:cubicBezTo>
                  <a:lnTo>
                    <a:pt x="42895" y="464489"/>
                  </a:lnTo>
                  <a:cubicBezTo>
                    <a:pt x="19205" y="464489"/>
                    <a:pt x="0" y="445284"/>
                    <a:pt x="0" y="421594"/>
                  </a:cubicBezTo>
                  <a:lnTo>
                    <a:pt x="0" y="42895"/>
                  </a:lnTo>
                  <a:cubicBezTo>
                    <a:pt x="0" y="19205"/>
                    <a:pt x="19205" y="0"/>
                    <a:pt x="42895"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sp>
          <p:nvSpPr>
            <p:cNvPr id="394" name="Freeform: Shape 393">
              <a:extLst>
                <a:ext uri="{FF2B5EF4-FFF2-40B4-BE49-F238E27FC236}">
                  <a16:creationId xmlns:a16="http://schemas.microsoft.com/office/drawing/2014/main" id="{2AFFCDF4-0174-4604-B951-9E97CBB99CF5}"/>
                </a:ext>
              </a:extLst>
            </p:cNvPr>
            <p:cNvSpPr/>
            <p:nvPr/>
          </p:nvSpPr>
          <p:spPr bwMode="auto">
            <a:xfrm>
              <a:off x="-2682065" y="2829437"/>
              <a:ext cx="1230087" cy="1084298"/>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 name="connsiteX0" fmla="*/ 54441 w 327967"/>
                <a:gd name="connsiteY0" fmla="*/ 116 h 261639"/>
                <a:gd name="connsiteX1" fmla="*/ 96499 w 327967"/>
                <a:gd name="connsiteY1" fmla="*/ 14517 h 261639"/>
                <a:gd name="connsiteX2" fmla="*/ 311132 w 327967"/>
                <a:gd name="connsiteY2" fmla="*/ 203579 h 261639"/>
                <a:gd name="connsiteX3" fmla="*/ 200769 w 327967"/>
                <a:gd name="connsiteY3" fmla="*/ 257739 h 261639"/>
                <a:gd name="connsiteX4" fmla="*/ 19672 w 327967"/>
                <a:gd name="connsiteY4" fmla="*/ 101651 h 261639"/>
                <a:gd name="connsiteX5" fmla="*/ 14518 w 327967"/>
                <a:gd name="connsiteY5" fmla="*/ 19671 h 261639"/>
                <a:gd name="connsiteX6" fmla="*/ 54441 w 327967"/>
                <a:gd name="connsiteY6" fmla="*/ 116 h 261639"/>
                <a:gd name="connsiteX0" fmla="*/ 54441 w 294993"/>
                <a:gd name="connsiteY0" fmla="*/ 116 h 260030"/>
                <a:gd name="connsiteX1" fmla="*/ 96499 w 294993"/>
                <a:gd name="connsiteY1" fmla="*/ 14517 h 260030"/>
                <a:gd name="connsiteX2" fmla="*/ 270650 w 294993"/>
                <a:gd name="connsiteY2" fmla="*/ 160717 h 260030"/>
                <a:gd name="connsiteX3" fmla="*/ 200769 w 294993"/>
                <a:gd name="connsiteY3" fmla="*/ 257739 h 260030"/>
                <a:gd name="connsiteX4" fmla="*/ 19672 w 294993"/>
                <a:gd name="connsiteY4" fmla="*/ 101651 h 260030"/>
                <a:gd name="connsiteX5" fmla="*/ 14518 w 294993"/>
                <a:gd name="connsiteY5" fmla="*/ 19671 h 260030"/>
                <a:gd name="connsiteX6" fmla="*/ 54441 w 294993"/>
                <a:gd name="connsiteY6" fmla="*/ 116 h 26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993" h="260030">
                  <a:moveTo>
                    <a:pt x="54441" y="116"/>
                  </a:moveTo>
                  <a:cubicBezTo>
                    <a:pt x="69276" y="-817"/>
                    <a:pt x="84468" y="3910"/>
                    <a:pt x="96499" y="14517"/>
                  </a:cubicBezTo>
                  <a:lnTo>
                    <a:pt x="270650" y="160717"/>
                  </a:lnTo>
                  <a:cubicBezTo>
                    <a:pt x="321176" y="185914"/>
                    <a:pt x="290737" y="275405"/>
                    <a:pt x="200769" y="257739"/>
                  </a:cubicBezTo>
                  <a:lnTo>
                    <a:pt x="19672" y="101651"/>
                  </a:lnTo>
                  <a:cubicBezTo>
                    <a:pt x="-4390" y="80436"/>
                    <a:pt x="-6697" y="43733"/>
                    <a:pt x="14518" y="19671"/>
                  </a:cubicBezTo>
                  <a:cubicBezTo>
                    <a:pt x="25126" y="7640"/>
                    <a:pt x="39605" y="1048"/>
                    <a:pt x="54441" y="116"/>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sp>
          <p:nvSpPr>
            <p:cNvPr id="395" name="Freeform: Shape 394">
              <a:extLst>
                <a:ext uri="{FF2B5EF4-FFF2-40B4-BE49-F238E27FC236}">
                  <a16:creationId xmlns:a16="http://schemas.microsoft.com/office/drawing/2014/main" id="{5AC5F35D-D8C6-483C-BE60-4348146A3A83}"/>
                </a:ext>
              </a:extLst>
            </p:cNvPr>
            <p:cNvSpPr/>
            <p:nvPr/>
          </p:nvSpPr>
          <p:spPr bwMode="auto">
            <a:xfrm>
              <a:off x="-3134498" y="4242178"/>
              <a:ext cx="1534298" cy="921603"/>
            </a:xfrm>
            <a:custGeom>
              <a:avLst/>
              <a:gdLst>
                <a:gd name="connsiteX0" fmla="*/ 35138 w 210821"/>
                <a:gd name="connsiteY0" fmla="*/ 0 h 520360"/>
                <a:gd name="connsiteX1" fmla="*/ 175684 w 210821"/>
                <a:gd name="connsiteY1" fmla="*/ 0 h 520360"/>
                <a:gd name="connsiteX2" fmla="*/ 210821 w 210821"/>
                <a:gd name="connsiteY2" fmla="*/ 35138 h 520360"/>
                <a:gd name="connsiteX3" fmla="*/ 210821 w 210821"/>
                <a:gd name="connsiteY3" fmla="*/ 485223 h 520360"/>
                <a:gd name="connsiteX4" fmla="*/ 175684 w 210821"/>
                <a:gd name="connsiteY4" fmla="*/ 520360 h 520360"/>
                <a:gd name="connsiteX5" fmla="*/ 35138 w 210821"/>
                <a:gd name="connsiteY5" fmla="*/ 520360 h 520360"/>
                <a:gd name="connsiteX6" fmla="*/ 0 w 210821"/>
                <a:gd name="connsiteY6" fmla="*/ 485223 h 520360"/>
                <a:gd name="connsiteX7" fmla="*/ 0 w 210821"/>
                <a:gd name="connsiteY7" fmla="*/ 35138 h 520360"/>
                <a:gd name="connsiteX8" fmla="*/ 35138 w 210821"/>
                <a:gd name="connsiteY8" fmla="*/ 0 h 520360"/>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66204 w 305846"/>
                <a:gd name="connsiteY0" fmla="*/ 0 h 536315"/>
                <a:gd name="connsiteX1" fmla="*/ 206750 w 305846"/>
                <a:gd name="connsiteY1" fmla="*/ 0 h 536315"/>
                <a:gd name="connsiteX2" fmla="*/ 241887 w 305846"/>
                <a:gd name="connsiteY2" fmla="*/ 35138 h 536315"/>
                <a:gd name="connsiteX3" fmla="*/ 305846 w 305846"/>
                <a:gd name="connsiteY3" fmla="*/ 529567 h 536315"/>
                <a:gd name="connsiteX4" fmla="*/ 206750 w 305846"/>
                <a:gd name="connsiteY4" fmla="*/ 520360 h 536315"/>
                <a:gd name="connsiteX5" fmla="*/ 66204 w 305846"/>
                <a:gd name="connsiteY5" fmla="*/ 520360 h 536315"/>
                <a:gd name="connsiteX6" fmla="*/ 0 w 305846"/>
                <a:gd name="connsiteY6" fmla="*/ 507395 h 536315"/>
                <a:gd name="connsiteX7" fmla="*/ 31066 w 305846"/>
                <a:gd name="connsiteY7" fmla="*/ 35138 h 536315"/>
                <a:gd name="connsiteX8" fmla="*/ 66204 w 305846"/>
                <a:gd name="connsiteY8" fmla="*/ 0 h 536315"/>
                <a:gd name="connsiteX0" fmla="*/ 66204 w 305846"/>
                <a:gd name="connsiteY0" fmla="*/ 0 h 536315"/>
                <a:gd name="connsiteX1" fmla="*/ 206750 w 305846"/>
                <a:gd name="connsiteY1" fmla="*/ 0 h 536315"/>
                <a:gd name="connsiteX2" fmla="*/ 241887 w 305846"/>
                <a:gd name="connsiteY2" fmla="*/ 35138 h 536315"/>
                <a:gd name="connsiteX3" fmla="*/ 305846 w 305846"/>
                <a:gd name="connsiteY3" fmla="*/ 529567 h 536315"/>
                <a:gd name="connsiteX4" fmla="*/ 206750 w 305846"/>
                <a:gd name="connsiteY4" fmla="*/ 520360 h 536315"/>
                <a:gd name="connsiteX5" fmla="*/ 66204 w 305846"/>
                <a:gd name="connsiteY5" fmla="*/ 520360 h 536315"/>
                <a:gd name="connsiteX6" fmla="*/ 0 w 305846"/>
                <a:gd name="connsiteY6" fmla="*/ 507395 h 536315"/>
                <a:gd name="connsiteX7" fmla="*/ 31066 w 305846"/>
                <a:gd name="connsiteY7" fmla="*/ 35138 h 536315"/>
                <a:gd name="connsiteX8" fmla="*/ 66204 w 305846"/>
                <a:gd name="connsiteY8" fmla="*/ 0 h 53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846" h="536315">
                  <a:moveTo>
                    <a:pt x="66204" y="0"/>
                  </a:moveTo>
                  <a:lnTo>
                    <a:pt x="206750" y="0"/>
                  </a:lnTo>
                  <a:cubicBezTo>
                    <a:pt x="226156" y="0"/>
                    <a:pt x="241887" y="15732"/>
                    <a:pt x="241887" y="35138"/>
                  </a:cubicBezTo>
                  <a:cubicBezTo>
                    <a:pt x="241887" y="185166"/>
                    <a:pt x="269298" y="339630"/>
                    <a:pt x="305846" y="529567"/>
                  </a:cubicBezTo>
                  <a:cubicBezTo>
                    <a:pt x="305846" y="548972"/>
                    <a:pt x="226156" y="520360"/>
                    <a:pt x="206750" y="520360"/>
                  </a:cubicBezTo>
                  <a:lnTo>
                    <a:pt x="66204" y="520360"/>
                  </a:lnTo>
                  <a:cubicBezTo>
                    <a:pt x="46798" y="520360"/>
                    <a:pt x="0" y="526800"/>
                    <a:pt x="0" y="507395"/>
                  </a:cubicBezTo>
                  <a:cubicBezTo>
                    <a:pt x="28629" y="354410"/>
                    <a:pt x="20711" y="192557"/>
                    <a:pt x="31066" y="35138"/>
                  </a:cubicBezTo>
                  <a:cubicBezTo>
                    <a:pt x="31066" y="15732"/>
                    <a:pt x="46798" y="0"/>
                    <a:pt x="66204"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n-ea"/>
                <a:cs typeface="+mn-cs"/>
              </a:endParaRPr>
            </a:p>
          </p:txBody>
        </p:sp>
        <p:sp>
          <p:nvSpPr>
            <p:cNvPr id="396" name="Freeform: Shape 395">
              <a:extLst>
                <a:ext uri="{FF2B5EF4-FFF2-40B4-BE49-F238E27FC236}">
                  <a16:creationId xmlns:a16="http://schemas.microsoft.com/office/drawing/2014/main" id="{8CFFE890-4C83-4BFA-B52E-CCF29A29266B}"/>
                </a:ext>
              </a:extLst>
            </p:cNvPr>
            <p:cNvSpPr/>
            <p:nvPr/>
          </p:nvSpPr>
          <p:spPr bwMode="auto">
            <a:xfrm rot="15300000">
              <a:off x="-1999254" y="2603140"/>
              <a:ext cx="1203844" cy="1198490"/>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424" h="321584">
                  <a:moveTo>
                    <a:pt x="54441" y="116"/>
                  </a:moveTo>
                  <a:cubicBezTo>
                    <a:pt x="69276" y="-817"/>
                    <a:pt x="84468" y="3910"/>
                    <a:pt x="96499" y="14517"/>
                  </a:cubicBezTo>
                  <a:lnTo>
                    <a:pt x="311132" y="203579"/>
                  </a:lnTo>
                  <a:cubicBezTo>
                    <a:pt x="361658" y="228776"/>
                    <a:pt x="359793" y="337317"/>
                    <a:pt x="269825" y="319651"/>
                  </a:cubicBezTo>
                  <a:lnTo>
                    <a:pt x="19672" y="101651"/>
                  </a:lnTo>
                  <a:cubicBezTo>
                    <a:pt x="-4390" y="80436"/>
                    <a:pt x="-6697" y="43733"/>
                    <a:pt x="14518" y="19671"/>
                  </a:cubicBezTo>
                  <a:cubicBezTo>
                    <a:pt x="25126" y="7640"/>
                    <a:pt x="39605" y="1048"/>
                    <a:pt x="54441" y="116"/>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n-ea"/>
                <a:cs typeface="+mn-cs"/>
              </a:endParaRPr>
            </a:p>
          </p:txBody>
        </p:sp>
        <p:sp>
          <p:nvSpPr>
            <p:cNvPr id="397" name="Freeform: Shape 396">
              <a:extLst>
                <a:ext uri="{FF2B5EF4-FFF2-40B4-BE49-F238E27FC236}">
                  <a16:creationId xmlns:a16="http://schemas.microsoft.com/office/drawing/2014/main" id="{17E360EB-7729-4F85-9F0E-C1765D0DE489}"/>
                </a:ext>
              </a:extLst>
            </p:cNvPr>
            <p:cNvSpPr/>
            <p:nvPr/>
          </p:nvSpPr>
          <p:spPr bwMode="auto">
            <a:xfrm>
              <a:off x="-3199621" y="1625600"/>
              <a:ext cx="507633" cy="537743"/>
            </a:xfrm>
            <a:custGeom>
              <a:avLst/>
              <a:gdLst>
                <a:gd name="connsiteX0" fmla="*/ 135280 w 270560"/>
                <a:gd name="connsiteY0" fmla="*/ 0 h 286605"/>
                <a:gd name="connsiteX1" fmla="*/ 270560 w 270560"/>
                <a:gd name="connsiteY1" fmla="*/ 143302 h 286605"/>
                <a:gd name="connsiteX2" fmla="*/ 135280 w 270560"/>
                <a:gd name="connsiteY2" fmla="*/ 286605 h 286605"/>
                <a:gd name="connsiteX3" fmla="*/ 0 w 270560"/>
                <a:gd name="connsiteY3" fmla="*/ 143302 h 286605"/>
                <a:gd name="connsiteX4" fmla="*/ 135280 w 270560"/>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60" h="286605">
                  <a:moveTo>
                    <a:pt x="135280" y="0"/>
                  </a:moveTo>
                  <a:cubicBezTo>
                    <a:pt x="209993" y="0"/>
                    <a:pt x="270560" y="64159"/>
                    <a:pt x="270560" y="143302"/>
                  </a:cubicBezTo>
                  <a:cubicBezTo>
                    <a:pt x="270560" y="222446"/>
                    <a:pt x="209993" y="286605"/>
                    <a:pt x="135280" y="286605"/>
                  </a:cubicBezTo>
                  <a:cubicBezTo>
                    <a:pt x="60567" y="286605"/>
                    <a:pt x="0" y="222446"/>
                    <a:pt x="0" y="143302"/>
                  </a:cubicBezTo>
                  <a:cubicBezTo>
                    <a:pt x="0" y="64159"/>
                    <a:pt x="60567" y="0"/>
                    <a:pt x="135280" y="0"/>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n-ea"/>
                <a:cs typeface="+mn-cs"/>
              </a:endParaRPr>
            </a:p>
          </p:txBody>
        </p:sp>
        <p:sp>
          <p:nvSpPr>
            <p:cNvPr id="398" name="Rectangle: Rounded Corners 397">
              <a:extLst>
                <a:ext uri="{FF2B5EF4-FFF2-40B4-BE49-F238E27FC236}">
                  <a16:creationId xmlns:a16="http://schemas.microsoft.com/office/drawing/2014/main" id="{5270394A-4317-4B1B-832E-987376920292}"/>
                </a:ext>
              </a:extLst>
            </p:cNvPr>
            <p:cNvSpPr/>
            <p:nvPr/>
          </p:nvSpPr>
          <p:spPr>
            <a:xfrm>
              <a:off x="-2692644" y="4841237"/>
              <a:ext cx="634936" cy="1768205"/>
            </a:xfrm>
            <a:prstGeom prst="roundRect">
              <a:avLst>
                <a:gd name="adj" fmla="val 47590"/>
              </a:avLst>
            </a:prstGeom>
            <a:solidFill>
              <a:schemeClr val="tx1"/>
            </a:solidFill>
            <a:ln>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grpSp>
      <p:grpSp>
        <p:nvGrpSpPr>
          <p:cNvPr id="416" name="Group 415">
            <a:extLst>
              <a:ext uri="{FF2B5EF4-FFF2-40B4-BE49-F238E27FC236}">
                <a16:creationId xmlns:a16="http://schemas.microsoft.com/office/drawing/2014/main" id="{192D01F6-3CB1-4503-ACC4-FD9A2B1F1119}"/>
              </a:ext>
            </a:extLst>
          </p:cNvPr>
          <p:cNvGrpSpPr/>
          <p:nvPr/>
        </p:nvGrpSpPr>
        <p:grpSpPr>
          <a:xfrm>
            <a:off x="3994245" y="3992482"/>
            <a:ext cx="565814" cy="429844"/>
            <a:chOff x="3677943" y="4007722"/>
            <a:chExt cx="565814" cy="429844"/>
          </a:xfrm>
        </p:grpSpPr>
        <p:sp>
          <p:nvSpPr>
            <p:cNvPr id="413" name="Freeform 335">
              <a:extLst>
                <a:ext uri="{FF2B5EF4-FFF2-40B4-BE49-F238E27FC236}">
                  <a16:creationId xmlns:a16="http://schemas.microsoft.com/office/drawing/2014/main" id="{EFE3D80C-4940-444A-81BE-67F32019D354}"/>
                </a:ext>
              </a:extLst>
            </p:cNvPr>
            <p:cNvSpPr>
              <a:spLocks noEditPoints="1"/>
            </p:cNvSpPr>
            <p:nvPr/>
          </p:nvSpPr>
          <p:spPr bwMode="auto">
            <a:xfrm>
              <a:off x="3677943" y="4007722"/>
              <a:ext cx="565814" cy="429844"/>
            </a:xfrm>
            <a:custGeom>
              <a:avLst/>
              <a:gdLst>
                <a:gd name="T0" fmla="*/ 67 w 67"/>
                <a:gd name="T1" fmla="*/ 24 h 51"/>
                <a:gd name="T2" fmla="*/ 61 w 67"/>
                <a:gd name="T3" fmla="*/ 19 h 51"/>
                <a:gd name="T4" fmla="*/ 60 w 67"/>
                <a:gd name="T5" fmla="*/ 19 h 51"/>
                <a:gd name="T6" fmla="*/ 55 w 67"/>
                <a:gd name="T7" fmla="*/ 5 h 51"/>
                <a:gd name="T8" fmla="*/ 49 w 67"/>
                <a:gd name="T9" fmla="*/ 0 h 51"/>
                <a:gd name="T10" fmla="*/ 19 w 67"/>
                <a:gd name="T11" fmla="*/ 0 h 51"/>
                <a:gd name="T12" fmla="*/ 13 w 67"/>
                <a:gd name="T13" fmla="*/ 5 h 51"/>
                <a:gd name="T14" fmla="*/ 8 w 67"/>
                <a:gd name="T15" fmla="*/ 19 h 51"/>
                <a:gd name="T16" fmla="*/ 6 w 67"/>
                <a:gd name="T17" fmla="*/ 19 h 51"/>
                <a:gd name="T18" fmla="*/ 0 w 67"/>
                <a:gd name="T19" fmla="*/ 24 h 51"/>
                <a:gd name="T20" fmla="*/ 0 w 67"/>
                <a:gd name="T21" fmla="*/ 40 h 51"/>
                <a:gd name="T22" fmla="*/ 6 w 67"/>
                <a:gd name="T23" fmla="*/ 40 h 51"/>
                <a:gd name="T24" fmla="*/ 6 w 67"/>
                <a:gd name="T25" fmla="*/ 46 h 51"/>
                <a:gd name="T26" fmla="*/ 11 w 67"/>
                <a:gd name="T27" fmla="*/ 51 h 51"/>
                <a:gd name="T28" fmla="*/ 17 w 67"/>
                <a:gd name="T29" fmla="*/ 46 h 51"/>
                <a:gd name="T30" fmla="*/ 17 w 67"/>
                <a:gd name="T31" fmla="*/ 40 h 51"/>
                <a:gd name="T32" fmla="*/ 50 w 67"/>
                <a:gd name="T33" fmla="*/ 40 h 51"/>
                <a:gd name="T34" fmla="*/ 50 w 67"/>
                <a:gd name="T35" fmla="*/ 46 h 51"/>
                <a:gd name="T36" fmla="*/ 55 w 67"/>
                <a:gd name="T37" fmla="*/ 51 h 51"/>
                <a:gd name="T38" fmla="*/ 60 w 67"/>
                <a:gd name="T39" fmla="*/ 46 h 51"/>
                <a:gd name="T40" fmla="*/ 60 w 67"/>
                <a:gd name="T41" fmla="*/ 40 h 51"/>
                <a:gd name="T42" fmla="*/ 67 w 67"/>
                <a:gd name="T43" fmla="*/ 40 h 51"/>
                <a:gd name="T44" fmla="*/ 67 w 67"/>
                <a:gd name="T45" fmla="*/ 24 h 51"/>
                <a:gd name="T46" fmla="*/ 17 w 67"/>
                <a:gd name="T47" fmla="*/ 6 h 51"/>
                <a:gd name="T48" fmla="*/ 19 w 67"/>
                <a:gd name="T49" fmla="*/ 5 h 51"/>
                <a:gd name="T50" fmla="*/ 49 w 67"/>
                <a:gd name="T51" fmla="*/ 5 h 51"/>
                <a:gd name="T52" fmla="*/ 51 w 67"/>
                <a:gd name="T53" fmla="*/ 6 h 51"/>
                <a:gd name="T54" fmla="*/ 55 w 67"/>
                <a:gd name="T55" fmla="*/ 19 h 51"/>
                <a:gd name="T56" fmla="*/ 13 w 67"/>
                <a:gd name="T57" fmla="*/ 19 h 51"/>
                <a:gd name="T58" fmla="*/ 17 w 67"/>
                <a:gd name="T5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1">
                  <a:moveTo>
                    <a:pt x="67" y="24"/>
                  </a:moveTo>
                  <a:cubicBezTo>
                    <a:pt x="67" y="21"/>
                    <a:pt x="65" y="19"/>
                    <a:pt x="61" y="19"/>
                  </a:cubicBezTo>
                  <a:cubicBezTo>
                    <a:pt x="61" y="19"/>
                    <a:pt x="61" y="19"/>
                    <a:pt x="60" y="19"/>
                  </a:cubicBezTo>
                  <a:cubicBezTo>
                    <a:pt x="60" y="18"/>
                    <a:pt x="59" y="14"/>
                    <a:pt x="55" y="5"/>
                  </a:cubicBezTo>
                  <a:cubicBezTo>
                    <a:pt x="54" y="2"/>
                    <a:pt x="52" y="0"/>
                    <a:pt x="49" y="0"/>
                  </a:cubicBezTo>
                  <a:cubicBezTo>
                    <a:pt x="49" y="0"/>
                    <a:pt x="49" y="0"/>
                    <a:pt x="19" y="0"/>
                  </a:cubicBezTo>
                  <a:cubicBezTo>
                    <a:pt x="16" y="0"/>
                    <a:pt x="14" y="2"/>
                    <a:pt x="13" y="5"/>
                  </a:cubicBezTo>
                  <a:cubicBezTo>
                    <a:pt x="13" y="5"/>
                    <a:pt x="12" y="5"/>
                    <a:pt x="8" y="19"/>
                  </a:cubicBezTo>
                  <a:cubicBezTo>
                    <a:pt x="7" y="19"/>
                    <a:pt x="7" y="19"/>
                    <a:pt x="6" y="19"/>
                  </a:cubicBezTo>
                  <a:cubicBezTo>
                    <a:pt x="3" y="19"/>
                    <a:pt x="0" y="21"/>
                    <a:pt x="0" y="24"/>
                  </a:cubicBezTo>
                  <a:cubicBezTo>
                    <a:pt x="0" y="24"/>
                    <a:pt x="0" y="24"/>
                    <a:pt x="0" y="40"/>
                  </a:cubicBezTo>
                  <a:cubicBezTo>
                    <a:pt x="6" y="40"/>
                    <a:pt x="6" y="40"/>
                    <a:pt x="6" y="40"/>
                  </a:cubicBezTo>
                  <a:cubicBezTo>
                    <a:pt x="6" y="42"/>
                    <a:pt x="6" y="44"/>
                    <a:pt x="6" y="46"/>
                  </a:cubicBezTo>
                  <a:cubicBezTo>
                    <a:pt x="6" y="49"/>
                    <a:pt x="9" y="51"/>
                    <a:pt x="11" y="51"/>
                  </a:cubicBezTo>
                  <a:cubicBezTo>
                    <a:pt x="14" y="51"/>
                    <a:pt x="17" y="49"/>
                    <a:pt x="17" y="46"/>
                  </a:cubicBezTo>
                  <a:cubicBezTo>
                    <a:pt x="17" y="46"/>
                    <a:pt x="17" y="46"/>
                    <a:pt x="17" y="40"/>
                  </a:cubicBezTo>
                  <a:cubicBezTo>
                    <a:pt x="50" y="40"/>
                    <a:pt x="50" y="40"/>
                    <a:pt x="50" y="40"/>
                  </a:cubicBezTo>
                  <a:cubicBezTo>
                    <a:pt x="50" y="42"/>
                    <a:pt x="50" y="44"/>
                    <a:pt x="50" y="46"/>
                  </a:cubicBezTo>
                  <a:cubicBezTo>
                    <a:pt x="50" y="49"/>
                    <a:pt x="52" y="51"/>
                    <a:pt x="55" y="51"/>
                  </a:cubicBezTo>
                  <a:cubicBezTo>
                    <a:pt x="58" y="51"/>
                    <a:pt x="60" y="49"/>
                    <a:pt x="60" y="46"/>
                  </a:cubicBezTo>
                  <a:cubicBezTo>
                    <a:pt x="60" y="46"/>
                    <a:pt x="60" y="46"/>
                    <a:pt x="60" y="40"/>
                  </a:cubicBezTo>
                  <a:cubicBezTo>
                    <a:pt x="67" y="40"/>
                    <a:pt x="67" y="40"/>
                    <a:pt x="67" y="40"/>
                  </a:cubicBezTo>
                  <a:cubicBezTo>
                    <a:pt x="67" y="40"/>
                    <a:pt x="67" y="40"/>
                    <a:pt x="67" y="24"/>
                  </a:cubicBezTo>
                  <a:close/>
                  <a:moveTo>
                    <a:pt x="17" y="6"/>
                  </a:moveTo>
                  <a:cubicBezTo>
                    <a:pt x="18" y="5"/>
                    <a:pt x="19" y="5"/>
                    <a:pt x="19" y="5"/>
                  </a:cubicBezTo>
                  <a:cubicBezTo>
                    <a:pt x="19" y="5"/>
                    <a:pt x="19" y="5"/>
                    <a:pt x="49" y="5"/>
                  </a:cubicBezTo>
                  <a:cubicBezTo>
                    <a:pt x="49" y="5"/>
                    <a:pt x="50" y="5"/>
                    <a:pt x="51" y="6"/>
                  </a:cubicBezTo>
                  <a:cubicBezTo>
                    <a:pt x="51" y="6"/>
                    <a:pt x="51" y="6"/>
                    <a:pt x="55" y="19"/>
                  </a:cubicBezTo>
                  <a:cubicBezTo>
                    <a:pt x="49" y="19"/>
                    <a:pt x="37" y="19"/>
                    <a:pt x="13" y="19"/>
                  </a:cubicBezTo>
                  <a:cubicBezTo>
                    <a:pt x="14" y="17"/>
                    <a:pt x="15" y="13"/>
                    <a:pt x="17" y="6"/>
                  </a:cubicBezTo>
                  <a:close/>
                </a:path>
              </a:pathLst>
            </a:custGeom>
            <a:solidFill>
              <a:srgbClr val="08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14" name="Oval 336">
              <a:extLst>
                <a:ext uri="{FF2B5EF4-FFF2-40B4-BE49-F238E27FC236}">
                  <a16:creationId xmlns:a16="http://schemas.microsoft.com/office/drawing/2014/main" id="{11574F05-AF11-44D4-96D8-F962AF76EB06}"/>
                </a:ext>
              </a:extLst>
            </p:cNvPr>
            <p:cNvSpPr>
              <a:spLocks noChangeArrowheads="1"/>
            </p:cNvSpPr>
            <p:nvPr/>
          </p:nvSpPr>
          <p:spPr bwMode="auto">
            <a:xfrm>
              <a:off x="4103397" y="4191955"/>
              <a:ext cx="83336" cy="87723"/>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415" name="Oval 337">
              <a:extLst>
                <a:ext uri="{FF2B5EF4-FFF2-40B4-BE49-F238E27FC236}">
                  <a16:creationId xmlns:a16="http://schemas.microsoft.com/office/drawing/2014/main" id="{E343E3BA-2A8D-483D-8C9D-23E04D570D16}"/>
                </a:ext>
              </a:extLst>
            </p:cNvPr>
            <p:cNvSpPr>
              <a:spLocks noChangeArrowheads="1"/>
            </p:cNvSpPr>
            <p:nvPr/>
          </p:nvSpPr>
          <p:spPr bwMode="auto">
            <a:xfrm>
              <a:off x="3761283" y="4191962"/>
              <a:ext cx="87723" cy="87723"/>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grpSp>
      <p:grpSp>
        <p:nvGrpSpPr>
          <p:cNvPr id="401" name="Group 400">
            <a:extLst>
              <a:ext uri="{FF2B5EF4-FFF2-40B4-BE49-F238E27FC236}">
                <a16:creationId xmlns:a16="http://schemas.microsoft.com/office/drawing/2014/main" id="{DBEBD58F-8384-4664-960B-673EC16C5E4A}"/>
              </a:ext>
            </a:extLst>
          </p:cNvPr>
          <p:cNvGrpSpPr/>
          <p:nvPr/>
        </p:nvGrpSpPr>
        <p:grpSpPr>
          <a:xfrm>
            <a:off x="4416079" y="3868789"/>
            <a:ext cx="396845" cy="816368"/>
            <a:chOff x="4499580" y="5533687"/>
            <a:chExt cx="663333" cy="1364573"/>
          </a:xfrm>
          <a:solidFill>
            <a:srgbClr val="39393B"/>
          </a:solidFill>
        </p:grpSpPr>
        <p:sp>
          <p:nvSpPr>
            <p:cNvPr id="402" name="Freeform: Shape 401">
              <a:extLst>
                <a:ext uri="{FF2B5EF4-FFF2-40B4-BE49-F238E27FC236}">
                  <a16:creationId xmlns:a16="http://schemas.microsoft.com/office/drawing/2014/main" id="{6316B8FF-53A4-4202-84AC-C3BC52C06771}"/>
                </a:ext>
              </a:extLst>
            </p:cNvPr>
            <p:cNvSpPr/>
            <p:nvPr/>
          </p:nvSpPr>
          <p:spPr bwMode="auto">
            <a:xfrm>
              <a:off x="4818013" y="5533687"/>
              <a:ext cx="270559" cy="286605"/>
            </a:xfrm>
            <a:custGeom>
              <a:avLst/>
              <a:gdLst>
                <a:gd name="connsiteX0" fmla="*/ 135280 w 270559"/>
                <a:gd name="connsiteY0" fmla="*/ 0 h 286605"/>
                <a:gd name="connsiteX1" fmla="*/ 270559 w 270559"/>
                <a:gd name="connsiteY1" fmla="*/ 143302 h 286605"/>
                <a:gd name="connsiteX2" fmla="*/ 135280 w 270559"/>
                <a:gd name="connsiteY2" fmla="*/ 286605 h 286605"/>
                <a:gd name="connsiteX3" fmla="*/ 0 w 270559"/>
                <a:gd name="connsiteY3" fmla="*/ 143302 h 286605"/>
                <a:gd name="connsiteX4" fmla="*/ 135280 w 270559"/>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59" h="286605">
                  <a:moveTo>
                    <a:pt x="135280" y="0"/>
                  </a:moveTo>
                  <a:cubicBezTo>
                    <a:pt x="209993" y="0"/>
                    <a:pt x="270559" y="64159"/>
                    <a:pt x="270559" y="143302"/>
                  </a:cubicBezTo>
                  <a:cubicBezTo>
                    <a:pt x="270559" y="222446"/>
                    <a:pt x="209993" y="286605"/>
                    <a:pt x="135280" y="286605"/>
                  </a:cubicBezTo>
                  <a:cubicBezTo>
                    <a:pt x="60567" y="286605"/>
                    <a:pt x="0" y="222446"/>
                    <a:pt x="0" y="143302"/>
                  </a:cubicBezTo>
                  <a:cubicBezTo>
                    <a:pt x="0" y="64159"/>
                    <a:pt x="60567" y="0"/>
                    <a:pt x="135280"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03" name="Freeform: Shape 402">
              <a:extLst>
                <a:ext uri="{FF2B5EF4-FFF2-40B4-BE49-F238E27FC236}">
                  <a16:creationId xmlns:a16="http://schemas.microsoft.com/office/drawing/2014/main" id="{75063724-D072-41A6-AA1C-294FE7505685}"/>
                </a:ext>
              </a:extLst>
            </p:cNvPr>
            <p:cNvSpPr/>
            <p:nvPr/>
          </p:nvSpPr>
          <p:spPr bwMode="auto">
            <a:xfrm>
              <a:off x="4791320" y="5863168"/>
              <a:ext cx="301311" cy="464489"/>
            </a:xfrm>
            <a:custGeom>
              <a:avLst/>
              <a:gdLst>
                <a:gd name="connsiteX0" fmla="*/ 346640 w 561111"/>
                <a:gd name="connsiteY0" fmla="*/ 0 h 465992"/>
                <a:gd name="connsiteX1" fmla="*/ 518216 w 561111"/>
                <a:gd name="connsiteY1" fmla="*/ 0 h 465992"/>
                <a:gd name="connsiteX2" fmla="*/ 561111 w 561111"/>
                <a:gd name="connsiteY2" fmla="*/ 42895 h 465992"/>
                <a:gd name="connsiteX3" fmla="*/ 561111 w 561111"/>
                <a:gd name="connsiteY3" fmla="*/ 421594 h 465992"/>
                <a:gd name="connsiteX4" fmla="*/ 518216 w 561111"/>
                <a:gd name="connsiteY4" fmla="*/ 464489 h 465992"/>
                <a:gd name="connsiteX5" fmla="*/ 500527 w 561111"/>
                <a:gd name="connsiteY5" fmla="*/ 464489 h 465992"/>
                <a:gd name="connsiteX6" fmla="*/ 503314 w 561111"/>
                <a:gd name="connsiteY6" fmla="*/ 446183 h 465992"/>
                <a:gd name="connsiteX7" fmla="*/ 503314 w 561111"/>
                <a:gd name="connsiteY7" fmla="*/ 101295 h 465992"/>
                <a:gd name="connsiteX8" fmla="*/ 434765 w 561111"/>
                <a:gd name="connsiteY8" fmla="*/ 32747 h 465992"/>
                <a:gd name="connsiteX9" fmla="*/ 366217 w 561111"/>
                <a:gd name="connsiteY9" fmla="*/ 101295 h 465992"/>
                <a:gd name="connsiteX10" fmla="*/ 366217 w 561111"/>
                <a:gd name="connsiteY10" fmla="*/ 446183 h 465992"/>
                <a:gd name="connsiteX11" fmla="*/ 369004 w 561111"/>
                <a:gd name="connsiteY11" fmla="*/ 464489 h 465992"/>
                <a:gd name="connsiteX12" fmla="*/ 346640 w 561111"/>
                <a:gd name="connsiteY12" fmla="*/ 464489 h 465992"/>
                <a:gd name="connsiteX13" fmla="*/ 303745 w 561111"/>
                <a:gd name="connsiteY13" fmla="*/ 421594 h 465992"/>
                <a:gd name="connsiteX14" fmla="*/ 283536 w 561111"/>
                <a:gd name="connsiteY14" fmla="*/ 250757 h 465992"/>
                <a:gd name="connsiteX15" fmla="*/ 71451 w 561111"/>
                <a:gd name="connsiteY15" fmla="*/ 452085 h 465992"/>
                <a:gd name="connsiteX16" fmla="*/ 35283 w 561111"/>
                <a:gd name="connsiteY16" fmla="*/ 465975 h 465992"/>
                <a:gd name="connsiteX17" fmla="*/ 0 w 561111"/>
                <a:gd name="connsiteY17" fmla="*/ 450274 h 465992"/>
                <a:gd name="connsiteX18" fmla="*/ 0 w 561111"/>
                <a:gd name="connsiteY18" fmla="*/ 313793 h 465992"/>
                <a:gd name="connsiteX19" fmla="*/ 35521 w 561111"/>
                <a:gd name="connsiteY19" fmla="*/ 345112 h 465992"/>
                <a:gd name="connsiteX20" fmla="*/ 36176 w 561111"/>
                <a:gd name="connsiteY20" fmla="*/ 345976 h 465992"/>
                <a:gd name="connsiteX21" fmla="*/ 259800 w 561111"/>
                <a:gd name="connsiteY21" fmla="*/ 133694 h 465992"/>
                <a:gd name="connsiteX22" fmla="*/ 269327 w 561111"/>
                <a:gd name="connsiteY22" fmla="*/ 127719 h 465992"/>
                <a:gd name="connsiteX23" fmla="*/ 268703 w 561111"/>
                <a:gd name="connsiteY23" fmla="*/ 109290 h 465992"/>
                <a:gd name="connsiteX24" fmla="*/ 346640 w 561111"/>
                <a:gd name="connsiteY24" fmla="*/ 0 h 465992"/>
                <a:gd name="connsiteX0" fmla="*/ 346640 w 561111"/>
                <a:gd name="connsiteY0" fmla="*/ 0 h 465992"/>
                <a:gd name="connsiteX1" fmla="*/ 518216 w 561111"/>
                <a:gd name="connsiteY1" fmla="*/ 0 h 465992"/>
                <a:gd name="connsiteX2" fmla="*/ 561111 w 561111"/>
                <a:gd name="connsiteY2" fmla="*/ 42895 h 465992"/>
                <a:gd name="connsiteX3" fmla="*/ 561111 w 561111"/>
                <a:gd name="connsiteY3" fmla="*/ 421594 h 465992"/>
                <a:gd name="connsiteX4" fmla="*/ 518216 w 561111"/>
                <a:gd name="connsiteY4" fmla="*/ 464489 h 465992"/>
                <a:gd name="connsiteX5" fmla="*/ 500527 w 561111"/>
                <a:gd name="connsiteY5" fmla="*/ 464489 h 465992"/>
                <a:gd name="connsiteX6" fmla="*/ 503314 w 561111"/>
                <a:gd name="connsiteY6" fmla="*/ 446183 h 465992"/>
                <a:gd name="connsiteX7" fmla="*/ 503314 w 561111"/>
                <a:gd name="connsiteY7" fmla="*/ 101295 h 465992"/>
                <a:gd name="connsiteX8" fmla="*/ 434765 w 561111"/>
                <a:gd name="connsiteY8" fmla="*/ 32747 h 465992"/>
                <a:gd name="connsiteX9" fmla="*/ 366217 w 561111"/>
                <a:gd name="connsiteY9" fmla="*/ 101295 h 465992"/>
                <a:gd name="connsiteX10" fmla="*/ 366217 w 561111"/>
                <a:gd name="connsiteY10" fmla="*/ 446183 h 465992"/>
                <a:gd name="connsiteX11" fmla="*/ 369004 w 561111"/>
                <a:gd name="connsiteY11" fmla="*/ 464489 h 465992"/>
                <a:gd name="connsiteX12" fmla="*/ 346640 w 561111"/>
                <a:gd name="connsiteY12" fmla="*/ 464489 h 465992"/>
                <a:gd name="connsiteX13" fmla="*/ 303745 w 561111"/>
                <a:gd name="connsiteY13" fmla="*/ 421594 h 465992"/>
                <a:gd name="connsiteX14" fmla="*/ 283536 w 561111"/>
                <a:gd name="connsiteY14" fmla="*/ 250757 h 465992"/>
                <a:gd name="connsiteX15" fmla="*/ 71451 w 561111"/>
                <a:gd name="connsiteY15" fmla="*/ 452085 h 465992"/>
                <a:gd name="connsiteX16" fmla="*/ 35283 w 561111"/>
                <a:gd name="connsiteY16" fmla="*/ 465975 h 465992"/>
                <a:gd name="connsiteX17" fmla="*/ 0 w 561111"/>
                <a:gd name="connsiteY17" fmla="*/ 450274 h 465992"/>
                <a:gd name="connsiteX18" fmla="*/ 35521 w 561111"/>
                <a:gd name="connsiteY18" fmla="*/ 345112 h 465992"/>
                <a:gd name="connsiteX19" fmla="*/ 36176 w 561111"/>
                <a:gd name="connsiteY19" fmla="*/ 345976 h 465992"/>
                <a:gd name="connsiteX20" fmla="*/ 259800 w 561111"/>
                <a:gd name="connsiteY20" fmla="*/ 133694 h 465992"/>
                <a:gd name="connsiteX21" fmla="*/ 269327 w 561111"/>
                <a:gd name="connsiteY21" fmla="*/ 127719 h 465992"/>
                <a:gd name="connsiteX22" fmla="*/ 268703 w 561111"/>
                <a:gd name="connsiteY22" fmla="*/ 109290 h 465992"/>
                <a:gd name="connsiteX23" fmla="*/ 346640 w 561111"/>
                <a:gd name="connsiteY23" fmla="*/ 0 h 465992"/>
                <a:gd name="connsiteX0" fmla="*/ 311357 w 525828"/>
                <a:gd name="connsiteY0" fmla="*/ 0 h 465992"/>
                <a:gd name="connsiteX1" fmla="*/ 482933 w 525828"/>
                <a:gd name="connsiteY1" fmla="*/ 0 h 465992"/>
                <a:gd name="connsiteX2" fmla="*/ 525828 w 525828"/>
                <a:gd name="connsiteY2" fmla="*/ 42895 h 465992"/>
                <a:gd name="connsiteX3" fmla="*/ 525828 w 525828"/>
                <a:gd name="connsiteY3" fmla="*/ 421594 h 465992"/>
                <a:gd name="connsiteX4" fmla="*/ 482933 w 525828"/>
                <a:gd name="connsiteY4" fmla="*/ 464489 h 465992"/>
                <a:gd name="connsiteX5" fmla="*/ 465244 w 525828"/>
                <a:gd name="connsiteY5" fmla="*/ 464489 h 465992"/>
                <a:gd name="connsiteX6" fmla="*/ 468031 w 525828"/>
                <a:gd name="connsiteY6" fmla="*/ 446183 h 465992"/>
                <a:gd name="connsiteX7" fmla="*/ 468031 w 525828"/>
                <a:gd name="connsiteY7" fmla="*/ 101295 h 465992"/>
                <a:gd name="connsiteX8" fmla="*/ 399482 w 525828"/>
                <a:gd name="connsiteY8" fmla="*/ 32747 h 465992"/>
                <a:gd name="connsiteX9" fmla="*/ 330934 w 525828"/>
                <a:gd name="connsiteY9" fmla="*/ 101295 h 465992"/>
                <a:gd name="connsiteX10" fmla="*/ 330934 w 525828"/>
                <a:gd name="connsiteY10" fmla="*/ 446183 h 465992"/>
                <a:gd name="connsiteX11" fmla="*/ 333721 w 525828"/>
                <a:gd name="connsiteY11" fmla="*/ 464489 h 465992"/>
                <a:gd name="connsiteX12" fmla="*/ 311357 w 525828"/>
                <a:gd name="connsiteY12" fmla="*/ 464489 h 465992"/>
                <a:gd name="connsiteX13" fmla="*/ 268462 w 525828"/>
                <a:gd name="connsiteY13" fmla="*/ 421594 h 465992"/>
                <a:gd name="connsiteX14" fmla="*/ 248253 w 525828"/>
                <a:gd name="connsiteY14" fmla="*/ 250757 h 465992"/>
                <a:gd name="connsiteX15" fmla="*/ 36168 w 525828"/>
                <a:gd name="connsiteY15" fmla="*/ 452085 h 465992"/>
                <a:gd name="connsiteX16" fmla="*/ 0 w 525828"/>
                <a:gd name="connsiteY16" fmla="*/ 465975 h 465992"/>
                <a:gd name="connsiteX17" fmla="*/ 238 w 525828"/>
                <a:gd name="connsiteY17" fmla="*/ 345112 h 465992"/>
                <a:gd name="connsiteX18" fmla="*/ 893 w 525828"/>
                <a:gd name="connsiteY18" fmla="*/ 345976 h 465992"/>
                <a:gd name="connsiteX19" fmla="*/ 224517 w 525828"/>
                <a:gd name="connsiteY19" fmla="*/ 133694 h 465992"/>
                <a:gd name="connsiteX20" fmla="*/ 234044 w 525828"/>
                <a:gd name="connsiteY20" fmla="*/ 127719 h 465992"/>
                <a:gd name="connsiteX21" fmla="*/ 233420 w 525828"/>
                <a:gd name="connsiteY21" fmla="*/ 109290 h 465992"/>
                <a:gd name="connsiteX22" fmla="*/ 311357 w 525828"/>
                <a:gd name="connsiteY22" fmla="*/ 0 h 465992"/>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655 w 525590"/>
                <a:gd name="connsiteY17" fmla="*/ 345976 h 464489"/>
                <a:gd name="connsiteX18" fmla="*/ 224279 w 525590"/>
                <a:gd name="connsiteY18" fmla="*/ 133694 h 464489"/>
                <a:gd name="connsiteX19" fmla="*/ 233806 w 525590"/>
                <a:gd name="connsiteY19" fmla="*/ 127719 h 464489"/>
                <a:gd name="connsiteX20" fmla="*/ 233182 w 525590"/>
                <a:gd name="connsiteY20" fmla="*/ 109290 h 464489"/>
                <a:gd name="connsiteX21" fmla="*/ 311119 w 525590"/>
                <a:gd name="connsiteY21" fmla="*/ 0 h 464489"/>
                <a:gd name="connsiteX0" fmla="*/ 332074 w 546545"/>
                <a:gd name="connsiteY0" fmla="*/ 0 h 464489"/>
                <a:gd name="connsiteX1" fmla="*/ 503650 w 546545"/>
                <a:gd name="connsiteY1" fmla="*/ 0 h 464489"/>
                <a:gd name="connsiteX2" fmla="*/ 546545 w 546545"/>
                <a:gd name="connsiteY2" fmla="*/ 42895 h 464489"/>
                <a:gd name="connsiteX3" fmla="*/ 546545 w 546545"/>
                <a:gd name="connsiteY3" fmla="*/ 421594 h 464489"/>
                <a:gd name="connsiteX4" fmla="*/ 503650 w 546545"/>
                <a:gd name="connsiteY4" fmla="*/ 464489 h 464489"/>
                <a:gd name="connsiteX5" fmla="*/ 485961 w 546545"/>
                <a:gd name="connsiteY5" fmla="*/ 464489 h 464489"/>
                <a:gd name="connsiteX6" fmla="*/ 488748 w 546545"/>
                <a:gd name="connsiteY6" fmla="*/ 446183 h 464489"/>
                <a:gd name="connsiteX7" fmla="*/ 488748 w 546545"/>
                <a:gd name="connsiteY7" fmla="*/ 101295 h 464489"/>
                <a:gd name="connsiteX8" fmla="*/ 420199 w 546545"/>
                <a:gd name="connsiteY8" fmla="*/ 32747 h 464489"/>
                <a:gd name="connsiteX9" fmla="*/ 351651 w 546545"/>
                <a:gd name="connsiteY9" fmla="*/ 101295 h 464489"/>
                <a:gd name="connsiteX10" fmla="*/ 351651 w 546545"/>
                <a:gd name="connsiteY10" fmla="*/ 446183 h 464489"/>
                <a:gd name="connsiteX11" fmla="*/ 354438 w 546545"/>
                <a:gd name="connsiteY11" fmla="*/ 464489 h 464489"/>
                <a:gd name="connsiteX12" fmla="*/ 332074 w 546545"/>
                <a:gd name="connsiteY12" fmla="*/ 464489 h 464489"/>
                <a:gd name="connsiteX13" fmla="*/ 289179 w 546545"/>
                <a:gd name="connsiteY13" fmla="*/ 421594 h 464489"/>
                <a:gd name="connsiteX14" fmla="*/ 268970 w 546545"/>
                <a:gd name="connsiteY14" fmla="*/ 250757 h 464489"/>
                <a:gd name="connsiteX15" fmla="*/ 56885 w 546545"/>
                <a:gd name="connsiteY15" fmla="*/ 452085 h 464489"/>
                <a:gd name="connsiteX16" fmla="*/ 20955 w 546545"/>
                <a:gd name="connsiteY16" fmla="*/ 345112 h 464489"/>
                <a:gd name="connsiteX17" fmla="*/ 21610 w 546545"/>
                <a:gd name="connsiteY17" fmla="*/ 345976 h 464489"/>
                <a:gd name="connsiteX18" fmla="*/ 245234 w 546545"/>
                <a:gd name="connsiteY18" fmla="*/ 133694 h 464489"/>
                <a:gd name="connsiteX19" fmla="*/ 254761 w 546545"/>
                <a:gd name="connsiteY19" fmla="*/ 127719 h 464489"/>
                <a:gd name="connsiteX20" fmla="*/ 254137 w 546545"/>
                <a:gd name="connsiteY20" fmla="*/ 109290 h 464489"/>
                <a:gd name="connsiteX21" fmla="*/ 332074 w 546545"/>
                <a:gd name="connsiteY21" fmla="*/ 0 h 464489"/>
                <a:gd name="connsiteX0" fmla="*/ 350065 w 564536"/>
                <a:gd name="connsiteY0" fmla="*/ 0 h 464489"/>
                <a:gd name="connsiteX1" fmla="*/ 521641 w 564536"/>
                <a:gd name="connsiteY1" fmla="*/ 0 h 464489"/>
                <a:gd name="connsiteX2" fmla="*/ 564536 w 564536"/>
                <a:gd name="connsiteY2" fmla="*/ 42895 h 464489"/>
                <a:gd name="connsiteX3" fmla="*/ 564536 w 564536"/>
                <a:gd name="connsiteY3" fmla="*/ 421594 h 464489"/>
                <a:gd name="connsiteX4" fmla="*/ 521641 w 564536"/>
                <a:gd name="connsiteY4" fmla="*/ 464489 h 464489"/>
                <a:gd name="connsiteX5" fmla="*/ 503952 w 564536"/>
                <a:gd name="connsiteY5" fmla="*/ 464489 h 464489"/>
                <a:gd name="connsiteX6" fmla="*/ 506739 w 564536"/>
                <a:gd name="connsiteY6" fmla="*/ 446183 h 464489"/>
                <a:gd name="connsiteX7" fmla="*/ 506739 w 564536"/>
                <a:gd name="connsiteY7" fmla="*/ 101295 h 464489"/>
                <a:gd name="connsiteX8" fmla="*/ 438190 w 564536"/>
                <a:gd name="connsiteY8" fmla="*/ 32747 h 464489"/>
                <a:gd name="connsiteX9" fmla="*/ 369642 w 564536"/>
                <a:gd name="connsiteY9" fmla="*/ 101295 h 464489"/>
                <a:gd name="connsiteX10" fmla="*/ 369642 w 564536"/>
                <a:gd name="connsiteY10" fmla="*/ 446183 h 464489"/>
                <a:gd name="connsiteX11" fmla="*/ 372429 w 564536"/>
                <a:gd name="connsiteY11" fmla="*/ 464489 h 464489"/>
                <a:gd name="connsiteX12" fmla="*/ 350065 w 564536"/>
                <a:gd name="connsiteY12" fmla="*/ 464489 h 464489"/>
                <a:gd name="connsiteX13" fmla="*/ 307170 w 564536"/>
                <a:gd name="connsiteY13" fmla="*/ 421594 h 464489"/>
                <a:gd name="connsiteX14" fmla="*/ 286961 w 564536"/>
                <a:gd name="connsiteY14" fmla="*/ 250757 h 464489"/>
                <a:gd name="connsiteX15" fmla="*/ 74876 w 564536"/>
                <a:gd name="connsiteY15" fmla="*/ 452085 h 464489"/>
                <a:gd name="connsiteX16" fmla="*/ 38946 w 564536"/>
                <a:gd name="connsiteY16" fmla="*/ 345112 h 464489"/>
                <a:gd name="connsiteX17" fmla="*/ 39601 w 564536"/>
                <a:gd name="connsiteY17" fmla="*/ 345976 h 464489"/>
                <a:gd name="connsiteX18" fmla="*/ 263225 w 564536"/>
                <a:gd name="connsiteY18" fmla="*/ 133694 h 464489"/>
                <a:gd name="connsiteX19" fmla="*/ 272752 w 564536"/>
                <a:gd name="connsiteY19" fmla="*/ 127719 h 464489"/>
                <a:gd name="connsiteX20" fmla="*/ 272128 w 564536"/>
                <a:gd name="connsiteY20" fmla="*/ 109290 h 464489"/>
                <a:gd name="connsiteX21" fmla="*/ 350065 w 564536"/>
                <a:gd name="connsiteY21"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224279 w 525590"/>
                <a:gd name="connsiteY17" fmla="*/ 133694 h 464489"/>
                <a:gd name="connsiteX18" fmla="*/ 233806 w 525590"/>
                <a:gd name="connsiteY18" fmla="*/ 127719 h 464489"/>
                <a:gd name="connsiteX19" fmla="*/ 233182 w 525590"/>
                <a:gd name="connsiteY19" fmla="*/ 109290 h 464489"/>
                <a:gd name="connsiteX20" fmla="*/ 311119 w 525590"/>
                <a:gd name="connsiteY20"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224279 w 525590"/>
                <a:gd name="connsiteY17" fmla="*/ 133694 h 464489"/>
                <a:gd name="connsiteX18" fmla="*/ 233806 w 525590"/>
                <a:gd name="connsiteY18" fmla="*/ 127719 h 464489"/>
                <a:gd name="connsiteX19" fmla="*/ 233182 w 525590"/>
                <a:gd name="connsiteY19" fmla="*/ 109290 h 464489"/>
                <a:gd name="connsiteX20" fmla="*/ 311119 w 525590"/>
                <a:gd name="connsiteY20" fmla="*/ 0 h 464489"/>
                <a:gd name="connsiteX0" fmla="*/ 343343 w 557814"/>
                <a:gd name="connsiteY0" fmla="*/ 0 h 464489"/>
                <a:gd name="connsiteX1" fmla="*/ 514919 w 557814"/>
                <a:gd name="connsiteY1" fmla="*/ 0 h 464489"/>
                <a:gd name="connsiteX2" fmla="*/ 557814 w 557814"/>
                <a:gd name="connsiteY2" fmla="*/ 42895 h 464489"/>
                <a:gd name="connsiteX3" fmla="*/ 557814 w 557814"/>
                <a:gd name="connsiteY3" fmla="*/ 421594 h 464489"/>
                <a:gd name="connsiteX4" fmla="*/ 514919 w 557814"/>
                <a:gd name="connsiteY4" fmla="*/ 464489 h 464489"/>
                <a:gd name="connsiteX5" fmla="*/ 497230 w 557814"/>
                <a:gd name="connsiteY5" fmla="*/ 464489 h 464489"/>
                <a:gd name="connsiteX6" fmla="*/ 500017 w 557814"/>
                <a:gd name="connsiteY6" fmla="*/ 446183 h 464489"/>
                <a:gd name="connsiteX7" fmla="*/ 500017 w 557814"/>
                <a:gd name="connsiteY7" fmla="*/ 101295 h 464489"/>
                <a:gd name="connsiteX8" fmla="*/ 431468 w 557814"/>
                <a:gd name="connsiteY8" fmla="*/ 32747 h 464489"/>
                <a:gd name="connsiteX9" fmla="*/ 362920 w 557814"/>
                <a:gd name="connsiteY9" fmla="*/ 101295 h 464489"/>
                <a:gd name="connsiteX10" fmla="*/ 362920 w 557814"/>
                <a:gd name="connsiteY10" fmla="*/ 446183 h 464489"/>
                <a:gd name="connsiteX11" fmla="*/ 365707 w 557814"/>
                <a:gd name="connsiteY11" fmla="*/ 464489 h 464489"/>
                <a:gd name="connsiteX12" fmla="*/ 343343 w 557814"/>
                <a:gd name="connsiteY12" fmla="*/ 464489 h 464489"/>
                <a:gd name="connsiteX13" fmla="*/ 300448 w 557814"/>
                <a:gd name="connsiteY13" fmla="*/ 421594 h 464489"/>
                <a:gd name="connsiteX14" fmla="*/ 280239 w 557814"/>
                <a:gd name="connsiteY14" fmla="*/ 250757 h 464489"/>
                <a:gd name="connsiteX15" fmla="*/ 68154 w 557814"/>
                <a:gd name="connsiteY15" fmla="*/ 452085 h 464489"/>
                <a:gd name="connsiteX16" fmla="*/ 32224 w 557814"/>
                <a:gd name="connsiteY16" fmla="*/ 345112 h 464489"/>
                <a:gd name="connsiteX17" fmla="*/ 256503 w 557814"/>
                <a:gd name="connsiteY17" fmla="*/ 133694 h 464489"/>
                <a:gd name="connsiteX18" fmla="*/ 266030 w 557814"/>
                <a:gd name="connsiteY18" fmla="*/ 127719 h 464489"/>
                <a:gd name="connsiteX19" fmla="*/ 265406 w 557814"/>
                <a:gd name="connsiteY19" fmla="*/ 109290 h 464489"/>
                <a:gd name="connsiteX20" fmla="*/ 343343 w 557814"/>
                <a:gd name="connsiteY20" fmla="*/ 0 h 464489"/>
                <a:gd name="connsiteX0" fmla="*/ 340190 w 554661"/>
                <a:gd name="connsiteY0" fmla="*/ 0 h 464489"/>
                <a:gd name="connsiteX1" fmla="*/ 511766 w 554661"/>
                <a:gd name="connsiteY1" fmla="*/ 0 h 464489"/>
                <a:gd name="connsiteX2" fmla="*/ 554661 w 554661"/>
                <a:gd name="connsiteY2" fmla="*/ 42895 h 464489"/>
                <a:gd name="connsiteX3" fmla="*/ 554661 w 554661"/>
                <a:gd name="connsiteY3" fmla="*/ 421594 h 464489"/>
                <a:gd name="connsiteX4" fmla="*/ 511766 w 554661"/>
                <a:gd name="connsiteY4" fmla="*/ 464489 h 464489"/>
                <a:gd name="connsiteX5" fmla="*/ 494077 w 554661"/>
                <a:gd name="connsiteY5" fmla="*/ 464489 h 464489"/>
                <a:gd name="connsiteX6" fmla="*/ 496864 w 554661"/>
                <a:gd name="connsiteY6" fmla="*/ 446183 h 464489"/>
                <a:gd name="connsiteX7" fmla="*/ 496864 w 554661"/>
                <a:gd name="connsiteY7" fmla="*/ 101295 h 464489"/>
                <a:gd name="connsiteX8" fmla="*/ 428315 w 554661"/>
                <a:gd name="connsiteY8" fmla="*/ 32747 h 464489"/>
                <a:gd name="connsiteX9" fmla="*/ 359767 w 554661"/>
                <a:gd name="connsiteY9" fmla="*/ 101295 h 464489"/>
                <a:gd name="connsiteX10" fmla="*/ 359767 w 554661"/>
                <a:gd name="connsiteY10" fmla="*/ 446183 h 464489"/>
                <a:gd name="connsiteX11" fmla="*/ 362554 w 554661"/>
                <a:gd name="connsiteY11" fmla="*/ 464489 h 464489"/>
                <a:gd name="connsiteX12" fmla="*/ 340190 w 554661"/>
                <a:gd name="connsiteY12" fmla="*/ 464489 h 464489"/>
                <a:gd name="connsiteX13" fmla="*/ 297295 w 554661"/>
                <a:gd name="connsiteY13" fmla="*/ 421594 h 464489"/>
                <a:gd name="connsiteX14" fmla="*/ 277086 w 554661"/>
                <a:gd name="connsiteY14" fmla="*/ 250757 h 464489"/>
                <a:gd name="connsiteX15" fmla="*/ 79288 w 554661"/>
                <a:gd name="connsiteY15" fmla="*/ 437798 h 464489"/>
                <a:gd name="connsiteX16" fmla="*/ 29071 w 554661"/>
                <a:gd name="connsiteY16" fmla="*/ 345112 h 464489"/>
                <a:gd name="connsiteX17" fmla="*/ 253350 w 554661"/>
                <a:gd name="connsiteY17" fmla="*/ 133694 h 464489"/>
                <a:gd name="connsiteX18" fmla="*/ 262877 w 554661"/>
                <a:gd name="connsiteY18" fmla="*/ 127719 h 464489"/>
                <a:gd name="connsiteX19" fmla="*/ 262253 w 554661"/>
                <a:gd name="connsiteY19" fmla="*/ 109290 h 464489"/>
                <a:gd name="connsiteX20" fmla="*/ 340190 w 554661"/>
                <a:gd name="connsiteY20"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0 w 525590"/>
                <a:gd name="connsiteY15" fmla="*/ 345112 h 464489"/>
                <a:gd name="connsiteX16" fmla="*/ 224279 w 525590"/>
                <a:gd name="connsiteY16" fmla="*/ 133694 h 464489"/>
                <a:gd name="connsiteX17" fmla="*/ 233806 w 525590"/>
                <a:gd name="connsiteY17" fmla="*/ 127719 h 464489"/>
                <a:gd name="connsiteX18" fmla="*/ 233182 w 525590"/>
                <a:gd name="connsiteY18" fmla="*/ 109290 h 464489"/>
                <a:gd name="connsiteX19" fmla="*/ 311119 w 525590"/>
                <a:gd name="connsiteY19" fmla="*/ 0 h 464489"/>
                <a:gd name="connsiteX0" fmla="*/ 86840 w 301311"/>
                <a:gd name="connsiteY0" fmla="*/ 0 h 464489"/>
                <a:gd name="connsiteX1" fmla="*/ 258416 w 301311"/>
                <a:gd name="connsiteY1" fmla="*/ 0 h 464489"/>
                <a:gd name="connsiteX2" fmla="*/ 301311 w 301311"/>
                <a:gd name="connsiteY2" fmla="*/ 42895 h 464489"/>
                <a:gd name="connsiteX3" fmla="*/ 301311 w 301311"/>
                <a:gd name="connsiteY3" fmla="*/ 421594 h 464489"/>
                <a:gd name="connsiteX4" fmla="*/ 258416 w 301311"/>
                <a:gd name="connsiteY4" fmla="*/ 464489 h 464489"/>
                <a:gd name="connsiteX5" fmla="*/ 240727 w 301311"/>
                <a:gd name="connsiteY5" fmla="*/ 464489 h 464489"/>
                <a:gd name="connsiteX6" fmla="*/ 243514 w 301311"/>
                <a:gd name="connsiteY6" fmla="*/ 446183 h 464489"/>
                <a:gd name="connsiteX7" fmla="*/ 243514 w 301311"/>
                <a:gd name="connsiteY7" fmla="*/ 101295 h 464489"/>
                <a:gd name="connsiteX8" fmla="*/ 174965 w 301311"/>
                <a:gd name="connsiteY8" fmla="*/ 32747 h 464489"/>
                <a:gd name="connsiteX9" fmla="*/ 106417 w 301311"/>
                <a:gd name="connsiteY9" fmla="*/ 101295 h 464489"/>
                <a:gd name="connsiteX10" fmla="*/ 106417 w 301311"/>
                <a:gd name="connsiteY10" fmla="*/ 446183 h 464489"/>
                <a:gd name="connsiteX11" fmla="*/ 109204 w 301311"/>
                <a:gd name="connsiteY11" fmla="*/ 464489 h 464489"/>
                <a:gd name="connsiteX12" fmla="*/ 86840 w 301311"/>
                <a:gd name="connsiteY12" fmla="*/ 464489 h 464489"/>
                <a:gd name="connsiteX13" fmla="*/ 43945 w 301311"/>
                <a:gd name="connsiteY13" fmla="*/ 421594 h 464489"/>
                <a:gd name="connsiteX14" fmla="*/ 23736 w 301311"/>
                <a:gd name="connsiteY14" fmla="*/ 250757 h 464489"/>
                <a:gd name="connsiteX15" fmla="*/ 0 w 301311"/>
                <a:gd name="connsiteY15" fmla="*/ 133694 h 464489"/>
                <a:gd name="connsiteX16" fmla="*/ 9527 w 301311"/>
                <a:gd name="connsiteY16" fmla="*/ 127719 h 464489"/>
                <a:gd name="connsiteX17" fmla="*/ 8903 w 301311"/>
                <a:gd name="connsiteY17" fmla="*/ 109290 h 464489"/>
                <a:gd name="connsiteX18" fmla="*/ 86840 w 301311"/>
                <a:gd name="connsiteY18" fmla="*/ 0 h 46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311" h="464489">
                  <a:moveTo>
                    <a:pt x="86840" y="0"/>
                  </a:moveTo>
                  <a:lnTo>
                    <a:pt x="258416" y="0"/>
                  </a:lnTo>
                  <a:cubicBezTo>
                    <a:pt x="282106" y="0"/>
                    <a:pt x="301311" y="19205"/>
                    <a:pt x="301311" y="42895"/>
                  </a:cubicBezTo>
                  <a:lnTo>
                    <a:pt x="301311" y="421594"/>
                  </a:lnTo>
                  <a:cubicBezTo>
                    <a:pt x="301311" y="445284"/>
                    <a:pt x="282106" y="464489"/>
                    <a:pt x="258416" y="464489"/>
                  </a:cubicBezTo>
                  <a:lnTo>
                    <a:pt x="240727" y="464489"/>
                  </a:lnTo>
                  <a:cubicBezTo>
                    <a:pt x="242645" y="458719"/>
                    <a:pt x="243514" y="452552"/>
                    <a:pt x="243514" y="446183"/>
                  </a:cubicBezTo>
                  <a:lnTo>
                    <a:pt x="243514" y="101295"/>
                  </a:lnTo>
                  <a:cubicBezTo>
                    <a:pt x="243514" y="63437"/>
                    <a:pt x="212824" y="32747"/>
                    <a:pt x="174965" y="32747"/>
                  </a:cubicBezTo>
                  <a:cubicBezTo>
                    <a:pt x="137107" y="32747"/>
                    <a:pt x="106417" y="63437"/>
                    <a:pt x="106417" y="101295"/>
                  </a:cubicBezTo>
                  <a:lnTo>
                    <a:pt x="106417" y="446183"/>
                  </a:lnTo>
                  <a:cubicBezTo>
                    <a:pt x="106417" y="452552"/>
                    <a:pt x="107286" y="458719"/>
                    <a:pt x="109204" y="464489"/>
                  </a:cubicBezTo>
                  <a:lnTo>
                    <a:pt x="86840" y="464489"/>
                  </a:lnTo>
                  <a:cubicBezTo>
                    <a:pt x="63150" y="464489"/>
                    <a:pt x="43945" y="445284"/>
                    <a:pt x="43945" y="421594"/>
                  </a:cubicBezTo>
                  <a:cubicBezTo>
                    <a:pt x="43945" y="351850"/>
                    <a:pt x="33248" y="302373"/>
                    <a:pt x="23736" y="250757"/>
                  </a:cubicBezTo>
                  <a:lnTo>
                    <a:pt x="0" y="133694"/>
                  </a:lnTo>
                  <a:lnTo>
                    <a:pt x="9527" y="127719"/>
                  </a:lnTo>
                  <a:cubicBezTo>
                    <a:pt x="8991" y="121737"/>
                    <a:pt x="8903" y="115596"/>
                    <a:pt x="8903" y="109290"/>
                  </a:cubicBezTo>
                  <a:cubicBezTo>
                    <a:pt x="8903" y="85599"/>
                    <a:pt x="63150" y="0"/>
                    <a:pt x="86840"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mn-cs"/>
              </a:endParaRPr>
            </a:p>
          </p:txBody>
        </p:sp>
        <p:sp>
          <p:nvSpPr>
            <p:cNvPr id="404" name="Freeform: Shape 403">
              <a:extLst>
                <a:ext uri="{FF2B5EF4-FFF2-40B4-BE49-F238E27FC236}">
                  <a16:creationId xmlns:a16="http://schemas.microsoft.com/office/drawing/2014/main" id="{CE3DFEF2-CFB4-4DCC-B56A-F83B05CBFDF7}"/>
                </a:ext>
              </a:extLst>
            </p:cNvPr>
            <p:cNvSpPr/>
            <p:nvPr/>
          </p:nvSpPr>
          <p:spPr bwMode="auto">
            <a:xfrm>
              <a:off x="4915663" y="5902555"/>
              <a:ext cx="101243" cy="541794"/>
            </a:xfrm>
            <a:custGeom>
              <a:avLst/>
              <a:gdLst>
                <a:gd name="connsiteX0" fmla="*/ 50621 w 101243"/>
                <a:gd name="connsiteY0" fmla="*/ 0 h 541794"/>
                <a:gd name="connsiteX1" fmla="*/ 101243 w 101243"/>
                <a:gd name="connsiteY1" fmla="*/ 50621 h 541794"/>
                <a:gd name="connsiteX2" fmla="*/ 101243 w 101243"/>
                <a:gd name="connsiteY2" fmla="*/ 491172 h 541794"/>
                <a:gd name="connsiteX3" fmla="*/ 50621 w 101243"/>
                <a:gd name="connsiteY3" fmla="*/ 541794 h 541794"/>
                <a:gd name="connsiteX4" fmla="*/ 0 w 101243"/>
                <a:gd name="connsiteY4" fmla="*/ 491172 h 541794"/>
                <a:gd name="connsiteX5" fmla="*/ 0 w 101243"/>
                <a:gd name="connsiteY5" fmla="*/ 50621 h 541794"/>
                <a:gd name="connsiteX6" fmla="*/ 50621 w 101243"/>
                <a:gd name="connsiteY6" fmla="*/ 0 h 54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43" h="541794">
                  <a:moveTo>
                    <a:pt x="50621" y="0"/>
                  </a:moveTo>
                  <a:cubicBezTo>
                    <a:pt x="78579" y="0"/>
                    <a:pt x="101243" y="22664"/>
                    <a:pt x="101243" y="50621"/>
                  </a:cubicBezTo>
                  <a:lnTo>
                    <a:pt x="101243" y="491172"/>
                  </a:lnTo>
                  <a:cubicBezTo>
                    <a:pt x="101243" y="519130"/>
                    <a:pt x="78579" y="541794"/>
                    <a:pt x="50621" y="541794"/>
                  </a:cubicBezTo>
                  <a:cubicBezTo>
                    <a:pt x="22664" y="541794"/>
                    <a:pt x="0" y="519130"/>
                    <a:pt x="0" y="491172"/>
                  </a:cubicBezTo>
                  <a:lnTo>
                    <a:pt x="0" y="50621"/>
                  </a:lnTo>
                  <a:cubicBezTo>
                    <a:pt x="0" y="22664"/>
                    <a:pt x="22664" y="0"/>
                    <a:pt x="50621"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05" name="Freeform: Shape 404">
              <a:extLst>
                <a:ext uri="{FF2B5EF4-FFF2-40B4-BE49-F238E27FC236}">
                  <a16:creationId xmlns:a16="http://schemas.microsoft.com/office/drawing/2014/main" id="{6DD56CFD-D312-402E-B09D-7B7037D5A923}"/>
                </a:ext>
              </a:extLst>
            </p:cNvPr>
            <p:cNvSpPr/>
            <p:nvPr/>
          </p:nvSpPr>
          <p:spPr bwMode="auto">
            <a:xfrm>
              <a:off x="4788969" y="6377900"/>
              <a:ext cx="370766" cy="330573"/>
            </a:xfrm>
            <a:custGeom>
              <a:avLst/>
              <a:gdLst>
                <a:gd name="connsiteX0" fmla="*/ 105627 w 370766"/>
                <a:gd name="connsiteY0" fmla="*/ 0 h 330573"/>
                <a:gd name="connsiteX1" fmla="*/ 118762 w 370766"/>
                <a:gd name="connsiteY1" fmla="*/ 0 h 330573"/>
                <a:gd name="connsiteX2" fmla="*/ 118762 w 370766"/>
                <a:gd name="connsiteY2" fmla="*/ 33286 h 330573"/>
                <a:gd name="connsiteX3" fmla="*/ 175900 w 370766"/>
                <a:gd name="connsiteY3" fmla="*/ 90424 h 330573"/>
                <a:gd name="connsiteX4" fmla="*/ 233038 w 370766"/>
                <a:gd name="connsiteY4" fmla="*/ 33286 h 330573"/>
                <a:gd name="connsiteX5" fmla="*/ 233038 w 370766"/>
                <a:gd name="connsiteY5" fmla="*/ 0 h 330573"/>
                <a:gd name="connsiteX6" fmla="*/ 246173 w 370766"/>
                <a:gd name="connsiteY6" fmla="*/ 0 h 330573"/>
                <a:gd name="connsiteX7" fmla="*/ 281311 w 370766"/>
                <a:gd name="connsiteY7" fmla="*/ 35138 h 330573"/>
                <a:gd name="connsiteX8" fmla="*/ 281311 w 370766"/>
                <a:gd name="connsiteY8" fmla="*/ 112979 h 330573"/>
                <a:gd name="connsiteX9" fmla="*/ 344066 w 370766"/>
                <a:gd name="connsiteY9" fmla="*/ 112979 h 330573"/>
                <a:gd name="connsiteX10" fmla="*/ 370766 w 370766"/>
                <a:gd name="connsiteY10" fmla="*/ 129995 h 330573"/>
                <a:gd name="connsiteX11" fmla="*/ 370766 w 370766"/>
                <a:gd name="connsiteY11" fmla="*/ 222104 h 330573"/>
                <a:gd name="connsiteX12" fmla="*/ 262296 w 370766"/>
                <a:gd name="connsiteY12" fmla="*/ 330573 h 330573"/>
                <a:gd name="connsiteX13" fmla="*/ 215526 w 370766"/>
                <a:gd name="connsiteY13" fmla="*/ 330573 h 330573"/>
                <a:gd name="connsiteX14" fmla="*/ 212112 w 370766"/>
                <a:gd name="connsiteY14" fmla="*/ 325949 h 330573"/>
                <a:gd name="connsiteX15" fmla="*/ 155844 w 370766"/>
                <a:gd name="connsiteY15" fmla="*/ 328759 h 330573"/>
                <a:gd name="connsiteX16" fmla="*/ 154766 w 370766"/>
                <a:gd name="connsiteY16" fmla="*/ 330573 h 330573"/>
                <a:gd name="connsiteX17" fmla="*/ 108469 w 370766"/>
                <a:gd name="connsiteY17" fmla="*/ 330573 h 330573"/>
                <a:gd name="connsiteX18" fmla="*/ 0 w 370766"/>
                <a:gd name="connsiteY18" fmla="*/ 222104 h 330573"/>
                <a:gd name="connsiteX19" fmla="*/ 0 w 370766"/>
                <a:gd name="connsiteY19" fmla="*/ 128025 h 330573"/>
                <a:gd name="connsiteX20" fmla="*/ 25371 w 370766"/>
                <a:gd name="connsiteY20" fmla="*/ 112979 h 330573"/>
                <a:gd name="connsiteX21" fmla="*/ 70489 w 370766"/>
                <a:gd name="connsiteY21" fmla="*/ 112979 h 330573"/>
                <a:gd name="connsiteX22" fmla="*/ 70489 w 370766"/>
                <a:gd name="connsiteY22" fmla="*/ 35138 h 330573"/>
                <a:gd name="connsiteX23" fmla="*/ 105627 w 370766"/>
                <a:gd name="connsiteY23" fmla="*/ 0 h 33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0766" h="330573">
                  <a:moveTo>
                    <a:pt x="105627" y="0"/>
                  </a:moveTo>
                  <a:lnTo>
                    <a:pt x="118762" y="0"/>
                  </a:lnTo>
                  <a:lnTo>
                    <a:pt x="118762" y="33286"/>
                  </a:lnTo>
                  <a:cubicBezTo>
                    <a:pt x="118762" y="64843"/>
                    <a:pt x="144343" y="90424"/>
                    <a:pt x="175900" y="90424"/>
                  </a:cubicBezTo>
                  <a:cubicBezTo>
                    <a:pt x="207456" y="90424"/>
                    <a:pt x="233038" y="64843"/>
                    <a:pt x="233038" y="33286"/>
                  </a:cubicBezTo>
                  <a:lnTo>
                    <a:pt x="233038" y="0"/>
                  </a:lnTo>
                  <a:lnTo>
                    <a:pt x="246173" y="0"/>
                  </a:lnTo>
                  <a:cubicBezTo>
                    <a:pt x="265579" y="0"/>
                    <a:pt x="281311" y="15732"/>
                    <a:pt x="281311" y="35138"/>
                  </a:cubicBezTo>
                  <a:lnTo>
                    <a:pt x="281311" y="112979"/>
                  </a:lnTo>
                  <a:lnTo>
                    <a:pt x="344066" y="112979"/>
                  </a:lnTo>
                  <a:cubicBezTo>
                    <a:pt x="355920" y="112979"/>
                    <a:pt x="366161" y="119882"/>
                    <a:pt x="370766" y="129995"/>
                  </a:cubicBezTo>
                  <a:lnTo>
                    <a:pt x="370766" y="222104"/>
                  </a:lnTo>
                  <a:lnTo>
                    <a:pt x="262296" y="330573"/>
                  </a:lnTo>
                  <a:lnTo>
                    <a:pt x="215526" y="330573"/>
                  </a:lnTo>
                  <a:lnTo>
                    <a:pt x="212112" y="325949"/>
                  </a:lnTo>
                  <a:cubicBezTo>
                    <a:pt x="195798" y="311187"/>
                    <a:pt x="170606" y="312445"/>
                    <a:pt x="155844" y="328759"/>
                  </a:cubicBezTo>
                  <a:cubicBezTo>
                    <a:pt x="155374" y="329278"/>
                    <a:pt x="154921" y="329806"/>
                    <a:pt x="154766" y="330573"/>
                  </a:cubicBezTo>
                  <a:lnTo>
                    <a:pt x="108469" y="330573"/>
                  </a:lnTo>
                  <a:lnTo>
                    <a:pt x="0" y="222104"/>
                  </a:lnTo>
                  <a:lnTo>
                    <a:pt x="0" y="128025"/>
                  </a:lnTo>
                  <a:cubicBezTo>
                    <a:pt x="4759" y="118923"/>
                    <a:pt x="14371" y="112979"/>
                    <a:pt x="25371" y="112979"/>
                  </a:cubicBezTo>
                  <a:lnTo>
                    <a:pt x="70489" y="112979"/>
                  </a:lnTo>
                  <a:lnTo>
                    <a:pt x="70489" y="35138"/>
                  </a:lnTo>
                  <a:cubicBezTo>
                    <a:pt x="70489" y="15732"/>
                    <a:pt x="86221" y="0"/>
                    <a:pt x="105627" y="0"/>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06" name="Freeform: Shape 405">
              <a:extLst>
                <a:ext uri="{FF2B5EF4-FFF2-40B4-BE49-F238E27FC236}">
                  <a16:creationId xmlns:a16="http://schemas.microsoft.com/office/drawing/2014/main" id="{47AC04AA-905E-4617-A3C2-6EBC1A37EFB4}"/>
                </a:ext>
              </a:extLst>
            </p:cNvPr>
            <p:cNvSpPr/>
            <p:nvPr/>
          </p:nvSpPr>
          <p:spPr bwMode="auto">
            <a:xfrm>
              <a:off x="4784462" y="6608152"/>
              <a:ext cx="378451" cy="290108"/>
            </a:xfrm>
            <a:custGeom>
              <a:avLst/>
              <a:gdLst>
                <a:gd name="connsiteX0" fmla="*/ 0 w 378451"/>
                <a:gd name="connsiteY0" fmla="*/ 0 h 290108"/>
                <a:gd name="connsiteX1" fmla="*/ 108470 w 378451"/>
                <a:gd name="connsiteY1" fmla="*/ 108469 h 290108"/>
                <a:gd name="connsiteX2" fmla="*/ 154429 w 378451"/>
                <a:gd name="connsiteY2" fmla="*/ 108469 h 290108"/>
                <a:gd name="connsiteX3" fmla="*/ 163161 w 378451"/>
                <a:gd name="connsiteY3" fmla="*/ 154775 h 290108"/>
                <a:gd name="connsiteX4" fmla="*/ 219429 w 378451"/>
                <a:gd name="connsiteY4" fmla="*/ 151965 h 290108"/>
                <a:gd name="connsiteX5" fmla="*/ 226028 w 378451"/>
                <a:gd name="connsiteY5" fmla="*/ 108469 h 290108"/>
                <a:gd name="connsiteX6" fmla="*/ 271310 w 378451"/>
                <a:gd name="connsiteY6" fmla="*/ 108469 h 290108"/>
                <a:gd name="connsiteX7" fmla="*/ 378451 w 378451"/>
                <a:gd name="connsiteY7" fmla="*/ 1328 h 290108"/>
                <a:gd name="connsiteX8" fmla="*/ 378451 w 378451"/>
                <a:gd name="connsiteY8" fmla="*/ 151626 h 290108"/>
                <a:gd name="connsiteX9" fmla="*/ 348573 w 378451"/>
                <a:gd name="connsiteY9" fmla="*/ 181504 h 290108"/>
                <a:gd name="connsiteX10" fmla="*/ 285818 w 378451"/>
                <a:gd name="connsiteY10" fmla="*/ 181504 h 290108"/>
                <a:gd name="connsiteX11" fmla="*/ 285818 w 378451"/>
                <a:gd name="connsiteY11" fmla="*/ 254971 h 290108"/>
                <a:gd name="connsiteX12" fmla="*/ 250680 w 378451"/>
                <a:gd name="connsiteY12" fmla="*/ 290108 h 290108"/>
                <a:gd name="connsiteX13" fmla="*/ 110134 w 378451"/>
                <a:gd name="connsiteY13" fmla="*/ 290108 h 290108"/>
                <a:gd name="connsiteX14" fmla="*/ 74996 w 378451"/>
                <a:gd name="connsiteY14" fmla="*/ 254971 h 290108"/>
                <a:gd name="connsiteX15" fmla="*/ 74996 w 378451"/>
                <a:gd name="connsiteY15" fmla="*/ 181504 h 290108"/>
                <a:gd name="connsiteX16" fmla="*/ 29878 w 378451"/>
                <a:gd name="connsiteY16" fmla="*/ 181504 h 290108"/>
                <a:gd name="connsiteX17" fmla="*/ 0 w 378451"/>
                <a:gd name="connsiteY17" fmla="*/ 151626 h 290108"/>
                <a:gd name="connsiteX18" fmla="*/ 0 w 378451"/>
                <a:gd name="connsiteY18" fmla="*/ 0 h 290108"/>
                <a:gd name="connsiteX19" fmla="*/ 83093 w 378451"/>
                <a:gd name="connsiteY19" fmla="*/ 182358 h 290108"/>
                <a:gd name="connsiteX20" fmla="*/ 83093 w 378451"/>
                <a:gd name="connsiteY20" fmla="*/ 195636 h 290108"/>
                <a:gd name="connsiteX21" fmla="*/ 277379 w 378451"/>
                <a:gd name="connsiteY21" fmla="*/ 195636 h 290108"/>
                <a:gd name="connsiteX22" fmla="*/ 277379 w 378451"/>
                <a:gd name="connsiteY22" fmla="*/ 182358 h 290108"/>
                <a:gd name="connsiteX23" fmla="*/ 83093 w 378451"/>
                <a:gd name="connsiteY23" fmla="*/ 182358 h 29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451" h="290108">
                  <a:moveTo>
                    <a:pt x="0" y="0"/>
                  </a:moveTo>
                  <a:lnTo>
                    <a:pt x="108470" y="108469"/>
                  </a:lnTo>
                  <a:lnTo>
                    <a:pt x="154429" y="108469"/>
                  </a:lnTo>
                  <a:cubicBezTo>
                    <a:pt x="146549" y="123664"/>
                    <a:pt x="149823" y="142705"/>
                    <a:pt x="163161" y="154775"/>
                  </a:cubicBezTo>
                  <a:cubicBezTo>
                    <a:pt x="179475" y="169537"/>
                    <a:pt x="204667" y="168279"/>
                    <a:pt x="219429" y="151965"/>
                  </a:cubicBezTo>
                  <a:cubicBezTo>
                    <a:pt x="230489" y="139742"/>
                    <a:pt x="232556" y="122535"/>
                    <a:pt x="226028" y="108469"/>
                  </a:cubicBezTo>
                  <a:lnTo>
                    <a:pt x="271310" y="108469"/>
                  </a:lnTo>
                  <a:lnTo>
                    <a:pt x="378451" y="1328"/>
                  </a:lnTo>
                  <a:lnTo>
                    <a:pt x="378451" y="151626"/>
                  </a:lnTo>
                  <a:cubicBezTo>
                    <a:pt x="378451" y="168127"/>
                    <a:pt x="365075" y="181504"/>
                    <a:pt x="348573" y="181504"/>
                  </a:cubicBezTo>
                  <a:lnTo>
                    <a:pt x="285818" y="181504"/>
                  </a:lnTo>
                  <a:lnTo>
                    <a:pt x="285818" y="254971"/>
                  </a:lnTo>
                  <a:cubicBezTo>
                    <a:pt x="285818" y="274376"/>
                    <a:pt x="270086" y="290108"/>
                    <a:pt x="250680" y="290108"/>
                  </a:cubicBezTo>
                  <a:lnTo>
                    <a:pt x="110134" y="290108"/>
                  </a:lnTo>
                  <a:cubicBezTo>
                    <a:pt x="90728" y="290108"/>
                    <a:pt x="74996" y="274376"/>
                    <a:pt x="74996" y="254971"/>
                  </a:cubicBezTo>
                  <a:lnTo>
                    <a:pt x="74996" y="181504"/>
                  </a:lnTo>
                  <a:lnTo>
                    <a:pt x="29878" y="181504"/>
                  </a:lnTo>
                  <a:cubicBezTo>
                    <a:pt x="13377" y="181504"/>
                    <a:pt x="0" y="168127"/>
                    <a:pt x="0" y="151626"/>
                  </a:cubicBezTo>
                  <a:lnTo>
                    <a:pt x="0" y="0"/>
                  </a:lnTo>
                  <a:close/>
                  <a:moveTo>
                    <a:pt x="83093" y="182358"/>
                  </a:moveTo>
                  <a:lnTo>
                    <a:pt x="83093" y="195636"/>
                  </a:lnTo>
                  <a:lnTo>
                    <a:pt x="277379" y="195636"/>
                  </a:lnTo>
                  <a:lnTo>
                    <a:pt x="277379" y="182358"/>
                  </a:lnTo>
                  <a:lnTo>
                    <a:pt x="83093" y="182358"/>
                  </a:ln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07" name="Freeform: Shape 406">
              <a:extLst>
                <a:ext uri="{FF2B5EF4-FFF2-40B4-BE49-F238E27FC236}">
                  <a16:creationId xmlns:a16="http://schemas.microsoft.com/office/drawing/2014/main" id="{D0153F02-0A94-4D89-9359-E74BE0BB4B57}"/>
                </a:ext>
              </a:extLst>
            </p:cNvPr>
            <p:cNvSpPr/>
            <p:nvPr/>
          </p:nvSpPr>
          <p:spPr bwMode="auto">
            <a:xfrm>
              <a:off x="4953179" y="6716621"/>
              <a:ext cx="41532" cy="9665"/>
            </a:xfrm>
            <a:custGeom>
              <a:avLst/>
              <a:gdLst>
                <a:gd name="connsiteX0" fmla="*/ 6943 w 41532"/>
                <a:gd name="connsiteY0" fmla="*/ 0 h 9665"/>
                <a:gd name="connsiteX1" fmla="*/ 34838 w 41532"/>
                <a:gd name="connsiteY1" fmla="*/ 0 h 9665"/>
                <a:gd name="connsiteX2" fmla="*/ 41532 w 41532"/>
                <a:gd name="connsiteY2" fmla="*/ 7591 h 9665"/>
                <a:gd name="connsiteX3" fmla="*/ 0 w 41532"/>
                <a:gd name="connsiteY3" fmla="*/ 9665 h 9665"/>
                <a:gd name="connsiteX4" fmla="*/ 6943 w 41532"/>
                <a:gd name="connsiteY4" fmla="*/ 0 h 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32" h="9665">
                  <a:moveTo>
                    <a:pt x="6943" y="0"/>
                  </a:moveTo>
                  <a:lnTo>
                    <a:pt x="34838" y="0"/>
                  </a:lnTo>
                  <a:lnTo>
                    <a:pt x="41532" y="7591"/>
                  </a:lnTo>
                  <a:lnTo>
                    <a:pt x="0" y="9665"/>
                  </a:lnTo>
                  <a:cubicBezTo>
                    <a:pt x="1325" y="5716"/>
                    <a:pt x="3684" y="2318"/>
                    <a:pt x="6943"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08" name="Freeform: Shape 407">
              <a:extLst>
                <a:ext uri="{FF2B5EF4-FFF2-40B4-BE49-F238E27FC236}">
                  <a16:creationId xmlns:a16="http://schemas.microsoft.com/office/drawing/2014/main" id="{6AC279C0-9A9A-412F-BCD3-8E631AC4905A}"/>
                </a:ext>
              </a:extLst>
            </p:cNvPr>
            <p:cNvSpPr/>
            <p:nvPr/>
          </p:nvSpPr>
          <p:spPr bwMode="auto">
            <a:xfrm>
              <a:off x="4953992" y="6740490"/>
              <a:ext cx="41532" cy="15229"/>
            </a:xfrm>
            <a:custGeom>
              <a:avLst/>
              <a:gdLst>
                <a:gd name="connsiteX0" fmla="*/ 41532 w 41532"/>
                <a:gd name="connsiteY0" fmla="*/ 0 h 15229"/>
                <a:gd name="connsiteX1" fmla="*/ 21474 w 41532"/>
                <a:gd name="connsiteY1" fmla="*/ 15202 h 15229"/>
                <a:gd name="connsiteX2" fmla="*/ 0 w 41532"/>
                <a:gd name="connsiteY2" fmla="*/ 2074 h 15229"/>
                <a:gd name="connsiteX3" fmla="*/ 41532 w 41532"/>
                <a:gd name="connsiteY3" fmla="*/ 0 h 15229"/>
              </a:gdLst>
              <a:ahLst/>
              <a:cxnLst>
                <a:cxn ang="0">
                  <a:pos x="connsiteX0" y="connsiteY0"/>
                </a:cxn>
                <a:cxn ang="0">
                  <a:pos x="connsiteX1" y="connsiteY1"/>
                </a:cxn>
                <a:cxn ang="0">
                  <a:pos x="connsiteX2" y="connsiteY2"/>
                </a:cxn>
                <a:cxn ang="0">
                  <a:pos x="connsiteX3" y="connsiteY3"/>
                </a:cxn>
              </a:cxnLst>
              <a:rect l="l" t="t" r="r" b="b"/>
              <a:pathLst>
                <a:path w="41532" h="15229">
                  <a:moveTo>
                    <a:pt x="41532" y="0"/>
                  </a:moveTo>
                  <a:cubicBezTo>
                    <a:pt x="38610" y="8711"/>
                    <a:pt x="30651" y="14744"/>
                    <a:pt x="21474" y="15202"/>
                  </a:cubicBezTo>
                  <a:cubicBezTo>
                    <a:pt x="12297" y="15660"/>
                    <a:pt x="3776" y="10450"/>
                    <a:pt x="0" y="2074"/>
                  </a:cubicBezTo>
                  <a:lnTo>
                    <a:pt x="41532" y="0"/>
                  </a:ln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nvGrpSpPr>
            <p:cNvPr id="409" name="Group 408">
              <a:extLst>
                <a:ext uri="{FF2B5EF4-FFF2-40B4-BE49-F238E27FC236}">
                  <a16:creationId xmlns:a16="http://schemas.microsoft.com/office/drawing/2014/main" id="{B55411CF-98D3-433D-B86E-20DFBFB96BA0}"/>
                </a:ext>
              </a:extLst>
            </p:cNvPr>
            <p:cNvGrpSpPr/>
            <p:nvPr/>
          </p:nvGrpSpPr>
          <p:grpSpPr>
            <a:xfrm flipH="1">
              <a:off x="4499580" y="5654822"/>
              <a:ext cx="382559" cy="501293"/>
              <a:chOff x="3816000" y="5207380"/>
              <a:chExt cx="213378" cy="279604"/>
            </a:xfrm>
            <a:grpFill/>
          </p:grpSpPr>
          <p:sp>
            <p:nvSpPr>
              <p:cNvPr id="410" name="Rectangle: Rounded Corners 409">
                <a:extLst>
                  <a:ext uri="{FF2B5EF4-FFF2-40B4-BE49-F238E27FC236}">
                    <a16:creationId xmlns:a16="http://schemas.microsoft.com/office/drawing/2014/main" id="{8B2BB432-BE4E-4BC0-8644-237810A2D311}"/>
                  </a:ext>
                </a:extLst>
              </p:cNvPr>
              <p:cNvSpPr/>
              <p:nvPr/>
            </p:nvSpPr>
            <p:spPr>
              <a:xfrm rot="818077">
                <a:off x="3981198" y="5207380"/>
                <a:ext cx="26415" cy="141785"/>
              </a:xfrm>
              <a:prstGeom prst="roundRect">
                <a:avLst/>
              </a:prstGeom>
              <a:solidFill>
                <a:srgbClr val="0498D1">
                  <a:lumMod val="75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mn-lt"/>
                  <a:ea typeface="+mn-ea"/>
                  <a:cs typeface="+mn-cs"/>
                </a:endParaRPr>
              </a:p>
            </p:txBody>
          </p:sp>
          <p:sp>
            <p:nvSpPr>
              <p:cNvPr id="411" name="Freeform: Shape 410">
                <a:extLst>
                  <a:ext uri="{FF2B5EF4-FFF2-40B4-BE49-F238E27FC236}">
                    <a16:creationId xmlns:a16="http://schemas.microsoft.com/office/drawing/2014/main" id="{38035C7D-7E95-4C02-AF0C-C8BD1BBD034F}"/>
                  </a:ext>
                </a:extLst>
              </p:cNvPr>
              <p:cNvSpPr/>
              <p:nvPr/>
            </p:nvSpPr>
            <p:spPr bwMode="auto">
              <a:xfrm>
                <a:off x="3816000" y="5345134"/>
                <a:ext cx="122778" cy="141850"/>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 name="connsiteX0" fmla="*/ 54441 w 327967"/>
                  <a:gd name="connsiteY0" fmla="*/ 116 h 261639"/>
                  <a:gd name="connsiteX1" fmla="*/ 96499 w 327967"/>
                  <a:gd name="connsiteY1" fmla="*/ 14517 h 261639"/>
                  <a:gd name="connsiteX2" fmla="*/ 311132 w 327967"/>
                  <a:gd name="connsiteY2" fmla="*/ 203579 h 261639"/>
                  <a:gd name="connsiteX3" fmla="*/ 200769 w 327967"/>
                  <a:gd name="connsiteY3" fmla="*/ 257739 h 261639"/>
                  <a:gd name="connsiteX4" fmla="*/ 19672 w 327967"/>
                  <a:gd name="connsiteY4" fmla="*/ 101651 h 261639"/>
                  <a:gd name="connsiteX5" fmla="*/ 14518 w 327967"/>
                  <a:gd name="connsiteY5" fmla="*/ 19671 h 261639"/>
                  <a:gd name="connsiteX6" fmla="*/ 54441 w 327967"/>
                  <a:gd name="connsiteY6" fmla="*/ 116 h 261639"/>
                  <a:gd name="connsiteX0" fmla="*/ 54441 w 294993"/>
                  <a:gd name="connsiteY0" fmla="*/ 116 h 260030"/>
                  <a:gd name="connsiteX1" fmla="*/ 96499 w 294993"/>
                  <a:gd name="connsiteY1" fmla="*/ 14517 h 260030"/>
                  <a:gd name="connsiteX2" fmla="*/ 270650 w 294993"/>
                  <a:gd name="connsiteY2" fmla="*/ 160717 h 260030"/>
                  <a:gd name="connsiteX3" fmla="*/ 200769 w 294993"/>
                  <a:gd name="connsiteY3" fmla="*/ 257739 h 260030"/>
                  <a:gd name="connsiteX4" fmla="*/ 19672 w 294993"/>
                  <a:gd name="connsiteY4" fmla="*/ 101651 h 260030"/>
                  <a:gd name="connsiteX5" fmla="*/ 14518 w 294993"/>
                  <a:gd name="connsiteY5" fmla="*/ 19671 h 260030"/>
                  <a:gd name="connsiteX6" fmla="*/ 54441 w 294993"/>
                  <a:gd name="connsiteY6" fmla="*/ 116 h 260030"/>
                  <a:gd name="connsiteX0" fmla="*/ 14518 w 294993"/>
                  <a:gd name="connsiteY0" fmla="*/ 17692 h 258051"/>
                  <a:gd name="connsiteX1" fmla="*/ 96499 w 294993"/>
                  <a:gd name="connsiteY1" fmla="*/ 12538 h 258051"/>
                  <a:gd name="connsiteX2" fmla="*/ 270650 w 294993"/>
                  <a:gd name="connsiteY2" fmla="*/ 158738 h 258051"/>
                  <a:gd name="connsiteX3" fmla="*/ 200769 w 294993"/>
                  <a:gd name="connsiteY3" fmla="*/ 255760 h 258051"/>
                  <a:gd name="connsiteX4" fmla="*/ 19672 w 294993"/>
                  <a:gd name="connsiteY4" fmla="*/ 99672 h 258051"/>
                  <a:gd name="connsiteX5" fmla="*/ 14518 w 294993"/>
                  <a:gd name="connsiteY5" fmla="*/ 17692 h 258051"/>
                  <a:gd name="connsiteX0" fmla="*/ 3422 w 278743"/>
                  <a:gd name="connsiteY0" fmla="*/ 88267 h 246646"/>
                  <a:gd name="connsiteX1" fmla="*/ 80249 w 278743"/>
                  <a:gd name="connsiteY1" fmla="*/ 1133 h 246646"/>
                  <a:gd name="connsiteX2" fmla="*/ 254400 w 278743"/>
                  <a:gd name="connsiteY2" fmla="*/ 147333 h 246646"/>
                  <a:gd name="connsiteX3" fmla="*/ 184519 w 278743"/>
                  <a:gd name="connsiteY3" fmla="*/ 244355 h 246646"/>
                  <a:gd name="connsiteX4" fmla="*/ 3422 w 278743"/>
                  <a:gd name="connsiteY4" fmla="*/ 88267 h 246646"/>
                  <a:gd name="connsiteX0" fmla="*/ 19692 w 223750"/>
                  <a:gd name="connsiteY0" fmla="*/ 152069 h 246082"/>
                  <a:gd name="connsiteX1" fmla="*/ 25256 w 223750"/>
                  <a:gd name="connsiteY1" fmla="*/ 569 h 246082"/>
                  <a:gd name="connsiteX2" fmla="*/ 199407 w 223750"/>
                  <a:gd name="connsiteY2" fmla="*/ 146769 h 246082"/>
                  <a:gd name="connsiteX3" fmla="*/ 129526 w 223750"/>
                  <a:gd name="connsiteY3" fmla="*/ 243791 h 246082"/>
                  <a:gd name="connsiteX4" fmla="*/ 19692 w 223750"/>
                  <a:gd name="connsiteY4" fmla="*/ 152069 h 246082"/>
                  <a:gd name="connsiteX0" fmla="*/ 8447 w 212505"/>
                  <a:gd name="connsiteY0" fmla="*/ 151500 h 245513"/>
                  <a:gd name="connsiteX1" fmla="*/ 14011 w 212505"/>
                  <a:gd name="connsiteY1" fmla="*/ 0 h 245513"/>
                  <a:gd name="connsiteX2" fmla="*/ 188162 w 212505"/>
                  <a:gd name="connsiteY2" fmla="*/ 146200 h 245513"/>
                  <a:gd name="connsiteX3" fmla="*/ 118281 w 212505"/>
                  <a:gd name="connsiteY3" fmla="*/ 243222 h 245513"/>
                  <a:gd name="connsiteX4" fmla="*/ 8447 w 212505"/>
                  <a:gd name="connsiteY4" fmla="*/ 151500 h 245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05" h="245513">
                    <a:moveTo>
                      <a:pt x="8447" y="151500"/>
                    </a:moveTo>
                    <a:cubicBezTo>
                      <a:pt x="-8931" y="110963"/>
                      <a:pt x="4364" y="49925"/>
                      <a:pt x="14011" y="0"/>
                    </a:cubicBezTo>
                    <a:lnTo>
                      <a:pt x="188162" y="146200"/>
                    </a:lnTo>
                    <a:cubicBezTo>
                      <a:pt x="238688" y="171397"/>
                      <a:pt x="208249" y="260888"/>
                      <a:pt x="118281" y="243222"/>
                    </a:cubicBezTo>
                    <a:lnTo>
                      <a:pt x="8447" y="151500"/>
                    </a:ln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sp>
            <p:nvSpPr>
              <p:cNvPr id="412" name="Freeform: Shape 411">
                <a:extLst>
                  <a:ext uri="{FF2B5EF4-FFF2-40B4-BE49-F238E27FC236}">
                    <a16:creationId xmlns:a16="http://schemas.microsoft.com/office/drawing/2014/main" id="{6B681B5A-916C-4398-9824-EC2B95F09106}"/>
                  </a:ext>
                </a:extLst>
              </p:cNvPr>
              <p:cNvSpPr/>
              <p:nvPr/>
            </p:nvSpPr>
            <p:spPr bwMode="auto">
              <a:xfrm rot="15300000">
                <a:off x="3862948" y="5305392"/>
                <a:ext cx="166801" cy="166059"/>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424" h="321584">
                    <a:moveTo>
                      <a:pt x="54441" y="116"/>
                    </a:moveTo>
                    <a:cubicBezTo>
                      <a:pt x="69276" y="-817"/>
                      <a:pt x="84468" y="3910"/>
                      <a:pt x="96499" y="14517"/>
                    </a:cubicBezTo>
                    <a:lnTo>
                      <a:pt x="311132" y="203579"/>
                    </a:lnTo>
                    <a:cubicBezTo>
                      <a:pt x="361658" y="228776"/>
                      <a:pt x="359793" y="337317"/>
                      <a:pt x="269825" y="319651"/>
                    </a:cubicBezTo>
                    <a:lnTo>
                      <a:pt x="19672" y="101651"/>
                    </a:lnTo>
                    <a:cubicBezTo>
                      <a:pt x="-4390" y="80436"/>
                      <a:pt x="-6697" y="43733"/>
                      <a:pt x="14518" y="19671"/>
                    </a:cubicBezTo>
                    <a:cubicBezTo>
                      <a:pt x="25126" y="7640"/>
                      <a:pt x="39605" y="1048"/>
                      <a:pt x="54441" y="116"/>
                    </a:cubicBezTo>
                    <a:close/>
                  </a:path>
                </a:pathLst>
              </a:custGeom>
              <a:solidFill>
                <a:schemeClr val="tx1"/>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mn-ea"/>
                  <a:cs typeface="+mn-cs"/>
                </a:endParaRPr>
              </a:p>
            </p:txBody>
          </p:sp>
        </p:grpSp>
      </p:grpSp>
      <p:grpSp>
        <p:nvGrpSpPr>
          <p:cNvPr id="381" name="Group 380">
            <a:extLst>
              <a:ext uri="{FF2B5EF4-FFF2-40B4-BE49-F238E27FC236}">
                <a16:creationId xmlns:a16="http://schemas.microsoft.com/office/drawing/2014/main" id="{4E6A0B7B-C3ED-4405-8D0B-0E54AAF790E8}"/>
              </a:ext>
            </a:extLst>
          </p:cNvPr>
          <p:cNvGrpSpPr/>
          <p:nvPr/>
        </p:nvGrpSpPr>
        <p:grpSpPr>
          <a:xfrm>
            <a:off x="3458437" y="3795587"/>
            <a:ext cx="523797" cy="900166"/>
            <a:chOff x="-3811588" y="1069122"/>
            <a:chExt cx="1852613" cy="3183790"/>
          </a:xfrm>
          <a:solidFill>
            <a:srgbClr val="39393B"/>
          </a:solidFill>
        </p:grpSpPr>
        <p:sp>
          <p:nvSpPr>
            <p:cNvPr id="382" name="Oval 5">
              <a:extLst>
                <a:ext uri="{FF2B5EF4-FFF2-40B4-BE49-F238E27FC236}">
                  <a16:creationId xmlns:a16="http://schemas.microsoft.com/office/drawing/2014/main" id="{59F9B39A-BA07-41FC-A14D-612019FDF68F}"/>
                </a:ext>
              </a:extLst>
            </p:cNvPr>
            <p:cNvSpPr>
              <a:spLocks noChangeArrowheads="1"/>
            </p:cNvSpPr>
            <p:nvPr/>
          </p:nvSpPr>
          <p:spPr bwMode="auto">
            <a:xfrm>
              <a:off x="-3489326" y="1131775"/>
              <a:ext cx="555626" cy="5556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3" name="Freeform 6">
              <a:extLst>
                <a:ext uri="{FF2B5EF4-FFF2-40B4-BE49-F238E27FC236}">
                  <a16:creationId xmlns:a16="http://schemas.microsoft.com/office/drawing/2014/main" id="{AF72D4DF-1A9B-4AE1-9D87-F21DF2CA39C8}"/>
                </a:ext>
              </a:extLst>
            </p:cNvPr>
            <p:cNvSpPr>
              <a:spLocks/>
            </p:cNvSpPr>
            <p:nvPr/>
          </p:nvSpPr>
          <p:spPr bwMode="auto">
            <a:xfrm>
              <a:off x="-3811588" y="1693863"/>
              <a:ext cx="1560513" cy="1589087"/>
            </a:xfrm>
            <a:custGeom>
              <a:avLst/>
              <a:gdLst>
                <a:gd name="T0" fmla="*/ 60 w 514"/>
                <a:gd name="T1" fmla="*/ 344 h 523"/>
                <a:gd name="T2" fmla="*/ 99 w 514"/>
                <a:gd name="T3" fmla="*/ 123 h 523"/>
                <a:gd name="T4" fmla="*/ 92 w 514"/>
                <a:gd name="T5" fmla="*/ 324 h 523"/>
                <a:gd name="T6" fmla="*/ 58 w 514"/>
                <a:gd name="T7" fmla="*/ 523 h 523"/>
                <a:gd name="T8" fmla="*/ 347 w 514"/>
                <a:gd name="T9" fmla="*/ 523 h 523"/>
                <a:gd name="T10" fmla="*/ 289 w 514"/>
                <a:gd name="T11" fmla="*/ 248 h 523"/>
                <a:gd name="T12" fmla="*/ 295 w 514"/>
                <a:gd name="T13" fmla="*/ 119 h 523"/>
                <a:gd name="T14" fmla="*/ 514 w 514"/>
                <a:gd name="T15" fmla="*/ 183 h 523"/>
                <a:gd name="T16" fmla="*/ 514 w 514"/>
                <a:gd name="T17" fmla="*/ 135 h 523"/>
                <a:gd name="T18" fmla="*/ 356 w 514"/>
                <a:gd name="T19" fmla="*/ 89 h 523"/>
                <a:gd name="T20" fmla="*/ 230 w 514"/>
                <a:gd name="T21" fmla="*/ 14 h 523"/>
                <a:gd name="T22" fmla="*/ 170 w 514"/>
                <a:gd name="T23" fmla="*/ 14 h 523"/>
                <a:gd name="T24" fmla="*/ 11 w 514"/>
                <a:gd name="T25" fmla="*/ 344 h 523"/>
                <a:gd name="T26" fmla="*/ 60 w 514"/>
                <a:gd name="T27" fmla="*/ 344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4" h="523">
                  <a:moveTo>
                    <a:pt x="60" y="344"/>
                  </a:moveTo>
                  <a:cubicBezTo>
                    <a:pt x="58" y="212"/>
                    <a:pt x="99" y="123"/>
                    <a:pt x="99" y="123"/>
                  </a:cubicBezTo>
                  <a:cubicBezTo>
                    <a:pt x="156" y="233"/>
                    <a:pt x="119" y="259"/>
                    <a:pt x="92" y="324"/>
                  </a:cubicBezTo>
                  <a:cubicBezTo>
                    <a:pt x="65" y="389"/>
                    <a:pt x="58" y="523"/>
                    <a:pt x="58" y="523"/>
                  </a:cubicBezTo>
                  <a:cubicBezTo>
                    <a:pt x="347" y="523"/>
                    <a:pt x="347" y="523"/>
                    <a:pt x="347" y="523"/>
                  </a:cubicBezTo>
                  <a:cubicBezTo>
                    <a:pt x="345" y="327"/>
                    <a:pt x="302" y="295"/>
                    <a:pt x="289" y="248"/>
                  </a:cubicBezTo>
                  <a:cubicBezTo>
                    <a:pt x="277" y="201"/>
                    <a:pt x="295" y="119"/>
                    <a:pt x="295" y="119"/>
                  </a:cubicBezTo>
                  <a:cubicBezTo>
                    <a:pt x="381" y="225"/>
                    <a:pt x="514" y="183"/>
                    <a:pt x="514" y="183"/>
                  </a:cubicBezTo>
                  <a:cubicBezTo>
                    <a:pt x="514" y="135"/>
                    <a:pt x="514" y="135"/>
                    <a:pt x="514" y="135"/>
                  </a:cubicBezTo>
                  <a:cubicBezTo>
                    <a:pt x="514" y="135"/>
                    <a:pt x="402" y="177"/>
                    <a:pt x="356" y="89"/>
                  </a:cubicBezTo>
                  <a:cubicBezTo>
                    <a:pt x="311" y="0"/>
                    <a:pt x="230" y="14"/>
                    <a:pt x="230" y="14"/>
                  </a:cubicBezTo>
                  <a:cubicBezTo>
                    <a:pt x="206" y="57"/>
                    <a:pt x="170" y="14"/>
                    <a:pt x="170" y="14"/>
                  </a:cubicBezTo>
                  <a:cubicBezTo>
                    <a:pt x="0" y="4"/>
                    <a:pt x="11" y="344"/>
                    <a:pt x="11" y="344"/>
                  </a:cubicBezTo>
                  <a:lnTo>
                    <a:pt x="60" y="3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4" name="Freeform 7">
              <a:extLst>
                <a:ext uri="{FF2B5EF4-FFF2-40B4-BE49-F238E27FC236}">
                  <a16:creationId xmlns:a16="http://schemas.microsoft.com/office/drawing/2014/main" id="{E1584E10-B86A-45DD-8F3E-AB2DD65832D8}"/>
                </a:ext>
              </a:extLst>
            </p:cNvPr>
            <p:cNvSpPr>
              <a:spLocks/>
            </p:cNvSpPr>
            <p:nvPr/>
          </p:nvSpPr>
          <p:spPr bwMode="auto">
            <a:xfrm>
              <a:off x="-3778250" y="2730500"/>
              <a:ext cx="153988" cy="103187"/>
            </a:xfrm>
            <a:custGeom>
              <a:avLst/>
              <a:gdLst>
                <a:gd name="T0" fmla="*/ 0 w 51"/>
                <a:gd name="T1" fmla="*/ 0 h 34"/>
                <a:gd name="T2" fmla="*/ 26 w 51"/>
                <a:gd name="T3" fmla="*/ 30 h 34"/>
                <a:gd name="T4" fmla="*/ 48 w 51"/>
                <a:gd name="T5" fmla="*/ 0 h 34"/>
                <a:gd name="T6" fmla="*/ 0 w 51"/>
                <a:gd name="T7" fmla="*/ 0 h 34"/>
              </a:gdLst>
              <a:ahLst/>
              <a:cxnLst>
                <a:cxn ang="0">
                  <a:pos x="T0" y="T1"/>
                </a:cxn>
                <a:cxn ang="0">
                  <a:pos x="T2" y="T3"/>
                </a:cxn>
                <a:cxn ang="0">
                  <a:pos x="T4" y="T5"/>
                </a:cxn>
                <a:cxn ang="0">
                  <a:pos x="T6" y="T7"/>
                </a:cxn>
              </a:cxnLst>
              <a:rect l="0" t="0" r="r" b="b"/>
              <a:pathLst>
                <a:path w="51" h="34">
                  <a:moveTo>
                    <a:pt x="0" y="0"/>
                  </a:moveTo>
                  <a:cubicBezTo>
                    <a:pt x="0" y="0"/>
                    <a:pt x="0" y="34"/>
                    <a:pt x="26" y="30"/>
                  </a:cubicBezTo>
                  <a:cubicBezTo>
                    <a:pt x="51" y="27"/>
                    <a:pt x="48" y="0"/>
                    <a:pt x="4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5" name="Freeform 8">
              <a:extLst>
                <a:ext uri="{FF2B5EF4-FFF2-40B4-BE49-F238E27FC236}">
                  <a16:creationId xmlns:a16="http://schemas.microsoft.com/office/drawing/2014/main" id="{2423D11B-C17E-4358-B29E-0370748B07D4}"/>
                </a:ext>
              </a:extLst>
            </p:cNvPr>
            <p:cNvSpPr>
              <a:spLocks/>
            </p:cNvSpPr>
            <p:nvPr/>
          </p:nvSpPr>
          <p:spPr bwMode="auto">
            <a:xfrm>
              <a:off x="-3471863" y="3260725"/>
              <a:ext cx="249238" cy="992187"/>
            </a:xfrm>
            <a:custGeom>
              <a:avLst/>
              <a:gdLst>
                <a:gd name="T0" fmla="*/ 82 w 82"/>
                <a:gd name="T1" fmla="*/ 277 h 326"/>
                <a:gd name="T2" fmla="*/ 82 w 82"/>
                <a:gd name="T3" fmla="*/ 0 h 326"/>
                <a:gd name="T4" fmla="*/ 6 w 82"/>
                <a:gd name="T5" fmla="*/ 0 h 326"/>
                <a:gd name="T6" fmla="*/ 0 w 82"/>
                <a:gd name="T7" fmla="*/ 277 h 326"/>
                <a:gd name="T8" fmla="*/ 82 w 82"/>
                <a:gd name="T9" fmla="*/ 277 h 326"/>
              </a:gdLst>
              <a:ahLst/>
              <a:cxnLst>
                <a:cxn ang="0">
                  <a:pos x="T0" y="T1"/>
                </a:cxn>
                <a:cxn ang="0">
                  <a:pos x="T2" y="T3"/>
                </a:cxn>
                <a:cxn ang="0">
                  <a:pos x="T4" y="T5"/>
                </a:cxn>
                <a:cxn ang="0">
                  <a:pos x="T6" y="T7"/>
                </a:cxn>
                <a:cxn ang="0">
                  <a:pos x="T8" y="T9"/>
                </a:cxn>
              </a:cxnLst>
              <a:rect l="0" t="0" r="r" b="b"/>
              <a:pathLst>
                <a:path w="82" h="326">
                  <a:moveTo>
                    <a:pt x="82" y="277"/>
                  </a:moveTo>
                  <a:cubicBezTo>
                    <a:pt x="82" y="228"/>
                    <a:pt x="82" y="0"/>
                    <a:pt x="82" y="0"/>
                  </a:cubicBezTo>
                  <a:cubicBezTo>
                    <a:pt x="6" y="0"/>
                    <a:pt x="6" y="0"/>
                    <a:pt x="6" y="0"/>
                  </a:cubicBezTo>
                  <a:cubicBezTo>
                    <a:pt x="6" y="0"/>
                    <a:pt x="0" y="237"/>
                    <a:pt x="0" y="277"/>
                  </a:cubicBezTo>
                  <a:cubicBezTo>
                    <a:pt x="0" y="317"/>
                    <a:pt x="82" y="326"/>
                    <a:pt x="82" y="27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6" name="Freeform 9">
              <a:extLst>
                <a:ext uri="{FF2B5EF4-FFF2-40B4-BE49-F238E27FC236}">
                  <a16:creationId xmlns:a16="http://schemas.microsoft.com/office/drawing/2014/main" id="{3042E6C5-FC1D-4B59-9D3B-301FF8129C94}"/>
                </a:ext>
              </a:extLst>
            </p:cNvPr>
            <p:cNvSpPr>
              <a:spLocks/>
            </p:cNvSpPr>
            <p:nvPr/>
          </p:nvSpPr>
          <p:spPr bwMode="auto">
            <a:xfrm>
              <a:off x="-3165475" y="3260725"/>
              <a:ext cx="249238" cy="992187"/>
            </a:xfrm>
            <a:custGeom>
              <a:avLst/>
              <a:gdLst>
                <a:gd name="T0" fmla="*/ 82 w 82"/>
                <a:gd name="T1" fmla="*/ 277 h 326"/>
                <a:gd name="T2" fmla="*/ 76 w 82"/>
                <a:gd name="T3" fmla="*/ 0 h 326"/>
                <a:gd name="T4" fmla="*/ 0 w 82"/>
                <a:gd name="T5" fmla="*/ 0 h 326"/>
                <a:gd name="T6" fmla="*/ 0 w 82"/>
                <a:gd name="T7" fmla="*/ 277 h 326"/>
                <a:gd name="T8" fmla="*/ 82 w 82"/>
                <a:gd name="T9" fmla="*/ 277 h 326"/>
              </a:gdLst>
              <a:ahLst/>
              <a:cxnLst>
                <a:cxn ang="0">
                  <a:pos x="T0" y="T1"/>
                </a:cxn>
                <a:cxn ang="0">
                  <a:pos x="T2" y="T3"/>
                </a:cxn>
                <a:cxn ang="0">
                  <a:pos x="T4" y="T5"/>
                </a:cxn>
                <a:cxn ang="0">
                  <a:pos x="T6" y="T7"/>
                </a:cxn>
                <a:cxn ang="0">
                  <a:pos x="T8" y="T9"/>
                </a:cxn>
              </a:cxnLst>
              <a:rect l="0" t="0" r="r" b="b"/>
              <a:pathLst>
                <a:path w="82" h="326">
                  <a:moveTo>
                    <a:pt x="82" y="277"/>
                  </a:moveTo>
                  <a:cubicBezTo>
                    <a:pt x="82" y="237"/>
                    <a:pt x="76" y="0"/>
                    <a:pt x="76" y="0"/>
                  </a:cubicBezTo>
                  <a:cubicBezTo>
                    <a:pt x="0" y="0"/>
                    <a:pt x="0" y="0"/>
                    <a:pt x="0" y="0"/>
                  </a:cubicBezTo>
                  <a:cubicBezTo>
                    <a:pt x="0" y="0"/>
                    <a:pt x="0" y="228"/>
                    <a:pt x="0" y="277"/>
                  </a:cubicBezTo>
                  <a:cubicBezTo>
                    <a:pt x="0" y="326"/>
                    <a:pt x="82" y="317"/>
                    <a:pt x="82" y="27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7" name="Freeform 10">
              <a:extLst>
                <a:ext uri="{FF2B5EF4-FFF2-40B4-BE49-F238E27FC236}">
                  <a16:creationId xmlns:a16="http://schemas.microsoft.com/office/drawing/2014/main" id="{B9A855B8-D7B2-471B-A3E4-7BD169722BCC}"/>
                </a:ext>
              </a:extLst>
            </p:cNvPr>
            <p:cNvSpPr>
              <a:spLocks/>
            </p:cNvSpPr>
            <p:nvPr/>
          </p:nvSpPr>
          <p:spPr bwMode="auto">
            <a:xfrm>
              <a:off x="-2259013" y="1903413"/>
              <a:ext cx="300038" cy="488950"/>
            </a:xfrm>
            <a:custGeom>
              <a:avLst/>
              <a:gdLst>
                <a:gd name="T0" fmla="*/ 80 w 99"/>
                <a:gd name="T1" fmla="*/ 161 h 161"/>
                <a:gd name="T2" fmla="*/ 19 w 99"/>
                <a:gd name="T3" fmla="*/ 161 h 161"/>
                <a:gd name="T4" fmla="*/ 0 w 99"/>
                <a:gd name="T5" fmla="*/ 143 h 161"/>
                <a:gd name="T6" fmla="*/ 0 w 99"/>
                <a:gd name="T7" fmla="*/ 19 h 161"/>
                <a:gd name="T8" fmla="*/ 19 w 99"/>
                <a:gd name="T9" fmla="*/ 0 h 161"/>
                <a:gd name="T10" fmla="*/ 80 w 99"/>
                <a:gd name="T11" fmla="*/ 0 h 161"/>
                <a:gd name="T12" fmla="*/ 99 w 99"/>
                <a:gd name="T13" fmla="*/ 19 h 161"/>
                <a:gd name="T14" fmla="*/ 99 w 99"/>
                <a:gd name="T15" fmla="*/ 143 h 161"/>
                <a:gd name="T16" fmla="*/ 80 w 99"/>
                <a:gd name="T17"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61">
                  <a:moveTo>
                    <a:pt x="80" y="161"/>
                  </a:moveTo>
                  <a:cubicBezTo>
                    <a:pt x="19" y="161"/>
                    <a:pt x="19" y="161"/>
                    <a:pt x="19" y="161"/>
                  </a:cubicBezTo>
                  <a:cubicBezTo>
                    <a:pt x="9" y="161"/>
                    <a:pt x="0" y="153"/>
                    <a:pt x="0" y="143"/>
                  </a:cubicBezTo>
                  <a:cubicBezTo>
                    <a:pt x="0" y="19"/>
                    <a:pt x="0" y="19"/>
                    <a:pt x="0" y="19"/>
                  </a:cubicBezTo>
                  <a:cubicBezTo>
                    <a:pt x="0" y="8"/>
                    <a:pt x="9" y="0"/>
                    <a:pt x="19" y="0"/>
                  </a:cubicBezTo>
                  <a:cubicBezTo>
                    <a:pt x="80" y="0"/>
                    <a:pt x="80" y="0"/>
                    <a:pt x="80" y="0"/>
                  </a:cubicBezTo>
                  <a:cubicBezTo>
                    <a:pt x="91" y="0"/>
                    <a:pt x="99" y="8"/>
                    <a:pt x="99" y="19"/>
                  </a:cubicBezTo>
                  <a:cubicBezTo>
                    <a:pt x="99" y="143"/>
                    <a:pt x="99" y="143"/>
                    <a:pt x="99" y="143"/>
                  </a:cubicBezTo>
                  <a:cubicBezTo>
                    <a:pt x="99" y="153"/>
                    <a:pt x="91" y="161"/>
                    <a:pt x="80" y="161"/>
                  </a:cubicBezTo>
                  <a:close/>
                </a:path>
              </a:pathLst>
            </a:custGeom>
            <a:solidFill>
              <a:srgbClr val="0498D1">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8" name="Freeform 11">
              <a:extLst>
                <a:ext uri="{FF2B5EF4-FFF2-40B4-BE49-F238E27FC236}">
                  <a16:creationId xmlns:a16="http://schemas.microsoft.com/office/drawing/2014/main" id="{481A8638-0FD1-4447-B02A-E9F3F64D77E7}"/>
                </a:ext>
              </a:extLst>
            </p:cNvPr>
            <p:cNvSpPr>
              <a:spLocks/>
            </p:cNvSpPr>
            <p:nvPr/>
          </p:nvSpPr>
          <p:spPr bwMode="auto">
            <a:xfrm>
              <a:off x="-2211388" y="1951038"/>
              <a:ext cx="203200" cy="392112"/>
            </a:xfrm>
            <a:custGeom>
              <a:avLst/>
              <a:gdLst>
                <a:gd name="T0" fmla="*/ 3 w 67"/>
                <a:gd name="T1" fmla="*/ 0 h 129"/>
                <a:gd name="T2" fmla="*/ 0 w 67"/>
                <a:gd name="T3" fmla="*/ 3 h 129"/>
                <a:gd name="T4" fmla="*/ 0 w 67"/>
                <a:gd name="T5" fmla="*/ 127 h 129"/>
                <a:gd name="T6" fmla="*/ 3 w 67"/>
                <a:gd name="T7" fmla="*/ 129 h 129"/>
                <a:gd name="T8" fmla="*/ 64 w 67"/>
                <a:gd name="T9" fmla="*/ 129 h 129"/>
                <a:gd name="T10" fmla="*/ 67 w 67"/>
                <a:gd name="T11" fmla="*/ 127 h 129"/>
                <a:gd name="T12" fmla="*/ 67 w 67"/>
                <a:gd name="T13" fmla="*/ 3 h 129"/>
                <a:gd name="T14" fmla="*/ 64 w 67"/>
                <a:gd name="T15" fmla="*/ 0 h 129"/>
                <a:gd name="T16" fmla="*/ 3 w 67"/>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9">
                  <a:moveTo>
                    <a:pt x="3" y="0"/>
                  </a:moveTo>
                  <a:cubicBezTo>
                    <a:pt x="1" y="0"/>
                    <a:pt x="0" y="1"/>
                    <a:pt x="0" y="3"/>
                  </a:cubicBezTo>
                  <a:cubicBezTo>
                    <a:pt x="0" y="127"/>
                    <a:pt x="0" y="127"/>
                    <a:pt x="0" y="127"/>
                  </a:cubicBezTo>
                  <a:cubicBezTo>
                    <a:pt x="0" y="128"/>
                    <a:pt x="1" y="129"/>
                    <a:pt x="3" y="129"/>
                  </a:cubicBezTo>
                  <a:cubicBezTo>
                    <a:pt x="64" y="129"/>
                    <a:pt x="64" y="129"/>
                    <a:pt x="64" y="129"/>
                  </a:cubicBezTo>
                  <a:cubicBezTo>
                    <a:pt x="66" y="129"/>
                    <a:pt x="67" y="128"/>
                    <a:pt x="67" y="127"/>
                  </a:cubicBezTo>
                  <a:cubicBezTo>
                    <a:pt x="67" y="3"/>
                    <a:pt x="67" y="3"/>
                    <a:pt x="67" y="3"/>
                  </a:cubicBezTo>
                  <a:cubicBezTo>
                    <a:pt x="67" y="1"/>
                    <a:pt x="66" y="0"/>
                    <a:pt x="64"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a typeface="+mn-ea"/>
                <a:cs typeface="+mn-cs"/>
              </a:endParaRPr>
            </a:p>
          </p:txBody>
        </p:sp>
        <p:sp>
          <p:nvSpPr>
            <p:cNvPr id="389" name="Freeform: Shape 388">
              <a:extLst>
                <a:ext uri="{FF2B5EF4-FFF2-40B4-BE49-F238E27FC236}">
                  <a16:creationId xmlns:a16="http://schemas.microsoft.com/office/drawing/2014/main" id="{1CD189D2-0EA0-4B36-B04F-AF1CA9AFA113}"/>
                </a:ext>
              </a:extLst>
            </p:cNvPr>
            <p:cNvSpPr/>
            <p:nvPr/>
          </p:nvSpPr>
          <p:spPr>
            <a:xfrm>
              <a:off x="-3613151" y="1069122"/>
              <a:ext cx="777876" cy="539697"/>
            </a:xfrm>
            <a:custGeom>
              <a:avLst/>
              <a:gdLst>
                <a:gd name="connsiteX0" fmla="*/ 1651820 w 3097162"/>
                <a:gd name="connsiteY0" fmla="*/ 0 h 1651820"/>
                <a:gd name="connsiteX1" fmla="*/ 0 w 3097162"/>
                <a:gd name="connsiteY1" fmla="*/ 1651820 h 1651820"/>
                <a:gd name="connsiteX2" fmla="*/ 3097162 w 3097162"/>
                <a:gd name="connsiteY2" fmla="*/ 1651820 h 1651820"/>
                <a:gd name="connsiteX3" fmla="*/ 1651820 w 3097162"/>
                <a:gd name="connsiteY3" fmla="*/ 0 h 1651820"/>
                <a:gd name="connsiteX0" fmla="*/ 1651820 w 3097162"/>
                <a:gd name="connsiteY0" fmla="*/ 0 h 1651820"/>
                <a:gd name="connsiteX1" fmla="*/ 0 w 3097162"/>
                <a:gd name="connsiteY1" fmla="*/ 1651820 h 1651820"/>
                <a:gd name="connsiteX2" fmla="*/ 3097162 w 3097162"/>
                <a:gd name="connsiteY2" fmla="*/ 1651820 h 1651820"/>
                <a:gd name="connsiteX3" fmla="*/ 1651820 w 3097162"/>
                <a:gd name="connsiteY3" fmla="*/ 0 h 1651820"/>
                <a:gd name="connsiteX0" fmla="*/ 1651820 w 3097162"/>
                <a:gd name="connsiteY0" fmla="*/ 196 h 1652016"/>
                <a:gd name="connsiteX1" fmla="*/ 0 w 3097162"/>
                <a:gd name="connsiteY1" fmla="*/ 1652016 h 1652016"/>
                <a:gd name="connsiteX2" fmla="*/ 3097162 w 3097162"/>
                <a:gd name="connsiteY2" fmla="*/ 1652016 h 1652016"/>
                <a:gd name="connsiteX3" fmla="*/ 1651820 w 3097162"/>
                <a:gd name="connsiteY3" fmla="*/ 196 h 1652016"/>
                <a:gd name="connsiteX0" fmla="*/ 1651820 w 3097162"/>
                <a:gd name="connsiteY0" fmla="*/ 25 h 1651845"/>
                <a:gd name="connsiteX1" fmla="*/ 0 w 3097162"/>
                <a:gd name="connsiteY1" fmla="*/ 1651845 h 1651845"/>
                <a:gd name="connsiteX2" fmla="*/ 3097162 w 3097162"/>
                <a:gd name="connsiteY2" fmla="*/ 1651845 h 1651845"/>
                <a:gd name="connsiteX3" fmla="*/ 1651820 w 3097162"/>
                <a:gd name="connsiteY3" fmla="*/ 25 h 1651845"/>
                <a:gd name="connsiteX0" fmla="*/ 1651820 w 3097162"/>
                <a:gd name="connsiteY0" fmla="*/ 10 h 1651830"/>
                <a:gd name="connsiteX1" fmla="*/ 0 w 3097162"/>
                <a:gd name="connsiteY1" fmla="*/ 1651830 h 1651830"/>
                <a:gd name="connsiteX2" fmla="*/ 3097162 w 3097162"/>
                <a:gd name="connsiteY2" fmla="*/ 1651830 h 1651830"/>
                <a:gd name="connsiteX3" fmla="*/ 1651820 w 3097162"/>
                <a:gd name="connsiteY3" fmla="*/ 10 h 1651830"/>
                <a:gd name="connsiteX0" fmla="*/ 1601253 w 3097162"/>
                <a:gd name="connsiteY0" fmla="*/ 9 h 1651830"/>
                <a:gd name="connsiteX1" fmla="*/ 0 w 3097162"/>
                <a:gd name="connsiteY1" fmla="*/ 1651830 h 1651830"/>
                <a:gd name="connsiteX2" fmla="*/ 3097162 w 3097162"/>
                <a:gd name="connsiteY2" fmla="*/ 1651830 h 1651830"/>
                <a:gd name="connsiteX3" fmla="*/ 1601253 w 3097162"/>
                <a:gd name="connsiteY3" fmla="*/ 9 h 1651830"/>
                <a:gd name="connsiteX0" fmla="*/ 1601253 w 3097162"/>
                <a:gd name="connsiteY0" fmla="*/ 9 h 1651830"/>
                <a:gd name="connsiteX1" fmla="*/ 0 w 3097162"/>
                <a:gd name="connsiteY1" fmla="*/ 1651830 h 1651830"/>
                <a:gd name="connsiteX2" fmla="*/ 3097162 w 3097162"/>
                <a:gd name="connsiteY2" fmla="*/ 1651830 h 1651830"/>
                <a:gd name="connsiteX3" fmla="*/ 1601253 w 3097162"/>
                <a:gd name="connsiteY3" fmla="*/ 9 h 1651830"/>
              </a:gdLst>
              <a:ahLst/>
              <a:cxnLst>
                <a:cxn ang="0">
                  <a:pos x="connsiteX0" y="connsiteY0"/>
                </a:cxn>
                <a:cxn ang="0">
                  <a:pos x="connsiteX1" y="connsiteY1"/>
                </a:cxn>
                <a:cxn ang="0">
                  <a:pos x="connsiteX2" y="connsiteY2"/>
                </a:cxn>
                <a:cxn ang="0">
                  <a:pos x="connsiteX3" y="connsiteY3"/>
                </a:cxn>
              </a:cxnLst>
              <a:rect l="l" t="t" r="r" b="b"/>
              <a:pathLst>
                <a:path w="3097162" h="1651830">
                  <a:moveTo>
                    <a:pt x="1601253" y="9"/>
                  </a:moveTo>
                  <a:cubicBezTo>
                    <a:pt x="182423" y="3829"/>
                    <a:pt x="550607" y="1101223"/>
                    <a:pt x="0" y="1651830"/>
                  </a:cubicBezTo>
                  <a:lnTo>
                    <a:pt x="3097162" y="1651830"/>
                  </a:lnTo>
                  <a:cubicBezTo>
                    <a:pt x="2615381" y="1101223"/>
                    <a:pt x="3020083" y="-3811"/>
                    <a:pt x="1601253"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mn-lt"/>
                <a:ea typeface="+mn-ea"/>
                <a:cs typeface="+mn-cs"/>
              </a:endParaRPr>
            </a:p>
          </p:txBody>
        </p:sp>
      </p:grpSp>
      <p:sp>
        <p:nvSpPr>
          <p:cNvPr id="421" name="Rectangle 420">
            <a:extLst>
              <a:ext uri="{FF2B5EF4-FFF2-40B4-BE49-F238E27FC236}">
                <a16:creationId xmlns:a16="http://schemas.microsoft.com/office/drawing/2014/main" id="{5E9F5474-E506-458F-9C62-9B376F84FF24}"/>
              </a:ext>
            </a:extLst>
          </p:cNvPr>
          <p:cNvSpPr/>
          <p:nvPr/>
        </p:nvSpPr>
        <p:spPr>
          <a:xfrm>
            <a:off x="749315" y="1457548"/>
            <a:ext cx="7645370" cy="704628"/>
          </a:xfrm>
          <a:prstGeom prst="rect">
            <a:avLst/>
          </a:prstGeom>
          <a:solidFill>
            <a:schemeClr val="bg2">
              <a:lumMod val="95000"/>
            </a:schemeClr>
          </a:solidFill>
          <a:ln w="6350" cap="flat" cmpd="sng" algn="ctr">
            <a:solidFill>
              <a:schemeClr val="accent1"/>
            </a:solidFill>
            <a:prstDash val="dash"/>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mn-lt"/>
              <a:ea typeface="+mn-ea"/>
              <a:cs typeface="+mn-cs"/>
            </a:endParaRPr>
          </a:p>
        </p:txBody>
      </p:sp>
      <p:sp>
        <p:nvSpPr>
          <p:cNvPr id="423" name="TextBox 422">
            <a:extLst>
              <a:ext uri="{FF2B5EF4-FFF2-40B4-BE49-F238E27FC236}">
                <a16:creationId xmlns:a16="http://schemas.microsoft.com/office/drawing/2014/main" id="{9C988610-A0CA-498A-8BF3-4BEC0984FB18}"/>
              </a:ext>
            </a:extLst>
          </p:cNvPr>
          <p:cNvSpPr txBox="1"/>
          <p:nvPr/>
        </p:nvSpPr>
        <p:spPr>
          <a:xfrm>
            <a:off x="2276087" y="1762685"/>
            <a:ext cx="1523904" cy="351866"/>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lang="en-US" sz="1000" b="1" kern="0" dirty="0">
                <a:latin typeface="+mn-lt"/>
                <a:ea typeface="+mn-ea"/>
                <a:cs typeface="Calibri"/>
              </a:rPr>
              <a:t>SEE</a:t>
            </a:r>
            <a:endParaRPr kumimoji="0" lang="en-US" sz="1000" b="1" i="0" u="none" strike="noStrike" kern="0" cap="none" spc="0" normalizeH="0" baseline="0" noProof="0" dirty="0">
              <a:ln>
                <a:noFill/>
              </a:ln>
              <a:effectLst/>
              <a:uLnTx/>
              <a:uFillTx/>
              <a:latin typeface="+mn-lt"/>
              <a:ea typeface="+mn-ea"/>
              <a:cs typeface="Calibri"/>
            </a:endParaRPr>
          </a:p>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mn-lt"/>
                <a:ea typeface="+mn-ea"/>
                <a:cs typeface="Calibri"/>
              </a:rPr>
              <a:t>every conversation</a:t>
            </a:r>
          </a:p>
        </p:txBody>
      </p:sp>
      <p:sp>
        <p:nvSpPr>
          <p:cNvPr id="424" name="TextBox 423">
            <a:extLst>
              <a:ext uri="{FF2B5EF4-FFF2-40B4-BE49-F238E27FC236}">
                <a16:creationId xmlns:a16="http://schemas.microsoft.com/office/drawing/2014/main" id="{AEFABB7D-07B1-4781-9B05-55454BE99692}"/>
              </a:ext>
            </a:extLst>
          </p:cNvPr>
          <p:cNvSpPr txBox="1"/>
          <p:nvPr/>
        </p:nvSpPr>
        <p:spPr>
          <a:xfrm>
            <a:off x="4067917" y="1762685"/>
            <a:ext cx="1017309" cy="351866"/>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mn-lt"/>
                <a:ea typeface="+mn-ea"/>
                <a:cs typeface="Calibri"/>
              </a:rPr>
              <a:t>Understand what is </a:t>
            </a:r>
            <a:r>
              <a:rPr kumimoji="0" lang="en-US" sz="1000" b="1" i="0" u="none" strike="noStrike" kern="0" cap="none" spc="0" normalizeH="0" baseline="0" noProof="0" dirty="0">
                <a:ln>
                  <a:noFill/>
                </a:ln>
                <a:effectLst/>
                <a:uLnTx/>
                <a:uFillTx/>
                <a:latin typeface="+mn-lt"/>
                <a:ea typeface="+mn-ea"/>
                <a:cs typeface="Calibri"/>
              </a:rPr>
              <a:t>NORMAL</a:t>
            </a:r>
          </a:p>
        </p:txBody>
      </p:sp>
      <p:sp>
        <p:nvSpPr>
          <p:cNvPr id="425" name="TextBox 424">
            <a:extLst>
              <a:ext uri="{FF2B5EF4-FFF2-40B4-BE49-F238E27FC236}">
                <a16:creationId xmlns:a16="http://schemas.microsoft.com/office/drawing/2014/main" id="{7C1E5962-28F6-45F9-A917-23DEAF991BEA}"/>
              </a:ext>
            </a:extLst>
          </p:cNvPr>
          <p:cNvSpPr txBox="1"/>
          <p:nvPr/>
        </p:nvSpPr>
        <p:spPr>
          <a:xfrm>
            <a:off x="5436469" y="1762685"/>
            <a:ext cx="1338987" cy="351866"/>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mn-lt"/>
                <a:ea typeface="+mn-ea"/>
                <a:cs typeface="Calibri"/>
              </a:rPr>
              <a:t>Be alerted to</a:t>
            </a:r>
            <a:br>
              <a:rPr kumimoji="0" lang="en-US" sz="1000" b="0" i="0" u="none" strike="noStrike" kern="0" cap="none" spc="0" normalizeH="0" baseline="0" noProof="0" dirty="0">
                <a:ln>
                  <a:noFill/>
                </a:ln>
                <a:effectLst/>
                <a:uLnTx/>
                <a:uFillTx/>
                <a:latin typeface="+mn-lt"/>
                <a:ea typeface="+mn-ea"/>
                <a:cs typeface="Calibri"/>
              </a:rPr>
            </a:br>
            <a:r>
              <a:rPr kumimoji="0" lang="en-US" sz="1000" b="1" i="0" u="none" strike="noStrike" kern="0" cap="none" spc="0" normalizeH="0" baseline="0" noProof="0" dirty="0">
                <a:ln>
                  <a:noFill/>
                </a:ln>
                <a:effectLst/>
                <a:uLnTx/>
                <a:uFillTx/>
                <a:latin typeface="+mn-lt"/>
                <a:ea typeface="+mn-ea"/>
                <a:cs typeface="Calibri"/>
              </a:rPr>
              <a:t>CHANGE</a:t>
            </a:r>
          </a:p>
        </p:txBody>
      </p:sp>
      <p:sp>
        <p:nvSpPr>
          <p:cNvPr id="426" name="TextBox 425">
            <a:extLst>
              <a:ext uri="{FF2B5EF4-FFF2-40B4-BE49-F238E27FC236}">
                <a16:creationId xmlns:a16="http://schemas.microsoft.com/office/drawing/2014/main" id="{BD425EA7-D5DE-4DF5-80D4-18B83662F365}"/>
              </a:ext>
            </a:extLst>
          </p:cNvPr>
          <p:cNvSpPr txBox="1"/>
          <p:nvPr/>
        </p:nvSpPr>
        <p:spPr>
          <a:xfrm>
            <a:off x="834583" y="1762685"/>
            <a:ext cx="1338987" cy="351866"/>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effectLst/>
                <a:uLnTx/>
                <a:uFillTx/>
                <a:latin typeface="+mn-lt"/>
                <a:ea typeface="+mn-ea"/>
                <a:cs typeface="Calibri"/>
              </a:rPr>
              <a:t>KNOW</a:t>
            </a:r>
          </a:p>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mn-lt"/>
                <a:ea typeface="+mn-ea"/>
                <a:cs typeface="Calibri"/>
              </a:rPr>
              <a:t>every host</a:t>
            </a:r>
          </a:p>
        </p:txBody>
      </p:sp>
      <p:sp>
        <p:nvSpPr>
          <p:cNvPr id="427" name="TextBox 426">
            <a:extLst>
              <a:ext uri="{FF2B5EF4-FFF2-40B4-BE49-F238E27FC236}">
                <a16:creationId xmlns:a16="http://schemas.microsoft.com/office/drawing/2014/main" id="{72F6BB39-EEF1-42B3-A7C4-6F01E97796F4}"/>
              </a:ext>
            </a:extLst>
          </p:cNvPr>
          <p:cNvSpPr txBox="1"/>
          <p:nvPr/>
        </p:nvSpPr>
        <p:spPr>
          <a:xfrm>
            <a:off x="6970431" y="1762685"/>
            <a:ext cx="1338987" cy="351866"/>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mn-lt"/>
                <a:ea typeface="+mn-ea"/>
                <a:cs typeface="Calibri"/>
              </a:rPr>
              <a:t>Respond to </a:t>
            </a:r>
            <a:br>
              <a:rPr kumimoji="0" lang="en-US" sz="1000" b="0" i="0" u="none" strike="noStrike" kern="0" cap="none" spc="0" normalizeH="0" baseline="0" noProof="0" dirty="0">
                <a:ln>
                  <a:noFill/>
                </a:ln>
                <a:effectLst/>
                <a:uLnTx/>
                <a:uFillTx/>
                <a:latin typeface="+mn-lt"/>
                <a:ea typeface="+mn-ea"/>
                <a:cs typeface="Calibri"/>
              </a:rPr>
            </a:br>
            <a:r>
              <a:rPr kumimoji="0" lang="en-US" sz="1000" b="1" i="0" u="none" strike="noStrike" kern="0" cap="none" spc="0" normalizeH="0" baseline="0" noProof="0" dirty="0">
                <a:ln>
                  <a:noFill/>
                </a:ln>
                <a:effectLst/>
                <a:uLnTx/>
                <a:uFillTx/>
                <a:latin typeface="+mn-lt"/>
                <a:ea typeface="+mn-ea"/>
                <a:cs typeface="Calibri"/>
              </a:rPr>
              <a:t>THREATS </a:t>
            </a:r>
            <a:r>
              <a:rPr kumimoji="0" lang="en-US" sz="1000" b="0" i="0" u="none" strike="noStrike" kern="0" cap="none" spc="0" normalizeH="0" baseline="0" noProof="0" dirty="0">
                <a:ln>
                  <a:noFill/>
                </a:ln>
                <a:effectLst/>
                <a:uLnTx/>
                <a:uFillTx/>
                <a:latin typeface="+mn-lt"/>
                <a:ea typeface="+mn-ea"/>
                <a:cs typeface="Calibri"/>
              </a:rPr>
              <a:t>quickly</a:t>
            </a:r>
          </a:p>
        </p:txBody>
      </p:sp>
      <p:sp>
        <p:nvSpPr>
          <p:cNvPr id="445" name="Oval 444">
            <a:extLst>
              <a:ext uri="{FF2B5EF4-FFF2-40B4-BE49-F238E27FC236}">
                <a16:creationId xmlns:a16="http://schemas.microsoft.com/office/drawing/2014/main" id="{B29D0842-5863-4A23-92D7-1EE273E82525}"/>
              </a:ext>
            </a:extLst>
          </p:cNvPr>
          <p:cNvSpPr/>
          <p:nvPr/>
        </p:nvSpPr>
        <p:spPr>
          <a:xfrm>
            <a:off x="1195398" y="1144063"/>
            <a:ext cx="585216" cy="585216"/>
          </a:xfrm>
          <a:prstGeom prst="ellipse">
            <a:avLst/>
          </a:prstGeom>
          <a:solidFill>
            <a:schemeClr val="tx2"/>
          </a:solidFill>
          <a:ln w="9525" cap="flat" cmpd="sng" algn="ctr">
            <a:solidFill>
              <a:schemeClr val="bg1">
                <a:lumMod val="20000"/>
                <a:lumOff val="80000"/>
              </a:schemeClr>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mn-lt"/>
              <a:ea typeface="+mn-ea"/>
              <a:cs typeface="+mn-cs"/>
            </a:endParaRPr>
          </a:p>
        </p:txBody>
      </p:sp>
      <p:sp>
        <p:nvSpPr>
          <p:cNvPr id="441" name="Oval 440">
            <a:extLst>
              <a:ext uri="{FF2B5EF4-FFF2-40B4-BE49-F238E27FC236}">
                <a16:creationId xmlns:a16="http://schemas.microsoft.com/office/drawing/2014/main" id="{9874C070-029D-4E45-9DFD-A9C2B0144D08}"/>
              </a:ext>
            </a:extLst>
          </p:cNvPr>
          <p:cNvSpPr/>
          <p:nvPr/>
        </p:nvSpPr>
        <p:spPr>
          <a:xfrm>
            <a:off x="2733378" y="1144063"/>
            <a:ext cx="585216" cy="585216"/>
          </a:xfrm>
          <a:prstGeom prst="ellipse">
            <a:avLst/>
          </a:prstGeom>
          <a:solidFill>
            <a:schemeClr val="tx2"/>
          </a:solidFill>
          <a:ln w="9525" cap="flat" cmpd="sng" algn="ctr">
            <a:solidFill>
              <a:schemeClr val="bg1">
                <a:lumMod val="20000"/>
                <a:lumOff val="80000"/>
              </a:schemeClr>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mn-lt"/>
              <a:ea typeface="+mn-ea"/>
              <a:cs typeface="+mn-cs"/>
            </a:endParaRPr>
          </a:p>
        </p:txBody>
      </p:sp>
      <p:sp>
        <p:nvSpPr>
          <p:cNvPr id="439" name="Oval 438">
            <a:extLst>
              <a:ext uri="{FF2B5EF4-FFF2-40B4-BE49-F238E27FC236}">
                <a16:creationId xmlns:a16="http://schemas.microsoft.com/office/drawing/2014/main" id="{EB0129D8-0A1B-423F-8031-A49704BB6A19}"/>
              </a:ext>
            </a:extLst>
          </p:cNvPr>
          <p:cNvSpPr/>
          <p:nvPr/>
        </p:nvSpPr>
        <p:spPr>
          <a:xfrm>
            <a:off x="5809338" y="1144063"/>
            <a:ext cx="585216" cy="585216"/>
          </a:xfrm>
          <a:prstGeom prst="ellipse">
            <a:avLst/>
          </a:prstGeom>
          <a:solidFill>
            <a:schemeClr val="bg1">
              <a:lumMod val="40000"/>
              <a:lumOff val="60000"/>
            </a:schemeClr>
          </a:solidFill>
          <a:ln w="9525" cap="flat" cmpd="sng" algn="ctr">
            <a:solidFill>
              <a:schemeClr val="bg1">
                <a:lumMod val="20000"/>
                <a:lumOff val="80000"/>
              </a:schemeClr>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mn-lt"/>
              <a:ea typeface="+mn-ea"/>
              <a:cs typeface="+mn-cs"/>
            </a:endParaRPr>
          </a:p>
        </p:txBody>
      </p:sp>
      <p:sp>
        <p:nvSpPr>
          <p:cNvPr id="435" name="Oval 434">
            <a:extLst>
              <a:ext uri="{FF2B5EF4-FFF2-40B4-BE49-F238E27FC236}">
                <a16:creationId xmlns:a16="http://schemas.microsoft.com/office/drawing/2014/main" id="{6FAB44BC-0B4C-4047-BB08-B8786BD034CD}"/>
              </a:ext>
            </a:extLst>
          </p:cNvPr>
          <p:cNvSpPr/>
          <p:nvPr/>
        </p:nvSpPr>
        <p:spPr>
          <a:xfrm>
            <a:off x="4271358" y="1144063"/>
            <a:ext cx="585216" cy="585216"/>
          </a:xfrm>
          <a:prstGeom prst="ellipse">
            <a:avLst/>
          </a:prstGeom>
          <a:solidFill>
            <a:schemeClr val="bg1">
              <a:lumMod val="40000"/>
              <a:lumOff val="60000"/>
            </a:schemeClr>
          </a:solidFill>
          <a:ln w="9525" cap="flat" cmpd="sng" algn="ctr">
            <a:solidFill>
              <a:schemeClr val="bg1">
                <a:lumMod val="20000"/>
                <a:lumOff val="80000"/>
              </a:schemeClr>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mn-lt"/>
              <a:ea typeface="+mn-ea"/>
              <a:cs typeface="+mn-cs"/>
            </a:endParaRPr>
          </a:p>
        </p:txBody>
      </p:sp>
      <p:cxnSp>
        <p:nvCxnSpPr>
          <p:cNvPr id="459" name="Straight Connector 458">
            <a:extLst>
              <a:ext uri="{FF2B5EF4-FFF2-40B4-BE49-F238E27FC236}">
                <a16:creationId xmlns:a16="http://schemas.microsoft.com/office/drawing/2014/main" id="{8339410B-97F5-46BE-90B3-827247BD874B}"/>
              </a:ext>
            </a:extLst>
          </p:cNvPr>
          <p:cNvCxnSpPr>
            <a:cxnSpLocks/>
          </p:cNvCxnSpPr>
          <p:nvPr/>
        </p:nvCxnSpPr>
        <p:spPr>
          <a:xfrm flipV="1">
            <a:off x="6368413" y="2162176"/>
            <a:ext cx="0" cy="1461135"/>
          </a:xfrm>
          <a:prstGeom prst="line">
            <a:avLst/>
          </a:prstGeom>
          <a:solidFill>
            <a:srgbClr val="FFFFFF">
              <a:lumMod val="95000"/>
            </a:srgbClr>
          </a:solidFill>
          <a:ln w="6350" cap="flat" cmpd="sng" algn="ctr">
            <a:solidFill>
              <a:schemeClr val="accent1"/>
            </a:solidFill>
            <a:prstDash val="dash"/>
          </a:ln>
          <a:effectLst/>
        </p:spPr>
      </p:cxnSp>
      <p:grpSp>
        <p:nvGrpSpPr>
          <p:cNvPr id="511" name="Group 510">
            <a:extLst>
              <a:ext uri="{FF2B5EF4-FFF2-40B4-BE49-F238E27FC236}">
                <a16:creationId xmlns:a16="http://schemas.microsoft.com/office/drawing/2014/main" id="{3E7ADFCE-1B74-441B-9EF3-46E64386AE34}"/>
              </a:ext>
            </a:extLst>
          </p:cNvPr>
          <p:cNvGrpSpPr/>
          <p:nvPr/>
        </p:nvGrpSpPr>
        <p:grpSpPr>
          <a:xfrm>
            <a:off x="1319327" y="1297464"/>
            <a:ext cx="339480" cy="287496"/>
            <a:chOff x="-1268934" y="2369344"/>
            <a:chExt cx="508001" cy="430212"/>
          </a:xfrm>
        </p:grpSpPr>
        <p:sp>
          <p:nvSpPr>
            <p:cNvPr id="487" name="Freeform 195">
              <a:extLst>
                <a:ext uri="{FF2B5EF4-FFF2-40B4-BE49-F238E27FC236}">
                  <a16:creationId xmlns:a16="http://schemas.microsoft.com/office/drawing/2014/main" id="{BDD21B96-9264-428A-9596-8883A78FB5FE}"/>
                </a:ext>
              </a:extLst>
            </p:cNvPr>
            <p:cNvSpPr>
              <a:spLocks/>
            </p:cNvSpPr>
            <p:nvPr/>
          </p:nvSpPr>
          <p:spPr bwMode="auto">
            <a:xfrm>
              <a:off x="-1000646" y="2369344"/>
              <a:ext cx="239713" cy="430212"/>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488" name="Line 196">
              <a:extLst>
                <a:ext uri="{FF2B5EF4-FFF2-40B4-BE49-F238E27FC236}">
                  <a16:creationId xmlns:a16="http://schemas.microsoft.com/office/drawing/2014/main" id="{FE4D9490-E298-46A3-9B08-FA6D8BCA6A2B}"/>
                </a:ext>
              </a:extLst>
            </p:cNvPr>
            <p:cNvSpPr>
              <a:spLocks noChangeShapeType="1"/>
            </p:cNvSpPr>
            <p:nvPr/>
          </p:nvSpPr>
          <p:spPr bwMode="auto">
            <a:xfrm>
              <a:off x="-940321" y="24391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489" name="Line 197">
              <a:extLst>
                <a:ext uri="{FF2B5EF4-FFF2-40B4-BE49-F238E27FC236}">
                  <a16:creationId xmlns:a16="http://schemas.microsoft.com/office/drawing/2014/main" id="{3319F5AC-C883-4F58-9271-24410E470404}"/>
                </a:ext>
              </a:extLst>
            </p:cNvPr>
            <p:cNvSpPr>
              <a:spLocks noChangeShapeType="1"/>
            </p:cNvSpPr>
            <p:nvPr/>
          </p:nvSpPr>
          <p:spPr bwMode="auto">
            <a:xfrm>
              <a:off x="-940321" y="2507456"/>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490" name="Line 198">
              <a:extLst>
                <a:ext uri="{FF2B5EF4-FFF2-40B4-BE49-F238E27FC236}">
                  <a16:creationId xmlns:a16="http://schemas.microsoft.com/office/drawing/2014/main" id="{3CEE9DAA-D165-4C9D-B992-53094C0353A6}"/>
                </a:ext>
              </a:extLst>
            </p:cNvPr>
            <p:cNvSpPr>
              <a:spLocks noChangeShapeType="1"/>
            </p:cNvSpPr>
            <p:nvPr/>
          </p:nvSpPr>
          <p:spPr bwMode="auto">
            <a:xfrm>
              <a:off x="-940321" y="25788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491" name="Line 199">
              <a:extLst>
                <a:ext uri="{FF2B5EF4-FFF2-40B4-BE49-F238E27FC236}">
                  <a16:creationId xmlns:a16="http://schemas.microsoft.com/office/drawing/2014/main" id="{4D03B84D-A599-4973-9FCC-267145DC828E}"/>
                </a:ext>
              </a:extLst>
            </p:cNvPr>
            <p:cNvSpPr>
              <a:spLocks noChangeShapeType="1"/>
            </p:cNvSpPr>
            <p:nvPr/>
          </p:nvSpPr>
          <p:spPr bwMode="auto">
            <a:xfrm>
              <a:off x="-940321" y="264874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492" name="Line 200">
              <a:extLst>
                <a:ext uri="{FF2B5EF4-FFF2-40B4-BE49-F238E27FC236}">
                  <a16:creationId xmlns:a16="http://schemas.microsoft.com/office/drawing/2014/main" id="{F53BDFC8-7CC2-4AAE-9E02-AD1329F7983F}"/>
                </a:ext>
              </a:extLst>
            </p:cNvPr>
            <p:cNvSpPr>
              <a:spLocks noChangeShapeType="1"/>
            </p:cNvSpPr>
            <p:nvPr/>
          </p:nvSpPr>
          <p:spPr bwMode="auto">
            <a:xfrm>
              <a:off x="-940321" y="27185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05" name="Freeform 213">
              <a:extLst>
                <a:ext uri="{FF2B5EF4-FFF2-40B4-BE49-F238E27FC236}">
                  <a16:creationId xmlns:a16="http://schemas.microsoft.com/office/drawing/2014/main" id="{7E715E58-BC10-4032-A969-6FA02A37C0AE}"/>
                </a:ext>
              </a:extLst>
            </p:cNvPr>
            <p:cNvSpPr>
              <a:spLocks/>
            </p:cNvSpPr>
            <p:nvPr/>
          </p:nvSpPr>
          <p:spPr bwMode="auto">
            <a:xfrm>
              <a:off x="-1268934" y="2369344"/>
              <a:ext cx="236538"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06" name="Line 214">
              <a:extLst>
                <a:ext uri="{FF2B5EF4-FFF2-40B4-BE49-F238E27FC236}">
                  <a16:creationId xmlns:a16="http://schemas.microsoft.com/office/drawing/2014/main" id="{8A7B6510-CB46-4576-9C94-117957D9E46C}"/>
                </a:ext>
              </a:extLst>
            </p:cNvPr>
            <p:cNvSpPr>
              <a:spLocks noChangeShapeType="1"/>
            </p:cNvSpPr>
            <p:nvPr/>
          </p:nvSpPr>
          <p:spPr bwMode="auto">
            <a:xfrm>
              <a:off x="-1210196" y="24391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07" name="Line 215">
              <a:extLst>
                <a:ext uri="{FF2B5EF4-FFF2-40B4-BE49-F238E27FC236}">
                  <a16:creationId xmlns:a16="http://schemas.microsoft.com/office/drawing/2014/main" id="{573FA148-5A1B-444B-A0D6-EBD94D4D485C}"/>
                </a:ext>
              </a:extLst>
            </p:cNvPr>
            <p:cNvSpPr>
              <a:spLocks noChangeShapeType="1"/>
            </p:cNvSpPr>
            <p:nvPr/>
          </p:nvSpPr>
          <p:spPr bwMode="auto">
            <a:xfrm>
              <a:off x="-1210196" y="2507456"/>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08" name="Line 216">
              <a:extLst>
                <a:ext uri="{FF2B5EF4-FFF2-40B4-BE49-F238E27FC236}">
                  <a16:creationId xmlns:a16="http://schemas.microsoft.com/office/drawing/2014/main" id="{A023BF13-5F71-4581-96C5-06879AA51BA9}"/>
                </a:ext>
              </a:extLst>
            </p:cNvPr>
            <p:cNvSpPr>
              <a:spLocks noChangeShapeType="1"/>
            </p:cNvSpPr>
            <p:nvPr/>
          </p:nvSpPr>
          <p:spPr bwMode="auto">
            <a:xfrm>
              <a:off x="-1210196" y="25788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09" name="Line 217">
              <a:extLst>
                <a:ext uri="{FF2B5EF4-FFF2-40B4-BE49-F238E27FC236}">
                  <a16:creationId xmlns:a16="http://schemas.microsoft.com/office/drawing/2014/main" id="{F1ABE5C2-C299-41FD-807E-17124B21DA82}"/>
                </a:ext>
              </a:extLst>
            </p:cNvPr>
            <p:cNvSpPr>
              <a:spLocks noChangeShapeType="1"/>
            </p:cNvSpPr>
            <p:nvPr/>
          </p:nvSpPr>
          <p:spPr bwMode="auto">
            <a:xfrm>
              <a:off x="-1210196" y="264874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10" name="Line 218">
              <a:extLst>
                <a:ext uri="{FF2B5EF4-FFF2-40B4-BE49-F238E27FC236}">
                  <a16:creationId xmlns:a16="http://schemas.microsoft.com/office/drawing/2014/main" id="{68D884C8-5AB0-4F56-87D9-DF790EBA476C}"/>
                </a:ext>
              </a:extLst>
            </p:cNvPr>
            <p:cNvSpPr>
              <a:spLocks noChangeShapeType="1"/>
            </p:cNvSpPr>
            <p:nvPr/>
          </p:nvSpPr>
          <p:spPr bwMode="auto">
            <a:xfrm>
              <a:off x="-1210196" y="27185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grpSp>
        <p:nvGrpSpPr>
          <p:cNvPr id="540" name="Group 539">
            <a:extLst>
              <a:ext uri="{FF2B5EF4-FFF2-40B4-BE49-F238E27FC236}">
                <a16:creationId xmlns:a16="http://schemas.microsoft.com/office/drawing/2014/main" id="{F52E99DD-8F82-48AB-8A64-BF9D06EBE3CD}"/>
              </a:ext>
            </a:extLst>
          </p:cNvPr>
          <p:cNvGrpSpPr/>
          <p:nvPr/>
        </p:nvGrpSpPr>
        <p:grpSpPr>
          <a:xfrm>
            <a:off x="4388824" y="1262591"/>
            <a:ext cx="350285" cy="363009"/>
            <a:chOff x="4388824" y="1262591"/>
            <a:chExt cx="350285" cy="363009"/>
          </a:xfrm>
        </p:grpSpPr>
        <p:sp>
          <p:nvSpPr>
            <p:cNvPr id="516" name="Freeform 597">
              <a:extLst>
                <a:ext uri="{FF2B5EF4-FFF2-40B4-BE49-F238E27FC236}">
                  <a16:creationId xmlns:a16="http://schemas.microsoft.com/office/drawing/2014/main" id="{768E98AD-53C0-4C67-AE81-45DA16A88B7D}"/>
                </a:ext>
              </a:extLst>
            </p:cNvPr>
            <p:cNvSpPr>
              <a:spLocks noEditPoints="1"/>
            </p:cNvSpPr>
            <p:nvPr/>
          </p:nvSpPr>
          <p:spPr bwMode="auto">
            <a:xfrm>
              <a:off x="4388824" y="1262591"/>
              <a:ext cx="166161" cy="363009"/>
            </a:xfrm>
            <a:custGeom>
              <a:avLst/>
              <a:gdLst>
                <a:gd name="T0" fmla="*/ 69 w 94"/>
                <a:gd name="T1" fmla="*/ 0 h 205"/>
                <a:gd name="T2" fmla="*/ 47 w 94"/>
                <a:gd name="T3" fmla="*/ 11 h 205"/>
                <a:gd name="T4" fmla="*/ 22 w 94"/>
                <a:gd name="T5" fmla="*/ 38 h 205"/>
                <a:gd name="T6" fmla="*/ 10 w 94"/>
                <a:gd name="T7" fmla="*/ 67 h 205"/>
                <a:gd name="T8" fmla="*/ 0 w 94"/>
                <a:gd name="T9" fmla="*/ 90 h 205"/>
                <a:gd name="T10" fmla="*/ 0 w 94"/>
                <a:gd name="T11" fmla="*/ 91 h 205"/>
                <a:gd name="T12" fmla="*/ 2 w 94"/>
                <a:gd name="T13" fmla="*/ 99 h 205"/>
                <a:gd name="T14" fmla="*/ 4 w 94"/>
                <a:gd name="T15" fmla="*/ 105 h 205"/>
                <a:gd name="T16" fmla="*/ 7 w 94"/>
                <a:gd name="T17" fmla="*/ 137 h 205"/>
                <a:gd name="T18" fmla="*/ 21 w 94"/>
                <a:gd name="T19" fmla="*/ 171 h 205"/>
                <a:gd name="T20" fmla="*/ 23 w 94"/>
                <a:gd name="T21" fmla="*/ 179 h 205"/>
                <a:gd name="T22" fmla="*/ 53 w 94"/>
                <a:gd name="T23" fmla="*/ 194 h 205"/>
                <a:gd name="T24" fmla="*/ 88 w 94"/>
                <a:gd name="T25" fmla="*/ 199 h 205"/>
                <a:gd name="T26" fmla="*/ 94 w 94"/>
                <a:gd name="T27" fmla="*/ 27 h 205"/>
                <a:gd name="T28" fmla="*/ 70 w 94"/>
                <a:gd name="T29" fmla="*/ 48 h 205"/>
                <a:gd name="T30" fmla="*/ 86 w 94"/>
                <a:gd name="T31" fmla="*/ 53 h 205"/>
                <a:gd name="T32" fmla="*/ 47 w 94"/>
                <a:gd name="T33" fmla="*/ 103 h 205"/>
                <a:gd name="T34" fmla="*/ 29 w 94"/>
                <a:gd name="T35" fmla="*/ 84 h 205"/>
                <a:gd name="T36" fmla="*/ 46 w 94"/>
                <a:gd name="T37" fmla="*/ 112 h 205"/>
                <a:gd name="T38" fmla="*/ 86 w 94"/>
                <a:gd name="T39" fmla="*/ 137 h 205"/>
                <a:gd name="T40" fmla="*/ 39 w 94"/>
                <a:gd name="T41" fmla="*/ 160 h 205"/>
                <a:gd name="T42" fmla="*/ 48 w 94"/>
                <a:gd name="T43" fmla="*/ 160 h 205"/>
                <a:gd name="T44" fmla="*/ 86 w 94"/>
                <a:gd name="T45" fmla="*/ 146 h 205"/>
                <a:gd name="T46" fmla="*/ 74 w 94"/>
                <a:gd name="T47" fmla="*/ 197 h 205"/>
                <a:gd name="T48" fmla="*/ 72 w 94"/>
                <a:gd name="T49" fmla="*/ 169 h 205"/>
                <a:gd name="T50" fmla="*/ 64 w 94"/>
                <a:gd name="T51" fmla="*/ 157 h 205"/>
                <a:gd name="T52" fmla="*/ 62 w 94"/>
                <a:gd name="T53" fmla="*/ 162 h 205"/>
                <a:gd name="T54" fmla="*/ 54 w 94"/>
                <a:gd name="T55" fmla="*/ 184 h 205"/>
                <a:gd name="T56" fmla="*/ 46 w 94"/>
                <a:gd name="T57" fmla="*/ 185 h 205"/>
                <a:gd name="T58" fmla="*/ 30 w 94"/>
                <a:gd name="T59" fmla="*/ 168 h 205"/>
                <a:gd name="T60" fmla="*/ 13 w 94"/>
                <a:gd name="T61" fmla="*/ 147 h 205"/>
                <a:gd name="T62" fmla="*/ 15 w 94"/>
                <a:gd name="T63" fmla="*/ 132 h 205"/>
                <a:gd name="T64" fmla="*/ 13 w 94"/>
                <a:gd name="T65" fmla="*/ 108 h 205"/>
                <a:gd name="T66" fmla="*/ 8 w 94"/>
                <a:gd name="T67" fmla="*/ 89 h 205"/>
                <a:gd name="T68" fmla="*/ 48 w 94"/>
                <a:gd name="T69" fmla="*/ 88 h 205"/>
                <a:gd name="T70" fmla="*/ 56 w 94"/>
                <a:gd name="T71" fmla="*/ 91 h 205"/>
                <a:gd name="T72" fmla="*/ 28 w 94"/>
                <a:gd name="T73" fmla="*/ 61 h 205"/>
                <a:gd name="T74" fmla="*/ 17 w 94"/>
                <a:gd name="T75" fmla="*/ 59 h 205"/>
                <a:gd name="T76" fmla="*/ 31 w 94"/>
                <a:gd name="T77" fmla="*/ 40 h 205"/>
                <a:gd name="T78" fmla="*/ 31 w 94"/>
                <a:gd name="T79" fmla="*/ 34 h 205"/>
                <a:gd name="T80" fmla="*/ 47 w 94"/>
                <a:gd name="T81" fmla="*/ 20 h 205"/>
                <a:gd name="T82" fmla="*/ 68 w 94"/>
                <a:gd name="T83" fmla="*/ 31 h 205"/>
                <a:gd name="T84" fmla="*/ 57 w 94"/>
                <a:gd name="T85" fmla="*/ 13 h 205"/>
                <a:gd name="T86" fmla="*/ 86 w 94"/>
                <a:gd name="T87" fmla="*/ 27 h 205"/>
                <a:gd name="T88" fmla="*/ 75 w 94"/>
                <a:gd name="T89" fmla="*/ 4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87" y="7"/>
                  </a:moveTo>
                  <a:cubicBezTo>
                    <a:pt x="82" y="2"/>
                    <a:pt x="76" y="0"/>
                    <a:pt x="69" y="0"/>
                  </a:cubicBezTo>
                  <a:cubicBezTo>
                    <a:pt x="60" y="0"/>
                    <a:pt x="52" y="4"/>
                    <a:pt x="47" y="11"/>
                  </a:cubicBezTo>
                  <a:cubicBezTo>
                    <a:pt x="47" y="11"/>
                    <a:pt x="47" y="11"/>
                    <a:pt x="47" y="11"/>
                  </a:cubicBezTo>
                  <a:cubicBezTo>
                    <a:pt x="33" y="11"/>
                    <a:pt x="22" y="22"/>
                    <a:pt x="22" y="36"/>
                  </a:cubicBezTo>
                  <a:cubicBezTo>
                    <a:pt x="22" y="37"/>
                    <a:pt x="22" y="37"/>
                    <a:pt x="22" y="38"/>
                  </a:cubicBezTo>
                  <a:cubicBezTo>
                    <a:pt x="14" y="41"/>
                    <a:pt x="8" y="50"/>
                    <a:pt x="8" y="59"/>
                  </a:cubicBezTo>
                  <a:cubicBezTo>
                    <a:pt x="8" y="62"/>
                    <a:pt x="9" y="64"/>
                    <a:pt x="10" y="67"/>
                  </a:cubicBezTo>
                  <a:cubicBezTo>
                    <a:pt x="3" y="73"/>
                    <a:pt x="0" y="81"/>
                    <a:pt x="0" y="89"/>
                  </a:cubicBezTo>
                  <a:cubicBezTo>
                    <a:pt x="0" y="90"/>
                    <a:pt x="0" y="90"/>
                    <a:pt x="0" y="90"/>
                  </a:cubicBezTo>
                  <a:cubicBezTo>
                    <a:pt x="0" y="90"/>
                    <a:pt x="0" y="90"/>
                    <a:pt x="0" y="90"/>
                  </a:cubicBezTo>
                  <a:cubicBezTo>
                    <a:pt x="0" y="91"/>
                    <a:pt x="0" y="91"/>
                    <a:pt x="0" y="91"/>
                  </a:cubicBezTo>
                  <a:cubicBezTo>
                    <a:pt x="0" y="91"/>
                    <a:pt x="0" y="91"/>
                    <a:pt x="0" y="91"/>
                  </a:cubicBezTo>
                  <a:cubicBezTo>
                    <a:pt x="0" y="94"/>
                    <a:pt x="1" y="97"/>
                    <a:pt x="2" y="99"/>
                  </a:cubicBezTo>
                  <a:cubicBezTo>
                    <a:pt x="2" y="100"/>
                    <a:pt x="2" y="100"/>
                    <a:pt x="2" y="100"/>
                  </a:cubicBezTo>
                  <a:cubicBezTo>
                    <a:pt x="3" y="102"/>
                    <a:pt x="3" y="103"/>
                    <a:pt x="4" y="105"/>
                  </a:cubicBezTo>
                  <a:cubicBezTo>
                    <a:pt x="1" y="109"/>
                    <a:pt x="0" y="114"/>
                    <a:pt x="0" y="120"/>
                  </a:cubicBezTo>
                  <a:cubicBezTo>
                    <a:pt x="0" y="126"/>
                    <a:pt x="2" y="132"/>
                    <a:pt x="7" y="137"/>
                  </a:cubicBezTo>
                  <a:cubicBezTo>
                    <a:pt x="5" y="140"/>
                    <a:pt x="5" y="143"/>
                    <a:pt x="5" y="147"/>
                  </a:cubicBezTo>
                  <a:cubicBezTo>
                    <a:pt x="5" y="157"/>
                    <a:pt x="11" y="167"/>
                    <a:pt x="21" y="171"/>
                  </a:cubicBezTo>
                  <a:cubicBezTo>
                    <a:pt x="21" y="174"/>
                    <a:pt x="22" y="176"/>
                    <a:pt x="23" y="178"/>
                  </a:cubicBezTo>
                  <a:cubicBezTo>
                    <a:pt x="23" y="179"/>
                    <a:pt x="23" y="179"/>
                    <a:pt x="23" y="179"/>
                  </a:cubicBezTo>
                  <a:cubicBezTo>
                    <a:pt x="27" y="188"/>
                    <a:pt x="36" y="194"/>
                    <a:pt x="46" y="194"/>
                  </a:cubicBezTo>
                  <a:cubicBezTo>
                    <a:pt x="48" y="194"/>
                    <a:pt x="51" y="194"/>
                    <a:pt x="53" y="194"/>
                  </a:cubicBezTo>
                  <a:cubicBezTo>
                    <a:pt x="58" y="201"/>
                    <a:pt x="65" y="205"/>
                    <a:pt x="74" y="205"/>
                  </a:cubicBezTo>
                  <a:cubicBezTo>
                    <a:pt x="80" y="205"/>
                    <a:pt x="84" y="203"/>
                    <a:pt x="88" y="199"/>
                  </a:cubicBezTo>
                  <a:cubicBezTo>
                    <a:pt x="93" y="195"/>
                    <a:pt x="94" y="189"/>
                    <a:pt x="94" y="183"/>
                  </a:cubicBezTo>
                  <a:cubicBezTo>
                    <a:pt x="94" y="27"/>
                    <a:pt x="94" y="27"/>
                    <a:pt x="94" y="27"/>
                  </a:cubicBezTo>
                  <a:cubicBezTo>
                    <a:pt x="94" y="19"/>
                    <a:pt x="92" y="12"/>
                    <a:pt x="87" y="7"/>
                  </a:cubicBezTo>
                  <a:close/>
                  <a:moveTo>
                    <a:pt x="70" y="48"/>
                  </a:moveTo>
                  <a:cubicBezTo>
                    <a:pt x="70" y="51"/>
                    <a:pt x="72" y="53"/>
                    <a:pt x="75" y="53"/>
                  </a:cubicBezTo>
                  <a:cubicBezTo>
                    <a:pt x="86" y="53"/>
                    <a:pt x="86" y="53"/>
                    <a:pt x="86" y="53"/>
                  </a:cubicBezTo>
                  <a:cubicBezTo>
                    <a:pt x="86" y="103"/>
                    <a:pt x="86" y="103"/>
                    <a:pt x="86" y="103"/>
                  </a:cubicBezTo>
                  <a:cubicBezTo>
                    <a:pt x="86" y="103"/>
                    <a:pt x="55" y="103"/>
                    <a:pt x="47" y="103"/>
                  </a:cubicBezTo>
                  <a:cubicBezTo>
                    <a:pt x="40" y="103"/>
                    <a:pt x="33" y="97"/>
                    <a:pt x="33" y="89"/>
                  </a:cubicBezTo>
                  <a:cubicBezTo>
                    <a:pt x="33" y="86"/>
                    <a:pt x="31" y="84"/>
                    <a:pt x="29" y="84"/>
                  </a:cubicBezTo>
                  <a:cubicBezTo>
                    <a:pt x="26" y="84"/>
                    <a:pt x="25" y="86"/>
                    <a:pt x="25" y="89"/>
                  </a:cubicBezTo>
                  <a:cubicBezTo>
                    <a:pt x="25" y="101"/>
                    <a:pt x="35" y="112"/>
                    <a:pt x="46" y="112"/>
                  </a:cubicBezTo>
                  <a:cubicBezTo>
                    <a:pt x="58" y="112"/>
                    <a:pt x="86" y="113"/>
                    <a:pt x="86" y="113"/>
                  </a:cubicBezTo>
                  <a:cubicBezTo>
                    <a:pt x="86" y="137"/>
                    <a:pt x="86" y="137"/>
                    <a:pt x="86" y="137"/>
                  </a:cubicBezTo>
                  <a:cubicBezTo>
                    <a:pt x="86" y="137"/>
                    <a:pt x="75" y="137"/>
                    <a:pt x="62" y="137"/>
                  </a:cubicBezTo>
                  <a:cubicBezTo>
                    <a:pt x="49" y="137"/>
                    <a:pt x="39" y="147"/>
                    <a:pt x="39" y="160"/>
                  </a:cubicBezTo>
                  <a:cubicBezTo>
                    <a:pt x="39" y="162"/>
                    <a:pt x="41" y="164"/>
                    <a:pt x="44" y="164"/>
                  </a:cubicBezTo>
                  <a:cubicBezTo>
                    <a:pt x="46" y="164"/>
                    <a:pt x="48" y="162"/>
                    <a:pt x="48" y="160"/>
                  </a:cubicBezTo>
                  <a:cubicBezTo>
                    <a:pt x="48" y="152"/>
                    <a:pt x="54" y="146"/>
                    <a:pt x="62" y="146"/>
                  </a:cubicBezTo>
                  <a:cubicBezTo>
                    <a:pt x="70" y="146"/>
                    <a:pt x="86" y="146"/>
                    <a:pt x="86" y="146"/>
                  </a:cubicBezTo>
                  <a:cubicBezTo>
                    <a:pt x="86" y="183"/>
                    <a:pt x="86" y="183"/>
                    <a:pt x="86" y="183"/>
                  </a:cubicBezTo>
                  <a:cubicBezTo>
                    <a:pt x="86" y="191"/>
                    <a:pt x="80" y="197"/>
                    <a:pt x="74" y="197"/>
                  </a:cubicBezTo>
                  <a:cubicBezTo>
                    <a:pt x="68" y="197"/>
                    <a:pt x="64" y="194"/>
                    <a:pt x="60" y="190"/>
                  </a:cubicBezTo>
                  <a:cubicBezTo>
                    <a:pt x="67" y="185"/>
                    <a:pt x="72" y="177"/>
                    <a:pt x="72" y="169"/>
                  </a:cubicBezTo>
                  <a:cubicBezTo>
                    <a:pt x="72" y="165"/>
                    <a:pt x="71" y="162"/>
                    <a:pt x="70" y="159"/>
                  </a:cubicBezTo>
                  <a:cubicBezTo>
                    <a:pt x="69" y="157"/>
                    <a:pt x="66" y="156"/>
                    <a:pt x="64" y="157"/>
                  </a:cubicBezTo>
                  <a:cubicBezTo>
                    <a:pt x="63" y="157"/>
                    <a:pt x="62" y="158"/>
                    <a:pt x="62" y="159"/>
                  </a:cubicBezTo>
                  <a:cubicBezTo>
                    <a:pt x="61" y="160"/>
                    <a:pt x="61" y="161"/>
                    <a:pt x="62" y="162"/>
                  </a:cubicBezTo>
                  <a:cubicBezTo>
                    <a:pt x="63" y="164"/>
                    <a:pt x="63" y="167"/>
                    <a:pt x="63" y="169"/>
                  </a:cubicBezTo>
                  <a:cubicBezTo>
                    <a:pt x="63" y="175"/>
                    <a:pt x="59" y="181"/>
                    <a:pt x="54" y="184"/>
                  </a:cubicBezTo>
                  <a:cubicBezTo>
                    <a:pt x="53" y="184"/>
                    <a:pt x="53" y="184"/>
                    <a:pt x="53" y="184"/>
                  </a:cubicBezTo>
                  <a:cubicBezTo>
                    <a:pt x="51" y="185"/>
                    <a:pt x="49" y="185"/>
                    <a:pt x="46" y="185"/>
                  </a:cubicBezTo>
                  <a:cubicBezTo>
                    <a:pt x="37" y="185"/>
                    <a:pt x="30" y="178"/>
                    <a:pt x="30" y="169"/>
                  </a:cubicBezTo>
                  <a:cubicBezTo>
                    <a:pt x="30" y="168"/>
                    <a:pt x="30" y="168"/>
                    <a:pt x="30" y="168"/>
                  </a:cubicBezTo>
                  <a:cubicBezTo>
                    <a:pt x="30" y="166"/>
                    <a:pt x="28" y="164"/>
                    <a:pt x="26" y="164"/>
                  </a:cubicBezTo>
                  <a:cubicBezTo>
                    <a:pt x="19" y="162"/>
                    <a:pt x="13" y="154"/>
                    <a:pt x="13" y="147"/>
                  </a:cubicBezTo>
                  <a:cubicBezTo>
                    <a:pt x="13" y="144"/>
                    <a:pt x="14" y="141"/>
                    <a:pt x="16" y="138"/>
                  </a:cubicBezTo>
                  <a:cubicBezTo>
                    <a:pt x="17" y="136"/>
                    <a:pt x="16" y="134"/>
                    <a:pt x="15" y="132"/>
                  </a:cubicBezTo>
                  <a:cubicBezTo>
                    <a:pt x="11" y="129"/>
                    <a:pt x="8" y="125"/>
                    <a:pt x="8" y="120"/>
                  </a:cubicBezTo>
                  <a:cubicBezTo>
                    <a:pt x="8" y="115"/>
                    <a:pt x="10" y="111"/>
                    <a:pt x="13" y="108"/>
                  </a:cubicBezTo>
                  <a:cubicBezTo>
                    <a:pt x="15" y="106"/>
                    <a:pt x="15" y="104"/>
                    <a:pt x="13" y="102"/>
                  </a:cubicBezTo>
                  <a:cubicBezTo>
                    <a:pt x="10" y="99"/>
                    <a:pt x="8" y="94"/>
                    <a:pt x="8" y="89"/>
                  </a:cubicBezTo>
                  <a:cubicBezTo>
                    <a:pt x="8" y="78"/>
                    <a:pt x="17" y="69"/>
                    <a:pt x="28" y="69"/>
                  </a:cubicBezTo>
                  <a:cubicBezTo>
                    <a:pt x="39" y="69"/>
                    <a:pt x="48" y="78"/>
                    <a:pt x="48" y="88"/>
                  </a:cubicBezTo>
                  <a:cubicBezTo>
                    <a:pt x="49" y="91"/>
                    <a:pt x="51" y="92"/>
                    <a:pt x="53" y="92"/>
                  </a:cubicBezTo>
                  <a:cubicBezTo>
                    <a:pt x="54" y="92"/>
                    <a:pt x="55" y="92"/>
                    <a:pt x="56" y="91"/>
                  </a:cubicBezTo>
                  <a:cubicBezTo>
                    <a:pt x="57" y="90"/>
                    <a:pt x="57" y="89"/>
                    <a:pt x="57" y="88"/>
                  </a:cubicBezTo>
                  <a:cubicBezTo>
                    <a:pt x="56" y="72"/>
                    <a:pt x="44" y="61"/>
                    <a:pt x="28" y="61"/>
                  </a:cubicBezTo>
                  <a:cubicBezTo>
                    <a:pt x="25" y="61"/>
                    <a:pt x="21" y="61"/>
                    <a:pt x="18" y="63"/>
                  </a:cubicBezTo>
                  <a:cubicBezTo>
                    <a:pt x="17" y="61"/>
                    <a:pt x="17" y="60"/>
                    <a:pt x="17" y="59"/>
                  </a:cubicBezTo>
                  <a:cubicBezTo>
                    <a:pt x="17" y="52"/>
                    <a:pt x="21" y="47"/>
                    <a:pt x="28" y="45"/>
                  </a:cubicBezTo>
                  <a:cubicBezTo>
                    <a:pt x="30" y="44"/>
                    <a:pt x="31" y="42"/>
                    <a:pt x="31" y="40"/>
                  </a:cubicBezTo>
                  <a:cubicBezTo>
                    <a:pt x="31" y="39"/>
                    <a:pt x="30" y="38"/>
                    <a:pt x="30" y="36"/>
                  </a:cubicBezTo>
                  <a:cubicBezTo>
                    <a:pt x="30" y="36"/>
                    <a:pt x="31" y="35"/>
                    <a:pt x="31" y="34"/>
                  </a:cubicBezTo>
                  <a:cubicBezTo>
                    <a:pt x="31" y="34"/>
                    <a:pt x="31" y="34"/>
                    <a:pt x="31" y="34"/>
                  </a:cubicBezTo>
                  <a:cubicBezTo>
                    <a:pt x="32" y="26"/>
                    <a:pt x="39" y="20"/>
                    <a:pt x="47" y="20"/>
                  </a:cubicBezTo>
                  <a:cubicBezTo>
                    <a:pt x="53" y="20"/>
                    <a:pt x="59" y="23"/>
                    <a:pt x="62" y="29"/>
                  </a:cubicBezTo>
                  <a:cubicBezTo>
                    <a:pt x="63" y="31"/>
                    <a:pt x="66" y="32"/>
                    <a:pt x="68" y="31"/>
                  </a:cubicBezTo>
                  <a:cubicBezTo>
                    <a:pt x="70" y="30"/>
                    <a:pt x="71" y="27"/>
                    <a:pt x="70" y="25"/>
                  </a:cubicBezTo>
                  <a:cubicBezTo>
                    <a:pt x="67" y="20"/>
                    <a:pt x="62" y="15"/>
                    <a:pt x="57" y="13"/>
                  </a:cubicBezTo>
                  <a:cubicBezTo>
                    <a:pt x="60" y="10"/>
                    <a:pt x="64" y="8"/>
                    <a:pt x="69" y="8"/>
                  </a:cubicBezTo>
                  <a:cubicBezTo>
                    <a:pt x="79" y="8"/>
                    <a:pt x="86" y="16"/>
                    <a:pt x="86" y="27"/>
                  </a:cubicBezTo>
                  <a:cubicBezTo>
                    <a:pt x="86" y="44"/>
                    <a:pt x="86" y="44"/>
                    <a:pt x="86" y="44"/>
                  </a:cubicBezTo>
                  <a:cubicBezTo>
                    <a:pt x="75" y="44"/>
                    <a:pt x="75" y="44"/>
                    <a:pt x="75" y="44"/>
                  </a:cubicBezTo>
                  <a:cubicBezTo>
                    <a:pt x="72" y="44"/>
                    <a:pt x="70" y="46"/>
                    <a:pt x="70" y="4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latin typeface="+mn-lt"/>
              </a:endParaRPr>
            </a:p>
          </p:txBody>
        </p:sp>
        <p:sp>
          <p:nvSpPr>
            <p:cNvPr id="517" name="Freeform 598">
              <a:extLst>
                <a:ext uri="{FF2B5EF4-FFF2-40B4-BE49-F238E27FC236}">
                  <a16:creationId xmlns:a16="http://schemas.microsoft.com/office/drawing/2014/main" id="{9721B173-EB36-4755-9BAB-128F40C61D88}"/>
                </a:ext>
              </a:extLst>
            </p:cNvPr>
            <p:cNvSpPr>
              <a:spLocks/>
            </p:cNvSpPr>
            <p:nvPr/>
          </p:nvSpPr>
          <p:spPr bwMode="auto">
            <a:xfrm>
              <a:off x="4500347" y="1365132"/>
              <a:ext cx="35178" cy="54639"/>
            </a:xfrm>
            <a:custGeom>
              <a:avLst/>
              <a:gdLst>
                <a:gd name="T0" fmla="*/ 0 w 20"/>
                <a:gd name="T1" fmla="*/ 5 h 31"/>
                <a:gd name="T2" fmla="*/ 4 w 20"/>
                <a:gd name="T3" fmla="*/ 9 h 31"/>
                <a:gd name="T4" fmla="*/ 11 w 20"/>
                <a:gd name="T5" fmla="*/ 16 h 31"/>
                <a:gd name="T6" fmla="*/ 4 w 20"/>
                <a:gd name="T7" fmla="*/ 22 h 31"/>
                <a:gd name="T8" fmla="*/ 0 w 20"/>
                <a:gd name="T9" fmla="*/ 27 h 31"/>
                <a:gd name="T10" fmla="*/ 4 w 20"/>
                <a:gd name="T11" fmla="*/ 31 h 31"/>
                <a:gd name="T12" fmla="*/ 20 w 20"/>
                <a:gd name="T13" fmla="*/ 16 h 31"/>
                <a:gd name="T14" fmla="*/ 4 w 20"/>
                <a:gd name="T15" fmla="*/ 0 h 31"/>
                <a:gd name="T16" fmla="*/ 0 w 20"/>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0" y="5"/>
                  </a:moveTo>
                  <a:cubicBezTo>
                    <a:pt x="0" y="7"/>
                    <a:pt x="2" y="9"/>
                    <a:pt x="4" y="9"/>
                  </a:cubicBezTo>
                  <a:cubicBezTo>
                    <a:pt x="8" y="9"/>
                    <a:pt x="11" y="12"/>
                    <a:pt x="11" y="16"/>
                  </a:cubicBezTo>
                  <a:cubicBezTo>
                    <a:pt x="11" y="19"/>
                    <a:pt x="8" y="22"/>
                    <a:pt x="4" y="22"/>
                  </a:cubicBezTo>
                  <a:cubicBezTo>
                    <a:pt x="2" y="22"/>
                    <a:pt x="0" y="24"/>
                    <a:pt x="0" y="27"/>
                  </a:cubicBezTo>
                  <a:cubicBezTo>
                    <a:pt x="0" y="29"/>
                    <a:pt x="2" y="31"/>
                    <a:pt x="4" y="31"/>
                  </a:cubicBezTo>
                  <a:cubicBezTo>
                    <a:pt x="13" y="31"/>
                    <a:pt x="20" y="24"/>
                    <a:pt x="20" y="16"/>
                  </a:cubicBezTo>
                  <a:cubicBezTo>
                    <a:pt x="20" y="7"/>
                    <a:pt x="13" y="0"/>
                    <a:pt x="4" y="0"/>
                  </a:cubicBezTo>
                  <a:cubicBezTo>
                    <a:pt x="2" y="0"/>
                    <a:pt x="0" y="2"/>
                    <a:pt x="0"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18" name="Freeform 599">
              <a:extLst>
                <a:ext uri="{FF2B5EF4-FFF2-40B4-BE49-F238E27FC236}">
                  <a16:creationId xmlns:a16="http://schemas.microsoft.com/office/drawing/2014/main" id="{04CDA075-6D54-4471-85ED-4B44B2739786}"/>
                </a:ext>
              </a:extLst>
            </p:cNvPr>
            <p:cNvSpPr>
              <a:spLocks/>
            </p:cNvSpPr>
            <p:nvPr/>
          </p:nvSpPr>
          <p:spPr bwMode="auto">
            <a:xfrm>
              <a:off x="4466665" y="1315733"/>
              <a:ext cx="35178" cy="37423"/>
            </a:xfrm>
            <a:custGeom>
              <a:avLst/>
              <a:gdLst>
                <a:gd name="T0" fmla="*/ 20 w 20"/>
                <a:gd name="T1" fmla="*/ 17 h 21"/>
                <a:gd name="T2" fmla="*/ 16 w 20"/>
                <a:gd name="T3" fmla="*/ 12 h 21"/>
                <a:gd name="T4" fmla="*/ 8 w 20"/>
                <a:gd name="T5" fmla="*/ 5 h 21"/>
                <a:gd name="T6" fmla="*/ 4 w 20"/>
                <a:gd name="T7" fmla="*/ 0 h 21"/>
                <a:gd name="T8" fmla="*/ 0 w 20"/>
                <a:gd name="T9" fmla="*/ 5 h 21"/>
                <a:gd name="T10" fmla="*/ 16 w 20"/>
                <a:gd name="T11" fmla="*/ 21 h 21"/>
                <a:gd name="T12" fmla="*/ 20 w 20"/>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20" y="17"/>
                  </a:moveTo>
                  <a:cubicBezTo>
                    <a:pt x="20" y="14"/>
                    <a:pt x="18" y="12"/>
                    <a:pt x="16" y="12"/>
                  </a:cubicBezTo>
                  <a:cubicBezTo>
                    <a:pt x="12" y="12"/>
                    <a:pt x="8" y="9"/>
                    <a:pt x="8" y="5"/>
                  </a:cubicBezTo>
                  <a:cubicBezTo>
                    <a:pt x="8" y="2"/>
                    <a:pt x="6" y="0"/>
                    <a:pt x="4" y="0"/>
                  </a:cubicBezTo>
                  <a:cubicBezTo>
                    <a:pt x="2" y="0"/>
                    <a:pt x="0" y="2"/>
                    <a:pt x="0" y="5"/>
                  </a:cubicBezTo>
                  <a:cubicBezTo>
                    <a:pt x="0" y="14"/>
                    <a:pt x="7" y="21"/>
                    <a:pt x="16" y="21"/>
                  </a:cubicBezTo>
                  <a:cubicBezTo>
                    <a:pt x="18" y="21"/>
                    <a:pt x="20" y="19"/>
                    <a:pt x="20"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19" name="Freeform 600">
              <a:extLst>
                <a:ext uri="{FF2B5EF4-FFF2-40B4-BE49-F238E27FC236}">
                  <a16:creationId xmlns:a16="http://schemas.microsoft.com/office/drawing/2014/main" id="{9FD31112-5CD4-44FE-AD9E-924CA4F0B547}"/>
                </a:ext>
              </a:extLst>
            </p:cNvPr>
            <p:cNvSpPr>
              <a:spLocks/>
            </p:cNvSpPr>
            <p:nvPr/>
          </p:nvSpPr>
          <p:spPr bwMode="auto">
            <a:xfrm>
              <a:off x="4432984" y="1475157"/>
              <a:ext cx="35178" cy="36676"/>
            </a:xfrm>
            <a:custGeom>
              <a:avLst/>
              <a:gdLst>
                <a:gd name="T0" fmla="*/ 4 w 20"/>
                <a:gd name="T1" fmla="*/ 21 h 21"/>
                <a:gd name="T2" fmla="*/ 8 w 20"/>
                <a:gd name="T3" fmla="*/ 16 h 21"/>
                <a:gd name="T4" fmla="*/ 16 w 20"/>
                <a:gd name="T5" fmla="*/ 9 h 21"/>
                <a:gd name="T6" fmla="*/ 20 w 20"/>
                <a:gd name="T7" fmla="*/ 4 h 21"/>
                <a:gd name="T8" fmla="*/ 16 w 20"/>
                <a:gd name="T9" fmla="*/ 0 h 21"/>
                <a:gd name="T10" fmla="*/ 0 w 20"/>
                <a:gd name="T11" fmla="*/ 16 h 21"/>
                <a:gd name="T12" fmla="*/ 4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4" y="21"/>
                  </a:moveTo>
                  <a:cubicBezTo>
                    <a:pt x="6" y="21"/>
                    <a:pt x="8" y="19"/>
                    <a:pt x="8" y="16"/>
                  </a:cubicBezTo>
                  <a:cubicBezTo>
                    <a:pt x="8" y="12"/>
                    <a:pt x="12" y="9"/>
                    <a:pt x="16" y="9"/>
                  </a:cubicBezTo>
                  <a:cubicBezTo>
                    <a:pt x="18" y="9"/>
                    <a:pt x="20" y="7"/>
                    <a:pt x="20" y="4"/>
                  </a:cubicBezTo>
                  <a:cubicBezTo>
                    <a:pt x="20" y="2"/>
                    <a:pt x="18" y="0"/>
                    <a:pt x="16" y="0"/>
                  </a:cubicBezTo>
                  <a:cubicBezTo>
                    <a:pt x="7" y="0"/>
                    <a:pt x="0" y="7"/>
                    <a:pt x="0" y="16"/>
                  </a:cubicBezTo>
                  <a:cubicBezTo>
                    <a:pt x="0" y="19"/>
                    <a:pt x="1" y="21"/>
                    <a:pt x="4" y="2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20" name="Freeform 601">
              <a:extLst>
                <a:ext uri="{FF2B5EF4-FFF2-40B4-BE49-F238E27FC236}">
                  <a16:creationId xmlns:a16="http://schemas.microsoft.com/office/drawing/2014/main" id="{986D4F96-119F-4904-8AC8-30054DFD6D41}"/>
                </a:ext>
              </a:extLst>
            </p:cNvPr>
            <p:cNvSpPr>
              <a:spLocks/>
            </p:cNvSpPr>
            <p:nvPr/>
          </p:nvSpPr>
          <p:spPr bwMode="auto">
            <a:xfrm>
              <a:off x="4478640" y="1475157"/>
              <a:ext cx="56884" cy="17215"/>
            </a:xfrm>
            <a:custGeom>
              <a:avLst/>
              <a:gdLst>
                <a:gd name="T0" fmla="*/ 4 w 32"/>
                <a:gd name="T1" fmla="*/ 10 h 10"/>
                <a:gd name="T2" fmla="*/ 28 w 32"/>
                <a:gd name="T3" fmla="*/ 10 h 10"/>
                <a:gd name="T4" fmla="*/ 32 w 32"/>
                <a:gd name="T5" fmla="*/ 5 h 10"/>
                <a:gd name="T6" fmla="*/ 28 w 32"/>
                <a:gd name="T7" fmla="*/ 0 h 10"/>
                <a:gd name="T8" fmla="*/ 4 w 32"/>
                <a:gd name="T9" fmla="*/ 0 h 10"/>
                <a:gd name="T10" fmla="*/ 0 w 32"/>
                <a:gd name="T11" fmla="*/ 5 h 10"/>
                <a:gd name="T12" fmla="*/ 4 w 3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4" y="10"/>
                  </a:moveTo>
                  <a:cubicBezTo>
                    <a:pt x="28" y="10"/>
                    <a:pt x="28" y="10"/>
                    <a:pt x="28" y="10"/>
                  </a:cubicBezTo>
                  <a:cubicBezTo>
                    <a:pt x="30" y="10"/>
                    <a:pt x="32" y="7"/>
                    <a:pt x="32" y="5"/>
                  </a:cubicBezTo>
                  <a:cubicBezTo>
                    <a:pt x="32" y="2"/>
                    <a:pt x="30" y="0"/>
                    <a:pt x="28" y="0"/>
                  </a:cubicBezTo>
                  <a:cubicBezTo>
                    <a:pt x="4" y="0"/>
                    <a:pt x="4" y="0"/>
                    <a:pt x="4" y="0"/>
                  </a:cubicBezTo>
                  <a:cubicBezTo>
                    <a:pt x="2" y="0"/>
                    <a:pt x="0" y="2"/>
                    <a:pt x="0" y="5"/>
                  </a:cubicBezTo>
                  <a:cubicBezTo>
                    <a:pt x="0" y="7"/>
                    <a:pt x="2" y="10"/>
                    <a:pt x="4"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21" name="Freeform 602">
              <a:extLst>
                <a:ext uri="{FF2B5EF4-FFF2-40B4-BE49-F238E27FC236}">
                  <a16:creationId xmlns:a16="http://schemas.microsoft.com/office/drawing/2014/main" id="{2E549B91-C5F1-424B-BFAD-F416BB6CD3DC}"/>
                </a:ext>
              </a:extLst>
            </p:cNvPr>
            <p:cNvSpPr>
              <a:spLocks noEditPoints="1"/>
            </p:cNvSpPr>
            <p:nvPr/>
          </p:nvSpPr>
          <p:spPr bwMode="auto">
            <a:xfrm>
              <a:off x="4572200" y="1262591"/>
              <a:ext cx="166909" cy="363009"/>
            </a:xfrm>
            <a:custGeom>
              <a:avLst/>
              <a:gdLst>
                <a:gd name="T0" fmla="*/ 0 w 94"/>
                <a:gd name="T1" fmla="*/ 183 h 205"/>
                <a:gd name="T2" fmla="*/ 19 w 94"/>
                <a:gd name="T3" fmla="*/ 205 h 205"/>
                <a:gd name="T4" fmla="*/ 47 w 94"/>
                <a:gd name="T5" fmla="*/ 194 h 205"/>
                <a:gd name="T6" fmla="*/ 71 w 94"/>
                <a:gd name="T7" fmla="*/ 178 h 205"/>
                <a:gd name="T8" fmla="*/ 89 w 94"/>
                <a:gd name="T9" fmla="*/ 147 h 205"/>
                <a:gd name="T10" fmla="*/ 94 w 94"/>
                <a:gd name="T11" fmla="*/ 120 h 205"/>
                <a:gd name="T12" fmla="*/ 92 w 94"/>
                <a:gd name="T13" fmla="*/ 100 h 205"/>
                <a:gd name="T14" fmla="*/ 93 w 94"/>
                <a:gd name="T15" fmla="*/ 91 h 205"/>
                <a:gd name="T16" fmla="*/ 94 w 94"/>
                <a:gd name="T17" fmla="*/ 90 h 205"/>
                <a:gd name="T18" fmla="*/ 94 w 94"/>
                <a:gd name="T19" fmla="*/ 89 h 205"/>
                <a:gd name="T20" fmla="*/ 85 w 94"/>
                <a:gd name="T21" fmla="*/ 59 h 205"/>
                <a:gd name="T22" fmla="*/ 72 w 94"/>
                <a:gd name="T23" fmla="*/ 36 h 205"/>
                <a:gd name="T24" fmla="*/ 46 w 94"/>
                <a:gd name="T25" fmla="*/ 11 h 205"/>
                <a:gd name="T26" fmla="*/ 6 w 94"/>
                <a:gd name="T27" fmla="*/ 7 h 205"/>
                <a:gd name="T28" fmla="*/ 19 w 94"/>
                <a:gd name="T29" fmla="*/ 44 h 205"/>
                <a:gd name="T30" fmla="*/ 7 w 94"/>
                <a:gd name="T31" fmla="*/ 27 h 205"/>
                <a:gd name="T32" fmla="*/ 36 w 94"/>
                <a:gd name="T33" fmla="*/ 13 h 205"/>
                <a:gd name="T34" fmla="*/ 26 w 94"/>
                <a:gd name="T35" fmla="*/ 31 h 205"/>
                <a:gd name="T36" fmla="*/ 46 w 94"/>
                <a:gd name="T37" fmla="*/ 20 h 205"/>
                <a:gd name="T38" fmla="*/ 63 w 94"/>
                <a:gd name="T39" fmla="*/ 34 h 205"/>
                <a:gd name="T40" fmla="*/ 62 w 94"/>
                <a:gd name="T41" fmla="*/ 40 h 205"/>
                <a:gd name="T42" fmla="*/ 76 w 94"/>
                <a:gd name="T43" fmla="*/ 59 h 205"/>
                <a:gd name="T44" fmla="*/ 65 w 94"/>
                <a:gd name="T45" fmla="*/ 61 h 205"/>
                <a:gd name="T46" fmla="*/ 37 w 94"/>
                <a:gd name="T47" fmla="*/ 91 h 205"/>
                <a:gd name="T48" fmla="*/ 45 w 94"/>
                <a:gd name="T49" fmla="*/ 88 h 205"/>
                <a:gd name="T50" fmla="*/ 85 w 94"/>
                <a:gd name="T51" fmla="*/ 89 h 205"/>
                <a:gd name="T52" fmla="*/ 80 w 94"/>
                <a:gd name="T53" fmla="*/ 108 h 205"/>
                <a:gd name="T54" fmla="*/ 79 w 94"/>
                <a:gd name="T55" fmla="*/ 132 h 205"/>
                <a:gd name="T56" fmla="*/ 80 w 94"/>
                <a:gd name="T57" fmla="*/ 147 h 205"/>
                <a:gd name="T58" fmla="*/ 64 w 94"/>
                <a:gd name="T59" fmla="*/ 168 h 205"/>
                <a:gd name="T60" fmla="*/ 47 w 94"/>
                <a:gd name="T61" fmla="*/ 185 h 205"/>
                <a:gd name="T62" fmla="*/ 40 w 94"/>
                <a:gd name="T63" fmla="*/ 184 h 205"/>
                <a:gd name="T64" fmla="*/ 32 w 94"/>
                <a:gd name="T65" fmla="*/ 162 h 205"/>
                <a:gd name="T66" fmla="*/ 29 w 94"/>
                <a:gd name="T67" fmla="*/ 157 h 205"/>
                <a:gd name="T68" fmla="*/ 22 w 94"/>
                <a:gd name="T69" fmla="*/ 169 h 205"/>
                <a:gd name="T70" fmla="*/ 20 w 94"/>
                <a:gd name="T71" fmla="*/ 197 h 205"/>
                <a:gd name="T72" fmla="*/ 7 w 94"/>
                <a:gd name="T73" fmla="*/ 146 h 205"/>
                <a:gd name="T74" fmla="*/ 45 w 94"/>
                <a:gd name="T75" fmla="*/ 160 h 205"/>
                <a:gd name="T76" fmla="*/ 54 w 94"/>
                <a:gd name="T77" fmla="*/ 160 h 205"/>
                <a:gd name="T78" fmla="*/ 7 w 94"/>
                <a:gd name="T79" fmla="*/ 137 h 205"/>
                <a:gd name="T80" fmla="*/ 47 w 94"/>
                <a:gd name="T81" fmla="*/ 112 h 205"/>
                <a:gd name="T82" fmla="*/ 64 w 94"/>
                <a:gd name="T83" fmla="*/ 84 h 205"/>
                <a:gd name="T84" fmla="*/ 46 w 94"/>
                <a:gd name="T85" fmla="*/ 103 h 205"/>
                <a:gd name="T86" fmla="*/ 7 w 94"/>
                <a:gd name="T87" fmla="*/ 53 h 205"/>
                <a:gd name="T88" fmla="*/ 23 w 94"/>
                <a:gd name="T89" fmla="*/ 4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0" y="27"/>
                  </a:moveTo>
                  <a:cubicBezTo>
                    <a:pt x="0" y="183"/>
                    <a:pt x="0" y="183"/>
                    <a:pt x="0" y="183"/>
                  </a:cubicBezTo>
                  <a:cubicBezTo>
                    <a:pt x="0" y="189"/>
                    <a:pt x="1" y="195"/>
                    <a:pt x="5" y="199"/>
                  </a:cubicBezTo>
                  <a:cubicBezTo>
                    <a:pt x="9" y="203"/>
                    <a:pt x="13" y="205"/>
                    <a:pt x="19" y="205"/>
                  </a:cubicBezTo>
                  <a:cubicBezTo>
                    <a:pt x="28" y="205"/>
                    <a:pt x="35" y="201"/>
                    <a:pt x="41" y="194"/>
                  </a:cubicBezTo>
                  <a:cubicBezTo>
                    <a:pt x="43" y="194"/>
                    <a:pt x="45" y="194"/>
                    <a:pt x="47" y="194"/>
                  </a:cubicBezTo>
                  <a:cubicBezTo>
                    <a:pt x="57" y="194"/>
                    <a:pt x="66" y="188"/>
                    <a:pt x="70" y="179"/>
                  </a:cubicBezTo>
                  <a:cubicBezTo>
                    <a:pt x="71" y="178"/>
                    <a:pt x="71" y="178"/>
                    <a:pt x="71" y="178"/>
                  </a:cubicBezTo>
                  <a:cubicBezTo>
                    <a:pt x="72" y="176"/>
                    <a:pt x="72" y="174"/>
                    <a:pt x="72" y="171"/>
                  </a:cubicBezTo>
                  <a:cubicBezTo>
                    <a:pt x="82" y="167"/>
                    <a:pt x="89" y="157"/>
                    <a:pt x="89" y="147"/>
                  </a:cubicBezTo>
                  <a:cubicBezTo>
                    <a:pt x="89" y="143"/>
                    <a:pt x="88" y="140"/>
                    <a:pt x="87" y="137"/>
                  </a:cubicBezTo>
                  <a:cubicBezTo>
                    <a:pt x="91" y="132"/>
                    <a:pt x="94" y="126"/>
                    <a:pt x="94" y="120"/>
                  </a:cubicBezTo>
                  <a:cubicBezTo>
                    <a:pt x="94" y="114"/>
                    <a:pt x="92" y="109"/>
                    <a:pt x="89" y="105"/>
                  </a:cubicBezTo>
                  <a:cubicBezTo>
                    <a:pt x="90" y="103"/>
                    <a:pt x="91" y="102"/>
                    <a:pt x="92" y="100"/>
                  </a:cubicBezTo>
                  <a:cubicBezTo>
                    <a:pt x="92" y="99"/>
                    <a:pt x="92" y="99"/>
                    <a:pt x="92" y="99"/>
                  </a:cubicBezTo>
                  <a:cubicBezTo>
                    <a:pt x="93" y="97"/>
                    <a:pt x="93" y="94"/>
                    <a:pt x="93" y="91"/>
                  </a:cubicBezTo>
                  <a:cubicBezTo>
                    <a:pt x="94" y="91"/>
                    <a:pt x="94" y="91"/>
                    <a:pt x="94" y="91"/>
                  </a:cubicBezTo>
                  <a:cubicBezTo>
                    <a:pt x="94" y="90"/>
                    <a:pt x="94" y="90"/>
                    <a:pt x="94" y="90"/>
                  </a:cubicBezTo>
                  <a:cubicBezTo>
                    <a:pt x="94" y="90"/>
                    <a:pt x="94" y="90"/>
                    <a:pt x="94" y="90"/>
                  </a:cubicBezTo>
                  <a:cubicBezTo>
                    <a:pt x="94" y="89"/>
                    <a:pt x="94" y="89"/>
                    <a:pt x="94" y="89"/>
                  </a:cubicBezTo>
                  <a:cubicBezTo>
                    <a:pt x="94" y="81"/>
                    <a:pt x="90" y="73"/>
                    <a:pt x="83" y="67"/>
                  </a:cubicBezTo>
                  <a:cubicBezTo>
                    <a:pt x="84" y="64"/>
                    <a:pt x="85" y="62"/>
                    <a:pt x="85" y="59"/>
                  </a:cubicBezTo>
                  <a:cubicBezTo>
                    <a:pt x="85" y="50"/>
                    <a:pt x="80" y="41"/>
                    <a:pt x="72" y="38"/>
                  </a:cubicBezTo>
                  <a:cubicBezTo>
                    <a:pt x="72" y="37"/>
                    <a:pt x="72" y="37"/>
                    <a:pt x="72" y="36"/>
                  </a:cubicBezTo>
                  <a:cubicBezTo>
                    <a:pt x="72" y="22"/>
                    <a:pt x="60" y="11"/>
                    <a:pt x="46" y="11"/>
                  </a:cubicBezTo>
                  <a:cubicBezTo>
                    <a:pt x="46" y="11"/>
                    <a:pt x="46" y="11"/>
                    <a:pt x="46" y="11"/>
                  </a:cubicBezTo>
                  <a:cubicBezTo>
                    <a:pt x="41" y="4"/>
                    <a:pt x="34" y="0"/>
                    <a:pt x="25" y="0"/>
                  </a:cubicBezTo>
                  <a:cubicBezTo>
                    <a:pt x="18" y="0"/>
                    <a:pt x="11" y="2"/>
                    <a:pt x="6" y="7"/>
                  </a:cubicBezTo>
                  <a:cubicBezTo>
                    <a:pt x="1" y="12"/>
                    <a:pt x="0" y="19"/>
                    <a:pt x="0" y="27"/>
                  </a:cubicBezTo>
                  <a:close/>
                  <a:moveTo>
                    <a:pt x="19" y="44"/>
                  </a:moveTo>
                  <a:cubicBezTo>
                    <a:pt x="7" y="44"/>
                    <a:pt x="7" y="44"/>
                    <a:pt x="7" y="44"/>
                  </a:cubicBezTo>
                  <a:cubicBezTo>
                    <a:pt x="7" y="27"/>
                    <a:pt x="7" y="27"/>
                    <a:pt x="7" y="27"/>
                  </a:cubicBezTo>
                  <a:cubicBezTo>
                    <a:pt x="7" y="16"/>
                    <a:pt x="15" y="8"/>
                    <a:pt x="25" y="8"/>
                  </a:cubicBezTo>
                  <a:cubicBezTo>
                    <a:pt x="29" y="8"/>
                    <a:pt x="33" y="10"/>
                    <a:pt x="36" y="13"/>
                  </a:cubicBezTo>
                  <a:cubicBezTo>
                    <a:pt x="31" y="15"/>
                    <a:pt x="26" y="20"/>
                    <a:pt x="24" y="25"/>
                  </a:cubicBezTo>
                  <a:cubicBezTo>
                    <a:pt x="23" y="27"/>
                    <a:pt x="23" y="30"/>
                    <a:pt x="26" y="31"/>
                  </a:cubicBezTo>
                  <a:cubicBezTo>
                    <a:pt x="28" y="32"/>
                    <a:pt x="30" y="31"/>
                    <a:pt x="31" y="29"/>
                  </a:cubicBezTo>
                  <a:cubicBezTo>
                    <a:pt x="34" y="23"/>
                    <a:pt x="40" y="20"/>
                    <a:pt x="46" y="20"/>
                  </a:cubicBezTo>
                  <a:cubicBezTo>
                    <a:pt x="55" y="20"/>
                    <a:pt x="62" y="26"/>
                    <a:pt x="63" y="34"/>
                  </a:cubicBezTo>
                  <a:cubicBezTo>
                    <a:pt x="63" y="34"/>
                    <a:pt x="63" y="34"/>
                    <a:pt x="63" y="34"/>
                  </a:cubicBezTo>
                  <a:cubicBezTo>
                    <a:pt x="63" y="35"/>
                    <a:pt x="63" y="36"/>
                    <a:pt x="63" y="36"/>
                  </a:cubicBezTo>
                  <a:cubicBezTo>
                    <a:pt x="63" y="38"/>
                    <a:pt x="63" y="39"/>
                    <a:pt x="62" y="40"/>
                  </a:cubicBezTo>
                  <a:cubicBezTo>
                    <a:pt x="62" y="42"/>
                    <a:pt x="63" y="44"/>
                    <a:pt x="66" y="45"/>
                  </a:cubicBezTo>
                  <a:cubicBezTo>
                    <a:pt x="72" y="47"/>
                    <a:pt x="76" y="52"/>
                    <a:pt x="76" y="59"/>
                  </a:cubicBezTo>
                  <a:cubicBezTo>
                    <a:pt x="76" y="60"/>
                    <a:pt x="76" y="61"/>
                    <a:pt x="76" y="63"/>
                  </a:cubicBezTo>
                  <a:cubicBezTo>
                    <a:pt x="72" y="61"/>
                    <a:pt x="69" y="61"/>
                    <a:pt x="65" y="61"/>
                  </a:cubicBezTo>
                  <a:cubicBezTo>
                    <a:pt x="50" y="61"/>
                    <a:pt x="37" y="72"/>
                    <a:pt x="36" y="88"/>
                  </a:cubicBezTo>
                  <a:cubicBezTo>
                    <a:pt x="36" y="89"/>
                    <a:pt x="37" y="90"/>
                    <a:pt x="37" y="91"/>
                  </a:cubicBezTo>
                  <a:cubicBezTo>
                    <a:pt x="38" y="92"/>
                    <a:pt x="39" y="92"/>
                    <a:pt x="40" y="92"/>
                  </a:cubicBezTo>
                  <a:cubicBezTo>
                    <a:pt x="43" y="92"/>
                    <a:pt x="45" y="91"/>
                    <a:pt x="45" y="88"/>
                  </a:cubicBezTo>
                  <a:cubicBezTo>
                    <a:pt x="45" y="78"/>
                    <a:pt x="54" y="69"/>
                    <a:pt x="65" y="69"/>
                  </a:cubicBezTo>
                  <a:cubicBezTo>
                    <a:pt x="76" y="69"/>
                    <a:pt x="85" y="78"/>
                    <a:pt x="85" y="89"/>
                  </a:cubicBezTo>
                  <a:cubicBezTo>
                    <a:pt x="85" y="94"/>
                    <a:pt x="83" y="99"/>
                    <a:pt x="80" y="102"/>
                  </a:cubicBezTo>
                  <a:cubicBezTo>
                    <a:pt x="79" y="104"/>
                    <a:pt x="79" y="106"/>
                    <a:pt x="80" y="108"/>
                  </a:cubicBezTo>
                  <a:cubicBezTo>
                    <a:pt x="83" y="111"/>
                    <a:pt x="85" y="115"/>
                    <a:pt x="85" y="120"/>
                  </a:cubicBezTo>
                  <a:cubicBezTo>
                    <a:pt x="85" y="125"/>
                    <a:pt x="83" y="129"/>
                    <a:pt x="79" y="132"/>
                  </a:cubicBezTo>
                  <a:cubicBezTo>
                    <a:pt x="77" y="134"/>
                    <a:pt x="77" y="136"/>
                    <a:pt x="78" y="138"/>
                  </a:cubicBezTo>
                  <a:cubicBezTo>
                    <a:pt x="79" y="141"/>
                    <a:pt x="80" y="144"/>
                    <a:pt x="80" y="147"/>
                  </a:cubicBezTo>
                  <a:cubicBezTo>
                    <a:pt x="80" y="154"/>
                    <a:pt x="75" y="162"/>
                    <a:pt x="67" y="164"/>
                  </a:cubicBezTo>
                  <a:cubicBezTo>
                    <a:pt x="65" y="164"/>
                    <a:pt x="64" y="166"/>
                    <a:pt x="64" y="168"/>
                  </a:cubicBezTo>
                  <a:cubicBezTo>
                    <a:pt x="64" y="169"/>
                    <a:pt x="64" y="169"/>
                    <a:pt x="64" y="169"/>
                  </a:cubicBezTo>
                  <a:cubicBezTo>
                    <a:pt x="64" y="178"/>
                    <a:pt x="56" y="185"/>
                    <a:pt x="47" y="185"/>
                  </a:cubicBezTo>
                  <a:cubicBezTo>
                    <a:pt x="45" y="185"/>
                    <a:pt x="43" y="185"/>
                    <a:pt x="41" y="184"/>
                  </a:cubicBezTo>
                  <a:cubicBezTo>
                    <a:pt x="40" y="184"/>
                    <a:pt x="40" y="184"/>
                    <a:pt x="40" y="184"/>
                  </a:cubicBezTo>
                  <a:cubicBezTo>
                    <a:pt x="34" y="181"/>
                    <a:pt x="30" y="175"/>
                    <a:pt x="30" y="169"/>
                  </a:cubicBezTo>
                  <a:cubicBezTo>
                    <a:pt x="30" y="167"/>
                    <a:pt x="31" y="164"/>
                    <a:pt x="32" y="162"/>
                  </a:cubicBezTo>
                  <a:cubicBezTo>
                    <a:pt x="32" y="161"/>
                    <a:pt x="32" y="160"/>
                    <a:pt x="32" y="159"/>
                  </a:cubicBezTo>
                  <a:cubicBezTo>
                    <a:pt x="31" y="158"/>
                    <a:pt x="30" y="157"/>
                    <a:pt x="29" y="157"/>
                  </a:cubicBezTo>
                  <a:cubicBezTo>
                    <a:pt x="27" y="156"/>
                    <a:pt x="25" y="157"/>
                    <a:pt x="24" y="159"/>
                  </a:cubicBezTo>
                  <a:cubicBezTo>
                    <a:pt x="22" y="162"/>
                    <a:pt x="22" y="165"/>
                    <a:pt x="22" y="169"/>
                  </a:cubicBezTo>
                  <a:cubicBezTo>
                    <a:pt x="22" y="177"/>
                    <a:pt x="26" y="185"/>
                    <a:pt x="33" y="190"/>
                  </a:cubicBezTo>
                  <a:cubicBezTo>
                    <a:pt x="29" y="194"/>
                    <a:pt x="25" y="197"/>
                    <a:pt x="20" y="197"/>
                  </a:cubicBezTo>
                  <a:cubicBezTo>
                    <a:pt x="13" y="197"/>
                    <a:pt x="7" y="191"/>
                    <a:pt x="7" y="183"/>
                  </a:cubicBezTo>
                  <a:cubicBezTo>
                    <a:pt x="7" y="146"/>
                    <a:pt x="7" y="146"/>
                    <a:pt x="7" y="146"/>
                  </a:cubicBezTo>
                  <a:cubicBezTo>
                    <a:pt x="7" y="146"/>
                    <a:pt x="23" y="146"/>
                    <a:pt x="31" y="146"/>
                  </a:cubicBezTo>
                  <a:cubicBezTo>
                    <a:pt x="39" y="146"/>
                    <a:pt x="45" y="152"/>
                    <a:pt x="45" y="160"/>
                  </a:cubicBezTo>
                  <a:cubicBezTo>
                    <a:pt x="45" y="162"/>
                    <a:pt x="47" y="164"/>
                    <a:pt x="50" y="164"/>
                  </a:cubicBezTo>
                  <a:cubicBezTo>
                    <a:pt x="52" y="164"/>
                    <a:pt x="54" y="162"/>
                    <a:pt x="54" y="160"/>
                  </a:cubicBezTo>
                  <a:cubicBezTo>
                    <a:pt x="54" y="147"/>
                    <a:pt x="44" y="137"/>
                    <a:pt x="31" y="137"/>
                  </a:cubicBezTo>
                  <a:cubicBezTo>
                    <a:pt x="19" y="137"/>
                    <a:pt x="7" y="137"/>
                    <a:pt x="7" y="137"/>
                  </a:cubicBezTo>
                  <a:cubicBezTo>
                    <a:pt x="7" y="113"/>
                    <a:pt x="7" y="113"/>
                    <a:pt x="7" y="113"/>
                  </a:cubicBezTo>
                  <a:cubicBezTo>
                    <a:pt x="7" y="113"/>
                    <a:pt x="35" y="112"/>
                    <a:pt x="47" y="112"/>
                  </a:cubicBezTo>
                  <a:cubicBezTo>
                    <a:pt x="59" y="112"/>
                    <a:pt x="69" y="101"/>
                    <a:pt x="69" y="89"/>
                  </a:cubicBezTo>
                  <a:cubicBezTo>
                    <a:pt x="69" y="86"/>
                    <a:pt x="67" y="84"/>
                    <a:pt x="64" y="84"/>
                  </a:cubicBezTo>
                  <a:cubicBezTo>
                    <a:pt x="62" y="84"/>
                    <a:pt x="60" y="86"/>
                    <a:pt x="60" y="89"/>
                  </a:cubicBezTo>
                  <a:cubicBezTo>
                    <a:pt x="60" y="97"/>
                    <a:pt x="54" y="103"/>
                    <a:pt x="46" y="103"/>
                  </a:cubicBezTo>
                  <a:cubicBezTo>
                    <a:pt x="38" y="103"/>
                    <a:pt x="7" y="103"/>
                    <a:pt x="7" y="103"/>
                  </a:cubicBezTo>
                  <a:cubicBezTo>
                    <a:pt x="7" y="53"/>
                    <a:pt x="7" y="53"/>
                    <a:pt x="7" y="53"/>
                  </a:cubicBezTo>
                  <a:cubicBezTo>
                    <a:pt x="19" y="53"/>
                    <a:pt x="19" y="53"/>
                    <a:pt x="19" y="53"/>
                  </a:cubicBezTo>
                  <a:cubicBezTo>
                    <a:pt x="21" y="53"/>
                    <a:pt x="23" y="51"/>
                    <a:pt x="23" y="48"/>
                  </a:cubicBezTo>
                  <a:cubicBezTo>
                    <a:pt x="23" y="46"/>
                    <a:pt x="21" y="44"/>
                    <a:pt x="19" y="44"/>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latin typeface="+mn-lt"/>
              </a:endParaRPr>
            </a:p>
          </p:txBody>
        </p:sp>
        <p:sp>
          <p:nvSpPr>
            <p:cNvPr id="522" name="Freeform 603">
              <a:extLst>
                <a:ext uri="{FF2B5EF4-FFF2-40B4-BE49-F238E27FC236}">
                  <a16:creationId xmlns:a16="http://schemas.microsoft.com/office/drawing/2014/main" id="{11EA446C-A2A0-4340-8478-FC054D825F83}"/>
                </a:ext>
              </a:extLst>
            </p:cNvPr>
            <p:cNvSpPr>
              <a:spLocks/>
            </p:cNvSpPr>
            <p:nvPr/>
          </p:nvSpPr>
          <p:spPr bwMode="auto">
            <a:xfrm>
              <a:off x="4591660" y="1365132"/>
              <a:ext cx="33682" cy="54639"/>
            </a:xfrm>
            <a:custGeom>
              <a:avLst/>
              <a:gdLst>
                <a:gd name="T0" fmla="*/ 19 w 19"/>
                <a:gd name="T1" fmla="*/ 5 h 31"/>
                <a:gd name="T2" fmla="*/ 15 w 19"/>
                <a:gd name="T3" fmla="*/ 9 h 31"/>
                <a:gd name="T4" fmla="*/ 8 w 19"/>
                <a:gd name="T5" fmla="*/ 16 h 31"/>
                <a:gd name="T6" fmla="*/ 15 w 19"/>
                <a:gd name="T7" fmla="*/ 22 h 31"/>
                <a:gd name="T8" fmla="*/ 19 w 19"/>
                <a:gd name="T9" fmla="*/ 27 h 31"/>
                <a:gd name="T10" fmla="*/ 15 w 19"/>
                <a:gd name="T11" fmla="*/ 31 h 31"/>
                <a:gd name="T12" fmla="*/ 0 w 19"/>
                <a:gd name="T13" fmla="*/ 16 h 31"/>
                <a:gd name="T14" fmla="*/ 15 w 19"/>
                <a:gd name="T15" fmla="*/ 0 h 31"/>
                <a:gd name="T16" fmla="*/ 19 w 19"/>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9" y="5"/>
                  </a:moveTo>
                  <a:cubicBezTo>
                    <a:pt x="19" y="7"/>
                    <a:pt x="18" y="9"/>
                    <a:pt x="15" y="9"/>
                  </a:cubicBezTo>
                  <a:cubicBezTo>
                    <a:pt x="11" y="9"/>
                    <a:pt x="8" y="12"/>
                    <a:pt x="8" y="16"/>
                  </a:cubicBezTo>
                  <a:cubicBezTo>
                    <a:pt x="8" y="19"/>
                    <a:pt x="11" y="22"/>
                    <a:pt x="15" y="22"/>
                  </a:cubicBezTo>
                  <a:cubicBezTo>
                    <a:pt x="18" y="22"/>
                    <a:pt x="19" y="24"/>
                    <a:pt x="19" y="27"/>
                  </a:cubicBezTo>
                  <a:cubicBezTo>
                    <a:pt x="19" y="29"/>
                    <a:pt x="18" y="31"/>
                    <a:pt x="15" y="31"/>
                  </a:cubicBezTo>
                  <a:cubicBezTo>
                    <a:pt x="7" y="31"/>
                    <a:pt x="0" y="24"/>
                    <a:pt x="0" y="16"/>
                  </a:cubicBezTo>
                  <a:cubicBezTo>
                    <a:pt x="0" y="7"/>
                    <a:pt x="7" y="0"/>
                    <a:pt x="15" y="0"/>
                  </a:cubicBezTo>
                  <a:cubicBezTo>
                    <a:pt x="18" y="0"/>
                    <a:pt x="19" y="2"/>
                    <a:pt x="19" y="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23" name="Freeform 604">
              <a:extLst>
                <a:ext uri="{FF2B5EF4-FFF2-40B4-BE49-F238E27FC236}">
                  <a16:creationId xmlns:a16="http://schemas.microsoft.com/office/drawing/2014/main" id="{C53779AF-54E6-46D0-B584-835CE4994211}"/>
                </a:ext>
              </a:extLst>
            </p:cNvPr>
            <p:cNvSpPr>
              <a:spLocks/>
            </p:cNvSpPr>
            <p:nvPr/>
          </p:nvSpPr>
          <p:spPr bwMode="auto">
            <a:xfrm>
              <a:off x="4623845" y="1315733"/>
              <a:ext cx="37423" cy="37423"/>
            </a:xfrm>
            <a:custGeom>
              <a:avLst/>
              <a:gdLst>
                <a:gd name="T0" fmla="*/ 0 w 21"/>
                <a:gd name="T1" fmla="*/ 17 h 21"/>
                <a:gd name="T2" fmla="*/ 5 w 21"/>
                <a:gd name="T3" fmla="*/ 12 h 21"/>
                <a:gd name="T4" fmla="*/ 12 w 21"/>
                <a:gd name="T5" fmla="*/ 5 h 21"/>
                <a:gd name="T6" fmla="*/ 16 w 21"/>
                <a:gd name="T7" fmla="*/ 0 h 21"/>
                <a:gd name="T8" fmla="*/ 21 w 21"/>
                <a:gd name="T9" fmla="*/ 5 h 21"/>
                <a:gd name="T10" fmla="*/ 5 w 21"/>
                <a:gd name="T11" fmla="*/ 21 h 21"/>
                <a:gd name="T12" fmla="*/ 0 w 21"/>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7"/>
                  </a:moveTo>
                  <a:cubicBezTo>
                    <a:pt x="0" y="14"/>
                    <a:pt x="2" y="12"/>
                    <a:pt x="5" y="12"/>
                  </a:cubicBezTo>
                  <a:cubicBezTo>
                    <a:pt x="9" y="12"/>
                    <a:pt x="12" y="9"/>
                    <a:pt x="12" y="5"/>
                  </a:cubicBezTo>
                  <a:cubicBezTo>
                    <a:pt x="12" y="2"/>
                    <a:pt x="14" y="0"/>
                    <a:pt x="16" y="0"/>
                  </a:cubicBezTo>
                  <a:cubicBezTo>
                    <a:pt x="19" y="0"/>
                    <a:pt x="21" y="2"/>
                    <a:pt x="21" y="5"/>
                  </a:cubicBezTo>
                  <a:cubicBezTo>
                    <a:pt x="21" y="14"/>
                    <a:pt x="13" y="21"/>
                    <a:pt x="5" y="21"/>
                  </a:cubicBezTo>
                  <a:cubicBezTo>
                    <a:pt x="2" y="21"/>
                    <a:pt x="0" y="19"/>
                    <a:pt x="0" y="1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24" name="Freeform 605">
              <a:extLst>
                <a:ext uri="{FF2B5EF4-FFF2-40B4-BE49-F238E27FC236}">
                  <a16:creationId xmlns:a16="http://schemas.microsoft.com/office/drawing/2014/main" id="{89C9FB68-D94F-4F8F-912C-8055BE5C5592}"/>
                </a:ext>
              </a:extLst>
            </p:cNvPr>
            <p:cNvSpPr>
              <a:spLocks/>
            </p:cNvSpPr>
            <p:nvPr/>
          </p:nvSpPr>
          <p:spPr bwMode="auto">
            <a:xfrm>
              <a:off x="4657525" y="1475157"/>
              <a:ext cx="37423" cy="36676"/>
            </a:xfrm>
            <a:custGeom>
              <a:avLst/>
              <a:gdLst>
                <a:gd name="T0" fmla="*/ 16 w 21"/>
                <a:gd name="T1" fmla="*/ 21 h 21"/>
                <a:gd name="T2" fmla="*/ 12 w 21"/>
                <a:gd name="T3" fmla="*/ 16 h 21"/>
                <a:gd name="T4" fmla="*/ 5 w 21"/>
                <a:gd name="T5" fmla="*/ 9 h 21"/>
                <a:gd name="T6" fmla="*/ 0 w 21"/>
                <a:gd name="T7" fmla="*/ 4 h 21"/>
                <a:gd name="T8" fmla="*/ 5 w 21"/>
                <a:gd name="T9" fmla="*/ 0 h 21"/>
                <a:gd name="T10" fmla="*/ 21 w 21"/>
                <a:gd name="T11" fmla="*/ 16 h 21"/>
                <a:gd name="T12" fmla="*/ 16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6" y="21"/>
                  </a:moveTo>
                  <a:cubicBezTo>
                    <a:pt x="14" y="21"/>
                    <a:pt x="12" y="19"/>
                    <a:pt x="12" y="16"/>
                  </a:cubicBezTo>
                  <a:cubicBezTo>
                    <a:pt x="12" y="12"/>
                    <a:pt x="9" y="9"/>
                    <a:pt x="5" y="9"/>
                  </a:cubicBezTo>
                  <a:cubicBezTo>
                    <a:pt x="2" y="9"/>
                    <a:pt x="0" y="7"/>
                    <a:pt x="0" y="4"/>
                  </a:cubicBezTo>
                  <a:cubicBezTo>
                    <a:pt x="0" y="2"/>
                    <a:pt x="2" y="0"/>
                    <a:pt x="5" y="0"/>
                  </a:cubicBezTo>
                  <a:cubicBezTo>
                    <a:pt x="14" y="0"/>
                    <a:pt x="21" y="7"/>
                    <a:pt x="21" y="16"/>
                  </a:cubicBezTo>
                  <a:cubicBezTo>
                    <a:pt x="21" y="19"/>
                    <a:pt x="19" y="21"/>
                    <a:pt x="16" y="21"/>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25" name="Freeform 606">
              <a:extLst>
                <a:ext uri="{FF2B5EF4-FFF2-40B4-BE49-F238E27FC236}">
                  <a16:creationId xmlns:a16="http://schemas.microsoft.com/office/drawing/2014/main" id="{F53D20CA-6285-49B1-BBB3-EF7FFABA49F8}"/>
                </a:ext>
              </a:extLst>
            </p:cNvPr>
            <p:cNvSpPr>
              <a:spLocks/>
            </p:cNvSpPr>
            <p:nvPr/>
          </p:nvSpPr>
          <p:spPr bwMode="auto">
            <a:xfrm>
              <a:off x="4590163" y="1475157"/>
              <a:ext cx="58381" cy="17215"/>
            </a:xfrm>
            <a:custGeom>
              <a:avLst/>
              <a:gdLst>
                <a:gd name="T0" fmla="*/ 28 w 33"/>
                <a:gd name="T1" fmla="*/ 10 h 10"/>
                <a:gd name="T2" fmla="*/ 5 w 33"/>
                <a:gd name="T3" fmla="*/ 10 h 10"/>
                <a:gd name="T4" fmla="*/ 0 w 33"/>
                <a:gd name="T5" fmla="*/ 5 h 10"/>
                <a:gd name="T6" fmla="*/ 5 w 33"/>
                <a:gd name="T7" fmla="*/ 0 h 10"/>
                <a:gd name="T8" fmla="*/ 28 w 33"/>
                <a:gd name="T9" fmla="*/ 0 h 10"/>
                <a:gd name="T10" fmla="*/ 33 w 33"/>
                <a:gd name="T11" fmla="*/ 5 h 10"/>
                <a:gd name="T12" fmla="*/ 28 w 3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28" y="10"/>
                  </a:moveTo>
                  <a:cubicBezTo>
                    <a:pt x="5" y="10"/>
                    <a:pt x="5" y="10"/>
                    <a:pt x="5" y="10"/>
                  </a:cubicBezTo>
                  <a:cubicBezTo>
                    <a:pt x="2" y="10"/>
                    <a:pt x="0" y="7"/>
                    <a:pt x="0" y="5"/>
                  </a:cubicBezTo>
                  <a:cubicBezTo>
                    <a:pt x="0" y="2"/>
                    <a:pt x="2" y="0"/>
                    <a:pt x="5" y="0"/>
                  </a:cubicBezTo>
                  <a:cubicBezTo>
                    <a:pt x="28" y="0"/>
                    <a:pt x="28" y="0"/>
                    <a:pt x="28" y="0"/>
                  </a:cubicBezTo>
                  <a:cubicBezTo>
                    <a:pt x="31" y="0"/>
                    <a:pt x="33" y="2"/>
                    <a:pt x="33" y="5"/>
                  </a:cubicBezTo>
                  <a:cubicBezTo>
                    <a:pt x="33" y="7"/>
                    <a:pt x="31" y="10"/>
                    <a:pt x="28" y="1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grpSp>
        <p:nvGrpSpPr>
          <p:cNvPr id="531" name="Group 530">
            <a:extLst>
              <a:ext uri="{FF2B5EF4-FFF2-40B4-BE49-F238E27FC236}">
                <a16:creationId xmlns:a16="http://schemas.microsoft.com/office/drawing/2014/main" id="{09C2FC52-5809-4B85-B42E-E6A50D04C6D0}"/>
              </a:ext>
            </a:extLst>
          </p:cNvPr>
          <p:cNvGrpSpPr/>
          <p:nvPr/>
        </p:nvGrpSpPr>
        <p:grpSpPr>
          <a:xfrm>
            <a:off x="5934094" y="1243455"/>
            <a:ext cx="335705" cy="289913"/>
            <a:chOff x="3859466" y="1735167"/>
            <a:chExt cx="1421332" cy="1227452"/>
          </a:xfrm>
        </p:grpSpPr>
        <p:sp>
          <p:nvSpPr>
            <p:cNvPr id="526" name="Freeform 45">
              <a:extLst>
                <a:ext uri="{FF2B5EF4-FFF2-40B4-BE49-F238E27FC236}">
                  <a16:creationId xmlns:a16="http://schemas.microsoft.com/office/drawing/2014/main" id="{5174BEB8-0C14-4CF7-B541-283F1DE7C26B}"/>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AA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27" name="Oval 47">
              <a:extLst>
                <a:ext uri="{FF2B5EF4-FFF2-40B4-BE49-F238E27FC236}">
                  <a16:creationId xmlns:a16="http://schemas.microsoft.com/office/drawing/2014/main" id="{75EC990C-95E4-4BA8-AE05-17535FD6F147}"/>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28" name="Freeform 46">
              <a:extLst>
                <a:ext uri="{FF2B5EF4-FFF2-40B4-BE49-F238E27FC236}">
                  <a16:creationId xmlns:a16="http://schemas.microsoft.com/office/drawing/2014/main" id="{00FCE39B-47A7-46BC-93AF-E77E4704700A}"/>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29" name="Freeform 48">
              <a:extLst>
                <a:ext uri="{FF2B5EF4-FFF2-40B4-BE49-F238E27FC236}">
                  <a16:creationId xmlns:a16="http://schemas.microsoft.com/office/drawing/2014/main" id="{8F214031-76F2-4027-8319-662F8EB6D54E}"/>
                </a:ext>
              </a:extLst>
            </p:cNvPr>
            <p:cNvSpPr>
              <a:spLocks/>
            </p:cNvSpPr>
            <p:nvPr/>
          </p:nvSpPr>
          <p:spPr bwMode="auto">
            <a:xfrm>
              <a:off x="4538210" y="2307660"/>
              <a:ext cx="63844" cy="305541"/>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endParaRPr lang="en-US">
                <a:latin typeface="+mn-lt"/>
              </a:endParaRPr>
            </a:p>
          </p:txBody>
        </p:sp>
        <p:sp>
          <p:nvSpPr>
            <p:cNvPr id="530" name="Oval 49">
              <a:extLst>
                <a:ext uri="{FF2B5EF4-FFF2-40B4-BE49-F238E27FC236}">
                  <a16:creationId xmlns:a16="http://schemas.microsoft.com/office/drawing/2014/main" id="{C96B0987-FA4D-4194-8B49-5ADBC2DF3C0A}"/>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endParaRPr lang="en-US">
                <a:latin typeface="+mn-lt"/>
              </a:endParaRPr>
            </a:p>
          </p:txBody>
        </p:sp>
      </p:grpSp>
      <p:sp>
        <p:nvSpPr>
          <p:cNvPr id="542" name="Title 541">
            <a:extLst>
              <a:ext uri="{FF2B5EF4-FFF2-40B4-BE49-F238E27FC236}">
                <a16:creationId xmlns:a16="http://schemas.microsoft.com/office/drawing/2014/main" id="{730A5F44-A640-4873-BF6B-EE96AB66A5AE}"/>
              </a:ext>
            </a:extLst>
          </p:cNvPr>
          <p:cNvSpPr>
            <a:spLocks noGrp="1"/>
          </p:cNvSpPr>
          <p:nvPr>
            <p:ph type="title"/>
          </p:nvPr>
        </p:nvSpPr>
        <p:spPr>
          <a:xfrm>
            <a:off x="437766" y="341313"/>
            <a:ext cx="8345488" cy="731837"/>
          </a:xfrm>
        </p:spPr>
        <p:txBody>
          <a:bodyPr/>
          <a:lstStyle/>
          <a:p>
            <a:r>
              <a:rPr lang="en-US" dirty="0">
                <a:solidFill>
                  <a:schemeClr val="tx1"/>
                </a:solidFill>
              </a:rPr>
              <a:t>Effective security depends on total visibility </a:t>
            </a:r>
          </a:p>
        </p:txBody>
      </p:sp>
      <p:sp>
        <p:nvSpPr>
          <p:cNvPr id="429" name="Rectangle 428">
            <a:extLst>
              <a:ext uri="{FF2B5EF4-FFF2-40B4-BE49-F238E27FC236}">
                <a16:creationId xmlns:a16="http://schemas.microsoft.com/office/drawing/2014/main" id="{886F8C14-8D4B-4104-9BCC-BA6980E0F21E}"/>
              </a:ext>
            </a:extLst>
          </p:cNvPr>
          <p:cNvSpPr/>
          <p:nvPr/>
        </p:nvSpPr>
        <p:spPr>
          <a:xfrm>
            <a:off x="3466590" y="3606338"/>
            <a:ext cx="875240" cy="153888"/>
          </a:xfrm>
          <a:prstGeom prst="rect">
            <a:avLst/>
          </a:prstGeom>
        </p:spPr>
        <p:txBody>
          <a:bodyPr wrap="none" lIns="0" tIns="0" rIns="0" bIns="0">
            <a:spAutoFit/>
          </a:bodyPr>
          <a:lstStyle/>
          <a:p>
            <a:pPr defTabSz="685800" fontAlgn="auto">
              <a:spcBef>
                <a:spcPts val="0"/>
              </a:spcBef>
              <a:spcAft>
                <a:spcPts val="0"/>
              </a:spcAft>
              <a:defRPr/>
            </a:pPr>
            <a:r>
              <a:rPr lang="en-US" sz="1000" kern="0" dirty="0">
                <a:solidFill>
                  <a:srgbClr val="FF0000"/>
                </a:solidFill>
                <a:latin typeface="+mn-lt"/>
                <a:ea typeface="+mn-ea"/>
                <a:cs typeface="+mn-cs"/>
              </a:rPr>
              <a:t>Roaming Users</a:t>
            </a:r>
          </a:p>
        </p:txBody>
      </p:sp>
      <p:grpSp>
        <p:nvGrpSpPr>
          <p:cNvPr id="4" name="Group 3">
            <a:extLst>
              <a:ext uri="{FF2B5EF4-FFF2-40B4-BE49-F238E27FC236}">
                <a16:creationId xmlns:a16="http://schemas.microsoft.com/office/drawing/2014/main" id="{B87D771B-9826-4DE1-A5E5-6B33B804464A}"/>
              </a:ext>
            </a:extLst>
          </p:cNvPr>
          <p:cNvGrpSpPr/>
          <p:nvPr/>
        </p:nvGrpSpPr>
        <p:grpSpPr>
          <a:xfrm>
            <a:off x="2874736" y="1290320"/>
            <a:ext cx="343943" cy="311082"/>
            <a:chOff x="2874736" y="1290320"/>
            <a:chExt cx="343943" cy="311082"/>
          </a:xfrm>
        </p:grpSpPr>
        <p:grpSp>
          <p:nvGrpSpPr>
            <p:cNvPr id="512" name="Group 511">
              <a:extLst>
                <a:ext uri="{FF2B5EF4-FFF2-40B4-BE49-F238E27FC236}">
                  <a16:creationId xmlns:a16="http://schemas.microsoft.com/office/drawing/2014/main" id="{B3A271BE-635F-437D-8276-8EFE4693635D}"/>
                </a:ext>
              </a:extLst>
            </p:cNvPr>
            <p:cNvGrpSpPr>
              <a:grpSpLocks noChangeAspect="1"/>
            </p:cNvGrpSpPr>
            <p:nvPr/>
          </p:nvGrpSpPr>
          <p:grpSpPr>
            <a:xfrm>
              <a:off x="2874736" y="1290320"/>
              <a:ext cx="343943" cy="311082"/>
              <a:chOff x="3461667" y="-394359"/>
              <a:chExt cx="313990" cy="283991"/>
            </a:xfrm>
          </p:grpSpPr>
          <p:sp>
            <p:nvSpPr>
              <p:cNvPr id="513" name="Freeform 96">
                <a:extLst>
                  <a:ext uri="{FF2B5EF4-FFF2-40B4-BE49-F238E27FC236}">
                    <a16:creationId xmlns:a16="http://schemas.microsoft.com/office/drawing/2014/main" id="{28CAE05C-EC2E-43C4-93E3-C3188612C883}"/>
                  </a:ext>
                </a:extLst>
              </p:cNvPr>
              <p:cNvSpPr>
                <a:spLocks noChangeAspect="1"/>
              </p:cNvSpPr>
              <p:nvPr/>
            </p:nvSpPr>
            <p:spPr bwMode="auto">
              <a:xfrm>
                <a:off x="3506666" y="-247364"/>
                <a:ext cx="119996" cy="136996"/>
              </a:xfrm>
              <a:custGeom>
                <a:avLst/>
                <a:gdLst>
                  <a:gd name="T0" fmla="*/ 120 w 120"/>
                  <a:gd name="T1" fmla="*/ 0 h 137"/>
                  <a:gd name="T2" fmla="*/ 0 w 120"/>
                  <a:gd name="T3" fmla="*/ 0 h 137"/>
                  <a:gd name="T4" fmla="*/ 0 w 120"/>
                  <a:gd name="T5" fmla="*/ 137 h 137"/>
                  <a:gd name="T6" fmla="*/ 120 w 120"/>
                  <a:gd name="T7" fmla="*/ 0 h 137"/>
                </a:gdLst>
                <a:ahLst/>
                <a:cxnLst>
                  <a:cxn ang="0">
                    <a:pos x="T0" y="T1"/>
                  </a:cxn>
                  <a:cxn ang="0">
                    <a:pos x="T2" y="T3"/>
                  </a:cxn>
                  <a:cxn ang="0">
                    <a:pos x="T4" y="T5"/>
                  </a:cxn>
                  <a:cxn ang="0">
                    <a:pos x="T6" y="T7"/>
                  </a:cxn>
                </a:cxnLst>
                <a:rect l="0" t="0" r="r" b="b"/>
                <a:pathLst>
                  <a:path w="120" h="137">
                    <a:moveTo>
                      <a:pt x="120" y="0"/>
                    </a:moveTo>
                    <a:lnTo>
                      <a:pt x="0" y="0"/>
                    </a:lnTo>
                    <a:lnTo>
                      <a:pt x="0" y="137"/>
                    </a:lnTo>
                    <a:lnTo>
                      <a:pt x="12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latin typeface="+mn-lt"/>
                </a:endParaRPr>
              </a:p>
            </p:txBody>
          </p:sp>
          <p:sp>
            <p:nvSpPr>
              <p:cNvPr id="514" name="Freeform 97">
                <a:extLst>
                  <a:ext uri="{FF2B5EF4-FFF2-40B4-BE49-F238E27FC236}">
                    <a16:creationId xmlns:a16="http://schemas.microsoft.com/office/drawing/2014/main" id="{C456B999-CE0C-4619-B047-15E44008BE4B}"/>
                  </a:ext>
                </a:extLst>
              </p:cNvPr>
              <p:cNvSpPr>
                <a:spLocks noChangeAspect="1"/>
              </p:cNvSpPr>
              <p:nvPr/>
            </p:nvSpPr>
            <p:spPr bwMode="auto">
              <a:xfrm>
                <a:off x="3461667" y="-394359"/>
                <a:ext cx="313990" cy="193994"/>
              </a:xfrm>
              <a:custGeom>
                <a:avLst/>
                <a:gdLst>
                  <a:gd name="T0" fmla="*/ 119 w 133"/>
                  <a:gd name="T1" fmla="*/ 82 h 82"/>
                  <a:gd name="T2" fmla="*/ 14 w 133"/>
                  <a:gd name="T3" fmla="*/ 82 h 82"/>
                  <a:gd name="T4" fmla="*/ 0 w 133"/>
                  <a:gd name="T5" fmla="*/ 68 h 82"/>
                  <a:gd name="T6" fmla="*/ 0 w 133"/>
                  <a:gd name="T7" fmla="*/ 14 h 82"/>
                  <a:gd name="T8" fmla="*/ 14 w 133"/>
                  <a:gd name="T9" fmla="*/ 0 h 82"/>
                  <a:gd name="T10" fmla="*/ 119 w 133"/>
                  <a:gd name="T11" fmla="*/ 0 h 82"/>
                  <a:gd name="T12" fmla="*/ 133 w 133"/>
                  <a:gd name="T13" fmla="*/ 14 h 82"/>
                  <a:gd name="T14" fmla="*/ 133 w 133"/>
                  <a:gd name="T15" fmla="*/ 68 h 82"/>
                  <a:gd name="T16" fmla="*/ 119 w 133"/>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2">
                    <a:moveTo>
                      <a:pt x="119" y="82"/>
                    </a:moveTo>
                    <a:cubicBezTo>
                      <a:pt x="14" y="82"/>
                      <a:pt x="14" y="82"/>
                      <a:pt x="14" y="82"/>
                    </a:cubicBezTo>
                    <a:cubicBezTo>
                      <a:pt x="6" y="82"/>
                      <a:pt x="0" y="75"/>
                      <a:pt x="0" y="68"/>
                    </a:cubicBezTo>
                    <a:cubicBezTo>
                      <a:pt x="0" y="14"/>
                      <a:pt x="0" y="14"/>
                      <a:pt x="0" y="14"/>
                    </a:cubicBezTo>
                    <a:cubicBezTo>
                      <a:pt x="0" y="6"/>
                      <a:pt x="6" y="0"/>
                      <a:pt x="14" y="0"/>
                    </a:cubicBezTo>
                    <a:cubicBezTo>
                      <a:pt x="119" y="0"/>
                      <a:pt x="119" y="0"/>
                      <a:pt x="119" y="0"/>
                    </a:cubicBezTo>
                    <a:cubicBezTo>
                      <a:pt x="127" y="0"/>
                      <a:pt x="133" y="6"/>
                      <a:pt x="133" y="14"/>
                    </a:cubicBezTo>
                    <a:cubicBezTo>
                      <a:pt x="133" y="68"/>
                      <a:pt x="133" y="68"/>
                      <a:pt x="133" y="68"/>
                    </a:cubicBezTo>
                    <a:cubicBezTo>
                      <a:pt x="133" y="75"/>
                      <a:pt x="127" y="82"/>
                      <a:pt x="119" y="8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latin typeface="+mn-lt"/>
                </a:endParaRPr>
              </a:p>
            </p:txBody>
          </p:sp>
        </p:grpSp>
        <p:grpSp>
          <p:nvGrpSpPr>
            <p:cNvPr id="3" name="Group 2">
              <a:extLst>
                <a:ext uri="{FF2B5EF4-FFF2-40B4-BE49-F238E27FC236}">
                  <a16:creationId xmlns:a16="http://schemas.microsoft.com/office/drawing/2014/main" id="{21243146-7BB5-425C-9CEA-5E4739931D1C}"/>
                </a:ext>
              </a:extLst>
            </p:cNvPr>
            <p:cNvGrpSpPr/>
            <p:nvPr/>
          </p:nvGrpSpPr>
          <p:grpSpPr>
            <a:xfrm>
              <a:off x="2932407" y="1347675"/>
              <a:ext cx="228600" cy="86487"/>
              <a:chOff x="2953391" y="1331770"/>
              <a:chExt cx="228600" cy="86487"/>
            </a:xfrm>
          </p:grpSpPr>
          <p:sp>
            <p:nvSpPr>
              <p:cNvPr id="2" name="Rectangle: Rounded Corners 1">
                <a:extLst>
                  <a:ext uri="{FF2B5EF4-FFF2-40B4-BE49-F238E27FC236}">
                    <a16:creationId xmlns:a16="http://schemas.microsoft.com/office/drawing/2014/main" id="{7BCE8552-C647-4FE1-B100-C736ACC721E4}"/>
                  </a:ext>
                </a:extLst>
              </p:cNvPr>
              <p:cNvSpPr/>
              <p:nvPr/>
            </p:nvSpPr>
            <p:spPr>
              <a:xfrm rot="10800000" flipV="1">
                <a:off x="2953391" y="1331770"/>
                <a:ext cx="228600" cy="27432"/>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sp>
            <p:nvSpPr>
              <p:cNvPr id="430" name="Rectangle: Rounded Corners 429">
                <a:extLst>
                  <a:ext uri="{FF2B5EF4-FFF2-40B4-BE49-F238E27FC236}">
                    <a16:creationId xmlns:a16="http://schemas.microsoft.com/office/drawing/2014/main" id="{3AB9939A-8EE4-4994-A8B8-0FC5A48622E0}"/>
                  </a:ext>
                </a:extLst>
              </p:cNvPr>
              <p:cNvSpPr/>
              <p:nvPr/>
            </p:nvSpPr>
            <p:spPr>
              <a:xfrm rot="10800000" flipV="1">
                <a:off x="2953391" y="1390825"/>
                <a:ext cx="228600" cy="27432"/>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sz="1200" dirty="0">
                  <a:solidFill>
                    <a:schemeClr val="bg2"/>
                  </a:solidFill>
                </a:endParaRPr>
              </a:p>
            </p:txBody>
          </p:sp>
        </p:grpSp>
      </p:grpSp>
      <p:grpSp>
        <p:nvGrpSpPr>
          <p:cNvPr id="8" name="Group 7">
            <a:extLst>
              <a:ext uri="{FF2B5EF4-FFF2-40B4-BE49-F238E27FC236}">
                <a16:creationId xmlns:a16="http://schemas.microsoft.com/office/drawing/2014/main" id="{8037A380-DE7A-4C8D-93FC-1093D86F57CE}"/>
              </a:ext>
            </a:extLst>
          </p:cNvPr>
          <p:cNvGrpSpPr/>
          <p:nvPr/>
        </p:nvGrpSpPr>
        <p:grpSpPr>
          <a:xfrm>
            <a:off x="7347317" y="1144063"/>
            <a:ext cx="585216" cy="585216"/>
            <a:chOff x="7347317" y="1144063"/>
            <a:chExt cx="585216" cy="585216"/>
          </a:xfrm>
        </p:grpSpPr>
        <p:sp>
          <p:nvSpPr>
            <p:cNvPr id="433" name="Oval 432">
              <a:extLst>
                <a:ext uri="{FF2B5EF4-FFF2-40B4-BE49-F238E27FC236}">
                  <a16:creationId xmlns:a16="http://schemas.microsoft.com/office/drawing/2014/main" id="{215E36D6-48BC-44DE-89F6-BC4BAB08D86A}"/>
                </a:ext>
              </a:extLst>
            </p:cNvPr>
            <p:cNvSpPr/>
            <p:nvPr/>
          </p:nvSpPr>
          <p:spPr>
            <a:xfrm>
              <a:off x="7347317" y="1144063"/>
              <a:ext cx="585216" cy="585216"/>
            </a:xfrm>
            <a:prstGeom prst="ellipse">
              <a:avLst/>
            </a:prstGeom>
            <a:solidFill>
              <a:schemeClr val="tx2"/>
            </a:solidFill>
            <a:ln w="9525" cap="flat" cmpd="sng" algn="ctr">
              <a:solidFill>
                <a:schemeClr val="bg1">
                  <a:lumMod val="20000"/>
                  <a:lumOff val="80000"/>
                </a:schemeClr>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mn-lt"/>
                <a:ea typeface="+mn-ea"/>
                <a:cs typeface="+mn-cs"/>
              </a:endParaRPr>
            </a:p>
          </p:txBody>
        </p:sp>
        <p:grpSp>
          <p:nvGrpSpPr>
            <p:cNvPr id="7" name="Group 6">
              <a:extLst>
                <a:ext uri="{FF2B5EF4-FFF2-40B4-BE49-F238E27FC236}">
                  <a16:creationId xmlns:a16="http://schemas.microsoft.com/office/drawing/2014/main" id="{132241B5-65E0-4D39-943E-0708C1BDF790}"/>
                </a:ext>
              </a:extLst>
            </p:cNvPr>
            <p:cNvGrpSpPr/>
            <p:nvPr/>
          </p:nvGrpSpPr>
          <p:grpSpPr>
            <a:xfrm>
              <a:off x="7462052" y="1238256"/>
              <a:ext cx="355747" cy="396830"/>
              <a:chOff x="8051137" y="912911"/>
              <a:chExt cx="355747" cy="396830"/>
            </a:xfrm>
          </p:grpSpPr>
          <p:sp>
            <p:nvSpPr>
              <p:cNvPr id="536" name="Freeform 100">
                <a:extLst>
                  <a:ext uri="{FF2B5EF4-FFF2-40B4-BE49-F238E27FC236}">
                    <a16:creationId xmlns:a16="http://schemas.microsoft.com/office/drawing/2014/main" id="{61B96546-39F7-4958-920D-01F2ACB24500}"/>
                  </a:ext>
                </a:extLst>
              </p:cNvPr>
              <p:cNvSpPr>
                <a:spLocks noEditPoints="1"/>
              </p:cNvSpPr>
              <p:nvPr/>
            </p:nvSpPr>
            <p:spPr bwMode="auto">
              <a:xfrm>
                <a:off x="8051137" y="961217"/>
                <a:ext cx="355747" cy="348524"/>
              </a:xfrm>
              <a:custGeom>
                <a:avLst/>
                <a:gdLst>
                  <a:gd name="T0" fmla="*/ 324 w 715"/>
                  <a:gd name="T1" fmla="*/ 33 h 701"/>
                  <a:gd name="T2" fmla="*/ 330 w 715"/>
                  <a:gd name="T3" fmla="*/ 44 h 701"/>
                  <a:gd name="T4" fmla="*/ 328 w 715"/>
                  <a:gd name="T5" fmla="*/ 41 h 701"/>
                  <a:gd name="T6" fmla="*/ 324 w 715"/>
                  <a:gd name="T7" fmla="*/ 33 h 701"/>
                  <a:gd name="T8" fmla="*/ 453 w 715"/>
                  <a:gd name="T9" fmla="*/ 0 h 701"/>
                  <a:gd name="T10" fmla="*/ 406 w 715"/>
                  <a:gd name="T11" fmla="*/ 31 h 701"/>
                  <a:gd name="T12" fmla="*/ 429 w 715"/>
                  <a:gd name="T13" fmla="*/ 67 h 701"/>
                  <a:gd name="T14" fmla="*/ 469 w 715"/>
                  <a:gd name="T15" fmla="*/ 80 h 701"/>
                  <a:gd name="T16" fmla="*/ 595 w 715"/>
                  <a:gd name="T17" fmla="*/ 184 h 701"/>
                  <a:gd name="T18" fmla="*/ 644 w 715"/>
                  <a:gd name="T19" fmla="*/ 344 h 701"/>
                  <a:gd name="T20" fmla="*/ 621 w 715"/>
                  <a:gd name="T21" fmla="*/ 456 h 701"/>
                  <a:gd name="T22" fmla="*/ 518 w 715"/>
                  <a:gd name="T23" fmla="*/ 582 h 701"/>
                  <a:gd name="T24" fmla="*/ 357 w 715"/>
                  <a:gd name="T25" fmla="*/ 631 h 701"/>
                  <a:gd name="T26" fmla="*/ 246 w 715"/>
                  <a:gd name="T27" fmla="*/ 608 h 701"/>
                  <a:gd name="T28" fmla="*/ 120 w 715"/>
                  <a:gd name="T29" fmla="*/ 504 h 701"/>
                  <a:gd name="T30" fmla="*/ 71 w 715"/>
                  <a:gd name="T31" fmla="*/ 344 h 701"/>
                  <a:gd name="T32" fmla="*/ 35 w 715"/>
                  <a:gd name="T33" fmla="*/ 309 h 701"/>
                  <a:gd name="T34" fmla="*/ 0 w 715"/>
                  <a:gd name="T35" fmla="*/ 344 h 701"/>
                  <a:gd name="T36" fmla="*/ 28 w 715"/>
                  <a:gd name="T37" fmla="*/ 483 h 701"/>
                  <a:gd name="T38" fmla="*/ 157 w 715"/>
                  <a:gd name="T39" fmla="*/ 640 h 701"/>
                  <a:gd name="T40" fmla="*/ 357 w 715"/>
                  <a:gd name="T41" fmla="*/ 701 h 701"/>
                  <a:gd name="T42" fmla="*/ 357 w 715"/>
                  <a:gd name="T43" fmla="*/ 701 h 701"/>
                  <a:gd name="T44" fmla="*/ 496 w 715"/>
                  <a:gd name="T45" fmla="*/ 673 h 701"/>
                  <a:gd name="T46" fmla="*/ 654 w 715"/>
                  <a:gd name="T47" fmla="*/ 544 h 701"/>
                  <a:gd name="T48" fmla="*/ 715 w 715"/>
                  <a:gd name="T49" fmla="*/ 344 h 701"/>
                  <a:gd name="T50" fmla="*/ 686 w 715"/>
                  <a:gd name="T51" fmla="*/ 205 h 701"/>
                  <a:gd name="T52" fmla="*/ 557 w 715"/>
                  <a:gd name="T53" fmla="*/ 48 h 701"/>
                  <a:gd name="T54" fmla="*/ 453 w 715"/>
                  <a:gd name="T55"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5" h="701">
                    <a:moveTo>
                      <a:pt x="324" y="33"/>
                    </a:moveTo>
                    <a:cubicBezTo>
                      <a:pt x="325" y="37"/>
                      <a:pt x="327" y="41"/>
                      <a:pt x="330" y="44"/>
                    </a:cubicBezTo>
                    <a:cubicBezTo>
                      <a:pt x="328" y="41"/>
                      <a:pt x="328" y="41"/>
                      <a:pt x="328" y="41"/>
                    </a:cubicBezTo>
                    <a:cubicBezTo>
                      <a:pt x="326" y="38"/>
                      <a:pt x="325" y="36"/>
                      <a:pt x="324" y="33"/>
                    </a:cubicBezTo>
                    <a:moveTo>
                      <a:pt x="453" y="0"/>
                    </a:moveTo>
                    <a:cubicBezTo>
                      <a:pt x="406" y="31"/>
                      <a:pt x="406" y="31"/>
                      <a:pt x="406" y="31"/>
                    </a:cubicBezTo>
                    <a:cubicBezTo>
                      <a:pt x="429" y="67"/>
                      <a:pt x="429" y="67"/>
                      <a:pt x="429" y="67"/>
                    </a:cubicBezTo>
                    <a:cubicBezTo>
                      <a:pt x="443" y="70"/>
                      <a:pt x="456" y="75"/>
                      <a:pt x="469" y="80"/>
                    </a:cubicBezTo>
                    <a:cubicBezTo>
                      <a:pt x="520" y="102"/>
                      <a:pt x="564" y="138"/>
                      <a:pt x="595" y="184"/>
                    </a:cubicBezTo>
                    <a:cubicBezTo>
                      <a:pt x="626" y="230"/>
                      <a:pt x="644" y="285"/>
                      <a:pt x="644" y="344"/>
                    </a:cubicBezTo>
                    <a:cubicBezTo>
                      <a:pt x="644" y="384"/>
                      <a:pt x="636" y="421"/>
                      <a:pt x="621" y="456"/>
                    </a:cubicBezTo>
                    <a:cubicBezTo>
                      <a:pt x="600" y="507"/>
                      <a:pt x="563" y="551"/>
                      <a:pt x="518" y="582"/>
                    </a:cubicBezTo>
                    <a:cubicBezTo>
                      <a:pt x="472" y="613"/>
                      <a:pt x="417" y="631"/>
                      <a:pt x="357" y="631"/>
                    </a:cubicBezTo>
                    <a:cubicBezTo>
                      <a:pt x="318" y="631"/>
                      <a:pt x="280" y="623"/>
                      <a:pt x="246" y="608"/>
                    </a:cubicBezTo>
                    <a:cubicBezTo>
                      <a:pt x="194" y="586"/>
                      <a:pt x="150" y="550"/>
                      <a:pt x="120" y="504"/>
                    </a:cubicBezTo>
                    <a:cubicBezTo>
                      <a:pt x="89" y="458"/>
                      <a:pt x="71" y="404"/>
                      <a:pt x="71" y="344"/>
                    </a:cubicBezTo>
                    <a:cubicBezTo>
                      <a:pt x="71" y="325"/>
                      <a:pt x="55" y="309"/>
                      <a:pt x="35" y="309"/>
                    </a:cubicBezTo>
                    <a:cubicBezTo>
                      <a:pt x="16" y="309"/>
                      <a:pt x="0" y="325"/>
                      <a:pt x="0" y="344"/>
                    </a:cubicBezTo>
                    <a:cubicBezTo>
                      <a:pt x="0" y="393"/>
                      <a:pt x="10" y="440"/>
                      <a:pt x="28" y="483"/>
                    </a:cubicBezTo>
                    <a:cubicBezTo>
                      <a:pt x="55" y="547"/>
                      <a:pt x="100" y="602"/>
                      <a:pt x="157" y="640"/>
                    </a:cubicBezTo>
                    <a:cubicBezTo>
                      <a:pt x="214" y="679"/>
                      <a:pt x="283" y="701"/>
                      <a:pt x="357" y="701"/>
                    </a:cubicBezTo>
                    <a:cubicBezTo>
                      <a:pt x="357" y="701"/>
                      <a:pt x="357" y="701"/>
                      <a:pt x="357" y="701"/>
                    </a:cubicBezTo>
                    <a:cubicBezTo>
                      <a:pt x="406" y="701"/>
                      <a:pt x="454" y="691"/>
                      <a:pt x="496" y="673"/>
                    </a:cubicBezTo>
                    <a:cubicBezTo>
                      <a:pt x="561" y="646"/>
                      <a:pt x="615" y="601"/>
                      <a:pt x="654" y="544"/>
                    </a:cubicBezTo>
                    <a:cubicBezTo>
                      <a:pt x="692" y="487"/>
                      <a:pt x="715" y="418"/>
                      <a:pt x="715" y="344"/>
                    </a:cubicBezTo>
                    <a:cubicBezTo>
                      <a:pt x="715" y="295"/>
                      <a:pt x="705" y="248"/>
                      <a:pt x="686" y="205"/>
                    </a:cubicBezTo>
                    <a:cubicBezTo>
                      <a:pt x="659" y="141"/>
                      <a:pt x="614" y="86"/>
                      <a:pt x="557" y="48"/>
                    </a:cubicBezTo>
                    <a:cubicBezTo>
                      <a:pt x="526" y="27"/>
                      <a:pt x="491" y="10"/>
                      <a:pt x="453" y="0"/>
                    </a:cubicBezTo>
                  </a:path>
                </a:pathLst>
              </a:custGeom>
              <a:solidFill>
                <a:schemeClr val="accent1"/>
              </a:solidFill>
              <a:ln>
                <a:solidFill>
                  <a:schemeClr val="bg2"/>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nvGrpSpPr>
              <p:cNvPr id="6" name="Group 5">
                <a:extLst>
                  <a:ext uri="{FF2B5EF4-FFF2-40B4-BE49-F238E27FC236}">
                    <a16:creationId xmlns:a16="http://schemas.microsoft.com/office/drawing/2014/main" id="{B3089C0A-719F-4601-86AC-DB443FAF29D3}"/>
                  </a:ext>
                </a:extLst>
              </p:cNvPr>
              <p:cNvGrpSpPr/>
              <p:nvPr/>
            </p:nvGrpSpPr>
            <p:grpSpPr>
              <a:xfrm>
                <a:off x="8210727" y="912911"/>
                <a:ext cx="99997" cy="138146"/>
                <a:chOff x="8210727" y="912911"/>
                <a:chExt cx="99997" cy="138146"/>
              </a:xfrm>
            </p:grpSpPr>
            <p:sp>
              <p:nvSpPr>
                <p:cNvPr id="533" name="Freeform 97">
                  <a:extLst>
                    <a:ext uri="{FF2B5EF4-FFF2-40B4-BE49-F238E27FC236}">
                      <a16:creationId xmlns:a16="http://schemas.microsoft.com/office/drawing/2014/main" id="{819BC477-9981-487B-9815-EF03CF01C277}"/>
                    </a:ext>
                  </a:extLst>
                </p:cNvPr>
                <p:cNvSpPr>
                  <a:spLocks/>
                </p:cNvSpPr>
                <p:nvPr/>
              </p:nvSpPr>
              <p:spPr bwMode="auto">
                <a:xfrm>
                  <a:off x="8215015" y="982887"/>
                  <a:ext cx="74942" cy="68170"/>
                </a:xfrm>
                <a:custGeom>
                  <a:avLst/>
                  <a:gdLst>
                    <a:gd name="T0" fmla="*/ 0 w 150"/>
                    <a:gd name="T1" fmla="*/ 0 h 137"/>
                    <a:gd name="T2" fmla="*/ 81 w 150"/>
                    <a:gd name="T3" fmla="*/ 122 h 137"/>
                    <a:gd name="T4" fmla="*/ 110 w 150"/>
                    <a:gd name="T5" fmla="*/ 137 h 137"/>
                    <a:gd name="T6" fmla="*/ 130 w 150"/>
                    <a:gd name="T7" fmla="*/ 131 h 137"/>
                    <a:gd name="T8" fmla="*/ 139 w 150"/>
                    <a:gd name="T9" fmla="*/ 82 h 137"/>
                    <a:gd name="T10" fmla="*/ 99 w 150"/>
                    <a:gd name="T11" fmla="*/ 23 h 137"/>
                    <a:gd name="T12" fmla="*/ 27 w 150"/>
                    <a:gd name="T13" fmla="*/ 13 h 137"/>
                    <a:gd name="T14" fmla="*/ 0 w 150"/>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37">
                      <a:moveTo>
                        <a:pt x="0" y="0"/>
                      </a:moveTo>
                      <a:cubicBezTo>
                        <a:pt x="81" y="122"/>
                        <a:pt x="81" y="122"/>
                        <a:pt x="81" y="122"/>
                      </a:cubicBezTo>
                      <a:cubicBezTo>
                        <a:pt x="87" y="132"/>
                        <a:pt x="99" y="137"/>
                        <a:pt x="110" y="137"/>
                      </a:cubicBezTo>
                      <a:cubicBezTo>
                        <a:pt x="117" y="137"/>
                        <a:pt x="124" y="135"/>
                        <a:pt x="130" y="131"/>
                      </a:cubicBezTo>
                      <a:cubicBezTo>
                        <a:pt x="146" y="121"/>
                        <a:pt x="150" y="99"/>
                        <a:pt x="139" y="82"/>
                      </a:cubicBezTo>
                      <a:cubicBezTo>
                        <a:pt x="99" y="23"/>
                        <a:pt x="99" y="23"/>
                        <a:pt x="99" y="23"/>
                      </a:cubicBezTo>
                      <a:cubicBezTo>
                        <a:pt x="76" y="17"/>
                        <a:pt x="52" y="13"/>
                        <a:pt x="27" y="13"/>
                      </a:cubicBezTo>
                      <a:cubicBezTo>
                        <a:pt x="16" y="13"/>
                        <a:pt x="6" y="8"/>
                        <a:pt x="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34" name="Freeform 98">
                  <a:extLst>
                    <a:ext uri="{FF2B5EF4-FFF2-40B4-BE49-F238E27FC236}">
                      <a16:creationId xmlns:a16="http://schemas.microsoft.com/office/drawing/2014/main" id="{899A0B6E-BD14-44CD-B4F0-3831E84505CC}"/>
                    </a:ext>
                  </a:extLst>
                </p:cNvPr>
                <p:cNvSpPr>
                  <a:spLocks/>
                </p:cNvSpPr>
                <p:nvPr/>
              </p:nvSpPr>
              <p:spPr bwMode="auto">
                <a:xfrm>
                  <a:off x="8211404" y="912911"/>
                  <a:ext cx="99320" cy="58689"/>
                </a:xfrm>
                <a:custGeom>
                  <a:avLst/>
                  <a:gdLst>
                    <a:gd name="T0" fmla="*/ 160 w 200"/>
                    <a:gd name="T1" fmla="*/ 0 h 118"/>
                    <a:gd name="T2" fmla="*/ 140 w 200"/>
                    <a:gd name="T3" fmla="*/ 6 h 118"/>
                    <a:gd name="T4" fmla="*/ 15 w 200"/>
                    <a:gd name="T5" fmla="*/ 89 h 118"/>
                    <a:gd name="T6" fmla="*/ 0 w 200"/>
                    <a:gd name="T7" fmla="*/ 118 h 118"/>
                    <a:gd name="T8" fmla="*/ 15 w 200"/>
                    <a:gd name="T9" fmla="*/ 89 h 118"/>
                    <a:gd name="T10" fmla="*/ 35 w 200"/>
                    <a:gd name="T11" fmla="*/ 83 h 118"/>
                    <a:gd name="T12" fmla="*/ 42 w 200"/>
                    <a:gd name="T13" fmla="*/ 84 h 118"/>
                    <a:gd name="T14" fmla="*/ 131 w 200"/>
                    <a:gd name="T15" fmla="*/ 97 h 118"/>
                    <a:gd name="T16" fmla="*/ 179 w 200"/>
                    <a:gd name="T17" fmla="*/ 65 h 118"/>
                    <a:gd name="T18" fmla="*/ 189 w 200"/>
                    <a:gd name="T19" fmla="*/ 16 h 118"/>
                    <a:gd name="T20" fmla="*/ 160 w 200"/>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118">
                      <a:moveTo>
                        <a:pt x="160" y="0"/>
                      </a:moveTo>
                      <a:cubicBezTo>
                        <a:pt x="153" y="0"/>
                        <a:pt x="146" y="2"/>
                        <a:pt x="140" y="6"/>
                      </a:cubicBezTo>
                      <a:cubicBezTo>
                        <a:pt x="15" y="89"/>
                        <a:pt x="15" y="89"/>
                        <a:pt x="15" y="89"/>
                      </a:cubicBezTo>
                      <a:cubicBezTo>
                        <a:pt x="5" y="96"/>
                        <a:pt x="0" y="107"/>
                        <a:pt x="0" y="118"/>
                      </a:cubicBezTo>
                      <a:cubicBezTo>
                        <a:pt x="0" y="107"/>
                        <a:pt x="5" y="96"/>
                        <a:pt x="15" y="89"/>
                      </a:cubicBezTo>
                      <a:cubicBezTo>
                        <a:pt x="21" y="85"/>
                        <a:pt x="28" y="83"/>
                        <a:pt x="35" y="83"/>
                      </a:cubicBezTo>
                      <a:cubicBezTo>
                        <a:pt x="37" y="83"/>
                        <a:pt x="40" y="83"/>
                        <a:pt x="42" y="84"/>
                      </a:cubicBezTo>
                      <a:cubicBezTo>
                        <a:pt x="73" y="84"/>
                        <a:pt x="103" y="89"/>
                        <a:pt x="131" y="97"/>
                      </a:cubicBezTo>
                      <a:cubicBezTo>
                        <a:pt x="179" y="65"/>
                        <a:pt x="179" y="65"/>
                        <a:pt x="179" y="65"/>
                      </a:cubicBezTo>
                      <a:cubicBezTo>
                        <a:pt x="196" y="54"/>
                        <a:pt x="200" y="32"/>
                        <a:pt x="189" y="16"/>
                      </a:cubicBezTo>
                      <a:cubicBezTo>
                        <a:pt x="182" y="6"/>
                        <a:pt x="171" y="0"/>
                        <a:pt x="16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35" name="Freeform 99">
                  <a:extLst>
                    <a:ext uri="{FF2B5EF4-FFF2-40B4-BE49-F238E27FC236}">
                      <a16:creationId xmlns:a16="http://schemas.microsoft.com/office/drawing/2014/main" id="{48AC5DB0-0776-460E-85AC-6C9461E3B41C}"/>
                    </a:ext>
                  </a:extLst>
                </p:cNvPr>
                <p:cNvSpPr>
                  <a:spLocks/>
                </p:cNvSpPr>
                <p:nvPr/>
              </p:nvSpPr>
              <p:spPr bwMode="auto">
                <a:xfrm>
                  <a:off x="8211404" y="953993"/>
                  <a:ext cx="20767" cy="23476"/>
                </a:xfrm>
                <a:custGeom>
                  <a:avLst/>
                  <a:gdLst>
                    <a:gd name="T0" fmla="*/ 35 w 42"/>
                    <a:gd name="T1" fmla="*/ 0 h 47"/>
                    <a:gd name="T2" fmla="*/ 15 w 42"/>
                    <a:gd name="T3" fmla="*/ 6 h 47"/>
                    <a:gd name="T4" fmla="*/ 0 w 42"/>
                    <a:gd name="T5" fmla="*/ 35 h 47"/>
                    <a:gd name="T6" fmla="*/ 2 w 42"/>
                    <a:gd name="T7" fmla="*/ 47 h 47"/>
                    <a:gd name="T8" fmla="*/ 0 w 42"/>
                    <a:gd name="T9" fmla="*/ 36 h 47"/>
                    <a:gd name="T10" fmla="*/ 35 w 42"/>
                    <a:gd name="T11" fmla="*/ 1 h 47"/>
                    <a:gd name="T12" fmla="*/ 35 w 42"/>
                    <a:gd name="T13" fmla="*/ 1 h 47"/>
                    <a:gd name="T14" fmla="*/ 42 w 42"/>
                    <a:gd name="T15" fmla="*/ 1 h 47"/>
                    <a:gd name="T16" fmla="*/ 35 w 42"/>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35" y="0"/>
                      </a:moveTo>
                      <a:cubicBezTo>
                        <a:pt x="28" y="0"/>
                        <a:pt x="21" y="2"/>
                        <a:pt x="15" y="6"/>
                      </a:cubicBezTo>
                      <a:cubicBezTo>
                        <a:pt x="5" y="13"/>
                        <a:pt x="0" y="24"/>
                        <a:pt x="0" y="35"/>
                      </a:cubicBezTo>
                      <a:cubicBezTo>
                        <a:pt x="0" y="39"/>
                        <a:pt x="0" y="43"/>
                        <a:pt x="2" y="47"/>
                      </a:cubicBezTo>
                      <a:cubicBezTo>
                        <a:pt x="1" y="44"/>
                        <a:pt x="0" y="40"/>
                        <a:pt x="0" y="36"/>
                      </a:cubicBezTo>
                      <a:cubicBezTo>
                        <a:pt x="0" y="17"/>
                        <a:pt x="16" y="1"/>
                        <a:pt x="35" y="1"/>
                      </a:cubicBezTo>
                      <a:cubicBezTo>
                        <a:pt x="35" y="1"/>
                        <a:pt x="35" y="1"/>
                        <a:pt x="35" y="1"/>
                      </a:cubicBezTo>
                      <a:cubicBezTo>
                        <a:pt x="38" y="1"/>
                        <a:pt x="40" y="1"/>
                        <a:pt x="42" y="1"/>
                      </a:cubicBezTo>
                      <a:cubicBezTo>
                        <a:pt x="40" y="0"/>
                        <a:pt x="37" y="0"/>
                        <a:pt x="35" y="0"/>
                      </a:cubicBezTo>
                    </a:path>
                  </a:pathLst>
                </a:custGeom>
                <a:solidFill>
                  <a:schemeClr val="accent5"/>
                </a:solidFill>
                <a:ln w="9525">
                  <a:solidFill>
                    <a:schemeClr val="accent5"/>
                  </a:solid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37" name="Freeform 101">
                  <a:extLst>
                    <a:ext uri="{FF2B5EF4-FFF2-40B4-BE49-F238E27FC236}">
                      <a16:creationId xmlns:a16="http://schemas.microsoft.com/office/drawing/2014/main" id="{0A5B785B-10FF-48F9-BA6C-FE49660DCFF3}"/>
                    </a:ext>
                  </a:extLst>
                </p:cNvPr>
                <p:cNvSpPr>
                  <a:spLocks/>
                </p:cNvSpPr>
                <p:nvPr/>
              </p:nvSpPr>
              <p:spPr bwMode="auto">
                <a:xfrm>
                  <a:off x="8212307" y="976566"/>
                  <a:ext cx="52369" cy="17607"/>
                </a:xfrm>
                <a:custGeom>
                  <a:avLst/>
                  <a:gdLst>
                    <a:gd name="T0" fmla="*/ 82 w 105"/>
                    <a:gd name="T1" fmla="*/ 0 h 36"/>
                    <a:gd name="T2" fmla="*/ 53 w 105"/>
                    <a:gd name="T3" fmla="*/ 20 h 36"/>
                    <a:gd name="T4" fmla="*/ 33 w 105"/>
                    <a:gd name="T5" fmla="*/ 26 h 36"/>
                    <a:gd name="T6" fmla="*/ 4 w 105"/>
                    <a:gd name="T7" fmla="*/ 10 h 36"/>
                    <a:gd name="T8" fmla="*/ 0 w 105"/>
                    <a:gd name="T9" fmla="*/ 2 h 36"/>
                    <a:gd name="T10" fmla="*/ 0 w 105"/>
                    <a:gd name="T11" fmla="*/ 2 h 36"/>
                    <a:gd name="T12" fmla="*/ 4 w 105"/>
                    <a:gd name="T13" fmla="*/ 10 h 36"/>
                    <a:gd name="T14" fmla="*/ 6 w 105"/>
                    <a:gd name="T15" fmla="*/ 13 h 36"/>
                    <a:gd name="T16" fmla="*/ 33 w 105"/>
                    <a:gd name="T17" fmla="*/ 26 h 36"/>
                    <a:gd name="T18" fmla="*/ 105 w 105"/>
                    <a:gd name="T19" fmla="*/ 36 h 36"/>
                    <a:gd name="T20" fmla="*/ 82 w 105"/>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6">
                      <a:moveTo>
                        <a:pt x="82" y="0"/>
                      </a:moveTo>
                      <a:cubicBezTo>
                        <a:pt x="53" y="20"/>
                        <a:pt x="53" y="20"/>
                        <a:pt x="53" y="20"/>
                      </a:cubicBezTo>
                      <a:cubicBezTo>
                        <a:pt x="47" y="24"/>
                        <a:pt x="40" y="26"/>
                        <a:pt x="33" y="26"/>
                      </a:cubicBezTo>
                      <a:cubicBezTo>
                        <a:pt x="22" y="26"/>
                        <a:pt x="10" y="20"/>
                        <a:pt x="4" y="10"/>
                      </a:cubicBezTo>
                      <a:cubicBezTo>
                        <a:pt x="2" y="7"/>
                        <a:pt x="1" y="5"/>
                        <a:pt x="0" y="2"/>
                      </a:cubicBezTo>
                      <a:cubicBezTo>
                        <a:pt x="0" y="2"/>
                        <a:pt x="0" y="2"/>
                        <a:pt x="0" y="2"/>
                      </a:cubicBezTo>
                      <a:cubicBezTo>
                        <a:pt x="1" y="5"/>
                        <a:pt x="2" y="7"/>
                        <a:pt x="4" y="10"/>
                      </a:cubicBezTo>
                      <a:cubicBezTo>
                        <a:pt x="6" y="13"/>
                        <a:pt x="6" y="13"/>
                        <a:pt x="6" y="13"/>
                      </a:cubicBezTo>
                      <a:cubicBezTo>
                        <a:pt x="12" y="21"/>
                        <a:pt x="22" y="26"/>
                        <a:pt x="33" y="26"/>
                      </a:cubicBezTo>
                      <a:cubicBezTo>
                        <a:pt x="58" y="26"/>
                        <a:pt x="82" y="30"/>
                        <a:pt x="105" y="36"/>
                      </a:cubicBezTo>
                      <a:cubicBezTo>
                        <a:pt x="82" y="0"/>
                        <a:pt x="82" y="0"/>
                        <a:pt x="82"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sp>
              <p:nvSpPr>
                <p:cNvPr id="538" name="Freeform 102">
                  <a:extLst>
                    <a:ext uri="{FF2B5EF4-FFF2-40B4-BE49-F238E27FC236}">
                      <a16:creationId xmlns:a16="http://schemas.microsoft.com/office/drawing/2014/main" id="{A5392333-4E18-4AF6-9C81-BD946B0B2A43}"/>
                    </a:ext>
                  </a:extLst>
                </p:cNvPr>
                <p:cNvSpPr>
                  <a:spLocks/>
                </p:cNvSpPr>
                <p:nvPr/>
              </p:nvSpPr>
              <p:spPr bwMode="auto">
                <a:xfrm>
                  <a:off x="8232171" y="954445"/>
                  <a:ext cx="44243" cy="22121"/>
                </a:xfrm>
                <a:custGeom>
                  <a:avLst/>
                  <a:gdLst>
                    <a:gd name="T0" fmla="*/ 0 w 89"/>
                    <a:gd name="T1" fmla="*/ 0 h 44"/>
                    <a:gd name="T2" fmla="*/ 22 w 89"/>
                    <a:gd name="T3" fmla="*/ 15 h 44"/>
                    <a:gd name="T4" fmla="*/ 42 w 89"/>
                    <a:gd name="T5" fmla="*/ 44 h 44"/>
                    <a:gd name="T6" fmla="*/ 89 w 89"/>
                    <a:gd name="T7" fmla="*/ 13 h 44"/>
                    <a:gd name="T8" fmla="*/ 0 w 89"/>
                    <a:gd name="T9" fmla="*/ 0 h 44"/>
                  </a:gdLst>
                  <a:ahLst/>
                  <a:cxnLst>
                    <a:cxn ang="0">
                      <a:pos x="T0" y="T1"/>
                    </a:cxn>
                    <a:cxn ang="0">
                      <a:pos x="T2" y="T3"/>
                    </a:cxn>
                    <a:cxn ang="0">
                      <a:pos x="T4" y="T5"/>
                    </a:cxn>
                    <a:cxn ang="0">
                      <a:pos x="T6" y="T7"/>
                    </a:cxn>
                    <a:cxn ang="0">
                      <a:pos x="T8" y="T9"/>
                    </a:cxn>
                  </a:cxnLst>
                  <a:rect l="0" t="0" r="r" b="b"/>
                  <a:pathLst>
                    <a:path w="89" h="44">
                      <a:moveTo>
                        <a:pt x="0" y="0"/>
                      </a:moveTo>
                      <a:cubicBezTo>
                        <a:pt x="9" y="2"/>
                        <a:pt x="17" y="7"/>
                        <a:pt x="22" y="15"/>
                      </a:cubicBezTo>
                      <a:cubicBezTo>
                        <a:pt x="42" y="44"/>
                        <a:pt x="42" y="44"/>
                        <a:pt x="42" y="44"/>
                      </a:cubicBezTo>
                      <a:cubicBezTo>
                        <a:pt x="89" y="13"/>
                        <a:pt x="89" y="13"/>
                        <a:pt x="89" y="13"/>
                      </a:cubicBezTo>
                      <a:cubicBezTo>
                        <a:pt x="61" y="5"/>
                        <a:pt x="31" y="0"/>
                        <a:pt x="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dirty="0">
                    <a:latin typeface="+mn-lt"/>
                  </a:endParaRPr>
                </a:p>
              </p:txBody>
            </p:sp>
            <p:sp>
              <p:nvSpPr>
                <p:cNvPr id="539" name="Freeform 103">
                  <a:extLst>
                    <a:ext uri="{FF2B5EF4-FFF2-40B4-BE49-F238E27FC236}">
                      <a16:creationId xmlns:a16="http://schemas.microsoft.com/office/drawing/2014/main" id="{1F753EBB-AB27-45E3-95ED-618D1333472B}"/>
                    </a:ext>
                  </a:extLst>
                </p:cNvPr>
                <p:cNvSpPr>
                  <a:spLocks/>
                </p:cNvSpPr>
                <p:nvPr/>
              </p:nvSpPr>
              <p:spPr bwMode="auto">
                <a:xfrm>
                  <a:off x="8210727" y="954445"/>
                  <a:ext cx="41534" cy="34762"/>
                </a:xfrm>
                <a:custGeom>
                  <a:avLst/>
                  <a:gdLst>
                    <a:gd name="T0" fmla="*/ 35 w 84"/>
                    <a:gd name="T1" fmla="*/ 0 h 70"/>
                    <a:gd name="T2" fmla="*/ 35 w 84"/>
                    <a:gd name="T3" fmla="*/ 0 h 70"/>
                    <a:gd name="T4" fmla="*/ 0 w 84"/>
                    <a:gd name="T5" fmla="*/ 35 h 70"/>
                    <a:gd name="T6" fmla="*/ 2 w 84"/>
                    <a:gd name="T7" fmla="*/ 46 h 70"/>
                    <a:gd name="T8" fmla="*/ 6 w 84"/>
                    <a:gd name="T9" fmla="*/ 54 h 70"/>
                    <a:gd name="T10" fmla="*/ 35 w 84"/>
                    <a:gd name="T11" fmla="*/ 70 h 70"/>
                    <a:gd name="T12" fmla="*/ 55 w 84"/>
                    <a:gd name="T13" fmla="*/ 64 h 70"/>
                    <a:gd name="T14" fmla="*/ 84 w 84"/>
                    <a:gd name="T15" fmla="*/ 44 h 70"/>
                    <a:gd name="T16" fmla="*/ 64 w 84"/>
                    <a:gd name="T17" fmla="*/ 15 h 70"/>
                    <a:gd name="T18" fmla="*/ 42 w 84"/>
                    <a:gd name="T19" fmla="*/ 0 h 70"/>
                    <a:gd name="T20" fmla="*/ 35 w 84"/>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0">
                      <a:moveTo>
                        <a:pt x="35" y="0"/>
                      </a:moveTo>
                      <a:cubicBezTo>
                        <a:pt x="35" y="0"/>
                        <a:pt x="35" y="0"/>
                        <a:pt x="35" y="0"/>
                      </a:cubicBezTo>
                      <a:cubicBezTo>
                        <a:pt x="16" y="0"/>
                        <a:pt x="0" y="16"/>
                        <a:pt x="0" y="35"/>
                      </a:cubicBezTo>
                      <a:cubicBezTo>
                        <a:pt x="0" y="39"/>
                        <a:pt x="1" y="43"/>
                        <a:pt x="2" y="46"/>
                      </a:cubicBezTo>
                      <a:cubicBezTo>
                        <a:pt x="3" y="49"/>
                        <a:pt x="4" y="51"/>
                        <a:pt x="6" y="54"/>
                      </a:cubicBezTo>
                      <a:cubicBezTo>
                        <a:pt x="12" y="64"/>
                        <a:pt x="24" y="70"/>
                        <a:pt x="35" y="70"/>
                      </a:cubicBezTo>
                      <a:cubicBezTo>
                        <a:pt x="42" y="70"/>
                        <a:pt x="49" y="68"/>
                        <a:pt x="55" y="64"/>
                      </a:cubicBezTo>
                      <a:cubicBezTo>
                        <a:pt x="84" y="44"/>
                        <a:pt x="84" y="44"/>
                        <a:pt x="84" y="44"/>
                      </a:cubicBezTo>
                      <a:cubicBezTo>
                        <a:pt x="64" y="15"/>
                        <a:pt x="64" y="15"/>
                        <a:pt x="64" y="15"/>
                      </a:cubicBezTo>
                      <a:cubicBezTo>
                        <a:pt x="59" y="7"/>
                        <a:pt x="51" y="2"/>
                        <a:pt x="42" y="0"/>
                      </a:cubicBezTo>
                      <a:cubicBezTo>
                        <a:pt x="40" y="0"/>
                        <a:pt x="38" y="0"/>
                        <a:pt x="35"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endParaRPr lang="en-US">
                    <a:latin typeface="+mn-lt"/>
                  </a:endParaRPr>
                </a:p>
              </p:txBody>
            </p:sp>
          </p:grpSp>
        </p:grpSp>
      </p:grpSp>
      <p:sp>
        <p:nvSpPr>
          <p:cNvPr id="541" name="Freeform: Shape 540">
            <a:extLst>
              <a:ext uri="{FF2B5EF4-FFF2-40B4-BE49-F238E27FC236}">
                <a16:creationId xmlns:a16="http://schemas.microsoft.com/office/drawing/2014/main" id="{EA7E36EC-573B-421A-BCBC-E6DF739EF895}"/>
              </a:ext>
            </a:extLst>
          </p:cNvPr>
          <p:cNvSpPr/>
          <p:nvPr/>
        </p:nvSpPr>
        <p:spPr>
          <a:xfrm flipH="1">
            <a:off x="2275834" y="2411595"/>
            <a:ext cx="1195208" cy="528555"/>
          </a:xfrm>
          <a:custGeom>
            <a:avLst/>
            <a:gdLst>
              <a:gd name="connsiteX0" fmla="*/ 882876 w 1195208"/>
              <a:gd name="connsiteY0" fmla="*/ 0 h 528555"/>
              <a:gd name="connsiteX1" fmla="*/ 707913 w 1195208"/>
              <a:gd name="connsiteY1" fmla="*/ 0 h 528555"/>
              <a:gd name="connsiteX2" fmla="*/ 594430 w 1195208"/>
              <a:gd name="connsiteY2" fmla="*/ 113483 h 528555"/>
              <a:gd name="connsiteX3" fmla="*/ 601578 w 1195208"/>
              <a:gd name="connsiteY3" fmla="*/ 148886 h 528555"/>
              <a:gd name="connsiteX4" fmla="*/ 369448 w 1195208"/>
              <a:gd name="connsiteY4" fmla="*/ 148886 h 528555"/>
              <a:gd name="connsiteX5" fmla="*/ 255965 w 1195208"/>
              <a:gd name="connsiteY5" fmla="*/ 262369 h 528555"/>
              <a:gd name="connsiteX6" fmla="*/ 263883 w 1195208"/>
              <a:gd name="connsiteY6" fmla="*/ 301589 h 528555"/>
              <a:gd name="connsiteX7" fmla="*/ 113483 w 1195208"/>
              <a:gd name="connsiteY7" fmla="*/ 301589 h 528555"/>
              <a:gd name="connsiteX8" fmla="*/ 0 w 1195208"/>
              <a:gd name="connsiteY8" fmla="*/ 415072 h 528555"/>
              <a:gd name="connsiteX9" fmla="*/ 113483 w 1195208"/>
              <a:gd name="connsiteY9" fmla="*/ 528555 h 528555"/>
              <a:gd name="connsiteX10" fmla="*/ 1081725 w 1195208"/>
              <a:gd name="connsiteY10" fmla="*/ 528555 h 528555"/>
              <a:gd name="connsiteX11" fmla="*/ 1195208 w 1195208"/>
              <a:gd name="connsiteY11" fmla="*/ 415072 h 528555"/>
              <a:gd name="connsiteX12" fmla="*/ 1125898 w 1195208"/>
              <a:gd name="connsiteY12" fmla="*/ 310507 h 528555"/>
              <a:gd name="connsiteX13" fmla="*/ 1095755 w 1195208"/>
              <a:gd name="connsiteY13" fmla="*/ 304422 h 528555"/>
              <a:gd name="connsiteX14" fmla="*/ 1104245 w 1195208"/>
              <a:gd name="connsiteY14" fmla="*/ 262369 h 528555"/>
              <a:gd name="connsiteX15" fmla="*/ 990762 w 1195208"/>
              <a:gd name="connsiteY15" fmla="*/ 148886 h 528555"/>
              <a:gd name="connsiteX16" fmla="*/ 989212 w 1195208"/>
              <a:gd name="connsiteY16" fmla="*/ 148886 h 528555"/>
              <a:gd name="connsiteX17" fmla="*/ 996359 w 1195208"/>
              <a:gd name="connsiteY17" fmla="*/ 113483 h 528555"/>
              <a:gd name="connsiteX18" fmla="*/ 882876 w 1195208"/>
              <a:gd name="connsiteY18" fmla="*/ 0 h 52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5208" h="528555">
                <a:moveTo>
                  <a:pt x="882876" y="0"/>
                </a:moveTo>
                <a:lnTo>
                  <a:pt x="707913" y="0"/>
                </a:lnTo>
                <a:cubicBezTo>
                  <a:pt x="645238" y="0"/>
                  <a:pt x="594430" y="50808"/>
                  <a:pt x="594430" y="113483"/>
                </a:cubicBezTo>
                <a:lnTo>
                  <a:pt x="601578" y="148886"/>
                </a:lnTo>
                <a:lnTo>
                  <a:pt x="369448" y="148886"/>
                </a:lnTo>
                <a:cubicBezTo>
                  <a:pt x="306773" y="148886"/>
                  <a:pt x="255965" y="199694"/>
                  <a:pt x="255965" y="262369"/>
                </a:cubicBezTo>
                <a:lnTo>
                  <a:pt x="263883" y="301589"/>
                </a:lnTo>
                <a:lnTo>
                  <a:pt x="113483" y="301589"/>
                </a:lnTo>
                <a:cubicBezTo>
                  <a:pt x="50808" y="301589"/>
                  <a:pt x="0" y="352397"/>
                  <a:pt x="0" y="415072"/>
                </a:cubicBezTo>
                <a:cubicBezTo>
                  <a:pt x="0" y="477747"/>
                  <a:pt x="50808" y="528555"/>
                  <a:pt x="113483" y="528555"/>
                </a:cubicBezTo>
                <a:lnTo>
                  <a:pt x="1081725" y="528555"/>
                </a:lnTo>
                <a:cubicBezTo>
                  <a:pt x="1144400" y="528555"/>
                  <a:pt x="1195208" y="477747"/>
                  <a:pt x="1195208" y="415072"/>
                </a:cubicBezTo>
                <a:cubicBezTo>
                  <a:pt x="1195208" y="368066"/>
                  <a:pt x="1166629" y="327735"/>
                  <a:pt x="1125898" y="310507"/>
                </a:cubicBezTo>
                <a:lnTo>
                  <a:pt x="1095755" y="304422"/>
                </a:lnTo>
                <a:lnTo>
                  <a:pt x="1104245" y="262369"/>
                </a:lnTo>
                <a:cubicBezTo>
                  <a:pt x="1104245" y="199694"/>
                  <a:pt x="1053437" y="148886"/>
                  <a:pt x="990762" y="148886"/>
                </a:cubicBezTo>
                <a:lnTo>
                  <a:pt x="989212" y="148886"/>
                </a:lnTo>
                <a:lnTo>
                  <a:pt x="996359" y="113483"/>
                </a:lnTo>
                <a:cubicBezTo>
                  <a:pt x="996359" y="50808"/>
                  <a:pt x="945551" y="0"/>
                  <a:pt x="882876" y="0"/>
                </a:cubicBezTo>
                <a:close/>
              </a:path>
            </a:pathLst>
          </a:custGeom>
          <a:solidFill>
            <a:schemeClr val="bg2"/>
          </a:solidFill>
          <a:ln w="38100">
            <a:solidFill>
              <a:srgbClr val="DDDDD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i="0" u="none" strike="noStrike" kern="1200" cap="none" spc="0" normalizeH="0" baseline="0" noProof="0">
              <a:ln>
                <a:noFill/>
              </a:ln>
              <a:solidFill>
                <a:schemeClr val="bg1"/>
              </a:solidFill>
              <a:effectLst/>
              <a:uLnTx/>
              <a:uFillTx/>
              <a:ea typeface="+mn-ea"/>
              <a:cs typeface="+mn-cs"/>
            </a:endParaRPr>
          </a:p>
        </p:txBody>
      </p:sp>
      <p:sp>
        <p:nvSpPr>
          <p:cNvPr id="543" name="Freeform: Shape 542">
            <a:extLst>
              <a:ext uri="{FF2B5EF4-FFF2-40B4-BE49-F238E27FC236}">
                <a16:creationId xmlns:a16="http://schemas.microsoft.com/office/drawing/2014/main" id="{2957DF49-926A-4B00-93AC-C351B89CEB63}"/>
              </a:ext>
            </a:extLst>
          </p:cNvPr>
          <p:cNvSpPr/>
          <p:nvPr/>
        </p:nvSpPr>
        <p:spPr>
          <a:xfrm flipH="1">
            <a:off x="3445481" y="2469843"/>
            <a:ext cx="1519557" cy="671992"/>
          </a:xfrm>
          <a:custGeom>
            <a:avLst/>
            <a:gdLst>
              <a:gd name="connsiteX0" fmla="*/ 755742 w 1519557"/>
              <a:gd name="connsiteY0" fmla="*/ 144279 h 671992"/>
              <a:gd name="connsiteX1" fmla="*/ 755742 w 1519557"/>
              <a:gd name="connsiteY1" fmla="*/ 144280 h 671992"/>
              <a:gd name="connsiteX2" fmla="*/ 755742 w 1519557"/>
              <a:gd name="connsiteY2" fmla="*/ 144279 h 671992"/>
              <a:gd name="connsiteX3" fmla="*/ 1122466 w 1519557"/>
              <a:gd name="connsiteY3" fmla="*/ 0 h 671992"/>
              <a:gd name="connsiteX4" fmla="*/ 900022 w 1519557"/>
              <a:gd name="connsiteY4" fmla="*/ 0 h 671992"/>
              <a:gd name="connsiteX5" fmla="*/ 767080 w 1519557"/>
              <a:gd name="connsiteY5" fmla="*/ 88119 h 671992"/>
              <a:gd name="connsiteX6" fmla="*/ 755742 w 1519557"/>
              <a:gd name="connsiteY6" fmla="*/ 144279 h 671992"/>
              <a:gd name="connsiteX7" fmla="*/ 764829 w 1519557"/>
              <a:gd name="connsiteY7" fmla="*/ 189290 h 671992"/>
              <a:gd name="connsiteX8" fmla="*/ 469707 w 1519557"/>
              <a:gd name="connsiteY8" fmla="*/ 189290 h 671992"/>
              <a:gd name="connsiteX9" fmla="*/ 336765 w 1519557"/>
              <a:gd name="connsiteY9" fmla="*/ 277409 h 671992"/>
              <a:gd name="connsiteX10" fmla="*/ 325427 w 1519557"/>
              <a:gd name="connsiteY10" fmla="*/ 333570 h 671992"/>
              <a:gd name="connsiteX11" fmla="*/ 335494 w 1519557"/>
              <a:gd name="connsiteY11" fmla="*/ 383432 h 671992"/>
              <a:gd name="connsiteX12" fmla="*/ 144280 w 1519557"/>
              <a:gd name="connsiteY12" fmla="*/ 383432 h 671992"/>
              <a:gd name="connsiteX13" fmla="*/ 11338 w 1519557"/>
              <a:gd name="connsiteY13" fmla="*/ 471552 h 671992"/>
              <a:gd name="connsiteX14" fmla="*/ 0 w 1519557"/>
              <a:gd name="connsiteY14" fmla="*/ 527712 h 671992"/>
              <a:gd name="connsiteX15" fmla="*/ 11338 w 1519557"/>
              <a:gd name="connsiteY15" fmla="*/ 583872 h 671992"/>
              <a:gd name="connsiteX16" fmla="*/ 144280 w 1519557"/>
              <a:gd name="connsiteY16" fmla="*/ 671991 h 671992"/>
              <a:gd name="connsiteX17" fmla="*/ 1375276 w 1519557"/>
              <a:gd name="connsiteY17" fmla="*/ 671992 h 671992"/>
              <a:gd name="connsiteX18" fmla="*/ 1519556 w 1519557"/>
              <a:gd name="connsiteY18" fmla="*/ 527712 h 671992"/>
              <a:gd name="connsiteX19" fmla="*/ 1519557 w 1519557"/>
              <a:gd name="connsiteY19" fmla="*/ 527712 h 671992"/>
              <a:gd name="connsiteX20" fmla="*/ 1431438 w 1519557"/>
              <a:gd name="connsiteY20" fmla="*/ 394770 h 671992"/>
              <a:gd name="connsiteX21" fmla="*/ 1393114 w 1519557"/>
              <a:gd name="connsiteY21" fmla="*/ 387033 h 671992"/>
              <a:gd name="connsiteX22" fmla="*/ 1403908 w 1519557"/>
              <a:gd name="connsiteY22" fmla="*/ 333570 h 671992"/>
              <a:gd name="connsiteX23" fmla="*/ 1403909 w 1519557"/>
              <a:gd name="connsiteY23" fmla="*/ 333570 h 671992"/>
              <a:gd name="connsiteX24" fmla="*/ 1259629 w 1519557"/>
              <a:gd name="connsiteY24" fmla="*/ 189290 h 671992"/>
              <a:gd name="connsiteX25" fmla="*/ 1257658 w 1519557"/>
              <a:gd name="connsiteY25" fmla="*/ 189290 h 671992"/>
              <a:gd name="connsiteX26" fmla="*/ 1266745 w 1519557"/>
              <a:gd name="connsiteY26" fmla="*/ 144280 h 671992"/>
              <a:gd name="connsiteX27" fmla="*/ 1266746 w 1519557"/>
              <a:gd name="connsiteY27" fmla="*/ 144280 h 671992"/>
              <a:gd name="connsiteX28" fmla="*/ 1122466 w 1519557"/>
              <a:gd name="connsiteY28" fmla="*/ 0 h 67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19557" h="671992">
                <a:moveTo>
                  <a:pt x="755742" y="144279"/>
                </a:moveTo>
                <a:lnTo>
                  <a:pt x="755742" y="144280"/>
                </a:lnTo>
                <a:lnTo>
                  <a:pt x="755742" y="144279"/>
                </a:lnTo>
                <a:close/>
                <a:moveTo>
                  <a:pt x="1122466" y="0"/>
                </a:moveTo>
                <a:lnTo>
                  <a:pt x="900022" y="0"/>
                </a:lnTo>
                <a:cubicBezTo>
                  <a:pt x="840259" y="0"/>
                  <a:pt x="788983" y="36335"/>
                  <a:pt x="767080" y="88119"/>
                </a:cubicBezTo>
                <a:lnTo>
                  <a:pt x="755742" y="144279"/>
                </a:lnTo>
                <a:lnTo>
                  <a:pt x="764829" y="189290"/>
                </a:lnTo>
                <a:lnTo>
                  <a:pt x="469707" y="189290"/>
                </a:lnTo>
                <a:cubicBezTo>
                  <a:pt x="409944" y="189290"/>
                  <a:pt x="358668" y="225625"/>
                  <a:pt x="336765" y="277409"/>
                </a:cubicBezTo>
                <a:lnTo>
                  <a:pt x="325427" y="333570"/>
                </a:lnTo>
                <a:lnTo>
                  <a:pt x="335494" y="383432"/>
                </a:lnTo>
                <a:lnTo>
                  <a:pt x="144280" y="383432"/>
                </a:lnTo>
                <a:cubicBezTo>
                  <a:pt x="84517" y="383432"/>
                  <a:pt x="33241" y="419767"/>
                  <a:pt x="11338" y="471552"/>
                </a:cubicBezTo>
                <a:lnTo>
                  <a:pt x="0" y="527712"/>
                </a:lnTo>
                <a:lnTo>
                  <a:pt x="11338" y="583872"/>
                </a:lnTo>
                <a:cubicBezTo>
                  <a:pt x="33241" y="635656"/>
                  <a:pt x="84517" y="671991"/>
                  <a:pt x="144280" y="671991"/>
                </a:cubicBezTo>
                <a:lnTo>
                  <a:pt x="1375276" y="671992"/>
                </a:lnTo>
                <a:cubicBezTo>
                  <a:pt x="1454960" y="671992"/>
                  <a:pt x="1519556" y="607396"/>
                  <a:pt x="1519556" y="527712"/>
                </a:cubicBezTo>
                <a:lnTo>
                  <a:pt x="1519557" y="527712"/>
                </a:lnTo>
                <a:cubicBezTo>
                  <a:pt x="1519557" y="467949"/>
                  <a:pt x="1483222" y="416673"/>
                  <a:pt x="1431438" y="394770"/>
                </a:cubicBezTo>
                <a:lnTo>
                  <a:pt x="1393114" y="387033"/>
                </a:lnTo>
                <a:lnTo>
                  <a:pt x="1403908" y="333570"/>
                </a:lnTo>
                <a:lnTo>
                  <a:pt x="1403909" y="333570"/>
                </a:lnTo>
                <a:cubicBezTo>
                  <a:pt x="1403909" y="253886"/>
                  <a:pt x="1339313" y="189290"/>
                  <a:pt x="1259629" y="189290"/>
                </a:cubicBezTo>
                <a:lnTo>
                  <a:pt x="1257658" y="189290"/>
                </a:lnTo>
                <a:lnTo>
                  <a:pt x="1266745" y="144280"/>
                </a:lnTo>
                <a:lnTo>
                  <a:pt x="1266746" y="144280"/>
                </a:lnTo>
                <a:cubicBezTo>
                  <a:pt x="1266746" y="64596"/>
                  <a:pt x="1202150" y="0"/>
                  <a:pt x="1122466" y="0"/>
                </a:cubicBezTo>
                <a:close/>
              </a:path>
            </a:pathLst>
          </a:custGeom>
          <a:solidFill>
            <a:schemeClr val="bg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i="0" u="none" strike="noStrike" kern="1200" cap="none" spc="0" normalizeH="0" baseline="0" noProof="0" dirty="0">
              <a:ln>
                <a:noFill/>
              </a:ln>
              <a:solidFill>
                <a:schemeClr val="bg1"/>
              </a:solidFill>
              <a:effectLst/>
              <a:uLnTx/>
              <a:uFillTx/>
              <a:ea typeface="+mn-ea"/>
              <a:cs typeface="+mn-cs"/>
            </a:endParaRPr>
          </a:p>
        </p:txBody>
      </p:sp>
      <p:sp>
        <p:nvSpPr>
          <p:cNvPr id="420" name="Rectangle 419">
            <a:extLst>
              <a:ext uri="{FF2B5EF4-FFF2-40B4-BE49-F238E27FC236}">
                <a16:creationId xmlns:a16="http://schemas.microsoft.com/office/drawing/2014/main" id="{FB6EA841-C81F-4B13-B926-9D4EEF0645DC}"/>
              </a:ext>
            </a:extLst>
          </p:cNvPr>
          <p:cNvSpPr/>
          <p:nvPr/>
        </p:nvSpPr>
        <p:spPr>
          <a:xfrm>
            <a:off x="4384432" y="2876697"/>
            <a:ext cx="522900" cy="246221"/>
          </a:xfrm>
          <a:prstGeom prst="rect">
            <a:avLst/>
          </a:prstGeom>
        </p:spPr>
        <p:txBody>
          <a:bodyPr wrap="none">
            <a:spAutoFit/>
          </a:bodyP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000" i="0" u="none" strike="noStrike" kern="0" cap="none" spc="0" normalizeH="0" baseline="0" noProof="0" dirty="0">
                <a:ln>
                  <a:noFill/>
                </a:ln>
                <a:effectLst/>
                <a:uLnTx/>
                <a:uFillTx/>
                <a:latin typeface="+mn-lt"/>
                <a:ea typeface="+mn-ea"/>
                <a:cs typeface="+mn-cs"/>
              </a:rPr>
              <a:t>Cloud</a:t>
            </a:r>
          </a:p>
        </p:txBody>
      </p:sp>
    </p:spTree>
    <p:extLst>
      <p:ext uri="{BB962C8B-B14F-4D97-AF65-F5344CB8AC3E}">
        <p14:creationId xmlns:p14="http://schemas.microsoft.com/office/powerpoint/2010/main" val="3921570935"/>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USERHIDDEN" val="1"/>
</p:tagLst>
</file>

<file path=ppt/tags/tag100.xml><?xml version="1.0" encoding="utf-8"?>
<p:tagLst xmlns:a="http://schemas.openxmlformats.org/drawingml/2006/main" xmlns:r="http://schemas.openxmlformats.org/officeDocument/2006/relationships" xmlns:p="http://schemas.openxmlformats.org/presentationml/2006/main">
  <p:tag name="USERHIDDEN" val="1"/>
</p:tagLst>
</file>

<file path=ppt/tags/tag101.xml><?xml version="1.0" encoding="utf-8"?>
<p:tagLst xmlns:a="http://schemas.openxmlformats.org/drawingml/2006/main" xmlns:r="http://schemas.openxmlformats.org/officeDocument/2006/relationships" xmlns:p="http://schemas.openxmlformats.org/presentationml/2006/main">
  <p:tag name="USERHIDDEN" val="1"/>
</p:tagLst>
</file>

<file path=ppt/tags/tag102.xml><?xml version="1.0" encoding="utf-8"?>
<p:tagLst xmlns:a="http://schemas.openxmlformats.org/drawingml/2006/main" xmlns:r="http://schemas.openxmlformats.org/officeDocument/2006/relationships" xmlns:p="http://schemas.openxmlformats.org/presentationml/2006/main">
  <p:tag name="USERHIDDEN" val="1"/>
</p:tagLst>
</file>

<file path=ppt/tags/tag103.xml><?xml version="1.0" encoding="utf-8"?>
<p:tagLst xmlns:a="http://schemas.openxmlformats.org/drawingml/2006/main" xmlns:r="http://schemas.openxmlformats.org/officeDocument/2006/relationships" xmlns:p="http://schemas.openxmlformats.org/presentationml/2006/main">
  <p:tag name="USERHIDDEN" val="1"/>
</p:tagLst>
</file>

<file path=ppt/tags/tag104.xml><?xml version="1.0" encoding="utf-8"?>
<p:tagLst xmlns:a="http://schemas.openxmlformats.org/drawingml/2006/main" xmlns:r="http://schemas.openxmlformats.org/officeDocument/2006/relationships" xmlns:p="http://schemas.openxmlformats.org/presentationml/2006/main">
  <p:tag name="USERHIDDEN" val="1"/>
</p:tagLst>
</file>

<file path=ppt/tags/tag105.xml><?xml version="1.0" encoding="utf-8"?>
<p:tagLst xmlns:a="http://schemas.openxmlformats.org/drawingml/2006/main" xmlns:r="http://schemas.openxmlformats.org/officeDocument/2006/relationships" xmlns:p="http://schemas.openxmlformats.org/presentationml/2006/main">
  <p:tag name="USERHIDDEN" val="1"/>
</p:tagLst>
</file>

<file path=ppt/tags/tag106.xml><?xml version="1.0" encoding="utf-8"?>
<p:tagLst xmlns:a="http://schemas.openxmlformats.org/drawingml/2006/main" xmlns:r="http://schemas.openxmlformats.org/officeDocument/2006/relationships" xmlns:p="http://schemas.openxmlformats.org/presentationml/2006/main">
  <p:tag name="USERHIDDEN" val="1"/>
</p:tagLst>
</file>

<file path=ppt/tags/tag107.xml><?xml version="1.0" encoding="utf-8"?>
<p:tagLst xmlns:a="http://schemas.openxmlformats.org/drawingml/2006/main" xmlns:r="http://schemas.openxmlformats.org/officeDocument/2006/relationships" xmlns:p="http://schemas.openxmlformats.org/presentationml/2006/main">
  <p:tag name="USERHIDDEN" val="1"/>
</p:tagLst>
</file>

<file path=ppt/tags/tag108.xml><?xml version="1.0" encoding="utf-8"?>
<p:tagLst xmlns:a="http://schemas.openxmlformats.org/drawingml/2006/main" xmlns:r="http://schemas.openxmlformats.org/officeDocument/2006/relationships" xmlns:p="http://schemas.openxmlformats.org/presentationml/2006/main">
  <p:tag name="USERHIDDEN" val="1"/>
</p:tagLst>
</file>

<file path=ppt/tags/tag109.xml><?xml version="1.0" encoding="utf-8"?>
<p:tagLst xmlns:a="http://schemas.openxmlformats.org/drawingml/2006/main" xmlns:r="http://schemas.openxmlformats.org/officeDocument/2006/relationships" xmlns:p="http://schemas.openxmlformats.org/presentationml/2006/main">
  <p:tag name="USERHIDDEN" val="1"/>
</p:tagLst>
</file>

<file path=ppt/tags/tag11.xml><?xml version="1.0" encoding="utf-8"?>
<p:tagLst xmlns:a="http://schemas.openxmlformats.org/drawingml/2006/main" xmlns:r="http://schemas.openxmlformats.org/officeDocument/2006/relationships" xmlns:p="http://schemas.openxmlformats.org/presentationml/2006/main">
  <p:tag name="USERHIDDEN" val="1"/>
</p:tagLst>
</file>

<file path=ppt/tags/tag110.xml><?xml version="1.0" encoding="utf-8"?>
<p:tagLst xmlns:a="http://schemas.openxmlformats.org/drawingml/2006/main" xmlns:r="http://schemas.openxmlformats.org/officeDocument/2006/relationships" xmlns:p="http://schemas.openxmlformats.org/presentationml/2006/main">
  <p:tag name="USERHIDDEN" val="1"/>
</p:tagLst>
</file>

<file path=ppt/tags/tag111.xml><?xml version="1.0" encoding="utf-8"?>
<p:tagLst xmlns:a="http://schemas.openxmlformats.org/drawingml/2006/main" xmlns:r="http://schemas.openxmlformats.org/officeDocument/2006/relationships" xmlns:p="http://schemas.openxmlformats.org/presentationml/2006/main">
  <p:tag name="USERHIDDEN" val="1"/>
</p:tagLst>
</file>

<file path=ppt/tags/tag112.xml><?xml version="1.0" encoding="utf-8"?>
<p:tagLst xmlns:a="http://schemas.openxmlformats.org/drawingml/2006/main" xmlns:r="http://schemas.openxmlformats.org/officeDocument/2006/relationships" xmlns:p="http://schemas.openxmlformats.org/presentationml/2006/main">
  <p:tag name="USERHIDDEN" val="1"/>
</p:tagLst>
</file>

<file path=ppt/tags/tag113.xml><?xml version="1.0" encoding="utf-8"?>
<p:tagLst xmlns:a="http://schemas.openxmlformats.org/drawingml/2006/main" xmlns:r="http://schemas.openxmlformats.org/officeDocument/2006/relationships" xmlns:p="http://schemas.openxmlformats.org/presentationml/2006/main">
  <p:tag name="USERHIDDEN" val="1"/>
</p:tagLst>
</file>

<file path=ppt/tags/tag114.xml><?xml version="1.0" encoding="utf-8"?>
<p:tagLst xmlns:a="http://schemas.openxmlformats.org/drawingml/2006/main" xmlns:r="http://schemas.openxmlformats.org/officeDocument/2006/relationships" xmlns:p="http://schemas.openxmlformats.org/presentationml/2006/main">
  <p:tag name="USERHIDDEN" val="1"/>
</p:tagLst>
</file>

<file path=ppt/tags/tag115.xml><?xml version="1.0" encoding="utf-8"?>
<p:tagLst xmlns:a="http://schemas.openxmlformats.org/drawingml/2006/main" xmlns:r="http://schemas.openxmlformats.org/officeDocument/2006/relationships" xmlns:p="http://schemas.openxmlformats.org/presentationml/2006/main">
  <p:tag name="USERHIDDEN" val="1"/>
</p:tagLst>
</file>

<file path=ppt/tags/tag116.xml><?xml version="1.0" encoding="utf-8"?>
<p:tagLst xmlns:a="http://schemas.openxmlformats.org/drawingml/2006/main" xmlns:r="http://schemas.openxmlformats.org/officeDocument/2006/relationships" xmlns:p="http://schemas.openxmlformats.org/presentationml/2006/main">
  <p:tag name="USERHIDDEN" val="1"/>
</p:tagLst>
</file>

<file path=ppt/tags/tag117.xml><?xml version="1.0" encoding="utf-8"?>
<p:tagLst xmlns:a="http://schemas.openxmlformats.org/drawingml/2006/main" xmlns:r="http://schemas.openxmlformats.org/officeDocument/2006/relationships" xmlns:p="http://schemas.openxmlformats.org/presentationml/2006/main">
  <p:tag name="USERHIDDEN" val="1"/>
</p:tagLst>
</file>

<file path=ppt/tags/tag118.xml><?xml version="1.0" encoding="utf-8"?>
<p:tagLst xmlns:a="http://schemas.openxmlformats.org/drawingml/2006/main" xmlns:r="http://schemas.openxmlformats.org/officeDocument/2006/relationships" xmlns:p="http://schemas.openxmlformats.org/presentationml/2006/main">
  <p:tag name="USERHIDDEN" val="1"/>
</p:tagLst>
</file>

<file path=ppt/tags/tag119.xml><?xml version="1.0" encoding="utf-8"?>
<p:tagLst xmlns:a="http://schemas.openxmlformats.org/drawingml/2006/main" xmlns:r="http://schemas.openxmlformats.org/officeDocument/2006/relationships" xmlns:p="http://schemas.openxmlformats.org/presentationml/2006/main">
  <p:tag name="USERHIDDEN" val="1"/>
</p:tagLst>
</file>

<file path=ppt/tags/tag12.xml><?xml version="1.0" encoding="utf-8"?>
<p:tagLst xmlns:a="http://schemas.openxmlformats.org/drawingml/2006/main" xmlns:r="http://schemas.openxmlformats.org/officeDocument/2006/relationships" xmlns:p="http://schemas.openxmlformats.org/presentationml/2006/main">
  <p:tag name="USERHIDDEN" val="1"/>
</p:tagLst>
</file>

<file path=ppt/tags/tag120.xml><?xml version="1.0" encoding="utf-8"?>
<p:tagLst xmlns:a="http://schemas.openxmlformats.org/drawingml/2006/main" xmlns:r="http://schemas.openxmlformats.org/officeDocument/2006/relationships" xmlns:p="http://schemas.openxmlformats.org/presentationml/2006/main">
  <p:tag name="USERHIDDEN" val="1"/>
</p:tagLst>
</file>

<file path=ppt/tags/tag121.xml><?xml version="1.0" encoding="utf-8"?>
<p:tagLst xmlns:a="http://schemas.openxmlformats.org/drawingml/2006/main" xmlns:r="http://schemas.openxmlformats.org/officeDocument/2006/relationships" xmlns:p="http://schemas.openxmlformats.org/presentationml/2006/main">
  <p:tag name="USERHIDDEN" val="1"/>
</p:tagLst>
</file>

<file path=ppt/tags/tag122.xml><?xml version="1.0" encoding="utf-8"?>
<p:tagLst xmlns:a="http://schemas.openxmlformats.org/drawingml/2006/main" xmlns:r="http://schemas.openxmlformats.org/officeDocument/2006/relationships" xmlns:p="http://schemas.openxmlformats.org/presentationml/2006/main">
  <p:tag name="USERHIDDEN" val="1"/>
</p:tagLst>
</file>

<file path=ppt/tags/tag123.xml><?xml version="1.0" encoding="utf-8"?>
<p:tagLst xmlns:a="http://schemas.openxmlformats.org/drawingml/2006/main" xmlns:r="http://schemas.openxmlformats.org/officeDocument/2006/relationships" xmlns:p="http://schemas.openxmlformats.org/presentationml/2006/main">
  <p:tag name="USERHIDDEN" val="1"/>
</p:tagLst>
</file>

<file path=ppt/tags/tag124.xml><?xml version="1.0" encoding="utf-8"?>
<p:tagLst xmlns:a="http://schemas.openxmlformats.org/drawingml/2006/main" xmlns:r="http://schemas.openxmlformats.org/officeDocument/2006/relationships" xmlns:p="http://schemas.openxmlformats.org/presentationml/2006/main">
  <p:tag name="USERHIDDEN" val="1"/>
</p:tagLst>
</file>

<file path=ppt/tags/tag125.xml><?xml version="1.0" encoding="utf-8"?>
<p:tagLst xmlns:a="http://schemas.openxmlformats.org/drawingml/2006/main" xmlns:r="http://schemas.openxmlformats.org/officeDocument/2006/relationships" xmlns:p="http://schemas.openxmlformats.org/presentationml/2006/main">
  <p:tag name="USERHIDDEN" val="1"/>
</p:tagLst>
</file>

<file path=ppt/tags/tag13.xml><?xml version="1.0" encoding="utf-8"?>
<p:tagLst xmlns:a="http://schemas.openxmlformats.org/drawingml/2006/main" xmlns:r="http://schemas.openxmlformats.org/officeDocument/2006/relationships" xmlns:p="http://schemas.openxmlformats.org/presentationml/2006/main">
  <p:tag name="USERHIDDEN" val="1"/>
</p:tagLst>
</file>

<file path=ppt/tags/tag14.xml><?xml version="1.0" encoding="utf-8"?>
<p:tagLst xmlns:a="http://schemas.openxmlformats.org/drawingml/2006/main" xmlns:r="http://schemas.openxmlformats.org/officeDocument/2006/relationships" xmlns:p="http://schemas.openxmlformats.org/presentationml/2006/main">
  <p:tag name="USERHIDDEN" val="1"/>
</p:tagLst>
</file>

<file path=ppt/tags/tag15.xml><?xml version="1.0" encoding="utf-8"?>
<p:tagLst xmlns:a="http://schemas.openxmlformats.org/drawingml/2006/main" xmlns:r="http://schemas.openxmlformats.org/officeDocument/2006/relationships" xmlns:p="http://schemas.openxmlformats.org/presentationml/2006/main">
  <p:tag name="USERHIDDEN" val="1"/>
</p:tagLst>
</file>

<file path=ppt/tags/tag16.xml><?xml version="1.0" encoding="utf-8"?>
<p:tagLst xmlns:a="http://schemas.openxmlformats.org/drawingml/2006/main" xmlns:r="http://schemas.openxmlformats.org/officeDocument/2006/relationships" xmlns:p="http://schemas.openxmlformats.org/presentationml/2006/main">
  <p:tag name="USERHIDDEN" val="1"/>
</p:tagLst>
</file>

<file path=ppt/tags/tag17.xml><?xml version="1.0" encoding="utf-8"?>
<p:tagLst xmlns:a="http://schemas.openxmlformats.org/drawingml/2006/main" xmlns:r="http://schemas.openxmlformats.org/officeDocument/2006/relationships" xmlns:p="http://schemas.openxmlformats.org/presentationml/2006/main">
  <p:tag name="USERHIDDEN" val="1"/>
</p:tagLst>
</file>

<file path=ppt/tags/tag18.xml><?xml version="1.0" encoding="utf-8"?>
<p:tagLst xmlns:a="http://schemas.openxmlformats.org/drawingml/2006/main" xmlns:r="http://schemas.openxmlformats.org/officeDocument/2006/relationships" xmlns:p="http://schemas.openxmlformats.org/presentationml/2006/main">
  <p:tag name="USERHIDDEN" val="1"/>
</p:tagLst>
</file>

<file path=ppt/tags/tag19.xml><?xml version="1.0" encoding="utf-8"?>
<p:tagLst xmlns:a="http://schemas.openxmlformats.org/drawingml/2006/main" xmlns:r="http://schemas.openxmlformats.org/officeDocument/2006/relationships" xmlns:p="http://schemas.openxmlformats.org/presentationml/2006/main">
  <p:tag name="USERHIDDEN"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USERHIDDEN" val="1"/>
</p:tagLst>
</file>

<file path=ppt/tags/tag21.xml><?xml version="1.0" encoding="utf-8"?>
<p:tagLst xmlns:a="http://schemas.openxmlformats.org/drawingml/2006/main" xmlns:r="http://schemas.openxmlformats.org/officeDocument/2006/relationships" xmlns:p="http://schemas.openxmlformats.org/presentationml/2006/main">
  <p:tag name="USERHIDDEN" val="1"/>
</p:tagLst>
</file>

<file path=ppt/tags/tag22.xml><?xml version="1.0" encoding="utf-8"?>
<p:tagLst xmlns:a="http://schemas.openxmlformats.org/drawingml/2006/main" xmlns:r="http://schemas.openxmlformats.org/officeDocument/2006/relationships" xmlns:p="http://schemas.openxmlformats.org/presentationml/2006/main">
  <p:tag name="USERHIDDEN" val="1"/>
</p:tagLst>
</file>

<file path=ppt/tags/tag23.xml><?xml version="1.0" encoding="utf-8"?>
<p:tagLst xmlns:a="http://schemas.openxmlformats.org/drawingml/2006/main" xmlns:r="http://schemas.openxmlformats.org/officeDocument/2006/relationships" xmlns:p="http://schemas.openxmlformats.org/presentationml/2006/main">
  <p:tag name="USERHIDDEN" val="1"/>
</p:tagLst>
</file>

<file path=ppt/tags/tag24.xml><?xml version="1.0" encoding="utf-8"?>
<p:tagLst xmlns:a="http://schemas.openxmlformats.org/drawingml/2006/main" xmlns:r="http://schemas.openxmlformats.org/officeDocument/2006/relationships" xmlns:p="http://schemas.openxmlformats.org/presentationml/2006/main">
  <p:tag name="USERHIDDEN" val="1"/>
</p:tagLst>
</file>

<file path=ppt/tags/tag25.xml><?xml version="1.0" encoding="utf-8"?>
<p:tagLst xmlns:a="http://schemas.openxmlformats.org/drawingml/2006/main" xmlns:r="http://schemas.openxmlformats.org/officeDocument/2006/relationships" xmlns:p="http://schemas.openxmlformats.org/presentationml/2006/main">
  <p:tag name="USERHIDDEN" val="1"/>
</p:tagLst>
</file>

<file path=ppt/tags/tag26.xml><?xml version="1.0" encoding="utf-8"?>
<p:tagLst xmlns:a="http://schemas.openxmlformats.org/drawingml/2006/main" xmlns:r="http://schemas.openxmlformats.org/officeDocument/2006/relationships" xmlns:p="http://schemas.openxmlformats.org/presentationml/2006/main">
  <p:tag name="USERHIDDEN" val="1"/>
</p:tagLst>
</file>

<file path=ppt/tags/tag27.xml><?xml version="1.0" encoding="utf-8"?>
<p:tagLst xmlns:a="http://schemas.openxmlformats.org/drawingml/2006/main" xmlns:r="http://schemas.openxmlformats.org/officeDocument/2006/relationships" xmlns:p="http://schemas.openxmlformats.org/presentationml/2006/main">
  <p:tag name="USERHIDDEN" val="1"/>
</p:tagLst>
</file>

<file path=ppt/tags/tag28.xml><?xml version="1.0" encoding="utf-8"?>
<p:tagLst xmlns:a="http://schemas.openxmlformats.org/drawingml/2006/main" xmlns:r="http://schemas.openxmlformats.org/officeDocument/2006/relationships" xmlns:p="http://schemas.openxmlformats.org/presentationml/2006/main">
  <p:tag name="USERHIDDEN" val="1"/>
</p:tagLst>
</file>

<file path=ppt/tags/tag29.xml><?xml version="1.0" encoding="utf-8"?>
<p:tagLst xmlns:a="http://schemas.openxmlformats.org/drawingml/2006/main" xmlns:r="http://schemas.openxmlformats.org/officeDocument/2006/relationships" xmlns:p="http://schemas.openxmlformats.org/presentationml/2006/main">
  <p:tag name="USERHIDDEN"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USERHIDDEN" val="1"/>
</p:tagLst>
</file>

<file path=ppt/tags/tag31.xml><?xml version="1.0" encoding="utf-8"?>
<p:tagLst xmlns:a="http://schemas.openxmlformats.org/drawingml/2006/main" xmlns:r="http://schemas.openxmlformats.org/officeDocument/2006/relationships" xmlns:p="http://schemas.openxmlformats.org/presentationml/2006/main">
  <p:tag name="USERHIDDEN" val="1"/>
</p:tagLst>
</file>

<file path=ppt/tags/tag32.xml><?xml version="1.0" encoding="utf-8"?>
<p:tagLst xmlns:a="http://schemas.openxmlformats.org/drawingml/2006/main" xmlns:r="http://schemas.openxmlformats.org/officeDocument/2006/relationships" xmlns:p="http://schemas.openxmlformats.org/presentationml/2006/main">
  <p:tag name="USERHIDDEN" val="1"/>
</p:tagLst>
</file>

<file path=ppt/tags/tag33.xml><?xml version="1.0" encoding="utf-8"?>
<p:tagLst xmlns:a="http://schemas.openxmlformats.org/drawingml/2006/main" xmlns:r="http://schemas.openxmlformats.org/officeDocument/2006/relationships" xmlns:p="http://schemas.openxmlformats.org/presentationml/2006/main">
  <p:tag name="USERHIDDEN" val="1"/>
</p:tagLst>
</file>

<file path=ppt/tags/tag34.xml><?xml version="1.0" encoding="utf-8"?>
<p:tagLst xmlns:a="http://schemas.openxmlformats.org/drawingml/2006/main" xmlns:r="http://schemas.openxmlformats.org/officeDocument/2006/relationships" xmlns:p="http://schemas.openxmlformats.org/presentationml/2006/main">
  <p:tag name="USERHIDDEN" val="1"/>
</p:tagLst>
</file>

<file path=ppt/tags/tag35.xml><?xml version="1.0" encoding="utf-8"?>
<p:tagLst xmlns:a="http://schemas.openxmlformats.org/drawingml/2006/main" xmlns:r="http://schemas.openxmlformats.org/officeDocument/2006/relationships" xmlns:p="http://schemas.openxmlformats.org/presentationml/2006/main">
  <p:tag name="USERHIDDEN" val="1"/>
</p:tagLst>
</file>

<file path=ppt/tags/tag36.xml><?xml version="1.0" encoding="utf-8"?>
<p:tagLst xmlns:a="http://schemas.openxmlformats.org/drawingml/2006/main" xmlns:r="http://schemas.openxmlformats.org/officeDocument/2006/relationships" xmlns:p="http://schemas.openxmlformats.org/presentationml/2006/main">
  <p:tag name="USERHIDDEN" val="1"/>
</p:tagLst>
</file>

<file path=ppt/tags/tag37.xml><?xml version="1.0" encoding="utf-8"?>
<p:tagLst xmlns:a="http://schemas.openxmlformats.org/drawingml/2006/main" xmlns:r="http://schemas.openxmlformats.org/officeDocument/2006/relationships" xmlns:p="http://schemas.openxmlformats.org/presentationml/2006/main">
  <p:tag name="USERHIDDEN" val="1"/>
</p:tagLst>
</file>

<file path=ppt/tags/tag38.xml><?xml version="1.0" encoding="utf-8"?>
<p:tagLst xmlns:a="http://schemas.openxmlformats.org/drawingml/2006/main" xmlns:r="http://schemas.openxmlformats.org/officeDocument/2006/relationships" xmlns:p="http://schemas.openxmlformats.org/presentationml/2006/main">
  <p:tag name="USERHIDDEN" val="1"/>
</p:tagLst>
</file>

<file path=ppt/tags/tag39.xml><?xml version="1.0" encoding="utf-8"?>
<p:tagLst xmlns:a="http://schemas.openxmlformats.org/drawingml/2006/main" xmlns:r="http://schemas.openxmlformats.org/officeDocument/2006/relationships" xmlns:p="http://schemas.openxmlformats.org/presentationml/2006/main">
  <p:tag name="USERHIDDEN"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USERHIDDEN" val="1"/>
</p:tagLst>
</file>

<file path=ppt/tags/tag41.xml><?xml version="1.0" encoding="utf-8"?>
<p:tagLst xmlns:a="http://schemas.openxmlformats.org/drawingml/2006/main" xmlns:r="http://schemas.openxmlformats.org/officeDocument/2006/relationships" xmlns:p="http://schemas.openxmlformats.org/presentationml/2006/main">
  <p:tag name="USERHIDDEN" val="1"/>
</p:tagLst>
</file>

<file path=ppt/tags/tag42.xml><?xml version="1.0" encoding="utf-8"?>
<p:tagLst xmlns:a="http://schemas.openxmlformats.org/drawingml/2006/main" xmlns:r="http://schemas.openxmlformats.org/officeDocument/2006/relationships" xmlns:p="http://schemas.openxmlformats.org/presentationml/2006/main">
  <p:tag name="USERHIDDEN" val="1"/>
</p:tagLst>
</file>

<file path=ppt/tags/tag43.xml><?xml version="1.0" encoding="utf-8"?>
<p:tagLst xmlns:a="http://schemas.openxmlformats.org/drawingml/2006/main" xmlns:r="http://schemas.openxmlformats.org/officeDocument/2006/relationships" xmlns:p="http://schemas.openxmlformats.org/presentationml/2006/main">
  <p:tag name="USERHIDDEN" val="1"/>
</p:tagLst>
</file>

<file path=ppt/tags/tag44.xml><?xml version="1.0" encoding="utf-8"?>
<p:tagLst xmlns:a="http://schemas.openxmlformats.org/drawingml/2006/main" xmlns:r="http://schemas.openxmlformats.org/officeDocument/2006/relationships" xmlns:p="http://schemas.openxmlformats.org/presentationml/2006/main">
  <p:tag name="USERHIDDEN" val="1"/>
</p:tagLst>
</file>

<file path=ppt/tags/tag45.xml><?xml version="1.0" encoding="utf-8"?>
<p:tagLst xmlns:a="http://schemas.openxmlformats.org/drawingml/2006/main" xmlns:r="http://schemas.openxmlformats.org/officeDocument/2006/relationships" xmlns:p="http://schemas.openxmlformats.org/presentationml/2006/main">
  <p:tag name="USERHIDDEN" val="1"/>
</p:tagLst>
</file>

<file path=ppt/tags/tag46.xml><?xml version="1.0" encoding="utf-8"?>
<p:tagLst xmlns:a="http://schemas.openxmlformats.org/drawingml/2006/main" xmlns:r="http://schemas.openxmlformats.org/officeDocument/2006/relationships" xmlns:p="http://schemas.openxmlformats.org/presentationml/2006/main">
  <p:tag name="USERHIDDEN" val="1"/>
</p:tagLst>
</file>

<file path=ppt/tags/tag47.xml><?xml version="1.0" encoding="utf-8"?>
<p:tagLst xmlns:a="http://schemas.openxmlformats.org/drawingml/2006/main" xmlns:r="http://schemas.openxmlformats.org/officeDocument/2006/relationships" xmlns:p="http://schemas.openxmlformats.org/presentationml/2006/main">
  <p:tag name="USERHIDDEN" val="1"/>
</p:tagLst>
</file>

<file path=ppt/tags/tag48.xml><?xml version="1.0" encoding="utf-8"?>
<p:tagLst xmlns:a="http://schemas.openxmlformats.org/drawingml/2006/main" xmlns:r="http://schemas.openxmlformats.org/officeDocument/2006/relationships" xmlns:p="http://schemas.openxmlformats.org/presentationml/2006/main">
  <p:tag name="USERHIDDEN" val="1"/>
</p:tagLst>
</file>

<file path=ppt/tags/tag49.xml><?xml version="1.0" encoding="utf-8"?>
<p:tagLst xmlns:a="http://schemas.openxmlformats.org/drawingml/2006/main" xmlns:r="http://schemas.openxmlformats.org/officeDocument/2006/relationships" xmlns:p="http://schemas.openxmlformats.org/presentationml/2006/main">
  <p:tag name="USERHIDDEN"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USERHIDDEN" val="1"/>
</p:tagLst>
</file>

<file path=ppt/tags/tag51.xml><?xml version="1.0" encoding="utf-8"?>
<p:tagLst xmlns:a="http://schemas.openxmlformats.org/drawingml/2006/main" xmlns:r="http://schemas.openxmlformats.org/officeDocument/2006/relationships" xmlns:p="http://schemas.openxmlformats.org/presentationml/2006/main">
  <p:tag name="USERHIDDEN" val="1"/>
</p:tagLst>
</file>

<file path=ppt/tags/tag52.xml><?xml version="1.0" encoding="utf-8"?>
<p:tagLst xmlns:a="http://schemas.openxmlformats.org/drawingml/2006/main" xmlns:r="http://schemas.openxmlformats.org/officeDocument/2006/relationships" xmlns:p="http://schemas.openxmlformats.org/presentationml/2006/main">
  <p:tag name="USERHIDDEN" val="1"/>
</p:tagLst>
</file>

<file path=ppt/tags/tag53.xml><?xml version="1.0" encoding="utf-8"?>
<p:tagLst xmlns:a="http://schemas.openxmlformats.org/drawingml/2006/main" xmlns:r="http://schemas.openxmlformats.org/officeDocument/2006/relationships" xmlns:p="http://schemas.openxmlformats.org/presentationml/2006/main">
  <p:tag name="USERHIDDEN" val="1"/>
</p:tagLst>
</file>

<file path=ppt/tags/tag54.xml><?xml version="1.0" encoding="utf-8"?>
<p:tagLst xmlns:a="http://schemas.openxmlformats.org/drawingml/2006/main" xmlns:r="http://schemas.openxmlformats.org/officeDocument/2006/relationships" xmlns:p="http://schemas.openxmlformats.org/presentationml/2006/main">
  <p:tag name="USERHIDDEN" val="1"/>
</p:tagLst>
</file>

<file path=ppt/tags/tag55.xml><?xml version="1.0" encoding="utf-8"?>
<p:tagLst xmlns:a="http://schemas.openxmlformats.org/drawingml/2006/main" xmlns:r="http://schemas.openxmlformats.org/officeDocument/2006/relationships" xmlns:p="http://schemas.openxmlformats.org/presentationml/2006/main">
  <p:tag name="USERHIDDEN" val="1"/>
</p:tagLst>
</file>

<file path=ppt/tags/tag56.xml><?xml version="1.0" encoding="utf-8"?>
<p:tagLst xmlns:a="http://schemas.openxmlformats.org/drawingml/2006/main" xmlns:r="http://schemas.openxmlformats.org/officeDocument/2006/relationships" xmlns:p="http://schemas.openxmlformats.org/presentationml/2006/main">
  <p:tag name="USERHIDDEN" val="1"/>
</p:tagLst>
</file>

<file path=ppt/tags/tag57.xml><?xml version="1.0" encoding="utf-8"?>
<p:tagLst xmlns:a="http://schemas.openxmlformats.org/drawingml/2006/main" xmlns:r="http://schemas.openxmlformats.org/officeDocument/2006/relationships" xmlns:p="http://schemas.openxmlformats.org/presentationml/2006/main">
  <p:tag name="USERHIDDEN" val="1"/>
</p:tagLst>
</file>

<file path=ppt/tags/tag58.xml><?xml version="1.0" encoding="utf-8"?>
<p:tagLst xmlns:a="http://schemas.openxmlformats.org/drawingml/2006/main" xmlns:r="http://schemas.openxmlformats.org/officeDocument/2006/relationships" xmlns:p="http://schemas.openxmlformats.org/presentationml/2006/main">
  <p:tag name="USERHIDDEN" val="1"/>
</p:tagLst>
</file>

<file path=ppt/tags/tag59.xml><?xml version="1.0" encoding="utf-8"?>
<p:tagLst xmlns:a="http://schemas.openxmlformats.org/drawingml/2006/main" xmlns:r="http://schemas.openxmlformats.org/officeDocument/2006/relationships" xmlns:p="http://schemas.openxmlformats.org/presentationml/2006/main">
  <p:tag name="USERHIDDEN" val="1"/>
</p:tagLst>
</file>

<file path=ppt/tags/tag6.xml><?xml version="1.0" encoding="utf-8"?>
<p:tagLst xmlns:a="http://schemas.openxmlformats.org/drawingml/2006/main" xmlns:r="http://schemas.openxmlformats.org/officeDocument/2006/relationships" xmlns:p="http://schemas.openxmlformats.org/presentationml/2006/main">
  <p:tag name="USERHIDDEN" val="1"/>
</p:tagLst>
</file>

<file path=ppt/tags/tag60.xml><?xml version="1.0" encoding="utf-8"?>
<p:tagLst xmlns:a="http://schemas.openxmlformats.org/drawingml/2006/main" xmlns:r="http://schemas.openxmlformats.org/officeDocument/2006/relationships" xmlns:p="http://schemas.openxmlformats.org/presentationml/2006/main">
  <p:tag name="USERHIDDEN" val="1"/>
</p:tagLst>
</file>

<file path=ppt/tags/tag61.xml><?xml version="1.0" encoding="utf-8"?>
<p:tagLst xmlns:a="http://schemas.openxmlformats.org/drawingml/2006/main" xmlns:r="http://schemas.openxmlformats.org/officeDocument/2006/relationships" xmlns:p="http://schemas.openxmlformats.org/presentationml/2006/main">
  <p:tag name="USERHIDDEN" val="1"/>
</p:tagLst>
</file>

<file path=ppt/tags/tag62.xml><?xml version="1.0" encoding="utf-8"?>
<p:tagLst xmlns:a="http://schemas.openxmlformats.org/drawingml/2006/main" xmlns:r="http://schemas.openxmlformats.org/officeDocument/2006/relationships" xmlns:p="http://schemas.openxmlformats.org/presentationml/2006/main">
  <p:tag name="USERHIDDEN" val="1"/>
</p:tagLst>
</file>

<file path=ppt/tags/tag63.xml><?xml version="1.0" encoding="utf-8"?>
<p:tagLst xmlns:a="http://schemas.openxmlformats.org/drawingml/2006/main" xmlns:r="http://schemas.openxmlformats.org/officeDocument/2006/relationships" xmlns:p="http://schemas.openxmlformats.org/presentationml/2006/main">
  <p:tag name="USERHIDDEN" val="1"/>
</p:tagLst>
</file>

<file path=ppt/tags/tag64.xml><?xml version="1.0" encoding="utf-8"?>
<p:tagLst xmlns:a="http://schemas.openxmlformats.org/drawingml/2006/main" xmlns:r="http://schemas.openxmlformats.org/officeDocument/2006/relationships" xmlns:p="http://schemas.openxmlformats.org/presentationml/2006/main">
  <p:tag name="USERHIDDEN" val="1"/>
</p:tagLst>
</file>

<file path=ppt/tags/tag65.xml><?xml version="1.0" encoding="utf-8"?>
<p:tagLst xmlns:a="http://schemas.openxmlformats.org/drawingml/2006/main" xmlns:r="http://schemas.openxmlformats.org/officeDocument/2006/relationships" xmlns:p="http://schemas.openxmlformats.org/presentationml/2006/main">
  <p:tag name="USERHIDDEN" val="1"/>
</p:tagLst>
</file>

<file path=ppt/tags/tag66.xml><?xml version="1.0" encoding="utf-8"?>
<p:tagLst xmlns:a="http://schemas.openxmlformats.org/drawingml/2006/main" xmlns:r="http://schemas.openxmlformats.org/officeDocument/2006/relationships" xmlns:p="http://schemas.openxmlformats.org/presentationml/2006/main">
  <p:tag name="USERHIDDEN" val="1"/>
</p:tagLst>
</file>

<file path=ppt/tags/tag67.xml><?xml version="1.0" encoding="utf-8"?>
<p:tagLst xmlns:a="http://schemas.openxmlformats.org/drawingml/2006/main" xmlns:r="http://schemas.openxmlformats.org/officeDocument/2006/relationships" xmlns:p="http://schemas.openxmlformats.org/presentationml/2006/main">
  <p:tag name="USERHIDDEN" val="1"/>
</p:tagLst>
</file>

<file path=ppt/tags/tag68.xml><?xml version="1.0" encoding="utf-8"?>
<p:tagLst xmlns:a="http://schemas.openxmlformats.org/drawingml/2006/main" xmlns:r="http://schemas.openxmlformats.org/officeDocument/2006/relationships" xmlns:p="http://schemas.openxmlformats.org/presentationml/2006/main">
  <p:tag name="USERHIDDEN" val="1"/>
</p:tagLst>
</file>

<file path=ppt/tags/tag69.xml><?xml version="1.0" encoding="utf-8"?>
<p:tagLst xmlns:a="http://schemas.openxmlformats.org/drawingml/2006/main" xmlns:r="http://schemas.openxmlformats.org/officeDocument/2006/relationships" xmlns:p="http://schemas.openxmlformats.org/presentationml/2006/main">
  <p:tag name="USERHIDDEN" val="1"/>
</p:tagLst>
</file>

<file path=ppt/tags/tag7.xml><?xml version="1.0" encoding="utf-8"?>
<p:tagLst xmlns:a="http://schemas.openxmlformats.org/drawingml/2006/main" xmlns:r="http://schemas.openxmlformats.org/officeDocument/2006/relationships" xmlns:p="http://schemas.openxmlformats.org/presentationml/2006/main">
  <p:tag name="USERHIDDEN" val="1"/>
</p:tagLst>
</file>

<file path=ppt/tags/tag70.xml><?xml version="1.0" encoding="utf-8"?>
<p:tagLst xmlns:a="http://schemas.openxmlformats.org/drawingml/2006/main" xmlns:r="http://schemas.openxmlformats.org/officeDocument/2006/relationships" xmlns:p="http://schemas.openxmlformats.org/presentationml/2006/main">
  <p:tag name="USERHIDDEN" val="1"/>
</p:tagLst>
</file>

<file path=ppt/tags/tag71.xml><?xml version="1.0" encoding="utf-8"?>
<p:tagLst xmlns:a="http://schemas.openxmlformats.org/drawingml/2006/main" xmlns:r="http://schemas.openxmlformats.org/officeDocument/2006/relationships" xmlns:p="http://schemas.openxmlformats.org/presentationml/2006/main">
  <p:tag name="USERHIDDEN" val="1"/>
</p:tagLst>
</file>

<file path=ppt/tags/tag72.xml><?xml version="1.0" encoding="utf-8"?>
<p:tagLst xmlns:a="http://schemas.openxmlformats.org/drawingml/2006/main" xmlns:r="http://schemas.openxmlformats.org/officeDocument/2006/relationships" xmlns:p="http://schemas.openxmlformats.org/presentationml/2006/main">
  <p:tag name="USERHIDDEN" val="1"/>
</p:tagLst>
</file>

<file path=ppt/tags/tag73.xml><?xml version="1.0" encoding="utf-8"?>
<p:tagLst xmlns:a="http://schemas.openxmlformats.org/drawingml/2006/main" xmlns:r="http://schemas.openxmlformats.org/officeDocument/2006/relationships" xmlns:p="http://schemas.openxmlformats.org/presentationml/2006/main">
  <p:tag name="USERHIDDEN" val="1"/>
</p:tagLst>
</file>

<file path=ppt/tags/tag74.xml><?xml version="1.0" encoding="utf-8"?>
<p:tagLst xmlns:a="http://schemas.openxmlformats.org/drawingml/2006/main" xmlns:r="http://schemas.openxmlformats.org/officeDocument/2006/relationships" xmlns:p="http://schemas.openxmlformats.org/presentationml/2006/main">
  <p:tag name="USERHIDDEN" val="1"/>
</p:tagLst>
</file>

<file path=ppt/tags/tag75.xml><?xml version="1.0" encoding="utf-8"?>
<p:tagLst xmlns:a="http://schemas.openxmlformats.org/drawingml/2006/main" xmlns:r="http://schemas.openxmlformats.org/officeDocument/2006/relationships" xmlns:p="http://schemas.openxmlformats.org/presentationml/2006/main">
  <p:tag name="USERHIDDEN" val="1"/>
</p:tagLst>
</file>

<file path=ppt/tags/tag76.xml><?xml version="1.0" encoding="utf-8"?>
<p:tagLst xmlns:a="http://schemas.openxmlformats.org/drawingml/2006/main" xmlns:r="http://schemas.openxmlformats.org/officeDocument/2006/relationships" xmlns:p="http://schemas.openxmlformats.org/presentationml/2006/main">
  <p:tag name="USERHIDDEN" val="1"/>
</p:tagLst>
</file>

<file path=ppt/tags/tag77.xml><?xml version="1.0" encoding="utf-8"?>
<p:tagLst xmlns:a="http://schemas.openxmlformats.org/drawingml/2006/main" xmlns:r="http://schemas.openxmlformats.org/officeDocument/2006/relationships" xmlns:p="http://schemas.openxmlformats.org/presentationml/2006/main">
  <p:tag name="USERHIDDEN" val="1"/>
</p:tagLst>
</file>

<file path=ppt/tags/tag78.xml><?xml version="1.0" encoding="utf-8"?>
<p:tagLst xmlns:a="http://schemas.openxmlformats.org/drawingml/2006/main" xmlns:r="http://schemas.openxmlformats.org/officeDocument/2006/relationships" xmlns:p="http://schemas.openxmlformats.org/presentationml/2006/main">
  <p:tag name="USERHIDDEN" val="1"/>
</p:tagLst>
</file>

<file path=ppt/tags/tag79.xml><?xml version="1.0" encoding="utf-8"?>
<p:tagLst xmlns:a="http://schemas.openxmlformats.org/drawingml/2006/main" xmlns:r="http://schemas.openxmlformats.org/officeDocument/2006/relationships" xmlns:p="http://schemas.openxmlformats.org/presentationml/2006/main">
  <p:tag name="USERHIDDEN" val="1"/>
</p:tagLst>
</file>

<file path=ppt/tags/tag8.xml><?xml version="1.0" encoding="utf-8"?>
<p:tagLst xmlns:a="http://schemas.openxmlformats.org/drawingml/2006/main" xmlns:r="http://schemas.openxmlformats.org/officeDocument/2006/relationships" xmlns:p="http://schemas.openxmlformats.org/presentationml/2006/main">
  <p:tag name="USERHIDDEN" val="1"/>
</p:tagLst>
</file>

<file path=ppt/tags/tag80.xml><?xml version="1.0" encoding="utf-8"?>
<p:tagLst xmlns:a="http://schemas.openxmlformats.org/drawingml/2006/main" xmlns:r="http://schemas.openxmlformats.org/officeDocument/2006/relationships" xmlns:p="http://schemas.openxmlformats.org/presentationml/2006/main">
  <p:tag name="USERHIDDEN" val="1"/>
</p:tagLst>
</file>

<file path=ppt/tags/tag81.xml><?xml version="1.0" encoding="utf-8"?>
<p:tagLst xmlns:a="http://schemas.openxmlformats.org/drawingml/2006/main" xmlns:r="http://schemas.openxmlformats.org/officeDocument/2006/relationships" xmlns:p="http://schemas.openxmlformats.org/presentationml/2006/main">
  <p:tag name="USERHIDDEN" val="1"/>
</p:tagLst>
</file>

<file path=ppt/tags/tag82.xml><?xml version="1.0" encoding="utf-8"?>
<p:tagLst xmlns:a="http://schemas.openxmlformats.org/drawingml/2006/main" xmlns:r="http://schemas.openxmlformats.org/officeDocument/2006/relationships" xmlns:p="http://schemas.openxmlformats.org/presentationml/2006/main">
  <p:tag name="USERHIDDEN" val="1"/>
</p:tagLst>
</file>

<file path=ppt/tags/tag83.xml><?xml version="1.0" encoding="utf-8"?>
<p:tagLst xmlns:a="http://schemas.openxmlformats.org/drawingml/2006/main" xmlns:r="http://schemas.openxmlformats.org/officeDocument/2006/relationships" xmlns:p="http://schemas.openxmlformats.org/presentationml/2006/main">
  <p:tag name="USERHIDDEN" val="1"/>
</p:tagLst>
</file>

<file path=ppt/tags/tag84.xml><?xml version="1.0" encoding="utf-8"?>
<p:tagLst xmlns:a="http://schemas.openxmlformats.org/drawingml/2006/main" xmlns:r="http://schemas.openxmlformats.org/officeDocument/2006/relationships" xmlns:p="http://schemas.openxmlformats.org/presentationml/2006/main">
  <p:tag name="USERHIDDEN" val="1"/>
</p:tagLst>
</file>

<file path=ppt/tags/tag85.xml><?xml version="1.0" encoding="utf-8"?>
<p:tagLst xmlns:a="http://schemas.openxmlformats.org/drawingml/2006/main" xmlns:r="http://schemas.openxmlformats.org/officeDocument/2006/relationships" xmlns:p="http://schemas.openxmlformats.org/presentationml/2006/main">
  <p:tag name="USERHIDDEN" val="1"/>
</p:tagLst>
</file>

<file path=ppt/tags/tag86.xml><?xml version="1.0" encoding="utf-8"?>
<p:tagLst xmlns:a="http://schemas.openxmlformats.org/drawingml/2006/main" xmlns:r="http://schemas.openxmlformats.org/officeDocument/2006/relationships" xmlns:p="http://schemas.openxmlformats.org/presentationml/2006/main">
  <p:tag name="USERHIDDEN" val="1"/>
</p:tagLst>
</file>

<file path=ppt/tags/tag87.xml><?xml version="1.0" encoding="utf-8"?>
<p:tagLst xmlns:a="http://schemas.openxmlformats.org/drawingml/2006/main" xmlns:r="http://schemas.openxmlformats.org/officeDocument/2006/relationships" xmlns:p="http://schemas.openxmlformats.org/presentationml/2006/main">
  <p:tag name="USERHIDDEN" val="1"/>
</p:tagLst>
</file>

<file path=ppt/tags/tag88.xml><?xml version="1.0" encoding="utf-8"?>
<p:tagLst xmlns:a="http://schemas.openxmlformats.org/drawingml/2006/main" xmlns:r="http://schemas.openxmlformats.org/officeDocument/2006/relationships" xmlns:p="http://schemas.openxmlformats.org/presentationml/2006/main">
  <p:tag name="USERHIDDEN" val="1"/>
</p:tagLst>
</file>

<file path=ppt/tags/tag89.xml><?xml version="1.0" encoding="utf-8"?>
<p:tagLst xmlns:a="http://schemas.openxmlformats.org/drawingml/2006/main" xmlns:r="http://schemas.openxmlformats.org/officeDocument/2006/relationships" xmlns:p="http://schemas.openxmlformats.org/presentationml/2006/main">
  <p:tag name="USERHIDDEN" val="1"/>
</p:tagLst>
</file>

<file path=ppt/tags/tag9.xml><?xml version="1.0" encoding="utf-8"?>
<p:tagLst xmlns:a="http://schemas.openxmlformats.org/drawingml/2006/main" xmlns:r="http://schemas.openxmlformats.org/officeDocument/2006/relationships" xmlns:p="http://schemas.openxmlformats.org/presentationml/2006/main">
  <p:tag name="USERHIDDEN" val="1"/>
</p:tagLst>
</file>

<file path=ppt/tags/tag90.xml><?xml version="1.0" encoding="utf-8"?>
<p:tagLst xmlns:a="http://schemas.openxmlformats.org/drawingml/2006/main" xmlns:r="http://schemas.openxmlformats.org/officeDocument/2006/relationships" xmlns:p="http://schemas.openxmlformats.org/presentationml/2006/main">
  <p:tag name="USERHIDDEN" val="1"/>
</p:tagLst>
</file>

<file path=ppt/tags/tag91.xml><?xml version="1.0" encoding="utf-8"?>
<p:tagLst xmlns:a="http://schemas.openxmlformats.org/drawingml/2006/main" xmlns:r="http://schemas.openxmlformats.org/officeDocument/2006/relationships" xmlns:p="http://schemas.openxmlformats.org/presentationml/2006/main">
  <p:tag name="USERHIDDEN" val="1"/>
</p:tagLst>
</file>

<file path=ppt/tags/tag92.xml><?xml version="1.0" encoding="utf-8"?>
<p:tagLst xmlns:a="http://schemas.openxmlformats.org/drawingml/2006/main" xmlns:r="http://schemas.openxmlformats.org/officeDocument/2006/relationships" xmlns:p="http://schemas.openxmlformats.org/presentationml/2006/main">
  <p:tag name="USERHIDDEN" val="1"/>
</p:tagLst>
</file>

<file path=ppt/tags/tag93.xml><?xml version="1.0" encoding="utf-8"?>
<p:tagLst xmlns:a="http://schemas.openxmlformats.org/drawingml/2006/main" xmlns:r="http://schemas.openxmlformats.org/officeDocument/2006/relationships" xmlns:p="http://schemas.openxmlformats.org/presentationml/2006/main">
  <p:tag name="USERHIDDEN" val="1"/>
</p:tagLst>
</file>

<file path=ppt/tags/tag94.xml><?xml version="1.0" encoding="utf-8"?>
<p:tagLst xmlns:a="http://schemas.openxmlformats.org/drawingml/2006/main" xmlns:r="http://schemas.openxmlformats.org/officeDocument/2006/relationships" xmlns:p="http://schemas.openxmlformats.org/presentationml/2006/main">
  <p:tag name="USERHIDDEN" val="1"/>
</p:tagLst>
</file>

<file path=ppt/tags/tag95.xml><?xml version="1.0" encoding="utf-8"?>
<p:tagLst xmlns:a="http://schemas.openxmlformats.org/drawingml/2006/main" xmlns:r="http://schemas.openxmlformats.org/officeDocument/2006/relationships" xmlns:p="http://schemas.openxmlformats.org/presentationml/2006/main">
  <p:tag name="USERHIDDEN" val="1"/>
</p:tagLst>
</file>

<file path=ppt/tags/tag96.xml><?xml version="1.0" encoding="utf-8"?>
<p:tagLst xmlns:a="http://schemas.openxmlformats.org/drawingml/2006/main" xmlns:r="http://schemas.openxmlformats.org/officeDocument/2006/relationships" xmlns:p="http://schemas.openxmlformats.org/presentationml/2006/main">
  <p:tag name="USERHIDDEN" val="1"/>
</p:tagLst>
</file>

<file path=ppt/tags/tag97.xml><?xml version="1.0" encoding="utf-8"?>
<p:tagLst xmlns:a="http://schemas.openxmlformats.org/drawingml/2006/main" xmlns:r="http://schemas.openxmlformats.org/officeDocument/2006/relationships" xmlns:p="http://schemas.openxmlformats.org/presentationml/2006/main">
  <p:tag name="USERHIDDEN" val="1"/>
</p:tagLst>
</file>

<file path=ppt/tags/tag98.xml><?xml version="1.0" encoding="utf-8"?>
<p:tagLst xmlns:a="http://schemas.openxmlformats.org/drawingml/2006/main" xmlns:r="http://schemas.openxmlformats.org/officeDocument/2006/relationships" xmlns:p="http://schemas.openxmlformats.org/presentationml/2006/main">
  <p:tag name="USERHIDDEN" val="1"/>
</p:tagLst>
</file>

<file path=ppt/tags/tag99.xml><?xml version="1.0" encoding="utf-8"?>
<p:tagLst xmlns:a="http://schemas.openxmlformats.org/drawingml/2006/main" xmlns:r="http://schemas.openxmlformats.org/officeDocument/2006/relationships" xmlns:p="http://schemas.openxmlformats.org/presentationml/2006/main">
  <p:tag name="USERHIDDEN" val="1"/>
</p:tagLst>
</file>

<file path=ppt/theme/theme1.xml><?xml version="1.0" encoding="utf-8"?>
<a:theme xmlns:a="http://schemas.openxmlformats.org/drawingml/2006/main" name="Blue theme 2015 16x9">
  <a:themeElements>
    <a:clrScheme name="Cisco Dark Template Colors_FINAL">
      <a:dk1>
        <a:srgbClr val="FFFFFF"/>
      </a:dk1>
      <a:lt1>
        <a:srgbClr val="005073"/>
      </a:lt1>
      <a:dk2>
        <a:srgbClr val="00BCEB"/>
      </a:dk2>
      <a:lt2>
        <a:srgbClr val="005073"/>
      </a:lt2>
      <a:accent1>
        <a:srgbClr val="00BCEB"/>
      </a:accent1>
      <a:accent2>
        <a:srgbClr val="6EBE4A"/>
      </a:accent2>
      <a:accent3>
        <a:srgbClr val="CDEBF9"/>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2.xml><?xml version="1.0" encoding="utf-8"?>
<a:theme xmlns:a="http://schemas.openxmlformats.org/drawingml/2006/main" name="1_Blue theme 2015 16x9">
  <a:themeElements>
    <a:clrScheme name="Cisco Dark Template Colors_FINAL">
      <a:dk1>
        <a:srgbClr val="FFFFFF"/>
      </a:dk1>
      <a:lt1>
        <a:srgbClr val="005073"/>
      </a:lt1>
      <a:dk2>
        <a:srgbClr val="00BCEB"/>
      </a:dk2>
      <a:lt2>
        <a:srgbClr val="005073"/>
      </a:lt2>
      <a:accent1>
        <a:srgbClr val="00BCEB"/>
      </a:accent1>
      <a:accent2>
        <a:srgbClr val="6EBE4A"/>
      </a:accent2>
      <a:accent3>
        <a:srgbClr val="CDEBF9"/>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3.xml><?xml version="1.0" encoding="utf-8"?>
<a:theme xmlns:a="http://schemas.openxmlformats.org/drawingml/2006/main" name="2_Blue theme 2015 16x9">
  <a:themeElements>
    <a:clrScheme name="Cisco Dark Template Colors_FINAL">
      <a:dk1>
        <a:srgbClr val="FFFFFF"/>
      </a:dk1>
      <a:lt1>
        <a:srgbClr val="005073"/>
      </a:lt1>
      <a:dk2>
        <a:srgbClr val="00BCEB"/>
      </a:dk2>
      <a:lt2>
        <a:srgbClr val="005073"/>
      </a:lt2>
      <a:accent1>
        <a:srgbClr val="00BCEB"/>
      </a:accent1>
      <a:accent2>
        <a:srgbClr val="6EBE4A"/>
      </a:accent2>
      <a:accent3>
        <a:srgbClr val="CDEBF9"/>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4.xml><?xml version="1.0" encoding="utf-8"?>
<a:theme xmlns:a="http://schemas.openxmlformats.org/drawingml/2006/main" name="4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5.xml><?xml version="1.0" encoding="utf-8"?>
<a:theme xmlns:a="http://schemas.openxmlformats.org/drawingml/2006/main" name="3_Blue theme 2015 16x9">
  <a:themeElements>
    <a:clrScheme name="Cisco Dark Template Colors_FINAL">
      <a:dk1>
        <a:srgbClr val="FFFFFF"/>
      </a:dk1>
      <a:lt1>
        <a:srgbClr val="005073"/>
      </a:lt1>
      <a:dk2>
        <a:srgbClr val="00BCEB"/>
      </a:dk2>
      <a:lt2>
        <a:srgbClr val="005073"/>
      </a:lt2>
      <a:accent1>
        <a:srgbClr val="00BCEB"/>
      </a:accent1>
      <a:accent2>
        <a:srgbClr val="6EBE4A"/>
      </a:accent2>
      <a:accent3>
        <a:srgbClr val="CDEBF9"/>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66567</TotalTime>
  <Words>3851</Words>
  <Application>Microsoft Office PowerPoint</Application>
  <PresentationFormat>On-screen Show (16:9)</PresentationFormat>
  <Paragraphs>722</Paragraphs>
  <Slides>48</Slides>
  <Notes>38</Notes>
  <HiddenSlides>0</HiddenSlides>
  <MMClips>0</MMClips>
  <ScaleCrop>false</ScaleCrop>
  <HeadingPairs>
    <vt:vector size="8" baseType="variant">
      <vt:variant>
        <vt:lpstr>Fonts Used</vt:lpstr>
      </vt:variant>
      <vt:variant>
        <vt:i4>23</vt:i4>
      </vt:variant>
      <vt:variant>
        <vt:lpstr>Theme</vt:lpstr>
      </vt:variant>
      <vt:variant>
        <vt:i4>5</vt:i4>
      </vt:variant>
      <vt:variant>
        <vt:lpstr>Embedded OLE Servers</vt:lpstr>
      </vt:variant>
      <vt:variant>
        <vt:i4>1</vt:i4>
      </vt:variant>
      <vt:variant>
        <vt:lpstr>Slide Titles</vt:lpstr>
      </vt:variant>
      <vt:variant>
        <vt:i4>48</vt:i4>
      </vt:variant>
    </vt:vector>
  </HeadingPairs>
  <TitlesOfParts>
    <vt:vector size="77" baseType="lpstr">
      <vt:lpstr>ＭＳ Ｐゴシック</vt:lpstr>
      <vt:lpstr>ＭＳ Ｐゴシック</vt:lpstr>
      <vt:lpstr>Apple LiGothic Medium</vt:lpstr>
      <vt:lpstr>Arial</vt:lpstr>
      <vt:lpstr>Arial Unicode MS</vt:lpstr>
      <vt:lpstr>Calibri</vt:lpstr>
      <vt:lpstr>CiscoSans</vt:lpstr>
      <vt:lpstr>CiscoSans ExtraLight</vt:lpstr>
      <vt:lpstr>CiscoSans Thin</vt:lpstr>
      <vt:lpstr>CiscoSansTT</vt:lpstr>
      <vt:lpstr>CiscoSansTT ExtraLight</vt:lpstr>
      <vt:lpstr>CiscoSansTT Light</vt:lpstr>
      <vt:lpstr>CiscoSansTT Thin</vt:lpstr>
      <vt:lpstr>Exo 2</vt:lpstr>
      <vt:lpstr>Exo 2 Thin</vt:lpstr>
      <vt:lpstr>PMingLiU</vt:lpstr>
      <vt:lpstr>PMingLiU</vt:lpstr>
      <vt:lpstr>Segoe Light</vt:lpstr>
      <vt:lpstr>Segoe UI</vt:lpstr>
      <vt:lpstr>Times New Roman</vt:lpstr>
      <vt:lpstr>Tipo de letra del sistema Fina</vt:lpstr>
      <vt:lpstr>Trade Gothic LT Std</vt:lpstr>
      <vt:lpstr>Wingdings</vt:lpstr>
      <vt:lpstr>Blue theme 2015 16x9</vt:lpstr>
      <vt:lpstr>1_Blue theme 2015 16x9</vt:lpstr>
      <vt:lpstr>2_Blue theme 2015 16x9</vt:lpstr>
      <vt:lpstr>4_Blue theme 2015 16x9</vt:lpstr>
      <vt:lpstr>3_Blue theme 2015 16x9</vt:lpstr>
      <vt:lpstr>think-cell Slide</vt:lpstr>
      <vt:lpstr>Cisco DC Security Architecture </vt:lpstr>
      <vt:lpstr>Yesterday’s network security was about the perimeter </vt:lpstr>
      <vt:lpstr>PowerPoint Presentation</vt:lpstr>
      <vt:lpstr>The Modern Data Center is Incredibly Complex</vt:lpstr>
      <vt:lpstr>PowerPoint Presentation</vt:lpstr>
      <vt:lpstr>PowerPoint Presentation</vt:lpstr>
      <vt:lpstr>Securing networks is a challenge that intensifies when networking and security technologies are decoupled</vt:lpstr>
      <vt:lpstr>Digitization complicates visibility</vt:lpstr>
      <vt:lpstr>Effective security depends on total visibility </vt:lpstr>
      <vt:lpstr>PowerPoint Presentation</vt:lpstr>
      <vt:lpstr>Adding point solutions adds complexity and can make you less secure</vt:lpstr>
      <vt:lpstr>PowerPoint Presentation</vt:lpstr>
      <vt:lpstr>PowerPoint Presentation</vt:lpstr>
      <vt:lpstr>PowerPoint Presentation</vt:lpstr>
      <vt:lpstr>Cisco Data Center Security</vt:lpstr>
      <vt:lpstr>The Solution: Network + Security</vt:lpstr>
      <vt:lpstr>Without straining the network</vt:lpstr>
      <vt:lpstr>Cisco network telemetry for security awareness</vt:lpstr>
      <vt:lpstr>Is our security posture effective?</vt:lpstr>
      <vt:lpstr>PowerPoint Presentation</vt:lpstr>
      <vt:lpstr>Cisco Security Strategy</vt:lpstr>
      <vt:lpstr>PowerPoint Presentation</vt:lpstr>
      <vt:lpstr>Cisco’s Integrated Security Portfolio </vt:lpstr>
      <vt:lpstr>MULTI-TIERED DEFENSE</vt:lpstr>
      <vt:lpstr>Cisco Security:  Power of a Comprehensive                                   Architecture</vt:lpstr>
      <vt:lpstr>Cisco Security  Portfolio  Best of breed products integrated to protect all key vectors </vt:lpstr>
      <vt:lpstr>Industry-leading threat intelligence. The largest threat detection network in the world.</vt:lpstr>
      <vt:lpstr>PowerPoint Presentation</vt:lpstr>
      <vt:lpstr>PowerPoint Presentation</vt:lpstr>
      <vt:lpstr>PowerPoint Presentation</vt:lpstr>
      <vt:lpstr>PowerPoint Presentation</vt:lpstr>
      <vt:lpstr>PowerPoint Presentation</vt:lpstr>
      <vt:lpstr>How Talos Protects Customers</vt:lpstr>
      <vt:lpstr>PowerPoint Presentation</vt:lpstr>
      <vt:lpstr>Cisco Secure DC Architecture </vt:lpstr>
      <vt:lpstr>Network Security Control Challenges</vt:lpstr>
      <vt:lpstr>Network Security Visibility Challenges</vt:lpstr>
      <vt:lpstr>It’s Impossible to Block 100% of Threats 100% of the Time</vt:lpstr>
      <vt:lpstr>Cisco Data Center Security</vt:lpstr>
      <vt:lpstr>PowerPoint Presentation</vt:lpstr>
      <vt:lpstr>PowerPoint Presentation</vt:lpstr>
      <vt:lpstr>PowerPoint Presentation</vt:lpstr>
      <vt:lpstr>PowerPoint Presentation</vt:lpstr>
      <vt:lpstr>PowerPoint Presentation</vt:lpstr>
      <vt:lpstr>PowerPoint Presentation</vt:lpstr>
      <vt:lpstr>AMP helps detect and mitigate threats that have evaded defenses</vt:lpstr>
      <vt:lpstr>Cisco Security Architecture: Security that works together</vt:lpstr>
      <vt:lpstr>PowerPoint Presentation</vt:lpstr>
    </vt:vector>
  </TitlesOfParts>
  <Company>NDS Limited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spius@cisco.com</dc:creator>
  <cp:lastModifiedBy>Belinda Mock -T (bmock - ADECCO EMPLOYMENT SERVICES at Cisco)</cp:lastModifiedBy>
  <cp:revision>904</cp:revision>
  <cp:lastPrinted>2016-04-29T20:31:14Z</cp:lastPrinted>
  <dcterms:created xsi:type="dcterms:W3CDTF">2014-07-09T19:55:36Z</dcterms:created>
  <dcterms:modified xsi:type="dcterms:W3CDTF">2018-10-18T08:18:20Z</dcterms:modified>
</cp:coreProperties>
</file>